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80" r:id="rId3"/>
    <p:sldId id="418" r:id="rId4"/>
    <p:sldId id="323" r:id="rId5"/>
    <p:sldId id="421" r:id="rId6"/>
    <p:sldId id="390" r:id="rId7"/>
    <p:sldId id="448" r:id="rId8"/>
    <p:sldId id="435" r:id="rId9"/>
    <p:sldId id="436" r:id="rId10"/>
    <p:sldId id="444" r:id="rId11"/>
    <p:sldId id="423" r:id="rId12"/>
    <p:sldId id="422" r:id="rId13"/>
    <p:sldId id="419" r:id="rId14"/>
    <p:sldId id="445" r:id="rId15"/>
    <p:sldId id="455" r:id="rId16"/>
    <p:sldId id="449" r:id="rId17"/>
    <p:sldId id="452" r:id="rId18"/>
    <p:sldId id="454" r:id="rId19"/>
    <p:sldId id="450" r:id="rId20"/>
    <p:sldId id="456" r:id="rId21"/>
    <p:sldId id="457" r:id="rId22"/>
    <p:sldId id="447" r:id="rId23"/>
  </p:sldIdLst>
  <p:sldSz cx="9144000" cy="6858000" type="screen4x3"/>
  <p:notesSz cx="6797675" cy="9872663"/>
  <p:embeddedFontLst>
    <p:embeddedFont>
      <p:font typeface="Times" panose="02020603050405020304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1AF01"/>
    <a:srgbClr val="E6BA00"/>
    <a:srgbClr val="FFED01"/>
    <a:srgbClr val="207CE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2" autoAdjust="0"/>
    <p:restoredTop sz="94673" autoAdjust="0"/>
  </p:normalViewPr>
  <p:slideViewPr>
    <p:cSldViewPr snapToGrid="0">
      <p:cViewPr varScale="1">
        <p:scale>
          <a:sx n="126" d="100"/>
          <a:sy n="126" d="100"/>
        </p:scale>
        <p:origin x="-1410" y="-102"/>
      </p:cViewPr>
      <p:guideLst>
        <p:guide orient="horz" pos="2160"/>
        <p:guide pos="2857"/>
      </p:guideLst>
    </p:cSldViewPr>
  </p:slideViewPr>
  <p:outlineViewPr>
    <p:cViewPr>
      <p:scale>
        <a:sx n="33" d="100"/>
        <a:sy n="33" d="100"/>
      </p:scale>
      <p:origin x="0" y="888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32967-9510-4040-A2AB-E47F27142903}" type="datetimeFigureOut">
              <a:rPr lang="en-GB" smtClean="0"/>
              <a:pPr/>
              <a:t>27/11/2016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6901"/>
            <a:ext cx="2944958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376901"/>
            <a:ext cx="2944958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4C7B5-317A-4EAD-9E8D-053B21CFF8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742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60" y="4689515"/>
            <a:ext cx="4984962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032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379032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05D768-3015-46B8-AC78-390058B3AE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0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5D768-3015-46B8-AC78-390058B3AE7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5D768-3015-46B8-AC78-390058B3AE7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5D768-3015-46B8-AC78-390058B3AE7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5D768-3015-46B8-AC78-390058B3AE7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5D768-3015-46B8-AC78-390058B3AE7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5D768-3015-46B8-AC78-390058B3AE7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06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36600" indent="-282575" defTabSz="915988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33475" indent="-225425" defTabSz="915988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587500" indent="-225425" defTabSz="915988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41525" indent="-225425" defTabSz="915988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498725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55925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13125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70325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330E711-A11A-42F0-8448-25BD16C5C5B3}" type="slidenum">
              <a:rPr lang="en-GB" altLang="en-US" sz="1200" smtClean="0"/>
              <a:pPr/>
              <a:t>17</a:t>
            </a:fld>
            <a:endParaRPr lang="en-GB" alt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36600" indent="-282575" defTabSz="915988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33475" indent="-225425" defTabSz="915988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587500" indent="-225425" defTabSz="915988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41525" indent="-225425" defTabSz="915988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498725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55925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13125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70325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E546E74-DE6B-46E8-9340-F219A557F803}" type="slidenum">
              <a:rPr lang="en-GB" altLang="en-US" sz="1200" smtClean="0"/>
              <a:pPr/>
              <a:t>18</a:t>
            </a:fld>
            <a:endParaRPr lang="en-GB" alt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36600" indent="-282575" defTabSz="915988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33475" indent="-225425" defTabSz="915988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587500" indent="-225425" defTabSz="915988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41525" indent="-225425" defTabSz="915988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498725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55925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13125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70325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176ECC6-3985-434E-90FB-BEAA7C5D2AD4}" type="slidenum">
              <a:rPr lang="en-GB" altLang="en-US" sz="1200" smtClean="0"/>
              <a:pPr/>
              <a:t>19</a:t>
            </a:fld>
            <a:endParaRPr lang="en-GB" alt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5D768-3015-46B8-AC78-390058B3AE73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5D768-3015-46B8-AC78-390058B3AE7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5D768-3015-46B8-AC78-390058B3AE7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5D768-3015-46B8-AC78-390058B3AE7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5D768-3015-46B8-AC78-390058B3AE7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5D768-3015-46B8-AC78-390058B3AE7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158A8-9665-4C1E-B51D-B28D57AE99E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5D768-3015-46B8-AC78-390058B3AE7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5D768-3015-46B8-AC78-390058B3AE7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584575"/>
            <a:ext cx="87630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08" y="403399"/>
            <a:ext cx="8928992" cy="722511"/>
          </a:xfrm>
        </p:spPr>
        <p:txBody>
          <a:bodyPr/>
          <a:lstStyle/>
          <a:p>
            <a:pPr algn="ctr"/>
            <a:r>
              <a:rPr lang="en-GB" sz="4000" u="sng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of the Diamond Light Source</a:t>
            </a:r>
            <a:endParaRPr lang="en-GB" sz="4000" u="sng" baseline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4509120"/>
            <a:ext cx="4644516" cy="1944216"/>
          </a:xfrm>
          <a:solidFill>
            <a:schemeClr val="bg1">
              <a:alpha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GB" sz="5800" i="1" dirty="0" smtClean="0">
                <a:latin typeface="Calibri" pitchFamily="34" charset="0"/>
              </a:rPr>
              <a:t>BENI SINGH</a:t>
            </a:r>
          </a:p>
          <a:p>
            <a:endParaRPr lang="en-GB" sz="1500" dirty="0" smtClean="0">
              <a:latin typeface="Calibri" pitchFamily="34" charset="0"/>
            </a:endParaRPr>
          </a:p>
          <a:p>
            <a:r>
              <a:rPr lang="en-GB" sz="3400" i="1" dirty="0" smtClean="0">
                <a:latin typeface="Calibri" pitchFamily="34" charset="0"/>
              </a:rPr>
              <a:t>On behalf of the Diamond Team</a:t>
            </a:r>
          </a:p>
          <a:p>
            <a:endParaRPr lang="en-GB" sz="1300" dirty="0">
              <a:latin typeface="Calibri" pitchFamily="34" charset="0"/>
            </a:endParaRPr>
          </a:p>
          <a:p>
            <a:r>
              <a:rPr lang="en-GB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ESLS-XXIV Workshop</a:t>
            </a:r>
          </a:p>
          <a:p>
            <a:r>
              <a:rPr lang="en-GB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MAX-IV Lund, Sweden </a:t>
            </a:r>
          </a:p>
          <a:p>
            <a:r>
              <a:rPr lang="en-GB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28-30</a:t>
            </a:r>
            <a:r>
              <a:rPr lang="en-GB" sz="29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th</a:t>
            </a:r>
            <a:r>
              <a:rPr lang="en-GB" sz="2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November 2016</a:t>
            </a:r>
            <a:endParaRPr lang="en-GB" sz="29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Picture 4" descr="05EC4052DLSdusk"/>
          <p:cNvPicPr>
            <a:picLocks noChangeAspect="1" noChangeArrowheads="1"/>
          </p:cNvPicPr>
          <p:nvPr/>
        </p:nvPicPr>
        <p:blipFill>
          <a:blip r:embed="rId3" cstate="print"/>
          <a:srcRect t="8728" b="6819"/>
          <a:stretch>
            <a:fillRect/>
          </a:stretch>
        </p:blipFill>
        <p:spPr bwMode="auto">
          <a:xfrm>
            <a:off x="1115616" y="1849261"/>
            <a:ext cx="6888311" cy="25158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0921" y="918091"/>
            <a:ext cx="8149133" cy="2510909"/>
          </a:xfrm>
          <a:solidFill>
            <a:schemeClr val="bg1">
              <a:alpha val="69000"/>
            </a:schemeClr>
          </a:solidFill>
        </p:spPr>
        <p:txBody>
          <a:bodyPr>
            <a:noAutofit/>
          </a:bodyPr>
          <a:lstStyle/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Both technologies of CPMU and SCU are under development and will replace some of the existing IDs due to significant brightness gain over PPMU’s at higher photon energies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 x CPMU’s being designed – will use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PrNdFeB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at 77K. Install Nov. 2017 and Mar. 2018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x CPMU planned for Nov. 2018 (TBC)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x SCU Aug. 2018 (TBC)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983066" cy="82809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9pPr>
          </a:lstStyle>
          <a:p>
            <a:r>
              <a:rPr lang="en-GB" sz="4000" u="sng" kern="0" baseline="0" dirty="0" smtClean="0">
                <a:solidFill>
                  <a:srgbClr val="0000FF"/>
                </a:solidFill>
                <a:latin typeface="Calibri" pitchFamily="34" charset="0"/>
              </a:rPr>
              <a:t>Current plans for upgrades of existing IDs</a:t>
            </a:r>
            <a:endParaRPr lang="en-GB" sz="4000" u="sng" kern="0" baseline="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4982" y="5893619"/>
            <a:ext cx="211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Courtesy S Milward</a:t>
            </a:r>
            <a:endParaRPr lang="en-GB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93" y="3436853"/>
            <a:ext cx="5503069" cy="2720069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661004" y="6257122"/>
            <a:ext cx="3661057" cy="5676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Beni Singh</a:t>
            </a: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ESLS XXIV,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MAX-IV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(</a:t>
            </a:r>
            <a:r>
              <a:rPr lang="en-GB" sz="140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2015)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8"/>
          <p:cNvGrpSpPr>
            <a:grpSpLocks/>
          </p:cNvGrpSpPr>
          <p:nvPr/>
        </p:nvGrpSpPr>
        <p:grpSpPr bwMode="auto">
          <a:xfrm>
            <a:off x="2114674" y="897586"/>
            <a:ext cx="6837245" cy="1777589"/>
            <a:chOff x="971600" y="1883634"/>
            <a:chExt cx="8074149" cy="2381875"/>
          </a:xfrm>
        </p:grpSpPr>
        <p:pic>
          <p:nvPicPr>
            <p:cNvPr id="7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883634"/>
              <a:ext cx="7312992" cy="238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Rectangle 79"/>
            <p:cNvSpPr/>
            <p:nvPr/>
          </p:nvSpPr>
          <p:spPr>
            <a:xfrm>
              <a:off x="4214912" y="3203901"/>
              <a:ext cx="863613" cy="14440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/>
            </a:p>
          </p:txBody>
        </p:sp>
        <p:sp>
          <p:nvSpPr>
            <p:cNvPr id="81" name="TextBox 4"/>
            <p:cNvSpPr txBox="1">
              <a:spLocks noChangeArrowheads="1"/>
            </p:cNvSpPr>
            <p:nvPr/>
          </p:nvSpPr>
          <p:spPr bwMode="auto">
            <a:xfrm>
              <a:off x="3871282" y="2820391"/>
              <a:ext cx="1689930" cy="64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ts val="1200"/>
                </a:lnSpc>
              </a:pPr>
              <a:r>
                <a:rPr lang="en-GB" altLang="en-US" sz="1200" dirty="0"/>
                <a:t>Insertion Device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091506" y="1988367"/>
              <a:ext cx="936639" cy="5046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007368" y="3595854"/>
              <a:ext cx="935051" cy="5046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/>
            </a:p>
          </p:txBody>
        </p:sp>
        <p:sp>
          <p:nvSpPr>
            <p:cNvPr id="84" name="TextBox 7"/>
            <p:cNvSpPr txBox="1">
              <a:spLocks noChangeArrowheads="1"/>
            </p:cNvSpPr>
            <p:nvPr/>
          </p:nvSpPr>
          <p:spPr bwMode="auto">
            <a:xfrm>
              <a:off x="1398295" y="1916832"/>
              <a:ext cx="3058971" cy="43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ts val="1400"/>
                </a:lnSpc>
              </a:pPr>
              <a:r>
                <a:rPr lang="en-GB" altLang="en-US" sz="1400" dirty="0"/>
                <a:t>existing DBA cell</a:t>
              </a:r>
            </a:p>
          </p:txBody>
        </p:sp>
        <p:sp>
          <p:nvSpPr>
            <p:cNvPr id="85" name="TextBox 8"/>
            <p:cNvSpPr txBox="1">
              <a:spLocks noChangeArrowheads="1"/>
            </p:cNvSpPr>
            <p:nvPr/>
          </p:nvSpPr>
          <p:spPr bwMode="auto">
            <a:xfrm>
              <a:off x="1202205" y="2780928"/>
              <a:ext cx="3150479" cy="43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ts val="1400"/>
                </a:lnSpc>
              </a:pPr>
              <a:r>
                <a:rPr lang="en-GB" altLang="en-US" sz="1400" dirty="0"/>
                <a:t>modified DDBA cell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5436096" y="2343708"/>
              <a:ext cx="259228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triangle" w="med" len="med"/>
            </a:ln>
            <a:effectLst>
              <a:glow rad="63500">
                <a:srgbClr val="29D2E9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11"/>
            <p:cNvSpPr txBox="1">
              <a:spLocks noChangeArrowheads="1"/>
            </p:cNvSpPr>
            <p:nvPr/>
          </p:nvSpPr>
          <p:spPr bwMode="auto">
            <a:xfrm>
              <a:off x="6345187" y="1908497"/>
              <a:ext cx="2691309" cy="43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ts val="1400"/>
                </a:lnSpc>
              </a:pPr>
              <a:r>
                <a:rPr lang="en-GB" altLang="en-US" sz="1400" dirty="0"/>
                <a:t>BM beamline</a:t>
              </a: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4613176" y="3275459"/>
              <a:ext cx="3464024" cy="114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triangle" w="med" len="med"/>
            </a:ln>
            <a:effectLst>
              <a:glow rad="63500">
                <a:srgbClr val="29D2E9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14"/>
            <p:cNvSpPr txBox="1">
              <a:spLocks noChangeArrowheads="1"/>
            </p:cNvSpPr>
            <p:nvPr/>
          </p:nvSpPr>
          <p:spPr bwMode="auto">
            <a:xfrm>
              <a:off x="6345187" y="2840782"/>
              <a:ext cx="2700562" cy="45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ts val="1400"/>
                </a:lnSpc>
              </a:pPr>
              <a:r>
                <a:rPr lang="en-GB" altLang="en-US" sz="1400" dirty="0"/>
                <a:t>ID beamline</a:t>
              </a:r>
            </a:p>
          </p:txBody>
        </p:sp>
      </p:grp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4924" y="42107"/>
            <a:ext cx="7772400" cy="828092"/>
          </a:xfrm>
        </p:spPr>
        <p:txBody>
          <a:bodyPr/>
          <a:lstStyle/>
          <a:p>
            <a:r>
              <a:rPr lang="en-GB" sz="4000" u="sng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DDBA Design</a:t>
            </a:r>
            <a:endParaRPr lang="en-GB" sz="4000" u="sng" baseline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14"/>
          <p:cNvSpPr txBox="1">
            <a:spLocks noChangeArrowheads="1"/>
          </p:cNvSpPr>
          <p:nvPr/>
        </p:nvSpPr>
        <p:spPr bwMode="auto">
          <a:xfrm>
            <a:off x="179388" y="957734"/>
            <a:ext cx="89646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GB" altLang="en-US" sz="1600" b="0" i="0" dirty="0" smtClean="0"/>
              <a:t>DDBA cell </a:t>
            </a:r>
            <a:endParaRPr lang="en-GB" altLang="en-US" sz="1600" b="0" i="0" dirty="0"/>
          </a:p>
        </p:txBody>
      </p:sp>
      <p:sp>
        <p:nvSpPr>
          <p:cNvPr id="74" name="TextBox 17"/>
          <p:cNvSpPr txBox="1">
            <a:spLocks noChangeArrowheads="1"/>
          </p:cNvSpPr>
          <p:nvPr/>
        </p:nvSpPr>
        <p:spPr bwMode="auto">
          <a:xfrm>
            <a:off x="216081" y="3131054"/>
            <a:ext cx="499493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57188" indent="-357188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n-GB" altLang="en-US" sz="1600" b="0" i="0" dirty="0"/>
              <a:t>Introduces an additional straight section </a:t>
            </a:r>
            <a:r>
              <a:rPr lang="en-GB" altLang="en-US" sz="1600" b="0" i="0" dirty="0" smtClean="0"/>
              <a:t>(</a:t>
            </a:r>
            <a:r>
              <a:rPr lang="en-GB" altLang="en-US" sz="1600" i="0" dirty="0" smtClean="0">
                <a:solidFill>
                  <a:srgbClr val="FF0000"/>
                </a:solidFill>
              </a:rPr>
              <a:t>VMX beamline 0.7 m ex-vac -&gt; 2.0 m in-vac</a:t>
            </a:r>
            <a:r>
              <a:rPr lang="en-GB" altLang="en-US" sz="1600" b="0" i="0" dirty="0" smtClean="0"/>
              <a:t>)</a:t>
            </a:r>
          </a:p>
          <a:p>
            <a:pPr marL="0" indent="0" algn="just"/>
            <a:endParaRPr lang="en-GB" altLang="en-US" sz="1600" b="0" i="0" dirty="0"/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n-GB" altLang="en-US" sz="1600" b="0" i="0" dirty="0"/>
              <a:t>Lots of </a:t>
            </a:r>
            <a:r>
              <a:rPr lang="en-GB" altLang="en-US" sz="1600" i="0" dirty="0">
                <a:solidFill>
                  <a:srgbClr val="FF0000"/>
                </a:solidFill>
              </a:rPr>
              <a:t>R&amp;D</a:t>
            </a:r>
            <a:r>
              <a:rPr lang="en-GB" altLang="en-US" sz="1600" b="0" i="0" dirty="0"/>
              <a:t> required (magnet design challenging, vacuum </a:t>
            </a:r>
            <a:r>
              <a:rPr lang="en-GB" altLang="en-US" sz="1600" b="0" i="0" dirty="0" smtClean="0"/>
              <a:t>with small apertures, engineering integration, etc.)</a:t>
            </a:r>
            <a:endParaRPr lang="en-GB" altLang="en-US" sz="1600" b="0" i="0" dirty="0"/>
          </a:p>
        </p:txBody>
      </p:sp>
      <p:grpSp>
        <p:nvGrpSpPr>
          <p:cNvPr id="5" name="Group 4"/>
          <p:cNvGrpSpPr/>
          <p:nvPr/>
        </p:nvGrpSpPr>
        <p:grpSpPr>
          <a:xfrm>
            <a:off x="5305986" y="2961139"/>
            <a:ext cx="3645933" cy="2604625"/>
            <a:chOff x="5078602" y="3349698"/>
            <a:chExt cx="3645933" cy="2604626"/>
          </a:xfrm>
        </p:grpSpPr>
        <p:grpSp>
          <p:nvGrpSpPr>
            <p:cNvPr id="66" name="Group 13"/>
            <p:cNvGrpSpPr>
              <a:grpSpLocks/>
            </p:cNvGrpSpPr>
            <p:nvPr/>
          </p:nvGrpSpPr>
          <p:grpSpPr bwMode="auto">
            <a:xfrm>
              <a:off x="5078602" y="3349698"/>
              <a:ext cx="3645933" cy="2577605"/>
              <a:chOff x="4824028" y="1808819"/>
              <a:chExt cx="4168113" cy="2988332"/>
            </a:xfrm>
          </p:grpSpPr>
          <p:pic>
            <p:nvPicPr>
              <p:cNvPr id="67" name="Picture 9" descr="H:\Dphil\Diamond\prac\4BAinDLSi0913\oneDIAD\DIAD1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51"/>
              <a:stretch>
                <a:fillRect/>
              </a:stretch>
            </p:blipFill>
            <p:spPr bwMode="auto">
              <a:xfrm>
                <a:off x="4824028" y="1808819"/>
                <a:ext cx="4168113" cy="298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Left Brace 10"/>
              <p:cNvSpPr>
                <a:spLocks/>
              </p:cNvSpPr>
              <p:nvPr/>
            </p:nvSpPr>
            <p:spPr bwMode="auto">
              <a:xfrm rot="5400000">
                <a:off x="6606226" y="2330878"/>
                <a:ext cx="216024" cy="396044"/>
              </a:xfrm>
              <a:prstGeom prst="leftBrace">
                <a:avLst>
                  <a:gd name="adj1" fmla="val 8335"/>
                  <a:gd name="adj2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endParaRPr lang="en-GB" altLang="en-US" b="0">
                  <a:latin typeface="Times" pitchFamily="18" charset="0"/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/>
            </p:nvSpPr>
            <p:spPr bwMode="auto">
              <a:xfrm>
                <a:off x="6239252" y="2113207"/>
                <a:ext cx="924814" cy="3076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/>
                <a:r>
                  <a:rPr lang="en-GB" altLang="en-US" sz="1400" b="0" i="0" dirty="0">
                    <a:solidFill>
                      <a:srgbClr val="FF0000"/>
                    </a:solidFill>
                    <a:latin typeface="Calibri" pitchFamily="34" charset="0"/>
                  </a:rPr>
                  <a:t>DDBA cell</a:t>
                </a:r>
              </a:p>
            </p:txBody>
          </p:sp>
        </p:grpSp>
        <p:sp>
          <p:nvSpPr>
            <p:cNvPr id="75" name="TextBox 16"/>
            <p:cNvSpPr txBox="1">
              <a:spLocks noChangeArrowheads="1"/>
            </p:cNvSpPr>
            <p:nvPr/>
          </p:nvSpPr>
          <p:spPr bwMode="auto">
            <a:xfrm>
              <a:off x="5119667" y="5646349"/>
              <a:ext cx="15621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400" b="0" i="0" dirty="0">
                  <a:solidFill>
                    <a:srgbClr val="FF0000"/>
                  </a:solidFill>
                  <a:latin typeface="Calibri" pitchFamily="34" charset="0"/>
                </a:rPr>
                <a:t>Additional straight</a:t>
              </a:r>
            </a:p>
          </p:txBody>
        </p:sp>
        <p:cxnSp>
          <p:nvCxnSpPr>
            <p:cNvPr id="76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6353171" y="5402962"/>
              <a:ext cx="411243" cy="36213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7" name="TextBox 76"/>
          <p:cNvSpPr txBox="1"/>
          <p:nvPr/>
        </p:nvSpPr>
        <p:spPr>
          <a:xfrm>
            <a:off x="6783272" y="5878163"/>
            <a:ext cx="216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Courtesy R. Bartolini</a:t>
            </a:r>
            <a:endParaRPr lang="en-GB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2987823" y="6225464"/>
            <a:ext cx="3661057" cy="5676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Beni Singh</a:t>
            </a: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ESLS XXIV,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MAX-IV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, (</a:t>
            </a:r>
            <a:r>
              <a:rPr lang="en-GB" sz="140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2015)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5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79761" cy="828092"/>
          </a:xfrm>
        </p:spPr>
        <p:txBody>
          <a:bodyPr/>
          <a:lstStyle/>
          <a:p>
            <a:r>
              <a:rPr lang="en-GB" sz="3600" u="sng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DDBA Removal and Installation </a:t>
            </a:r>
            <a:endParaRPr lang="en-GB" sz="3600" u="sng" baseline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2987823" y="6225464"/>
            <a:ext cx="3661057" cy="5676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Beni Singh</a:t>
            </a: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ESLS XXIV,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MAX-IV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, (</a:t>
            </a:r>
            <a:r>
              <a:rPr lang="en-GB" sz="140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2015)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1077" y="1177746"/>
            <a:ext cx="7585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Removal of old DBA cell and installations of new DDBA cells was completed during 8 week of shutdown starting from 7</a:t>
            </a:r>
            <a:r>
              <a:rPr lang="en-GB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2016 after #run4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ommissioning started on  17 Nov. 2016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3272" y="5878163"/>
            <a:ext cx="216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Courtesy R. Bartolini</a:t>
            </a:r>
            <a:endParaRPr lang="en-GB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35488" y="2495899"/>
            <a:ext cx="4571767" cy="3356098"/>
            <a:chOff x="4502860" y="2677364"/>
            <a:chExt cx="4571767" cy="2829099"/>
          </a:xfrm>
        </p:grpSpPr>
        <p:pic>
          <p:nvPicPr>
            <p:cNvPr id="21" name="Picture 2" descr="C:\Users\bs36\AppData\Roaming\iMazing\temp\8ade9c1ca8b1e8553b09b6890ce907d677372e19\IMG_026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860" y="2677364"/>
              <a:ext cx="4571767" cy="2537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654415" y="5221071"/>
              <a:ext cx="3612895" cy="285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One of two new installed DBA cell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3614" y="2495899"/>
            <a:ext cx="4043494" cy="3355709"/>
            <a:chOff x="293614" y="2495899"/>
            <a:chExt cx="4043494" cy="33557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14" y="2495899"/>
              <a:ext cx="4043494" cy="30103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01077" y="5513054"/>
              <a:ext cx="34185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Process of removal of old DBA cell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99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79761" cy="828092"/>
          </a:xfrm>
        </p:spPr>
        <p:txBody>
          <a:bodyPr/>
          <a:lstStyle/>
          <a:p>
            <a:r>
              <a:rPr lang="en-GB" sz="3600" u="sng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DDBA Commissioning</a:t>
            </a:r>
            <a:endParaRPr lang="en-GB" sz="3600" u="sng" baseline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2987823" y="6225464"/>
            <a:ext cx="3661057" cy="5676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Beni Singh</a:t>
            </a: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ESLS XXIV,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MAX-IV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, (</a:t>
            </a:r>
            <a:r>
              <a:rPr lang="en-GB" sz="140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2015)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6" name="Picture 2" descr="102439-plotft_cell2steerers_se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t="15878" r="3836" b="1398"/>
          <a:stretch/>
        </p:blipFill>
        <p:spPr bwMode="auto">
          <a:xfrm>
            <a:off x="5252218" y="863194"/>
            <a:ext cx="3371456" cy="267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:\ESLS-XXIV\102495-beta_be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87" y="3785620"/>
            <a:ext cx="2873927" cy="229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17920" y="629105"/>
            <a:ext cx="1815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On-axis injection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4821" y="3554787"/>
            <a:ext cx="212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beta-beat (LOCO)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015" y="574318"/>
            <a:ext cx="49449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Started with on-axis injection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burtfile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created before DDBA installation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Set DDBA magnets to calculated set points from calibration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Observed more than four turns as beam injected first (RF off)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More than 100 turns after tweaking DDBA cell correctors and beam survives to next injection with RF On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Orbit errors x/y =±5mm/±1mm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Set kickers to values of off-axis injection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Accumulation just by tweaking little bit tunes but with poor injection (&lt;10%)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BBA at 10mA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Orbit corrected to zero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LOCO --- optics set with beta-beat ~6%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04529" y="4582533"/>
            <a:ext cx="2882188" cy="1890713"/>
            <a:chOff x="1324051" y="4744173"/>
            <a:chExt cx="2882188" cy="18907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051" y="4873330"/>
              <a:ext cx="2882188" cy="176155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021177" y="4744173"/>
              <a:ext cx="11850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First BBA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2333" y="4582533"/>
            <a:ext cx="3053558" cy="1878598"/>
            <a:chOff x="4535488" y="4489151"/>
            <a:chExt cx="3053558" cy="18785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488" y="4547671"/>
              <a:ext cx="2559751" cy="182007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52854" y="4489151"/>
              <a:ext cx="1536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Final BBA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180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79761" cy="828092"/>
          </a:xfrm>
        </p:spPr>
        <p:txBody>
          <a:bodyPr/>
          <a:lstStyle/>
          <a:p>
            <a:r>
              <a:rPr lang="en-GB" sz="3600" u="sng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DDBA Commissioning</a:t>
            </a:r>
            <a:endParaRPr lang="en-GB" sz="3600" u="sng" baseline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2987823" y="6225464"/>
            <a:ext cx="3661057" cy="5676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Beni Singh</a:t>
            </a: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ESLS XXIV,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MAX-IV,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(</a:t>
            </a:r>
            <a:r>
              <a:rPr lang="en-GB" sz="140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2015)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413" y="853331"/>
            <a:ext cx="4725619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300mA stored current reached (normal operation)</a:t>
            </a: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Vacuum conditioning on going at 300mA (user mode)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 software such FOFB, SOFB,TMBF , vertical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control, coupling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are working well</a:t>
            </a:r>
          </a:p>
          <a:p>
            <a:pPr algn="just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1674" y="3299668"/>
            <a:ext cx="3957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vacuum conditioning  of cell-2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60" y="3638222"/>
            <a:ext cx="4702847" cy="2557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77" y="823903"/>
            <a:ext cx="3257761" cy="20402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1152" y="2832371"/>
            <a:ext cx="3680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Vacuum conditioning over night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2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79761" cy="828092"/>
          </a:xfrm>
        </p:spPr>
        <p:txBody>
          <a:bodyPr/>
          <a:lstStyle/>
          <a:p>
            <a:r>
              <a:rPr lang="en-GB" sz="3600" u="sng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DDBA status </a:t>
            </a:r>
            <a:r>
              <a:rPr lang="en-GB" sz="3600" u="sng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3600" u="sng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</a:t>
            </a:r>
            <a:r>
              <a:rPr lang="en-GB" sz="3600" u="sng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en-GB" sz="3600" u="sng" baseline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2987823" y="6225464"/>
            <a:ext cx="3661057" cy="5676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Beni Singh</a:t>
            </a: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ESLS XXIV,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MAX-IV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, (</a:t>
            </a:r>
            <a:r>
              <a:rPr lang="en-GB" sz="140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2015)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4790" y="1110883"/>
            <a:ext cx="8244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 at 300mA over night with wigglers off and IDs open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FF tables and trims of IDs are working well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Effect of IDs on injection efficiency and lifetime to be assessed</a:t>
            </a:r>
            <a:endParaRPr lang="en-GB" dirty="0" smtClean="0"/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Tune scan for lifetime and inj. eff to be done with wigglers on and IDs closed to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minimum gaps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Further optimization of lifetime and inj.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ff to be done using online MOGA  etc.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4294967295"/>
          </p:nvPr>
        </p:nvSpPr>
        <p:spPr>
          <a:xfrm>
            <a:off x="762000" y="6248400"/>
            <a:ext cx="3048000" cy="457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GB"/>
          </a:p>
          <a:p>
            <a:pPr>
              <a:defRPr/>
            </a:pPr>
            <a:r>
              <a:rPr lang="en-GB"/>
              <a:t>             </a:t>
            </a:r>
          </a:p>
        </p:txBody>
      </p:sp>
      <p:sp>
        <p:nvSpPr>
          <p:cNvPr id="2048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itchFamily="18" charset="0"/>
            </a:endParaRPr>
          </a:p>
        </p:txBody>
      </p:sp>
      <p:graphicFrame>
        <p:nvGraphicFramePr>
          <p:cNvPr id="20486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itchFamily="18" charset="0"/>
            </a:endParaRPr>
          </a:p>
        </p:txBody>
      </p:sp>
      <p:sp>
        <p:nvSpPr>
          <p:cNvPr id="2048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b="0">
              <a:latin typeface="Times New Roman" pitchFamily="18" charset="0"/>
            </a:endParaRPr>
          </a:p>
        </p:txBody>
      </p:sp>
      <p:pic>
        <p:nvPicPr>
          <p:cNvPr id="20489" name="Picture 21" descr="THPMR050_fig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909" y="828092"/>
            <a:ext cx="40132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Box 1"/>
          <p:cNvSpPr txBox="1">
            <a:spLocks noChangeArrowheads="1"/>
          </p:cNvSpPr>
          <p:nvPr/>
        </p:nvSpPr>
        <p:spPr bwMode="auto">
          <a:xfrm>
            <a:off x="230188" y="862663"/>
            <a:ext cx="434181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GB" altLang="en-US" sz="1400" b="0" dirty="0" smtClean="0">
                <a:cs typeface="Arial" charset="0"/>
              </a:rPr>
              <a:t>Radiation from </a:t>
            </a:r>
            <a:r>
              <a:rPr lang="en-GB" altLang="en-US" sz="1400" b="0" dirty="0" err="1" smtClean="0">
                <a:cs typeface="Arial" charset="0"/>
              </a:rPr>
              <a:t>multipole</a:t>
            </a:r>
            <a:r>
              <a:rPr lang="en-GB" altLang="en-US" sz="1400" b="0" dirty="0" smtClean="0">
                <a:cs typeface="Arial" charset="0"/>
              </a:rPr>
              <a:t> wiggler and operational by second half of 2018</a:t>
            </a:r>
          </a:p>
          <a:p>
            <a:pPr algn="just">
              <a:spcBef>
                <a:spcPct val="0"/>
              </a:spcBef>
            </a:pPr>
            <a:endParaRPr lang="en-GB" altLang="en-US" sz="1400" b="0" dirty="0">
              <a:cs typeface="Arial" charset="0"/>
            </a:endParaRPr>
          </a:p>
          <a:p>
            <a:pPr algn="just">
              <a:spcBef>
                <a:spcPct val="0"/>
              </a:spcBef>
            </a:pPr>
            <a:r>
              <a:rPr lang="en-GB" altLang="en-US" sz="1400" b="0" dirty="0" smtClean="0">
                <a:cs typeface="Arial" charset="0"/>
              </a:rPr>
              <a:t>Downward </a:t>
            </a:r>
            <a:r>
              <a:rPr lang="en-GB" altLang="en-US" sz="1400" b="0" dirty="0">
                <a:cs typeface="Arial" charset="0"/>
              </a:rPr>
              <a:t>chromatic </a:t>
            </a:r>
            <a:r>
              <a:rPr lang="en-GB" altLang="en-US" sz="1400" b="0" dirty="0" err="1">
                <a:cs typeface="Arial" charset="0"/>
              </a:rPr>
              <a:t>sextupole</a:t>
            </a:r>
            <a:r>
              <a:rPr lang="en-GB" altLang="en-US" sz="1400" b="0" dirty="0">
                <a:cs typeface="Arial" charset="0"/>
              </a:rPr>
              <a:t> S2A of CELL-11 to be </a:t>
            </a:r>
            <a:r>
              <a:rPr lang="en-GB" altLang="en-US" sz="1400" b="0" dirty="0" smtClean="0">
                <a:cs typeface="Arial" charset="0"/>
              </a:rPr>
              <a:t>removed and </a:t>
            </a:r>
            <a:r>
              <a:rPr lang="en-GB" altLang="en-US" sz="1400" b="0" dirty="0" err="1" smtClean="0">
                <a:cs typeface="Arial" charset="0"/>
              </a:rPr>
              <a:t>multipole</a:t>
            </a:r>
            <a:r>
              <a:rPr lang="en-GB" altLang="en-US" sz="1400" b="0" dirty="0" smtClean="0">
                <a:cs typeface="Arial" charset="0"/>
              </a:rPr>
              <a:t> wiggler installed</a:t>
            </a:r>
            <a:endParaRPr lang="en-GB" altLang="en-US" sz="1400" b="0" dirty="0">
              <a:cs typeface="Arial" charset="0"/>
            </a:endParaRPr>
          </a:p>
          <a:p>
            <a:pPr algn="just">
              <a:spcBef>
                <a:spcPct val="0"/>
              </a:spcBef>
            </a:pPr>
            <a:endParaRPr lang="en-GB" altLang="en-US" sz="1400" b="0" dirty="0">
              <a:cs typeface="Arial" charset="0"/>
            </a:endParaRPr>
          </a:p>
          <a:p>
            <a:pPr algn="just">
              <a:spcBef>
                <a:spcPct val="0"/>
              </a:spcBef>
            </a:pPr>
            <a:r>
              <a:rPr lang="en-GB" altLang="en-US" sz="1400" b="0" dirty="0">
                <a:cs typeface="Arial" charset="0"/>
              </a:rPr>
              <a:t>Change in chromaticity are to be compensated using </a:t>
            </a:r>
            <a:r>
              <a:rPr lang="en-GB" altLang="en-US" sz="1400" b="0" dirty="0">
                <a:solidFill>
                  <a:srgbClr val="C00000"/>
                </a:solidFill>
                <a:cs typeface="Arial" charset="0"/>
              </a:rPr>
              <a:t>local S2A </a:t>
            </a:r>
            <a:r>
              <a:rPr lang="en-GB" altLang="en-US" sz="1400" b="0" dirty="0">
                <a:cs typeface="Arial" charset="0"/>
              </a:rPr>
              <a:t>(mirror) and local/global </a:t>
            </a:r>
            <a:r>
              <a:rPr lang="en-GB" altLang="en-US" sz="1400" b="0" dirty="0" smtClean="0">
                <a:cs typeface="Arial" charset="0"/>
              </a:rPr>
              <a:t>S1A</a:t>
            </a:r>
            <a:endParaRPr lang="en-GB" altLang="en-US" sz="1400" b="0" dirty="0">
              <a:cs typeface="Arial" charset="0"/>
            </a:endParaRPr>
          </a:p>
          <a:p>
            <a:pPr algn="just">
              <a:spcBef>
                <a:spcPct val="0"/>
              </a:spcBef>
            </a:pPr>
            <a:endParaRPr lang="en-GB" altLang="en-US" sz="1400" b="0" dirty="0">
              <a:cs typeface="Arial" charset="0"/>
            </a:endParaRPr>
          </a:p>
          <a:p>
            <a:pPr algn="just">
              <a:spcBef>
                <a:spcPct val="0"/>
              </a:spcBef>
            </a:pPr>
            <a:r>
              <a:rPr lang="en-GB" altLang="en-US" sz="1400" b="0" dirty="0">
                <a:cs typeface="Arial" charset="0"/>
              </a:rPr>
              <a:t>Finding new solutions to nonlinear dynamics which restores DA on/off momentum (lifetime &amp; injection efficiency</a:t>
            </a:r>
            <a:r>
              <a:rPr lang="en-GB" altLang="en-US" sz="1400" b="0" dirty="0" smtClean="0">
                <a:cs typeface="Arial" charset="0"/>
              </a:rPr>
              <a:t>) using MOGA </a:t>
            </a:r>
            <a:endParaRPr lang="en-GB" altLang="en-US" sz="1400" b="0" dirty="0">
              <a:cs typeface="Arial" charset="0"/>
            </a:endParaRPr>
          </a:p>
        </p:txBody>
      </p:sp>
      <p:sp>
        <p:nvSpPr>
          <p:cNvPr id="20492" name="TextBox 2"/>
          <p:cNvSpPr txBox="1">
            <a:spLocks noChangeArrowheads="1"/>
          </p:cNvSpPr>
          <p:nvPr/>
        </p:nvSpPr>
        <p:spPr bwMode="auto">
          <a:xfrm>
            <a:off x="5040450" y="3651308"/>
            <a:ext cx="3801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0" dirty="0" smtClean="0">
                <a:cs typeface="Arial" charset="0"/>
              </a:rPr>
              <a:t>Proposed Chromatic </a:t>
            </a:r>
            <a:r>
              <a:rPr lang="en-GB" altLang="en-US" sz="1400" b="0" dirty="0" err="1">
                <a:cs typeface="Arial" charset="0"/>
              </a:rPr>
              <a:t>sextupole</a:t>
            </a:r>
            <a:r>
              <a:rPr lang="en-GB" altLang="en-US" sz="1400" b="0" dirty="0">
                <a:cs typeface="Arial" charset="0"/>
              </a:rPr>
              <a:t> S2A of </a:t>
            </a:r>
            <a:r>
              <a:rPr lang="en-GB" altLang="en-US" sz="1400" b="0" dirty="0" smtClean="0">
                <a:cs typeface="Arial" charset="0"/>
              </a:rPr>
              <a:t>cell-11 to </a:t>
            </a:r>
            <a:r>
              <a:rPr lang="en-GB" altLang="en-US" sz="1400" b="0" dirty="0">
                <a:cs typeface="Arial" charset="0"/>
              </a:rPr>
              <a:t>be removed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979761" cy="82809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9pPr>
          </a:lstStyle>
          <a:p>
            <a:r>
              <a:rPr lang="en-GB" sz="3200" u="sng" kern="0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Sextupole Optics for DIAD </a:t>
            </a:r>
            <a:r>
              <a:rPr lang="en-GB" sz="3200" u="sng" kern="0" baseline="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beamline</a:t>
            </a:r>
            <a:endParaRPr lang="en-GB" sz="3200" u="sng" kern="0" baseline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987823" y="6225464"/>
            <a:ext cx="3661057" cy="5676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Beni Singh</a:t>
            </a: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ESLS XXIV,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MAX-IV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, (</a:t>
            </a:r>
            <a:r>
              <a:rPr lang="en-GB" sz="140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2015)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089432"/>
              </p:ext>
            </p:extLst>
          </p:nvPr>
        </p:nvGraphicFramePr>
        <p:xfrm>
          <a:off x="642951" y="4448667"/>
          <a:ext cx="6192558" cy="1806901"/>
        </p:xfrm>
        <a:graphic>
          <a:graphicData uri="http://schemas.openxmlformats.org/drawingml/2006/table">
            <a:tbl>
              <a:tblPr firstRow="1" bandRow="1"/>
              <a:tblGrid>
                <a:gridCol w="1159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3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97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8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657" marB="45657">
                    <a:lnL w="12700" cmpd="sng">
                      <a:solidFill>
                        <a:srgbClr val="C0C0C0"/>
                      </a:solidFill>
                    </a:lnL>
                    <a:lnR w="12700" cmpd="sng">
                      <a:solidFill>
                        <a:srgbClr val="C0C0C0"/>
                      </a:solidFill>
                    </a:lnR>
                    <a:lnT w="12700" cmpd="sng">
                      <a:solidFill>
                        <a:srgbClr val="C0C0C0"/>
                      </a:solidFill>
                    </a:lnT>
                    <a:lnB w="38100" cmpd="sng">
                      <a:solidFill>
                        <a:srgbClr val="C0C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00CC99">
                            <a:tint val="66000"/>
                            <a:satMod val="160000"/>
                          </a:srgbClr>
                        </a:gs>
                        <a:gs pos="90000">
                          <a:srgbClr val="C0C0C0">
                            <a:lumMod val="60000"/>
                            <a:lumOff val="40000"/>
                          </a:srgbClr>
                        </a:gs>
                        <a:gs pos="100000">
                          <a:srgbClr val="00CC99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Emittance </a:t>
                      </a:r>
                      <a:r>
                        <a:rPr lang="el-GR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</a:t>
                      </a:r>
                      <a:r>
                        <a:rPr lang="en-GB" sz="1600" b="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nm.rad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657" marB="45657">
                    <a:lnL w="12700" cmpd="sng">
                      <a:solidFill>
                        <a:srgbClr val="C0C0C0"/>
                      </a:solidFill>
                    </a:lnL>
                    <a:lnR w="12700" cmpd="sng">
                      <a:solidFill>
                        <a:srgbClr val="C0C0C0"/>
                      </a:solidFill>
                    </a:lnR>
                    <a:lnT w="12700" cmpd="sng">
                      <a:solidFill>
                        <a:srgbClr val="C0C0C0"/>
                      </a:solidFill>
                    </a:lnT>
                    <a:lnB w="38100" cmpd="sng">
                      <a:solidFill>
                        <a:srgbClr val="C0C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00CC99">
                            <a:tint val="66000"/>
                            <a:satMod val="160000"/>
                          </a:srgbClr>
                        </a:gs>
                        <a:gs pos="90000">
                          <a:srgbClr val="C0C0C0">
                            <a:lumMod val="60000"/>
                            <a:lumOff val="40000"/>
                          </a:srgbClr>
                        </a:gs>
                        <a:gs pos="100000">
                          <a:srgbClr val="00CC99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 spread (</a:t>
                      </a:r>
                      <a:r>
                        <a:rPr lang="el-GR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GB" sz="1600" b="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/E)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657" marB="45657">
                    <a:lnL w="12700" cmpd="sng">
                      <a:solidFill>
                        <a:srgbClr val="C0C0C0"/>
                      </a:solidFill>
                    </a:lnL>
                    <a:lnR w="12700" cmpd="sng">
                      <a:solidFill>
                        <a:srgbClr val="C0C0C0"/>
                      </a:solidFill>
                    </a:lnR>
                    <a:lnT w="12700" cmpd="sng">
                      <a:solidFill>
                        <a:srgbClr val="C0C0C0"/>
                      </a:solidFill>
                    </a:lnT>
                    <a:lnB w="38100" cmpd="sng">
                      <a:solidFill>
                        <a:srgbClr val="C0C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00CC99">
                            <a:tint val="66000"/>
                            <a:satMod val="160000"/>
                          </a:srgbClr>
                        </a:gs>
                        <a:gs pos="90000">
                          <a:srgbClr val="C0C0C0">
                            <a:lumMod val="60000"/>
                            <a:lumOff val="40000"/>
                          </a:srgbClr>
                        </a:gs>
                        <a:gs pos="100000">
                          <a:srgbClr val="00CC99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Emittance (</a:t>
                      </a:r>
                      <a:r>
                        <a:rPr lang="en-GB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nm.rad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657" marB="45657">
                    <a:lnL w="12700" cmpd="sng">
                      <a:solidFill>
                        <a:srgbClr val="C0C0C0"/>
                      </a:solidFill>
                    </a:lnL>
                    <a:lnR w="12700" cmpd="sng">
                      <a:solidFill>
                        <a:srgbClr val="C0C0C0"/>
                      </a:solidFill>
                    </a:lnR>
                    <a:lnT w="12700" cmpd="sng">
                      <a:solidFill>
                        <a:srgbClr val="C0C0C0"/>
                      </a:solidFill>
                    </a:lnT>
                    <a:lnB w="38100" cmpd="sng">
                      <a:solidFill>
                        <a:srgbClr val="C0C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00CC99">
                            <a:tint val="66000"/>
                            <a:satMod val="160000"/>
                          </a:srgbClr>
                        </a:gs>
                        <a:gs pos="90000">
                          <a:srgbClr val="C0C0C0">
                            <a:lumMod val="60000"/>
                            <a:lumOff val="40000"/>
                          </a:srgbClr>
                        </a:gs>
                        <a:gs pos="100000">
                          <a:srgbClr val="00CC99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MPW116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657" marB="45657">
                    <a:lnL w="12700" cmpd="sng">
                      <a:solidFill>
                        <a:srgbClr val="C0C0C0"/>
                      </a:solidFill>
                    </a:lnL>
                    <a:lnR w="12700" cmpd="sng">
                      <a:solidFill>
                        <a:srgbClr val="C0C0C0"/>
                      </a:solidFill>
                    </a:lnR>
                    <a:lnT w="38100" cmpd="sng">
                      <a:solidFill>
                        <a:srgbClr val="C0C0C0"/>
                      </a:solidFill>
                    </a:lnT>
                    <a:lnB w="12700" cmpd="sng">
                      <a:solidFill>
                        <a:srgbClr val="C0C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00CC99">
                            <a:tint val="66000"/>
                            <a:satMod val="160000"/>
                          </a:srgbClr>
                        </a:gs>
                        <a:gs pos="90000">
                          <a:srgbClr val="C0C0C0">
                            <a:lumMod val="60000"/>
                            <a:lumOff val="40000"/>
                          </a:srgbClr>
                        </a:gs>
                        <a:gs pos="100000">
                          <a:srgbClr val="00CC99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2.69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657" marB="45657">
                    <a:lnL w="12700" cmpd="sng">
                      <a:solidFill>
                        <a:srgbClr val="C0C0C0"/>
                      </a:solidFill>
                    </a:lnL>
                    <a:lnR w="12700" cmpd="sng">
                      <a:solidFill>
                        <a:srgbClr val="C0C0C0"/>
                      </a:solidFill>
                    </a:lnR>
                    <a:lnT w="38100" cmpd="sng">
                      <a:solidFill>
                        <a:srgbClr val="C0C0C0"/>
                      </a:solidFill>
                    </a:lnT>
                    <a:lnB w="12700" cmpd="sng">
                      <a:solidFill>
                        <a:srgbClr val="C0C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00CC99">
                            <a:tint val="66000"/>
                            <a:satMod val="160000"/>
                          </a:srgbClr>
                        </a:gs>
                        <a:gs pos="90000">
                          <a:srgbClr val="C0C0C0">
                            <a:lumMod val="60000"/>
                            <a:lumOff val="40000"/>
                          </a:srgbClr>
                        </a:gs>
                        <a:gs pos="100000">
                          <a:srgbClr val="00CC99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9.586.10</a:t>
                      </a:r>
                      <a:r>
                        <a:rPr lang="en-GB" sz="1600" b="0" kern="8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657" marB="45657">
                    <a:lnL w="12700" cmpd="sng">
                      <a:solidFill>
                        <a:srgbClr val="C0C0C0"/>
                      </a:solidFill>
                    </a:lnL>
                    <a:lnR w="12700" cmpd="sng">
                      <a:solidFill>
                        <a:srgbClr val="C0C0C0"/>
                      </a:solidFill>
                    </a:lnR>
                    <a:lnT w="38100" cmpd="sng">
                      <a:solidFill>
                        <a:srgbClr val="C0C0C0"/>
                      </a:solidFill>
                    </a:lnT>
                    <a:lnB w="12700" cmpd="sng">
                      <a:solidFill>
                        <a:srgbClr val="C0C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00CC99">
                            <a:tint val="66000"/>
                            <a:satMod val="160000"/>
                          </a:srgbClr>
                        </a:gs>
                        <a:gs pos="90000">
                          <a:srgbClr val="C0C0C0">
                            <a:lumMod val="60000"/>
                            <a:lumOff val="40000"/>
                          </a:srgbClr>
                        </a:gs>
                        <a:gs pos="100000">
                          <a:srgbClr val="00CC99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4.08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657" marB="45657">
                    <a:lnL w="12700" cmpd="sng">
                      <a:solidFill>
                        <a:srgbClr val="C0C0C0"/>
                      </a:solidFill>
                    </a:lnL>
                    <a:lnR w="12700" cmpd="sng">
                      <a:solidFill>
                        <a:srgbClr val="C0C0C0"/>
                      </a:solidFill>
                    </a:lnR>
                    <a:lnT w="38100" cmpd="sng">
                      <a:solidFill>
                        <a:srgbClr val="C0C0C0"/>
                      </a:solidFill>
                    </a:lnT>
                    <a:lnB w="12700" cmpd="sng">
                      <a:solidFill>
                        <a:srgbClr val="C0C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00CC99">
                            <a:tint val="66000"/>
                            <a:satMod val="160000"/>
                          </a:srgbClr>
                        </a:gs>
                        <a:gs pos="90000">
                          <a:srgbClr val="C0C0C0">
                            <a:lumMod val="60000"/>
                            <a:lumOff val="40000"/>
                          </a:srgbClr>
                        </a:gs>
                        <a:gs pos="100000">
                          <a:srgbClr val="00CC99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2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 MPW116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657" marB="45657">
                    <a:lnL w="12700" cmpd="sng">
                      <a:solidFill>
                        <a:srgbClr val="C0C0C0"/>
                      </a:solidFill>
                    </a:lnL>
                    <a:lnR w="12700" cmpd="sng">
                      <a:solidFill>
                        <a:srgbClr val="C0C0C0"/>
                      </a:solidFill>
                    </a:lnR>
                    <a:lnT w="12700" cmpd="sng">
                      <a:solidFill>
                        <a:srgbClr val="C0C0C0"/>
                      </a:solidFill>
                    </a:lnT>
                    <a:lnB w="12700" cmpd="sng">
                      <a:solidFill>
                        <a:srgbClr val="C0C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00CC99">
                            <a:tint val="66000"/>
                            <a:satMod val="160000"/>
                          </a:srgbClr>
                        </a:gs>
                        <a:gs pos="90000">
                          <a:srgbClr val="C0C0C0">
                            <a:lumMod val="60000"/>
                            <a:lumOff val="40000"/>
                          </a:srgbClr>
                        </a:gs>
                        <a:gs pos="100000">
                          <a:srgbClr val="00CC99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2.72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657" marB="45657">
                    <a:lnL w="12700" cmpd="sng">
                      <a:solidFill>
                        <a:srgbClr val="C0C0C0"/>
                      </a:solidFill>
                    </a:lnL>
                    <a:lnR w="12700" cmpd="sng">
                      <a:solidFill>
                        <a:srgbClr val="C0C0C0"/>
                      </a:solidFill>
                    </a:lnR>
                    <a:lnT w="12700" cmpd="sng">
                      <a:solidFill>
                        <a:srgbClr val="C0C0C0"/>
                      </a:solidFill>
                    </a:lnT>
                    <a:lnB w="12700" cmpd="sng">
                      <a:solidFill>
                        <a:srgbClr val="C0C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00CC99">
                            <a:tint val="66000"/>
                            <a:satMod val="160000"/>
                          </a:srgbClr>
                        </a:gs>
                        <a:gs pos="90000">
                          <a:srgbClr val="C0C0C0">
                            <a:lumMod val="60000"/>
                            <a:lumOff val="40000"/>
                          </a:srgbClr>
                        </a:gs>
                        <a:gs pos="100000">
                          <a:srgbClr val="00CC99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9.596.10</a:t>
                      </a:r>
                      <a:r>
                        <a:rPr lang="en-GB" sz="1600" b="0" kern="8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657" marB="45657">
                    <a:lnL w="12700" cmpd="sng">
                      <a:solidFill>
                        <a:srgbClr val="C0C0C0"/>
                      </a:solidFill>
                    </a:lnL>
                    <a:lnR w="12700" cmpd="sng">
                      <a:solidFill>
                        <a:srgbClr val="C0C0C0"/>
                      </a:solidFill>
                    </a:lnR>
                    <a:lnT w="12700" cmpd="sng">
                      <a:solidFill>
                        <a:srgbClr val="C0C0C0"/>
                      </a:solidFill>
                    </a:lnT>
                    <a:lnB w="12700" cmpd="sng">
                      <a:solidFill>
                        <a:srgbClr val="C0C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00CC99">
                            <a:tint val="66000"/>
                            <a:satMod val="160000"/>
                          </a:srgbClr>
                        </a:gs>
                        <a:gs pos="90000">
                          <a:srgbClr val="C0C0C0">
                            <a:lumMod val="60000"/>
                            <a:lumOff val="40000"/>
                          </a:srgbClr>
                        </a:gs>
                        <a:gs pos="100000">
                          <a:srgbClr val="00CC99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4.05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657" marB="45657">
                    <a:lnL w="12700" cmpd="sng">
                      <a:solidFill>
                        <a:srgbClr val="C0C0C0"/>
                      </a:solidFill>
                    </a:lnL>
                    <a:lnR w="12700" cmpd="sng">
                      <a:solidFill>
                        <a:srgbClr val="C0C0C0"/>
                      </a:solidFill>
                    </a:lnR>
                    <a:lnT w="12700" cmpd="sng">
                      <a:solidFill>
                        <a:srgbClr val="C0C0C0"/>
                      </a:solidFill>
                    </a:lnT>
                    <a:lnB w="12700" cmpd="sng">
                      <a:solidFill>
                        <a:srgbClr val="C0C0C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00CC99">
                            <a:tint val="66000"/>
                            <a:satMod val="160000"/>
                          </a:srgbClr>
                        </a:gs>
                        <a:gs pos="90000">
                          <a:srgbClr val="C0C0C0">
                            <a:lumMod val="60000"/>
                            <a:lumOff val="40000"/>
                          </a:srgbClr>
                        </a:gs>
                        <a:gs pos="100000">
                          <a:srgbClr val="00CC99">
                            <a:tint val="23500"/>
                            <a:satMod val="160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86488" y="3994395"/>
            <a:ext cx="5724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GB" altLang="en-US" sz="1600" dirty="0" smtClean="0">
                <a:solidFill>
                  <a:srgbClr val="000000"/>
                </a:solidFill>
                <a:latin typeface="Arial"/>
                <a:ea typeface="Times New Roman" pitchFamily="18" charset="0"/>
              </a:rPr>
              <a:t>Effects of MPW116 </a:t>
            </a: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GB" sz="1400" dirty="0" smtClean="0">
                <a:solidFill>
                  <a:srgbClr val="000000"/>
                </a:solidFill>
                <a:latin typeface="Arial"/>
              </a:rPr>
              <a:t>B</a:t>
            </a:r>
            <a:r>
              <a:rPr lang="en-GB" sz="1400" baseline="-25000" dirty="0" smtClean="0">
                <a:solidFill>
                  <a:srgbClr val="000000"/>
                </a:solidFill>
                <a:latin typeface="Arial"/>
              </a:rPr>
              <a:t>0</a:t>
            </a:r>
            <a:r>
              <a:rPr lang="en-GB" altLang="en-US" sz="1400" dirty="0" smtClean="0">
                <a:solidFill>
                  <a:srgbClr val="000000"/>
                </a:solidFill>
                <a:latin typeface="Arial"/>
                <a:ea typeface="Times New Roman" pitchFamily="18" charset="0"/>
              </a:rPr>
              <a:t>=1.4T</a:t>
            </a:r>
            <a:r>
              <a:rPr lang="en-GB" altLang="en-US" sz="1400" dirty="0">
                <a:solidFill>
                  <a:srgbClr val="000000"/>
                </a:solidFill>
                <a:latin typeface="Arial"/>
                <a:ea typeface="Times New Roman" pitchFamily="18" charset="0"/>
              </a:rPr>
              <a:t>, N=6, 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, λ=116mm and </a:t>
            </a:r>
            <a:r>
              <a:rPr lang="en-GB" sz="1400" dirty="0" smtClean="0">
                <a:solidFill>
                  <a:srgbClr val="000000"/>
                </a:solidFill>
                <a:latin typeface="Arial"/>
              </a:rPr>
              <a:t>L=0.7m</a:t>
            </a:r>
            <a:r>
              <a:rPr lang="en-GB" sz="1600" dirty="0" smtClean="0">
                <a:solidFill>
                  <a:srgbClr val="000000"/>
                </a:solidFill>
                <a:latin typeface="Arial"/>
              </a:rPr>
              <a:t>) </a:t>
            </a:r>
            <a:endParaRPr lang="en-GB" sz="1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324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11188" y="909638"/>
            <a:ext cx="7772400" cy="5032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Arial" pitchFamily="34" charset="0"/>
              </a:rPr>
              <a:t> 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31825"/>
            <a:ext cx="9144000" cy="7080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Arial" pitchFamily="34" charset="0"/>
              </a:rPr>
              <a:t>   </a:t>
            </a: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1692275" y="1506538"/>
            <a:ext cx="6192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3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32" name="Rectangle 13"/>
          <p:cNvSpPr>
            <a:spLocks noChangeArrowheads="1"/>
          </p:cNvSpPr>
          <p:nvPr/>
        </p:nvSpPr>
        <p:spPr bwMode="auto">
          <a:xfrm>
            <a:off x="0" y="623888"/>
            <a:ext cx="487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000099"/>
                </a:solidFill>
                <a:ea typeface="Times New Roman" pitchFamily="18" charset="0"/>
                <a:cs typeface="Arial" charset="0"/>
              </a:rPr>
              <a:t>       </a:t>
            </a:r>
          </a:p>
        </p:txBody>
      </p:sp>
      <p:sp>
        <p:nvSpPr>
          <p:cNvPr id="26633" name="Rectangle 14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34" name="Rectangle 17"/>
          <p:cNvSpPr>
            <a:spLocks noChangeArrowheads="1"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35" name="Rectangle 19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3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3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3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3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40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4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42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43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44" name="Rectangle 36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000099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6645" name="Rectangle 40"/>
          <p:cNvSpPr>
            <a:spLocks noChangeArrowheads="1"/>
          </p:cNvSpPr>
          <p:nvPr/>
        </p:nvSpPr>
        <p:spPr bwMode="auto">
          <a:xfrm>
            <a:off x="0" y="623888"/>
            <a:ext cx="40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000099"/>
                </a:solidFill>
                <a:ea typeface="Times New Roman" pitchFamily="18" charset="0"/>
                <a:cs typeface="Arial" charset="0"/>
              </a:rPr>
              <a:t>     </a:t>
            </a:r>
          </a:p>
        </p:txBody>
      </p:sp>
      <p:sp>
        <p:nvSpPr>
          <p:cNvPr id="26646" name="Rectangle 41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47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48" name="Rectangle 44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49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50" name="Rectangle 47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51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52" name="Rectangle 50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53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54" name="Rectangle 53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55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56" name="Rectangle 50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57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58" name="Rectangle 5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59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60" name="Rectangle 56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61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62" name="Rectangle 59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63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64" name="Rectangle 62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65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66" name="Rectangle 65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67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68" name="Rectangle 6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69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70" name="Rectangle 71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71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72" name="Rectangle 74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73" name="Rectangle 7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74" name="Rectangle 77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75" name="Rectangle 7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76" name="Rectangle 8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77" name="Rectangle 8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78" name="Rectangle 83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79" name="Rectangle 8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80" name="Rectangle 86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81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82" name="Rectangle 87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83" name="Rectangle 8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84" name="Rectangle 90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89" name="Arc 88"/>
          <p:cNvSpPr/>
          <p:nvPr/>
        </p:nvSpPr>
        <p:spPr bwMode="auto">
          <a:xfrm>
            <a:off x="487363" y="4292600"/>
            <a:ext cx="614362" cy="865188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26686" name="TextBox 1"/>
          <p:cNvSpPr txBox="1">
            <a:spLocks noChangeArrowheads="1"/>
          </p:cNvSpPr>
          <p:nvPr/>
        </p:nvSpPr>
        <p:spPr bwMode="auto">
          <a:xfrm>
            <a:off x="1547813" y="1628775"/>
            <a:ext cx="4824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6687" name="Rectangle 1"/>
          <p:cNvSpPr>
            <a:spLocks noChangeArrowheads="1"/>
          </p:cNvSpPr>
          <p:nvPr/>
        </p:nvSpPr>
        <p:spPr bwMode="auto">
          <a:xfrm>
            <a:off x="242888" y="1782763"/>
            <a:ext cx="87217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684213" y="1023938"/>
            <a:ext cx="7772400" cy="32861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r>
              <a:rPr lang="en-GB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Arial" pitchFamily="34" charset="0"/>
              </a:rPr>
              <a:t>  </a:t>
            </a:r>
          </a:p>
        </p:txBody>
      </p:sp>
      <p:pic>
        <p:nvPicPr>
          <p:cNvPr id="2668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0" t="40453" r="22681" b="39134"/>
          <a:stretch/>
        </p:blipFill>
        <p:spPr bwMode="auto">
          <a:xfrm>
            <a:off x="4620283" y="1023938"/>
            <a:ext cx="4344330" cy="185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90" name="TextBox 1"/>
          <p:cNvSpPr txBox="1">
            <a:spLocks noChangeArrowheads="1"/>
          </p:cNvSpPr>
          <p:nvPr/>
        </p:nvSpPr>
        <p:spPr bwMode="auto">
          <a:xfrm>
            <a:off x="401638" y="903295"/>
            <a:ext cx="3767309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0" dirty="0"/>
              <a:t>MOGA  </a:t>
            </a:r>
            <a:r>
              <a:rPr lang="en-GB" altLang="en-US" sz="1400" b="0" dirty="0" err="1"/>
              <a:t>RunID</a:t>
            </a:r>
            <a:r>
              <a:rPr lang="en-GB" altLang="en-US" sz="1400" b="0" dirty="0"/>
              <a:t> which produced best result is chosen as final solution.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GB" altLang="en-US" sz="1400" b="0" dirty="0"/>
              <a:t>        Lifetime =21h , Inj. Eff. =80.3</a:t>
            </a:r>
            <a:r>
              <a:rPr lang="en-GB" altLang="en-US" sz="1400" b="0" dirty="0" smtClean="0"/>
              <a:t>%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400" b="0" dirty="0"/>
          </a:p>
          <a:p>
            <a:pPr algn="just">
              <a:spcBef>
                <a:spcPct val="0"/>
              </a:spcBef>
            </a:pPr>
            <a:r>
              <a:rPr lang="en-GB" altLang="en-US" sz="1400" b="0" dirty="0"/>
              <a:t>This </a:t>
            </a:r>
            <a:r>
              <a:rPr lang="en-GB" altLang="en-US" sz="1400" b="0" dirty="0" smtClean="0"/>
              <a:t>solution </a:t>
            </a:r>
            <a:r>
              <a:rPr lang="en-GB" altLang="en-US" sz="1400" b="0" dirty="0"/>
              <a:t>used to simulate lifetime and </a:t>
            </a:r>
            <a:r>
              <a:rPr lang="en-GB" altLang="en-US" sz="1400" b="0" dirty="0" smtClean="0"/>
              <a:t>inj</a:t>
            </a:r>
            <a:r>
              <a:rPr lang="en-GB" altLang="en-US" sz="1400" b="0" dirty="0"/>
              <a:t>. </a:t>
            </a:r>
            <a:r>
              <a:rPr lang="en-GB" altLang="en-US" sz="1400" b="0" dirty="0" smtClean="0"/>
              <a:t>eff</a:t>
            </a:r>
            <a:r>
              <a:rPr lang="en-GB" altLang="en-US" sz="1400" b="0" dirty="0"/>
              <a:t>. with all errors including displacement and multipolar</a:t>
            </a:r>
            <a:r>
              <a:rPr lang="en-GB" altLang="en-US" sz="1400" b="0" dirty="0" smtClean="0"/>
              <a:t>.</a:t>
            </a:r>
          </a:p>
          <a:p>
            <a:pPr algn="just">
              <a:spcBef>
                <a:spcPct val="0"/>
              </a:spcBef>
            </a:pPr>
            <a:endParaRPr lang="en-GB" altLang="en-US" sz="1400" b="0" dirty="0"/>
          </a:p>
          <a:p>
            <a:pPr>
              <a:spcBef>
                <a:spcPct val="0"/>
              </a:spcBef>
            </a:pPr>
            <a:r>
              <a:rPr lang="en-GB" altLang="en-US" sz="1400" b="0" dirty="0"/>
              <a:t>Injection at </a:t>
            </a:r>
            <a:r>
              <a:rPr lang="en-GB" altLang="en-US" sz="1400" b="0" dirty="0" smtClean="0"/>
              <a:t>8.3mm at injection point</a:t>
            </a:r>
            <a:endParaRPr lang="en-GB" altLang="en-US" sz="1400" b="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885853" y="3248621"/>
            <a:ext cx="2409825" cy="1989138"/>
            <a:chOff x="6081674" y="3730774"/>
            <a:chExt cx="2409158" cy="1988840"/>
          </a:xfrm>
        </p:grpSpPr>
        <p:pic>
          <p:nvPicPr>
            <p:cNvPr id="2669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93" t="24907" r="40411" b="41772"/>
            <a:stretch>
              <a:fillRect/>
            </a:stretch>
          </p:blipFill>
          <p:spPr bwMode="auto">
            <a:xfrm>
              <a:off x="6081674" y="3730774"/>
              <a:ext cx="2409158" cy="1988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96" name="TextBox 1"/>
            <p:cNvSpPr txBox="1">
              <a:spLocks noChangeArrowheads="1"/>
            </p:cNvSpPr>
            <p:nvPr/>
          </p:nvSpPr>
          <p:spPr bwMode="auto">
            <a:xfrm>
              <a:off x="6422169" y="3849773"/>
              <a:ext cx="17281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400" b="0">
                  <a:cs typeface="Arial" charset="0"/>
                </a:rPr>
                <a:t>DA for </a:t>
              </a:r>
              <a:r>
                <a:rPr lang="el-GR" altLang="en-US" sz="1400" b="0">
                  <a:latin typeface="Times New Roman" pitchFamily="18" charset="0"/>
                </a:rPr>
                <a:t> δ</a:t>
              </a:r>
              <a:r>
                <a:rPr lang="en-GB" altLang="en-US" sz="1400" b="0">
                  <a:cs typeface="Arial" charset="0"/>
                </a:rPr>
                <a:t>p/p =0</a:t>
              </a:r>
            </a:p>
          </p:txBody>
        </p:sp>
      </p:grp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5851181" y="3274021"/>
            <a:ext cx="2374900" cy="1963738"/>
            <a:chOff x="6080349" y="3742883"/>
            <a:chExt cx="2376264" cy="1964621"/>
          </a:xfrm>
        </p:grpSpPr>
        <p:pic>
          <p:nvPicPr>
            <p:cNvPr id="2669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9" t="18237" r="57283" b="48819"/>
            <a:stretch>
              <a:fillRect/>
            </a:stretch>
          </p:blipFill>
          <p:spPr bwMode="auto">
            <a:xfrm>
              <a:off x="6080349" y="3742883"/>
              <a:ext cx="2376264" cy="1964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94" name="TextBox 73"/>
            <p:cNvSpPr txBox="1">
              <a:spLocks noChangeArrowheads="1"/>
            </p:cNvSpPr>
            <p:nvPr/>
          </p:nvSpPr>
          <p:spPr bwMode="auto">
            <a:xfrm>
              <a:off x="6398083" y="3829248"/>
              <a:ext cx="12241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400" b="0">
                  <a:latin typeface="Times New Roman" pitchFamily="18" charset="0"/>
                </a:rPr>
                <a:t>x-DA vs </a:t>
              </a:r>
              <a:r>
                <a:rPr lang="el-GR" altLang="en-US" sz="1400" b="0">
                  <a:latin typeface="Times New Roman" pitchFamily="18" charset="0"/>
                </a:rPr>
                <a:t>δ</a:t>
              </a:r>
              <a:r>
                <a:rPr lang="en-GB" altLang="en-US" sz="1400" b="0">
                  <a:latin typeface="Times New Roman" pitchFamily="18" charset="0"/>
                </a:rPr>
                <a:t>p/p </a:t>
              </a:r>
            </a:p>
          </p:txBody>
        </p:sp>
      </p:grpSp>
      <p:sp>
        <p:nvSpPr>
          <p:cNvPr id="74" name="Subtitle 2"/>
          <p:cNvSpPr txBox="1">
            <a:spLocks/>
          </p:cNvSpPr>
          <p:nvPr/>
        </p:nvSpPr>
        <p:spPr>
          <a:xfrm>
            <a:off x="2987823" y="6225464"/>
            <a:ext cx="3661057" cy="5676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Beni Singh</a:t>
            </a: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ESLS XXIV,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MAX-IV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,(</a:t>
            </a:r>
            <a:r>
              <a:rPr lang="en-GB" sz="140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2015)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56970" y="87780"/>
            <a:ext cx="9979761" cy="82809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9pPr>
          </a:lstStyle>
          <a:p>
            <a:r>
              <a:rPr lang="en-GB" sz="3200" u="sng" kern="0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MOGA Simulations </a:t>
            </a:r>
            <a:endParaRPr lang="en-GB" sz="3200" u="sng" kern="0" baseline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857411"/>
              </p:ext>
            </p:extLst>
          </p:nvPr>
        </p:nvGraphicFramePr>
        <p:xfrm>
          <a:off x="432922" y="3023404"/>
          <a:ext cx="4145467" cy="192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9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5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6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301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Case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2" marB="45702">
                    <a:gradFill>
                      <a:gsLst>
                        <a:gs pos="17000">
                          <a:schemeClr val="accent6">
                            <a:lumMod val="40000"/>
                            <a:lumOff val="60000"/>
                          </a:schemeClr>
                        </a:gs>
                        <a:gs pos="90000">
                          <a:schemeClr val="bg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Lifetime</a:t>
                      </a:r>
                    </a:p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(h)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2" marB="45702">
                    <a:gradFill>
                      <a:gsLst>
                        <a:gs pos="17000">
                          <a:schemeClr val="accent6">
                            <a:lumMod val="40000"/>
                            <a:lumOff val="60000"/>
                          </a:schemeClr>
                        </a:gs>
                        <a:gs pos="90000">
                          <a:schemeClr val="bg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</a:rPr>
                        <a:t>Inj.Eff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02" marB="45702">
                    <a:gradFill>
                      <a:gsLst>
                        <a:gs pos="17000">
                          <a:schemeClr val="accent6">
                            <a:lumMod val="40000"/>
                            <a:lumOff val="60000"/>
                          </a:schemeClr>
                        </a:gs>
                        <a:gs pos="90000">
                          <a:schemeClr val="bg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017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 smtClean="0"/>
                        <a:t>DDBA+missing</a:t>
                      </a:r>
                      <a:r>
                        <a:rPr lang="en-GB" sz="1800" b="0" dirty="0" smtClean="0"/>
                        <a:t> </a:t>
                      </a:r>
                      <a:r>
                        <a:rPr lang="en-GB" sz="1800" b="0" dirty="0" err="1" smtClean="0"/>
                        <a:t>sextupole</a:t>
                      </a:r>
                      <a:endParaRPr lang="en-GB" sz="1800" b="0" dirty="0"/>
                    </a:p>
                  </a:txBody>
                  <a:tcPr marL="91446" marR="91446" marT="45702" marB="45702">
                    <a:gradFill>
                      <a:gsLst>
                        <a:gs pos="17000">
                          <a:schemeClr val="accent6">
                            <a:lumMod val="40000"/>
                            <a:lumOff val="60000"/>
                          </a:schemeClr>
                        </a:gs>
                        <a:gs pos="90000">
                          <a:schemeClr val="bg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/>
                        <a:t>18.8±1.7</a:t>
                      </a:r>
                      <a:endParaRPr lang="en-GB" sz="1800" b="0" dirty="0"/>
                    </a:p>
                  </a:txBody>
                  <a:tcPr marL="91446" marR="91446" marT="45702" marB="45702">
                    <a:gradFill>
                      <a:gsLst>
                        <a:gs pos="17000">
                          <a:schemeClr val="accent6">
                            <a:lumMod val="40000"/>
                            <a:lumOff val="60000"/>
                          </a:schemeClr>
                        </a:gs>
                        <a:gs pos="90000">
                          <a:schemeClr val="bg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82.4</a:t>
                      </a:r>
                      <a:r>
                        <a:rPr lang="en-GB" sz="1800" b="0" dirty="0" smtClean="0"/>
                        <a:t>±4.5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endParaRPr lang="en-GB" sz="1800" b="0" dirty="0"/>
                    </a:p>
                  </a:txBody>
                  <a:tcPr marL="91446" marR="91446" marT="45702" marB="45702">
                    <a:gradFill>
                      <a:gsLst>
                        <a:gs pos="17000">
                          <a:schemeClr val="accent6">
                            <a:lumMod val="40000"/>
                            <a:lumOff val="60000"/>
                          </a:schemeClr>
                        </a:gs>
                        <a:gs pos="90000">
                          <a:schemeClr val="bg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01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DDBA</a:t>
                      </a:r>
                      <a:r>
                        <a:rPr lang="en-GB" sz="1800" baseline="0" dirty="0" smtClean="0"/>
                        <a:t> only</a:t>
                      </a:r>
                      <a:endParaRPr lang="en-GB" sz="1800" dirty="0"/>
                    </a:p>
                  </a:txBody>
                  <a:tcPr marL="91446" marR="91446" marT="45702" marB="45702">
                    <a:gradFill>
                      <a:gsLst>
                        <a:gs pos="17000">
                          <a:schemeClr val="accent6">
                            <a:lumMod val="40000"/>
                            <a:lumOff val="60000"/>
                          </a:schemeClr>
                        </a:gs>
                        <a:gs pos="90000">
                          <a:schemeClr val="bg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/>
                        <a:t>19.7±0.8</a:t>
                      </a:r>
                      <a:endParaRPr lang="en-GB" sz="1800" b="0" dirty="0"/>
                    </a:p>
                  </a:txBody>
                  <a:tcPr marL="91446" marR="91446" marT="45702" marB="45702">
                    <a:gradFill>
                      <a:gsLst>
                        <a:gs pos="17000">
                          <a:schemeClr val="accent6">
                            <a:lumMod val="40000"/>
                            <a:lumOff val="60000"/>
                          </a:schemeClr>
                        </a:gs>
                        <a:gs pos="90000">
                          <a:schemeClr val="bg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89.3±4.0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endParaRPr lang="en-GB" sz="1800" b="0" dirty="0"/>
                    </a:p>
                  </a:txBody>
                  <a:tcPr marL="91446" marR="91446" marT="45702" marB="45702">
                    <a:gradFill>
                      <a:gsLst>
                        <a:gs pos="17000">
                          <a:schemeClr val="accent6">
                            <a:lumMod val="40000"/>
                            <a:lumOff val="60000"/>
                          </a:schemeClr>
                        </a:gs>
                        <a:gs pos="90000">
                          <a:schemeClr val="bg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8" name="Rectangle 12"/>
          <p:cNvSpPr>
            <a:spLocks noChangeArrowheads="1"/>
          </p:cNvSpPr>
          <p:nvPr/>
        </p:nvSpPr>
        <p:spPr bwMode="auto">
          <a:xfrm>
            <a:off x="243681" y="4938460"/>
            <a:ext cx="516300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190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GB" altLang="en-US" sz="1400" b="0" dirty="0">
                <a:ea typeface="Times New Roman" pitchFamily="18" charset="0"/>
                <a:cs typeface="Arial" charset="0"/>
              </a:rPr>
              <a:t>Table: </a:t>
            </a:r>
            <a:r>
              <a:rPr lang="en-GB" altLang="en-US" sz="1400" b="0" dirty="0" err="1">
                <a:ea typeface="Times New Roman" pitchFamily="18" charset="0"/>
                <a:cs typeface="Arial" charset="0"/>
              </a:rPr>
              <a:t>Touschek</a:t>
            </a:r>
            <a:r>
              <a:rPr lang="en-GB" altLang="en-US" sz="1400" b="0" dirty="0">
                <a:ea typeface="Times New Roman" pitchFamily="18" charset="0"/>
                <a:cs typeface="Arial" charset="0"/>
              </a:rPr>
              <a:t> Lifetime, 3000 Turns, 900 Bunches, </a:t>
            </a:r>
            <a:r>
              <a:rPr lang="en-GB" altLang="en-US" sz="1400" b="0" dirty="0" err="1">
                <a:ea typeface="Times New Roman" pitchFamily="18" charset="0"/>
                <a:cs typeface="Arial" charset="0"/>
              </a:rPr>
              <a:t>σ</a:t>
            </a:r>
            <a:r>
              <a:rPr lang="en-GB" altLang="en-US" sz="1400" b="0" baseline="-30000" dirty="0" err="1">
                <a:ea typeface="Times New Roman" pitchFamily="18" charset="0"/>
                <a:cs typeface="Arial" charset="0"/>
              </a:rPr>
              <a:t>l</a:t>
            </a:r>
            <a:r>
              <a:rPr lang="en-GB" altLang="en-US" sz="1400" b="0" dirty="0">
                <a:ea typeface="Times New Roman" pitchFamily="18" charset="0"/>
                <a:cs typeface="Arial" charset="0"/>
              </a:rPr>
              <a:t>=5.34mm, V=2.6MV and Inj. Eff. for 1500 Turns and 8.3mm injection oscillations at injection point considering all displacement and multipolar errors for 50 seeds and coupling k=0.3%.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7481" y="2765343"/>
            <a:ext cx="209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MOGA Evolution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3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762000" y="6248400"/>
            <a:ext cx="3048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400" b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0" smtClean="0"/>
              <a:t>            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7550" y="836613"/>
            <a:ext cx="7772400" cy="5032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Arial" pitchFamily="34" charset="0"/>
              </a:rPr>
              <a:t>   </a:t>
            </a:r>
          </a:p>
        </p:txBody>
      </p:sp>
      <p:sp>
        <p:nvSpPr>
          <p:cNvPr id="2970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05" name="Rectangle 17"/>
          <p:cNvSpPr>
            <a:spLocks noChangeArrowheads="1"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06" name="Rectangle 19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0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08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0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10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1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12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1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14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15" name="Rectangle 36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000099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9716" name="Rectangle 40"/>
          <p:cNvSpPr>
            <a:spLocks noChangeArrowheads="1"/>
          </p:cNvSpPr>
          <p:nvPr/>
        </p:nvSpPr>
        <p:spPr bwMode="auto">
          <a:xfrm>
            <a:off x="0" y="609600"/>
            <a:ext cx="40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000099"/>
                </a:solidFill>
                <a:ea typeface="Times New Roman" pitchFamily="18" charset="0"/>
                <a:cs typeface="Arial" charset="0"/>
              </a:rPr>
              <a:t>     </a:t>
            </a:r>
          </a:p>
        </p:txBody>
      </p:sp>
      <p:sp>
        <p:nvSpPr>
          <p:cNvPr id="29717" name="Rectangle 41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18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19" name="Rectangle 44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2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21" name="Rectangle 47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22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23" name="Rectangle 50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24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25" name="Rectangle 53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26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27" name="Rectangle 50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2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29" name="Rectangle 5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30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31" name="Rectangle 56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32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33" name="Rectangle 59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34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35" name="Rectangle 62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36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37" name="Rectangle 65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38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39" name="Rectangle 6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40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41" name="Rectangle 71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42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43" name="Rectangle 74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44" name="Rectangle 7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45" name="Rectangle 77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46" name="Rectangle 7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47" name="Rectangle 8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48" name="Rectangle 8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49" name="Rectangle 83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50" name="Rectangle 8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51" name="Rectangle 86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52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53" name="Rectangle 87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54" name="Rectangle 8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55" name="Rectangle 90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29758" name="Rectangle 1"/>
          <p:cNvSpPr>
            <a:spLocks noChangeArrowheads="1"/>
          </p:cNvSpPr>
          <p:nvPr/>
        </p:nvSpPr>
        <p:spPr bwMode="auto">
          <a:xfrm>
            <a:off x="242888" y="1782763"/>
            <a:ext cx="87217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</p:txBody>
      </p:sp>
      <p:sp>
        <p:nvSpPr>
          <p:cNvPr id="71" name="TextBox 70"/>
          <p:cNvSpPr txBox="1"/>
          <p:nvPr/>
        </p:nvSpPr>
        <p:spPr>
          <a:xfrm>
            <a:off x="7270750" y="5874880"/>
            <a:ext cx="1873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Courtesy I Martin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7137" y="747712"/>
            <a:ext cx="8584455" cy="5863144"/>
            <a:chOff x="200820" y="979468"/>
            <a:chExt cx="8584455" cy="5863144"/>
          </a:xfrm>
        </p:grpSpPr>
        <p:grpSp>
          <p:nvGrpSpPr>
            <p:cNvPr id="3" name="Group 2"/>
            <p:cNvGrpSpPr/>
            <p:nvPr/>
          </p:nvGrpSpPr>
          <p:grpSpPr>
            <a:xfrm>
              <a:off x="684213" y="1023938"/>
              <a:ext cx="8101062" cy="4125050"/>
              <a:chOff x="684213" y="1023938"/>
              <a:chExt cx="8101062" cy="4125050"/>
            </a:xfrm>
          </p:grpSpPr>
          <p:sp>
            <p:nvSpPr>
              <p:cNvPr id="65" name="Title 1"/>
              <p:cNvSpPr txBox="1">
                <a:spLocks/>
              </p:cNvSpPr>
              <p:nvPr/>
            </p:nvSpPr>
            <p:spPr>
              <a:xfrm>
                <a:off x="684213" y="1023938"/>
                <a:ext cx="7772400" cy="328612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/>
              <a:p>
                <a:pPr algn="ctr">
                  <a:defRPr/>
                </a:pPr>
                <a:r>
                  <a:rPr lang="en-GB" sz="2400" kern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ea typeface="+mj-ea"/>
                    <a:cs typeface="Arial" pitchFamily="34" charset="0"/>
                  </a:rPr>
                  <a:t>  </a:t>
                </a: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3701491" y="1602029"/>
                <a:ext cx="5083784" cy="3546959"/>
                <a:chOff x="487363" y="1506538"/>
                <a:chExt cx="7739062" cy="4225925"/>
              </a:xfrm>
            </p:grpSpPr>
            <p:sp>
              <p:nvSpPr>
                <p:cNvPr id="29701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1692275" y="1506538"/>
                  <a:ext cx="6192838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20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89" name="Arc 88"/>
                <p:cNvSpPr/>
                <p:nvPr/>
              </p:nvSpPr>
              <p:spPr bwMode="auto">
                <a:xfrm>
                  <a:off x="487363" y="4292600"/>
                  <a:ext cx="614362" cy="865188"/>
                </a:xfrm>
                <a:prstGeom prst="arc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9757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1547813" y="1628775"/>
                  <a:ext cx="4824412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200">
                    <a:solidFill>
                      <a:srgbClr val="000099"/>
                    </a:solidFill>
                  </a:endParaRPr>
                </a:p>
              </p:txBody>
            </p:sp>
            <p:pic>
              <p:nvPicPr>
                <p:cNvPr id="29761" name="Picture 2" descr="missing_sext_fma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4550" y="2116138"/>
                  <a:ext cx="7381875" cy="3616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764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1187450" y="1681163"/>
                  <a:ext cx="2016125" cy="290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000" b="0" dirty="0">
                      <a:cs typeface="Arial" charset="0"/>
                    </a:rPr>
                    <a:t>DDBA only</a:t>
                  </a:r>
                </a:p>
              </p:txBody>
            </p:sp>
            <p:sp>
              <p:nvSpPr>
                <p:cNvPr id="29765" name="TextBox 69"/>
                <p:cNvSpPr txBox="1">
                  <a:spLocks noChangeArrowheads="1"/>
                </p:cNvSpPr>
                <p:nvPr/>
              </p:nvSpPr>
              <p:spPr bwMode="auto">
                <a:xfrm>
                  <a:off x="3276600" y="1557338"/>
                  <a:ext cx="2519363" cy="472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000" b="0" dirty="0" err="1">
                      <a:cs typeface="Arial" charset="0"/>
                    </a:rPr>
                    <a:t>DDBA+missing</a:t>
                  </a:r>
                  <a:r>
                    <a:rPr lang="en-GB" altLang="en-US" sz="1000" b="0" dirty="0">
                      <a:cs typeface="Arial" charset="0"/>
                    </a:rPr>
                    <a:t> </a:t>
                  </a:r>
                  <a:r>
                    <a:rPr lang="en-GB" altLang="en-US" sz="1000" b="0" dirty="0" err="1">
                      <a:cs typeface="Arial" charset="0"/>
                    </a:rPr>
                    <a:t>sextupole</a:t>
                  </a:r>
                  <a:endParaRPr lang="en-GB" altLang="en-US" sz="1000" b="0" dirty="0">
                    <a:cs typeface="Arial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000" b="0" dirty="0">
                      <a:cs typeface="Arial" charset="0"/>
                    </a:rPr>
                    <a:t>Local chromaticity correction</a:t>
                  </a:r>
                </a:p>
              </p:txBody>
            </p:sp>
            <p:sp>
              <p:nvSpPr>
                <p:cNvPr id="29766" name="TextBox 70"/>
                <p:cNvSpPr txBox="1">
                  <a:spLocks noChangeArrowheads="1"/>
                </p:cNvSpPr>
                <p:nvPr/>
              </p:nvSpPr>
              <p:spPr bwMode="auto">
                <a:xfrm>
                  <a:off x="5580063" y="1557338"/>
                  <a:ext cx="2520950" cy="472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000" b="0" dirty="0" err="1">
                      <a:cs typeface="Arial" charset="0"/>
                    </a:rPr>
                    <a:t>DDBA+missing</a:t>
                  </a:r>
                  <a:r>
                    <a:rPr lang="en-GB" altLang="en-US" sz="1000" b="0" dirty="0">
                      <a:cs typeface="Arial" charset="0"/>
                    </a:rPr>
                    <a:t> </a:t>
                  </a:r>
                  <a:r>
                    <a:rPr lang="en-GB" altLang="en-US" sz="1000" b="0" dirty="0" err="1">
                      <a:cs typeface="Arial" charset="0"/>
                    </a:rPr>
                    <a:t>sextupole</a:t>
                  </a:r>
                  <a:endParaRPr lang="en-GB" altLang="en-US" sz="1000" b="0" dirty="0">
                    <a:cs typeface="Arial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000" b="0" dirty="0">
                      <a:cs typeface="Arial" charset="0"/>
                    </a:rPr>
                    <a:t>MOGA optimisation</a:t>
                  </a:r>
                </a:p>
              </p:txBody>
            </p:sp>
          </p:grpSp>
        </p:grpSp>
        <p:sp>
          <p:nvSpPr>
            <p:cNvPr id="73" name="TextBox 72"/>
            <p:cNvSpPr txBox="1"/>
            <p:nvPr/>
          </p:nvSpPr>
          <p:spPr>
            <a:xfrm>
              <a:off x="200820" y="979468"/>
              <a:ext cx="3800594" cy="58631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Indications are that a workable lattice could be </a:t>
              </a:r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developed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Constraints:</a:t>
              </a:r>
            </a:p>
            <a:p>
              <a:pPr algn="just">
                <a:spcAft>
                  <a:spcPts val="600"/>
                </a:spcAft>
                <a:defRPr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	α</a:t>
              </a:r>
              <a:r>
                <a:rPr lang="en-GB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= -1×10</a:t>
              </a:r>
              <a:r>
                <a:rPr lang="en-GB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-5</a:t>
              </a:r>
            </a:p>
            <a:p>
              <a:pPr algn="just">
                <a:spcAft>
                  <a:spcPts val="600"/>
                </a:spcAft>
                <a:defRPr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	α</a:t>
              </a:r>
              <a:r>
                <a:rPr lang="en-GB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= 0 </a:t>
              </a:r>
            </a:p>
            <a:p>
              <a:pPr marL="285750" indent="-285750" algn="just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For ideal lattice</a:t>
              </a:r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600"/>
                </a:spcAft>
                <a:defRPr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lifetime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:	</a:t>
              </a:r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21.0 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h =&gt; 20.8 h </a:t>
              </a:r>
            </a:p>
            <a:p>
              <a:pPr algn="just">
                <a:lnSpc>
                  <a:spcPct val="150000"/>
                </a:lnSpc>
                <a:spcAft>
                  <a:spcPts val="600"/>
                </a:spcAft>
                <a:defRPr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Injection efficiency:       28.0 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% =&gt; 14.5%</a:t>
              </a:r>
            </a:p>
            <a:p>
              <a:pPr marL="285750" indent="-285750" algn="just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Assessment of error sensitivity yet to be made</a:t>
              </a:r>
            </a:p>
            <a:p>
              <a:pPr marL="285750" indent="-285750" algn="just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Major issue is requirement for S2A[11,3]</a:t>
              </a:r>
            </a:p>
            <a:p>
              <a:pPr marL="742950" lvl="1" indent="-285750" algn="just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Required strength &gt; 50 m</a:t>
              </a:r>
              <a:r>
                <a:rPr lang="en-GB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</a:p>
            <a:p>
              <a:pPr marL="742950" lvl="1" indent="-285750" algn="just">
                <a:lnSpc>
                  <a:spcPct val="15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Outside range of </a:t>
              </a:r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existing magnet/power 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supply capabilities </a:t>
              </a:r>
            </a:p>
            <a:p>
              <a:pPr algn="just">
                <a:lnSpc>
                  <a:spcPct val="150000"/>
                </a:lnSpc>
                <a:spcAft>
                  <a:spcPts val="600"/>
                </a:spcAft>
                <a:defRPr/>
              </a:pPr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Work 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in progress …</a:t>
              </a:r>
            </a:p>
            <a:p>
              <a:pPr>
                <a:lnSpc>
                  <a:spcPct val="150000"/>
                </a:lnSpc>
                <a:spcAft>
                  <a:spcPts val="600"/>
                </a:spcAft>
                <a:defRPr/>
              </a:pP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Title 1"/>
          <p:cNvSpPr txBox="1">
            <a:spLocks/>
          </p:cNvSpPr>
          <p:nvPr/>
        </p:nvSpPr>
        <p:spPr>
          <a:xfrm>
            <a:off x="56970" y="0"/>
            <a:ext cx="9979761" cy="82809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9pPr>
          </a:lstStyle>
          <a:p>
            <a:r>
              <a:rPr lang="en-GB" sz="3200" u="sng" kern="0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Alpha Mode in Missing Sextupole </a:t>
            </a:r>
            <a:endParaRPr lang="en-GB" sz="3200" u="sng" kern="0" baseline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Subtitle 2"/>
          <p:cNvSpPr txBox="1">
            <a:spLocks/>
          </p:cNvSpPr>
          <p:nvPr/>
        </p:nvSpPr>
        <p:spPr>
          <a:xfrm>
            <a:off x="2987823" y="6225464"/>
            <a:ext cx="3661057" cy="5676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Beni Singh</a:t>
            </a: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ESLS XXIV,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MAX-IV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,(</a:t>
            </a:r>
            <a:r>
              <a:rPr lang="en-GB" sz="140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2015)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762000" y="6248400"/>
            <a:ext cx="3048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400" b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0" smtClean="0"/>
              <a:t>            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188" y="909638"/>
            <a:ext cx="7772400" cy="5032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Arial" pitchFamily="34" charset="0"/>
              </a:rPr>
              <a:t> 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55650" y="836613"/>
            <a:ext cx="7772400" cy="5032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Arial" pitchFamily="34" charset="0"/>
              </a:rPr>
              <a:t>   </a:t>
            </a:r>
          </a:p>
        </p:txBody>
      </p:sp>
      <p:sp>
        <p:nvSpPr>
          <p:cNvPr id="33797" name="TextBox 9"/>
          <p:cNvSpPr txBox="1">
            <a:spLocks noChangeArrowheads="1"/>
          </p:cNvSpPr>
          <p:nvPr/>
        </p:nvSpPr>
        <p:spPr bwMode="auto">
          <a:xfrm>
            <a:off x="1692275" y="1506538"/>
            <a:ext cx="6192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79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799" name="Rectangle 13"/>
          <p:cNvSpPr>
            <a:spLocks noChangeArrowheads="1"/>
          </p:cNvSpPr>
          <p:nvPr/>
        </p:nvSpPr>
        <p:spPr bwMode="auto">
          <a:xfrm>
            <a:off x="0" y="623888"/>
            <a:ext cx="487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000099"/>
                </a:solidFill>
                <a:ea typeface="Times New Roman" pitchFamily="18" charset="0"/>
                <a:cs typeface="Arial" charset="0"/>
              </a:rPr>
              <a:t>       </a:t>
            </a:r>
          </a:p>
        </p:txBody>
      </p:sp>
      <p:sp>
        <p:nvSpPr>
          <p:cNvPr id="33800" name="Rectangle 14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01" name="Rectangle 17"/>
          <p:cNvSpPr>
            <a:spLocks noChangeArrowheads="1"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02" name="Rectangle 19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0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0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0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0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08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0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10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11" name="Rectangle 36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000099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33812" name="Rectangle 40"/>
          <p:cNvSpPr>
            <a:spLocks noChangeArrowheads="1"/>
          </p:cNvSpPr>
          <p:nvPr/>
        </p:nvSpPr>
        <p:spPr bwMode="auto">
          <a:xfrm>
            <a:off x="0" y="623888"/>
            <a:ext cx="40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000099"/>
                </a:solidFill>
                <a:ea typeface="Times New Roman" pitchFamily="18" charset="0"/>
                <a:cs typeface="Arial" charset="0"/>
              </a:rPr>
              <a:t>     </a:t>
            </a:r>
          </a:p>
        </p:txBody>
      </p:sp>
      <p:sp>
        <p:nvSpPr>
          <p:cNvPr id="33813" name="Rectangle 41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14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15" name="Rectangle 44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16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17" name="Rectangle 47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18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19" name="Rectangle 50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20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21" name="Rectangle 53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22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23" name="Rectangle 50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24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25" name="Rectangle 5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26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27" name="Rectangle 56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28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29" name="Rectangle 59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30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31" name="Rectangle 62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32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33" name="Rectangle 65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34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35" name="Rectangle 6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3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37" name="Rectangle 71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38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39" name="Rectangle 74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40" name="Rectangle 7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41" name="Rectangle 77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42" name="Rectangle 7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43" name="Rectangle 80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44" name="Rectangle 8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45" name="Rectangle 83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46" name="Rectangle 8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47" name="Rectangle 86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48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49" name="Rectangle 87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50" name="Rectangle 8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51" name="Rectangle 90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89" name="Arc 88"/>
          <p:cNvSpPr/>
          <p:nvPr/>
        </p:nvSpPr>
        <p:spPr bwMode="auto">
          <a:xfrm>
            <a:off x="487363" y="4292600"/>
            <a:ext cx="614362" cy="865188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3853" name="TextBox 1"/>
          <p:cNvSpPr txBox="1">
            <a:spLocks noChangeArrowheads="1"/>
          </p:cNvSpPr>
          <p:nvPr/>
        </p:nvSpPr>
        <p:spPr bwMode="auto">
          <a:xfrm>
            <a:off x="1547813" y="1628775"/>
            <a:ext cx="4824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99"/>
              </a:solidFill>
            </a:endParaRPr>
          </a:p>
        </p:txBody>
      </p:sp>
      <p:sp>
        <p:nvSpPr>
          <p:cNvPr id="33854" name="Rectangle 1"/>
          <p:cNvSpPr>
            <a:spLocks noChangeArrowheads="1"/>
          </p:cNvSpPr>
          <p:nvPr/>
        </p:nvSpPr>
        <p:spPr bwMode="auto">
          <a:xfrm>
            <a:off x="242888" y="1782763"/>
            <a:ext cx="87217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  <a:p>
            <a:pPr>
              <a:spcBef>
                <a:spcPct val="0"/>
              </a:spcBef>
              <a:buFontTx/>
              <a:buNone/>
            </a:pPr>
            <a:endParaRPr lang="en-GB" altLang="en-US" sz="1200"/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684213" y="1023938"/>
            <a:ext cx="7772400" cy="32861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r>
              <a:rPr lang="en-GB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Arial" pitchFamily="34" charset="0"/>
              </a:rPr>
              <a:t>  </a:t>
            </a:r>
          </a:p>
        </p:txBody>
      </p:sp>
      <p:pic>
        <p:nvPicPr>
          <p:cNvPr id="33857" name="Picture 2" descr="figure 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329151"/>
            <a:ext cx="8105775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60" name="Rectangle 1"/>
          <p:cNvSpPr>
            <a:spLocks noChangeArrowheads="1"/>
          </p:cNvSpPr>
          <p:nvPr/>
        </p:nvSpPr>
        <p:spPr bwMode="auto">
          <a:xfrm>
            <a:off x="371475" y="4516964"/>
            <a:ext cx="85629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GB" altLang="en-US" sz="1400" b="0" dirty="0">
                <a:latin typeface="Times New Roman" pitchFamily="18" charset="0"/>
              </a:rPr>
              <a:t>Machine tests for the concept of missing </a:t>
            </a:r>
            <a:r>
              <a:rPr lang="en-GB" altLang="en-US" sz="1400" b="0" dirty="0" err="1">
                <a:latin typeface="Times New Roman" pitchFamily="18" charset="0"/>
              </a:rPr>
              <a:t>sextupole</a:t>
            </a:r>
            <a:r>
              <a:rPr lang="en-GB" altLang="en-US" sz="1400" b="0" dirty="0">
                <a:latin typeface="Times New Roman" pitchFamily="18" charset="0"/>
              </a:rPr>
              <a:t> in cell-11 in presently operational lattice (I21).  A significant reduction in lifetime is observed once S2A05 (S2A[11,5]) is switched off, which restores once the MOGA optimized </a:t>
            </a:r>
            <a:r>
              <a:rPr lang="en-GB" altLang="en-US" sz="1400" b="0" dirty="0" err="1">
                <a:latin typeface="Times New Roman" pitchFamily="18" charset="0"/>
              </a:rPr>
              <a:t>sextupoles</a:t>
            </a:r>
            <a:r>
              <a:rPr lang="en-GB" altLang="en-US" sz="1400" b="0" dirty="0">
                <a:latin typeface="Times New Roman" pitchFamily="18" charset="0"/>
              </a:rPr>
              <a:t> are applied. The injection efficiency, once the current of kicker magnets is increased, is also restored.</a:t>
            </a:r>
          </a:p>
        </p:txBody>
      </p:sp>
      <p:sp>
        <p:nvSpPr>
          <p:cNvPr id="33861" name="TextBox 1"/>
          <p:cNvSpPr txBox="1">
            <a:spLocks noChangeArrowheads="1"/>
          </p:cNvSpPr>
          <p:nvPr/>
        </p:nvSpPr>
        <p:spPr bwMode="auto">
          <a:xfrm>
            <a:off x="1955888" y="828092"/>
            <a:ext cx="4819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b="0" dirty="0">
                <a:latin typeface="Times New Roman" pitchFamily="18" charset="0"/>
              </a:rPr>
              <a:t>Measured chromaticity=1.2/1.1 when local S2A =120A</a:t>
            </a: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56970" y="0"/>
            <a:ext cx="9979761" cy="82809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9pPr>
          </a:lstStyle>
          <a:p>
            <a:r>
              <a:rPr lang="en-GB" sz="3200" u="sng" kern="0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Tests</a:t>
            </a:r>
            <a:endParaRPr lang="en-GB" sz="3200" u="sng" kern="0" baseline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Subtitle 2"/>
          <p:cNvSpPr txBox="1">
            <a:spLocks/>
          </p:cNvSpPr>
          <p:nvPr/>
        </p:nvSpPr>
        <p:spPr>
          <a:xfrm>
            <a:off x="2987823" y="6225464"/>
            <a:ext cx="3661057" cy="5676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Beni Singh</a:t>
            </a: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ESLS XXIV,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MAX-IV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,(</a:t>
            </a:r>
            <a:r>
              <a:rPr lang="en-GB" sz="140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2015)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040" y="1362531"/>
            <a:ext cx="6876764" cy="4043401"/>
          </a:xfrm>
          <a:solidFill>
            <a:schemeClr val="bg1">
              <a:alpha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</a:rPr>
              <a:t>Introduction to Diamond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</a:rPr>
              <a:t>Operations update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endParaRPr lang="en-GB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Two </a:t>
            </a:r>
            <a:r>
              <a:rPr lang="en-GB" sz="2000" dirty="0">
                <a:latin typeface="Calibri" pitchFamily="34" charset="0"/>
              </a:rPr>
              <a:t>New normal conducting </a:t>
            </a:r>
            <a:r>
              <a:rPr lang="en-GB" sz="2000" dirty="0" smtClean="0">
                <a:latin typeface="Calibri" pitchFamily="34" charset="0"/>
              </a:rPr>
              <a:t>cavities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libri" pitchFamily="34" charset="0"/>
              </a:rPr>
              <a:t> 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LMBF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Plan for upgrades of existing IDs</a:t>
            </a:r>
            <a:endParaRPr lang="en-GB" sz="2000" dirty="0">
              <a:latin typeface="Calibri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DDBA commissioning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Missing Sextupole Optics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Progress with Diamond-II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Conclusions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987824" y="6137684"/>
            <a:ext cx="3240360" cy="5676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B. Singh</a:t>
            </a: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ESLS XXIV,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MAX-IV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, (</a:t>
            </a:r>
            <a:r>
              <a:rPr lang="en-GB" sz="140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2016)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8639" y="51939"/>
            <a:ext cx="7772400" cy="828092"/>
          </a:xfrm>
        </p:spPr>
        <p:txBody>
          <a:bodyPr/>
          <a:lstStyle/>
          <a:p>
            <a:r>
              <a:rPr lang="en-GB" sz="4000" u="sng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Outline</a:t>
            </a:r>
            <a:endParaRPr lang="en-GB" sz="4000" u="sng" baseline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20"/>
          <p:cNvSpPr txBox="1">
            <a:spLocks noChangeArrowheads="1"/>
          </p:cNvSpPr>
          <p:nvPr/>
        </p:nvSpPr>
        <p:spPr bwMode="auto">
          <a:xfrm>
            <a:off x="323850" y="864998"/>
            <a:ext cx="83883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cs typeface="Arial" panose="020B0604020202020204" pitchFamily="34" charset="0"/>
              </a:rPr>
              <a:t>Initial studies on modified 6BA design proved difficult (a simple scaling of TBA doubling the number of cells did not work)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Collaboration with ESRF</a:t>
            </a:r>
            <a:r>
              <a:rPr lang="en-GB" altLang="en-US" sz="2000" dirty="0">
                <a:cs typeface="Arial" panose="020B0604020202020204" pitchFamily="34" charset="0"/>
              </a:rPr>
              <a:t>: Use the ESRF cell concept (7BA with longitudinal gradient dipoles) – removing the mid dipole to make it a 6BA with a straight at the centre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69547"/>
            <a:ext cx="4321175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20"/>
          <p:cNvSpPr txBox="1">
            <a:spLocks noChangeArrowheads="1"/>
          </p:cNvSpPr>
          <p:nvPr/>
        </p:nvSpPr>
        <p:spPr bwMode="auto">
          <a:xfrm>
            <a:off x="5335588" y="2587042"/>
            <a:ext cx="369093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cs typeface="Arial" panose="020B0604020202020204" pitchFamily="34" charset="0"/>
              </a:rPr>
              <a:t>This design is promising!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First analysis shows it is as good as the 4BA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cs typeface="Arial" panose="020B0604020202020204" pitchFamily="34" charset="0"/>
              </a:rPr>
              <a:t>Longitudinal gradient dipoles + strong gradient dipole (up to 1.4 T 40 T/m)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~3 m mid-straight section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cs typeface="Arial" panose="020B0604020202020204" pitchFamily="34" charset="0"/>
              </a:rPr>
              <a:t>~2mm bunch length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work in progress!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02" y="109057"/>
            <a:ext cx="9979761" cy="82809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9pPr>
          </a:lstStyle>
          <a:p>
            <a:r>
              <a:rPr lang="en-GB" sz="3200" u="sng" kern="0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Modified 6BA Lattice ---100/140pm</a:t>
            </a:r>
            <a:endParaRPr lang="en-GB" sz="3200" u="sng" kern="0" baseline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5777" y="6383939"/>
            <a:ext cx="2051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Courtesy  R Bartolini</a:t>
            </a:r>
            <a:endParaRPr lang="en-GB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881063" y="884266"/>
            <a:ext cx="7308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0" dirty="0"/>
              <a:t>Initial consideration on layout, engineering integration, girders,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0" dirty="0" err="1"/>
              <a:t>beamline</a:t>
            </a:r>
            <a:r>
              <a:rPr lang="en-GB" altLang="en-US" sz="2000" b="0" dirty="0"/>
              <a:t> layout, etc.</a:t>
            </a:r>
            <a:endParaRPr lang="en-GB" altLang="en-US" sz="2000" i="1" u="sng" dirty="0">
              <a:solidFill>
                <a:srgbClr val="FF0000"/>
              </a:solidFill>
            </a:endParaRPr>
          </a:p>
        </p:txBody>
      </p:sp>
      <p:pic>
        <p:nvPicPr>
          <p:cNvPr id="378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01" y="1592291"/>
            <a:ext cx="6924675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62480"/>
            <a:ext cx="9979761" cy="82809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9pPr>
          </a:lstStyle>
          <a:p>
            <a:r>
              <a:rPr lang="en-GB" sz="3200" u="sng" kern="0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Look at Engineering </a:t>
            </a:r>
            <a:r>
              <a:rPr lang="en-GB" sz="3200" u="sng" kern="0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200" u="sng" kern="0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ntegration</a:t>
            </a:r>
            <a:endParaRPr lang="en-GB" sz="3200" u="sng" kern="0" baseline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5777" y="6383939"/>
            <a:ext cx="2051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Courtesy  R Bartolini</a:t>
            </a:r>
            <a:endParaRPr lang="en-GB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987823" y="6225464"/>
            <a:ext cx="3661057" cy="5676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Beni Singh</a:t>
            </a: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ESLS XXIV,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MAX-IV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,(</a:t>
            </a:r>
            <a:r>
              <a:rPr lang="en-GB" sz="140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2015)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79761" cy="828092"/>
          </a:xfrm>
        </p:spPr>
        <p:txBody>
          <a:bodyPr/>
          <a:lstStyle/>
          <a:p>
            <a:r>
              <a:rPr lang="en-GB" sz="3200" u="sng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GB" sz="3200" u="sng" baseline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2987823" y="6225464"/>
            <a:ext cx="3661057" cy="5676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Beni Singh</a:t>
            </a: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ESLS XXIV,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MAX-IV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, (</a:t>
            </a:r>
            <a:r>
              <a:rPr lang="en-GB" sz="140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2015)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5060" y="1008835"/>
            <a:ext cx="71377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DDBA upgrade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the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biggest change to the Diamond storage ring since it was commissioned in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has been successfully commissioned. No major issues noted so far.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Further Diamond-I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upgrades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Missing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sextupole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optics for DIAD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beamline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 be operational in second half of 2018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Work on Diamond-II is progressing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2589" y="3971716"/>
            <a:ext cx="2392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2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88" y="1016732"/>
            <a:ext cx="8460940" cy="421246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357188" indent="-357188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Diamond is the UK’s national synchrotron radiation facility</a:t>
            </a:r>
          </a:p>
          <a:p>
            <a:pPr marL="357188" indent="-357188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Located at Rutherford Appleton Laboratory, Oxfordshire</a:t>
            </a:r>
          </a:p>
          <a:p>
            <a:pPr marL="357188" indent="-357188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began March 2003</a:t>
            </a:r>
          </a:p>
          <a:p>
            <a:pPr marL="357188" indent="-357188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Commissioning 2005 - 2006</a:t>
            </a:r>
          </a:p>
          <a:p>
            <a:pPr marL="357188" indent="-357188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Start of user operations Jan 2007</a:t>
            </a:r>
          </a:p>
        </p:txBody>
      </p:sp>
      <p:pic>
        <p:nvPicPr>
          <p:cNvPr id="7" name="Picture 6" descr="10EC2268_Diamond_aerial_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531" y="3394283"/>
            <a:ext cx="3875300" cy="253692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85800" y="44624"/>
            <a:ext cx="7772400" cy="7560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Diamond Light Source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957356"/>
              </p:ext>
            </p:extLst>
          </p:nvPr>
        </p:nvGraphicFramePr>
        <p:xfrm>
          <a:off x="5383987" y="1689946"/>
          <a:ext cx="3672231" cy="42997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7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645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Lattice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DBA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17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cell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17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Symmetry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(broken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mini-beta cells, I21 optics and 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DDBA cell)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17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Straights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5m / 6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17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17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Circumference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561.571 m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17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 / V Tunes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28.184 </a:t>
                      </a:r>
                      <a:r>
                        <a:rPr lang="en-GB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13.284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17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 / V Chromaticity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 / 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17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 / V Emittance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2.72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nm.rad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8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pm.rad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17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spread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17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417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Lifetime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&gt;7h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44624"/>
            <a:ext cx="7772400" cy="828092"/>
          </a:xfrm>
        </p:spPr>
        <p:txBody>
          <a:bodyPr/>
          <a:lstStyle/>
          <a:p>
            <a:r>
              <a:rPr lang="en-GB" sz="4000" u="sng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Diamond Light Source</a:t>
            </a:r>
            <a:endParaRPr lang="en-GB" sz="4000" u="sng" baseline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951820" y="6137684"/>
            <a:ext cx="3240360" cy="5676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B. Singh</a:t>
            </a: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ESLS XXIV,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MAX-IV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, (</a:t>
            </a:r>
            <a:r>
              <a:rPr lang="en-GB" sz="140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2016)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21947"/>
            <a:ext cx="7772400" cy="828092"/>
          </a:xfrm>
        </p:spPr>
        <p:txBody>
          <a:bodyPr/>
          <a:lstStyle/>
          <a:p>
            <a:r>
              <a:rPr lang="en-GB" sz="4000" u="sng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Update</a:t>
            </a:r>
            <a:endParaRPr lang="en-GB" sz="4000" u="sng" baseline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9626" y="3993600"/>
            <a:ext cx="287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12717" y="3993599"/>
            <a:ext cx="287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48263" y="5769260"/>
            <a:ext cx="211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Courtesy C Bailey</a:t>
            </a:r>
            <a:endParaRPr lang="en-GB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22" y="1209217"/>
            <a:ext cx="5718175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3149330" y="6136492"/>
            <a:ext cx="3240360" cy="5676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 Singh</a:t>
            </a: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ESLS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XXIV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,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MAX-IV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, (</a:t>
            </a:r>
            <a:r>
              <a:rPr lang="en-GB" sz="140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2016)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4659782" y="4198925"/>
            <a:ext cx="358446" cy="4169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735885" y="4550569"/>
            <a:ext cx="216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Allocated hours adjusted after cavity swap.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6100877" y="4198925"/>
            <a:ext cx="490118" cy="4169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345936" y="4550569"/>
            <a:ext cx="1876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Data up to Run#4 2016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4008" y="0"/>
            <a:ext cx="7772400" cy="828092"/>
          </a:xfrm>
        </p:spPr>
        <p:txBody>
          <a:bodyPr/>
          <a:lstStyle/>
          <a:p>
            <a:r>
              <a:rPr lang="en-GB" sz="4000" u="sng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Update</a:t>
            </a:r>
            <a:endParaRPr lang="en-GB" sz="4000" u="sng" baseline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8263" y="5769260"/>
            <a:ext cx="211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Courtesy C Bailey</a:t>
            </a:r>
            <a:endParaRPr lang="en-GB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987824" y="6137684"/>
            <a:ext cx="3240360" cy="5676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 Singh</a:t>
            </a: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ESLS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XXIV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,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MAX-IV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, (</a:t>
            </a:r>
            <a:r>
              <a:rPr lang="en-GB" sz="140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2016)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48160" y="854951"/>
            <a:ext cx="6700973" cy="4873778"/>
            <a:chOff x="1499366" y="1043404"/>
            <a:chExt cx="6700973" cy="48737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366" y="1043404"/>
              <a:ext cx="5390375" cy="404278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09190" y="5086185"/>
              <a:ext cx="5991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Currently above target &gt;72h MTBF (meantime between failures)</a:t>
              </a:r>
            </a:p>
            <a:p>
              <a:endParaRPr lang="en-GB" sz="1600" dirty="0"/>
            </a:p>
            <a:p>
              <a:r>
                <a:rPr lang="en-GB" sz="1600" smtClean="0"/>
                <a:t>MTTR ----  meantime </a:t>
              </a:r>
              <a:r>
                <a:rPr lang="en-GB" sz="1600" dirty="0" smtClean="0"/>
                <a:t>to recover</a:t>
              </a:r>
              <a:endParaRPr lang="en-GB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09721" y="1516462"/>
              <a:ext cx="26085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Currently above target &gt;72h MTBF 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4857293" y="1594714"/>
              <a:ext cx="665683" cy="602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H="1">
              <a:off x="5818532" y="3064794"/>
              <a:ext cx="819303" cy="8268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1836115" y="3291840"/>
              <a:ext cx="573606" cy="98023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342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828092"/>
          </a:xfrm>
        </p:spPr>
        <p:txBody>
          <a:bodyPr/>
          <a:lstStyle/>
          <a:p>
            <a:r>
              <a:rPr lang="en-GB" sz="4000" u="sng" baseline="0" dirty="0" smtClean="0">
                <a:solidFill>
                  <a:srgbClr val="0000FF"/>
                </a:solidFill>
                <a:latin typeface="Calibri" pitchFamily="34" charset="0"/>
              </a:rPr>
              <a:t>Operations Update</a:t>
            </a:r>
            <a:br>
              <a:rPr lang="en-GB" sz="4000" u="sng" baseline="0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GB" sz="4000" u="sng" baseline="0" dirty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en-GB" sz="4000" u="sng" baseline="0" dirty="0">
                <a:solidFill>
                  <a:srgbClr val="0000FF"/>
                </a:solidFill>
                <a:latin typeface="Calibri" pitchFamily="34" charset="0"/>
              </a:rPr>
            </a:br>
            <a:r>
              <a:rPr lang="en-GB" sz="2000" u="sng" baseline="0" dirty="0" smtClean="0">
                <a:solidFill>
                  <a:srgbClr val="0000FF"/>
                </a:solidFill>
                <a:latin typeface="Calibri" pitchFamily="34" charset="0"/>
              </a:rPr>
              <a:t>NUMBER OF TRIPS</a:t>
            </a:r>
            <a:endParaRPr lang="en-GB" sz="2000" u="sng" baseline="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3" y="5769260"/>
            <a:ext cx="211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Courtesy C Bailey</a:t>
            </a:r>
            <a:endParaRPr lang="en-GB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792402"/>
            <a:ext cx="8242300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149330" y="6136492"/>
            <a:ext cx="3240360" cy="5676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 Singh</a:t>
            </a: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ESLS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XXIV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,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MAX-IV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, (</a:t>
            </a:r>
            <a:r>
              <a:rPr lang="en-GB" sz="140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2016)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7523" y="4966283"/>
            <a:ext cx="6805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Vacuum faults increase due to I12 SCW in run 3-16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45665" y="857028"/>
            <a:ext cx="8077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Low alpha operation requires high cavity voltage: generally 1.7MV per cavity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Usually one or two weeks low alpha operation per year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5" y="2522654"/>
            <a:ext cx="3905150" cy="234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41117" y="2428433"/>
            <a:ext cx="4202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SRLEm3ps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Stable short bunch low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3.4MV(two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cavities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3.5ps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SRLETHz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Bursting short bunch low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3.4MV (two cavities) , 3.5ps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SR21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Normal operation at high 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1.7MV(single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16ps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616" y="1623842"/>
            <a:ext cx="8551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 two low alpha modes with normal optics operating at the same voltage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2010" y="5263059"/>
            <a:ext cx="605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Bunch structure strongly influences trip rate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7772400" cy="82809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9pPr>
          </a:lstStyle>
          <a:p>
            <a:r>
              <a:rPr lang="en-GB" sz="4000" u="sng" kern="0" baseline="0" dirty="0" smtClean="0">
                <a:solidFill>
                  <a:srgbClr val="0000FF"/>
                </a:solidFill>
                <a:latin typeface="Calibri" pitchFamily="34" charset="0"/>
              </a:rPr>
              <a:t>Fast Vacuum Trips</a:t>
            </a:r>
            <a:endParaRPr lang="en-GB" sz="4000" u="sng" kern="0" baseline="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987824" y="6188889"/>
            <a:ext cx="3240360" cy="5676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 Singh</a:t>
            </a: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ESLS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XXIV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,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MAX-IV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, (</a:t>
            </a:r>
            <a:r>
              <a:rPr lang="en-GB" sz="140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2016)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83066" cy="828092"/>
          </a:xfrm>
        </p:spPr>
        <p:txBody>
          <a:bodyPr/>
          <a:lstStyle/>
          <a:p>
            <a:r>
              <a:rPr lang="en-GB" sz="4000" u="sng" baseline="0" dirty="0" smtClean="0">
                <a:solidFill>
                  <a:srgbClr val="0000FF"/>
                </a:solidFill>
                <a:latin typeface="Calibri" pitchFamily="34" charset="0"/>
              </a:rPr>
              <a:t>Two New Normal Conducting Cavities</a:t>
            </a:r>
            <a:endParaRPr lang="en-GB" sz="4000" u="sng" baseline="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3" y="5783890"/>
            <a:ext cx="211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Courtesy C</a:t>
            </a:r>
            <a:r>
              <a:rPr lang="en-GB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Christou</a:t>
            </a:r>
            <a:endParaRPr lang="en-GB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149330" y="6136492"/>
            <a:ext cx="3240360" cy="5676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 Singh</a:t>
            </a: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ESLS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XXIV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,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MAX-IV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, (</a:t>
            </a:r>
            <a:r>
              <a:rPr lang="en-GB" sz="140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2016)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509" y="1045581"/>
            <a:ext cx="4274613" cy="238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8107" y="1162051"/>
            <a:ext cx="451140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en-GB" sz="1600" dirty="0" smtClean="0">
                <a:latin typeface="Arial" pitchFamily="34" charset="0"/>
              </a:rPr>
              <a:t>Two cavities have been ordered from RI for delivery in early 2017 and planned to install same year (June?)</a:t>
            </a:r>
          </a:p>
          <a:p>
            <a:pPr algn="just" eaLnBrk="1" hangingPunct="1"/>
            <a:endParaRPr lang="en-GB" sz="1400" dirty="0" smtClean="0">
              <a:latin typeface="Arial" pitchFamily="34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itchFamily="34" charset="0"/>
              </a:rPr>
              <a:t>Will be located </a:t>
            </a:r>
            <a:r>
              <a:rPr lang="en-GB" sz="1600" dirty="0">
                <a:latin typeface="Arial" pitchFamily="34" charset="0"/>
              </a:rPr>
              <a:t>upstream of IDs in straights </a:t>
            </a:r>
            <a:r>
              <a:rPr lang="en-GB" sz="1600" dirty="0" smtClean="0">
                <a:latin typeface="Arial" pitchFamily="34" charset="0"/>
              </a:rPr>
              <a:t>immediately </a:t>
            </a:r>
            <a:r>
              <a:rPr lang="en-GB" sz="1600" dirty="0">
                <a:latin typeface="Arial" pitchFamily="34" charset="0"/>
              </a:rPr>
              <a:t>before and after RF straight</a:t>
            </a:r>
          </a:p>
          <a:p>
            <a:pPr algn="just" eaLnBrk="1" hangingPunct="1"/>
            <a:endParaRPr lang="en-GB" sz="1400" dirty="0" smtClean="0">
              <a:latin typeface="Arial" pitchFamily="34" charset="0"/>
            </a:endParaRPr>
          </a:p>
          <a:p>
            <a:pPr algn="just" eaLnBrk="1" hangingPunct="1"/>
            <a:endParaRPr lang="en-GB" sz="1600" dirty="0" smtClean="0">
              <a:latin typeface="Arial" pitchFamily="34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GB" sz="1600" dirty="0">
                <a:latin typeface="Arial" pitchFamily="34" charset="0"/>
              </a:rPr>
              <a:t>P</a:t>
            </a:r>
            <a:r>
              <a:rPr lang="en-GB" sz="1600" dirty="0" smtClean="0">
                <a:latin typeface="Arial" pitchFamily="34" charset="0"/>
              </a:rPr>
              <a:t>refer not to be close to the superconducting cavities because of risk of contamination of SC cavities by gas evolved from warm NC cavities</a:t>
            </a:r>
          </a:p>
          <a:p>
            <a:pPr algn="just" eaLnBrk="1" hangingPunct="1"/>
            <a:endParaRPr lang="en-GB" sz="1800" dirty="0" smtClean="0">
              <a:latin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45" y="3535535"/>
            <a:ext cx="2622539" cy="22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1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83066" cy="828092"/>
          </a:xfrm>
        </p:spPr>
        <p:txBody>
          <a:bodyPr/>
          <a:lstStyle/>
          <a:p>
            <a:r>
              <a:rPr lang="en-GB" sz="4000" u="sng" baseline="0" dirty="0" smtClean="0">
                <a:solidFill>
                  <a:srgbClr val="0000FF"/>
                </a:solidFill>
                <a:latin typeface="Calibri" pitchFamily="34" charset="0"/>
              </a:rPr>
              <a:t>Advantages and </a:t>
            </a:r>
            <a:r>
              <a:rPr lang="en-GB" sz="4000" u="sng" baseline="0" dirty="0" err="1" smtClean="0">
                <a:solidFill>
                  <a:srgbClr val="0000FF"/>
                </a:solidFill>
                <a:latin typeface="Calibri" pitchFamily="34" charset="0"/>
              </a:rPr>
              <a:t>disadvatages</a:t>
            </a:r>
            <a:r>
              <a:rPr lang="en-GB" sz="4000" u="sng" baseline="0" dirty="0" smtClean="0">
                <a:solidFill>
                  <a:srgbClr val="0000FF"/>
                </a:solidFill>
                <a:latin typeface="Calibri" pitchFamily="34" charset="0"/>
              </a:rPr>
              <a:t> of NC</a:t>
            </a:r>
            <a:endParaRPr lang="en-GB" sz="4000" u="sng" baseline="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3" y="5769260"/>
            <a:ext cx="211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Courtesy C</a:t>
            </a:r>
            <a:r>
              <a:rPr lang="en-GB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Christou</a:t>
            </a:r>
            <a:endParaRPr lang="en-GB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149330" y="6136492"/>
            <a:ext cx="3240360" cy="5676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 Singh</a:t>
            </a:r>
            <a:endParaRPr kumimoji="0" lang="en-GB" sz="14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ESLS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XXIV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, </a:t>
            </a:r>
            <a:r>
              <a:rPr lang="en-GB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MAX-IV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, (</a:t>
            </a:r>
            <a:r>
              <a:rPr lang="en-GB" sz="1400" kern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Nov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 2016)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0715" y="761535"/>
            <a:ext cx="69458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Power and voltage requirements on four cavities are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1.0MV, 150kW on superconducting cavities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0.3MV, 100kW on normal conducting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cavities</a:t>
            </a:r>
          </a:p>
          <a:p>
            <a:pPr lvl="1" algn="just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Superconducting cavity trip rate increases rapidly with operating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Reducing voltage reduces risk of cavity trip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Need to accommodate any combination of “safe” voltages of superconducting cavities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1.1MV, 1.2MV, 1.4MV,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0.8MV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Disadvantages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HOM ----   longitudinal instabilities and to be cured by LMBF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 to install LMBF in 2017.</a:t>
            </a:r>
          </a:p>
          <a:p>
            <a:pPr lvl="1" algn="just"/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16500" r="1354" b="13167"/>
          <a:stretch/>
        </p:blipFill>
        <p:spPr bwMode="auto">
          <a:xfrm>
            <a:off x="2780408" y="4090412"/>
            <a:ext cx="3978204" cy="186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6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-BoldMT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42424</TotalTime>
  <Words>1641</Words>
  <Application>Microsoft Office PowerPoint</Application>
  <PresentationFormat>On-screen Show (4:3)</PresentationFormat>
  <Paragraphs>399</Paragraphs>
  <Slides>22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Wingdings</vt:lpstr>
      <vt:lpstr>Times</vt:lpstr>
      <vt:lpstr>Times New Roman</vt:lpstr>
      <vt:lpstr>Calibri</vt:lpstr>
      <vt:lpstr>Arial-BoldMT</vt:lpstr>
      <vt:lpstr>Blank Presentation</vt:lpstr>
      <vt:lpstr>Equation</vt:lpstr>
      <vt:lpstr>Status of the Diamond Light Source</vt:lpstr>
      <vt:lpstr>Talk Outline</vt:lpstr>
      <vt:lpstr>Diamond Light Source</vt:lpstr>
      <vt:lpstr>Operations Update</vt:lpstr>
      <vt:lpstr>Operations Update</vt:lpstr>
      <vt:lpstr>Operations Update  NUMBER OF TRIPS</vt:lpstr>
      <vt:lpstr>PowerPoint Presentation</vt:lpstr>
      <vt:lpstr>Two New Normal Conducting Cavities</vt:lpstr>
      <vt:lpstr>Advantages and disadvatages of NC</vt:lpstr>
      <vt:lpstr>PowerPoint Presentation</vt:lpstr>
      <vt:lpstr>DDBA Design</vt:lpstr>
      <vt:lpstr>DDBA Removal and Installation </vt:lpstr>
      <vt:lpstr>DDBA Commissioning</vt:lpstr>
      <vt:lpstr>DDBA Commissioning</vt:lpstr>
      <vt:lpstr>DDBA status and future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>Creative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Diamond template</dc:title>
  <dc:creator>Chris Matthews</dc:creator>
  <cp:lastModifiedBy>bs36</cp:lastModifiedBy>
  <cp:revision>1032</cp:revision>
  <cp:lastPrinted>2016-11-27T10:05:26Z</cp:lastPrinted>
  <dcterms:created xsi:type="dcterms:W3CDTF">2007-04-29T14:34:10Z</dcterms:created>
  <dcterms:modified xsi:type="dcterms:W3CDTF">2016-11-27T10:11:06Z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0">
    <vt:lpwstr>Sarah Bucknall</vt:lpwstr>
  </property>
</Properties>
</file>