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49" r:id="rId2"/>
    <p:sldMasterId id="2147483703" r:id="rId3"/>
  </p:sldMasterIdLst>
  <p:notesMasterIdLst>
    <p:notesMasterId r:id="rId27"/>
  </p:notesMasterIdLst>
  <p:handoutMasterIdLst>
    <p:handoutMasterId r:id="rId28"/>
  </p:handoutMasterIdLst>
  <p:sldIdLst>
    <p:sldId id="730" r:id="rId4"/>
    <p:sldId id="736" r:id="rId5"/>
    <p:sldId id="732" r:id="rId6"/>
    <p:sldId id="733" r:id="rId7"/>
    <p:sldId id="734" r:id="rId8"/>
    <p:sldId id="762" r:id="rId9"/>
    <p:sldId id="774" r:id="rId10"/>
    <p:sldId id="775" r:id="rId11"/>
    <p:sldId id="776" r:id="rId12"/>
    <p:sldId id="777" r:id="rId13"/>
    <p:sldId id="735" r:id="rId14"/>
    <p:sldId id="763" r:id="rId15"/>
    <p:sldId id="740" r:id="rId16"/>
    <p:sldId id="741" r:id="rId17"/>
    <p:sldId id="765" r:id="rId18"/>
    <p:sldId id="766" r:id="rId19"/>
    <p:sldId id="778" r:id="rId20"/>
    <p:sldId id="779" r:id="rId21"/>
    <p:sldId id="767" r:id="rId22"/>
    <p:sldId id="781" r:id="rId23"/>
    <p:sldId id="780" r:id="rId24"/>
    <p:sldId id="782" r:id="rId25"/>
    <p:sldId id="758" r:id="rId26"/>
  </p:sldIdLst>
  <p:sldSz cx="9144000" cy="6858000" type="screen4x3"/>
  <p:notesSz cx="9856788" cy="679767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b="1" kern="1200">
        <a:solidFill>
          <a:srgbClr val="3333FF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rgbClr val="3333FF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rgbClr val="3333FF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rgbClr val="3333FF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rgbClr val="3333FF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600" b="1" kern="1200">
        <a:solidFill>
          <a:srgbClr val="3333FF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600" b="1" kern="1200">
        <a:solidFill>
          <a:srgbClr val="3333FF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600" b="1" kern="1200">
        <a:solidFill>
          <a:srgbClr val="3333FF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600" b="1" kern="1200">
        <a:solidFill>
          <a:srgbClr val="3333FF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clrMru>
    <a:srgbClr val="3333FF"/>
    <a:srgbClr val="AC8300"/>
    <a:srgbClr val="6A5F56"/>
    <a:srgbClr val="66FF33"/>
    <a:srgbClr val="DEF1F2"/>
    <a:srgbClr val="FF0000"/>
    <a:srgbClr val="A50021"/>
    <a:srgbClr val="008000"/>
    <a:srgbClr val="FFFF9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567" autoAdjust="0"/>
  </p:normalViewPr>
  <p:slideViewPr>
    <p:cSldViewPr>
      <p:cViewPr>
        <p:scale>
          <a:sx n="110" d="100"/>
          <a:sy n="110" d="100"/>
        </p:scale>
        <p:origin x="-180" y="-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656" y="-78"/>
      </p:cViewPr>
      <p:guideLst>
        <p:guide orient="horz" pos="2141"/>
        <p:guide pos="3105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win.desy.de\group\mpy\4all\www\PETRA3\Betrieb\Statistik\2016\Stat_2016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win.desy.de\group\mpy\4all\www\PETRA3\Betrieb\Statistik\2016\Stat_2016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win.desy.de\group\mpy\4all\www\PETRA3\Betrieb\Statistik\2016\Stat_2016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win.desy.de\group\mpy\4all\www\PETRA3\Betrieb\Statistik\2016\Stat_2016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win.desy.de\group\mpy\4all\www\PETRA3\Betrieb\Statistik\2016\Stat_2016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0061473130473021"/>
          <c:y val="3.9768019884009943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v>DISTRIBUTION OF OPERATION MODES</c:v>
          </c:tx>
          <c:explosion val="25"/>
          <c:dLbls>
            <c:dLbl>
              <c:idx val="0"/>
              <c:layout>
                <c:manualLayout>
                  <c:x val="-8.3447222521842307E-2"/>
                  <c:y val="-0.132851541858841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653354498005448"/>
                  <c:y val="1.24114887750988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4136986301369865E-2"/>
                  <c:y val="0.123928005271089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8928692261299006E-2"/>
                  <c:y val="4.3204341727565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5219504350837871E-2"/>
                  <c:y val="-7.382892376627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 i="0" baseline="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Availability!$B$2:$B$6</c:f>
              <c:strCache>
                <c:ptCount val="5"/>
                <c:pt idx="0">
                  <c:v>TIMING 40</c:v>
                </c:pt>
                <c:pt idx="1">
                  <c:v>TIMING 60</c:v>
                </c:pt>
                <c:pt idx="2">
                  <c:v>CONT 240</c:v>
                </c:pt>
                <c:pt idx="3">
                  <c:v>CONT 480</c:v>
                </c:pt>
                <c:pt idx="4">
                  <c:v>CONT 960</c:v>
                </c:pt>
              </c:strCache>
            </c:strRef>
          </c:cat>
          <c:val>
            <c:numRef>
              <c:f>Availability!$D$2:$D$6</c:f>
              <c:numCache>
                <c:formatCode>[h]:mm:ss;@</c:formatCode>
                <c:ptCount val="5"/>
                <c:pt idx="0">
                  <c:v>55.137500000000003</c:v>
                </c:pt>
                <c:pt idx="1">
                  <c:v>22.490277777777781</c:v>
                </c:pt>
                <c:pt idx="2">
                  <c:v>0</c:v>
                </c:pt>
                <c:pt idx="3">
                  <c:v>47</c:v>
                </c:pt>
                <c:pt idx="4">
                  <c:v>36.509722222222216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511355171994164"/>
          <c:y val="0.31982057029665856"/>
          <c:w val="0.23389130193490928"/>
          <c:h val="0.32214804612579301"/>
        </c:manualLayout>
      </c:layout>
      <c:overlay val="0"/>
      <c:txPr>
        <a:bodyPr/>
        <a:lstStyle/>
        <a:p>
          <a:pPr rtl="0">
            <a:defRPr sz="1600" baseline="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PETRA</a:t>
            </a:r>
            <a:r>
              <a:rPr lang="en-US" sz="2400" baseline="0"/>
              <a:t> III Availability 2016</a:t>
            </a:r>
            <a:endParaRPr lang="en-US" sz="2400"/>
          </a:p>
        </c:rich>
      </c:tx>
      <c:layout>
        <c:manualLayout>
          <c:xMode val="edge"/>
          <c:yMode val="edge"/>
          <c:x val="0.38820418974668353"/>
          <c:y val="2.8548409563090068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9.8264478419515286E-2"/>
          <c:y val="0.11381513251297598"/>
          <c:w val="0.88193623274609723"/>
          <c:h val="0.74545842158921405"/>
        </c:manualLayout>
      </c:layout>
      <c:lineChart>
        <c:grouping val="standard"/>
        <c:varyColors val="0"/>
        <c:ser>
          <c:idx val="0"/>
          <c:order val="0"/>
          <c:tx>
            <c:v>AV_W</c:v>
          </c:tx>
          <c:cat>
            <c:numRef>
              <c:f>Plots!$A$2:$A$40</c:f>
              <c:numCache>
                <c:formatCode>0</c:formatCode>
                <c:ptCount val="39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  <c:pt idx="12">
                  <c:v>25</c:v>
                </c:pt>
                <c:pt idx="13">
                  <c:v>26</c:v>
                </c:pt>
                <c:pt idx="14">
                  <c:v>27</c:v>
                </c:pt>
                <c:pt idx="15">
                  <c:v>28</c:v>
                </c:pt>
                <c:pt idx="16">
                  <c:v>29</c:v>
                </c:pt>
                <c:pt idx="17">
                  <c:v>30</c:v>
                </c:pt>
                <c:pt idx="18">
                  <c:v>31</c:v>
                </c:pt>
                <c:pt idx="19">
                  <c:v>32</c:v>
                </c:pt>
                <c:pt idx="20">
                  <c:v>33</c:v>
                </c:pt>
                <c:pt idx="21">
                  <c:v>34</c:v>
                </c:pt>
                <c:pt idx="22">
                  <c:v>35</c:v>
                </c:pt>
                <c:pt idx="23">
                  <c:v>36</c:v>
                </c:pt>
                <c:pt idx="24">
                  <c:v>37</c:v>
                </c:pt>
                <c:pt idx="25">
                  <c:v>38</c:v>
                </c:pt>
                <c:pt idx="26">
                  <c:v>39</c:v>
                </c:pt>
                <c:pt idx="27">
                  <c:v>40</c:v>
                </c:pt>
                <c:pt idx="28">
                  <c:v>41</c:v>
                </c:pt>
                <c:pt idx="29">
                  <c:v>42</c:v>
                </c:pt>
                <c:pt idx="30">
                  <c:v>43</c:v>
                </c:pt>
                <c:pt idx="31">
                  <c:v>44</c:v>
                </c:pt>
                <c:pt idx="32">
                  <c:v>45</c:v>
                </c:pt>
                <c:pt idx="33">
                  <c:v>46</c:v>
                </c:pt>
                <c:pt idx="34">
                  <c:v>47</c:v>
                </c:pt>
                <c:pt idx="35">
                  <c:v>48</c:v>
                </c:pt>
                <c:pt idx="36">
                  <c:v>49</c:v>
                </c:pt>
                <c:pt idx="37">
                  <c:v>50</c:v>
                </c:pt>
                <c:pt idx="38">
                  <c:v>51</c:v>
                </c:pt>
              </c:numCache>
            </c:numRef>
          </c:cat>
          <c:val>
            <c:numRef>
              <c:f>Plots!$B$2:$B$40</c:f>
              <c:numCache>
                <c:formatCode>0.00</c:formatCode>
                <c:ptCount val="39"/>
                <c:pt idx="0">
                  <c:v>0</c:v>
                </c:pt>
                <c:pt idx="1">
                  <c:v>98.464419475655433</c:v>
                </c:pt>
                <c:pt idx="2">
                  <c:v>95.254629629629633</c:v>
                </c:pt>
                <c:pt idx="3">
                  <c:v>97.93981481481481</c:v>
                </c:pt>
                <c:pt idx="4">
                  <c:v>100</c:v>
                </c:pt>
                <c:pt idx="5">
                  <c:v>100</c:v>
                </c:pt>
                <c:pt idx="6">
                  <c:v>90.127314814814824</c:v>
                </c:pt>
                <c:pt idx="7">
                  <c:v>100</c:v>
                </c:pt>
                <c:pt idx="8">
                  <c:v>96.131386861313871</c:v>
                </c:pt>
                <c:pt idx="9">
                  <c:v>89.293981481481481</c:v>
                </c:pt>
                <c:pt idx="10">
                  <c:v>89.814814814814824</c:v>
                </c:pt>
                <c:pt idx="11">
                  <c:v>95.1388888888889</c:v>
                </c:pt>
                <c:pt idx="12">
                  <c:v>88.148148148148124</c:v>
                </c:pt>
                <c:pt idx="13">
                  <c:v>100</c:v>
                </c:pt>
                <c:pt idx="14">
                  <c:v>88.260340632603416</c:v>
                </c:pt>
                <c:pt idx="15">
                  <c:v>92.233796296296305</c:v>
                </c:pt>
                <c:pt idx="16">
                  <c:v>95.092592592592595</c:v>
                </c:pt>
                <c:pt idx="17">
                  <c:v>93.923611111111114</c:v>
                </c:pt>
                <c:pt idx="18">
                  <c:v>95.844907407407405</c:v>
                </c:pt>
                <c:pt idx="19">
                  <c:v>100</c:v>
                </c:pt>
                <c:pt idx="20">
                  <c:v>0</c:v>
                </c:pt>
                <c:pt idx="21">
                  <c:v>0</c:v>
                </c:pt>
                <c:pt idx="22">
                  <c:v>97.165450121654501</c:v>
                </c:pt>
                <c:pt idx="23">
                  <c:v>98.159722222222229</c:v>
                </c:pt>
                <c:pt idx="24">
                  <c:v>98.414351851851862</c:v>
                </c:pt>
                <c:pt idx="25">
                  <c:v>100</c:v>
                </c:pt>
                <c:pt idx="26">
                  <c:v>100</c:v>
                </c:pt>
                <c:pt idx="27">
                  <c:v>96.344086021505376</c:v>
                </c:pt>
                <c:pt idx="28">
                  <c:v>99.53771289537714</c:v>
                </c:pt>
                <c:pt idx="29">
                  <c:v>100</c:v>
                </c:pt>
                <c:pt idx="30">
                  <c:v>96.574074074074062</c:v>
                </c:pt>
                <c:pt idx="31">
                  <c:v>98.171296296296291</c:v>
                </c:pt>
                <c:pt idx="32">
                  <c:v>93.796296296296305</c:v>
                </c:pt>
                <c:pt idx="33">
                  <c:v>100</c:v>
                </c:pt>
                <c:pt idx="34">
                  <c:v>95.769126791024618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v>TARGET</c:v>
          </c:tx>
          <c:marker>
            <c:symbol val="none"/>
          </c:marker>
          <c:cat>
            <c:numRef>
              <c:f>Plots!$A$2:$A$40</c:f>
              <c:numCache>
                <c:formatCode>0</c:formatCode>
                <c:ptCount val="39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  <c:pt idx="12">
                  <c:v>25</c:v>
                </c:pt>
                <c:pt idx="13">
                  <c:v>26</c:v>
                </c:pt>
                <c:pt idx="14">
                  <c:v>27</c:v>
                </c:pt>
                <c:pt idx="15">
                  <c:v>28</c:v>
                </c:pt>
                <c:pt idx="16">
                  <c:v>29</c:v>
                </c:pt>
                <c:pt idx="17">
                  <c:v>30</c:v>
                </c:pt>
                <c:pt idx="18">
                  <c:v>31</c:v>
                </c:pt>
                <c:pt idx="19">
                  <c:v>32</c:v>
                </c:pt>
                <c:pt idx="20">
                  <c:v>33</c:v>
                </c:pt>
                <c:pt idx="21">
                  <c:v>34</c:v>
                </c:pt>
                <c:pt idx="22">
                  <c:v>35</c:v>
                </c:pt>
                <c:pt idx="23">
                  <c:v>36</c:v>
                </c:pt>
                <c:pt idx="24">
                  <c:v>37</c:v>
                </c:pt>
                <c:pt idx="25">
                  <c:v>38</c:v>
                </c:pt>
                <c:pt idx="26">
                  <c:v>39</c:v>
                </c:pt>
                <c:pt idx="27">
                  <c:v>40</c:v>
                </c:pt>
                <c:pt idx="28">
                  <c:v>41</c:v>
                </c:pt>
                <c:pt idx="29">
                  <c:v>42</c:v>
                </c:pt>
                <c:pt idx="30">
                  <c:v>43</c:v>
                </c:pt>
                <c:pt idx="31">
                  <c:v>44</c:v>
                </c:pt>
                <c:pt idx="32">
                  <c:v>45</c:v>
                </c:pt>
                <c:pt idx="33">
                  <c:v>46</c:v>
                </c:pt>
                <c:pt idx="34">
                  <c:v>47</c:v>
                </c:pt>
                <c:pt idx="35">
                  <c:v>48</c:v>
                </c:pt>
                <c:pt idx="36">
                  <c:v>49</c:v>
                </c:pt>
                <c:pt idx="37">
                  <c:v>50</c:v>
                </c:pt>
                <c:pt idx="38">
                  <c:v>51</c:v>
                </c:pt>
              </c:numCache>
            </c:numRef>
          </c:cat>
          <c:val>
            <c:numRef>
              <c:f>Plots!$F$2:$F$40</c:f>
              <c:numCache>
                <c:formatCode>General</c:formatCode>
                <c:ptCount val="39"/>
                <c:pt idx="0">
                  <c:v>95</c:v>
                </c:pt>
                <c:pt idx="1">
                  <c:v>95</c:v>
                </c:pt>
                <c:pt idx="2">
                  <c:v>95</c:v>
                </c:pt>
                <c:pt idx="3">
                  <c:v>95</c:v>
                </c:pt>
                <c:pt idx="4">
                  <c:v>95</c:v>
                </c:pt>
                <c:pt idx="5">
                  <c:v>95</c:v>
                </c:pt>
                <c:pt idx="6">
                  <c:v>95</c:v>
                </c:pt>
                <c:pt idx="7">
                  <c:v>95</c:v>
                </c:pt>
                <c:pt idx="8">
                  <c:v>95</c:v>
                </c:pt>
                <c:pt idx="9">
                  <c:v>95</c:v>
                </c:pt>
                <c:pt idx="10">
                  <c:v>95</c:v>
                </c:pt>
                <c:pt idx="11">
                  <c:v>95</c:v>
                </c:pt>
                <c:pt idx="12">
                  <c:v>95</c:v>
                </c:pt>
                <c:pt idx="13">
                  <c:v>95</c:v>
                </c:pt>
                <c:pt idx="14">
                  <c:v>95</c:v>
                </c:pt>
                <c:pt idx="15">
                  <c:v>95</c:v>
                </c:pt>
                <c:pt idx="16">
                  <c:v>95</c:v>
                </c:pt>
                <c:pt idx="17">
                  <c:v>95</c:v>
                </c:pt>
                <c:pt idx="18">
                  <c:v>95</c:v>
                </c:pt>
                <c:pt idx="19">
                  <c:v>95</c:v>
                </c:pt>
                <c:pt idx="20">
                  <c:v>95</c:v>
                </c:pt>
                <c:pt idx="21">
                  <c:v>95</c:v>
                </c:pt>
                <c:pt idx="22">
                  <c:v>95</c:v>
                </c:pt>
                <c:pt idx="23">
                  <c:v>95</c:v>
                </c:pt>
                <c:pt idx="24">
                  <c:v>95</c:v>
                </c:pt>
                <c:pt idx="25">
                  <c:v>95</c:v>
                </c:pt>
                <c:pt idx="26">
                  <c:v>95</c:v>
                </c:pt>
                <c:pt idx="27">
                  <c:v>95</c:v>
                </c:pt>
                <c:pt idx="28">
                  <c:v>95</c:v>
                </c:pt>
                <c:pt idx="29">
                  <c:v>95</c:v>
                </c:pt>
                <c:pt idx="30">
                  <c:v>95</c:v>
                </c:pt>
                <c:pt idx="31">
                  <c:v>95</c:v>
                </c:pt>
                <c:pt idx="32">
                  <c:v>95</c:v>
                </c:pt>
                <c:pt idx="33">
                  <c:v>95</c:v>
                </c:pt>
                <c:pt idx="34">
                  <c:v>95</c:v>
                </c:pt>
                <c:pt idx="35">
                  <c:v>95</c:v>
                </c:pt>
                <c:pt idx="36">
                  <c:v>95</c:v>
                </c:pt>
                <c:pt idx="37">
                  <c:v>95</c:v>
                </c:pt>
                <c:pt idx="38">
                  <c:v>95</c:v>
                </c:pt>
              </c:numCache>
            </c:numRef>
          </c:val>
          <c:smooth val="0"/>
        </c:ser>
        <c:ser>
          <c:idx val="2"/>
          <c:order val="2"/>
          <c:tx>
            <c:v>AV_Y</c:v>
          </c:tx>
          <c:cat>
            <c:numRef>
              <c:f>Plots!$A$2:$A$40</c:f>
              <c:numCache>
                <c:formatCode>0</c:formatCode>
                <c:ptCount val="39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  <c:pt idx="12">
                  <c:v>25</c:v>
                </c:pt>
                <c:pt idx="13">
                  <c:v>26</c:v>
                </c:pt>
                <c:pt idx="14">
                  <c:v>27</c:v>
                </c:pt>
                <c:pt idx="15">
                  <c:v>28</c:v>
                </c:pt>
                <c:pt idx="16">
                  <c:v>29</c:v>
                </c:pt>
                <c:pt idx="17">
                  <c:v>30</c:v>
                </c:pt>
                <c:pt idx="18">
                  <c:v>31</c:v>
                </c:pt>
                <c:pt idx="19">
                  <c:v>32</c:v>
                </c:pt>
                <c:pt idx="20">
                  <c:v>33</c:v>
                </c:pt>
                <c:pt idx="21">
                  <c:v>34</c:v>
                </c:pt>
                <c:pt idx="22">
                  <c:v>35</c:v>
                </c:pt>
                <c:pt idx="23">
                  <c:v>36</c:v>
                </c:pt>
                <c:pt idx="24">
                  <c:v>37</c:v>
                </c:pt>
                <c:pt idx="25">
                  <c:v>38</c:v>
                </c:pt>
                <c:pt idx="26">
                  <c:v>39</c:v>
                </c:pt>
                <c:pt idx="27">
                  <c:v>40</c:v>
                </c:pt>
                <c:pt idx="28">
                  <c:v>41</c:v>
                </c:pt>
                <c:pt idx="29">
                  <c:v>42</c:v>
                </c:pt>
                <c:pt idx="30">
                  <c:v>43</c:v>
                </c:pt>
                <c:pt idx="31">
                  <c:v>44</c:v>
                </c:pt>
                <c:pt idx="32">
                  <c:v>45</c:v>
                </c:pt>
                <c:pt idx="33">
                  <c:v>46</c:v>
                </c:pt>
                <c:pt idx="34">
                  <c:v>47</c:v>
                </c:pt>
                <c:pt idx="35">
                  <c:v>48</c:v>
                </c:pt>
                <c:pt idx="36">
                  <c:v>49</c:v>
                </c:pt>
                <c:pt idx="37">
                  <c:v>50</c:v>
                </c:pt>
                <c:pt idx="38">
                  <c:v>51</c:v>
                </c:pt>
              </c:numCache>
            </c:numRef>
          </c:cat>
          <c:val>
            <c:numRef>
              <c:f>Plots!$E$2:$E$40</c:f>
              <c:numCache>
                <c:formatCode>0.00</c:formatCode>
                <c:ptCount val="39"/>
                <c:pt idx="0">
                  <c:v>0</c:v>
                </c:pt>
                <c:pt idx="1">
                  <c:v>98.464419475655433</c:v>
                </c:pt>
                <c:pt idx="2">
                  <c:v>96.480686695278976</c:v>
                </c:pt>
                <c:pt idx="3">
                  <c:v>97.038019451812545</c:v>
                </c:pt>
                <c:pt idx="4">
                  <c:v>97.856685860524635</c:v>
                </c:pt>
                <c:pt idx="5">
                  <c:v>98.320802005012524</c:v>
                </c:pt>
                <c:pt idx="6">
                  <c:v>96.86238154099712</c:v>
                </c:pt>
                <c:pt idx="7">
                  <c:v>96.978174603174608</c:v>
                </c:pt>
                <c:pt idx="8">
                  <c:v>96.85943364039575</c:v>
                </c:pt>
                <c:pt idx="9">
                  <c:v>95.887600356824237</c:v>
                </c:pt>
                <c:pt idx="10">
                  <c:v>95.196310935441346</c:v>
                </c:pt>
                <c:pt idx="11">
                  <c:v>95.19044239413293</c:v>
                </c:pt>
                <c:pt idx="12">
                  <c:v>94.537454389353911</c:v>
                </c:pt>
                <c:pt idx="13">
                  <c:v>94.561965811965791</c:v>
                </c:pt>
                <c:pt idx="14">
                  <c:v>94.053231192300117</c:v>
                </c:pt>
                <c:pt idx="15">
                  <c:v>93.910917979359027</c:v>
                </c:pt>
                <c:pt idx="16">
                  <c:v>93.996641477749762</c:v>
                </c:pt>
                <c:pt idx="17">
                  <c:v>93.991701894473138</c:v>
                </c:pt>
                <c:pt idx="18">
                  <c:v>94.109106907171125</c:v>
                </c:pt>
                <c:pt idx="19">
                  <c:v>94.127192982456137</c:v>
                </c:pt>
                <c:pt idx="20">
                  <c:v>94.127192982456137</c:v>
                </c:pt>
                <c:pt idx="21">
                  <c:v>94.127192982456137</c:v>
                </c:pt>
                <c:pt idx="22">
                  <c:v>94.299406978347804</c:v>
                </c:pt>
                <c:pt idx="23">
                  <c:v>94.516464922556281</c:v>
                </c:pt>
                <c:pt idx="24">
                  <c:v>94.723967960566853</c:v>
                </c:pt>
                <c:pt idx="25">
                  <c:v>94.990639990639991</c:v>
                </c:pt>
                <c:pt idx="26">
                  <c:v>95.231651631584811</c:v>
                </c:pt>
                <c:pt idx="27">
                  <c:v>95.243055555555557</c:v>
                </c:pt>
                <c:pt idx="28">
                  <c:v>95.429189075187168</c:v>
                </c:pt>
                <c:pt idx="29">
                  <c:v>95.62834089762984</c:v>
                </c:pt>
                <c:pt idx="30">
                  <c:v>95.667826423117802</c:v>
                </c:pt>
                <c:pt idx="31">
                  <c:v>95.768160311717224</c:v>
                </c:pt>
                <c:pt idx="32">
                  <c:v>95.692177325840674</c:v>
                </c:pt>
                <c:pt idx="33">
                  <c:v>95.700231481481467</c:v>
                </c:pt>
                <c:pt idx="34">
                  <c:v>95.702428050577907</c:v>
                </c:pt>
                <c:pt idx="35">
                  <c:v>95.702428050577907</c:v>
                </c:pt>
                <c:pt idx="36">
                  <c:v>95.702428050577907</c:v>
                </c:pt>
                <c:pt idx="37">
                  <c:v>95.702428050577907</c:v>
                </c:pt>
                <c:pt idx="38">
                  <c:v>95.702428050577907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9197440"/>
        <c:axId val="289555968"/>
      </c:lineChart>
      <c:catAx>
        <c:axId val="289197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Calendar Week</a:t>
                </a:r>
              </a:p>
            </c:rich>
          </c:tx>
          <c:layout>
            <c:manualLayout>
              <c:xMode val="edge"/>
              <c:yMode val="edge"/>
              <c:x val="0.46139710013048152"/>
              <c:y val="0.92690117717377596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289555968"/>
        <c:crosses val="autoZero"/>
        <c:auto val="1"/>
        <c:lblAlgn val="ctr"/>
        <c:lblOffset val="100"/>
        <c:noMultiLvlLbl val="0"/>
      </c:catAx>
      <c:valAx>
        <c:axId val="289555968"/>
        <c:scaling>
          <c:orientation val="minMax"/>
          <c:max val="105"/>
          <c:min val="75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289197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08384738036612"/>
          <c:y val="0.48277194448995436"/>
          <c:w val="0.1156388415596548"/>
          <c:h val="0.22184246458524531"/>
        </c:manualLayout>
      </c:layout>
      <c:overlay val="0"/>
      <c:txPr>
        <a:bodyPr/>
        <a:lstStyle/>
        <a:p>
          <a:pPr>
            <a:defRPr sz="16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2633955934326273"/>
          <c:y val="0.10199669916194051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'SUMMARY FAILURES'!$J$1</c:f>
              <c:strCache>
                <c:ptCount val="1"/>
                <c:pt idx="0">
                  <c:v>SUM FAULTS</c:v>
                </c:pt>
              </c:strCache>
            </c:strRef>
          </c:tx>
          <c:invertIfNegative val="0"/>
          <c:cat>
            <c:strRef>
              <c:f>'SUMMARY FAILURES'!$I$3:$I$22</c:f>
              <c:strCache>
                <c:ptCount val="20"/>
                <c:pt idx="0">
                  <c:v>RF</c:v>
                </c:pt>
                <c:pt idx="1">
                  <c:v>PS</c:v>
                </c:pt>
                <c:pt idx="2">
                  <c:v>WK</c:v>
                </c:pt>
                <c:pt idx="3">
                  <c:v>IL</c:v>
                </c:pt>
                <c:pt idx="4">
                  <c:v>VAC</c:v>
                </c:pt>
                <c:pt idx="5">
                  <c:v>INST</c:v>
                </c:pt>
                <c:pt idx="6">
                  <c:v>SAFETY</c:v>
                </c:pt>
                <c:pt idx="7">
                  <c:v>OP</c:v>
                </c:pt>
                <c:pt idx="8">
                  <c:v>LINAC</c:v>
                </c:pt>
                <c:pt idx="9">
                  <c:v>UNKNOWN</c:v>
                </c:pt>
                <c:pt idx="10">
                  <c:v>SEKI</c:v>
                </c:pt>
                <c:pt idx="11">
                  <c:v>POWER_GLITCH</c:v>
                </c:pt>
                <c:pt idx="12">
                  <c:v>DESY</c:v>
                </c:pt>
                <c:pt idx="13">
                  <c:v>FEEDBACK</c:v>
                </c:pt>
                <c:pt idx="14">
                  <c:v>TIMING</c:v>
                </c:pt>
                <c:pt idx="15">
                  <c:v>PIA</c:v>
                </c:pt>
                <c:pt idx="16">
                  <c:v>LONG_INST</c:v>
                </c:pt>
                <c:pt idx="17">
                  <c:v>INTL</c:v>
                </c:pt>
                <c:pt idx="18">
                  <c:v>EXP</c:v>
                </c:pt>
                <c:pt idx="19">
                  <c:v>SCHEDULED</c:v>
                </c:pt>
              </c:strCache>
            </c:strRef>
          </c:cat>
          <c:val>
            <c:numRef>
              <c:f>'SUMMARY FAILURES'!$J$3:$J$22</c:f>
              <c:numCache>
                <c:formatCode>General</c:formatCode>
                <c:ptCount val="20"/>
                <c:pt idx="0">
                  <c:v>34</c:v>
                </c:pt>
                <c:pt idx="1">
                  <c:v>17</c:v>
                </c:pt>
                <c:pt idx="2">
                  <c:v>2</c:v>
                </c:pt>
                <c:pt idx="3">
                  <c:v>0</c:v>
                </c:pt>
                <c:pt idx="4">
                  <c:v>4</c:v>
                </c:pt>
                <c:pt idx="5">
                  <c:v>1</c:v>
                </c:pt>
                <c:pt idx="6">
                  <c:v>1</c:v>
                </c:pt>
                <c:pt idx="7">
                  <c:v>3</c:v>
                </c:pt>
                <c:pt idx="8">
                  <c:v>1</c:v>
                </c:pt>
                <c:pt idx="9">
                  <c:v>4</c:v>
                </c:pt>
                <c:pt idx="10">
                  <c:v>2</c:v>
                </c:pt>
                <c:pt idx="11">
                  <c:v>6</c:v>
                </c:pt>
                <c:pt idx="12">
                  <c:v>3</c:v>
                </c:pt>
                <c:pt idx="13">
                  <c:v>3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2</c:v>
                </c:pt>
                <c:pt idx="18">
                  <c:v>8</c:v>
                </c:pt>
                <c:pt idx="1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926208"/>
        <c:axId val="82961920"/>
      </c:barChart>
      <c:catAx>
        <c:axId val="829262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de-DE"/>
          </a:p>
        </c:txPr>
        <c:crossAx val="82961920"/>
        <c:crosses val="autoZero"/>
        <c:auto val="1"/>
        <c:lblAlgn val="ctr"/>
        <c:lblOffset val="100"/>
        <c:noMultiLvlLbl val="0"/>
      </c:catAx>
      <c:valAx>
        <c:axId val="82961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de-DE"/>
          </a:p>
        </c:txPr>
        <c:crossAx val="829262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8907872519848158"/>
          <c:y val="9.6303267890869265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SUM FAILURE TIME</c:v>
          </c:tx>
          <c:invertIfNegative val="0"/>
          <c:cat>
            <c:strRef>
              <c:f>'SUMMARY FAILURES'!$I$3:$I$22</c:f>
              <c:strCache>
                <c:ptCount val="20"/>
                <c:pt idx="0">
                  <c:v>RF</c:v>
                </c:pt>
                <c:pt idx="1">
                  <c:v>PS</c:v>
                </c:pt>
                <c:pt idx="2">
                  <c:v>WK</c:v>
                </c:pt>
                <c:pt idx="3">
                  <c:v>IL</c:v>
                </c:pt>
                <c:pt idx="4">
                  <c:v>VAC</c:v>
                </c:pt>
                <c:pt idx="5">
                  <c:v>INST</c:v>
                </c:pt>
                <c:pt idx="6">
                  <c:v>SAFETY</c:v>
                </c:pt>
                <c:pt idx="7">
                  <c:v>OP</c:v>
                </c:pt>
                <c:pt idx="8">
                  <c:v>LINAC</c:v>
                </c:pt>
                <c:pt idx="9">
                  <c:v>UNKNOWN</c:v>
                </c:pt>
                <c:pt idx="10">
                  <c:v>SEKI</c:v>
                </c:pt>
                <c:pt idx="11">
                  <c:v>POWER_GLITCH</c:v>
                </c:pt>
                <c:pt idx="12">
                  <c:v>DESY</c:v>
                </c:pt>
                <c:pt idx="13">
                  <c:v>FEEDBACK</c:v>
                </c:pt>
                <c:pt idx="14">
                  <c:v>TIMING</c:v>
                </c:pt>
                <c:pt idx="15">
                  <c:v>PIA</c:v>
                </c:pt>
                <c:pt idx="16">
                  <c:v>LONG_INST</c:v>
                </c:pt>
                <c:pt idx="17">
                  <c:v>INTL</c:v>
                </c:pt>
                <c:pt idx="18">
                  <c:v>EXP</c:v>
                </c:pt>
                <c:pt idx="19">
                  <c:v>SCHEDULED</c:v>
                </c:pt>
              </c:strCache>
            </c:strRef>
          </c:cat>
          <c:val>
            <c:numRef>
              <c:f>'SUMMARY FAILURES'!$K$3:$K$22</c:f>
              <c:numCache>
                <c:formatCode>[h]:mm:ss;@</c:formatCode>
                <c:ptCount val="20"/>
                <c:pt idx="0">
                  <c:v>1.9118055555555546</c:v>
                </c:pt>
                <c:pt idx="1">
                  <c:v>1.5027777777777782</c:v>
                </c:pt>
                <c:pt idx="2">
                  <c:v>0.5277777777777779</c:v>
                </c:pt>
                <c:pt idx="3">
                  <c:v>0</c:v>
                </c:pt>
                <c:pt idx="4">
                  <c:v>0.60972222222222205</c:v>
                </c:pt>
                <c:pt idx="5">
                  <c:v>6.9444444444444309E-2</c:v>
                </c:pt>
                <c:pt idx="6">
                  <c:v>0.10208333333333335</c:v>
                </c:pt>
                <c:pt idx="7">
                  <c:v>0.22916666666666649</c:v>
                </c:pt>
                <c:pt idx="8">
                  <c:v>5.6944444444444464E-2</c:v>
                </c:pt>
                <c:pt idx="9">
                  <c:v>0.24583333333333326</c:v>
                </c:pt>
                <c:pt idx="10">
                  <c:v>0.47361111111111098</c:v>
                </c:pt>
                <c:pt idx="11">
                  <c:v>0.43402777777777801</c:v>
                </c:pt>
                <c:pt idx="12">
                  <c:v>0.12777777777777732</c:v>
                </c:pt>
                <c:pt idx="13">
                  <c:v>0.18472222222222218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0.18124999999999997</c:v>
                </c:pt>
                <c:pt idx="18">
                  <c:v>0.26805555555555516</c:v>
                </c:pt>
                <c:pt idx="1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434560"/>
        <c:axId val="86436864"/>
      </c:barChart>
      <c:catAx>
        <c:axId val="86434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de-DE"/>
          </a:p>
        </c:txPr>
        <c:crossAx val="86436864"/>
        <c:crosses val="autoZero"/>
        <c:auto val="1"/>
        <c:lblAlgn val="ctr"/>
        <c:lblOffset val="100"/>
        <c:noMultiLvlLbl val="0"/>
      </c:catAx>
      <c:valAx>
        <c:axId val="86436864"/>
        <c:scaling>
          <c:orientation val="minMax"/>
        </c:scaling>
        <c:delete val="0"/>
        <c:axPos val="l"/>
        <c:majorGridlines/>
        <c:numFmt formatCode="[h]:mm:ss;@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de-DE"/>
          </a:p>
        </c:txPr>
        <c:crossAx val="86434560"/>
        <c:crosses val="autoZero"/>
        <c:crossBetween val="between"/>
        <c:majorUnit val="0.41666666666660007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400"/>
              <a:t>PETRA III MTBF 2016</a:t>
            </a:r>
          </a:p>
        </c:rich>
      </c:tx>
      <c:layout>
        <c:manualLayout>
          <c:xMode val="edge"/>
          <c:yMode val="edge"/>
          <c:x val="0.41298154492019673"/>
          <c:y val="6.477442857785538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33777864204281"/>
          <c:y val="0.17820723004508188"/>
          <c:w val="0.85665204444485077"/>
          <c:h val="0.71466439182395791"/>
        </c:manualLayout>
      </c:layout>
      <c:lineChart>
        <c:grouping val="standard"/>
        <c:varyColors val="0"/>
        <c:ser>
          <c:idx val="0"/>
          <c:order val="0"/>
          <c:tx>
            <c:strRef>
              <c:f>Plots!$G$1</c:f>
              <c:strCache>
                <c:ptCount val="1"/>
                <c:pt idx="0">
                  <c:v>MTBF_W</c:v>
                </c:pt>
              </c:strCache>
            </c:strRef>
          </c:tx>
          <c:cat>
            <c:numRef>
              <c:f>Plots!$A$2:$A$40</c:f>
              <c:numCache>
                <c:formatCode>0</c:formatCode>
                <c:ptCount val="39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  <c:pt idx="12">
                  <c:v>25</c:v>
                </c:pt>
                <c:pt idx="13">
                  <c:v>26</c:v>
                </c:pt>
                <c:pt idx="14">
                  <c:v>27</c:v>
                </c:pt>
                <c:pt idx="15">
                  <c:v>28</c:v>
                </c:pt>
                <c:pt idx="16">
                  <c:v>29</c:v>
                </c:pt>
                <c:pt idx="17">
                  <c:v>30</c:v>
                </c:pt>
                <c:pt idx="18">
                  <c:v>31</c:v>
                </c:pt>
                <c:pt idx="19">
                  <c:v>32</c:v>
                </c:pt>
                <c:pt idx="20">
                  <c:v>33</c:v>
                </c:pt>
                <c:pt idx="21">
                  <c:v>34</c:v>
                </c:pt>
                <c:pt idx="22">
                  <c:v>35</c:v>
                </c:pt>
                <c:pt idx="23">
                  <c:v>36</c:v>
                </c:pt>
                <c:pt idx="24">
                  <c:v>37</c:v>
                </c:pt>
                <c:pt idx="25">
                  <c:v>38</c:v>
                </c:pt>
                <c:pt idx="26">
                  <c:v>39</c:v>
                </c:pt>
                <c:pt idx="27">
                  <c:v>40</c:v>
                </c:pt>
                <c:pt idx="28">
                  <c:v>41</c:v>
                </c:pt>
                <c:pt idx="29">
                  <c:v>42</c:v>
                </c:pt>
                <c:pt idx="30">
                  <c:v>43</c:v>
                </c:pt>
                <c:pt idx="31">
                  <c:v>44</c:v>
                </c:pt>
                <c:pt idx="32">
                  <c:v>45</c:v>
                </c:pt>
                <c:pt idx="33">
                  <c:v>46</c:v>
                </c:pt>
                <c:pt idx="34">
                  <c:v>47</c:v>
                </c:pt>
                <c:pt idx="35">
                  <c:v>48</c:v>
                </c:pt>
                <c:pt idx="36">
                  <c:v>49</c:v>
                </c:pt>
                <c:pt idx="37">
                  <c:v>50</c:v>
                </c:pt>
                <c:pt idx="38">
                  <c:v>51</c:v>
                </c:pt>
              </c:numCache>
            </c:numRef>
          </c:cat>
          <c:val>
            <c:numRef>
              <c:f>Plots!$G$2:$G$40</c:f>
              <c:numCache>
                <c:formatCode>[h]:mm:ss;@</c:formatCode>
                <c:ptCount val="39"/>
                <c:pt idx="0">
                  <c:v>0</c:v>
                </c:pt>
                <c:pt idx="1">
                  <c:v>1.8256944444444445</c:v>
                </c:pt>
                <c:pt idx="2">
                  <c:v>0.95254629629629639</c:v>
                </c:pt>
                <c:pt idx="3">
                  <c:v>1.9587962962962961</c:v>
                </c:pt>
                <c:pt idx="4">
                  <c:v>6</c:v>
                </c:pt>
                <c:pt idx="5">
                  <c:v>6</c:v>
                </c:pt>
                <c:pt idx="6">
                  <c:v>0.38625992063492065</c:v>
                </c:pt>
                <c:pt idx="7">
                  <c:v>1.2916666666666667</c:v>
                </c:pt>
                <c:pt idx="8">
                  <c:v>1.8291666666666666</c:v>
                </c:pt>
                <c:pt idx="9">
                  <c:v>1.3394097222222221</c:v>
                </c:pt>
                <c:pt idx="10">
                  <c:v>0.67361111111111116</c:v>
                </c:pt>
                <c:pt idx="11">
                  <c:v>0.71354166666666674</c:v>
                </c:pt>
                <c:pt idx="12">
                  <c:v>0.58765432098765435</c:v>
                </c:pt>
                <c:pt idx="13">
                  <c:v>0.29166666666666669</c:v>
                </c:pt>
                <c:pt idx="14">
                  <c:v>1.2595486111111112</c:v>
                </c:pt>
                <c:pt idx="15">
                  <c:v>1.3835069444444446</c:v>
                </c:pt>
                <c:pt idx="16">
                  <c:v>1.4263888888888889</c:v>
                </c:pt>
                <c:pt idx="17">
                  <c:v>0.62615740740740744</c:v>
                </c:pt>
                <c:pt idx="18">
                  <c:v>1.1501388888888888</c:v>
                </c:pt>
                <c:pt idx="19">
                  <c:v>0.29166666666666669</c:v>
                </c:pt>
                <c:pt idx="20">
                  <c:v>0</c:v>
                </c:pt>
                <c:pt idx="21">
                  <c:v>0</c:v>
                </c:pt>
                <c:pt idx="22">
                  <c:v>1.3866319444444444</c:v>
                </c:pt>
                <c:pt idx="23">
                  <c:v>2.9447916666666667</c:v>
                </c:pt>
                <c:pt idx="24">
                  <c:v>2.9524305555555559</c:v>
                </c:pt>
                <c:pt idx="25">
                  <c:v>6</c:v>
                </c:pt>
                <c:pt idx="26">
                  <c:v>6</c:v>
                </c:pt>
                <c:pt idx="27">
                  <c:v>0.62222222222222223</c:v>
                </c:pt>
                <c:pt idx="28">
                  <c:v>2.8409722222222222</c:v>
                </c:pt>
                <c:pt idx="29">
                  <c:v>6</c:v>
                </c:pt>
                <c:pt idx="30">
                  <c:v>1.4486111111111111</c:v>
                </c:pt>
                <c:pt idx="31">
                  <c:v>1.4725694444444444</c:v>
                </c:pt>
                <c:pt idx="32">
                  <c:v>0.803968253968254</c:v>
                </c:pt>
                <c:pt idx="33">
                  <c:v>0.29166666666666669</c:v>
                </c:pt>
                <c:pt idx="34">
                  <c:v>1.2300347222222223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Plots!$J$1</c:f>
              <c:strCache>
                <c:ptCount val="1"/>
                <c:pt idx="0">
                  <c:v>MTBF_Y</c:v>
                </c:pt>
              </c:strCache>
            </c:strRef>
          </c:tx>
          <c:cat>
            <c:numRef>
              <c:f>Plots!$A$2:$A$40</c:f>
              <c:numCache>
                <c:formatCode>0</c:formatCode>
                <c:ptCount val="39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  <c:pt idx="12">
                  <c:v>25</c:v>
                </c:pt>
                <c:pt idx="13">
                  <c:v>26</c:v>
                </c:pt>
                <c:pt idx="14">
                  <c:v>27</c:v>
                </c:pt>
                <c:pt idx="15">
                  <c:v>28</c:v>
                </c:pt>
                <c:pt idx="16">
                  <c:v>29</c:v>
                </c:pt>
                <c:pt idx="17">
                  <c:v>30</c:v>
                </c:pt>
                <c:pt idx="18">
                  <c:v>31</c:v>
                </c:pt>
                <c:pt idx="19">
                  <c:v>32</c:v>
                </c:pt>
                <c:pt idx="20">
                  <c:v>33</c:v>
                </c:pt>
                <c:pt idx="21">
                  <c:v>34</c:v>
                </c:pt>
                <c:pt idx="22">
                  <c:v>35</c:v>
                </c:pt>
                <c:pt idx="23">
                  <c:v>36</c:v>
                </c:pt>
                <c:pt idx="24">
                  <c:v>37</c:v>
                </c:pt>
                <c:pt idx="25">
                  <c:v>38</c:v>
                </c:pt>
                <c:pt idx="26">
                  <c:v>39</c:v>
                </c:pt>
                <c:pt idx="27">
                  <c:v>40</c:v>
                </c:pt>
                <c:pt idx="28">
                  <c:v>41</c:v>
                </c:pt>
                <c:pt idx="29">
                  <c:v>42</c:v>
                </c:pt>
                <c:pt idx="30">
                  <c:v>43</c:v>
                </c:pt>
                <c:pt idx="31">
                  <c:v>44</c:v>
                </c:pt>
                <c:pt idx="32">
                  <c:v>45</c:v>
                </c:pt>
                <c:pt idx="33">
                  <c:v>46</c:v>
                </c:pt>
                <c:pt idx="34">
                  <c:v>47</c:v>
                </c:pt>
                <c:pt idx="35">
                  <c:v>48</c:v>
                </c:pt>
                <c:pt idx="36">
                  <c:v>49</c:v>
                </c:pt>
                <c:pt idx="37">
                  <c:v>50</c:v>
                </c:pt>
                <c:pt idx="38">
                  <c:v>51</c:v>
                </c:pt>
              </c:numCache>
            </c:numRef>
          </c:cat>
          <c:val>
            <c:numRef>
              <c:f>Plots!$J$2:$J$40</c:f>
              <c:numCache>
                <c:formatCode>[h]:mm:ss;@</c:formatCode>
                <c:ptCount val="39"/>
                <c:pt idx="0">
                  <c:v>0</c:v>
                </c:pt>
                <c:pt idx="1">
                  <c:v>1.8256944444444445</c:v>
                </c:pt>
                <c:pt idx="2">
                  <c:v>1.3380952380952382</c:v>
                </c:pt>
                <c:pt idx="3">
                  <c:v>1.6936728395061729</c:v>
                </c:pt>
                <c:pt idx="4">
                  <c:v>2.3603395061728398</c:v>
                </c:pt>
                <c:pt idx="5">
                  <c:v>3.0270061728395063</c:v>
                </c:pt>
                <c:pt idx="6">
                  <c:v>1.4841224747474748</c:v>
                </c:pt>
                <c:pt idx="7">
                  <c:v>1.5428345959595959</c:v>
                </c:pt>
                <c:pt idx="8">
                  <c:v>1.6429108796296295</c:v>
                </c:pt>
                <c:pt idx="9">
                  <c:v>1.6587962962962961</c:v>
                </c:pt>
                <c:pt idx="10">
                  <c:v>1.4757761437908494</c:v>
                </c:pt>
                <c:pt idx="11">
                  <c:v>1.363042005420054</c:v>
                </c:pt>
                <c:pt idx="12">
                  <c:v>1.2484410430839001</c:v>
                </c:pt>
                <c:pt idx="13">
                  <c:v>1.2543934240362811</c:v>
                </c:pt>
                <c:pt idx="14">
                  <c:v>1.2789129273504272</c:v>
                </c:pt>
                <c:pt idx="15">
                  <c:v>1.3097727272727271</c:v>
                </c:pt>
                <c:pt idx="16">
                  <c:v>1.3403975095785439</c:v>
                </c:pt>
                <c:pt idx="17">
                  <c:v>1.2633101851851851</c:v>
                </c:pt>
                <c:pt idx="18">
                  <c:v>1.2732738095238094</c:v>
                </c:pt>
                <c:pt idx="19">
                  <c:v>1.2774404761904763</c:v>
                </c:pt>
                <c:pt idx="20">
                  <c:v>1.2774404761904763</c:v>
                </c:pt>
                <c:pt idx="21">
                  <c:v>1.2774404761904763</c:v>
                </c:pt>
                <c:pt idx="22">
                  <c:v>1.3009227549467277</c:v>
                </c:pt>
                <c:pt idx="23">
                  <c:v>1.3629316816816819</c:v>
                </c:pt>
                <c:pt idx="24">
                  <c:v>1.4234907407407409</c:v>
                </c:pt>
                <c:pt idx="25">
                  <c:v>1.503490740740741</c:v>
                </c:pt>
                <c:pt idx="26">
                  <c:v>1.5834907407407408</c:v>
                </c:pt>
                <c:pt idx="27">
                  <c:v>1.5790296052631581</c:v>
                </c:pt>
                <c:pt idx="28">
                  <c:v>1.6323142135642137</c:v>
                </c:pt>
                <c:pt idx="29">
                  <c:v>1.7102362914862914</c:v>
                </c:pt>
                <c:pt idx="30">
                  <c:v>1.7185329861111112</c:v>
                </c:pt>
                <c:pt idx="31">
                  <c:v>1.7273845381526105</c:v>
                </c:pt>
                <c:pt idx="32">
                  <c:v>1.6741651061173533</c:v>
                </c:pt>
                <c:pt idx="33">
                  <c:v>1.6774422596754055</c:v>
                </c:pt>
                <c:pt idx="34">
                  <c:v>1.6762228260869563</c:v>
                </c:pt>
                <c:pt idx="35">
                  <c:v>1.6762228260869563</c:v>
                </c:pt>
                <c:pt idx="36">
                  <c:v>1.6762228260869563</c:v>
                </c:pt>
                <c:pt idx="37">
                  <c:v>1.6762228260869563</c:v>
                </c:pt>
                <c:pt idx="38">
                  <c:v>1.6762228260869563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681280"/>
        <c:axId val="151785472"/>
      </c:lineChart>
      <c:catAx>
        <c:axId val="151681280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151785472"/>
        <c:crosses val="autoZero"/>
        <c:auto val="1"/>
        <c:lblAlgn val="ctr"/>
        <c:lblOffset val="100"/>
        <c:noMultiLvlLbl val="0"/>
      </c:catAx>
      <c:valAx>
        <c:axId val="151785472"/>
        <c:scaling>
          <c:orientation val="minMax"/>
        </c:scaling>
        <c:delete val="0"/>
        <c:axPos val="l"/>
        <c:majorGridlines/>
        <c:numFmt formatCode="[h]:mm:ss;@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de-DE"/>
          </a:p>
        </c:txPr>
        <c:crossAx val="151681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802640547446675"/>
          <c:y val="0.22940853685468462"/>
          <c:w val="0.10522580291098685"/>
          <c:h val="0.10996829324878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71569" cy="3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7" tIns="46563" rIns="93127" bIns="46563" numCol="1" anchor="t" anchorCtr="0" compatLnSpc="1">
            <a:prstTxWarp prst="textNoShape">
              <a:avLst/>
            </a:prstTxWarp>
          </a:bodyPr>
          <a:lstStyle>
            <a:lvl1pPr defTabSz="931321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3017" y="0"/>
            <a:ext cx="4271569" cy="3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7" tIns="46563" rIns="93127" bIns="46563" numCol="1" anchor="t" anchorCtr="0" compatLnSpc="1">
            <a:prstTxWarp prst="textNoShape">
              <a:avLst/>
            </a:prstTxWarp>
          </a:bodyPr>
          <a:lstStyle>
            <a:lvl1pPr algn="r" defTabSz="931321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7106"/>
            <a:ext cx="4271569" cy="3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7" tIns="46563" rIns="93127" bIns="46563" numCol="1" anchor="b" anchorCtr="0" compatLnSpc="1">
            <a:prstTxWarp prst="textNoShape">
              <a:avLst/>
            </a:prstTxWarp>
          </a:bodyPr>
          <a:lstStyle>
            <a:lvl1pPr defTabSz="931321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3017" y="6457106"/>
            <a:ext cx="4271569" cy="3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7" tIns="46563" rIns="93127" bIns="46563" numCol="1" anchor="b" anchorCtr="0" compatLnSpc="1">
            <a:prstTxWarp prst="textNoShape">
              <a:avLst/>
            </a:prstTxWarp>
          </a:bodyPr>
          <a:lstStyle>
            <a:lvl1pPr algn="r" defTabSz="931321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37D818E-740E-45D5-AD68-BC3B8A93E8F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34204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71569" cy="3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7" tIns="46563" rIns="93127" bIns="46563" numCol="1" anchor="t" anchorCtr="0" compatLnSpc="1">
            <a:prstTxWarp prst="textNoShape">
              <a:avLst/>
            </a:prstTxWarp>
          </a:bodyPr>
          <a:lstStyle>
            <a:lvl1pPr defTabSz="931321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3017" y="0"/>
            <a:ext cx="4271569" cy="3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7" tIns="46563" rIns="93127" bIns="46563" numCol="1" anchor="t" anchorCtr="0" compatLnSpc="1">
            <a:prstTxWarp prst="textNoShape">
              <a:avLst/>
            </a:prstTxWarp>
          </a:bodyPr>
          <a:lstStyle>
            <a:lvl1pPr algn="r" defTabSz="931321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0563" y="511175"/>
            <a:ext cx="3395662" cy="2547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5239" y="3228552"/>
            <a:ext cx="7886312" cy="305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7" tIns="46563" rIns="93127" bIns="465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7106"/>
            <a:ext cx="4271569" cy="3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7" tIns="46563" rIns="93127" bIns="46563" numCol="1" anchor="b" anchorCtr="0" compatLnSpc="1">
            <a:prstTxWarp prst="textNoShape">
              <a:avLst/>
            </a:prstTxWarp>
          </a:bodyPr>
          <a:lstStyle>
            <a:lvl1pPr defTabSz="931321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3017" y="6457106"/>
            <a:ext cx="4271569" cy="3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7" tIns="46563" rIns="93127" bIns="46563" numCol="1" anchor="b" anchorCtr="0" compatLnSpc="1">
            <a:prstTxWarp prst="textNoShape">
              <a:avLst/>
            </a:prstTxWarp>
          </a:bodyPr>
          <a:lstStyle>
            <a:lvl1pPr algn="r" defTabSz="931321">
              <a:defRPr sz="13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BAF6ACD-A46F-4CBF-AE2A-7249D7051B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6038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769E3-766E-4F6F-A918-DA5FEE3C9E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56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B0EA0-D25F-4EAC-B5B8-A3AD5AC35E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17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9100"/>
            <a:ext cx="2057400" cy="5707063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9100"/>
            <a:ext cx="6019800" cy="5707063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CACA-BB62-4348-9BB5-7B74F1D628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755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19100"/>
            <a:ext cx="8229600" cy="56197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CBCAC-64C7-4228-90D1-7DABA22718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379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56197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55299-4EA1-4025-A70D-519A305CD9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777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56197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A277D-34EE-4806-8544-C96A3403B0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855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561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F0A5E-67EF-43F7-98B3-AF2FC822BE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726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E4ABD-0A3F-4D48-A2C6-C7528C6399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82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8ED7C-0C41-46B6-B0D9-6E27CCCD56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039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F2CFF-7BE6-4DF6-AE9A-A1B6227691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685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35BAC-3A56-4A79-BB10-35DDA55B3A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25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dirty="0"/>
              <a:t>28.09.2011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 dirty="0"/>
              <a:t>PETRA III </a:t>
            </a:r>
            <a:r>
              <a:rPr lang="en-GB" dirty="0" err="1"/>
              <a:t>Betrieb</a:t>
            </a:r>
            <a:r>
              <a:rPr lang="en-GB" dirty="0"/>
              <a:t> 2011                         M. Bieler - MBB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8CEB68-6AB6-4A1F-883D-D0863077BA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633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97F8B-9D62-4343-82E8-D547FA1374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005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1C76B-A9FF-49E2-907F-D113DCEFD7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736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E1A73-0FCF-4114-8A0B-DD95A50D47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793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AEE73-C833-43E3-9DB1-F043D4E080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842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49258-2F20-4541-921E-A29E8CB951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597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240A5-0F79-477B-BC29-9DB7CAC64D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188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49D9B-460A-44B6-90D7-3928B1FB6B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714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de-DE" b="0" dirty="0">
              <a:solidFill>
                <a:srgbClr val="000000"/>
              </a:solidFill>
              <a:ea typeface="+mn-ea"/>
            </a:endParaRPr>
          </a:p>
        </p:txBody>
      </p:sp>
      <p:pic>
        <p:nvPicPr>
          <p:cNvPr id="402453" name="Picture 21" descr="HG_LOGO_70_ENG_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084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092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4881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9A25B-074D-4857-9F43-5200B442FB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630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7227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5760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601670" y="63150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>
                <a:solidFill>
                  <a:srgbClr val="000000">
                    <a:tint val="75000"/>
                  </a:srgbClr>
                </a:solidFill>
              </a:rPr>
              <a:t>M. Bieler | </a:t>
            </a: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From HEP to </a:t>
            </a:r>
            <a:r>
              <a:rPr lang="en-US" dirty="0" err="1" smtClean="0">
                <a:solidFill>
                  <a:srgbClr val="000000">
                    <a:tint val="75000"/>
                  </a:srgbClr>
                </a:solidFill>
              </a:rPr>
              <a:t>Synchr</a:t>
            </a: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. Rad.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17B3E3-AF1A-442F-85E0-FF03345AB208}" type="slidenum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68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570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881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5164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82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5388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100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8346E-416E-4F7D-9A5F-8DD7FE437F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13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502A2-84BC-4F67-87FB-B91CCE529F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15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E4670-D259-4556-BF85-8D440659D7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813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22.03.2010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PETRA III Inbetriebnahme                         M. Bieler - MBB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5A724-045D-4AF1-82FC-176BEC43E21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53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9AC5B-5877-49BE-B03D-FE4A194DE1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55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3FBD7-3DC0-4DCE-9B7D-64A79EBB68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59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9100"/>
            <a:ext cx="8229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1338" y="6526213"/>
            <a:ext cx="1150937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4075" y="6511925"/>
            <a:ext cx="5761038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GB" dirty="0"/>
              <a:t>PETRA III </a:t>
            </a:r>
            <a:r>
              <a:rPr lang="en-GB" dirty="0" err="1"/>
              <a:t>Inbetriebnahme</a:t>
            </a:r>
            <a:r>
              <a:rPr lang="en-GB" dirty="0"/>
              <a:t>                         M. Bieler - MBB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519863"/>
            <a:ext cx="5143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0245A724-045D-4AF1-82FC-176BEC43E2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1" name="Picture 9" descr="desy-logo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6675"/>
            <a:ext cx="703262" cy="700088"/>
          </a:xfrm>
          <a:prstGeom prst="rect">
            <a:avLst/>
          </a:prstGeom>
          <a:solidFill>
            <a:srgbClr val="00E1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1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5651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02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/>
            </a:lvl1pPr>
          </a:lstStyle>
          <a:p>
            <a:pPr>
              <a:defRPr/>
            </a:pPr>
            <a:r>
              <a:rPr lang="en-US"/>
              <a:t>22.03.2010</a:t>
            </a:r>
            <a:endParaRPr lang="en-GB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/>
            </a:lvl1pPr>
          </a:lstStyle>
          <a:p>
            <a:pPr>
              <a:defRPr/>
            </a:pPr>
            <a:r>
              <a:rPr lang="en-GB"/>
              <a:t>PETRA III Inbetriebnahme                         M. Bieler - MBB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/>
            </a:lvl1pPr>
          </a:lstStyle>
          <a:p>
            <a:pPr>
              <a:defRPr/>
            </a:pPr>
            <a:fld id="{03B8D2D7-4F8C-450B-9E34-DDEC8C2266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/>
            <a:r>
              <a:rPr lang="en-GB" sz="900" dirty="0" smtClean="0">
                <a:solidFill>
                  <a:srgbClr val="808080"/>
                </a:solidFill>
                <a:ea typeface="+mn-ea"/>
              </a:rPr>
              <a:t>M. Bieler </a:t>
            </a:r>
            <a:r>
              <a:rPr lang="en-GB" sz="900" b="0" dirty="0" smtClean="0">
                <a:solidFill>
                  <a:srgbClr val="808080"/>
                </a:solidFill>
                <a:ea typeface="+mn-ea"/>
              </a:rPr>
              <a:t> </a:t>
            </a:r>
            <a:r>
              <a:rPr lang="en-GB" sz="900" b="0" dirty="0">
                <a:solidFill>
                  <a:srgbClr val="808080"/>
                </a:solidFill>
                <a:ea typeface="+mn-ea"/>
              </a:rPr>
              <a:t>|  </a:t>
            </a:r>
            <a:r>
              <a:rPr lang="en-US" sz="900" b="0" dirty="0" smtClean="0">
                <a:solidFill>
                  <a:srgbClr val="808080"/>
                </a:solidFill>
                <a:ea typeface="+mn-ea"/>
              </a:rPr>
              <a:t>PETRA</a:t>
            </a:r>
            <a:r>
              <a:rPr lang="en-US" sz="900" b="0" baseline="0" dirty="0" smtClean="0">
                <a:solidFill>
                  <a:srgbClr val="808080"/>
                </a:solidFill>
                <a:ea typeface="+mn-ea"/>
              </a:rPr>
              <a:t> III Status</a:t>
            </a:r>
            <a:r>
              <a:rPr lang="en-GB" sz="900" b="0" dirty="0" smtClean="0">
                <a:solidFill>
                  <a:srgbClr val="808080"/>
                </a:solidFill>
                <a:ea typeface="+mn-ea"/>
              </a:rPr>
              <a:t> </a:t>
            </a:r>
            <a:r>
              <a:rPr lang="en-GB" sz="900" b="0" dirty="0">
                <a:solidFill>
                  <a:srgbClr val="808080"/>
                </a:solidFill>
                <a:ea typeface="+mn-ea"/>
              </a:rPr>
              <a:t>|  </a:t>
            </a:r>
            <a:r>
              <a:rPr lang="en-GB" sz="900" b="0" dirty="0" smtClean="0">
                <a:solidFill>
                  <a:srgbClr val="808080"/>
                </a:solidFill>
                <a:ea typeface="+mn-ea"/>
              </a:rPr>
              <a:t>30.11.2016  </a:t>
            </a:r>
            <a:r>
              <a:rPr lang="en-GB" sz="900" b="0" dirty="0">
                <a:solidFill>
                  <a:srgbClr val="808080"/>
                </a:solidFill>
                <a:ea typeface="+mn-ea"/>
              </a:rPr>
              <a:t>|  </a:t>
            </a:r>
            <a:r>
              <a:rPr lang="en-GB" sz="900" dirty="0">
                <a:solidFill>
                  <a:srgbClr val="808080"/>
                </a:solidFill>
                <a:ea typeface="+mn-ea"/>
              </a:rPr>
              <a:t>Page </a:t>
            </a:r>
            <a:fld id="{ABA098E9-E6EE-44BF-9612-6777A6DF1330}" type="slidenum">
              <a:rPr lang="en-GB" sz="900">
                <a:solidFill>
                  <a:srgbClr val="808080"/>
                </a:solidFill>
                <a:ea typeface="+mn-ea"/>
              </a:rPr>
              <a:pPr algn="r"/>
              <a:t>‹#›</a:t>
            </a:fld>
            <a:endParaRPr lang="en-GB" sz="900" dirty="0">
              <a:solidFill>
                <a:srgbClr val="808080"/>
              </a:solidFill>
              <a:ea typeface="+mn-ea"/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8C17B3E3-AF1A-442F-85E0-FF03345AB208}" type="slidenum">
              <a:rPr lang="de-DE" b="0" smtClean="0">
                <a:solidFill>
                  <a:srgbClr val="000000">
                    <a:tint val="75000"/>
                  </a:srgbClr>
                </a:solidFill>
                <a:ea typeface="+mn-ea"/>
              </a:rPr>
              <a:pPr eaLnBrk="0" hangingPunct="0"/>
              <a:t>‹#›</a:t>
            </a:fld>
            <a:endParaRPr lang="de-DE" b="0" dirty="0">
              <a:solidFill>
                <a:srgbClr val="000000">
                  <a:tint val="75000"/>
                </a:srgb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479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1" fontAlgn="base" hangingPunct="1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1" fontAlgn="base" hangingPunct="1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jpe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06396" y="1583795"/>
            <a:ext cx="698992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rgbClr val="3333FF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600" b="1">
                <a:solidFill>
                  <a:srgbClr val="3333FF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600" b="1">
                <a:solidFill>
                  <a:srgbClr val="3333FF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600" b="1">
                <a:solidFill>
                  <a:srgbClr val="3333FF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600" b="1">
                <a:solidFill>
                  <a:srgbClr val="3333FF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FF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FF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FF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3600" dirty="0"/>
              <a:t> </a:t>
            </a:r>
            <a:r>
              <a:rPr lang="en-US" sz="3600" dirty="0" smtClean="0"/>
              <a:t>PETRA III, Status and Upgrade</a:t>
            </a:r>
            <a:endParaRPr lang="en-US" sz="3600" dirty="0"/>
          </a:p>
          <a:p>
            <a:pPr algn="ctr" eaLnBrk="1" hangingPunct="1"/>
            <a:r>
              <a:rPr lang="en-US" sz="2000" dirty="0"/>
              <a:t>M. Bieler</a:t>
            </a:r>
            <a:r>
              <a:rPr lang="en-US" sz="2000" dirty="0" smtClean="0"/>
              <a:t>, </a:t>
            </a:r>
          </a:p>
          <a:p>
            <a:pPr algn="ctr" eaLnBrk="1" hangingPunct="1"/>
            <a:r>
              <a:rPr lang="en-US" b="0" dirty="0" smtClean="0"/>
              <a:t>for the PETRA III Team </a:t>
            </a:r>
            <a:endParaRPr lang="en-US" sz="2000" b="0" dirty="0" smtClean="0"/>
          </a:p>
          <a:p>
            <a:pPr algn="ctr" eaLnBrk="1" hangingPunct="1"/>
            <a:r>
              <a:rPr lang="en-US" sz="2000" dirty="0" smtClean="0"/>
              <a:t>ESLS XXIV, Lund, 30.11.2016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t="37285" r="1171" b="42353"/>
          <a:stretch/>
        </p:blipFill>
        <p:spPr>
          <a:xfrm>
            <a:off x="-2074" y="0"/>
            <a:ext cx="9146338" cy="1620000"/>
          </a:xfrm>
          <a:prstGeom prst="rect">
            <a:avLst/>
          </a:prstGeom>
        </p:spPr>
      </p:pic>
      <p:pic>
        <p:nvPicPr>
          <p:cNvPr id="11" name="Picture 5" descr="https://media.desy.de/DESYmediabank/ConvertAssets/2015-09-29_Luftbild_mit_Beschleunigern_RS-0045_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9" b="5597"/>
          <a:stretch/>
        </p:blipFill>
        <p:spPr bwMode="auto">
          <a:xfrm>
            <a:off x="1150715" y="3113965"/>
            <a:ext cx="6840759" cy="309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20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User Operation </a:t>
            </a:r>
            <a:r>
              <a:rPr lang="en-GB" dirty="0" smtClean="0"/>
              <a:t>2016</a:t>
            </a:r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6496" y="818710"/>
            <a:ext cx="2790310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1250"/>
              </a:spcAft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 eaLnBrk="0" hangingPunct="0">
              <a:spcAft>
                <a:spcPts val="1000"/>
              </a:spcAft>
              <a:defRPr sz="16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defRPr sz="12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defRPr sz="14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</a:rPr>
              <a:t>Timing Mode, 40 Bunches:</a:t>
            </a:r>
          </a:p>
          <a:p>
            <a:pPr eaLnBrk="1" hangingPunct="1">
              <a:spcAft>
                <a:spcPct val="0"/>
              </a:spcAft>
            </a:pPr>
            <a:r>
              <a:rPr lang="en-GB" sz="1600" dirty="0" smtClean="0"/>
              <a:t>Spurious bunches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15913" y="1538791"/>
            <a:ext cx="448111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Bunch separation 192 ns.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Typical pump – probe time delays: 150 ns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5913" y="2296034"/>
            <a:ext cx="448111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Spurious bunches at the level of 10</a:t>
            </a:r>
            <a:r>
              <a:rPr lang="en-US" baseline="30000" dirty="0" smtClean="0">
                <a:solidFill>
                  <a:schemeClr val="tx1"/>
                </a:solidFill>
              </a:rPr>
              <a:t>-8</a:t>
            </a:r>
            <a:r>
              <a:rPr lang="en-US" dirty="0" smtClean="0">
                <a:solidFill>
                  <a:schemeClr val="tx1"/>
                </a:solidFill>
              </a:rPr>
              <a:t> disturb the measurements.</a:t>
            </a: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5022050" y="1313765"/>
            <a:ext cx="0" cy="481553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157064" y="1562888"/>
            <a:ext cx="382542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 err="1" smtClean="0">
                <a:solidFill>
                  <a:schemeClr val="tx1"/>
                </a:solidFill>
              </a:rPr>
              <a:t>multibunch</a:t>
            </a:r>
            <a:r>
              <a:rPr lang="en-US" dirty="0" smtClean="0">
                <a:solidFill>
                  <a:schemeClr val="tx1"/>
                </a:solidFill>
              </a:rPr>
              <a:t> feedback is used to resonantly excite the spurious bunches &gt; 2 ns and clear them.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31455" r="16932" b="20227"/>
          <a:stretch/>
        </p:blipFill>
        <p:spPr bwMode="auto">
          <a:xfrm>
            <a:off x="353739" y="3023955"/>
            <a:ext cx="4308271" cy="20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64890" y="5385701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Main </a:t>
            </a:r>
            <a:r>
              <a:rPr lang="de-DE" dirty="0" err="1" smtClean="0"/>
              <a:t>bunch</a:t>
            </a:r>
            <a:endParaRPr lang="de-DE" dirty="0"/>
          </a:p>
        </p:txBody>
      </p:sp>
      <p:cxnSp>
        <p:nvCxnSpPr>
          <p:cNvPr id="27" name="Straight Arrow Connector 26"/>
          <p:cNvCxnSpPr>
            <a:stCxn id="22" idx="0"/>
          </p:cNvCxnSpPr>
          <p:nvPr/>
        </p:nvCxnSpPr>
        <p:spPr bwMode="auto">
          <a:xfrm flipV="1">
            <a:off x="1627091" y="4239090"/>
            <a:ext cx="784669" cy="11466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2431679" y="5370827"/>
            <a:ext cx="1972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Spurious</a:t>
            </a:r>
            <a:r>
              <a:rPr lang="de-DE" dirty="0" smtClean="0"/>
              <a:t> </a:t>
            </a:r>
            <a:r>
              <a:rPr lang="de-DE" dirty="0" err="1" smtClean="0"/>
              <a:t>bunches</a:t>
            </a:r>
            <a:endParaRPr lang="de-DE" dirty="0" smtClean="0"/>
          </a:p>
          <a:p>
            <a:r>
              <a:rPr lang="de-DE" dirty="0" smtClean="0"/>
              <a:t>at -8, 2, 8 </a:t>
            </a:r>
            <a:r>
              <a:rPr lang="de-DE" dirty="0" err="1" smtClean="0"/>
              <a:t>ns</a:t>
            </a:r>
            <a:endParaRPr lang="de-DE" dirty="0"/>
          </a:p>
        </p:txBody>
      </p:sp>
      <p:cxnSp>
        <p:nvCxnSpPr>
          <p:cNvPr id="31" name="Straight Arrow Connector 30"/>
          <p:cNvCxnSpPr>
            <a:stCxn id="28" idx="0"/>
          </p:cNvCxnSpPr>
          <p:nvPr/>
        </p:nvCxnSpPr>
        <p:spPr bwMode="auto">
          <a:xfrm flipH="1" flipV="1">
            <a:off x="1421651" y="4779150"/>
            <a:ext cx="1996036" cy="5916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>
            <a:stCxn id="28" idx="0"/>
          </p:cNvCxnSpPr>
          <p:nvPr/>
        </p:nvCxnSpPr>
        <p:spPr bwMode="auto">
          <a:xfrm flipH="1" flipV="1">
            <a:off x="2636785" y="4644136"/>
            <a:ext cx="780902" cy="7266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>
            <a:stCxn id="28" idx="0"/>
          </p:cNvCxnSpPr>
          <p:nvPr/>
        </p:nvCxnSpPr>
        <p:spPr bwMode="auto">
          <a:xfrm flipV="1">
            <a:off x="3417687" y="4644136"/>
            <a:ext cx="0" cy="7266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35488" r="11074" b="4788"/>
          <a:stretch/>
        </p:blipFill>
        <p:spPr bwMode="auto">
          <a:xfrm>
            <a:off x="5043722" y="3064414"/>
            <a:ext cx="4028778" cy="198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551571" y="5358193"/>
            <a:ext cx="3135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Main </a:t>
            </a:r>
            <a:r>
              <a:rPr lang="de-DE" dirty="0" err="1" smtClean="0"/>
              <a:t>bunch</a:t>
            </a:r>
            <a:r>
              <a:rPr lang="de-DE" dirty="0" smtClean="0"/>
              <a:t> +/- 2 </a:t>
            </a:r>
            <a:r>
              <a:rPr lang="de-DE" dirty="0" err="1" smtClean="0"/>
              <a:t>ns</a:t>
            </a:r>
            <a:r>
              <a:rPr lang="de-DE" dirty="0"/>
              <a:t> </a:t>
            </a:r>
            <a:r>
              <a:rPr lang="de-DE" dirty="0" err="1" smtClean="0"/>
              <a:t>gated</a:t>
            </a:r>
            <a:r>
              <a:rPr lang="de-DE" dirty="0" smtClean="0"/>
              <a:t> out </a:t>
            </a:r>
          </a:p>
          <a:p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endParaRPr lang="de-DE" dirty="0"/>
          </a:p>
        </p:txBody>
      </p:sp>
      <p:sp>
        <p:nvSpPr>
          <p:cNvPr id="2053" name="Right Brace 2052"/>
          <p:cNvSpPr/>
          <p:nvPr/>
        </p:nvSpPr>
        <p:spPr bwMode="auto">
          <a:xfrm rot="5400000">
            <a:off x="6997189" y="4840072"/>
            <a:ext cx="579042" cy="457199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62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4" grpId="0" animBg="1"/>
      <p:bldP spid="22" grpId="0"/>
      <p:bldP spid="28" grpId="0"/>
      <p:bldP spid="39" grpId="0"/>
      <p:bldP spid="20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0068042"/>
              </p:ext>
            </p:extLst>
          </p:nvPr>
        </p:nvGraphicFramePr>
        <p:xfrm>
          <a:off x="93743" y="881063"/>
          <a:ext cx="8923308" cy="5194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Availability </a:t>
            </a:r>
            <a:r>
              <a:rPr lang="en-GB" dirty="0" smtClean="0"/>
              <a:t>2016</a:t>
            </a:r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6057165" y="3405481"/>
            <a:ext cx="168988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70C0"/>
                </a:solidFill>
              </a:rPr>
              <a:t>weekly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average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7165" y="3744035"/>
            <a:ext cx="8289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C00000"/>
                </a:solidFill>
              </a:rPr>
              <a:t>g</a:t>
            </a:r>
            <a:r>
              <a:rPr lang="de-DE" dirty="0" err="1" smtClean="0">
                <a:solidFill>
                  <a:srgbClr val="C00000"/>
                </a:solidFill>
              </a:rPr>
              <a:t>oal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57165" y="4149080"/>
            <a:ext cx="16097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B050"/>
                </a:solidFill>
              </a:rPr>
              <a:t>yearly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average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2030" y="3043118"/>
            <a:ext cx="7328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b="0" dirty="0" smtClean="0">
                <a:solidFill>
                  <a:schemeClr val="tx1"/>
                </a:solidFill>
              </a:rPr>
              <a:t>Studies,</a:t>
            </a:r>
          </a:p>
          <a:p>
            <a:pPr algn="ctr"/>
            <a:r>
              <a:rPr lang="de-DE" sz="1100" b="0" dirty="0" err="1" smtClean="0">
                <a:solidFill>
                  <a:schemeClr val="tx1"/>
                </a:solidFill>
              </a:rPr>
              <a:t>Testruns</a:t>
            </a:r>
            <a:endParaRPr lang="de-DE" sz="1100" b="0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7966058" y="1465575"/>
            <a:ext cx="877598" cy="360040"/>
          </a:xfrm>
          <a:prstGeom prst="wedgeRoundRectCallout">
            <a:avLst>
              <a:gd name="adj1" fmla="val -51665"/>
              <a:gd name="adj2" fmla="val 279876"/>
              <a:gd name="adj3" fmla="val 16667"/>
            </a:avLst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smtClean="0"/>
              <a:t>95,7 </a:t>
            </a:r>
            <a:r>
              <a:rPr lang="de-DE" dirty="0" smtClean="0"/>
              <a:t>%</a:t>
            </a:r>
            <a:endParaRPr kumimoji="0" lang="de-DE" sz="1600" b="1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83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Availability </a:t>
            </a:r>
            <a:r>
              <a:rPr lang="en-GB" dirty="0" smtClean="0"/>
              <a:t>2016</a:t>
            </a:r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6152895"/>
              </p:ext>
            </p:extLst>
          </p:nvPr>
        </p:nvGraphicFramePr>
        <p:xfrm>
          <a:off x="179512" y="517052"/>
          <a:ext cx="8557273" cy="2988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9646847"/>
              </p:ext>
            </p:extLst>
          </p:nvPr>
        </p:nvGraphicFramePr>
        <p:xfrm>
          <a:off x="0" y="3338990"/>
          <a:ext cx="8859387" cy="315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8778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Availability </a:t>
            </a:r>
            <a:r>
              <a:rPr lang="en-GB" dirty="0" smtClean="0"/>
              <a:t>2016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4" t="13508" r="10994" b="50608"/>
          <a:stretch/>
        </p:blipFill>
        <p:spPr bwMode="auto">
          <a:xfrm>
            <a:off x="440803" y="3153444"/>
            <a:ext cx="4752000" cy="26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12738" y="2260600"/>
            <a:ext cx="13260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00099"/>
                </a:solidFill>
              </a:rPr>
              <a:t>Definition</a:t>
            </a:r>
            <a:r>
              <a:rPr lang="en-US" sz="1800" b="1" dirty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20675" y="2587625"/>
            <a:ext cx="70583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Fault</a:t>
            </a:r>
            <a:r>
              <a:rPr lang="en-US" b="1" dirty="0" smtClean="0">
                <a:solidFill>
                  <a:srgbClr val="000099"/>
                </a:solidFill>
              </a:rPr>
              <a:t>: Every beam loss of more than 25%, plus 1 hour (or 1 downtime) </a:t>
            </a:r>
            <a:endParaRPr lang="en-US" b="1" dirty="0">
              <a:solidFill>
                <a:srgbClr val="000099"/>
              </a:solidFill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38138" y="1171277"/>
            <a:ext cx="3806578" cy="1098551"/>
            <a:chOff x="213" y="677"/>
            <a:chExt cx="2330" cy="692"/>
          </a:xfrm>
        </p:grpSpPr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213" y="677"/>
              <a:ext cx="917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rgbClr val="000099"/>
                  </a:solidFill>
                </a:rPr>
                <a:t>Definition:</a:t>
              </a:r>
            </a:p>
            <a:p>
              <a:endParaRPr lang="en-US" sz="1800" b="1" dirty="0">
                <a:solidFill>
                  <a:srgbClr val="000099"/>
                </a:solidFill>
              </a:endParaRPr>
            </a:p>
            <a:p>
              <a:r>
                <a:rPr lang="en-US" dirty="0" smtClean="0">
                  <a:solidFill>
                    <a:srgbClr val="000099"/>
                  </a:solidFill>
                </a:rPr>
                <a:t>Availability</a:t>
              </a:r>
              <a:r>
                <a:rPr lang="en-US" b="1" dirty="0" smtClean="0">
                  <a:solidFill>
                    <a:srgbClr val="000099"/>
                  </a:solidFill>
                </a:rPr>
                <a:t> </a:t>
              </a:r>
              <a:r>
                <a:rPr lang="en-US" b="1" dirty="0">
                  <a:solidFill>
                    <a:srgbClr val="000099"/>
                  </a:solidFill>
                </a:rPr>
                <a:t>= </a:t>
              </a: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1117" y="1156"/>
              <a:ext cx="142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99"/>
                  </a:solidFill>
                </a:rPr>
                <a:t> scheduled beam time</a:t>
              </a:r>
              <a:endParaRPr lang="en-US" b="1" dirty="0">
                <a:solidFill>
                  <a:srgbClr val="000099"/>
                </a:solidFill>
              </a:endParaRPr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1119" y="897"/>
              <a:ext cx="136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000099"/>
                  </a:solidFill>
                </a:rPr>
                <a:t> </a:t>
              </a:r>
              <a:r>
                <a:rPr lang="en-US" b="1" dirty="0" smtClean="0">
                  <a:solidFill>
                    <a:srgbClr val="000099"/>
                  </a:solidFill>
                </a:rPr>
                <a:t>delivered beam time</a:t>
              </a:r>
              <a:endParaRPr lang="en-US" b="1" dirty="0">
                <a:solidFill>
                  <a:srgbClr val="000099"/>
                </a:solidFill>
              </a:endParaRPr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1192" y="1138"/>
              <a:ext cx="126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9" name="AutoShape 8"/>
          <p:cNvSpPr>
            <a:spLocks noChangeArrowheads="1"/>
          </p:cNvSpPr>
          <p:nvPr/>
        </p:nvSpPr>
        <p:spPr bwMode="auto">
          <a:xfrm rot="10800000">
            <a:off x="3311860" y="3557475"/>
            <a:ext cx="832856" cy="2136775"/>
          </a:xfrm>
          <a:prstGeom prst="wedgeRoundRectCallout">
            <a:avLst>
              <a:gd name="adj1" fmla="val -46205"/>
              <a:gd name="adj2" fmla="val 80815"/>
              <a:gd name="adj3" fmla="val 16667"/>
            </a:avLst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/>
            <a:endParaRPr lang="de-DE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 rot="10800000">
            <a:off x="4256965" y="3557474"/>
            <a:ext cx="405044" cy="2136775"/>
          </a:xfrm>
          <a:prstGeom prst="wedgeRoundRectCallout">
            <a:avLst>
              <a:gd name="adj1" fmla="val 78321"/>
              <a:gd name="adj2" fmla="val 77830"/>
              <a:gd name="adj3" fmla="val 16667"/>
            </a:avLst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/>
            <a:endParaRPr lang="de-DE"/>
          </a:p>
        </p:txBody>
      </p:sp>
      <p:sp>
        <p:nvSpPr>
          <p:cNvPr id="21" name="Rectangular Callout 20"/>
          <p:cNvSpPr/>
          <p:nvPr/>
        </p:nvSpPr>
        <p:spPr bwMode="auto">
          <a:xfrm>
            <a:off x="4842030" y="1043735"/>
            <a:ext cx="3789208" cy="1020015"/>
          </a:xfrm>
          <a:prstGeom prst="wedgeRectCallout">
            <a:avLst>
              <a:gd name="adj1" fmla="val -34021"/>
              <a:gd name="adj2" fmla="val 106907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en-US" dirty="0"/>
              <a:t>This rather unique ‘warmup time</a:t>
            </a:r>
            <a:r>
              <a:rPr lang="en-US" dirty="0" smtClean="0"/>
              <a:t>’</a:t>
            </a:r>
          </a:p>
          <a:p>
            <a:pPr>
              <a:defRPr/>
            </a:pPr>
            <a:r>
              <a:rPr lang="en-US" dirty="0" smtClean="0"/>
              <a:t>(recommended by MAC in Nov. 2011) </a:t>
            </a:r>
            <a:r>
              <a:rPr lang="en-US" dirty="0"/>
              <a:t>reduced the availability in </a:t>
            </a:r>
            <a:r>
              <a:rPr lang="en-US" dirty="0" smtClean="0"/>
              <a:t>2016 </a:t>
            </a:r>
            <a:r>
              <a:rPr lang="en-US" dirty="0"/>
              <a:t>from </a:t>
            </a:r>
            <a:r>
              <a:rPr lang="en-US" dirty="0" smtClean="0"/>
              <a:t>97% </a:t>
            </a:r>
            <a:r>
              <a:rPr lang="en-US" dirty="0"/>
              <a:t>to </a:t>
            </a:r>
            <a:r>
              <a:rPr lang="en-US" dirty="0" smtClean="0"/>
              <a:t>95.7%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 title="PETRA III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5993493"/>
              </p:ext>
            </p:extLst>
          </p:nvPr>
        </p:nvGraphicFramePr>
        <p:xfrm>
          <a:off x="386534" y="2065794"/>
          <a:ext cx="8325925" cy="4007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MTBF </a:t>
            </a:r>
            <a:r>
              <a:rPr lang="en-GB" dirty="0" smtClean="0"/>
              <a:t>2016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338138" y="953725"/>
            <a:ext cx="5268764" cy="1063626"/>
            <a:chOff x="213" y="677"/>
            <a:chExt cx="3225" cy="670"/>
          </a:xfrm>
        </p:grpSpPr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13" y="677"/>
              <a:ext cx="1959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rgbClr val="000099"/>
                  </a:solidFill>
                </a:rPr>
                <a:t>Definition:</a:t>
              </a:r>
            </a:p>
            <a:p>
              <a:endParaRPr lang="en-US" sz="1800" b="1" dirty="0">
                <a:solidFill>
                  <a:srgbClr val="000099"/>
                </a:solidFill>
              </a:endParaRPr>
            </a:p>
            <a:p>
              <a:r>
                <a:rPr lang="en-US" dirty="0" smtClean="0">
                  <a:solidFill>
                    <a:srgbClr val="000099"/>
                  </a:solidFill>
                </a:rPr>
                <a:t>Mean Time between Failures</a:t>
              </a:r>
              <a:r>
                <a:rPr lang="en-US" b="1" dirty="0" smtClean="0">
                  <a:solidFill>
                    <a:srgbClr val="000099"/>
                  </a:solidFill>
                </a:rPr>
                <a:t> </a:t>
              </a:r>
              <a:r>
                <a:rPr lang="en-US" b="1" dirty="0">
                  <a:solidFill>
                    <a:srgbClr val="000099"/>
                  </a:solidFill>
                </a:rPr>
                <a:t>= 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2069" y="1134"/>
              <a:ext cx="113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99"/>
                  </a:solidFill>
                </a:rPr>
                <a:t> </a:t>
              </a:r>
              <a:r>
                <a:rPr lang="en-US" dirty="0" smtClean="0">
                  <a:solidFill>
                    <a:srgbClr val="000099"/>
                  </a:solidFill>
                </a:rPr>
                <a:t>number</a:t>
              </a:r>
              <a:r>
                <a:rPr lang="en-US" b="1" dirty="0" smtClean="0">
                  <a:solidFill>
                    <a:srgbClr val="000099"/>
                  </a:solidFill>
                </a:rPr>
                <a:t> of faults</a:t>
              </a:r>
              <a:endParaRPr lang="en-US" b="1" dirty="0">
                <a:solidFill>
                  <a:srgbClr val="000099"/>
                </a:solidFill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071" y="875"/>
              <a:ext cx="136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000099"/>
                  </a:solidFill>
                </a:rPr>
                <a:t> </a:t>
              </a:r>
              <a:r>
                <a:rPr lang="en-US" b="1" dirty="0" smtClean="0">
                  <a:solidFill>
                    <a:srgbClr val="000099"/>
                  </a:solidFill>
                </a:rPr>
                <a:t>delivered beam time</a:t>
              </a:r>
              <a:endParaRPr lang="en-US" b="1" dirty="0">
                <a:solidFill>
                  <a:srgbClr val="000099"/>
                </a:solidFill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2144" y="1116"/>
              <a:ext cx="126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6" name="Rounded Rectangular Callout 15"/>
          <p:cNvSpPr/>
          <p:nvPr/>
        </p:nvSpPr>
        <p:spPr bwMode="auto">
          <a:xfrm>
            <a:off x="6732240" y="2045158"/>
            <a:ext cx="967608" cy="360040"/>
          </a:xfrm>
          <a:prstGeom prst="wedgeRoundRectCallout">
            <a:avLst>
              <a:gd name="adj1" fmla="val 61129"/>
              <a:gd name="adj2" fmla="val 743984"/>
              <a:gd name="adj3" fmla="val 16667"/>
            </a:avLst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smtClean="0"/>
              <a:t>41:00 h</a:t>
            </a:r>
            <a:endParaRPr kumimoji="0" lang="de-DE" sz="1600" b="1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7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Status of Extension Beamlines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65571" y="933450"/>
            <a:ext cx="34263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2 extension beamlines are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operational: PU64, PU65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2" name="AutoShape 2" descr="DSC_729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12" name="Group 11"/>
          <p:cNvGrpSpPr/>
          <p:nvPr/>
        </p:nvGrpSpPr>
        <p:grpSpPr>
          <a:xfrm>
            <a:off x="3356865" y="773705"/>
            <a:ext cx="5663832" cy="5291299"/>
            <a:chOff x="368481" y="969424"/>
            <a:chExt cx="5663832" cy="5291299"/>
          </a:xfrm>
        </p:grpSpPr>
        <p:grpSp>
          <p:nvGrpSpPr>
            <p:cNvPr id="13" name="Group 12"/>
            <p:cNvGrpSpPr/>
            <p:nvPr/>
          </p:nvGrpSpPr>
          <p:grpSpPr>
            <a:xfrm>
              <a:off x="368481" y="969424"/>
              <a:ext cx="5663832" cy="5291299"/>
              <a:chOff x="368481" y="792000"/>
              <a:chExt cx="5663832" cy="5291299"/>
            </a:xfrm>
          </p:grpSpPr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40" t="21769" r="22937" b="17202"/>
              <a:stretch/>
            </p:blipFill>
            <p:spPr bwMode="auto">
              <a:xfrm>
                <a:off x="4325588" y="792000"/>
                <a:ext cx="1692000" cy="320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28" t="14087" r="20797" b="9991"/>
              <a:stretch/>
            </p:blipFill>
            <p:spPr bwMode="auto">
              <a:xfrm>
                <a:off x="587732" y="796274"/>
                <a:ext cx="4079800" cy="399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16" t="40493" r="549" b="9985"/>
              <a:stretch/>
            </p:blipFill>
            <p:spPr bwMode="auto">
              <a:xfrm>
                <a:off x="368481" y="3442494"/>
                <a:ext cx="5663832" cy="2640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Oval 13"/>
            <p:cNvSpPr/>
            <p:nvPr/>
          </p:nvSpPr>
          <p:spPr>
            <a:xfrm>
              <a:off x="731529" y="1287478"/>
              <a:ext cx="4704071" cy="4795822"/>
            </a:xfrm>
            <a:prstGeom prst="ellipse">
              <a:avLst/>
            </a:prstGeom>
            <a:noFill/>
            <a:ln w="28575"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24" name="Straight Arrow Connector 23"/>
          <p:cNvCxnSpPr/>
          <p:nvPr/>
        </p:nvCxnSpPr>
        <p:spPr bwMode="auto">
          <a:xfrm>
            <a:off x="2681790" y="1246113"/>
            <a:ext cx="432048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4" y="3158970"/>
            <a:ext cx="8817475" cy="332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N:\public\XFEL Pictures\20160420_Petra3Nord\images\medium\20160420-MK3_30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41" y="1920720"/>
            <a:ext cx="3043433" cy="456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17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Plans for </a:t>
            </a:r>
            <a:r>
              <a:rPr lang="en-GB" dirty="0" smtClean="0"/>
              <a:t>2017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AutoShape 2" descr="DSC_729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t="85512" r="72551" b="1034"/>
          <a:stretch/>
        </p:blipFill>
        <p:spPr bwMode="auto">
          <a:xfrm>
            <a:off x="328196" y="4979717"/>
            <a:ext cx="1548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26895" y="5361163"/>
            <a:ext cx="463551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Shutdowns in Jan/</a:t>
            </a:r>
            <a:r>
              <a:rPr lang="en-US" dirty="0" err="1" smtClean="0">
                <a:solidFill>
                  <a:schemeClr val="tx1"/>
                </a:solidFill>
              </a:rPr>
              <a:t>Febr</a:t>
            </a:r>
            <a:r>
              <a:rPr lang="en-US" dirty="0" smtClean="0">
                <a:solidFill>
                  <a:schemeClr val="tx1"/>
                </a:solidFill>
              </a:rPr>
              <a:t> and July/Aug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734229"/>
              </p:ext>
            </p:extLst>
          </p:nvPr>
        </p:nvGraphicFramePr>
        <p:xfrm>
          <a:off x="392851" y="1088740"/>
          <a:ext cx="8229599" cy="3741713"/>
        </p:xfrm>
        <a:graphic>
          <a:graphicData uri="http://schemas.openxmlformats.org/drawingml/2006/table">
            <a:tbl>
              <a:tblPr/>
              <a:tblGrid>
                <a:gridCol w="419565"/>
                <a:gridCol w="646830"/>
                <a:gridCol w="570347"/>
                <a:gridCol w="638089"/>
                <a:gridCol w="622792"/>
                <a:gridCol w="646830"/>
                <a:gridCol w="559420"/>
                <a:gridCol w="419565"/>
                <a:gridCol w="638089"/>
                <a:gridCol w="629348"/>
                <a:gridCol w="620607"/>
                <a:gridCol w="629348"/>
                <a:gridCol w="611866"/>
                <a:gridCol w="576903"/>
              </a:tblGrid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2017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Januar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Februar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März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April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Mai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Juni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Juli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Aug.</a:t>
                      </a:r>
                    </a:p>
                  </a:txBody>
                  <a:tcPr marL="6559" marR="6559" marT="65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Sep.</a:t>
                      </a:r>
                    </a:p>
                  </a:txBody>
                  <a:tcPr marL="6559" marR="6559" marT="65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Okt.</a:t>
                      </a:r>
                    </a:p>
                  </a:txBody>
                  <a:tcPr marL="6559" marR="6559" marT="65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Nov.</a:t>
                      </a:r>
                    </a:p>
                  </a:txBody>
                  <a:tcPr marL="6559" marR="6559" marT="65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Dez.</a:t>
                      </a:r>
                    </a:p>
                  </a:txBody>
                  <a:tcPr marL="6559" marR="6559" marT="65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6559" marR="6559" marT="65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6559" marR="6559" marT="65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6559" marR="6559" marT="65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6559" marR="6559" marT="65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6559" marR="6559" marT="65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g      j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    p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Test Run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u      w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       b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g      j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    r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Test Run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u      w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       b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g      j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    r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Test Run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r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       b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g   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    r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Test Run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r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    TdoT ?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       b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r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       b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g      j      h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Test Run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Service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       b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g      j      h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Test Run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Week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g      j      h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Test Run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c    b     d     f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g      j      h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Test Run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c    b     d     f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g      j      h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      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c    b     d     f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g      j      h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      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TdoT ?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c    b     d     f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      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c    b     d     f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k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      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c    b     d     f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k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      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Test Run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k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Service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      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Test Run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8065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c    b     d     f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k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Week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Test Run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c    b     d     f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k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&amp; Ausweich-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      u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c    b     d     f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k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termin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      u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c    b     d     f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Interlock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      u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c    b     d     f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    p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     B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P22 &amp; 23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      u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c    b     d     f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    p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     B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      u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B05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    p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     B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      u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e    f     b     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    p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     B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Shutdown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e    f     b     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    p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     B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u      w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Shutdown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e    f     b     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    h     p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A     B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u      w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Service 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Shutdown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e    f     b     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Test Run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u      w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Week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Shutdown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e    f     b     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    h     p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C     B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u      w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Shutdown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e    f     b     a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    h     p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C     B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u      w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Shutdown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u      w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Shutdown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g    j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C     B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Shutdown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1506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31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g    j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C     B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MDT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31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effectLst/>
                        <a:latin typeface="Arial"/>
                      </a:endParaRP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1" i="0" u="none" strike="noStrike" dirty="0" err="1">
                          <a:effectLst/>
                          <a:latin typeface="Arial"/>
                        </a:rPr>
                        <a:t>Shutdown</a:t>
                      </a:r>
                      <a:endParaRPr lang="de-DE" sz="700" b="1" i="0" u="none" strike="noStrike" dirty="0">
                        <a:effectLst/>
                        <a:latin typeface="Arial"/>
                      </a:endParaRPr>
                    </a:p>
                  </a:txBody>
                  <a:tcPr marL="6559" marR="6559" marT="65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36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Plans for </a:t>
            </a:r>
            <a:r>
              <a:rPr lang="en-GB" dirty="0" smtClean="0"/>
              <a:t>Winter 2016/2017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AutoShape 2" descr="DSC_729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10" name="Group 9"/>
          <p:cNvGrpSpPr/>
          <p:nvPr/>
        </p:nvGrpSpPr>
        <p:grpSpPr>
          <a:xfrm>
            <a:off x="3356865" y="985261"/>
            <a:ext cx="5663832" cy="5291299"/>
            <a:chOff x="368481" y="969424"/>
            <a:chExt cx="5663832" cy="5291299"/>
          </a:xfrm>
        </p:grpSpPr>
        <p:grpSp>
          <p:nvGrpSpPr>
            <p:cNvPr id="12" name="Group 11"/>
            <p:cNvGrpSpPr/>
            <p:nvPr/>
          </p:nvGrpSpPr>
          <p:grpSpPr>
            <a:xfrm>
              <a:off x="368481" y="969424"/>
              <a:ext cx="5663832" cy="5291299"/>
              <a:chOff x="368481" y="792000"/>
              <a:chExt cx="5663832" cy="5291299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40" t="21769" r="22937" b="17202"/>
              <a:stretch/>
            </p:blipFill>
            <p:spPr bwMode="auto">
              <a:xfrm>
                <a:off x="4325588" y="792000"/>
                <a:ext cx="1692000" cy="320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28" t="14087" r="20797" b="9991"/>
              <a:stretch/>
            </p:blipFill>
            <p:spPr bwMode="auto">
              <a:xfrm>
                <a:off x="587732" y="796274"/>
                <a:ext cx="4079800" cy="399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16" t="40493" r="549" b="9985"/>
              <a:stretch/>
            </p:blipFill>
            <p:spPr bwMode="auto">
              <a:xfrm>
                <a:off x="368481" y="3442494"/>
                <a:ext cx="5663832" cy="2640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Oval 12"/>
            <p:cNvSpPr/>
            <p:nvPr/>
          </p:nvSpPr>
          <p:spPr>
            <a:xfrm>
              <a:off x="731529" y="1287478"/>
              <a:ext cx="4704071" cy="4795822"/>
            </a:xfrm>
            <a:prstGeom prst="ellipse">
              <a:avLst/>
            </a:prstGeom>
            <a:noFill/>
            <a:ln w="28575"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86535" y="953725"/>
            <a:ext cx="405044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Exchange of one </a:t>
            </a:r>
            <a:r>
              <a:rPr lang="en-US" dirty="0" err="1" smtClean="0">
                <a:solidFill>
                  <a:schemeClr val="tx1"/>
                </a:solidFill>
              </a:rPr>
              <a:t>undulator</a:t>
            </a:r>
            <a:r>
              <a:rPr lang="en-US" dirty="0" smtClean="0">
                <a:solidFill>
                  <a:schemeClr val="tx1"/>
                </a:solidFill>
              </a:rPr>
              <a:t> at </a:t>
            </a:r>
            <a:r>
              <a:rPr lang="en-US" dirty="0" smtClean="0">
                <a:solidFill>
                  <a:schemeClr val="tx1"/>
                </a:solidFill>
              </a:rPr>
              <a:t>PU1</a:t>
            </a: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 bwMode="auto">
          <a:xfrm>
            <a:off x="4436984" y="1123002"/>
            <a:ext cx="3375376" cy="95584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86534" y="1579430"/>
            <a:ext cx="405045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Modification of straight section east: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Room for 3 insertion devices for PU21</a:t>
            </a:r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 bwMode="auto">
          <a:xfrm>
            <a:off x="4436985" y="1871818"/>
            <a:ext cx="3986999" cy="191271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86535" y="2254505"/>
            <a:ext cx="405045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Installation of front end for PU21 in the tunnel, no hole in the wall </a:t>
            </a:r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 bwMode="auto">
          <a:xfrm>
            <a:off x="4436986" y="2546893"/>
            <a:ext cx="3986998" cy="15118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86535" y="2933652"/>
            <a:ext cx="405045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Installation of new </a:t>
            </a:r>
            <a:r>
              <a:rPr lang="en-US" dirty="0" err="1" smtClean="0">
                <a:solidFill>
                  <a:schemeClr val="tx1"/>
                </a:solidFill>
              </a:rPr>
              <a:t>undulators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PU22-24</a:t>
            </a: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/>
        </p:nvCxnSpPr>
        <p:spPr bwMode="auto">
          <a:xfrm>
            <a:off x="4436986" y="3102929"/>
            <a:ext cx="3870429" cy="127088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386535" y="4284385"/>
            <a:ext cx="405045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Realignment of  section east, connection between PXE and old tunnel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>
            <a:stCxn id="27" idx="3"/>
          </p:cNvCxnSpPr>
          <p:nvPr/>
        </p:nvCxnSpPr>
        <p:spPr bwMode="auto">
          <a:xfrm flipV="1">
            <a:off x="4436986" y="4373812"/>
            <a:ext cx="3870429" cy="20296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386535" y="3585501"/>
            <a:ext cx="405045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solidFill>
                  <a:schemeClr val="tx1"/>
                </a:solidFill>
              </a:rPr>
              <a:t>Installation of personal interlock for hutches of PU22-24 </a:t>
            </a:r>
            <a:endParaRPr lang="en-US" sz="1100" dirty="0">
              <a:solidFill>
                <a:srgbClr val="00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4436986" y="3877888"/>
            <a:ext cx="3870429" cy="81125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50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Plans for </a:t>
            </a:r>
            <a:r>
              <a:rPr lang="en-GB" dirty="0" smtClean="0"/>
              <a:t>Summer </a:t>
            </a:r>
            <a:r>
              <a:rPr lang="en-GB" dirty="0" smtClean="0"/>
              <a:t>2017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AutoShape 2" descr="DSC_729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10" name="Group 9"/>
          <p:cNvGrpSpPr/>
          <p:nvPr/>
        </p:nvGrpSpPr>
        <p:grpSpPr>
          <a:xfrm>
            <a:off x="3356865" y="985261"/>
            <a:ext cx="5663832" cy="5291299"/>
            <a:chOff x="368481" y="969424"/>
            <a:chExt cx="5663832" cy="5291299"/>
          </a:xfrm>
        </p:grpSpPr>
        <p:grpSp>
          <p:nvGrpSpPr>
            <p:cNvPr id="12" name="Group 11"/>
            <p:cNvGrpSpPr/>
            <p:nvPr/>
          </p:nvGrpSpPr>
          <p:grpSpPr>
            <a:xfrm>
              <a:off x="368481" y="969424"/>
              <a:ext cx="5663832" cy="5291299"/>
              <a:chOff x="368481" y="792000"/>
              <a:chExt cx="5663832" cy="5291299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40" t="21769" r="22937" b="17202"/>
              <a:stretch/>
            </p:blipFill>
            <p:spPr bwMode="auto">
              <a:xfrm>
                <a:off x="4325588" y="792000"/>
                <a:ext cx="1692000" cy="320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28" t="14087" r="20797" b="9991"/>
              <a:stretch/>
            </p:blipFill>
            <p:spPr bwMode="auto">
              <a:xfrm>
                <a:off x="587732" y="796274"/>
                <a:ext cx="4079800" cy="399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16" t="40493" r="549" b="9985"/>
              <a:stretch/>
            </p:blipFill>
            <p:spPr bwMode="auto">
              <a:xfrm>
                <a:off x="368481" y="3442494"/>
                <a:ext cx="5663832" cy="2640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Oval 12"/>
            <p:cNvSpPr/>
            <p:nvPr/>
          </p:nvSpPr>
          <p:spPr>
            <a:xfrm>
              <a:off x="731529" y="1287478"/>
              <a:ext cx="4704071" cy="4795822"/>
            </a:xfrm>
            <a:prstGeom prst="ellipse">
              <a:avLst/>
            </a:prstGeom>
            <a:noFill/>
            <a:ln w="28575"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86535" y="953725"/>
            <a:ext cx="405044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Exchange of last absorber in damping wiggler section north (PU61)</a:t>
            </a:r>
            <a:endParaRPr lang="en-US" sz="1100" dirty="0" smtClean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/>
          <p:cNvCxnSpPr>
            <a:stCxn id="31" idx="3"/>
          </p:cNvCxnSpPr>
          <p:nvPr/>
        </p:nvCxnSpPr>
        <p:spPr bwMode="auto">
          <a:xfrm>
            <a:off x="4436984" y="1246113"/>
            <a:ext cx="2025226" cy="11265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3" name="Picture 2" descr="H:\Petra3\PETRA3.14\Photos alter Zustand\IMG_007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1003" r="17439" b="28273"/>
          <a:stretch/>
        </p:blipFill>
        <p:spPr bwMode="auto">
          <a:xfrm>
            <a:off x="386535" y="1583795"/>
            <a:ext cx="3311960" cy="15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bieler\Downloads\IMG_12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780" y="2348046"/>
            <a:ext cx="207264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86535" y="3203975"/>
            <a:ext cx="405044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Installation of front end for </a:t>
            </a:r>
            <a:r>
              <a:rPr lang="en-US" dirty="0" smtClean="0">
                <a:solidFill>
                  <a:schemeClr val="tx1"/>
                </a:solidFill>
              </a:rPr>
              <a:t>PU61 </a:t>
            </a:r>
            <a:r>
              <a:rPr lang="en-US" dirty="0">
                <a:solidFill>
                  <a:schemeClr val="tx1"/>
                </a:solidFill>
              </a:rPr>
              <a:t>in the tunnel, </a:t>
            </a:r>
            <a:r>
              <a:rPr lang="en-US" dirty="0" smtClean="0">
                <a:solidFill>
                  <a:schemeClr val="tx1"/>
                </a:solidFill>
              </a:rPr>
              <a:t>including a power absorber,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 </a:t>
            </a:r>
            <a:r>
              <a:rPr lang="en-US" dirty="0">
                <a:solidFill>
                  <a:schemeClr val="tx1"/>
                </a:solidFill>
              </a:rPr>
              <a:t>hole in the wall </a:t>
            </a:r>
          </a:p>
        </p:txBody>
      </p:sp>
      <p:cxnSp>
        <p:nvCxnSpPr>
          <p:cNvPr id="36" name="Straight Arrow Connector 35"/>
          <p:cNvCxnSpPr>
            <a:stCxn id="35" idx="3"/>
          </p:cNvCxnSpPr>
          <p:nvPr/>
        </p:nvCxnSpPr>
        <p:spPr bwMode="auto">
          <a:xfrm flipV="1">
            <a:off x="4436984" y="1358771"/>
            <a:ext cx="2250251" cy="226070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386535" y="4128173"/>
            <a:ext cx="405044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Completion of beamline PU21, including the hole </a:t>
            </a:r>
            <a:r>
              <a:rPr lang="en-US" dirty="0">
                <a:solidFill>
                  <a:schemeClr val="tx1"/>
                </a:solidFill>
              </a:rPr>
              <a:t>in the wall </a:t>
            </a:r>
          </a:p>
        </p:txBody>
      </p:sp>
      <p:cxnSp>
        <p:nvCxnSpPr>
          <p:cNvPr id="38" name="Straight Arrow Connector 37"/>
          <p:cNvCxnSpPr>
            <a:stCxn id="37" idx="3"/>
          </p:cNvCxnSpPr>
          <p:nvPr/>
        </p:nvCxnSpPr>
        <p:spPr bwMode="auto">
          <a:xfrm>
            <a:off x="4436984" y="4420561"/>
            <a:ext cx="3987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386535" y="4800636"/>
            <a:ext cx="405045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Installation of personal interlock for hutches of PU21</a:t>
            </a:r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4436986" y="4554125"/>
            <a:ext cx="3986998" cy="53889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7953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7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PETRA IV, Motivation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AutoShape 2" descr="DSC_729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0" y="765085"/>
            <a:ext cx="7965885" cy="533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147175" y="765085"/>
            <a:ext cx="2160240" cy="25739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542329" y="5679249"/>
            <a:ext cx="765085" cy="4251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94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</a:t>
            </a:r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48292" y="998730"/>
            <a:ext cx="4068713" cy="4525963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dirty="0" smtClean="0"/>
              <a:t>PETRA III Overview</a:t>
            </a:r>
          </a:p>
          <a:p>
            <a:r>
              <a:rPr lang="en-GB" sz="1800" dirty="0" smtClean="0"/>
              <a:t>PETRA </a:t>
            </a:r>
            <a:r>
              <a:rPr lang="en-GB" sz="1800" dirty="0" smtClean="0"/>
              <a:t>User Operation </a:t>
            </a:r>
            <a:r>
              <a:rPr lang="en-GB" sz="1800" dirty="0" smtClean="0"/>
              <a:t>2016</a:t>
            </a:r>
          </a:p>
          <a:p>
            <a:r>
              <a:rPr lang="en-GB" sz="1800" dirty="0" smtClean="0"/>
              <a:t>Plans </a:t>
            </a:r>
            <a:r>
              <a:rPr lang="en-GB" sz="1800" dirty="0"/>
              <a:t>for </a:t>
            </a:r>
            <a:r>
              <a:rPr lang="en-GB" sz="1800" dirty="0" smtClean="0"/>
              <a:t>2017</a:t>
            </a:r>
            <a:endParaRPr lang="en-GB" sz="1800" dirty="0"/>
          </a:p>
          <a:p>
            <a:r>
              <a:rPr lang="fr-FR" sz="1800" dirty="0" smtClean="0"/>
              <a:t>PETRA </a:t>
            </a:r>
            <a:r>
              <a:rPr lang="fr-FR" sz="1800" dirty="0" smtClean="0"/>
              <a:t>IV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2789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PETRA IV, Parameter Range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AutoShape 2" descr="DSC_729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Rectangle 2"/>
          <p:cNvSpPr/>
          <p:nvPr/>
        </p:nvSpPr>
        <p:spPr bwMode="auto">
          <a:xfrm>
            <a:off x="6147175" y="765085"/>
            <a:ext cx="2160240" cy="25739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542329" y="5679249"/>
            <a:ext cx="765085" cy="4251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0" y="788349"/>
            <a:ext cx="8577445" cy="532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7452320" y="5724255"/>
            <a:ext cx="765085" cy="4251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33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PETRA IV, Timeline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AutoShape 2" descr="DSC_729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Rectangle 2"/>
          <p:cNvSpPr/>
          <p:nvPr/>
        </p:nvSpPr>
        <p:spPr bwMode="auto">
          <a:xfrm>
            <a:off x="6147175" y="765085"/>
            <a:ext cx="2160240" cy="25739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542329" y="5679249"/>
            <a:ext cx="765085" cy="4251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6" y="787790"/>
            <a:ext cx="8004838" cy="531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0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PETRA IV:  </a:t>
            </a:r>
            <a:r>
              <a:rPr lang="en-US" altLang="en-US" dirty="0" smtClean="0"/>
              <a:t>Design Strategy</a:t>
            </a:r>
            <a:endParaRPr lang="en-US" alt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AutoShape 2" descr="DSC_729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96526" y="908720"/>
            <a:ext cx="4770530" cy="4525963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dirty="0" smtClean="0"/>
              <a:t>On axis injection with existing injectors</a:t>
            </a:r>
          </a:p>
          <a:p>
            <a:r>
              <a:rPr lang="en-US" sz="1800" dirty="0" smtClean="0"/>
              <a:t>New lattice for the synchrotron</a:t>
            </a:r>
          </a:p>
          <a:p>
            <a:r>
              <a:rPr lang="en-US" sz="1800" dirty="0" smtClean="0"/>
              <a:t>additional booster ring, or </a:t>
            </a:r>
            <a:r>
              <a:rPr lang="en-US" sz="1800" dirty="0" err="1" smtClean="0"/>
              <a:t>linac</a:t>
            </a:r>
            <a:r>
              <a:rPr lang="en-US" sz="1800" dirty="0" smtClean="0"/>
              <a:t>?</a:t>
            </a:r>
            <a:endParaRPr lang="en-GB" sz="1800" dirty="0" smtClean="0"/>
          </a:p>
          <a:p>
            <a:r>
              <a:rPr lang="en-GB" sz="1800" dirty="0" smtClean="0"/>
              <a:t>Scaling of the ESRF cell</a:t>
            </a:r>
          </a:p>
          <a:p>
            <a:r>
              <a:rPr lang="en-US" sz="1800" dirty="0" smtClean="0"/>
              <a:t>Phase space exchange solution (double twist in 4D-phase)</a:t>
            </a:r>
          </a:p>
          <a:p>
            <a:r>
              <a:rPr lang="en-US" sz="1800" dirty="0" smtClean="0"/>
              <a:t>Magnet design: quads, combined function magnets and dipoles with longitudinal gradient</a:t>
            </a:r>
          </a:p>
          <a:p>
            <a:r>
              <a:rPr lang="en-US" sz="1800" dirty="0" smtClean="0"/>
              <a:t>girder design: alignment and installation concepts</a:t>
            </a:r>
          </a:p>
          <a:p>
            <a:r>
              <a:rPr lang="en-US" sz="1800" dirty="0" smtClean="0"/>
              <a:t>fast kickers: on axis injection</a:t>
            </a:r>
          </a:p>
          <a:p>
            <a:r>
              <a:rPr lang="en-US" sz="1800" dirty="0"/>
              <a:t>vacuum design: </a:t>
            </a:r>
            <a:r>
              <a:rPr lang="en-US" sz="1800" dirty="0" smtClean="0"/>
              <a:t>small </a:t>
            </a:r>
            <a:r>
              <a:rPr lang="en-US" sz="1800" dirty="0"/>
              <a:t>chambers</a:t>
            </a:r>
            <a:endParaRPr lang="en-US" sz="1800" dirty="0" smtClean="0"/>
          </a:p>
          <a:p>
            <a:endParaRPr lang="en-US" sz="1800" dirty="0" smtClean="0"/>
          </a:p>
        </p:txBody>
      </p: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4744420" y="1583795"/>
            <a:ext cx="4283075" cy="2722058"/>
            <a:chOff x="0" y="-2"/>
            <a:chExt cx="5934074" cy="3876677"/>
          </a:xfrm>
        </p:grpSpPr>
        <p:sp>
          <p:nvSpPr>
            <p:cNvPr id="17" name="Pie 16"/>
            <p:cNvSpPr/>
            <p:nvPr/>
          </p:nvSpPr>
          <p:spPr>
            <a:xfrm>
              <a:off x="1229530" y="599301"/>
              <a:ext cx="3038231" cy="2972778"/>
            </a:xfrm>
            <a:prstGeom prst="pie">
              <a:avLst>
                <a:gd name="adj1" fmla="val 7879251"/>
                <a:gd name="adj2" fmla="val 1620000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b="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2" name="Pie 21"/>
            <p:cNvSpPr/>
            <p:nvPr/>
          </p:nvSpPr>
          <p:spPr>
            <a:xfrm>
              <a:off x="1246848" y="599301"/>
              <a:ext cx="3040155" cy="2972778"/>
            </a:xfrm>
            <a:prstGeom prst="pie">
              <a:avLst>
                <a:gd name="adj1" fmla="val 16191156"/>
                <a:gd name="adj2" fmla="val 7900636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b="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3" name="TextBox 3"/>
            <p:cNvSpPr txBox="1"/>
            <p:nvPr/>
          </p:nvSpPr>
          <p:spPr>
            <a:xfrm>
              <a:off x="4448631" y="1505178"/>
              <a:ext cx="1485443" cy="838628"/>
            </a:xfrm>
            <a:prstGeom prst="rect">
              <a:avLst/>
            </a:prstGeom>
            <a:solidFill>
              <a:sysClr val="window" lastClr="FFFFFF"/>
            </a:solidFill>
            <a:ln w="9525" cmpd="sng">
              <a:solidFill>
                <a:sysClr val="window" lastClr="FFFFFF"/>
              </a:solidFill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200" kern="0">
                  <a:solidFill>
                    <a:srgbClr val="FF0000"/>
                  </a:solidFill>
                  <a:latin typeface="Calibri"/>
                </a:rPr>
                <a:t>3 arc octants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200" kern="0">
                  <a:solidFill>
                    <a:srgbClr val="FF0000"/>
                  </a:solidFill>
                  <a:latin typeface="Calibri"/>
                </a:rPr>
                <a:t>injection section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200" kern="0">
                  <a:solidFill>
                    <a:srgbClr val="FF0000"/>
                  </a:solidFill>
                  <a:latin typeface="Calibri"/>
                </a:rPr>
                <a:t>undulator sections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200" kern="0">
                  <a:solidFill>
                    <a:srgbClr val="FF0000"/>
                  </a:solidFill>
                  <a:latin typeface="Calibri"/>
                </a:rPr>
                <a:t>x = hor., y = vert. </a:t>
              </a:r>
            </a:p>
          </p:txBody>
        </p:sp>
        <p:sp>
          <p:nvSpPr>
            <p:cNvPr id="24" name="TextBox 4"/>
            <p:cNvSpPr txBox="1"/>
            <p:nvPr/>
          </p:nvSpPr>
          <p:spPr>
            <a:xfrm>
              <a:off x="0" y="1265852"/>
              <a:ext cx="1246848" cy="496453"/>
            </a:xfrm>
            <a:prstGeom prst="rect">
              <a:avLst/>
            </a:prstGeom>
            <a:solidFill>
              <a:sysClr val="window" lastClr="FFFFFF"/>
            </a:solidFill>
            <a:ln w="9525" cmpd="sng">
              <a:solidFill>
                <a:sysClr val="window" lastClr="FFFFFF"/>
              </a:solidFill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200" kern="0">
                  <a:solidFill>
                    <a:srgbClr val="1F497D"/>
                  </a:solidFill>
                  <a:latin typeface="Calibri"/>
                </a:rPr>
                <a:t>3 arc octants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200" kern="0">
                  <a:solidFill>
                    <a:srgbClr val="1F497D"/>
                  </a:solidFill>
                  <a:latin typeface="Calibri"/>
                </a:rPr>
                <a:t>y = hor., x = vert. </a:t>
              </a:r>
            </a:p>
          </p:txBody>
        </p:sp>
        <p:sp>
          <p:nvSpPr>
            <p:cNvPr id="25" name="TextBox 5"/>
            <p:cNvSpPr txBox="1"/>
            <p:nvPr/>
          </p:nvSpPr>
          <p:spPr>
            <a:xfrm>
              <a:off x="2268570" y="-2"/>
              <a:ext cx="1167959" cy="399535"/>
            </a:xfrm>
            <a:prstGeom prst="rect">
              <a:avLst/>
            </a:prstGeom>
            <a:solidFill>
              <a:sysClr val="window" lastClr="FFFFFF"/>
            </a:solidFill>
            <a:ln w="9525" cmpd="sng">
              <a:solidFill>
                <a:sysClr val="window" lastClr="FFFFFF"/>
              </a:solidFill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400" kern="0" dirty="0">
                  <a:solidFill>
                    <a:sysClr val="windowText" lastClr="000000"/>
                  </a:solidFill>
                  <a:latin typeface="Calibri"/>
                </a:rPr>
                <a:t>y &lt;---&gt; x </a:t>
              </a:r>
            </a:p>
          </p:txBody>
        </p:sp>
        <p:cxnSp>
          <p:nvCxnSpPr>
            <p:cNvPr id="26" name="Straight Arrow Connector 11"/>
            <p:cNvCxnSpPr>
              <a:cxnSpLocks noChangeShapeType="1"/>
            </p:cNvCxnSpPr>
            <p:nvPr/>
          </p:nvCxnSpPr>
          <p:spPr bwMode="auto">
            <a:xfrm>
              <a:off x="2752725" y="247650"/>
              <a:ext cx="0" cy="30480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TextBox 26"/>
            <p:cNvSpPr txBox="1"/>
            <p:nvPr/>
          </p:nvSpPr>
          <p:spPr>
            <a:xfrm>
              <a:off x="962074" y="3572079"/>
              <a:ext cx="1258393" cy="304596"/>
            </a:xfrm>
            <a:prstGeom prst="rect">
              <a:avLst/>
            </a:prstGeom>
            <a:solidFill>
              <a:sysClr val="window" lastClr="FFFFFF"/>
            </a:solidFill>
            <a:ln w="9525" cmpd="sng">
              <a:solidFill>
                <a:sysClr val="window" lastClr="FFFFFF"/>
              </a:solidFill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400" kern="0" dirty="0">
                  <a:solidFill>
                    <a:sysClr val="windowText" lastClr="000000"/>
                  </a:solidFill>
                  <a:latin typeface="Calibri"/>
                </a:rPr>
                <a:t>x &lt;---&gt; y </a:t>
              </a:r>
            </a:p>
          </p:txBody>
        </p:sp>
        <p:cxnSp>
          <p:nvCxnSpPr>
            <p:cNvPr id="28" name="Straight Arrow Connector 13"/>
            <p:cNvCxnSpPr>
              <a:cxnSpLocks noChangeShapeType="1"/>
            </p:cNvCxnSpPr>
            <p:nvPr/>
          </p:nvCxnSpPr>
          <p:spPr bwMode="auto">
            <a:xfrm flipV="1">
              <a:off x="1447800" y="3248025"/>
              <a:ext cx="285750" cy="30480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2546775" y="5696818"/>
            <a:ext cx="4770530" cy="612936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More details in the following workshop</a:t>
            </a:r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03156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t="37285" r="1171" b="42353"/>
          <a:stretch/>
        </p:blipFill>
        <p:spPr>
          <a:xfrm>
            <a:off x="-2074" y="0"/>
            <a:ext cx="9146338" cy="162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15843" y="-110957"/>
            <a:ext cx="9303622" cy="1988716"/>
            <a:chOff x="-115843" y="-110957"/>
            <a:chExt cx="9303622" cy="19887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3" t="41473" r="280" b="34902"/>
            <a:stretch/>
          </p:blipFill>
          <p:spPr>
            <a:xfrm rot="21447022">
              <a:off x="-115843" y="-110957"/>
              <a:ext cx="8829618" cy="189060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 rot="21442747">
              <a:off x="8710970" y="-36385"/>
              <a:ext cx="476809" cy="191414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Isosceles Triangle 8"/>
            <p:cNvSpPr/>
            <p:nvPr/>
          </p:nvSpPr>
          <p:spPr bwMode="auto">
            <a:xfrm rot="5400000">
              <a:off x="913347" y="-913347"/>
              <a:ext cx="90010" cy="1916710"/>
            </a:xfrm>
            <a:prstGeom prst="triangle">
              <a:avLst>
                <a:gd name="adj" fmla="val 286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6" name="Rectangle 15"/>
          <p:cNvSpPr/>
          <p:nvPr/>
        </p:nvSpPr>
        <p:spPr bwMode="auto">
          <a:xfrm>
            <a:off x="0" y="1583795"/>
            <a:ext cx="9143999" cy="8550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6462" y="3451647"/>
            <a:ext cx="5872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Thank you for your attention!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1084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PETRA III Overview</a:t>
            </a:r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61510" y="1323782"/>
            <a:ext cx="2925325" cy="4525963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dirty="0" smtClean="0"/>
              <a:t>2.3 km circumference</a:t>
            </a:r>
          </a:p>
          <a:p>
            <a:r>
              <a:rPr lang="en-GB" sz="1800" dirty="0" smtClean="0"/>
              <a:t>6 GeV electrons</a:t>
            </a:r>
          </a:p>
          <a:p>
            <a:r>
              <a:rPr lang="en-GB" sz="1800" dirty="0" smtClean="0"/>
              <a:t>20 damping wigglers</a:t>
            </a:r>
          </a:p>
          <a:p>
            <a:r>
              <a:rPr lang="en-GB" sz="1800" dirty="0" smtClean="0"/>
              <a:t>14 (+10) </a:t>
            </a:r>
            <a:r>
              <a:rPr lang="en-GB" sz="1800" dirty="0" err="1" smtClean="0"/>
              <a:t>undulator</a:t>
            </a:r>
            <a:r>
              <a:rPr lang="en-GB" sz="1800" dirty="0" smtClean="0"/>
              <a:t> beamlines</a:t>
            </a:r>
          </a:p>
          <a:p>
            <a:r>
              <a:rPr lang="en-GB" sz="1800" dirty="0" smtClean="0"/>
              <a:t>1 nm rad x 10 pm rad</a:t>
            </a:r>
          </a:p>
          <a:p>
            <a:r>
              <a:rPr lang="en-GB" sz="1800" dirty="0" smtClean="0"/>
              <a:t>100 mA</a:t>
            </a:r>
          </a:p>
          <a:p>
            <a:r>
              <a:rPr lang="en-GB" sz="1800" dirty="0" err="1" smtClean="0"/>
              <a:t>TopUp</a:t>
            </a:r>
            <a:r>
              <a:rPr lang="en-GB" sz="1800" dirty="0" smtClean="0"/>
              <a:t> operation, 1% beam current variation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26074" y="863715"/>
            <a:ext cx="5501421" cy="5139571"/>
            <a:chOff x="368481" y="969424"/>
            <a:chExt cx="5663832" cy="5291299"/>
          </a:xfrm>
        </p:grpSpPr>
        <p:grpSp>
          <p:nvGrpSpPr>
            <p:cNvPr id="16" name="Group 15"/>
            <p:cNvGrpSpPr/>
            <p:nvPr/>
          </p:nvGrpSpPr>
          <p:grpSpPr>
            <a:xfrm>
              <a:off x="368481" y="969424"/>
              <a:ext cx="5663832" cy="5291299"/>
              <a:chOff x="368481" y="792000"/>
              <a:chExt cx="5663832" cy="5291299"/>
            </a:xfrm>
          </p:grpSpPr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40" t="21769" r="22937" b="17202"/>
              <a:stretch/>
            </p:blipFill>
            <p:spPr bwMode="auto">
              <a:xfrm>
                <a:off x="4325588" y="792000"/>
                <a:ext cx="1692000" cy="320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28" t="14087" r="20797" b="9991"/>
              <a:stretch/>
            </p:blipFill>
            <p:spPr bwMode="auto">
              <a:xfrm>
                <a:off x="587732" y="796274"/>
                <a:ext cx="4079800" cy="399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5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16" t="40493" r="549" b="9985"/>
              <a:stretch/>
            </p:blipFill>
            <p:spPr bwMode="auto">
              <a:xfrm>
                <a:off x="368481" y="3442494"/>
                <a:ext cx="5663832" cy="2640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" name="Oval 16"/>
            <p:cNvSpPr/>
            <p:nvPr/>
          </p:nvSpPr>
          <p:spPr>
            <a:xfrm>
              <a:off x="731529" y="1287478"/>
              <a:ext cx="4704071" cy="4795822"/>
            </a:xfrm>
            <a:prstGeom prst="ellipse">
              <a:avLst/>
            </a:prstGeom>
            <a:noFill/>
            <a:ln w="28575"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3" name="Straight Arrow Connector 2"/>
          <p:cNvCxnSpPr/>
          <p:nvPr/>
        </p:nvCxnSpPr>
        <p:spPr bwMode="auto">
          <a:xfrm flipV="1">
            <a:off x="2951820" y="1268760"/>
            <a:ext cx="3105345" cy="10801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2951820" y="2348880"/>
            <a:ext cx="926892" cy="108932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2546775" y="2528900"/>
            <a:ext cx="5715635" cy="27874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2591780" y="2820673"/>
            <a:ext cx="5823030" cy="159843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2546775" y="1268760"/>
            <a:ext cx="4590510" cy="155191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0284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PETRA III Overview</a:t>
            </a:r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697125" y="1328407"/>
            <a:ext cx="3015335" cy="4525963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dirty="0" smtClean="0"/>
              <a:t>Max von Laue Hall:</a:t>
            </a:r>
          </a:p>
          <a:p>
            <a:r>
              <a:rPr lang="en-GB" sz="1800" dirty="0" smtClean="0"/>
              <a:t>1/8 of the circumference of PETRA III</a:t>
            </a:r>
          </a:p>
          <a:p>
            <a:r>
              <a:rPr lang="en-GB" sz="1800" dirty="0" smtClean="0"/>
              <a:t>8 double bend </a:t>
            </a:r>
            <a:r>
              <a:rPr lang="en-GB" sz="1800" dirty="0" err="1" smtClean="0"/>
              <a:t>acromat</a:t>
            </a:r>
            <a:r>
              <a:rPr lang="en-GB" sz="1800" dirty="0" smtClean="0"/>
              <a:t> cells</a:t>
            </a:r>
          </a:p>
          <a:p>
            <a:r>
              <a:rPr lang="en-GB" sz="1800" dirty="0" smtClean="0"/>
              <a:t>14 </a:t>
            </a:r>
            <a:r>
              <a:rPr lang="en-GB" sz="1800" dirty="0" err="1" smtClean="0"/>
              <a:t>undulator</a:t>
            </a:r>
            <a:r>
              <a:rPr lang="en-GB" sz="1800" dirty="0" smtClean="0"/>
              <a:t> </a:t>
            </a:r>
            <a:r>
              <a:rPr lang="en-GB" sz="1800" dirty="0" err="1" smtClean="0"/>
              <a:t>beamlines</a:t>
            </a:r>
            <a:r>
              <a:rPr lang="en-GB" sz="1800" dirty="0" smtClean="0"/>
              <a:t>:</a:t>
            </a:r>
          </a:p>
          <a:p>
            <a:pPr lvl="1">
              <a:defRPr/>
            </a:pPr>
            <a:r>
              <a:rPr lang="en-GB" sz="1400" dirty="0" smtClean="0"/>
              <a:t>2 m </a:t>
            </a:r>
            <a:r>
              <a:rPr lang="en-GB" sz="1400" dirty="0" err="1" smtClean="0"/>
              <a:t>Undulators</a:t>
            </a:r>
            <a:r>
              <a:rPr lang="en-GB" sz="1400" dirty="0" smtClean="0"/>
              <a:t>: 11</a:t>
            </a:r>
          </a:p>
          <a:p>
            <a:pPr lvl="1">
              <a:defRPr/>
            </a:pPr>
            <a:r>
              <a:rPr lang="en-GB" sz="1400" dirty="0" smtClean="0"/>
              <a:t>5 m </a:t>
            </a:r>
            <a:r>
              <a:rPr lang="en-GB" sz="1400" dirty="0" err="1" smtClean="0"/>
              <a:t>Undulators</a:t>
            </a:r>
            <a:r>
              <a:rPr lang="en-GB" sz="1400" dirty="0" smtClean="0"/>
              <a:t>:  3 (2+1) </a:t>
            </a:r>
          </a:p>
          <a:p>
            <a:pPr lvl="1">
              <a:defRPr/>
            </a:pPr>
            <a:r>
              <a:rPr lang="en-GB" sz="1400" dirty="0" smtClean="0"/>
              <a:t>5 m Apple </a:t>
            </a:r>
            <a:r>
              <a:rPr lang="en-GB" sz="1400" dirty="0" err="1" smtClean="0"/>
              <a:t>Undulator</a:t>
            </a:r>
            <a:r>
              <a:rPr lang="en-GB" sz="1400" dirty="0" smtClean="0"/>
              <a:t>: 1</a:t>
            </a:r>
            <a:endParaRPr lang="en-GB" sz="1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39" y="1223755"/>
            <a:ext cx="4475306" cy="547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t="9221" r="31951" b="1810"/>
          <a:stretch/>
        </p:blipFill>
        <p:spPr bwMode="auto">
          <a:xfrm rot="333128">
            <a:off x="737696" y="962947"/>
            <a:ext cx="4498454" cy="509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84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User Operation </a:t>
            </a:r>
            <a:r>
              <a:rPr lang="en-GB" dirty="0" smtClean="0"/>
              <a:t>2016</a:t>
            </a:r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700024"/>
              </p:ext>
            </p:extLst>
          </p:nvPr>
        </p:nvGraphicFramePr>
        <p:xfrm>
          <a:off x="1916705" y="5787716"/>
          <a:ext cx="2160240" cy="708660"/>
        </p:xfrm>
        <a:graphic>
          <a:graphicData uri="http://schemas.openxmlformats.org/drawingml/2006/table">
            <a:tbl>
              <a:tblPr/>
              <a:tblGrid>
                <a:gridCol w="463049"/>
                <a:gridCol w="977111"/>
                <a:gridCol w="720080"/>
              </a:tblGrid>
              <a:tr h="12812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Service Week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2165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Sunday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(User Run)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2165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Userrun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65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MDT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Machine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Development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9" y="910236"/>
            <a:ext cx="7591246" cy="481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06915" y="5724255"/>
            <a:ext cx="463551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External Users from April 7 to Dec. 22.</a:t>
            </a:r>
          </a:p>
        </p:txBody>
      </p:sp>
    </p:spTree>
    <p:extLst>
      <p:ext uri="{BB962C8B-B14F-4D97-AF65-F5344CB8AC3E}">
        <p14:creationId xmlns:p14="http://schemas.microsoft.com/office/powerpoint/2010/main" val="230909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7146565"/>
              </p:ext>
            </p:extLst>
          </p:nvPr>
        </p:nvGraphicFramePr>
        <p:xfrm>
          <a:off x="29864" y="2674938"/>
          <a:ext cx="5982296" cy="4142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User Operation </a:t>
            </a:r>
            <a:r>
              <a:rPr lang="en-GB" dirty="0" smtClean="0"/>
              <a:t>2016</a:t>
            </a:r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6495" y="773705"/>
            <a:ext cx="4257675" cy="206210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1250"/>
              </a:spcAft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 eaLnBrk="0" hangingPunct="0">
              <a:spcAft>
                <a:spcPts val="1000"/>
              </a:spcAft>
              <a:defRPr sz="16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defRPr sz="12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defRPr sz="14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User Run </a:t>
            </a:r>
            <a:r>
              <a:rPr lang="en-US" altLang="en-US" sz="1600" dirty="0" smtClean="0">
                <a:solidFill>
                  <a:schemeClr val="tx1"/>
                </a:solidFill>
              </a:rPr>
              <a:t>2016 </a:t>
            </a: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100" b="0" dirty="0" smtClean="0">
                <a:solidFill>
                  <a:schemeClr val="tx1"/>
                </a:solidFill>
              </a:rPr>
              <a:t>(as of Nov. 28</a:t>
            </a:r>
            <a:r>
              <a:rPr lang="en-US" altLang="en-US" sz="1100" b="0" baseline="30000" dirty="0" smtClean="0">
                <a:solidFill>
                  <a:schemeClr val="tx1"/>
                </a:solidFill>
              </a:rPr>
              <a:t>th</a:t>
            </a:r>
            <a:r>
              <a:rPr lang="en-US" altLang="en-US" sz="1100" b="0" dirty="0" smtClean="0">
                <a:solidFill>
                  <a:schemeClr val="tx1"/>
                </a:solidFill>
              </a:rPr>
              <a:t>)</a:t>
            </a:r>
            <a:endParaRPr lang="en-US" altLang="en-US" sz="1100" b="0" dirty="0">
              <a:solidFill>
                <a:schemeClr val="tx1"/>
              </a:solidFill>
            </a:endParaRP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  </a:t>
            </a: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Scheduled  time:   </a:t>
            </a:r>
            <a:r>
              <a:rPr lang="en-US" altLang="en-US" sz="1600" dirty="0" smtClean="0">
                <a:solidFill>
                  <a:schemeClr val="tx1"/>
                </a:solidFill>
              </a:rPr>
              <a:t>3881 </a:t>
            </a:r>
            <a:r>
              <a:rPr lang="en-US" altLang="en-US" sz="1600" dirty="0">
                <a:solidFill>
                  <a:schemeClr val="tx1"/>
                </a:solidFill>
              </a:rPr>
              <a:t>h     </a:t>
            </a:r>
            <a:endParaRPr lang="en-US" altLang="en-US" sz="1400" dirty="0">
              <a:solidFill>
                <a:schemeClr val="tx1"/>
              </a:solidFill>
            </a:endParaRP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</a:rPr>
              <a:t>48</a:t>
            </a:r>
            <a:r>
              <a:rPr lang="en-US" altLang="en-US" sz="1600" dirty="0" smtClean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% Timing Mode    (40 or 60 Bunches)</a:t>
            </a: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Availability </a:t>
            </a:r>
            <a:r>
              <a:rPr lang="en-US" altLang="en-US" sz="1600" dirty="0" smtClean="0">
                <a:solidFill>
                  <a:schemeClr val="tx1"/>
                </a:solidFill>
              </a:rPr>
              <a:t>95.9 </a:t>
            </a:r>
            <a:r>
              <a:rPr lang="en-US" altLang="en-US" sz="1600" dirty="0" smtClean="0">
                <a:solidFill>
                  <a:schemeClr val="tx1"/>
                </a:solidFill>
              </a:rPr>
              <a:t>%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264110" y="2852936"/>
            <a:ext cx="2763385" cy="315035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GB" sz="1800" dirty="0"/>
              <a:t>5</a:t>
            </a:r>
            <a:r>
              <a:rPr lang="en-GB" sz="1800" dirty="0" smtClean="0"/>
              <a:t> bunch patterns:</a:t>
            </a:r>
          </a:p>
          <a:p>
            <a:pPr>
              <a:defRPr/>
            </a:pPr>
            <a:r>
              <a:rPr lang="en-GB" sz="1800" dirty="0" smtClean="0"/>
              <a:t>Timing Mode</a:t>
            </a:r>
            <a:endParaRPr lang="en-GB" sz="1400" dirty="0" smtClean="0"/>
          </a:p>
          <a:p>
            <a:pPr lvl="1">
              <a:defRPr/>
            </a:pPr>
            <a:r>
              <a:rPr lang="en-GB" sz="1400" dirty="0" smtClean="0"/>
              <a:t>40 bunches, 192 ns</a:t>
            </a:r>
          </a:p>
          <a:p>
            <a:pPr lvl="1">
              <a:defRPr/>
            </a:pPr>
            <a:r>
              <a:rPr lang="en-GB" sz="1400" dirty="0" smtClean="0"/>
              <a:t>60 bunches, 128 ns</a:t>
            </a:r>
          </a:p>
          <a:p>
            <a:pPr>
              <a:defRPr/>
            </a:pPr>
            <a:r>
              <a:rPr lang="en-GB" sz="1800" dirty="0" err="1" smtClean="0"/>
              <a:t>Continous</a:t>
            </a:r>
            <a:r>
              <a:rPr lang="en-GB" sz="1800" dirty="0" smtClean="0"/>
              <a:t> </a:t>
            </a:r>
            <a:r>
              <a:rPr lang="en-GB" sz="1800" dirty="0"/>
              <a:t>Mode</a:t>
            </a:r>
            <a:endParaRPr lang="en-GB" sz="1400" dirty="0"/>
          </a:p>
          <a:p>
            <a:pPr lvl="1">
              <a:defRPr/>
            </a:pPr>
            <a:r>
              <a:rPr lang="en-GB" sz="1400" dirty="0" smtClean="0"/>
              <a:t>240 </a:t>
            </a:r>
            <a:r>
              <a:rPr lang="en-GB" sz="1400" dirty="0"/>
              <a:t>bunches, 3</a:t>
            </a:r>
            <a:r>
              <a:rPr lang="en-GB" sz="1400" dirty="0" smtClean="0"/>
              <a:t>2 </a:t>
            </a:r>
            <a:r>
              <a:rPr lang="en-GB" sz="1400" dirty="0"/>
              <a:t>ns</a:t>
            </a:r>
          </a:p>
          <a:p>
            <a:pPr lvl="1">
              <a:defRPr/>
            </a:pPr>
            <a:r>
              <a:rPr lang="en-GB" sz="1400" dirty="0" smtClean="0"/>
              <a:t>480 </a:t>
            </a:r>
            <a:r>
              <a:rPr lang="en-GB" sz="1400" dirty="0"/>
              <a:t>bunches, </a:t>
            </a:r>
            <a:r>
              <a:rPr lang="en-GB" sz="1400" dirty="0" smtClean="0"/>
              <a:t>16 ns</a:t>
            </a:r>
          </a:p>
          <a:p>
            <a:pPr lvl="1">
              <a:defRPr/>
            </a:pPr>
            <a:r>
              <a:rPr lang="en-GB" sz="1400" dirty="0" smtClean="0"/>
              <a:t>960 bunches,   8 ns</a:t>
            </a:r>
            <a:endParaRPr lang="en-GB" sz="1400" dirty="0"/>
          </a:p>
          <a:p>
            <a:pPr marL="80963" indent="0">
              <a:buNone/>
              <a:defRPr/>
            </a:pPr>
            <a:endParaRPr lang="en-GB" dirty="0" smtClean="0"/>
          </a:p>
          <a:p>
            <a:pPr marL="0" indent="0">
              <a:buFontTx/>
              <a:buNone/>
              <a:defRPr/>
            </a:pPr>
            <a:endParaRPr lang="en-GB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437194" y="3390422"/>
            <a:ext cx="103511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34</a:t>
            </a:r>
            <a:r>
              <a:rPr lang="de-DE" dirty="0" smtClean="0">
                <a:solidFill>
                  <a:schemeClr val="tx1"/>
                </a:solidFill>
              </a:rPr>
              <a:t>%   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6985" y="5736740"/>
            <a:ext cx="94510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smtClean="0">
                <a:solidFill>
                  <a:schemeClr val="tx1"/>
                </a:solidFill>
              </a:rPr>
              <a:t>14</a:t>
            </a:r>
            <a:r>
              <a:rPr lang="de-DE" dirty="0" smtClean="0">
                <a:solidFill>
                  <a:schemeClr val="tx1"/>
                </a:solidFill>
              </a:rPr>
              <a:t>% 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540" y="3383995"/>
            <a:ext cx="9901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smtClean="0">
                <a:solidFill>
                  <a:schemeClr val="tx1"/>
                </a:solidFill>
              </a:rPr>
              <a:t>23</a:t>
            </a:r>
            <a:r>
              <a:rPr lang="de-DE" dirty="0" smtClean="0">
                <a:solidFill>
                  <a:schemeClr val="tx1"/>
                </a:solidFill>
              </a:rPr>
              <a:t>% 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663" y="5736308"/>
            <a:ext cx="9945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solidFill>
                  <a:schemeClr val="tx1"/>
                </a:solidFill>
              </a:rPr>
              <a:t>29%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6805" y="6462709"/>
            <a:ext cx="10084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smtClean="0">
                <a:solidFill>
                  <a:schemeClr val="tx1"/>
                </a:solidFill>
              </a:rPr>
              <a:t>0% 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3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User Operation </a:t>
            </a:r>
            <a:r>
              <a:rPr lang="en-GB" dirty="0" smtClean="0"/>
              <a:t>2016</a:t>
            </a:r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6496" y="2843935"/>
            <a:ext cx="2790310" cy="33855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1250"/>
              </a:spcAft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 eaLnBrk="0" hangingPunct="0">
              <a:spcAft>
                <a:spcPts val="1000"/>
              </a:spcAft>
              <a:defRPr sz="16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defRPr sz="12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defRPr sz="14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</a:rPr>
              <a:t>Timing Mode, 40 Bunches: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7002270" y="3203975"/>
            <a:ext cx="1980220" cy="162018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sz="1400" dirty="0" smtClean="0"/>
              <a:t>40 bunches </a:t>
            </a:r>
          </a:p>
          <a:p>
            <a:pPr>
              <a:defRPr/>
            </a:pPr>
            <a:r>
              <a:rPr lang="en-GB" sz="1400" dirty="0" smtClean="0"/>
              <a:t>192 ns</a:t>
            </a:r>
          </a:p>
          <a:p>
            <a:pPr>
              <a:defRPr/>
            </a:pPr>
            <a:r>
              <a:rPr lang="en-GB" sz="1400" dirty="0" smtClean="0"/>
              <a:t>100 mA</a:t>
            </a:r>
            <a:endParaRPr lang="en-GB" sz="1400" dirty="0" smtClean="0"/>
          </a:p>
          <a:p>
            <a:pPr>
              <a:defRPr/>
            </a:pPr>
            <a:r>
              <a:rPr lang="en-GB" sz="1400" dirty="0" smtClean="0"/>
              <a:t>2.5 mA per bunch</a:t>
            </a:r>
          </a:p>
          <a:p>
            <a:pPr>
              <a:defRPr/>
            </a:pPr>
            <a:r>
              <a:rPr lang="en-GB" sz="1400" dirty="0" smtClean="0"/>
              <a:t>1.5 h lifetime</a:t>
            </a:r>
            <a:endParaRPr lang="en-GB" sz="1400" dirty="0" smtClean="0"/>
          </a:p>
          <a:p>
            <a:pPr marL="80963" indent="0">
              <a:buNone/>
              <a:defRPr/>
            </a:pPr>
            <a:endParaRPr lang="en-GB" dirty="0" smtClean="0"/>
          </a:p>
          <a:p>
            <a:pPr marL="0" indent="0">
              <a:buFontTx/>
              <a:buNone/>
              <a:defRPr/>
            </a:pPr>
            <a:endParaRPr lang="en-GB" dirty="0" smtClean="0"/>
          </a:p>
        </p:txBody>
      </p:sp>
      <p:pic>
        <p:nvPicPr>
          <p:cNvPr id="1026" name="Picture 2" descr="http://ttfinfo.desy.de/petra/data/2016/47/24.11_M/2016-11-24T07:03: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4" b="61622"/>
          <a:stretch/>
        </p:blipFill>
        <p:spPr bwMode="auto">
          <a:xfrm>
            <a:off x="26495" y="3248925"/>
            <a:ext cx="688303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26494" y="818710"/>
            <a:ext cx="3375376" cy="33855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1250"/>
              </a:spcAft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 eaLnBrk="0" hangingPunct="0">
              <a:spcAft>
                <a:spcPts val="1000"/>
              </a:spcAft>
              <a:defRPr sz="16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defRPr sz="12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defRPr sz="14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</a:rPr>
              <a:t>Continuous</a:t>
            </a:r>
            <a:r>
              <a:rPr lang="en-US" altLang="en-US" sz="1600" dirty="0" smtClean="0">
                <a:solidFill>
                  <a:schemeClr val="tx1"/>
                </a:solidFill>
              </a:rPr>
              <a:t> Mode, 960 Bunches: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ttfinfo.desy.de/petra/data/2016/36/11.09_n/2016-09-11T23:14:5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" b="55830"/>
          <a:stretch/>
        </p:blipFill>
        <p:spPr bwMode="auto">
          <a:xfrm>
            <a:off x="26495" y="1191436"/>
            <a:ext cx="6883030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6998476" y="998730"/>
            <a:ext cx="1980220" cy="158398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sz="1400" dirty="0" smtClean="0"/>
              <a:t>96</a:t>
            </a:r>
            <a:r>
              <a:rPr lang="en-GB" sz="1400" dirty="0" smtClean="0"/>
              <a:t>0 bunches </a:t>
            </a:r>
          </a:p>
          <a:p>
            <a:pPr>
              <a:defRPr/>
            </a:pPr>
            <a:r>
              <a:rPr lang="en-GB" sz="1400" dirty="0"/>
              <a:t>8</a:t>
            </a:r>
            <a:r>
              <a:rPr lang="en-GB" sz="1400" dirty="0" smtClean="0"/>
              <a:t> ns</a:t>
            </a:r>
          </a:p>
          <a:p>
            <a:pPr>
              <a:defRPr/>
            </a:pPr>
            <a:r>
              <a:rPr lang="en-GB" sz="1400" dirty="0" smtClean="0"/>
              <a:t>100 mA</a:t>
            </a:r>
            <a:endParaRPr lang="en-GB" sz="1400" dirty="0" smtClean="0"/>
          </a:p>
          <a:p>
            <a:pPr>
              <a:defRPr/>
            </a:pPr>
            <a:r>
              <a:rPr lang="en-GB" sz="1400" dirty="0" smtClean="0"/>
              <a:t>100 µA per bunch</a:t>
            </a:r>
          </a:p>
          <a:p>
            <a:pPr>
              <a:defRPr/>
            </a:pPr>
            <a:r>
              <a:rPr lang="en-GB" sz="1400" dirty="0" smtClean="0"/>
              <a:t>15 h lifetime</a:t>
            </a:r>
            <a:endParaRPr lang="en-GB" sz="1400" dirty="0" smtClean="0"/>
          </a:p>
          <a:p>
            <a:pPr marL="80963" indent="0">
              <a:buNone/>
              <a:defRPr/>
            </a:pPr>
            <a:endParaRPr lang="en-GB" dirty="0" smtClean="0"/>
          </a:p>
          <a:p>
            <a:pPr marL="0" indent="0">
              <a:buFontTx/>
              <a:buNone/>
              <a:defRPr/>
            </a:pPr>
            <a:endParaRPr lang="en-GB" dirty="0" smtClean="0"/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479268" y="4841069"/>
            <a:ext cx="2407767" cy="130514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GB" sz="1400" dirty="0" smtClean="0"/>
              <a:t>Problems in Timing Mode:</a:t>
            </a:r>
          </a:p>
          <a:p>
            <a:pPr>
              <a:defRPr/>
            </a:pPr>
            <a:r>
              <a:rPr lang="en-GB" sz="1400" dirty="0" smtClean="0"/>
              <a:t>HOMs in cavities</a:t>
            </a:r>
          </a:p>
          <a:p>
            <a:pPr>
              <a:defRPr/>
            </a:pPr>
            <a:r>
              <a:rPr lang="en-GB" sz="1400" dirty="0" smtClean="0"/>
              <a:t>Radiation damage</a:t>
            </a:r>
          </a:p>
          <a:p>
            <a:pPr>
              <a:defRPr/>
            </a:pPr>
            <a:r>
              <a:rPr lang="en-GB" sz="1400" dirty="0" smtClean="0"/>
              <a:t>Spurious bunches</a:t>
            </a:r>
            <a:endParaRPr lang="en-GB" sz="1400" dirty="0" smtClean="0"/>
          </a:p>
          <a:p>
            <a:pPr marL="80963" indent="0">
              <a:buNone/>
              <a:defRPr/>
            </a:pPr>
            <a:endParaRPr lang="en-GB" dirty="0" smtClean="0"/>
          </a:p>
          <a:p>
            <a:pPr marL="0" indent="0">
              <a:buFontTx/>
              <a:buNone/>
              <a:defRPr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72520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User Operation </a:t>
            </a:r>
            <a:r>
              <a:rPr lang="en-GB" dirty="0" smtClean="0"/>
              <a:t>2016</a:t>
            </a:r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6496" y="818710"/>
            <a:ext cx="2790310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1250"/>
              </a:spcAft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 eaLnBrk="0" hangingPunct="0">
              <a:spcAft>
                <a:spcPts val="1000"/>
              </a:spcAft>
              <a:defRPr sz="16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defRPr sz="12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defRPr sz="14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</a:rPr>
              <a:t>Timing Mode, 40 Bunches:</a:t>
            </a:r>
          </a:p>
          <a:p>
            <a:pPr eaLnBrk="1" hangingPunct="1">
              <a:spcAft>
                <a:spcPct val="0"/>
              </a:spcAft>
            </a:pPr>
            <a:r>
              <a:rPr lang="en-GB" sz="1600" dirty="0"/>
              <a:t>HOMs in </a:t>
            </a:r>
            <a:r>
              <a:rPr lang="en-GB" sz="1600" dirty="0" smtClean="0"/>
              <a:t>cavities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15914" y="1538791"/>
            <a:ext cx="1960832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Main source of RF trips 2015: Reflected power.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Main contribution from cavity 2 SL.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0108" y="3924055"/>
            <a:ext cx="2416687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March 2016: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Strong vacuum event.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Cavity 2 SL detuned, decoupled from the RF waveguide.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Since then operation with 11 of 12 cavities.</a:t>
            </a:r>
          </a:p>
        </p:txBody>
      </p:sp>
      <p:pic>
        <p:nvPicPr>
          <p:cNvPr id="17" name="Picture 2" descr="http://ttfinfo.desy.de/MHFEelog/data/2016/12/2016-03-23T12:15:06-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59" y="1538790"/>
            <a:ext cx="2536644" cy="15301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/>
          <p:cNvCxnSpPr/>
          <p:nvPr/>
        </p:nvCxnSpPr>
        <p:spPr bwMode="auto">
          <a:xfrm flipV="1">
            <a:off x="2006715" y="2200510"/>
            <a:ext cx="720080" cy="41549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2" name="Picture 4" descr="http://ttfinfo.desy.de/MHFEelog/data/2016/12/2016-03-23T07:08:38-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2" r="31184"/>
          <a:stretch/>
        </p:blipFill>
        <p:spPr bwMode="auto">
          <a:xfrm>
            <a:off x="2884676" y="3203975"/>
            <a:ext cx="2021747" cy="28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/>
          <p:cNvCxnSpPr/>
          <p:nvPr/>
        </p:nvCxnSpPr>
        <p:spPr bwMode="auto">
          <a:xfrm>
            <a:off x="5022050" y="1313765"/>
            <a:ext cx="0" cy="481553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157064" y="1448779"/>
            <a:ext cx="3825425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2016:</a:t>
            </a:r>
          </a:p>
          <a:p>
            <a:r>
              <a:rPr lang="en-US" dirty="0">
                <a:solidFill>
                  <a:schemeClr val="tx1"/>
                </a:solidFill>
              </a:rPr>
              <a:t>Plungers at cavity 2 SL exchanged in </a:t>
            </a:r>
            <a:r>
              <a:rPr lang="en-US" dirty="0" smtClean="0">
                <a:solidFill>
                  <a:schemeClr val="tx1"/>
                </a:solidFill>
              </a:rPr>
              <a:t>August, </a:t>
            </a:r>
            <a:r>
              <a:rPr lang="en-US" dirty="0">
                <a:solidFill>
                  <a:schemeClr val="tx1"/>
                </a:solidFill>
              </a:rPr>
              <a:t>cavity 2 SL back in </a:t>
            </a:r>
            <a:r>
              <a:rPr lang="en-US" dirty="0" smtClean="0">
                <a:solidFill>
                  <a:schemeClr val="tx1"/>
                </a:solidFill>
              </a:rPr>
              <a:t>operation, no </a:t>
            </a:r>
            <a:r>
              <a:rPr lang="en-US" dirty="0" smtClean="0">
                <a:solidFill>
                  <a:schemeClr val="tx1"/>
                </a:solidFill>
              </a:rPr>
              <a:t>more problems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4" descr="H:\mhfe\MHF Fotoarchiv\PETRA-3\PE_SL_Cy2, nicht lokalisierbares Vakuumleck\Plg 1, SN 218\Blick in Z2 nach Demontage Plg1, 20160808_1041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65" y="2583289"/>
            <a:ext cx="1944001" cy="34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H:\mhfe\MHF Fotoarchiv\PETRA-3\PE_SL_Cy2, nicht lokalisierbares Vakuumleck\Plg 1, SN 218\Verfärbungen am Kolben von Plg 1, 20160808_11301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8826" r="10136" b="4166"/>
          <a:stretch/>
        </p:blipFill>
        <p:spPr bwMode="auto">
          <a:xfrm>
            <a:off x="7254489" y="2583289"/>
            <a:ext cx="172800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15913" y="2960656"/>
            <a:ext cx="196083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Reflected power trips mainly occur in timing mode.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9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4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User Operation </a:t>
            </a:r>
            <a:r>
              <a:rPr lang="en-GB" dirty="0" smtClean="0"/>
              <a:t>2016</a:t>
            </a:r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71500" y="6003286"/>
            <a:ext cx="1656184" cy="936104"/>
            <a:chOff x="179512" y="44624"/>
            <a:chExt cx="1656184" cy="936104"/>
          </a:xfrm>
        </p:grpSpPr>
        <p:sp>
          <p:nvSpPr>
            <p:cNvPr id="7" name="Rectangle 6"/>
            <p:cNvSpPr/>
            <p:nvPr/>
          </p:nvSpPr>
          <p:spPr bwMode="auto">
            <a:xfrm>
              <a:off x="179512" y="44624"/>
              <a:ext cx="922684" cy="936104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8" y="116632"/>
              <a:ext cx="1525588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6496" y="818710"/>
            <a:ext cx="2790310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1250"/>
              </a:spcAft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 eaLnBrk="0" hangingPunct="0">
              <a:spcAft>
                <a:spcPts val="1000"/>
              </a:spcAft>
              <a:defRPr sz="16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defRPr sz="12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defRPr sz="14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</a:rPr>
              <a:t>Timing Mode, 40 Bunches:</a:t>
            </a:r>
          </a:p>
          <a:p>
            <a:pPr eaLnBrk="1" hangingPunct="1">
              <a:spcAft>
                <a:spcPct val="0"/>
              </a:spcAft>
            </a:pPr>
            <a:r>
              <a:rPr lang="en-GB" sz="1600" dirty="0" smtClean="0"/>
              <a:t>Radiation damage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15913" y="1538791"/>
            <a:ext cx="448111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Beam life time 1.5 h,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compared to 15 h with 960 bunches.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5913" y="2296034"/>
            <a:ext cx="448111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Radiation levels 10 times higher.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Radiation damage increases.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Single event upsets in electronics: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Spontaneous firing of an injection kicker, only in 40 bunch mode. </a:t>
            </a: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5022050" y="1313765"/>
            <a:ext cx="0" cy="481553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157064" y="1448779"/>
            <a:ext cx="382542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2016: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Additional shielding against neutrons introduced, </a:t>
            </a:r>
            <a:r>
              <a:rPr lang="en-US" dirty="0" smtClean="0">
                <a:solidFill>
                  <a:schemeClr val="tx1"/>
                </a:solidFill>
              </a:rPr>
              <a:t>no </a:t>
            </a:r>
            <a:r>
              <a:rPr lang="en-US" dirty="0" smtClean="0">
                <a:solidFill>
                  <a:schemeClr val="tx1"/>
                </a:solidFill>
              </a:rPr>
              <a:t>more problems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21" descr="Kicker_PetraIII_Tunnelbild_MagnetPulser_Injek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6" r="25836"/>
          <a:stretch>
            <a:fillRect/>
          </a:stretch>
        </p:blipFill>
        <p:spPr bwMode="auto">
          <a:xfrm>
            <a:off x="2962588" y="3721532"/>
            <a:ext cx="1828256" cy="283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64" y="2618909"/>
            <a:ext cx="3823839" cy="28678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8356" y="3969060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Beam </a:t>
            </a:r>
            <a:r>
              <a:rPr lang="de-DE" dirty="0" err="1" smtClean="0"/>
              <a:t>pipe</a:t>
            </a:r>
            <a:endParaRPr lang="de-DE" dirty="0"/>
          </a:p>
        </p:txBody>
      </p:sp>
      <p:cxnSp>
        <p:nvCxnSpPr>
          <p:cNvPr id="5" name="Straight Arrow Connector 4"/>
          <p:cNvCxnSpPr>
            <a:stCxn id="2" idx="3"/>
          </p:cNvCxnSpPr>
          <p:nvPr/>
        </p:nvCxnSpPr>
        <p:spPr bwMode="auto">
          <a:xfrm>
            <a:off x="2240165" y="4138337"/>
            <a:ext cx="89167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1016605" y="4305581"/>
            <a:ext cx="159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Kicker </a:t>
            </a:r>
            <a:r>
              <a:rPr lang="de-DE" dirty="0" err="1" smtClean="0"/>
              <a:t>magnet</a:t>
            </a:r>
            <a:endParaRPr lang="de-DE" dirty="0"/>
          </a:p>
        </p:txBody>
      </p:sp>
      <p:cxnSp>
        <p:nvCxnSpPr>
          <p:cNvPr id="25" name="Straight Arrow Connector 24"/>
          <p:cNvCxnSpPr>
            <a:stCxn id="21" idx="3"/>
          </p:cNvCxnSpPr>
          <p:nvPr/>
        </p:nvCxnSpPr>
        <p:spPr bwMode="auto">
          <a:xfrm flipV="1">
            <a:off x="2615120" y="4138337"/>
            <a:ext cx="1056780" cy="3365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964890" y="4971579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Kicker </a:t>
            </a:r>
            <a:r>
              <a:rPr lang="de-DE" dirty="0" err="1" smtClean="0"/>
              <a:t>pulser</a:t>
            </a:r>
            <a:endParaRPr lang="de-DE" dirty="0"/>
          </a:p>
        </p:txBody>
      </p:sp>
      <p:cxnSp>
        <p:nvCxnSpPr>
          <p:cNvPr id="29" name="Straight Arrow Connector 28"/>
          <p:cNvCxnSpPr>
            <a:stCxn id="26" idx="3"/>
          </p:cNvCxnSpPr>
          <p:nvPr/>
        </p:nvCxnSpPr>
        <p:spPr bwMode="auto">
          <a:xfrm>
            <a:off x="2449592" y="5140856"/>
            <a:ext cx="95227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>
            <a:stCxn id="24" idx="2"/>
          </p:cNvCxnSpPr>
          <p:nvPr/>
        </p:nvCxnSpPr>
        <p:spPr bwMode="auto">
          <a:xfrm>
            <a:off x="7069777" y="2279776"/>
            <a:ext cx="472553" cy="185856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4111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4" grpId="0" animBg="1"/>
      <p:bldP spid="2" grpId="0"/>
      <p:bldP spid="21" grpId="0"/>
      <p:bldP spid="26" grpId="0"/>
    </p:bldLst>
  </p:timing>
</p:sld>
</file>

<file path=ppt/theme/theme1.xml><?xml version="1.0" encoding="utf-8"?>
<a:theme xmlns:a="http://schemas.openxmlformats.org/drawingml/2006/main" name="Standarddesign1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>
            <a:ln>
              <a:noFill/>
            </a:ln>
            <a:solidFill>
              <a:srgbClr val="3333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>
            <a:ln>
              <a:noFill/>
            </a:ln>
            <a:solidFill>
              <a:srgbClr val="3333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PT-Vorlage_en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1467</Words>
  <Application>Microsoft Office PowerPoint</Application>
  <PresentationFormat>On-screen Show (4:3)</PresentationFormat>
  <Paragraphs>661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Standarddesign1</vt:lpstr>
      <vt:lpstr>Custom Design</vt:lpstr>
      <vt:lpstr>PPT-Vorlage_en</vt:lpstr>
      <vt:lpstr>PowerPoint Presentation</vt:lpstr>
      <vt:lpstr>Content</vt:lpstr>
      <vt:lpstr>PETRA III Overview</vt:lpstr>
      <vt:lpstr>PETRA III Overview</vt:lpstr>
      <vt:lpstr>User Operation 2016</vt:lpstr>
      <vt:lpstr>User Operation 2016</vt:lpstr>
      <vt:lpstr>User Operation 2016</vt:lpstr>
      <vt:lpstr>User Operation 2016</vt:lpstr>
      <vt:lpstr>User Operation 2016</vt:lpstr>
      <vt:lpstr>User Operation 2016</vt:lpstr>
      <vt:lpstr>Availability 2016</vt:lpstr>
      <vt:lpstr>Availability 2016</vt:lpstr>
      <vt:lpstr>Availability 2016</vt:lpstr>
      <vt:lpstr>MTBF 2016</vt:lpstr>
      <vt:lpstr>Status of Extension Beamlines</vt:lpstr>
      <vt:lpstr>Plans for 2017</vt:lpstr>
      <vt:lpstr>Plans for Winter 2016/2017</vt:lpstr>
      <vt:lpstr>Plans for Summer 2017</vt:lpstr>
      <vt:lpstr>PETRA IV, Motivation</vt:lpstr>
      <vt:lpstr>PETRA IV, Parameter Range</vt:lpstr>
      <vt:lpstr>PETRA IV, Timeline</vt:lpstr>
      <vt:lpstr>PETRA IV:  Design Strategy</vt:lpstr>
      <vt:lpstr>PowerPoint Presentation</vt:lpstr>
    </vt:vector>
  </TitlesOfParts>
  <Company>DESY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weckert</dc:creator>
  <cp:lastModifiedBy>Bieler, Michael</cp:lastModifiedBy>
  <cp:revision>1559</cp:revision>
  <cp:lastPrinted>2015-11-20T13:40:13Z</cp:lastPrinted>
  <dcterms:created xsi:type="dcterms:W3CDTF">2008-02-26T06:53:26Z</dcterms:created>
  <dcterms:modified xsi:type="dcterms:W3CDTF">2016-11-25T15:44:48Z</dcterms:modified>
</cp:coreProperties>
</file>