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9"/>
  </p:notesMasterIdLst>
  <p:sldIdLst>
    <p:sldId id="257" r:id="rId3"/>
    <p:sldId id="314" r:id="rId4"/>
    <p:sldId id="288" r:id="rId5"/>
    <p:sldId id="289" r:id="rId6"/>
    <p:sldId id="290" r:id="rId7"/>
    <p:sldId id="291" r:id="rId8"/>
    <p:sldId id="304" r:id="rId9"/>
    <p:sldId id="305" r:id="rId10"/>
    <p:sldId id="306" r:id="rId11"/>
    <p:sldId id="294" r:id="rId12"/>
    <p:sldId id="310" r:id="rId13"/>
    <p:sldId id="296" r:id="rId14"/>
    <p:sldId id="297" r:id="rId15"/>
    <p:sldId id="298" r:id="rId16"/>
    <p:sldId id="316" r:id="rId17"/>
    <p:sldId id="299" r:id="rId18"/>
    <p:sldId id="300" r:id="rId19"/>
    <p:sldId id="301" r:id="rId20"/>
    <p:sldId id="302" r:id="rId21"/>
    <p:sldId id="311" r:id="rId22"/>
    <p:sldId id="312" r:id="rId23"/>
    <p:sldId id="313" r:id="rId24"/>
    <p:sldId id="303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71062" autoAdjust="0"/>
  </p:normalViewPr>
  <p:slideViewPr>
    <p:cSldViewPr snapToGrid="0">
      <p:cViewPr>
        <p:scale>
          <a:sx n="70" d="100"/>
          <a:sy n="70" d="100"/>
        </p:scale>
        <p:origin x="-1374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22084DC6-543F-4DFC-8704-4A2C78F1AD25}" type="datetimeFigureOut">
              <a:rPr lang="en-GB" altLang="en-US"/>
              <a:pPr/>
              <a:t>29/11/2016</a:t>
            </a:fld>
            <a:endParaRPr lang="en-GB" alt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4BAB4E9-D6DD-488C-A5EB-DDF7C68447C4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422962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CI SAC meeting 29 - 31 October 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C6C090-0F9F-4DBD-B23A-EAA92978A620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58568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CI SAC meeting 29 - 31 October 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9EF0A5-C3FB-4090-9013-194FC5CC4697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560623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CI SAC meeting 29 - 31 October 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22743E-8FE5-4C5B-8C6E-51AE7CD08BEC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805768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8640"/>
            <a:ext cx="9144000" cy="1470025"/>
          </a:xfrm>
        </p:spPr>
        <p:txBody>
          <a:bodyPr/>
          <a:lstStyle>
            <a:lvl1pPr>
              <a:defRPr sz="4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70065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045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19361"/>
          </a:xfrm>
        </p:spPr>
        <p:txBody>
          <a:bodyPr/>
          <a:lstStyle>
            <a:lvl1pPr>
              <a:defRPr sz="3200" i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052736"/>
            <a:ext cx="8424936" cy="475252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itchFamily="34" charset="0"/>
              </a:defRPr>
            </a:lvl1pPr>
            <a:lvl2pPr>
              <a:defRPr sz="22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itchFamily="34" charset="0"/>
              </a:defRPr>
            </a:lvl3pPr>
            <a:lvl4pPr>
              <a:buNone/>
              <a:defRPr>
                <a:latin typeface="Arial" pitchFamily="34" charset="0"/>
                <a:cs typeface="Arial" pitchFamily="34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379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786047"/>
            <a:ext cx="7848872" cy="1362075"/>
          </a:xfrm>
        </p:spPr>
        <p:txBody>
          <a:bodyPr anchor="t"/>
          <a:lstStyle>
            <a:lvl1pPr algn="l">
              <a:defRPr sz="4400" b="1" cap="none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285860"/>
            <a:ext cx="7772400" cy="1500187"/>
          </a:xfrm>
        </p:spPr>
        <p:txBody>
          <a:bodyPr anchor="b"/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8806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3375"/>
            <a:ext cx="9144000" cy="647353"/>
          </a:xfrm>
        </p:spPr>
        <p:txBody>
          <a:bodyPr/>
          <a:lstStyle>
            <a:lvl1pPr>
              <a:defRPr sz="3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0727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4054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CI SAC meeting 29 - 31 October 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9009D1-506F-4FFA-9FC2-A7503BF04842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499571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CI SAC meeting 29 - 31 October 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E6EE5B-B3FB-4C0A-921F-A271115FD7FA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805501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CI SAC meeting 29 - 31 October 2012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6BFC17-B249-4BF7-BBC9-9543B441068E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779444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CI SAC meeting 29 - 31 October 2012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C94A9F-B607-4B92-B8B0-FE165FD1D254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074111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CI SAC meeting 29 - 31 October 2012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26B451-4F9B-4A1D-B176-92A9908DC563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914685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CI SAC meeting 29 - 31 October 2012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825686-C3F9-4093-949F-4197EEFB860E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185706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CI SAC meeting 29 - 31 October 2012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492920-65BB-438B-B91B-87BD29DC851B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925348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CI SAC meeting 29 - 31 October 2012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4EF452-DFBD-4CF7-ADFD-4FA2BD04F96F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86620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en-GB" dirty="0"/>
              <a:t>CI SAC meeting 29 - 31 October 2012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D394F4F7-FCD8-4681-8C12-2DC3BB4776CA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33375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57338"/>
            <a:ext cx="7772400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Lucida Grande" pitchFamily="84" charset="0"/>
                <a:ea typeface="ヒラギノ角ゴ Pro W3" pitchFamily="84" charset="-128"/>
                <a:cs typeface="+mn-cs"/>
              </a:defRPr>
            </a:lvl1pPr>
          </a:lstStyle>
          <a:p>
            <a:pPr>
              <a:defRPr/>
            </a:pPr>
            <a:fld id="{35DA9EF8-C458-41A0-95C6-B1997AA5E59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055" name="Picture 19" descr="SCI41098_PPT_Templates_bottom_STF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88" y="5294313"/>
            <a:ext cx="7580312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6385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pitchFamily="34" charset="0"/>
          <a:ea typeface="+mj-ea"/>
          <a:cs typeface="ヒラギノ角ゴ Pro W3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ヒラギノ角ゴ Pro W3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ヒラギノ角ゴ Pro W3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ヒラギノ角ゴ Pro W3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C8C93"/>
          </a:solidFill>
          <a:latin typeface="Arial" charset="0"/>
          <a:ea typeface="ヒラギノ角ゴ Pro W3" pitchFamily="84" charset="-128"/>
          <a:cs typeface="ヒラギノ角ゴ Pro W3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Grande" pitchFamily="84" charset="0"/>
          <a:ea typeface="ヒラギノ角ゴ Pro W3" pitchFamily="8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+mn-ea"/>
          <a:cs typeface="ヒラギノ角ゴ Pro W3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3C8C93"/>
          </a:solidFill>
          <a:latin typeface="Arial" pitchFamily="34" charset="0"/>
          <a:ea typeface="+mn-ea"/>
          <a:cs typeface="ヒラギノ角ゴ Pro W3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ea typeface="ヒラギノ角ゴ Pro W3"/>
          <a:cs typeface="ヒラギノ角ゴ Pro W3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ea typeface="ヒラギノ角ゴ Pro W3"/>
          <a:cs typeface="ヒラギノ角ゴ Pro W3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ea typeface="ヒラギノ角ゴ Pro W3"/>
          <a:cs typeface="ヒラギノ角ゴ Pro W3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18" Type="http://schemas.openxmlformats.org/officeDocument/2006/relationships/image" Target="../media/image18.png"/><Relationship Id="rId3" Type="http://schemas.openxmlformats.org/officeDocument/2006/relationships/image" Target="../media/image3.jpeg"/><Relationship Id="rId21" Type="http://schemas.openxmlformats.org/officeDocument/2006/relationships/image" Target="../media/image20.gif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jpeg"/><Relationship Id="rId16" Type="http://schemas.openxmlformats.org/officeDocument/2006/relationships/image" Target="../media/image16.jpeg"/><Relationship Id="rId20" Type="http://schemas.openxmlformats.org/officeDocument/2006/relationships/hyperlink" Target="http://www.google.co.uk/url?sa=i&amp;rct=j&amp;q=&amp;esrc=s&amp;frm=1&amp;source=images&amp;cd=&amp;cad=rja&amp;uact=8&amp;ved=0ahUKEwjZ-o-YvJ_JAhVFW6YKHUyRAUEQjRwIBw&amp;url=http://www-group.slac.stanford.edu/com/logo_files.htm&amp;psig=AFQjCNFOxrtoHuTBEba9dlrGOUMY6Du0Gg&amp;ust=144812500663318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png"/><Relationship Id="rId24" Type="http://schemas.openxmlformats.org/officeDocument/2006/relationships/image" Target="../media/image23.png"/><Relationship Id="rId5" Type="http://schemas.openxmlformats.org/officeDocument/2006/relationships/image" Target="../media/image5.png"/><Relationship Id="rId15" Type="http://schemas.openxmlformats.org/officeDocument/2006/relationships/image" Target="../media/image15.jpeg"/><Relationship Id="rId23" Type="http://schemas.openxmlformats.org/officeDocument/2006/relationships/image" Target="../media/image22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fc.ac.uk/files/fel-report-2016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ubtitle 2"/>
          <p:cNvSpPr>
            <a:spLocks noGrp="1"/>
          </p:cNvSpPr>
          <p:nvPr>
            <p:ph type="subTitle" idx="1"/>
          </p:nvPr>
        </p:nvSpPr>
        <p:spPr>
          <a:xfrm>
            <a:off x="1670843" y="2492896"/>
            <a:ext cx="6015037" cy="1728122"/>
          </a:xfrm>
        </p:spPr>
        <p:txBody>
          <a:bodyPr/>
          <a:lstStyle/>
          <a:p>
            <a:pPr eaLnBrk="1" hangingPunct="1"/>
            <a:r>
              <a:rPr lang="en-US" altLang="en-US" sz="1800" b="1" i="1" dirty="0" smtClean="0">
                <a:solidFill>
                  <a:srgbClr val="0000FF"/>
                </a:solidFill>
              </a:rPr>
              <a:t>Peter Williams</a:t>
            </a:r>
          </a:p>
          <a:p>
            <a:pPr eaLnBrk="1" hangingPunct="1"/>
            <a:r>
              <a:rPr lang="en-US" altLang="en-US" sz="1600" dirty="0" smtClean="0"/>
              <a:t>Daresbury Laboratory</a:t>
            </a:r>
            <a:endParaRPr lang="en-US" altLang="en-US" sz="1400" b="1" i="1" dirty="0"/>
          </a:p>
          <a:p>
            <a:pPr eaLnBrk="1" hangingPunct="1"/>
            <a:r>
              <a:rPr lang="en-US" altLang="en-US" sz="1600" b="1" i="1" dirty="0" smtClean="0">
                <a:solidFill>
                  <a:srgbClr val="0000FF"/>
                </a:solidFill>
              </a:rPr>
              <a:t>29</a:t>
            </a:r>
            <a:r>
              <a:rPr lang="en-US" altLang="en-US" sz="1600" b="1" i="1" baseline="30000" dirty="0" smtClean="0">
                <a:solidFill>
                  <a:srgbClr val="0000FF"/>
                </a:solidFill>
              </a:rPr>
              <a:t>th</a:t>
            </a:r>
            <a:r>
              <a:rPr lang="en-US" altLang="en-US" sz="1600" b="1" i="1" dirty="0" smtClean="0">
                <a:solidFill>
                  <a:srgbClr val="0000FF"/>
                </a:solidFill>
              </a:rPr>
              <a:t> November 2016</a:t>
            </a:r>
          </a:p>
          <a:p>
            <a:pPr eaLnBrk="1" hangingPunct="1"/>
            <a:r>
              <a:rPr lang="en-US" altLang="en-US" sz="2000" b="1" i="1" dirty="0" smtClean="0">
                <a:solidFill>
                  <a:srgbClr val="0000FF"/>
                </a:solidFill>
              </a:rPr>
              <a:t>XXIV European Synchrotron Light Source Workshop, Lund</a:t>
            </a:r>
          </a:p>
        </p:txBody>
      </p:sp>
      <p:sp>
        <p:nvSpPr>
          <p:cNvPr id="17" name="TextBox 10"/>
          <p:cNvSpPr txBox="1">
            <a:spLocks noChangeArrowheads="1"/>
          </p:cNvSpPr>
          <p:nvPr/>
        </p:nvSpPr>
        <p:spPr bwMode="auto">
          <a:xfrm>
            <a:off x="107504" y="1429548"/>
            <a:ext cx="88569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eaLnBrk="0" hangingPunct="0"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defRPr sz="3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defRPr sz="3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defRPr sz="3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defRPr sz="3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sz="2800" b="1" dirty="0" smtClean="0">
                <a:cs typeface="Arial" panose="020B0604020202020204" pitchFamily="34" charset="0"/>
              </a:rPr>
              <a:t>R&amp;D Towards a </a:t>
            </a:r>
            <a:r>
              <a:rPr lang="en-GB" sz="2800" b="1" dirty="0">
                <a:cs typeface="Arial" panose="020B0604020202020204" pitchFamily="34" charset="0"/>
              </a:rPr>
              <a:t>UK </a:t>
            </a:r>
            <a:r>
              <a:rPr lang="en-GB" sz="2800" b="1" dirty="0" smtClean="0">
                <a:cs typeface="Arial" panose="020B0604020202020204" pitchFamily="34" charset="0"/>
              </a:rPr>
              <a:t>X-FEL </a:t>
            </a:r>
            <a:r>
              <a:rPr lang="en-GB" sz="2800" b="1" dirty="0">
                <a:cs typeface="Arial" panose="020B0604020202020204" pitchFamily="34" charset="0"/>
              </a:rPr>
              <a:t>and </a:t>
            </a:r>
            <a:r>
              <a:rPr lang="en-GB" sz="2800" b="1" dirty="0" smtClean="0">
                <a:cs typeface="Arial" panose="020B0604020202020204" pitchFamily="34" charset="0"/>
              </a:rPr>
              <a:t>CLARA Overview</a:t>
            </a:r>
            <a:endParaRPr lang="en-GB" altLang="en-US" sz="4000" dirty="0">
              <a:cs typeface="Arial" panose="020B0604020202020204" pitchFamily="34" charset="0"/>
            </a:endParaRPr>
          </a:p>
        </p:txBody>
      </p:sp>
      <p:sp>
        <p:nvSpPr>
          <p:cNvPr id="2" name="AutoShape 8" descr="Image result for infn frascati logo"/>
          <p:cNvSpPr>
            <a:spLocks noChangeAspect="1" noChangeArrowheads="1"/>
          </p:cNvSpPr>
          <p:nvPr/>
        </p:nvSpPr>
        <p:spPr bwMode="auto">
          <a:xfrm>
            <a:off x="0" y="-136525"/>
            <a:ext cx="1647825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3" name="AutoShape 10" descr="Image result for infn frascati logo"/>
          <p:cNvSpPr>
            <a:spLocks noChangeAspect="1" noChangeArrowheads="1"/>
          </p:cNvSpPr>
          <p:nvPr/>
        </p:nvSpPr>
        <p:spPr bwMode="auto">
          <a:xfrm>
            <a:off x="152400" y="15875"/>
            <a:ext cx="1647825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6" name="AutoShape 13" descr="Image result for oxford university logo"/>
          <p:cNvSpPr>
            <a:spLocks noChangeAspect="1" noChangeArrowheads="1"/>
          </p:cNvSpPr>
          <p:nvPr/>
        </p:nvSpPr>
        <p:spPr bwMode="auto">
          <a:xfrm>
            <a:off x="0" y="-136525"/>
            <a:ext cx="1028700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8" name="AutoShape 16" descr="Image result for imperial college logo"/>
          <p:cNvSpPr>
            <a:spLocks noChangeAspect="1" noChangeArrowheads="1"/>
          </p:cNvSpPr>
          <p:nvPr/>
        </p:nvSpPr>
        <p:spPr bwMode="auto">
          <a:xfrm>
            <a:off x="0" y="-136525"/>
            <a:ext cx="1438275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1289205" y="4149080"/>
            <a:ext cx="6381758" cy="602273"/>
            <a:chOff x="1286586" y="4806691"/>
            <a:chExt cx="6381758" cy="602273"/>
          </a:xfrm>
        </p:grpSpPr>
        <p:pic>
          <p:nvPicPr>
            <p:cNvPr id="10" name="Picture 9" descr="Untitled-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8511" y="4806691"/>
              <a:ext cx="1065172" cy="602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7" descr="Diamond_logo_col2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6865" y="4949111"/>
              <a:ext cx="1105510" cy="317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9818" y="4958316"/>
              <a:ext cx="1318526" cy="299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6586" y="4842537"/>
              <a:ext cx="1644143" cy="530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13"/>
          <p:cNvGrpSpPr/>
          <p:nvPr/>
        </p:nvGrpSpPr>
        <p:grpSpPr>
          <a:xfrm>
            <a:off x="976822" y="6104840"/>
            <a:ext cx="4840293" cy="604066"/>
            <a:chOff x="2107971" y="6104840"/>
            <a:chExt cx="4840293" cy="604066"/>
          </a:xfrm>
        </p:grpSpPr>
        <p:pic>
          <p:nvPicPr>
            <p:cNvPr id="15" name="Picture 8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2307" y="6255566"/>
              <a:ext cx="435957" cy="436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" descr="Paul Scherrer Institut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7971" y="6218939"/>
              <a:ext cx="1361942" cy="489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" descr="http://design-guidelines.web.cern.ch/sites/design-guidelines.web.cern.ch/files/u6/CERN-logo.jpg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1878" y="6163690"/>
              <a:ext cx="532586" cy="5317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1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6429" y="6104840"/>
              <a:ext cx="823913" cy="590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" name="Picture 5" descr="newStrathLogo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563" y="4816596"/>
            <a:ext cx="768829" cy="454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990" y="4693130"/>
            <a:ext cx="1715977" cy="701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777" y="4862499"/>
            <a:ext cx="1268154" cy="362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14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083" y="4879994"/>
            <a:ext cx="774364" cy="327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4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47" y="4725187"/>
            <a:ext cx="533759" cy="637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26"/>
          <p:cNvGrpSpPr/>
          <p:nvPr/>
        </p:nvGrpSpPr>
        <p:grpSpPr>
          <a:xfrm>
            <a:off x="755576" y="5436034"/>
            <a:ext cx="6586084" cy="612835"/>
            <a:chOff x="1082260" y="5436034"/>
            <a:chExt cx="6586084" cy="612835"/>
          </a:xfrm>
        </p:grpSpPr>
        <p:pic>
          <p:nvPicPr>
            <p:cNvPr id="28" name="Picture 13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2260" y="5436034"/>
              <a:ext cx="1106139" cy="612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4" descr="http://www.ucl.ac.uk/cpc/wp-content/uploads/ucl-logo.jpg"/>
            <p:cNvPicPr>
              <a:picLocks noChangeAspect="1" noChangeArrowheads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353585" y="5518821"/>
              <a:ext cx="1243923" cy="447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" descr="http://www.autoclavesgroup.com/wp-content/uploads/2011/05/Swansea-uni-logo-300x190.png"/>
            <p:cNvPicPr>
              <a:picLocks noChangeAspect="1" noChangeArrowheads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7891" y="5518821"/>
              <a:ext cx="706202" cy="447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6" descr="https://www.york.ac.uk/np/images/home_logo_screen.gif"/>
            <p:cNvPicPr>
              <a:picLocks noChangeAspect="1" noChangeArrowheads="1"/>
            </p:cNvPicPr>
            <p:nvPr/>
          </p:nvPicPr>
          <p:blipFill>
            <a:blip r:embed="rId1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7000" y="5575866"/>
              <a:ext cx="1502967" cy="333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17"/>
            <p:cNvPicPr>
              <a:picLocks noChangeAspect="1" noChangeArrowheads="1"/>
            </p:cNvPicPr>
            <p:nvPr/>
          </p:nvPicPr>
          <p:blipFill rotWithShape="1">
            <a:blip r:embed="rId1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559460" y="5520821"/>
              <a:ext cx="1108884" cy="443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" name="Picture 2" descr="http://www-group.slac.stanford.edu/com/images/slac_logos_2012branding/SLAC_LogoSD.gif">
            <a:hlinkClick r:id="rId20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889" y="6163690"/>
            <a:ext cx="1546523" cy="579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8787" y="4761431"/>
            <a:ext cx="915623" cy="565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628269"/>
            <a:ext cx="352954" cy="3930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55" y="304766"/>
            <a:ext cx="4051458" cy="87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38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5" y="161578"/>
            <a:ext cx="7772400" cy="819150"/>
          </a:xfrm>
        </p:spPr>
        <p:txBody>
          <a:bodyPr/>
          <a:lstStyle/>
          <a:p>
            <a:r>
              <a:rPr lang="en-GB" sz="3200" b="1" dirty="0" smtClean="0">
                <a:latin typeface="Calibri" panose="020F0502020204030204" pitchFamily="34" charset="0"/>
              </a:rPr>
              <a:t>CLARA</a:t>
            </a:r>
            <a:endParaRPr lang="en-GB" sz="32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1" y="896494"/>
            <a:ext cx="8677274" cy="4834927"/>
          </a:xfrm>
          <a:solidFill>
            <a:schemeClr val="bg1"/>
          </a:solidFill>
        </p:spPr>
        <p:txBody>
          <a:bodyPr/>
          <a:lstStyle/>
          <a:p>
            <a:r>
              <a:rPr lang="en-GB" sz="20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CLARA is a purpose built dedicated flexible FEL Test Facility</a:t>
            </a:r>
          </a:p>
          <a:p>
            <a:r>
              <a:rPr lang="en-GB" sz="2000" dirty="0">
                <a:latin typeface="Calibri" panose="020F0502020204030204" pitchFamily="34" charset="0"/>
              </a:rPr>
              <a:t>CLARA is a scaled down version of an X-ray FEL containing all of the key technical components, where all lessons learnt can be directly applied to any future UK FEL. </a:t>
            </a:r>
            <a:endParaRPr lang="en-GB" sz="2000" dirty="0" smtClean="0">
              <a:latin typeface="Calibri" panose="020F0502020204030204" pitchFamily="34" charset="0"/>
            </a:endParaRPr>
          </a:p>
          <a:p>
            <a:r>
              <a:rPr lang="en-GB" sz="20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The </a:t>
            </a:r>
            <a:r>
              <a:rPr lang="en-GB" sz="2000" dirty="0">
                <a:solidFill>
                  <a:srgbClr val="0000FF"/>
                </a:solidFill>
                <a:latin typeface="Calibri" panose="020F0502020204030204" pitchFamily="34" charset="0"/>
              </a:rPr>
              <a:t>key objectives are: </a:t>
            </a:r>
            <a:endParaRPr lang="en-GB" sz="2000" dirty="0" smtClean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lvl="1"/>
            <a:r>
              <a:rPr lang="en-GB" sz="1600" dirty="0" smtClean="0">
                <a:latin typeface="Calibri" panose="020F0502020204030204" pitchFamily="34" charset="0"/>
              </a:rPr>
              <a:t>To </a:t>
            </a:r>
            <a:r>
              <a:rPr lang="en-GB" sz="1600" dirty="0">
                <a:latin typeface="Calibri" panose="020F0502020204030204" pitchFamily="34" charset="0"/>
              </a:rPr>
              <a:t>develop new methods for improving the quality of the light output from </a:t>
            </a:r>
            <a:r>
              <a:rPr lang="en-GB" sz="1600" dirty="0" smtClean="0">
                <a:latin typeface="Calibri" panose="020F0502020204030204" pitchFamily="34" charset="0"/>
              </a:rPr>
              <a:t>FELs</a:t>
            </a:r>
          </a:p>
          <a:p>
            <a:pPr lvl="1"/>
            <a:r>
              <a:rPr lang="en-GB" sz="1600" dirty="0" smtClean="0">
                <a:latin typeface="Calibri" panose="020F0502020204030204" pitchFamily="34" charset="0"/>
              </a:rPr>
              <a:t>Prove </a:t>
            </a:r>
            <a:r>
              <a:rPr lang="en-GB" sz="1600" dirty="0">
                <a:latin typeface="Calibri" panose="020F0502020204030204" pitchFamily="34" charset="0"/>
              </a:rPr>
              <a:t>new </a:t>
            </a:r>
            <a:r>
              <a:rPr lang="en-GB" sz="1600" dirty="0" smtClean="0">
                <a:latin typeface="Calibri" panose="020F0502020204030204" pitchFamily="34" charset="0"/>
              </a:rPr>
              <a:t>technologies</a:t>
            </a:r>
          </a:p>
          <a:p>
            <a:pPr lvl="1"/>
            <a:r>
              <a:rPr lang="en-GB" sz="1600" dirty="0">
                <a:latin typeface="Calibri" panose="020F0502020204030204" pitchFamily="34" charset="0"/>
              </a:rPr>
              <a:t>D</a:t>
            </a:r>
            <a:r>
              <a:rPr lang="en-GB" sz="1600" dirty="0" smtClean="0">
                <a:latin typeface="Calibri" panose="020F0502020204030204" pitchFamily="34" charset="0"/>
              </a:rPr>
              <a:t>evelop </a:t>
            </a:r>
            <a:r>
              <a:rPr lang="en-GB" sz="1600" dirty="0">
                <a:latin typeface="Calibri" panose="020F0502020204030204" pitchFamily="34" charset="0"/>
              </a:rPr>
              <a:t>the </a:t>
            </a:r>
            <a:r>
              <a:rPr lang="en-GB" sz="1600" dirty="0" smtClean="0">
                <a:latin typeface="Calibri" panose="020F0502020204030204" pitchFamily="34" charset="0"/>
              </a:rPr>
              <a:t>UK skill base</a:t>
            </a:r>
          </a:p>
          <a:p>
            <a:pPr lvl="1"/>
            <a:r>
              <a:rPr lang="en-GB" sz="1600" dirty="0" smtClean="0">
                <a:latin typeface="Calibri" panose="020F0502020204030204" pitchFamily="34" charset="0"/>
              </a:rPr>
              <a:t>Lower </a:t>
            </a:r>
            <a:r>
              <a:rPr lang="en-GB" sz="1600" dirty="0">
                <a:latin typeface="Calibri" panose="020F0502020204030204" pitchFamily="34" charset="0"/>
              </a:rPr>
              <a:t>the total cost of a UK </a:t>
            </a:r>
            <a:r>
              <a:rPr lang="en-GB" sz="1600" dirty="0" smtClean="0">
                <a:latin typeface="Calibri" panose="020F0502020204030204" pitchFamily="34" charset="0"/>
              </a:rPr>
              <a:t>FEL</a:t>
            </a:r>
          </a:p>
          <a:p>
            <a:pPr lvl="1"/>
            <a:r>
              <a:rPr lang="en-GB" sz="1600" dirty="0">
                <a:latin typeface="Calibri" panose="020F0502020204030204" pitchFamily="34" charset="0"/>
              </a:rPr>
              <a:t>L</a:t>
            </a:r>
            <a:r>
              <a:rPr lang="en-GB" sz="1600" dirty="0" smtClean="0">
                <a:latin typeface="Calibri" panose="020F0502020204030204" pitchFamily="34" charset="0"/>
              </a:rPr>
              <a:t>ower </a:t>
            </a:r>
            <a:r>
              <a:rPr lang="en-GB" sz="1600" dirty="0">
                <a:latin typeface="Calibri" panose="020F0502020204030204" pitchFamily="34" charset="0"/>
              </a:rPr>
              <a:t>the risks associated with UK FEL</a:t>
            </a:r>
            <a:r>
              <a:rPr lang="en-GB" sz="1600" dirty="0" smtClean="0">
                <a:latin typeface="Calibri" panose="020F0502020204030204" pitchFamily="34" charset="0"/>
              </a:rPr>
              <a:t>.</a:t>
            </a:r>
          </a:p>
          <a:p>
            <a:pPr lvl="1"/>
            <a:endParaRPr lang="en-GB" sz="1600" dirty="0" smtClean="0">
              <a:latin typeface="Calibri" panose="020F0502020204030204" pitchFamily="34" charset="0"/>
            </a:endParaRP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45488" y="4358278"/>
            <a:ext cx="7079941" cy="2172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238094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5" y="161578"/>
            <a:ext cx="7772400" cy="819150"/>
          </a:xfrm>
        </p:spPr>
        <p:txBody>
          <a:bodyPr/>
          <a:lstStyle/>
          <a:p>
            <a:r>
              <a:rPr lang="en-GB" sz="3200" b="1" dirty="0" smtClean="0">
                <a:latin typeface="Calibri" panose="020F0502020204030204" pitchFamily="34" charset="0"/>
              </a:rPr>
              <a:t>International Perspective</a:t>
            </a:r>
            <a:endParaRPr lang="en-GB" sz="32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651" y="870013"/>
            <a:ext cx="8677274" cy="5175680"/>
          </a:xfrm>
          <a:solidFill>
            <a:schemeClr val="bg1"/>
          </a:solidFill>
        </p:spPr>
        <p:txBody>
          <a:bodyPr/>
          <a:lstStyle/>
          <a:p>
            <a:r>
              <a:rPr lang="en-GB" sz="2000" dirty="0">
                <a:solidFill>
                  <a:srgbClr val="0000FF"/>
                </a:solidFill>
                <a:latin typeface="Calibri" panose="020F0502020204030204" pitchFamily="34" charset="0"/>
              </a:rPr>
              <a:t>CLARA is of great interest internationally </a:t>
            </a:r>
            <a:endParaRPr lang="en-GB" sz="2000" dirty="0" smtClean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lvl="1"/>
            <a:r>
              <a:rPr lang="en-GB" sz="16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Any </a:t>
            </a:r>
            <a:r>
              <a:rPr lang="en-GB" sz="1600" dirty="0">
                <a:solidFill>
                  <a:srgbClr val="0000FF"/>
                </a:solidFill>
                <a:latin typeface="Calibri" panose="020F0502020204030204" pitchFamily="34" charset="0"/>
              </a:rPr>
              <a:t>new technique we prove or technology we develop can be applied to new and existing </a:t>
            </a:r>
            <a:r>
              <a:rPr lang="en-GB" sz="16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FELs</a:t>
            </a:r>
            <a:r>
              <a:rPr lang="en-GB" sz="1600" dirty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endParaRPr lang="en-GB" sz="1600" dirty="0" smtClean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lvl="1"/>
            <a:r>
              <a:rPr lang="en-GB" sz="16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There are very few such test facilities globally</a:t>
            </a:r>
          </a:p>
          <a:p>
            <a:r>
              <a:rPr lang="en-GB" sz="2000" dirty="0" smtClean="0">
                <a:latin typeface="Calibri" panose="020F0502020204030204" pitchFamily="34" charset="0"/>
              </a:rPr>
              <a:t>CLARA </a:t>
            </a:r>
            <a:r>
              <a:rPr lang="en-GB" sz="2000" dirty="0">
                <a:latin typeface="Calibri" panose="020F0502020204030204" pitchFamily="34" charset="0"/>
              </a:rPr>
              <a:t>has established formal links with SwissFEL (PSI, Switzerland), LCLS-II (SLAC, USA), CERN, INFN (Italy), and FERMI@Elettra (Italy). </a:t>
            </a:r>
            <a:endParaRPr lang="en-GB" sz="2000" dirty="0" smtClean="0">
              <a:latin typeface="Calibri" panose="020F0502020204030204" pitchFamily="34" charset="0"/>
            </a:endParaRPr>
          </a:p>
          <a:p>
            <a:r>
              <a:rPr lang="en-GB" sz="2000" dirty="0" smtClean="0">
                <a:latin typeface="Calibri" panose="020F0502020204030204" pitchFamily="34" charset="0"/>
              </a:rPr>
              <a:t>Examples </a:t>
            </a:r>
            <a:r>
              <a:rPr lang="en-GB" sz="2000" dirty="0">
                <a:latin typeface="Calibri" panose="020F0502020204030204" pitchFamily="34" charset="0"/>
              </a:rPr>
              <a:t>of these collaborations include:</a:t>
            </a:r>
          </a:p>
          <a:p>
            <a:pPr lvl="1"/>
            <a:r>
              <a:rPr lang="en-GB" sz="18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Switzerland </a:t>
            </a:r>
            <a:r>
              <a:rPr lang="en-GB" sz="1800" dirty="0">
                <a:solidFill>
                  <a:srgbClr val="0000FF"/>
                </a:solidFill>
                <a:latin typeface="Calibri" panose="020F0502020204030204" pitchFamily="34" charset="0"/>
              </a:rPr>
              <a:t>has provided ~£1m of equipment for CLARA in exchange for future beam time access, and support from STFC expertise in the </a:t>
            </a:r>
            <a:r>
              <a:rPr lang="en-GB" sz="18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design/delivery </a:t>
            </a:r>
            <a:r>
              <a:rPr lang="en-GB" sz="1800" dirty="0">
                <a:solidFill>
                  <a:srgbClr val="0000FF"/>
                </a:solidFill>
                <a:latin typeface="Calibri" panose="020F0502020204030204" pitchFamily="34" charset="0"/>
              </a:rPr>
              <a:t>of various SwissFEL systems and FEL commissioning.</a:t>
            </a:r>
          </a:p>
          <a:p>
            <a:pPr lvl="1"/>
            <a:r>
              <a:rPr lang="en-GB" sz="18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The </a:t>
            </a:r>
            <a:r>
              <a:rPr lang="en-GB" sz="1800" dirty="0">
                <a:solidFill>
                  <a:srgbClr val="0000FF"/>
                </a:solidFill>
                <a:latin typeface="Calibri" panose="020F0502020204030204" pitchFamily="34" charset="0"/>
              </a:rPr>
              <a:t>US wants to use CLARA to develop new FEL concepts beyond the capability of their test facility. </a:t>
            </a:r>
          </a:p>
          <a:p>
            <a:pPr lvl="1"/>
            <a:r>
              <a:rPr lang="en-GB" sz="18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CERN </a:t>
            </a:r>
            <a:r>
              <a:rPr lang="en-GB" sz="1800" dirty="0">
                <a:solidFill>
                  <a:srgbClr val="0000FF"/>
                </a:solidFill>
                <a:latin typeface="Calibri" panose="020F0502020204030204" pitchFamily="34" charset="0"/>
              </a:rPr>
              <a:t>and </a:t>
            </a:r>
            <a:r>
              <a:rPr lang="en-GB" sz="18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FERMI@Elettra are </a:t>
            </a:r>
            <a:r>
              <a:rPr lang="en-GB" sz="1800" dirty="0">
                <a:solidFill>
                  <a:srgbClr val="0000FF"/>
                </a:solidFill>
                <a:latin typeface="Calibri" panose="020F0502020204030204" pitchFamily="34" charset="0"/>
              </a:rPr>
              <a:t>developing novel accelerator technologies for more cost effective FELs and would like to prove this technology on CLARA (H2020 proposal).</a:t>
            </a:r>
          </a:p>
          <a:p>
            <a:pPr lvl="1"/>
            <a:r>
              <a:rPr lang="en-GB" sz="18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INFN is </a:t>
            </a:r>
            <a:r>
              <a:rPr lang="en-GB" sz="1800" dirty="0">
                <a:solidFill>
                  <a:srgbClr val="0000FF"/>
                </a:solidFill>
                <a:latin typeface="Calibri" panose="020F0502020204030204" pitchFamily="34" charset="0"/>
              </a:rPr>
              <a:t>leading an H2020 proposal to make use of CLARA for innovative accelerator developments.</a:t>
            </a:r>
          </a:p>
        </p:txBody>
      </p:sp>
    </p:spTree>
    <p:extLst>
      <p:ext uri="{BB962C8B-B14F-4D97-AF65-F5344CB8AC3E}">
        <p14:creationId xmlns:p14="http://schemas.microsoft.com/office/powerpoint/2010/main" val="322816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Summary of operating modes</a:t>
            </a:r>
            <a:endParaRPr lang="en-GB" dirty="0">
              <a:latin typeface="Calibri" panose="020F050202020403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831759"/>
              </p:ext>
            </p:extLst>
          </p:nvPr>
        </p:nvGraphicFramePr>
        <p:xfrm>
          <a:off x="467544" y="1124744"/>
          <a:ext cx="8496945" cy="532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1512168"/>
                <a:gridCol w="1512168"/>
                <a:gridCol w="1944216"/>
                <a:gridCol w="2016225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i="1" dirty="0" smtClean="0">
                          <a:latin typeface="Calibri" panose="020F0502020204030204" pitchFamily="34" charset="0"/>
                        </a:rPr>
                        <a:t>MODE</a:t>
                      </a:r>
                      <a:endParaRPr lang="en-GB" sz="1400" i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i="1" dirty="0" smtClean="0">
                          <a:latin typeface="Calibri" panose="020F0502020204030204" pitchFamily="34" charset="0"/>
                        </a:rPr>
                        <a:t>FLAT</a:t>
                      </a:r>
                      <a:endParaRPr lang="en-GB" sz="1400" i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i="1" dirty="0" smtClean="0">
                          <a:latin typeface="Calibri" panose="020F0502020204030204" pitchFamily="34" charset="0"/>
                        </a:rPr>
                        <a:t>ULTRASHORT</a:t>
                      </a:r>
                      <a:endParaRPr lang="en-GB" sz="1400" i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i="1" dirty="0" smtClean="0">
                          <a:latin typeface="Calibri" panose="020F0502020204030204" pitchFamily="34" charset="0"/>
                        </a:rPr>
                        <a:t>SHORT</a:t>
                      </a:r>
                      <a:endParaRPr lang="en-GB" sz="1400" i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i="1" dirty="0" smtClean="0">
                          <a:latin typeface="Calibri" panose="020F0502020204030204" pitchFamily="34" charset="0"/>
                        </a:rPr>
                        <a:t>LONG</a:t>
                      </a:r>
                      <a:endParaRPr lang="en-GB" sz="1400" i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latin typeface="Calibri" panose="020F0502020204030204" pitchFamily="34" charset="0"/>
                        </a:rPr>
                        <a:t>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alibri" panose="020F0502020204030204" pitchFamily="34" charset="0"/>
                        </a:rPr>
                        <a:t>240 MeV</a:t>
                      </a:r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alibri" panose="020F0502020204030204" pitchFamily="34" charset="0"/>
                        </a:rPr>
                        <a:t>240 MeV</a:t>
                      </a:r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alibri" panose="020F0502020204030204" pitchFamily="34" charset="0"/>
                        </a:rPr>
                        <a:t>150—</a:t>
                      </a:r>
                      <a:r>
                        <a:rPr lang="en-GB" sz="1400" b="1" dirty="0" smtClean="0">
                          <a:latin typeface="Calibri" panose="020F0502020204030204" pitchFamily="34" charset="0"/>
                        </a:rPr>
                        <a:t>240</a:t>
                      </a:r>
                      <a:r>
                        <a:rPr lang="en-GB" sz="1400" baseline="0" dirty="0" smtClean="0">
                          <a:latin typeface="Calibri" panose="020F0502020204030204" pitchFamily="34" charset="0"/>
                        </a:rPr>
                        <a:t> MeV</a:t>
                      </a:r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latin typeface="Calibri" panose="020F0502020204030204" pitchFamily="34" charset="0"/>
                        </a:rPr>
                        <a:t>150</a:t>
                      </a:r>
                      <a:r>
                        <a:rPr lang="en-GB" sz="1400" dirty="0" smtClean="0">
                          <a:latin typeface="Calibri" panose="020F0502020204030204" pitchFamily="34" charset="0"/>
                        </a:rPr>
                        <a:t> – 240 MeV</a:t>
                      </a:r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latin typeface="Calibri" panose="020F0502020204030204" pitchFamily="34" charset="0"/>
                        </a:rPr>
                        <a:t>Pulse Duration</a:t>
                      </a:r>
                      <a:endParaRPr lang="en-GB" sz="1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alibri" panose="020F0502020204030204" pitchFamily="34" charset="0"/>
                        </a:rPr>
                        <a:t>250fs flat region</a:t>
                      </a:r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alibri" panose="020F0502020204030204" pitchFamily="34" charset="0"/>
                        </a:rPr>
                        <a:t>50</a:t>
                      </a:r>
                      <a:r>
                        <a:rPr lang="en-GB" sz="14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1400" dirty="0" smtClean="0">
                          <a:latin typeface="Calibri" panose="020F0502020204030204" pitchFamily="34" charset="0"/>
                        </a:rPr>
                        <a:t>—</a:t>
                      </a:r>
                      <a:r>
                        <a:rPr lang="en-GB" sz="1400" baseline="0" dirty="0" smtClean="0">
                          <a:latin typeface="Calibri" panose="020F0502020204030204" pitchFamily="34" charset="0"/>
                        </a:rPr>
                        <a:t>35</a:t>
                      </a:r>
                      <a:r>
                        <a:rPr lang="en-GB" sz="1400" dirty="0" smtClean="0">
                          <a:latin typeface="Calibri" panose="020F0502020204030204" pitchFamily="34" charset="0"/>
                        </a:rPr>
                        <a:t> fs FWHM</a:t>
                      </a:r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alibri" panose="020F0502020204030204" pitchFamily="34" charset="0"/>
                        </a:rPr>
                        <a:t>585 fs FWHM</a:t>
                      </a:r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alibri" panose="020F0502020204030204" pitchFamily="34" charset="0"/>
                        </a:rPr>
                        <a:t>1.875 ps FWHM</a:t>
                      </a:r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latin typeface="Calibri" panose="020F0502020204030204" pitchFamily="34" charset="0"/>
                        </a:rPr>
                        <a:t>Charge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alibri" panose="020F0502020204030204" pitchFamily="34" charset="0"/>
                        </a:rPr>
                        <a:t>250 pC</a:t>
                      </a:r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alibri" panose="020F0502020204030204" pitchFamily="34" charset="0"/>
                        </a:rPr>
                        <a:t>25—50 pC</a:t>
                      </a:r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alibri" panose="020F0502020204030204" pitchFamily="34" charset="0"/>
                        </a:rPr>
                        <a:t>250 pC</a:t>
                      </a:r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alibri" panose="020F0502020204030204" pitchFamily="34" charset="0"/>
                        </a:rPr>
                        <a:t>250 pC</a:t>
                      </a:r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latin typeface="Calibri" panose="020F0502020204030204" pitchFamily="34" charset="0"/>
                        </a:rPr>
                        <a:t>Peak Current</a:t>
                      </a:r>
                      <a:endParaRPr lang="en-GB" sz="1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alibri" panose="020F0502020204030204" pitchFamily="34" charset="0"/>
                        </a:rPr>
                        <a:t>400 A</a:t>
                      </a:r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alibri" panose="020F0502020204030204" pitchFamily="34" charset="0"/>
                        </a:rPr>
                        <a:t>500 — 1500 A</a:t>
                      </a:r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alibri" panose="020F0502020204030204" pitchFamily="34" charset="0"/>
                        </a:rPr>
                        <a:t>400 A</a:t>
                      </a:r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alibri" panose="020F0502020204030204" pitchFamily="34" charset="0"/>
                        </a:rPr>
                        <a:t>125 A</a:t>
                      </a:r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latin typeface="Calibri" panose="020F0502020204030204" pitchFamily="34" charset="0"/>
                        </a:rPr>
                        <a:t>Norm Emittance</a:t>
                      </a:r>
                      <a:br>
                        <a:rPr lang="en-GB" sz="1400" b="1" dirty="0" smtClean="0">
                          <a:latin typeface="Calibri" panose="020F0502020204030204" pitchFamily="34" charset="0"/>
                        </a:rPr>
                      </a:br>
                      <a:r>
                        <a:rPr lang="en-GB" sz="1400" b="1" dirty="0" smtClean="0">
                          <a:latin typeface="Calibri" panose="020F0502020204030204" pitchFamily="34" charset="0"/>
                        </a:rPr>
                        <a:t>(mm-mrad)</a:t>
                      </a:r>
                      <a:endParaRPr lang="en-GB" sz="1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alibri" panose="020F0502020204030204" pitchFamily="34" charset="0"/>
                        </a:rPr>
                        <a:t>0.5 (Target)</a:t>
                      </a:r>
                      <a:br>
                        <a:rPr lang="en-GB" sz="1400" dirty="0" smtClean="0">
                          <a:latin typeface="Calibri" panose="020F0502020204030204" pitchFamily="34" charset="0"/>
                        </a:rPr>
                      </a:br>
                      <a:r>
                        <a:rPr lang="en-GB" sz="1400" dirty="0" smtClean="0">
                          <a:latin typeface="Calibri" panose="020F0502020204030204" pitchFamily="34" charset="0"/>
                        </a:rPr>
                        <a:t>1.0 (Max)</a:t>
                      </a:r>
                      <a:r>
                        <a:rPr lang="en-GB" sz="14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alibri" panose="020F0502020204030204" pitchFamily="34" charset="0"/>
                        </a:rPr>
                        <a:t>1.0 (Target)</a:t>
                      </a:r>
                      <a:br>
                        <a:rPr lang="en-GB" sz="1400" dirty="0" smtClean="0">
                          <a:latin typeface="Calibri" panose="020F0502020204030204" pitchFamily="34" charset="0"/>
                        </a:rPr>
                      </a:br>
                      <a:r>
                        <a:rPr lang="en-GB" sz="1400" dirty="0" smtClean="0">
                          <a:latin typeface="Calibri" panose="020F0502020204030204" pitchFamily="34" charset="0"/>
                        </a:rPr>
                        <a:t>1.5 (Max)</a:t>
                      </a:r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latin typeface="Calibri" panose="020F0502020204030204" pitchFamily="34" charset="0"/>
                        </a:rPr>
                        <a:t>0.5 (Target)</a:t>
                      </a:r>
                      <a:br>
                        <a:rPr lang="en-GB" sz="1400" dirty="0" smtClean="0">
                          <a:latin typeface="Calibri" panose="020F0502020204030204" pitchFamily="34" charset="0"/>
                        </a:rPr>
                      </a:br>
                      <a:r>
                        <a:rPr lang="en-GB" sz="1400" dirty="0" smtClean="0">
                          <a:latin typeface="Calibri" panose="020F0502020204030204" pitchFamily="34" charset="0"/>
                        </a:rPr>
                        <a:t>1.0 (Max)</a:t>
                      </a:r>
                      <a:r>
                        <a:rPr lang="en-GB" sz="14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endParaRPr lang="en-GB" sz="1400" dirty="0" smtClean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 smtClean="0">
                          <a:latin typeface="Calibri" panose="020F0502020204030204" pitchFamily="34" charset="0"/>
                        </a:rPr>
                        <a:t>0.5 (Target)</a:t>
                      </a:r>
                      <a:br>
                        <a:rPr lang="en-GB" sz="1400" dirty="0" smtClean="0">
                          <a:latin typeface="Calibri" panose="020F0502020204030204" pitchFamily="34" charset="0"/>
                        </a:rPr>
                      </a:br>
                      <a:r>
                        <a:rPr lang="en-GB" sz="1400" dirty="0" smtClean="0">
                          <a:latin typeface="Calibri" panose="020F0502020204030204" pitchFamily="34" charset="0"/>
                        </a:rPr>
                        <a:t>0.8 (Max)</a:t>
                      </a:r>
                      <a:r>
                        <a:rPr lang="en-GB" sz="1400" baseline="0" dirty="0" smtClean="0">
                          <a:latin typeface="Calibri" panose="020F0502020204030204" pitchFamily="34" charset="0"/>
                        </a:rPr>
                        <a:t> </a:t>
                      </a:r>
                      <a:endParaRPr lang="en-GB" sz="1400" dirty="0" smtClean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latin typeface="Calibri" panose="020F0502020204030204" pitchFamily="34" charset="0"/>
                        </a:rPr>
                        <a:t>RMS Energy Spread (keV)</a:t>
                      </a:r>
                      <a:endParaRPr lang="en-GB" sz="1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alibri" panose="020F0502020204030204" pitchFamily="34" charset="0"/>
                        </a:rPr>
                        <a:t>25 (Target)</a:t>
                      </a:r>
                      <a:br>
                        <a:rPr lang="en-GB" sz="1400" dirty="0" smtClean="0">
                          <a:latin typeface="Calibri" panose="020F0502020204030204" pitchFamily="34" charset="0"/>
                        </a:rPr>
                      </a:br>
                      <a:r>
                        <a:rPr lang="en-GB" sz="1400" dirty="0" smtClean="0">
                          <a:latin typeface="Calibri" panose="020F0502020204030204" pitchFamily="34" charset="0"/>
                        </a:rPr>
                        <a:t>100 (Max)</a:t>
                      </a:r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alibri" panose="020F0502020204030204" pitchFamily="34" charset="0"/>
                        </a:rPr>
                        <a:t>100 (Target)</a:t>
                      </a:r>
                      <a:br>
                        <a:rPr lang="en-GB" sz="1400" dirty="0" smtClean="0">
                          <a:latin typeface="Calibri" panose="020F0502020204030204" pitchFamily="34" charset="0"/>
                        </a:rPr>
                      </a:br>
                      <a:r>
                        <a:rPr lang="en-GB" sz="1400" dirty="0" smtClean="0">
                          <a:latin typeface="Calibri" panose="020F0502020204030204" pitchFamily="34" charset="0"/>
                        </a:rPr>
                        <a:t>150 (Max)</a:t>
                      </a:r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alibri" panose="020F0502020204030204" pitchFamily="34" charset="0"/>
                        </a:rPr>
                        <a:t>25 (Target)</a:t>
                      </a:r>
                      <a:br>
                        <a:rPr lang="en-GB" sz="1400" dirty="0" smtClean="0">
                          <a:latin typeface="Calibri" panose="020F0502020204030204" pitchFamily="34" charset="0"/>
                        </a:rPr>
                      </a:br>
                      <a:r>
                        <a:rPr lang="en-GB" sz="1400" dirty="0" smtClean="0">
                          <a:latin typeface="Calibri" panose="020F0502020204030204" pitchFamily="34" charset="0"/>
                        </a:rPr>
                        <a:t>120 (Max)</a:t>
                      </a:r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 smtClean="0">
                          <a:latin typeface="Calibri" panose="020F0502020204030204" pitchFamily="34" charset="0"/>
                        </a:rPr>
                        <a:t>25 (Target)</a:t>
                      </a:r>
                      <a:br>
                        <a:rPr lang="en-GB" sz="1400" dirty="0" smtClean="0">
                          <a:latin typeface="Calibri" panose="020F0502020204030204" pitchFamily="34" charset="0"/>
                        </a:rPr>
                      </a:br>
                      <a:r>
                        <a:rPr lang="en-GB" sz="1400" dirty="0" smtClean="0">
                          <a:latin typeface="Calibri" panose="020F0502020204030204" pitchFamily="34" charset="0"/>
                        </a:rPr>
                        <a:t>75</a:t>
                      </a:r>
                      <a:r>
                        <a:rPr lang="en-GB" sz="1400" baseline="0" dirty="0" smtClean="0">
                          <a:latin typeface="Calibri" panose="020F0502020204030204" pitchFamily="34" charset="0"/>
                        </a:rPr>
                        <a:t> (Max)</a:t>
                      </a:r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dirty="0" smtClean="0">
                          <a:latin typeface="Calibri" panose="020F0502020204030204" pitchFamily="34" charset="0"/>
                        </a:rPr>
                        <a:t>Purpose</a:t>
                      </a:r>
                      <a:endParaRPr lang="en-GB" sz="1400" b="1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 smtClean="0">
                          <a:latin typeface="Calibri" panose="020F0502020204030204" pitchFamily="34" charset="0"/>
                        </a:rPr>
                        <a:t>800nm Seeding</a:t>
                      </a:r>
                      <a:r>
                        <a:rPr lang="en-GB" sz="1400" baseline="0" dirty="0" smtClean="0">
                          <a:latin typeface="Calibri" panose="020F0502020204030204" pitchFamily="34" charset="0"/>
                        </a:rPr>
                        <a:t> and Harmonic Generation</a:t>
                      </a:r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 smtClean="0">
                          <a:latin typeface="Calibri" panose="020F0502020204030204" pitchFamily="34" charset="0"/>
                        </a:rPr>
                        <a:t>Single</a:t>
                      </a:r>
                      <a:r>
                        <a:rPr lang="en-GB" sz="1400" baseline="0" dirty="0" smtClean="0">
                          <a:latin typeface="Calibri" panose="020F0502020204030204" pitchFamily="34" charset="0"/>
                        </a:rPr>
                        <a:t> Spike SASE (+ mode-locked single spike SASE)</a:t>
                      </a:r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dirty="0" smtClean="0">
                          <a:latin typeface="Calibri" panose="020F0502020204030204" pitchFamily="34" charset="0"/>
                        </a:rPr>
                        <a:t>100nm saturation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dirty="0" smtClean="0">
                          <a:latin typeface="Calibri" panose="020F0502020204030204" pitchFamily="34" charset="0"/>
                        </a:rPr>
                        <a:t>Schemes only requiring spectral characterisation,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dirty="0" smtClean="0">
                          <a:latin typeface="Calibri" panose="020F0502020204030204" pitchFamily="34" charset="0"/>
                        </a:rPr>
                        <a:t>Highest harmonic upconversion potential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400" dirty="0" smtClean="0">
                          <a:latin typeface="Calibri" panose="020F0502020204030204" pitchFamily="34" charset="0"/>
                        </a:rPr>
                        <a:t>Shortest pulse durations in absolute terms.  </a:t>
                      </a:r>
                    </a:p>
                    <a:p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400" dirty="0" smtClean="0">
                          <a:latin typeface="Calibri" panose="020F0502020204030204" pitchFamily="34" charset="0"/>
                        </a:rPr>
                        <a:t>266nm schemes requiring long wavelength modulation of the pulse energy (Mode-Locking, Mode-Locked Afterburner, Slice + Taper). </a:t>
                      </a:r>
                    </a:p>
                    <a:p>
                      <a:r>
                        <a:rPr lang="en-GB" sz="1400" dirty="0" smtClean="0"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endParaRPr lang="en-GB" sz="14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057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6" y="2184131"/>
            <a:ext cx="676275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777" y="2263959"/>
            <a:ext cx="4583755" cy="40507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503" y="2263034"/>
            <a:ext cx="4201309" cy="36837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27384"/>
            <a:ext cx="8640960" cy="1143000"/>
          </a:xfrm>
        </p:spPr>
        <p:txBody>
          <a:bodyPr/>
          <a:lstStyle/>
          <a:p>
            <a:r>
              <a:rPr lang="en-GB" sz="3200" b="1" dirty="0" smtClean="0">
                <a:latin typeface="Calibri" panose="020F0502020204030204" pitchFamily="34" charset="0"/>
              </a:rPr>
              <a:t>What will CLARA be able to do?</a:t>
            </a:r>
            <a:endParaRPr lang="en-GB" sz="32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564" y="1012234"/>
            <a:ext cx="8668924" cy="4937046"/>
          </a:xfrm>
        </p:spPr>
        <p:txBody>
          <a:bodyPr/>
          <a:lstStyle/>
          <a:p>
            <a:r>
              <a:rPr lang="en-GB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Example 1: Reducing the spread of wavelengths</a:t>
            </a:r>
          </a:p>
          <a:p>
            <a:r>
              <a:rPr lang="en-GB" sz="2000" dirty="0" smtClean="0">
                <a:latin typeface="Calibri" panose="020F0502020204030204" pitchFamily="34" charset="0"/>
              </a:rPr>
              <a:t>Prove that a new idea called HB-SASE actually works</a:t>
            </a:r>
          </a:p>
          <a:p>
            <a:pPr lvl="1"/>
            <a:r>
              <a:rPr lang="en-GB" sz="1800" dirty="0">
                <a:latin typeface="Calibri" panose="020F0502020204030204" pitchFamily="34" charset="0"/>
              </a:rPr>
              <a:t>C</a:t>
            </a:r>
            <a:r>
              <a:rPr lang="en-GB" sz="1800" dirty="0" smtClean="0">
                <a:latin typeface="Calibri" panose="020F0502020204030204" pitchFamily="34" charset="0"/>
              </a:rPr>
              <a:t>ould then build it in from the start of the UK FEL</a:t>
            </a:r>
            <a:endParaRPr lang="en-GB" sz="1800" dirty="0">
              <a:latin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73311" y="6293959"/>
            <a:ext cx="2064168" cy="2424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7366" y="3827675"/>
            <a:ext cx="2427572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Will work at any wavelength and any repetition rate, no fancy optics required!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308494" y="5058781"/>
            <a:ext cx="1468612" cy="6463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rgbClr val="3C8C93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GB" altLang="en-US" sz="1800" b="1" dirty="0" smtClean="0">
                <a:solidFill>
                  <a:srgbClr val="FFFFFF">
                    <a:lumMod val="50000"/>
                  </a:srgbClr>
                </a:solidFill>
                <a:cs typeface="Arial" panose="020B0604020202020204" pitchFamily="34" charset="0"/>
              </a:rPr>
              <a:t>NORMAL FEL</a:t>
            </a:r>
            <a:endParaRPr lang="en-GB" altLang="en-US" sz="1800" b="1" dirty="0">
              <a:solidFill>
                <a:srgbClr val="FFFFFF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1551" y="6184341"/>
            <a:ext cx="3510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000000"/>
                </a:solidFill>
              </a:rPr>
              <a:t>B.W.J. McNeil, N.R. Thompson &amp; D.J. Dunning, PRL 110, 134802 (2013)</a:t>
            </a:r>
          </a:p>
        </p:txBody>
      </p:sp>
    </p:spTree>
    <p:extLst>
      <p:ext uri="{BB962C8B-B14F-4D97-AF65-F5344CB8AC3E}">
        <p14:creationId xmlns:p14="http://schemas.microsoft.com/office/powerpoint/2010/main" val="124432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9" y="44624"/>
            <a:ext cx="8568952" cy="1143000"/>
          </a:xfrm>
        </p:spPr>
        <p:txBody>
          <a:bodyPr/>
          <a:lstStyle/>
          <a:p>
            <a:r>
              <a:rPr lang="en-GB" sz="3200" b="1" dirty="0" smtClean="0">
                <a:latin typeface="Calibri" panose="020F0502020204030204" pitchFamily="34" charset="0"/>
              </a:rPr>
              <a:t>What will CLARA be able to do?</a:t>
            </a:r>
            <a:endParaRPr lang="en-GB" sz="32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564" y="1300266"/>
            <a:ext cx="8668924" cy="4937046"/>
          </a:xfrm>
        </p:spPr>
        <p:txBody>
          <a:bodyPr/>
          <a:lstStyle/>
          <a:p>
            <a:r>
              <a:rPr lang="en-GB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Example 2: Generate few cycle pulses</a:t>
            </a:r>
          </a:p>
          <a:p>
            <a:r>
              <a:rPr lang="en-GB" sz="2000" dirty="0" smtClean="0">
                <a:latin typeface="Calibri" panose="020F0502020204030204" pitchFamily="34" charset="0"/>
              </a:rPr>
              <a:t>Prove that a new idea called Mode-locked afterburner actually works </a:t>
            </a:r>
          </a:p>
          <a:p>
            <a:pPr lvl="1"/>
            <a:r>
              <a:rPr lang="en-GB" sz="1800" dirty="0">
                <a:latin typeface="Calibri" panose="020F0502020204030204" pitchFamily="34" charset="0"/>
              </a:rPr>
              <a:t>C</a:t>
            </a:r>
            <a:r>
              <a:rPr lang="en-GB" sz="1800" dirty="0" smtClean="0">
                <a:latin typeface="Calibri" panose="020F0502020204030204" pitchFamily="34" charset="0"/>
              </a:rPr>
              <a:t>ould then build it in from the start of the UK FEL</a:t>
            </a:r>
          </a:p>
          <a:p>
            <a:pPr lvl="1"/>
            <a:r>
              <a:rPr lang="en-GB" sz="1800" dirty="0" smtClean="0">
                <a:latin typeface="Calibri" panose="020F0502020204030204" pitchFamily="34" charset="0"/>
              </a:rPr>
              <a:t>Able to probe ever faster processes (down to </a:t>
            </a:r>
            <a:r>
              <a:rPr lang="en-GB" sz="1800" i="1" dirty="0" smtClean="0">
                <a:latin typeface="Calibri" panose="020F0502020204030204" pitchFamily="34" charset="0"/>
              </a:rPr>
              <a:t>sub-attosecond</a:t>
            </a:r>
            <a:r>
              <a:rPr lang="en-GB" sz="1800" dirty="0" smtClean="0">
                <a:latin typeface="Calibri" panose="020F0502020204030204" pitchFamily="34" charset="0"/>
              </a:rPr>
              <a:t>)</a:t>
            </a:r>
          </a:p>
          <a:p>
            <a:pPr lvl="1"/>
            <a:endParaRPr lang="en-GB" sz="2000" dirty="0">
              <a:latin typeface="Calibri" panose="020F0502020204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2"/>
          <a:stretch>
            <a:fillRect/>
          </a:stretch>
        </p:blipFill>
        <p:spPr bwMode="auto">
          <a:xfrm>
            <a:off x="438110" y="3212976"/>
            <a:ext cx="8004237" cy="2573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1551" y="6207695"/>
            <a:ext cx="3510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srgbClr val="000000"/>
                </a:solidFill>
              </a:rPr>
              <a:t>D.J. Dunning, B.W.J. McNeil, &amp; N.R. Thompson PRL 110, 104801 (2013)</a:t>
            </a:r>
          </a:p>
        </p:txBody>
      </p:sp>
    </p:spTree>
    <p:extLst>
      <p:ext uri="{BB962C8B-B14F-4D97-AF65-F5344CB8AC3E}">
        <p14:creationId xmlns:p14="http://schemas.microsoft.com/office/powerpoint/2010/main" val="89556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9" y="44624"/>
            <a:ext cx="8568952" cy="1143000"/>
          </a:xfrm>
        </p:spPr>
        <p:txBody>
          <a:bodyPr/>
          <a:lstStyle/>
          <a:p>
            <a:r>
              <a:rPr lang="en-GB" sz="3200" b="1" dirty="0" smtClean="0">
                <a:latin typeface="Calibri" panose="020F0502020204030204" pitchFamily="34" charset="0"/>
              </a:rPr>
              <a:t>What will CLARA be able to do?</a:t>
            </a:r>
            <a:endParaRPr lang="en-GB" sz="32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564" y="1300266"/>
            <a:ext cx="8668924" cy="4937046"/>
          </a:xfrm>
        </p:spPr>
        <p:txBody>
          <a:bodyPr/>
          <a:lstStyle/>
          <a:p>
            <a:r>
              <a:rPr lang="en-GB" sz="20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Example 2: Generate few cycle pulses</a:t>
            </a:r>
          </a:p>
          <a:p>
            <a:r>
              <a:rPr lang="en-GB" sz="2000" dirty="0" smtClean="0">
                <a:latin typeface="Calibri" panose="020F0502020204030204" pitchFamily="34" charset="0"/>
              </a:rPr>
              <a:t>Prove that a new idea called Mode-locked afterburner actually works </a:t>
            </a:r>
          </a:p>
          <a:p>
            <a:pPr lvl="1"/>
            <a:r>
              <a:rPr lang="en-GB" sz="1800" dirty="0">
                <a:latin typeface="Calibri" panose="020F0502020204030204" pitchFamily="34" charset="0"/>
              </a:rPr>
              <a:t>C</a:t>
            </a:r>
            <a:r>
              <a:rPr lang="en-GB" sz="1800" dirty="0" smtClean="0">
                <a:latin typeface="Calibri" panose="020F0502020204030204" pitchFamily="34" charset="0"/>
              </a:rPr>
              <a:t>ould then build it in from the start of the UK FEL</a:t>
            </a:r>
          </a:p>
          <a:p>
            <a:pPr lvl="1"/>
            <a:r>
              <a:rPr lang="en-GB" sz="1800" dirty="0" smtClean="0">
                <a:latin typeface="Calibri" panose="020F0502020204030204" pitchFamily="34" charset="0"/>
              </a:rPr>
              <a:t>Able to probe ever faster processes (down to </a:t>
            </a:r>
            <a:r>
              <a:rPr lang="en-GB" sz="1800" i="1" dirty="0" smtClean="0">
                <a:latin typeface="Calibri" panose="020F0502020204030204" pitchFamily="34" charset="0"/>
              </a:rPr>
              <a:t>sub-attosecond</a:t>
            </a:r>
            <a:r>
              <a:rPr lang="en-GB" sz="1800" dirty="0" smtClean="0">
                <a:latin typeface="Calibri" panose="020F0502020204030204" pitchFamily="34" charset="0"/>
              </a:rPr>
              <a:t>)</a:t>
            </a:r>
          </a:p>
          <a:p>
            <a:pPr lvl="1"/>
            <a:endParaRPr lang="en-GB" sz="2000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24" y="2823905"/>
            <a:ext cx="7868749" cy="395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18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06090"/>
          </a:xfrm>
        </p:spPr>
        <p:txBody>
          <a:bodyPr/>
          <a:lstStyle/>
          <a:p>
            <a:r>
              <a:rPr lang="en-GB" sz="3200" b="1" dirty="0">
                <a:solidFill>
                  <a:srgbClr val="000000"/>
                </a:solidFill>
                <a:latin typeface="Calibri" panose="020F0502020204030204" pitchFamily="34" charset="0"/>
              </a:rPr>
              <a:t>What will CLARA be able to do?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36712"/>
            <a:ext cx="8712968" cy="5289451"/>
          </a:xfrm>
        </p:spPr>
        <p:txBody>
          <a:bodyPr>
            <a:noAutofit/>
          </a:bodyPr>
          <a:lstStyle/>
          <a:p>
            <a:r>
              <a:rPr lang="en-GB" sz="2000" b="1" dirty="0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Example 3: Prove performance of 400 </a:t>
            </a:r>
            <a:r>
              <a:rPr lang="en-GB" sz="2000" b="1" dirty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Hz </a:t>
            </a:r>
            <a:r>
              <a:rPr lang="en-GB" sz="2000" b="1" dirty="0" smtClean="0">
                <a:solidFill>
                  <a:srgbClr val="0070C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Photoinjector</a:t>
            </a:r>
            <a:endParaRPr lang="en-GB" sz="2000" b="1" dirty="0">
              <a:solidFill>
                <a:srgbClr val="0070C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1.5 </a:t>
            </a:r>
            <a:r>
              <a:rPr lang="en-GB" sz="2000" dirty="0">
                <a:latin typeface="Calibri" panose="020F0502020204030204" pitchFamily="34" charset="0"/>
                <a:cs typeface="Arial" panose="020B0604020202020204" pitchFamily="34" charset="0"/>
              </a:rPr>
              <a:t>cell S-band gun with RF probe </a:t>
            </a:r>
            <a:endParaRPr lang="en-GB" sz="2000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Maximum </a:t>
            </a:r>
            <a:r>
              <a:rPr lang="en-GB" sz="2000" dirty="0">
                <a:latin typeface="Calibri" panose="020F0502020204030204" pitchFamily="34" charset="0"/>
                <a:cs typeface="Arial" panose="020B0604020202020204" pitchFamily="34" charset="0"/>
              </a:rPr>
              <a:t>gradient of 120 </a:t>
            </a:r>
            <a:r>
              <a:rPr lang="en-GB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MV/m @100 </a:t>
            </a:r>
            <a:r>
              <a:rPr lang="en-GB" sz="2000" dirty="0">
                <a:latin typeface="Calibri" panose="020F0502020204030204" pitchFamily="34" charset="0"/>
                <a:cs typeface="Arial" panose="020B0604020202020204" pitchFamily="34" charset="0"/>
              </a:rPr>
              <a:t>Hz, or </a:t>
            </a:r>
            <a:r>
              <a:rPr lang="en-GB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100 </a:t>
            </a:r>
            <a:r>
              <a:rPr lang="en-GB" sz="2000" dirty="0">
                <a:latin typeface="Calibri" panose="020F0502020204030204" pitchFamily="34" charset="0"/>
                <a:cs typeface="Arial" panose="020B0604020202020204" pitchFamily="34" charset="0"/>
              </a:rPr>
              <a:t>MV/m </a:t>
            </a:r>
            <a:r>
              <a:rPr lang="en-GB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@400 Hz</a:t>
            </a:r>
          </a:p>
          <a:p>
            <a:r>
              <a:rPr lang="en-GB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10kW cooling capacity</a:t>
            </a:r>
            <a:endParaRPr lang="en-GB" sz="200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Vacuum </a:t>
            </a:r>
            <a:r>
              <a:rPr lang="en-GB" sz="2000" dirty="0">
                <a:latin typeface="Calibri" panose="020F0502020204030204" pitchFamily="34" charset="0"/>
                <a:cs typeface="Arial" panose="020B0604020202020204" pitchFamily="34" charset="0"/>
              </a:rPr>
              <a:t>load lock system for </a:t>
            </a:r>
            <a:r>
              <a:rPr lang="en-GB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easy replacement </a:t>
            </a:r>
            <a:r>
              <a:rPr lang="en-GB" sz="2000" dirty="0">
                <a:latin typeface="Calibri" panose="020F0502020204030204" pitchFamily="34" charset="0"/>
                <a:cs typeface="Arial" panose="020B0604020202020204" pitchFamily="34" charset="0"/>
              </a:rPr>
              <a:t>of </a:t>
            </a:r>
            <a:r>
              <a:rPr lang="en-GB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cathode</a:t>
            </a:r>
          </a:p>
          <a:p>
            <a:r>
              <a:rPr lang="en-GB" sz="2000" dirty="0" smtClean="0">
                <a:latin typeface="Calibri" panose="020F0502020204030204" pitchFamily="34" charset="0"/>
                <a:cs typeface="Arial" panose="020B0604020202020204" pitchFamily="34" charset="0"/>
              </a:rPr>
              <a:t>Now installed for beam characterization</a:t>
            </a:r>
            <a:endParaRPr lang="en-GB" sz="20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C:\Users\ggj78846\Documents\My Talks &amp; Papers\IPAC 2014\HRRG\current images\coolinggun.pn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277" y="3501008"/>
            <a:ext cx="3739203" cy="3289314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48" y="3356992"/>
            <a:ext cx="4355976" cy="326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37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en-GB" sz="3200" b="1" dirty="0" smtClean="0">
                <a:latin typeface="Calibri" panose="020F0502020204030204" pitchFamily="34" charset="0"/>
              </a:rPr>
              <a:t>CLARA Schematic &amp; Project Phases</a:t>
            </a:r>
            <a:endParaRPr lang="en-GB" sz="3200" b="1" dirty="0">
              <a:latin typeface="Calibri" panose="020F050202020403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04864"/>
            <a:ext cx="8229600" cy="2524905"/>
          </a:xfrm>
        </p:spPr>
      </p:pic>
      <p:sp>
        <p:nvSpPr>
          <p:cNvPr id="3" name="Right Arrow 2"/>
          <p:cNvSpPr/>
          <p:nvPr/>
        </p:nvSpPr>
        <p:spPr>
          <a:xfrm>
            <a:off x="467544" y="5059052"/>
            <a:ext cx="360040" cy="21602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899592" y="4005064"/>
            <a:ext cx="0" cy="1440160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71600" y="5013176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Phase 1, 50 MeV</a:t>
            </a:r>
            <a:endParaRPr lang="en-GB" sz="1400" dirty="0"/>
          </a:p>
        </p:txBody>
      </p:sp>
      <p:sp>
        <p:nvSpPr>
          <p:cNvPr id="9" name="Right Arrow 8"/>
          <p:cNvSpPr/>
          <p:nvPr/>
        </p:nvSpPr>
        <p:spPr>
          <a:xfrm>
            <a:off x="3635896" y="5491100"/>
            <a:ext cx="360040" cy="21602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067944" y="4005064"/>
            <a:ext cx="0" cy="1872208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139952" y="5445224"/>
            <a:ext cx="2232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Phase 2, 250 MeV</a:t>
            </a:r>
            <a:endParaRPr lang="en-GB" sz="1400" dirty="0"/>
          </a:p>
        </p:txBody>
      </p:sp>
      <p:sp>
        <p:nvSpPr>
          <p:cNvPr id="13" name="Right Arrow 12"/>
          <p:cNvSpPr/>
          <p:nvPr/>
        </p:nvSpPr>
        <p:spPr>
          <a:xfrm>
            <a:off x="8460432" y="5995156"/>
            <a:ext cx="360040" cy="21602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92480" y="4077072"/>
            <a:ext cx="0" cy="2304256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940152" y="5949280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/>
              <a:t>Phase 3, 100nm FEL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40177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\\engserve\Staff\Fell, Barry\Public\Posters &amp; Presentations\2015-02-18 CLARA ISIS new\clara\quarter_plus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1" t="-312"/>
          <a:stretch/>
        </p:blipFill>
        <p:spPr bwMode="auto">
          <a:xfrm>
            <a:off x="-53017" y="0"/>
            <a:ext cx="9197018" cy="685800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0" name="Right Brace 1206"/>
          <p:cNvSpPr>
            <a:spLocks/>
          </p:cNvSpPr>
          <p:nvPr/>
        </p:nvSpPr>
        <p:spPr bwMode="auto">
          <a:xfrm rot="2848271" flipH="1">
            <a:off x="2608955" y="2854445"/>
            <a:ext cx="69487" cy="551088"/>
          </a:xfrm>
          <a:prstGeom prst="rightBrace">
            <a:avLst>
              <a:gd name="adj1" fmla="val 44749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0025" tIns="10013" rIns="20025" bIns="10013"/>
          <a:lstStyle>
            <a:lvl1pPr eaLnBrk="0" hangingPunct="0">
              <a:spcBef>
                <a:spcPct val="20000"/>
              </a:spcBef>
              <a:buChar char="•"/>
              <a:defRPr sz="14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1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GB" altLang="en-US" sz="800" dirty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227" name="TextBox 1226"/>
          <p:cNvSpPr txBox="1"/>
          <p:nvPr/>
        </p:nvSpPr>
        <p:spPr>
          <a:xfrm>
            <a:off x="-2124744" y="692696"/>
            <a:ext cx="1148674" cy="266443"/>
          </a:xfrm>
          <a:prstGeom prst="rect">
            <a:avLst/>
          </a:prstGeom>
          <a:noFill/>
        </p:spPr>
        <p:txBody>
          <a:bodyPr wrap="square" lIns="20025" tIns="10013" rIns="20025" bIns="10013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800" dirty="0">
                <a:solidFill>
                  <a:srgbClr val="FFFFFF">
                    <a:lumMod val="75000"/>
                  </a:srgbClr>
                </a:solidFill>
                <a:latin typeface="Corisande" pitchFamily="2" charset="0"/>
              </a:rPr>
              <a:t>Engineering Technology Centre</a:t>
            </a:r>
          </a:p>
        </p:txBody>
      </p:sp>
      <p:sp>
        <p:nvSpPr>
          <p:cNvPr id="1258" name="TextBox 58"/>
          <p:cNvSpPr txBox="1">
            <a:spLocks noChangeArrowheads="1"/>
          </p:cNvSpPr>
          <p:nvPr/>
        </p:nvSpPr>
        <p:spPr bwMode="auto">
          <a:xfrm rot="18769706">
            <a:off x="6239348" y="2254930"/>
            <a:ext cx="807032" cy="186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025" tIns="10013" rIns="20025" bIns="1001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200" b="1" dirty="0">
                <a:solidFill>
                  <a:srgbClr val="002D55"/>
                </a:solidFill>
                <a:latin typeface="Arial"/>
              </a:rPr>
              <a:t>VELA</a:t>
            </a:r>
          </a:p>
        </p:txBody>
      </p:sp>
      <p:cxnSp>
        <p:nvCxnSpPr>
          <p:cNvPr id="3800" name="Straight Arrow Connector 15377"/>
          <p:cNvCxnSpPr>
            <a:cxnSpLocks noChangeShapeType="1"/>
          </p:cNvCxnSpPr>
          <p:nvPr/>
        </p:nvCxnSpPr>
        <p:spPr bwMode="auto">
          <a:xfrm flipV="1">
            <a:off x="4895023" y="652749"/>
            <a:ext cx="107844" cy="9793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" name="TextBox 33"/>
          <p:cNvSpPr txBox="1"/>
          <p:nvPr/>
        </p:nvSpPr>
        <p:spPr>
          <a:xfrm>
            <a:off x="0" y="548680"/>
            <a:ext cx="2417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2000" b="1" dirty="0" smtClean="0">
                <a:solidFill>
                  <a:srgbClr val="000000"/>
                </a:solidFill>
              </a:rPr>
              <a:t>CLARA Phase 1</a:t>
            </a:r>
            <a:endParaRPr lang="en-GB" sz="2000" b="1" dirty="0">
              <a:solidFill>
                <a:srgbClr val="000000"/>
              </a:solidFill>
            </a:endParaRPr>
          </a:p>
        </p:txBody>
      </p:sp>
      <p:sp>
        <p:nvSpPr>
          <p:cNvPr id="1208" name="TextBox 58"/>
          <p:cNvSpPr txBox="1">
            <a:spLocks noChangeArrowheads="1"/>
          </p:cNvSpPr>
          <p:nvPr/>
        </p:nvSpPr>
        <p:spPr bwMode="auto">
          <a:xfrm rot="18978840">
            <a:off x="2944893" y="3551239"/>
            <a:ext cx="1114237" cy="26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025" tIns="10013" rIns="20025" bIns="1001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900" dirty="0">
                <a:solidFill>
                  <a:srgbClr val="002D55"/>
                </a:solidFill>
                <a:latin typeface="Arial"/>
              </a:rPr>
              <a:t>Accelerating Linac1 S-Band </a:t>
            </a:r>
            <a:r>
              <a:rPr lang="en-GB" altLang="en-US" sz="900" dirty="0" smtClean="0">
                <a:solidFill>
                  <a:srgbClr val="002D55"/>
                </a:solidFill>
                <a:latin typeface="Arial"/>
              </a:rPr>
              <a:t>45MeV</a:t>
            </a:r>
            <a:endParaRPr lang="en-GB" altLang="en-US" sz="900" dirty="0">
              <a:solidFill>
                <a:srgbClr val="002D55"/>
              </a:solidFill>
              <a:latin typeface="Arial"/>
            </a:endParaRPr>
          </a:p>
        </p:txBody>
      </p:sp>
      <p:sp>
        <p:nvSpPr>
          <p:cNvPr id="1210" name="TextBox 58"/>
          <p:cNvSpPr txBox="1">
            <a:spLocks noChangeArrowheads="1"/>
          </p:cNvSpPr>
          <p:nvPr/>
        </p:nvSpPr>
        <p:spPr bwMode="auto">
          <a:xfrm rot="18978840">
            <a:off x="3709345" y="2792771"/>
            <a:ext cx="1039484" cy="26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025" tIns="10013" rIns="20025" bIns="1001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900" dirty="0">
                <a:solidFill>
                  <a:srgbClr val="002D55"/>
                </a:solidFill>
                <a:latin typeface="Arial"/>
              </a:rPr>
              <a:t>Collimator &amp; YAG diagnostics</a:t>
            </a:r>
          </a:p>
        </p:txBody>
      </p:sp>
      <p:sp>
        <p:nvSpPr>
          <p:cNvPr id="1211" name="TextBox 58"/>
          <p:cNvSpPr txBox="1">
            <a:spLocks noChangeArrowheads="1"/>
          </p:cNvSpPr>
          <p:nvPr/>
        </p:nvSpPr>
        <p:spPr bwMode="auto">
          <a:xfrm rot="18925067">
            <a:off x="4656436" y="1833064"/>
            <a:ext cx="1263227" cy="29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025" tIns="10013" rIns="20025" bIns="1001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000" dirty="0">
                <a:solidFill>
                  <a:srgbClr val="002D55"/>
                </a:solidFill>
                <a:latin typeface="Arial"/>
              </a:rPr>
              <a:t>Accelerating Linac2 S-Band 70MeV</a:t>
            </a:r>
          </a:p>
        </p:txBody>
      </p:sp>
      <p:sp>
        <p:nvSpPr>
          <p:cNvPr id="1259" name="TextBox 58"/>
          <p:cNvSpPr txBox="1">
            <a:spLocks noChangeArrowheads="1"/>
          </p:cNvSpPr>
          <p:nvPr/>
        </p:nvSpPr>
        <p:spPr bwMode="auto">
          <a:xfrm rot="18928769">
            <a:off x="6236221" y="290883"/>
            <a:ext cx="1302707" cy="29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025" tIns="10013" rIns="20025" bIns="1001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000" dirty="0">
                <a:solidFill>
                  <a:srgbClr val="002D55"/>
                </a:solidFill>
                <a:latin typeface="Arial"/>
              </a:rPr>
              <a:t>Variable Bunch Compressor (VBC) </a:t>
            </a:r>
          </a:p>
        </p:txBody>
      </p:sp>
      <p:sp>
        <p:nvSpPr>
          <p:cNvPr id="1260" name="TextBox 58"/>
          <p:cNvSpPr txBox="1">
            <a:spLocks noChangeArrowheads="1"/>
          </p:cNvSpPr>
          <p:nvPr/>
        </p:nvSpPr>
        <p:spPr bwMode="auto">
          <a:xfrm rot="18994838">
            <a:off x="5605037" y="993366"/>
            <a:ext cx="1068885" cy="29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025" tIns="10013" rIns="20025" bIns="1001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000" dirty="0">
                <a:solidFill>
                  <a:srgbClr val="002D55"/>
                </a:solidFill>
                <a:latin typeface="Arial"/>
              </a:rPr>
              <a:t>Laser Heater Stage</a:t>
            </a:r>
          </a:p>
        </p:txBody>
      </p:sp>
      <p:sp>
        <p:nvSpPr>
          <p:cNvPr id="1262" name="TextBox 58"/>
          <p:cNvSpPr txBox="1">
            <a:spLocks noChangeArrowheads="1"/>
          </p:cNvSpPr>
          <p:nvPr/>
        </p:nvSpPr>
        <p:spPr bwMode="auto">
          <a:xfrm rot="2260364">
            <a:off x="2780201" y="5316235"/>
            <a:ext cx="1093157" cy="29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025" tIns="10013" rIns="20025" bIns="1001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000" dirty="0">
                <a:solidFill>
                  <a:srgbClr val="002D55"/>
                </a:solidFill>
                <a:latin typeface="Arial"/>
              </a:rPr>
              <a:t>Photocathode loadlock</a:t>
            </a:r>
          </a:p>
        </p:txBody>
      </p:sp>
      <p:sp>
        <p:nvSpPr>
          <p:cNvPr id="1263" name="TextBox 58"/>
          <p:cNvSpPr txBox="1">
            <a:spLocks noChangeArrowheads="1"/>
          </p:cNvSpPr>
          <p:nvPr/>
        </p:nvSpPr>
        <p:spPr bwMode="auto">
          <a:xfrm rot="18978840">
            <a:off x="2392797" y="4250925"/>
            <a:ext cx="782480" cy="26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025" tIns="10013" rIns="20025" bIns="1001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900" dirty="0">
                <a:solidFill>
                  <a:srgbClr val="002D55"/>
                </a:solidFill>
                <a:latin typeface="Arial"/>
              </a:rPr>
              <a:t>High Rep Rate Gun</a:t>
            </a:r>
          </a:p>
        </p:txBody>
      </p:sp>
      <p:sp>
        <p:nvSpPr>
          <p:cNvPr id="3" name="Right Brace 2"/>
          <p:cNvSpPr/>
          <p:nvPr/>
        </p:nvSpPr>
        <p:spPr bwMode="auto">
          <a:xfrm rot="13488363">
            <a:off x="4232704" y="2741533"/>
            <a:ext cx="203257" cy="764273"/>
          </a:xfrm>
          <a:prstGeom prst="rightBrace">
            <a:avLst>
              <a:gd name="adj1" fmla="val 33117"/>
              <a:gd name="adj2" fmla="val 50000"/>
            </a:avLst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38" name="Right Brace 37"/>
          <p:cNvSpPr/>
          <p:nvPr/>
        </p:nvSpPr>
        <p:spPr bwMode="auto">
          <a:xfrm rot="13488363">
            <a:off x="3592224" y="3352294"/>
            <a:ext cx="203257" cy="892170"/>
          </a:xfrm>
          <a:prstGeom prst="rightBrace">
            <a:avLst>
              <a:gd name="adj1" fmla="val 33117"/>
              <a:gd name="adj2" fmla="val 50000"/>
            </a:avLst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39" name="Right Brace 38"/>
          <p:cNvSpPr/>
          <p:nvPr/>
        </p:nvSpPr>
        <p:spPr bwMode="auto">
          <a:xfrm rot="13488363">
            <a:off x="2931325" y="4227773"/>
            <a:ext cx="203257" cy="447037"/>
          </a:xfrm>
          <a:prstGeom prst="rightBrace">
            <a:avLst>
              <a:gd name="adj1" fmla="val 33117"/>
              <a:gd name="adj2" fmla="val 50000"/>
            </a:avLst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latin typeface="Lucida Grande" pitchFamily="84" charset="0"/>
              <a:ea typeface="ヒラギノ角ゴ Pro W3" pitchFamily="84" charset="-128"/>
            </a:endParaRPr>
          </a:p>
        </p:txBody>
      </p:sp>
      <p:cxnSp>
        <p:nvCxnSpPr>
          <p:cNvPr id="40" name="Straight Arrow Connector 15372"/>
          <p:cNvCxnSpPr>
            <a:cxnSpLocks noChangeShapeType="1"/>
          </p:cNvCxnSpPr>
          <p:nvPr/>
        </p:nvCxnSpPr>
        <p:spPr bwMode="auto">
          <a:xfrm flipH="1" flipV="1">
            <a:off x="3163372" y="4797152"/>
            <a:ext cx="144016" cy="432048"/>
          </a:xfrm>
          <a:prstGeom prst="straightConnector1">
            <a:avLst/>
          </a:prstGeom>
          <a:ln>
            <a:headEnd/>
            <a:tailEnd type="arrow" w="med" len="med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Right Brace 42"/>
          <p:cNvSpPr/>
          <p:nvPr/>
        </p:nvSpPr>
        <p:spPr bwMode="auto">
          <a:xfrm rot="13488363">
            <a:off x="5356521" y="1524590"/>
            <a:ext cx="203257" cy="1199002"/>
          </a:xfrm>
          <a:prstGeom prst="rightBrace">
            <a:avLst>
              <a:gd name="adj1" fmla="val 33117"/>
              <a:gd name="adj2" fmla="val 50000"/>
            </a:avLst>
          </a:prstGeom>
          <a:noFill/>
          <a:ln w="127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latin typeface="Lucida Grande" pitchFamily="84" charset="0"/>
              <a:ea typeface="ヒラギノ角ゴ Pro W3" pitchFamily="84" charset="-128"/>
            </a:endParaRPr>
          </a:p>
        </p:txBody>
      </p:sp>
      <p:cxnSp>
        <p:nvCxnSpPr>
          <p:cNvPr id="44" name="Straight Arrow Connector 15372"/>
          <p:cNvCxnSpPr>
            <a:cxnSpLocks noChangeShapeType="1"/>
          </p:cNvCxnSpPr>
          <p:nvPr/>
        </p:nvCxnSpPr>
        <p:spPr bwMode="auto">
          <a:xfrm>
            <a:off x="7339836" y="116632"/>
            <a:ext cx="216024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Straight Arrow Connector 15372"/>
          <p:cNvCxnSpPr>
            <a:cxnSpLocks noChangeShapeType="1"/>
          </p:cNvCxnSpPr>
          <p:nvPr/>
        </p:nvCxnSpPr>
        <p:spPr bwMode="auto">
          <a:xfrm>
            <a:off x="6331724" y="1124744"/>
            <a:ext cx="216024" cy="144016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3" name="TextBox 58"/>
          <p:cNvSpPr txBox="1">
            <a:spLocks noChangeArrowheads="1"/>
          </p:cNvSpPr>
          <p:nvPr/>
        </p:nvSpPr>
        <p:spPr bwMode="auto">
          <a:xfrm rot="18978840">
            <a:off x="1835696" y="4841257"/>
            <a:ext cx="839050" cy="21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025" tIns="10013" rIns="20025" bIns="1001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1400" b="1" dirty="0" smtClean="0">
                <a:solidFill>
                  <a:srgbClr val="002D55"/>
                </a:solidFill>
                <a:latin typeface="Arial"/>
              </a:rPr>
              <a:t>CLARA</a:t>
            </a:r>
            <a:endParaRPr lang="en-GB" altLang="en-US" sz="1400" b="1" dirty="0">
              <a:solidFill>
                <a:srgbClr val="002D55"/>
              </a:solidFill>
              <a:latin typeface="Arial"/>
            </a:endParaRPr>
          </a:p>
        </p:txBody>
      </p:sp>
      <p:pic>
        <p:nvPicPr>
          <p:cNvPr id="53" name="Picture 100" descr="\\engserve\Staff\Fell, Barry\Public\Posters &amp; Presentations\STFC Templates\STFC 00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413365"/>
            <a:ext cx="2383288" cy="444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1907704" y="6381328"/>
            <a:ext cx="222960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800" b="1" dirty="0">
                <a:solidFill>
                  <a:srgbClr val="000000">
                    <a:lumMod val="50000"/>
                    <a:lumOff val="50000"/>
                  </a:srgbClr>
                </a:solidFill>
                <a:latin typeface="Corisande" pitchFamily="2" charset="0"/>
                <a:cs typeface="Arial" charset="0"/>
              </a:rPr>
              <a:t>Engineering Technology Centre</a:t>
            </a:r>
          </a:p>
        </p:txBody>
      </p:sp>
      <p:pic>
        <p:nvPicPr>
          <p:cNvPr id="3882" name="Picture 23" descr="\\engserve\Projects\249 CLF 10PW\clf-10pw\meng - Mechanical Engineering\Presentations (prs)\woman silouhette2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6268">
            <a:off x="3973935" y="5181002"/>
            <a:ext cx="383301" cy="722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Freeform 13"/>
          <p:cNvSpPr/>
          <p:nvPr/>
        </p:nvSpPr>
        <p:spPr bwMode="auto">
          <a:xfrm>
            <a:off x="6301946" y="2520778"/>
            <a:ext cx="2854411" cy="4423719"/>
          </a:xfrm>
          <a:custGeom>
            <a:avLst/>
            <a:gdLst>
              <a:gd name="connsiteX0" fmla="*/ 0 w 2854411"/>
              <a:gd name="connsiteY0" fmla="*/ 4349579 h 4423719"/>
              <a:gd name="connsiteX1" fmla="*/ 1037968 w 2854411"/>
              <a:gd name="connsiteY1" fmla="*/ 2718487 h 4423719"/>
              <a:gd name="connsiteX2" fmla="*/ 926757 w 2854411"/>
              <a:gd name="connsiteY2" fmla="*/ 2594919 h 4423719"/>
              <a:gd name="connsiteX3" fmla="*/ 543697 w 2854411"/>
              <a:gd name="connsiteY3" fmla="*/ 2335427 h 4423719"/>
              <a:gd name="connsiteX4" fmla="*/ 2174789 w 2854411"/>
              <a:gd name="connsiteY4" fmla="*/ 0 h 4423719"/>
              <a:gd name="connsiteX5" fmla="*/ 2854411 w 2854411"/>
              <a:gd name="connsiteY5" fmla="*/ 407773 h 4423719"/>
              <a:gd name="connsiteX6" fmla="*/ 2854411 w 2854411"/>
              <a:gd name="connsiteY6" fmla="*/ 4423719 h 4423719"/>
              <a:gd name="connsiteX7" fmla="*/ 0 w 2854411"/>
              <a:gd name="connsiteY7" fmla="*/ 4423719 h 4423719"/>
              <a:gd name="connsiteX8" fmla="*/ 0 w 2854411"/>
              <a:gd name="connsiteY8" fmla="*/ 4349579 h 4423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4411" h="4423719">
                <a:moveTo>
                  <a:pt x="0" y="4349579"/>
                </a:moveTo>
                <a:lnTo>
                  <a:pt x="1037968" y="2718487"/>
                </a:lnTo>
                <a:lnTo>
                  <a:pt x="926757" y="2594919"/>
                </a:lnTo>
                <a:lnTo>
                  <a:pt x="543697" y="2335427"/>
                </a:lnTo>
                <a:lnTo>
                  <a:pt x="2174789" y="0"/>
                </a:lnTo>
                <a:lnTo>
                  <a:pt x="2854411" y="407773"/>
                </a:lnTo>
                <a:lnTo>
                  <a:pt x="2854411" y="4423719"/>
                </a:lnTo>
                <a:lnTo>
                  <a:pt x="0" y="4423719"/>
                </a:lnTo>
                <a:lnTo>
                  <a:pt x="0" y="4349579"/>
                </a:lnTo>
                <a:close/>
              </a:path>
            </a:pathLst>
          </a:custGeom>
          <a:gradFill>
            <a:gsLst>
              <a:gs pos="0">
                <a:schemeClr val="bg1">
                  <a:alpha val="60000"/>
                </a:schemeClr>
              </a:gs>
              <a:gs pos="80000">
                <a:schemeClr val="bg1">
                  <a:alpha val="85000"/>
                </a:schemeClr>
              </a:gs>
              <a:gs pos="10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20" name="Freeform 19"/>
          <p:cNvSpPr/>
          <p:nvPr/>
        </p:nvSpPr>
        <p:spPr bwMode="auto">
          <a:xfrm rot="21432514">
            <a:off x="4641780" y="3277840"/>
            <a:ext cx="296986" cy="217861"/>
          </a:xfrm>
          <a:custGeom>
            <a:avLst/>
            <a:gdLst>
              <a:gd name="connsiteX0" fmla="*/ 0 w 294290"/>
              <a:gd name="connsiteY0" fmla="*/ 189186 h 231228"/>
              <a:gd name="connsiteX1" fmla="*/ 94594 w 294290"/>
              <a:gd name="connsiteY1" fmla="*/ 231228 h 231228"/>
              <a:gd name="connsiteX2" fmla="*/ 294290 w 294290"/>
              <a:gd name="connsiteY2" fmla="*/ 31531 h 231228"/>
              <a:gd name="connsiteX3" fmla="*/ 220718 w 294290"/>
              <a:gd name="connsiteY3" fmla="*/ 0 h 231228"/>
              <a:gd name="connsiteX4" fmla="*/ 0 w 294290"/>
              <a:gd name="connsiteY4" fmla="*/ 189186 h 231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290" h="231228">
                <a:moveTo>
                  <a:pt x="0" y="189186"/>
                </a:moveTo>
                <a:lnTo>
                  <a:pt x="94594" y="231228"/>
                </a:lnTo>
                <a:lnTo>
                  <a:pt x="294290" y="31531"/>
                </a:lnTo>
                <a:lnTo>
                  <a:pt x="220718" y="0"/>
                </a:lnTo>
                <a:lnTo>
                  <a:pt x="0" y="189186"/>
                </a:lnTo>
                <a:close/>
              </a:path>
            </a:pathLst>
          </a:cu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dirty="0">
              <a:solidFill>
                <a:srgbClr val="000000"/>
              </a:solidFill>
              <a:latin typeface="Lucida Grande" pitchFamily="84" charset="0"/>
              <a:ea typeface="ヒラギノ角ゴ Pro W3" pitchFamily="84" charset="-128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4800600" y="-17930"/>
            <a:ext cx="3124200" cy="2608729"/>
          </a:xfrm>
          <a:custGeom>
            <a:avLst/>
            <a:gdLst>
              <a:gd name="connsiteX0" fmla="*/ 0 w 2994212"/>
              <a:gd name="connsiteY0" fmla="*/ 2205317 h 2590800"/>
              <a:gd name="connsiteX1" fmla="*/ 251012 w 2994212"/>
              <a:gd name="connsiteY1" fmla="*/ 2501153 h 2590800"/>
              <a:gd name="connsiteX2" fmla="*/ 681318 w 2994212"/>
              <a:gd name="connsiteY2" fmla="*/ 2590800 h 2590800"/>
              <a:gd name="connsiteX3" fmla="*/ 2994212 w 2994212"/>
              <a:gd name="connsiteY3" fmla="*/ 80682 h 2590800"/>
              <a:gd name="connsiteX4" fmla="*/ 2805953 w 2994212"/>
              <a:gd name="connsiteY4" fmla="*/ 0 h 2590800"/>
              <a:gd name="connsiteX5" fmla="*/ 2447365 w 2994212"/>
              <a:gd name="connsiteY5" fmla="*/ 26894 h 2590800"/>
              <a:gd name="connsiteX6" fmla="*/ 2294965 w 2994212"/>
              <a:gd name="connsiteY6" fmla="*/ 179294 h 2590800"/>
              <a:gd name="connsiteX7" fmla="*/ 2106706 w 2994212"/>
              <a:gd name="connsiteY7" fmla="*/ 116541 h 2590800"/>
              <a:gd name="connsiteX8" fmla="*/ 0 w 2994212"/>
              <a:gd name="connsiteY8" fmla="*/ 2205317 h 259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94212" h="2590800">
                <a:moveTo>
                  <a:pt x="0" y="2205317"/>
                </a:moveTo>
                <a:lnTo>
                  <a:pt x="251012" y="2501153"/>
                </a:lnTo>
                <a:lnTo>
                  <a:pt x="681318" y="2590800"/>
                </a:lnTo>
                <a:lnTo>
                  <a:pt x="2994212" y="80682"/>
                </a:lnTo>
                <a:lnTo>
                  <a:pt x="2805953" y="0"/>
                </a:lnTo>
                <a:lnTo>
                  <a:pt x="2447365" y="26894"/>
                </a:lnTo>
                <a:lnTo>
                  <a:pt x="2294965" y="179294"/>
                </a:lnTo>
                <a:lnTo>
                  <a:pt x="2106706" y="116541"/>
                </a:lnTo>
                <a:lnTo>
                  <a:pt x="0" y="220531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800" dirty="0">
              <a:solidFill>
                <a:srgbClr val="FFFFFF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4724400" y="1905000"/>
            <a:ext cx="977153" cy="770965"/>
          </a:xfrm>
          <a:custGeom>
            <a:avLst/>
            <a:gdLst>
              <a:gd name="connsiteX0" fmla="*/ 600636 w 977153"/>
              <a:gd name="connsiteY0" fmla="*/ 770965 h 770965"/>
              <a:gd name="connsiteX1" fmla="*/ 0 w 977153"/>
              <a:gd name="connsiteY1" fmla="*/ 367553 h 770965"/>
              <a:gd name="connsiteX2" fmla="*/ 394448 w 977153"/>
              <a:gd name="connsiteY2" fmla="*/ 0 h 770965"/>
              <a:gd name="connsiteX3" fmla="*/ 977153 w 977153"/>
              <a:gd name="connsiteY3" fmla="*/ 466165 h 770965"/>
              <a:gd name="connsiteX4" fmla="*/ 762000 w 977153"/>
              <a:gd name="connsiteY4" fmla="*/ 726142 h 770965"/>
              <a:gd name="connsiteX5" fmla="*/ 600636 w 977153"/>
              <a:gd name="connsiteY5" fmla="*/ 770965 h 770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7153" h="770965">
                <a:moveTo>
                  <a:pt x="600636" y="770965"/>
                </a:moveTo>
                <a:lnTo>
                  <a:pt x="0" y="367553"/>
                </a:lnTo>
                <a:lnTo>
                  <a:pt x="394448" y="0"/>
                </a:lnTo>
                <a:lnTo>
                  <a:pt x="977153" y="466165"/>
                </a:lnTo>
                <a:lnTo>
                  <a:pt x="762000" y="726142"/>
                </a:lnTo>
                <a:lnTo>
                  <a:pt x="600636" y="7709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800" dirty="0">
              <a:solidFill>
                <a:srgbClr val="FFFFFF"/>
              </a:solidFill>
            </a:endParaRPr>
          </a:p>
        </p:txBody>
      </p:sp>
      <p:sp>
        <p:nvSpPr>
          <p:cNvPr id="41" name="TextBox 58"/>
          <p:cNvSpPr txBox="1">
            <a:spLocks noChangeArrowheads="1"/>
          </p:cNvSpPr>
          <p:nvPr/>
        </p:nvSpPr>
        <p:spPr bwMode="auto">
          <a:xfrm rot="18978840">
            <a:off x="4581400" y="2365000"/>
            <a:ext cx="842934" cy="144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0025" tIns="10013" rIns="20025" bIns="1001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  <a:cs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sz="900" dirty="0" smtClean="0">
                <a:solidFill>
                  <a:srgbClr val="002D55"/>
                </a:solidFill>
                <a:latin typeface="Arial"/>
              </a:rPr>
              <a:t>Dump</a:t>
            </a:r>
            <a:endParaRPr lang="en-GB" altLang="en-US" sz="900" dirty="0">
              <a:solidFill>
                <a:srgbClr val="002D55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916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en-GB" sz="3200" b="1" dirty="0" smtClean="0">
                <a:latin typeface="Calibri" panose="020F0502020204030204" pitchFamily="34" charset="0"/>
              </a:rPr>
              <a:t>CLARA Phase 1</a:t>
            </a:r>
            <a:endParaRPr lang="en-GB" sz="3200" b="1" dirty="0"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57" y="858914"/>
            <a:ext cx="7773615" cy="583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044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sv86254\Documents\ESLS 2016\FELsv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9" y="1863000"/>
            <a:ext cx="9044303" cy="31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92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en-GB" sz="3200" b="1" dirty="0" smtClean="0">
                <a:latin typeface="Calibri" panose="020F0502020204030204" pitchFamily="34" charset="0"/>
              </a:rPr>
              <a:t>CLARA Phase 1</a:t>
            </a:r>
            <a:endParaRPr lang="en-GB" sz="3200" b="1" dirty="0">
              <a:latin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59" y="858914"/>
            <a:ext cx="7927755" cy="594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56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en-GB" sz="3200" b="1" dirty="0" smtClean="0">
                <a:latin typeface="Calibri" panose="020F0502020204030204" pitchFamily="34" charset="0"/>
              </a:rPr>
              <a:t>CLARA Phase 1</a:t>
            </a:r>
            <a:endParaRPr lang="en-GB" sz="3200" b="1" dirty="0">
              <a:latin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191" y="924516"/>
            <a:ext cx="4450114" cy="593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56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en-GB" sz="3200" b="1" dirty="0" smtClean="0">
                <a:latin typeface="Calibri" panose="020F0502020204030204" pitchFamily="34" charset="0"/>
              </a:rPr>
              <a:t>CLARA Phase 1</a:t>
            </a:r>
            <a:endParaRPr lang="en-GB" sz="3200" b="1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34" y="871689"/>
            <a:ext cx="7880147" cy="591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566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003232" cy="777875"/>
          </a:xfrm>
        </p:spPr>
        <p:txBody>
          <a:bodyPr/>
          <a:lstStyle/>
          <a:p>
            <a:r>
              <a:rPr lang="en-GB" sz="3200" b="1" dirty="0" smtClean="0">
                <a:latin typeface="Calibri" panose="020F0502020204030204" pitchFamily="34" charset="0"/>
              </a:rPr>
              <a:t>The Electron Hall</a:t>
            </a:r>
            <a:endParaRPr lang="en-GB" sz="3200" b="1" dirty="0"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36712"/>
            <a:ext cx="8811918" cy="5112568"/>
          </a:xfrm>
        </p:spPr>
        <p:txBody>
          <a:bodyPr/>
          <a:lstStyle/>
          <a:p>
            <a:r>
              <a:rPr lang="en-GB" sz="2000" dirty="0" smtClean="0">
                <a:latin typeface="Calibri" panose="020F0502020204030204" pitchFamily="34" charset="0"/>
              </a:rPr>
              <a:t>CLARA is housed within the Electron Hall (ex-SRS user area)</a:t>
            </a:r>
          </a:p>
          <a:p>
            <a:r>
              <a:rPr lang="en-GB" sz="2000" dirty="0" smtClean="0">
                <a:latin typeface="Calibri" panose="020F0502020204030204" pitchFamily="34" charset="0"/>
              </a:rPr>
              <a:t>The Electron Hall was not fit for purpose so is being upgraded</a:t>
            </a:r>
          </a:p>
          <a:p>
            <a:pPr lvl="1"/>
            <a:r>
              <a:rPr lang="en-GB" sz="16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Since we want to build a very stable FEL, we need the temperature of the facility to also be very stable</a:t>
            </a:r>
          </a:p>
          <a:p>
            <a:pPr lvl="1"/>
            <a:r>
              <a:rPr lang="en-GB" sz="16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The temperature within the Electron Hall normally varied by at least 15</a:t>
            </a:r>
            <a:r>
              <a:rPr lang="en-GB" sz="1600" dirty="0">
                <a:solidFill>
                  <a:srgbClr val="0000FF"/>
                </a:solidFill>
                <a:latin typeface="Calibri" panose="020F0502020204030204" pitchFamily="34" charset="0"/>
              </a:rPr>
              <a:t> °C </a:t>
            </a:r>
            <a:r>
              <a:rPr lang="en-GB" sz="16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over the year</a:t>
            </a:r>
          </a:p>
          <a:p>
            <a:pPr lvl="1"/>
            <a:r>
              <a:rPr lang="en-GB" sz="16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Refurbishment is reducing this to ±1 °C within the building volume</a:t>
            </a:r>
          </a:p>
          <a:p>
            <a:pPr lvl="1"/>
            <a:r>
              <a:rPr lang="en-GB" sz="16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Within the shielded enclosure the specification is ±0.05 </a:t>
            </a:r>
            <a:r>
              <a:rPr lang="en-GB" sz="1600" dirty="0">
                <a:solidFill>
                  <a:srgbClr val="0000FF"/>
                </a:solidFill>
                <a:latin typeface="Calibri" panose="020F0502020204030204" pitchFamily="34" charset="0"/>
              </a:rPr>
              <a:t>°C </a:t>
            </a:r>
            <a:r>
              <a:rPr lang="en-GB" sz="1600" b="1" dirty="0">
                <a:solidFill>
                  <a:srgbClr val="00B050"/>
                </a:solidFill>
                <a:latin typeface="Calibri" panose="020F0502020204030204" pitchFamily="34" charset="0"/>
              </a:rPr>
              <a:t>(</a:t>
            </a:r>
            <a:r>
              <a:rPr lang="en-GB" sz="16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23.0 </a:t>
            </a:r>
            <a:r>
              <a:rPr lang="en-GB" sz="1600" b="1" dirty="0">
                <a:solidFill>
                  <a:srgbClr val="00B050"/>
                </a:solidFill>
                <a:latin typeface="Calibri" panose="020F0502020204030204" pitchFamily="34" charset="0"/>
              </a:rPr>
              <a:t>±</a:t>
            </a:r>
            <a:r>
              <a:rPr lang="en-GB" sz="16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0.03 </a:t>
            </a:r>
            <a:r>
              <a:rPr lang="en-GB" sz="1600" b="1" dirty="0">
                <a:solidFill>
                  <a:srgbClr val="00B050"/>
                </a:solidFill>
                <a:latin typeface="Calibri" panose="020F0502020204030204" pitchFamily="34" charset="0"/>
              </a:rPr>
              <a:t>°C already demonstrated!)</a:t>
            </a:r>
            <a:endParaRPr lang="en-GB" sz="1600" b="1" dirty="0" smtClean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 lvl="1"/>
            <a:r>
              <a:rPr lang="en-GB" sz="16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Building on track for completion ahead of schedule in 2016</a:t>
            </a:r>
          </a:p>
          <a:p>
            <a:pPr lvl="1"/>
            <a:endParaRPr lang="en-GB" sz="18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6512" y="3717032"/>
            <a:ext cx="4643795" cy="30243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4646" y="3717032"/>
            <a:ext cx="4705866" cy="30243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68144" y="3744044"/>
            <a:ext cx="3123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>
                <a:solidFill>
                  <a:schemeClr val="bg1"/>
                </a:solidFill>
              </a:rPr>
              <a:t>September 2016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3779748"/>
            <a:ext cx="3123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February 2016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35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538" y="44624"/>
            <a:ext cx="8145261" cy="850106"/>
          </a:xfrm>
        </p:spPr>
        <p:txBody>
          <a:bodyPr/>
          <a:lstStyle/>
          <a:p>
            <a:r>
              <a:rPr lang="en-GB" sz="3200" b="1" dirty="0" smtClean="0"/>
              <a:t>CLARA Status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431" y="1242874"/>
            <a:ext cx="8778057" cy="5282470"/>
          </a:xfrm>
        </p:spPr>
        <p:txBody>
          <a:bodyPr/>
          <a:lstStyle/>
          <a:p>
            <a:r>
              <a:rPr lang="en-GB" sz="1800" b="1" i="1" dirty="0" smtClean="0"/>
              <a:t>Phase 1, 50 MeV</a:t>
            </a:r>
          </a:p>
          <a:p>
            <a:pPr lvl="1"/>
            <a:r>
              <a:rPr lang="en-GB" sz="18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Installation completion delayed by (very) late arrival of waveguide components for both guns and linac </a:t>
            </a:r>
            <a:r>
              <a:rPr lang="en-GB" sz="1800" i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(does not impact end date of Phase 3)</a:t>
            </a:r>
          </a:p>
          <a:p>
            <a:pPr lvl="1"/>
            <a:r>
              <a:rPr lang="en-GB" sz="18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Commissioning of both guns starts Jan 2017</a:t>
            </a:r>
            <a:endParaRPr lang="en-GB" sz="1800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r>
              <a:rPr lang="en-GB" sz="1800" b="1" i="1" dirty="0" smtClean="0">
                <a:solidFill>
                  <a:srgbClr val="000000"/>
                </a:solidFill>
              </a:rPr>
              <a:t>Phase 2, 250 MeV</a:t>
            </a:r>
          </a:p>
          <a:p>
            <a:pPr lvl="1"/>
            <a:r>
              <a:rPr lang="en-GB" sz="18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Procurement of equipment is ongoing (magnets, klystrons, modulators, pumps, valves, power supplies, etc) ~£8M committed/spent so far.</a:t>
            </a:r>
          </a:p>
          <a:p>
            <a:pPr lvl="1"/>
            <a:r>
              <a:rPr lang="en-GB" sz="18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Concrete casting and roof beams Spring 2017. All shielding assembled Spring 2018.</a:t>
            </a:r>
          </a:p>
          <a:p>
            <a:r>
              <a:rPr lang="en-GB" sz="1800" b="1" i="1" dirty="0">
                <a:solidFill>
                  <a:srgbClr val="000000"/>
                </a:solidFill>
              </a:rPr>
              <a:t>Phase </a:t>
            </a:r>
            <a:r>
              <a:rPr lang="en-GB" sz="1800" b="1" i="1" dirty="0" smtClean="0">
                <a:solidFill>
                  <a:srgbClr val="000000"/>
                </a:solidFill>
              </a:rPr>
              <a:t>3, 100nm FEL Test Facility</a:t>
            </a:r>
            <a:endParaRPr lang="en-GB" sz="1800" b="1" i="1" dirty="0">
              <a:solidFill>
                <a:srgbClr val="000000"/>
              </a:solidFill>
            </a:endParaRPr>
          </a:p>
          <a:p>
            <a:pPr lvl="1"/>
            <a:r>
              <a:rPr lang="en-GB" sz="18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Detailed design stage. </a:t>
            </a:r>
            <a:endParaRPr lang="en-GB" sz="3200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lvl="1"/>
            <a:r>
              <a:rPr lang="en-GB" sz="18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Undulator tender documents being prepared now.</a:t>
            </a:r>
            <a:endParaRPr lang="en-GB" sz="32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4" descr="CI_logo_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261938"/>
            <a:ext cx="139858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65113" y="6080125"/>
            <a:ext cx="8124825" cy="821510"/>
            <a:chOff x="265113" y="6080125"/>
            <a:chExt cx="8124825" cy="821510"/>
          </a:xfrm>
        </p:grpSpPr>
        <p:pic>
          <p:nvPicPr>
            <p:cNvPr id="8" name="Picture 10" descr="STFC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825" y="6191250"/>
              <a:ext cx="2160588" cy="569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8863" y="6191250"/>
              <a:ext cx="1331912" cy="555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2275" y="6133285"/>
              <a:ext cx="1882775" cy="768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13" y="6080125"/>
              <a:ext cx="1260475" cy="777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1875" y="6115050"/>
              <a:ext cx="1008063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4095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113" y="274638"/>
            <a:ext cx="8421687" cy="777875"/>
          </a:xfrm>
        </p:spPr>
        <p:txBody>
          <a:bodyPr/>
          <a:lstStyle/>
          <a:p>
            <a:r>
              <a:rPr lang="en-GB" sz="3200" b="1" dirty="0" smtClean="0"/>
              <a:t>Summary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8424936" cy="4824536"/>
          </a:xfrm>
        </p:spPr>
        <p:txBody>
          <a:bodyPr>
            <a:normAutofit/>
          </a:bodyPr>
          <a:lstStyle/>
          <a:p>
            <a:r>
              <a:rPr lang="en-GB" sz="1800" b="1" dirty="0" smtClean="0"/>
              <a:t>UK FEL </a:t>
            </a:r>
            <a:r>
              <a:rPr lang="en-GB" sz="1800" dirty="0" smtClean="0"/>
              <a:t>strategy has been published</a:t>
            </a:r>
          </a:p>
          <a:p>
            <a:pPr lvl="1"/>
            <a:r>
              <a:rPr lang="en-GB" sz="1800" dirty="0" smtClean="0">
                <a:solidFill>
                  <a:srgbClr val="0000FF"/>
                </a:solidFill>
              </a:rPr>
              <a:t>Need for UK FEL identified but no go ahead decision or detailed specification expected before 2020</a:t>
            </a:r>
          </a:p>
          <a:p>
            <a:pPr lvl="1"/>
            <a:r>
              <a:rPr lang="en-GB" sz="1800" dirty="0" smtClean="0">
                <a:solidFill>
                  <a:srgbClr val="0000FF"/>
                </a:solidFill>
              </a:rPr>
              <a:t>Anticipated to be NCRF hard X-ray FEL at ~100Hz</a:t>
            </a:r>
            <a:endParaRPr lang="en-GB" sz="1800" dirty="0">
              <a:solidFill>
                <a:srgbClr val="0000FF"/>
              </a:solidFill>
            </a:endParaRPr>
          </a:p>
          <a:p>
            <a:r>
              <a:rPr lang="en-GB" sz="1800" b="1" dirty="0" smtClean="0"/>
              <a:t>UK FEL R&amp;D Plan </a:t>
            </a:r>
            <a:r>
              <a:rPr lang="en-GB" sz="1800" dirty="0" smtClean="0"/>
              <a:t>has been developed by ASTeC, CI, DLS, &amp; JAI</a:t>
            </a:r>
          </a:p>
          <a:p>
            <a:pPr lvl="1"/>
            <a:r>
              <a:rPr lang="en-GB" sz="1800" dirty="0" smtClean="0">
                <a:solidFill>
                  <a:srgbClr val="0000FF"/>
                </a:solidFill>
              </a:rPr>
              <a:t>Starts 1</a:t>
            </a:r>
            <a:r>
              <a:rPr lang="en-GB" sz="1800" baseline="30000" dirty="0" smtClean="0">
                <a:solidFill>
                  <a:srgbClr val="0000FF"/>
                </a:solidFill>
              </a:rPr>
              <a:t>st</a:t>
            </a:r>
            <a:r>
              <a:rPr lang="en-GB" sz="1800" dirty="0" smtClean="0">
                <a:solidFill>
                  <a:srgbClr val="0000FF"/>
                </a:solidFill>
              </a:rPr>
              <a:t> April 2017 and runs for 4 years</a:t>
            </a:r>
          </a:p>
          <a:p>
            <a:r>
              <a:rPr lang="en-GB" sz="1800" b="1" dirty="0" smtClean="0"/>
              <a:t>CLARA</a:t>
            </a:r>
            <a:r>
              <a:rPr lang="en-GB" sz="1800" dirty="0"/>
              <a:t> </a:t>
            </a:r>
            <a:endParaRPr lang="en-GB" sz="1800" dirty="0" smtClean="0"/>
          </a:p>
          <a:p>
            <a:pPr lvl="1"/>
            <a:r>
              <a:rPr lang="en-GB" sz="1800" dirty="0" smtClean="0">
                <a:solidFill>
                  <a:srgbClr val="0000FF"/>
                </a:solidFill>
              </a:rPr>
              <a:t>Phase 1 installation almost complete</a:t>
            </a:r>
            <a:endParaRPr lang="en-GB" sz="1800" dirty="0">
              <a:solidFill>
                <a:srgbClr val="0000FF"/>
              </a:solidFill>
            </a:endParaRPr>
          </a:p>
          <a:p>
            <a:pPr lvl="1"/>
            <a:r>
              <a:rPr lang="en-GB" sz="1800" dirty="0" smtClean="0">
                <a:solidFill>
                  <a:srgbClr val="0000FF"/>
                </a:solidFill>
              </a:rPr>
              <a:t>Phase 2 procurement ongoing</a:t>
            </a:r>
          </a:p>
          <a:p>
            <a:pPr lvl="1"/>
            <a:r>
              <a:rPr lang="en-GB" sz="1800" dirty="0" smtClean="0">
                <a:solidFill>
                  <a:srgbClr val="0000FF"/>
                </a:solidFill>
              </a:rPr>
              <a:t>Phase 3 detailed design in progress</a:t>
            </a:r>
          </a:p>
          <a:p>
            <a:pPr lvl="1"/>
            <a:r>
              <a:rPr lang="en-GB" sz="1800" dirty="0" smtClean="0">
                <a:solidFill>
                  <a:srgbClr val="0000FF"/>
                </a:solidFill>
              </a:rPr>
              <a:t>Electron </a:t>
            </a:r>
            <a:r>
              <a:rPr lang="en-GB" sz="1800" dirty="0">
                <a:solidFill>
                  <a:srgbClr val="0000FF"/>
                </a:solidFill>
              </a:rPr>
              <a:t>Hall refurbishment </a:t>
            </a:r>
            <a:r>
              <a:rPr lang="en-GB" sz="1800" dirty="0" smtClean="0">
                <a:solidFill>
                  <a:srgbClr val="0000FF"/>
                </a:solidFill>
              </a:rPr>
              <a:t>almost complete</a:t>
            </a:r>
            <a:endParaRPr lang="en-GB" sz="1800" dirty="0">
              <a:solidFill>
                <a:srgbClr val="0000FF"/>
              </a:solidFill>
            </a:endParaRPr>
          </a:p>
        </p:txBody>
      </p:sp>
      <p:pic>
        <p:nvPicPr>
          <p:cNvPr id="4" name="Picture 4" descr="CI_logo_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261938"/>
            <a:ext cx="1398587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265113" y="6080125"/>
            <a:ext cx="8124825" cy="821510"/>
            <a:chOff x="265113" y="6080125"/>
            <a:chExt cx="8124825" cy="821510"/>
          </a:xfrm>
        </p:grpSpPr>
        <p:pic>
          <p:nvPicPr>
            <p:cNvPr id="6" name="Picture 10" descr="STFC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825" y="6191250"/>
              <a:ext cx="2160588" cy="569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8863" y="6191250"/>
              <a:ext cx="1331912" cy="555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2275" y="6133285"/>
              <a:ext cx="1882775" cy="768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13" y="6080125"/>
              <a:ext cx="1260475" cy="777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1875" y="6115050"/>
              <a:ext cx="1008063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0908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97733"/>
            <a:ext cx="8983662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05165" y="5262299"/>
            <a:ext cx="415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 smtClean="0">
                <a:solidFill>
                  <a:srgbClr val="000000"/>
                </a:solidFill>
              </a:rPr>
              <a:t>Thanks to everyone who is contributing to the CLARA project</a:t>
            </a:r>
            <a:endParaRPr lang="en-GB" b="1" dirty="0">
              <a:solidFill>
                <a:srgbClr val="00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65113" y="6080125"/>
            <a:ext cx="8124825" cy="821510"/>
            <a:chOff x="265113" y="6080125"/>
            <a:chExt cx="8124825" cy="821510"/>
          </a:xfrm>
        </p:grpSpPr>
        <p:pic>
          <p:nvPicPr>
            <p:cNvPr id="6" name="Picture 10" descr="STFClogo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825" y="6191250"/>
              <a:ext cx="2160588" cy="569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8863" y="6191250"/>
              <a:ext cx="1331912" cy="555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2275" y="6133285"/>
              <a:ext cx="1882775" cy="768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113" y="6080125"/>
              <a:ext cx="1260475" cy="777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1875" y="6115050"/>
              <a:ext cx="1008063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9215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en-GB" sz="3200" b="1" dirty="0" smtClean="0"/>
              <a:t>STFC FEL Strategic Review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en-GB" sz="2000" dirty="0" smtClean="0">
                <a:solidFill>
                  <a:srgbClr val="00B050"/>
                </a:solidFill>
              </a:rPr>
              <a:t>Published by STFC, August 2016</a:t>
            </a:r>
            <a:endParaRPr lang="en-GB" sz="1800" dirty="0">
              <a:solidFill>
                <a:srgbClr val="00B050"/>
              </a:solidFill>
            </a:endParaRPr>
          </a:p>
          <a:p>
            <a:r>
              <a:rPr lang="en-GB" sz="2000" dirty="0" smtClean="0">
                <a:solidFill>
                  <a:srgbClr val="00B050"/>
                </a:solidFill>
              </a:rPr>
              <a:t>Available at </a:t>
            </a:r>
            <a:r>
              <a:rPr lang="en-GB" sz="2000" dirty="0" smtClean="0">
                <a:hlinkClick r:id="rId2"/>
              </a:rPr>
              <a:t>www.stfc.ac.uk/files/fel-report-2016/</a:t>
            </a:r>
            <a:r>
              <a:rPr lang="en-GB" sz="2000" dirty="0" smtClean="0"/>
              <a:t> </a:t>
            </a:r>
          </a:p>
          <a:p>
            <a:endParaRPr lang="en-GB" sz="2000" dirty="0" smtClean="0"/>
          </a:p>
          <a:p>
            <a:r>
              <a:rPr lang="en-GB" sz="2000" dirty="0" smtClean="0"/>
              <a:t>“</a:t>
            </a:r>
            <a:r>
              <a:rPr lang="en-GB" sz="2000" dirty="0"/>
              <a:t>This strategic approach for developing a UK FEL focuses on two key objectives:</a:t>
            </a:r>
          </a:p>
          <a:p>
            <a:pPr lvl="1"/>
            <a:r>
              <a:rPr lang="en-GB" sz="1600" dirty="0">
                <a:solidFill>
                  <a:srgbClr val="0000FF"/>
                </a:solidFill>
              </a:rPr>
              <a:t>meeting the UK’s immediate XFEL needs using existing and near-future facilities;</a:t>
            </a:r>
          </a:p>
          <a:p>
            <a:pPr lvl="1"/>
            <a:r>
              <a:rPr lang="en-GB" sz="1600" dirty="0">
                <a:solidFill>
                  <a:srgbClr val="0000FF"/>
                </a:solidFill>
              </a:rPr>
              <a:t>preparing to meet the UK’s long-term needs by constructing an XFEL facility in this country</a:t>
            </a:r>
            <a:r>
              <a:rPr lang="en-GB" sz="1600" dirty="0"/>
              <a:t>.”</a:t>
            </a:r>
          </a:p>
          <a:p>
            <a:r>
              <a:rPr lang="en-GB" sz="2000" dirty="0" smtClean="0"/>
              <a:t>“In the long term, the UK’s capacity requirements will be best served by </a:t>
            </a:r>
            <a:r>
              <a:rPr lang="en-GB" sz="2000" b="1" dirty="0" smtClean="0"/>
              <a:t>constructing a UK FEL facility </a:t>
            </a:r>
            <a:r>
              <a:rPr lang="en-GB" sz="2000" dirty="0" smtClean="0"/>
              <a:t>with a specification designed to meet our needs.”</a:t>
            </a:r>
          </a:p>
          <a:p>
            <a:r>
              <a:rPr lang="en-GB" sz="2000" dirty="0"/>
              <a:t>“The </a:t>
            </a:r>
            <a:r>
              <a:rPr lang="en-GB" sz="2000" b="1" dirty="0"/>
              <a:t>final decision </a:t>
            </a:r>
            <a:r>
              <a:rPr lang="en-GB" sz="2000" dirty="0"/>
              <a:t>on whether to build an XFEL in the UK (</a:t>
            </a:r>
            <a:r>
              <a:rPr lang="en-GB" sz="2000" b="1" dirty="0"/>
              <a:t>and to what specification</a:t>
            </a:r>
            <a:r>
              <a:rPr lang="en-GB" sz="2000" dirty="0"/>
              <a:t>) is unlikely to be taken before </a:t>
            </a:r>
            <a:r>
              <a:rPr lang="en-GB" sz="2000" b="1" dirty="0"/>
              <a:t>2020</a:t>
            </a:r>
            <a:r>
              <a:rPr lang="en-GB" sz="2000" dirty="0"/>
              <a:t>…”</a:t>
            </a:r>
          </a:p>
          <a:p>
            <a:r>
              <a:rPr lang="en-GB" sz="2000" dirty="0"/>
              <a:t>“The exact specifications of a UK facility will be developed over the next 4 years…”</a:t>
            </a:r>
          </a:p>
          <a:p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338347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4807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GB" sz="3200" b="1" dirty="0"/>
              <a:t>STFC FEL Strategic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579296" cy="5217443"/>
          </a:xfrm>
        </p:spPr>
        <p:txBody>
          <a:bodyPr>
            <a:normAutofit fontScale="92500" lnSpcReduction="10000"/>
          </a:bodyPr>
          <a:lstStyle/>
          <a:p>
            <a:r>
              <a:rPr lang="en-GB" sz="2000" dirty="0" smtClean="0"/>
              <a:t>“</a:t>
            </a:r>
            <a:r>
              <a:rPr lang="en-GB" sz="2000" dirty="0"/>
              <a:t>One of the options is likely to be a SwissFEL-like </a:t>
            </a:r>
            <a:r>
              <a:rPr lang="en-GB" sz="2000" dirty="0" smtClean="0"/>
              <a:t>design…”</a:t>
            </a:r>
          </a:p>
          <a:p>
            <a:r>
              <a:rPr lang="en-GB" sz="2000" dirty="0" smtClean="0">
                <a:solidFill>
                  <a:srgbClr val="0000FF"/>
                </a:solidFill>
              </a:rPr>
              <a:t>“This would </a:t>
            </a:r>
            <a:r>
              <a:rPr lang="en-GB" sz="2000" dirty="0">
                <a:solidFill>
                  <a:srgbClr val="0000FF"/>
                </a:solidFill>
              </a:rPr>
              <a:t>be a </a:t>
            </a:r>
            <a:r>
              <a:rPr lang="en-GB" sz="2000" b="1" dirty="0">
                <a:solidFill>
                  <a:srgbClr val="0000FF"/>
                </a:solidFill>
              </a:rPr>
              <a:t>normal conducting XFEL </a:t>
            </a:r>
            <a:r>
              <a:rPr lang="en-GB" sz="2000" dirty="0">
                <a:solidFill>
                  <a:srgbClr val="0000FF"/>
                </a:solidFill>
              </a:rPr>
              <a:t>operating at </a:t>
            </a:r>
            <a:r>
              <a:rPr lang="en-GB" sz="2000" dirty="0" smtClean="0">
                <a:solidFill>
                  <a:srgbClr val="0000FF"/>
                </a:solidFill>
              </a:rPr>
              <a:t>energies up </a:t>
            </a:r>
            <a:r>
              <a:rPr lang="en-GB" sz="2000" dirty="0">
                <a:solidFill>
                  <a:srgbClr val="0000FF"/>
                </a:solidFill>
              </a:rPr>
              <a:t>to </a:t>
            </a:r>
            <a:r>
              <a:rPr lang="en-GB" sz="2000" b="1" dirty="0">
                <a:solidFill>
                  <a:srgbClr val="0000FF"/>
                </a:solidFill>
              </a:rPr>
              <a:t>10 </a:t>
            </a:r>
            <a:r>
              <a:rPr lang="en-GB" sz="2000" b="1" dirty="0" smtClean="0">
                <a:solidFill>
                  <a:srgbClr val="0000FF"/>
                </a:solidFill>
              </a:rPr>
              <a:t>keV</a:t>
            </a:r>
            <a:r>
              <a:rPr lang="en-GB" sz="2000" dirty="0" smtClean="0">
                <a:solidFill>
                  <a:srgbClr val="0000FF"/>
                </a:solidFill>
              </a:rPr>
              <a:t>, </a:t>
            </a:r>
            <a:r>
              <a:rPr lang="en-GB" sz="2000" dirty="0">
                <a:solidFill>
                  <a:srgbClr val="0000FF"/>
                </a:solidFill>
              </a:rPr>
              <a:t>with a repetition rate of </a:t>
            </a:r>
            <a:r>
              <a:rPr lang="en-GB" sz="2000" b="1" dirty="0" smtClean="0">
                <a:solidFill>
                  <a:srgbClr val="0000FF"/>
                </a:solidFill>
              </a:rPr>
              <a:t>around 100 Hz</a:t>
            </a:r>
            <a:r>
              <a:rPr lang="en-GB" sz="2000" dirty="0" smtClean="0">
                <a:solidFill>
                  <a:srgbClr val="0000FF"/>
                </a:solidFill>
              </a:rPr>
              <a:t>.”</a:t>
            </a:r>
          </a:p>
          <a:p>
            <a:r>
              <a:rPr lang="en-GB" sz="2000" dirty="0"/>
              <a:t>“It would also complement XFEL.EU and LCLS-II, which will remain essential for a small number of applications that demand a high repetition rate…”</a:t>
            </a:r>
          </a:p>
          <a:p>
            <a:endParaRPr lang="en-GB" sz="2000" dirty="0" smtClean="0"/>
          </a:p>
          <a:p>
            <a:r>
              <a:rPr lang="en-GB" sz="2000" dirty="0" smtClean="0"/>
              <a:t>“There </a:t>
            </a:r>
            <a:r>
              <a:rPr lang="en-GB" sz="2000" dirty="0"/>
              <a:t>are a number of </a:t>
            </a:r>
            <a:r>
              <a:rPr lang="en-GB" sz="2000" b="1" dirty="0"/>
              <a:t>key areas of technology </a:t>
            </a:r>
            <a:r>
              <a:rPr lang="en-GB" sz="2000" dirty="0" smtClean="0"/>
              <a:t>which would </a:t>
            </a:r>
            <a:r>
              <a:rPr lang="en-GB" sz="2000" dirty="0"/>
              <a:t>underpin the development of a UK FEL facility, </a:t>
            </a:r>
            <a:r>
              <a:rPr lang="en-GB" sz="2000" dirty="0" smtClean="0"/>
              <a:t>and capability </a:t>
            </a:r>
            <a:r>
              <a:rPr lang="en-GB" sz="2000" dirty="0"/>
              <a:t>in each of these needs to be further </a:t>
            </a:r>
            <a:r>
              <a:rPr lang="en-GB" sz="2000" dirty="0" smtClean="0"/>
              <a:t>developed within </a:t>
            </a:r>
            <a:r>
              <a:rPr lang="en-GB" sz="2000" dirty="0"/>
              <a:t>the UK in order to enable UK science to take </a:t>
            </a:r>
            <a:r>
              <a:rPr lang="en-GB" sz="2000" dirty="0" smtClean="0"/>
              <a:t>full advantage </a:t>
            </a:r>
            <a:r>
              <a:rPr lang="en-GB" sz="2000" dirty="0"/>
              <a:t>of FELs in pursuing frontier science</a:t>
            </a:r>
            <a:r>
              <a:rPr lang="en-GB" sz="2000" dirty="0" smtClean="0"/>
              <a:t>.”</a:t>
            </a:r>
            <a:endParaRPr lang="en-GB" sz="2000" dirty="0"/>
          </a:p>
          <a:p>
            <a:r>
              <a:rPr lang="en-GB" sz="2000" dirty="0" smtClean="0"/>
              <a:t>“</a:t>
            </a:r>
            <a:r>
              <a:rPr lang="en-GB" sz="2000" dirty="0"/>
              <a:t>The </a:t>
            </a:r>
            <a:r>
              <a:rPr lang="en-GB" sz="2000" b="1" dirty="0"/>
              <a:t>CLARA test facility </a:t>
            </a:r>
            <a:r>
              <a:rPr lang="en-GB" sz="2000" dirty="0"/>
              <a:t>at Daresbury </a:t>
            </a:r>
            <a:r>
              <a:rPr lang="en-GB" sz="2000" dirty="0" smtClean="0"/>
              <a:t>Laboratory will </a:t>
            </a:r>
            <a:r>
              <a:rPr lang="en-GB" sz="2000" dirty="0"/>
              <a:t>address many of these areas directly (</a:t>
            </a:r>
            <a:r>
              <a:rPr lang="en-GB" sz="2000" b="1" dirty="0"/>
              <a:t>guns, </a:t>
            </a:r>
            <a:r>
              <a:rPr lang="en-GB" sz="2000" b="1" dirty="0" smtClean="0"/>
              <a:t>RF structures</a:t>
            </a:r>
            <a:r>
              <a:rPr lang="en-GB" sz="2000" b="1" dirty="0"/>
              <a:t>, laser issues, single shot diagnostics, </a:t>
            </a:r>
            <a:r>
              <a:rPr lang="en-GB" sz="2000" b="1" dirty="0" smtClean="0"/>
              <a:t>timing and </a:t>
            </a:r>
            <a:r>
              <a:rPr lang="en-GB" sz="2000" b="1" dirty="0"/>
              <a:t>synchronisation</a:t>
            </a:r>
            <a:r>
              <a:rPr lang="en-GB" sz="2000" dirty="0" smtClean="0"/>
              <a:t>).”</a:t>
            </a:r>
          </a:p>
          <a:p>
            <a:r>
              <a:rPr lang="en-GB" sz="2000" dirty="0"/>
              <a:t>“It is very difficult to develop state of the art accelerator technologies in isolation. It is only through </a:t>
            </a:r>
            <a:r>
              <a:rPr lang="en-GB" sz="2000" b="1" dirty="0"/>
              <a:t>bringing them together in a facility </a:t>
            </a:r>
            <a:r>
              <a:rPr lang="en-GB" sz="2000" dirty="0"/>
              <a:t>such as CLARA that they can be </a:t>
            </a:r>
            <a:r>
              <a:rPr lang="en-GB" sz="2000" b="1" dirty="0"/>
              <a:t>properly tested and proven</a:t>
            </a:r>
            <a:r>
              <a:rPr lang="en-GB" sz="2000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94700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GB" sz="3200" b="1" dirty="0" smtClean="0"/>
              <a:t>STFC </a:t>
            </a:r>
            <a:r>
              <a:rPr lang="en-GB" sz="3200" b="1" dirty="0"/>
              <a:t>FEL Timeline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7907970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02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77787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GB" sz="3200" b="1" dirty="0"/>
              <a:t>UK X-FEL R&amp;D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984" y="1268760"/>
            <a:ext cx="8478175" cy="4752528"/>
          </a:xfrm>
        </p:spPr>
        <p:txBody>
          <a:bodyPr/>
          <a:lstStyle/>
          <a:p>
            <a:r>
              <a:rPr lang="en-GB" sz="20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The accelerator community has generated a draft UK FEL R&amp;D programme in parallel with the generation of the strategy to develop the skills and technology required so that when we get the green light for the UK X-ray FEL </a:t>
            </a:r>
            <a:r>
              <a:rPr lang="en-GB" sz="2000" dirty="0">
                <a:solidFill>
                  <a:srgbClr val="0000FF"/>
                </a:solidFill>
                <a:latin typeface="Calibri" panose="020F0502020204030204" pitchFamily="34" charset="0"/>
              </a:rPr>
              <a:t>facility </a:t>
            </a:r>
            <a:r>
              <a:rPr lang="en-GB" sz="20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we are ready </a:t>
            </a:r>
            <a:r>
              <a:rPr lang="en-GB" sz="2000" dirty="0">
                <a:solidFill>
                  <a:srgbClr val="0000FF"/>
                </a:solidFill>
                <a:latin typeface="Calibri" panose="020F0502020204030204" pitchFamily="34" charset="0"/>
              </a:rPr>
              <a:t>to make </a:t>
            </a:r>
            <a:r>
              <a:rPr lang="en-GB" sz="20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swift, well informed, </a:t>
            </a:r>
            <a:r>
              <a:rPr lang="en-GB" sz="2000" dirty="0">
                <a:solidFill>
                  <a:srgbClr val="0000FF"/>
                </a:solidFill>
                <a:latin typeface="Calibri" panose="020F0502020204030204" pitchFamily="34" charset="0"/>
              </a:rPr>
              <a:t>decisions on layout and </a:t>
            </a:r>
            <a:r>
              <a:rPr lang="en-GB" sz="20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have solutions to all major </a:t>
            </a:r>
            <a:r>
              <a:rPr lang="en-GB" sz="2000" dirty="0">
                <a:solidFill>
                  <a:srgbClr val="0000FF"/>
                </a:solidFill>
                <a:latin typeface="Calibri" panose="020F0502020204030204" pitchFamily="34" charset="0"/>
              </a:rPr>
              <a:t>technical </a:t>
            </a:r>
            <a:r>
              <a:rPr lang="en-GB" sz="20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issues at hand</a:t>
            </a:r>
          </a:p>
          <a:p>
            <a:r>
              <a:rPr lang="en-GB" sz="2000" dirty="0" smtClean="0">
                <a:latin typeface="Calibri" panose="020F0502020204030204" pitchFamily="34" charset="0"/>
              </a:rPr>
              <a:t>The plan has received input from, and will be implemented by, </a:t>
            </a:r>
            <a:r>
              <a:rPr lang="en-GB" sz="2000" b="1" dirty="0" smtClean="0">
                <a:latin typeface="Calibri" panose="020F0502020204030204" pitchFamily="34" charset="0"/>
              </a:rPr>
              <a:t>ASTeC, CI, DLS, &amp; JAI</a:t>
            </a:r>
          </a:p>
          <a:p>
            <a:r>
              <a:rPr lang="en-GB" sz="20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The six goals identified need to be ratified now that the STFC FEL strategy has been published </a:t>
            </a:r>
          </a:p>
          <a:p>
            <a:r>
              <a:rPr lang="en-GB" sz="2000" dirty="0" smtClean="0">
                <a:latin typeface="Calibri" panose="020F0502020204030204" pitchFamily="34" charset="0"/>
              </a:rPr>
              <a:t>Over-arching the R&amp;D programme is the detailed design, assembly, commissioning, development, and exploitation of the </a:t>
            </a:r>
            <a:r>
              <a:rPr lang="en-GB" sz="2000" b="1" dirty="0" smtClean="0">
                <a:latin typeface="Calibri" panose="020F0502020204030204" pitchFamily="34" charset="0"/>
              </a:rPr>
              <a:t>CLARA FEL Test Facility</a:t>
            </a:r>
          </a:p>
          <a:p>
            <a:r>
              <a:rPr lang="en-GB" sz="2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A very </a:t>
            </a:r>
            <a:r>
              <a:rPr lang="en-GB" sz="2000" dirty="0">
                <a:solidFill>
                  <a:srgbClr val="00B050"/>
                </a:solidFill>
                <a:latin typeface="Calibri" panose="020F0502020204030204" pitchFamily="34" charset="0"/>
              </a:rPr>
              <a:t>important aspect of the </a:t>
            </a:r>
            <a:r>
              <a:rPr lang="en-GB" sz="20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overall programme </a:t>
            </a:r>
            <a:r>
              <a:rPr lang="en-GB" sz="2000" dirty="0">
                <a:solidFill>
                  <a:srgbClr val="00B050"/>
                </a:solidFill>
                <a:latin typeface="Calibri" panose="020F0502020204030204" pitchFamily="34" charset="0"/>
              </a:rPr>
              <a:t>will be strong connections to the potential FEL user community.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289205" y="5995079"/>
            <a:ext cx="6381758" cy="602273"/>
            <a:chOff x="1286586" y="4806691"/>
            <a:chExt cx="6381758" cy="602273"/>
          </a:xfrm>
        </p:grpSpPr>
        <p:pic>
          <p:nvPicPr>
            <p:cNvPr id="5" name="Picture 4" descr="Untitled-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8511" y="4806691"/>
              <a:ext cx="1065172" cy="602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7" descr="Diamond_logo_col2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6865" y="4949111"/>
              <a:ext cx="1105510" cy="317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9818" y="4958316"/>
              <a:ext cx="1318526" cy="299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6586" y="4842537"/>
              <a:ext cx="1644143" cy="530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66575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77787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GB" sz="3200" b="1" dirty="0" smtClean="0"/>
              <a:t>Six UK FEL R&amp;D Goals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1" y="1012814"/>
            <a:ext cx="8478175" cy="5018111"/>
          </a:xfrm>
        </p:spPr>
        <p:txBody>
          <a:bodyPr/>
          <a:lstStyle/>
          <a:p>
            <a:r>
              <a:rPr lang="en-GB" sz="20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1. Gun </a:t>
            </a:r>
            <a:r>
              <a:rPr lang="en-GB" sz="2000" dirty="0">
                <a:solidFill>
                  <a:srgbClr val="0000FF"/>
                </a:solidFill>
                <a:latin typeface="Calibri" panose="020F0502020204030204" pitchFamily="34" charset="0"/>
              </a:rPr>
              <a:t>D</a:t>
            </a:r>
            <a:r>
              <a:rPr lang="en-GB" sz="20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evelopment  </a:t>
            </a:r>
            <a:endParaRPr lang="en-GB" sz="2000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lvl="1"/>
            <a:r>
              <a:rPr lang="en-GB" sz="1600" dirty="0">
                <a:solidFill>
                  <a:srgbClr val="0000FF"/>
                </a:solidFill>
                <a:latin typeface="Calibri" panose="020F0502020204030204" pitchFamily="34" charset="0"/>
              </a:rPr>
              <a:t>Optimised electron </a:t>
            </a:r>
            <a:r>
              <a:rPr lang="en-GB" sz="16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source demonstrated</a:t>
            </a:r>
          </a:p>
          <a:p>
            <a:pPr lvl="1"/>
            <a:r>
              <a:rPr lang="en-GB" sz="1600" dirty="0">
                <a:solidFill>
                  <a:srgbClr val="0000FF"/>
                </a:solidFill>
                <a:latin typeface="Calibri" panose="020F0502020204030204" pitchFamily="34" charset="0"/>
              </a:rPr>
              <a:t>M</a:t>
            </a:r>
            <a:r>
              <a:rPr lang="en-GB" sz="16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inimum </a:t>
            </a:r>
            <a:r>
              <a:rPr lang="en-GB" sz="1600" dirty="0">
                <a:solidFill>
                  <a:srgbClr val="0000FF"/>
                </a:solidFill>
                <a:latin typeface="Calibri" panose="020F0502020204030204" pitchFamily="34" charset="0"/>
              </a:rPr>
              <a:t>emittance at low </a:t>
            </a:r>
            <a:r>
              <a:rPr lang="en-GB" sz="16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and high charge</a:t>
            </a:r>
          </a:p>
          <a:p>
            <a:pPr lvl="1"/>
            <a:r>
              <a:rPr lang="en-GB" sz="16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High repetition rate (at least 100 Hz)</a:t>
            </a:r>
          </a:p>
          <a:p>
            <a:pPr lvl="1"/>
            <a:r>
              <a:rPr lang="en-GB" sz="16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Photocathode material selection, optimisation, and demonstration</a:t>
            </a:r>
          </a:p>
          <a:p>
            <a:pPr lvl="1"/>
            <a:r>
              <a:rPr lang="en-GB" sz="1600" dirty="0">
                <a:solidFill>
                  <a:srgbClr val="00B050"/>
                </a:solidFill>
                <a:latin typeface="Calibri" panose="020F0502020204030204" pitchFamily="34" charset="0"/>
              </a:rPr>
              <a:t>ASTeC, </a:t>
            </a:r>
            <a:r>
              <a:rPr lang="en-GB" sz="16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CI</a:t>
            </a:r>
            <a:endParaRPr lang="en-GB" sz="1600" dirty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r>
              <a:rPr lang="en-GB" sz="20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2. RF Development</a:t>
            </a:r>
            <a:endParaRPr lang="en-GB" sz="2000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lvl="1"/>
            <a:r>
              <a:rPr lang="en-GB" sz="16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RF </a:t>
            </a:r>
            <a:r>
              <a:rPr lang="en-GB" sz="1600" dirty="0">
                <a:solidFill>
                  <a:srgbClr val="0000FF"/>
                </a:solidFill>
                <a:latin typeface="Calibri" panose="020F0502020204030204" pitchFamily="34" charset="0"/>
              </a:rPr>
              <a:t>frequency </a:t>
            </a:r>
            <a:r>
              <a:rPr lang="en-GB" sz="16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options studied in detail</a:t>
            </a:r>
          </a:p>
          <a:p>
            <a:pPr lvl="1"/>
            <a:r>
              <a:rPr lang="en-GB" sz="16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State of the art </a:t>
            </a:r>
            <a:r>
              <a:rPr lang="en-GB" sz="1600" dirty="0">
                <a:solidFill>
                  <a:srgbClr val="0000FF"/>
                </a:solidFill>
                <a:latin typeface="Calibri" panose="020F0502020204030204" pitchFamily="34" charset="0"/>
              </a:rPr>
              <a:t>l</a:t>
            </a:r>
            <a:r>
              <a:rPr lang="en-GB" sz="16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ow </a:t>
            </a:r>
            <a:r>
              <a:rPr lang="en-GB" sz="1600" dirty="0">
                <a:solidFill>
                  <a:srgbClr val="0000FF"/>
                </a:solidFill>
                <a:latin typeface="Calibri" panose="020F0502020204030204" pitchFamily="34" charset="0"/>
              </a:rPr>
              <a:t>level and high level RF control and </a:t>
            </a:r>
            <a:r>
              <a:rPr lang="en-GB" sz="16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stability demonstrated</a:t>
            </a:r>
          </a:p>
          <a:p>
            <a:pPr lvl="1"/>
            <a:r>
              <a:rPr lang="en-GB" sz="16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RF </a:t>
            </a:r>
            <a:r>
              <a:rPr lang="en-GB" sz="1600" dirty="0">
                <a:solidFill>
                  <a:srgbClr val="0000FF"/>
                </a:solidFill>
                <a:latin typeface="Calibri" panose="020F0502020204030204" pitchFamily="34" charset="0"/>
              </a:rPr>
              <a:t>structure design &amp; </a:t>
            </a:r>
            <a:r>
              <a:rPr lang="en-GB" sz="16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optimisation </a:t>
            </a:r>
          </a:p>
          <a:p>
            <a:pPr lvl="1"/>
            <a:r>
              <a:rPr lang="en-GB" sz="16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Economic </a:t>
            </a:r>
            <a:r>
              <a:rPr lang="en-GB" sz="1600" dirty="0">
                <a:solidFill>
                  <a:srgbClr val="0000FF"/>
                </a:solidFill>
                <a:latin typeface="Calibri" panose="020F0502020204030204" pitchFamily="34" charset="0"/>
              </a:rPr>
              <a:t>optimisation of accelerating </a:t>
            </a:r>
            <a:r>
              <a:rPr lang="en-GB" sz="16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gradient</a:t>
            </a:r>
          </a:p>
          <a:p>
            <a:pPr lvl="1"/>
            <a:r>
              <a:rPr lang="en-GB" sz="16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Multibunch </a:t>
            </a:r>
            <a:r>
              <a:rPr lang="en-GB" sz="1600" dirty="0">
                <a:solidFill>
                  <a:srgbClr val="0000FF"/>
                </a:solidFill>
                <a:latin typeface="Calibri" panose="020F0502020204030204" pitchFamily="34" charset="0"/>
              </a:rPr>
              <a:t>operation </a:t>
            </a:r>
            <a:r>
              <a:rPr lang="en-GB" sz="16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considerations studied</a:t>
            </a:r>
          </a:p>
          <a:p>
            <a:pPr lvl="1"/>
            <a:r>
              <a:rPr lang="en-GB" sz="1600" dirty="0">
                <a:solidFill>
                  <a:srgbClr val="00B050"/>
                </a:solidFill>
                <a:latin typeface="Calibri" panose="020F0502020204030204" pitchFamily="34" charset="0"/>
              </a:rPr>
              <a:t>ASTeC, CI, DLS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289205" y="5995079"/>
            <a:ext cx="6381758" cy="602273"/>
            <a:chOff x="1286586" y="4806691"/>
            <a:chExt cx="6381758" cy="602273"/>
          </a:xfrm>
        </p:grpSpPr>
        <p:pic>
          <p:nvPicPr>
            <p:cNvPr id="5" name="Picture 4" descr="Untitled-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8511" y="4806691"/>
              <a:ext cx="1065172" cy="602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7" descr="Diamond_logo_col2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6865" y="4949111"/>
              <a:ext cx="1105510" cy="317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9818" y="4958316"/>
              <a:ext cx="1318526" cy="299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6586" y="4842537"/>
              <a:ext cx="1644143" cy="530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78743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79322"/>
            <a:ext cx="8928992" cy="77787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GB" sz="3200" b="1" dirty="0" smtClean="0"/>
              <a:t>Six </a:t>
            </a:r>
            <a:r>
              <a:rPr lang="en-GB" sz="3200" b="1" dirty="0"/>
              <a:t>UK FEL R&amp;D </a:t>
            </a:r>
            <a:r>
              <a:rPr lang="en-GB" sz="3200" b="1" dirty="0" smtClean="0"/>
              <a:t>Goals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1" y="737596"/>
            <a:ext cx="8478175" cy="5018111"/>
          </a:xfrm>
        </p:spPr>
        <p:txBody>
          <a:bodyPr/>
          <a:lstStyle/>
          <a:p>
            <a:r>
              <a:rPr lang="en-GB" sz="20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3. Electron </a:t>
            </a:r>
            <a:r>
              <a:rPr lang="en-GB" sz="2000" dirty="0">
                <a:solidFill>
                  <a:srgbClr val="0000FF"/>
                </a:solidFill>
                <a:latin typeface="Calibri" panose="020F0502020204030204" pitchFamily="34" charset="0"/>
              </a:rPr>
              <a:t>Beam Transport Simulation and Optimization</a:t>
            </a:r>
          </a:p>
          <a:p>
            <a:pPr lvl="1"/>
            <a:r>
              <a:rPr lang="en-GB" sz="1600" dirty="0">
                <a:solidFill>
                  <a:srgbClr val="0000FF"/>
                </a:solidFill>
                <a:latin typeface="Calibri" panose="020F0502020204030204" pitchFamily="34" charset="0"/>
              </a:rPr>
              <a:t>Delivering appropriate quality electron bunches at the entrance to the FEL and transporting through the </a:t>
            </a:r>
            <a:r>
              <a:rPr lang="en-GB" sz="16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FEL</a:t>
            </a:r>
            <a:endParaRPr lang="en-GB" sz="1600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lvl="1"/>
            <a:r>
              <a:rPr lang="en-GB" sz="1600" dirty="0">
                <a:solidFill>
                  <a:srgbClr val="0000FF"/>
                </a:solidFill>
                <a:latin typeface="Calibri" panose="020F0502020204030204" pitchFamily="34" charset="0"/>
              </a:rPr>
              <a:t>Start to end simulations from cathode to FEL, optimizing performance and stability</a:t>
            </a:r>
          </a:p>
          <a:p>
            <a:pPr lvl="1"/>
            <a:r>
              <a:rPr lang="en-GB" sz="1600" dirty="0">
                <a:solidFill>
                  <a:srgbClr val="0000FF"/>
                </a:solidFill>
                <a:latin typeface="Calibri" panose="020F0502020204030204" pitchFamily="34" charset="0"/>
              </a:rPr>
              <a:t>Understanding and mitigating (or potentially exploiting) collective effects such as space charge, wakefields, and CSR</a:t>
            </a:r>
          </a:p>
          <a:p>
            <a:pPr lvl="1"/>
            <a:r>
              <a:rPr lang="en-GB" sz="1600" dirty="0">
                <a:solidFill>
                  <a:srgbClr val="0000FF"/>
                </a:solidFill>
                <a:latin typeface="Calibri" panose="020F0502020204030204" pitchFamily="34" charset="0"/>
              </a:rPr>
              <a:t>Alignment and tuning strategies within the </a:t>
            </a:r>
            <a:r>
              <a:rPr lang="en-GB" sz="16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FEL</a:t>
            </a:r>
          </a:p>
          <a:p>
            <a:pPr lvl="1"/>
            <a:r>
              <a:rPr lang="en-GB" sz="1600" dirty="0">
                <a:solidFill>
                  <a:srgbClr val="00B050"/>
                </a:solidFill>
                <a:latin typeface="Calibri" panose="020F0502020204030204" pitchFamily="34" charset="0"/>
              </a:rPr>
              <a:t>ASTeC, CI, DLS, JAI </a:t>
            </a:r>
          </a:p>
          <a:p>
            <a:r>
              <a:rPr lang="en-GB" sz="20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4. FEL </a:t>
            </a:r>
            <a:r>
              <a:rPr lang="en-GB" sz="2000" dirty="0">
                <a:solidFill>
                  <a:srgbClr val="0000FF"/>
                </a:solidFill>
                <a:latin typeface="Calibri" panose="020F0502020204030204" pitchFamily="34" charset="0"/>
              </a:rPr>
              <a:t>Output </a:t>
            </a:r>
            <a:r>
              <a:rPr lang="en-GB" sz="20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Simulation and Optimization </a:t>
            </a:r>
            <a:endParaRPr lang="en-GB" sz="2000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lvl="1"/>
            <a:r>
              <a:rPr lang="en-GB" sz="1600" dirty="0">
                <a:solidFill>
                  <a:srgbClr val="0000FF"/>
                </a:solidFill>
                <a:latin typeface="Calibri" panose="020F0502020204030204" pitchFamily="34" charset="0"/>
              </a:rPr>
              <a:t>Critically examine potential FEL output performance enhancements over current generation of X-ray </a:t>
            </a:r>
            <a:r>
              <a:rPr lang="en-GB" sz="16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FELs with plan for experimental demonstrations on CLARA</a:t>
            </a:r>
            <a:endParaRPr lang="en-GB" sz="1600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lvl="1"/>
            <a:r>
              <a:rPr lang="en-GB" sz="16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Achieving </a:t>
            </a:r>
            <a:r>
              <a:rPr lang="en-GB" sz="1600" dirty="0">
                <a:solidFill>
                  <a:srgbClr val="0000FF"/>
                </a:solidFill>
                <a:latin typeface="Calibri" panose="020F0502020204030204" pitchFamily="34" charset="0"/>
              </a:rPr>
              <a:t>the best FEL output stability shot to shot (intensity and wavelength).</a:t>
            </a:r>
          </a:p>
          <a:p>
            <a:pPr lvl="1"/>
            <a:r>
              <a:rPr lang="en-GB" sz="16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Generation </a:t>
            </a:r>
            <a:r>
              <a:rPr lang="en-GB" sz="1600" dirty="0">
                <a:solidFill>
                  <a:srgbClr val="0000FF"/>
                </a:solidFill>
                <a:latin typeface="Calibri" panose="020F0502020204030204" pitchFamily="34" charset="0"/>
              </a:rPr>
              <a:t>of flexible FEL output pulse structures (eg two colour, two pulse, …).</a:t>
            </a:r>
          </a:p>
          <a:p>
            <a:pPr lvl="1"/>
            <a:r>
              <a:rPr lang="en-GB" sz="16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Generating </a:t>
            </a:r>
            <a:r>
              <a:rPr lang="en-GB" sz="1600" dirty="0">
                <a:solidFill>
                  <a:srgbClr val="0000FF"/>
                </a:solidFill>
                <a:latin typeface="Calibri" panose="020F0502020204030204" pitchFamily="34" charset="0"/>
              </a:rPr>
              <a:t>ultra-short photon pulses (sub fs).</a:t>
            </a:r>
          </a:p>
          <a:p>
            <a:pPr lvl="1"/>
            <a:r>
              <a:rPr lang="en-GB" sz="16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Generating </a:t>
            </a:r>
            <a:r>
              <a:rPr lang="en-GB" sz="1600" dirty="0">
                <a:solidFill>
                  <a:srgbClr val="0000FF"/>
                </a:solidFill>
                <a:latin typeface="Calibri" panose="020F0502020204030204" pitchFamily="34" charset="0"/>
              </a:rPr>
              <a:t>transform limited FEL output (time-bandwidth product).</a:t>
            </a:r>
          </a:p>
          <a:p>
            <a:pPr lvl="1"/>
            <a:r>
              <a:rPr lang="en-GB" sz="1600" dirty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n-GB" sz="16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Other </a:t>
            </a:r>
            <a:r>
              <a:rPr lang="en-GB" sz="1600" dirty="0">
                <a:solidFill>
                  <a:srgbClr val="0000FF"/>
                </a:solidFill>
                <a:latin typeface="Calibri" panose="020F0502020204030204" pitchFamily="34" charset="0"/>
              </a:rPr>
              <a:t>potential enhancements (higher peak power, generating useful high harmonics of fundamental, polarisation control, </a:t>
            </a:r>
            <a:r>
              <a:rPr lang="en-GB" sz="16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…)</a:t>
            </a:r>
          </a:p>
          <a:p>
            <a:pPr lvl="1"/>
            <a:r>
              <a:rPr lang="en-GB" sz="1600" dirty="0">
                <a:solidFill>
                  <a:srgbClr val="00B050"/>
                </a:solidFill>
                <a:latin typeface="Calibri" panose="020F0502020204030204" pitchFamily="34" charset="0"/>
              </a:rPr>
              <a:t>ASTeC, CI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289205" y="5995079"/>
            <a:ext cx="6381758" cy="602273"/>
            <a:chOff x="1286586" y="4806691"/>
            <a:chExt cx="6381758" cy="602273"/>
          </a:xfrm>
        </p:grpSpPr>
        <p:pic>
          <p:nvPicPr>
            <p:cNvPr id="5" name="Picture 4" descr="Untitled-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8511" y="4806691"/>
              <a:ext cx="1065172" cy="602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7" descr="Diamond_logo_col2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6865" y="4949111"/>
              <a:ext cx="1105510" cy="317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9818" y="4958316"/>
              <a:ext cx="1318526" cy="299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6586" y="4842537"/>
              <a:ext cx="1644143" cy="530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88231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77787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GB" sz="3200" b="1" dirty="0" smtClean="0"/>
              <a:t>Six </a:t>
            </a:r>
            <a:r>
              <a:rPr lang="en-GB" sz="3200" b="1" dirty="0"/>
              <a:t>UK FEL R&amp;D </a:t>
            </a:r>
            <a:r>
              <a:rPr lang="en-GB" sz="3200" b="1" dirty="0" smtClean="0"/>
              <a:t>Goals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1" y="1012814"/>
            <a:ext cx="8478175" cy="5018111"/>
          </a:xfrm>
        </p:spPr>
        <p:txBody>
          <a:bodyPr/>
          <a:lstStyle/>
          <a:p>
            <a:r>
              <a:rPr lang="en-GB" sz="20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5. Electron </a:t>
            </a:r>
            <a:r>
              <a:rPr lang="en-GB" sz="2000" dirty="0">
                <a:solidFill>
                  <a:srgbClr val="0000FF"/>
                </a:solidFill>
                <a:latin typeface="Calibri" panose="020F0502020204030204" pitchFamily="34" charset="0"/>
              </a:rPr>
              <a:t>&amp; Photon Diagnostics</a:t>
            </a:r>
          </a:p>
          <a:p>
            <a:pPr lvl="1"/>
            <a:r>
              <a:rPr lang="en-GB" sz="1600" dirty="0">
                <a:solidFill>
                  <a:srgbClr val="0000FF"/>
                </a:solidFill>
                <a:latin typeface="Calibri" panose="020F0502020204030204" pitchFamily="34" charset="0"/>
              </a:rPr>
              <a:t>Bunch (slice) measurements at all charge levels</a:t>
            </a:r>
          </a:p>
          <a:p>
            <a:pPr lvl="1"/>
            <a:r>
              <a:rPr lang="en-GB" sz="1600" dirty="0">
                <a:solidFill>
                  <a:srgbClr val="0000FF"/>
                </a:solidFill>
                <a:latin typeface="Calibri" panose="020F0502020204030204" pitchFamily="34" charset="0"/>
              </a:rPr>
              <a:t>Transverse and longitudinal profiles (e.g. cSPR, …)</a:t>
            </a:r>
          </a:p>
          <a:p>
            <a:pPr lvl="1"/>
            <a:r>
              <a:rPr lang="en-GB" sz="16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Diagnostics </a:t>
            </a:r>
            <a:r>
              <a:rPr lang="en-GB" sz="1600" dirty="0">
                <a:solidFill>
                  <a:srgbClr val="0000FF"/>
                </a:solidFill>
                <a:latin typeface="Calibri" panose="020F0502020204030204" pitchFamily="34" charset="0"/>
              </a:rPr>
              <a:t>for </a:t>
            </a:r>
            <a:r>
              <a:rPr lang="en-GB" sz="16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precise beam position measurement, (e.g. cavity </a:t>
            </a:r>
            <a:r>
              <a:rPr lang="en-GB" sz="1600" dirty="0">
                <a:solidFill>
                  <a:srgbClr val="0000FF"/>
                </a:solidFill>
                <a:latin typeface="Calibri" panose="020F0502020204030204" pitchFamily="34" charset="0"/>
              </a:rPr>
              <a:t>BPM)</a:t>
            </a:r>
          </a:p>
          <a:p>
            <a:pPr lvl="1"/>
            <a:r>
              <a:rPr lang="en-GB" sz="1600" dirty="0">
                <a:solidFill>
                  <a:srgbClr val="0000FF"/>
                </a:solidFill>
                <a:latin typeface="Calibri" panose="020F0502020204030204" pitchFamily="34" charset="0"/>
              </a:rPr>
              <a:t>Feedback systems (trajectory, optics, energy, charge, …)</a:t>
            </a:r>
          </a:p>
          <a:p>
            <a:pPr lvl="1"/>
            <a:r>
              <a:rPr lang="en-GB" sz="1600" dirty="0">
                <a:solidFill>
                  <a:srgbClr val="0000FF"/>
                </a:solidFill>
                <a:latin typeface="Calibri" panose="020F0502020204030204" pitchFamily="34" charset="0"/>
              </a:rPr>
              <a:t>FEL pulse wavelength, pulse length, profile, etc</a:t>
            </a:r>
            <a:r>
              <a:rPr lang="en-GB" sz="16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.</a:t>
            </a:r>
          </a:p>
          <a:p>
            <a:pPr lvl="1"/>
            <a:r>
              <a:rPr lang="en-GB" sz="1600" dirty="0">
                <a:solidFill>
                  <a:srgbClr val="00B050"/>
                </a:solidFill>
                <a:latin typeface="Calibri" panose="020F0502020204030204" pitchFamily="34" charset="0"/>
              </a:rPr>
              <a:t>ASTeC, CI, JAI</a:t>
            </a:r>
          </a:p>
          <a:p>
            <a:r>
              <a:rPr lang="en-GB" sz="20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6. Synchronisation </a:t>
            </a:r>
            <a:endParaRPr lang="en-GB" sz="2000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lvl="1"/>
            <a:r>
              <a:rPr lang="en-GB" sz="1600" dirty="0">
                <a:solidFill>
                  <a:srgbClr val="0000FF"/>
                </a:solidFill>
                <a:latin typeface="Calibri" panose="020F0502020204030204" pitchFamily="34" charset="0"/>
              </a:rPr>
              <a:t>Achieving sub-10 fs synchronisation between the FEL output and an external laser:</a:t>
            </a:r>
          </a:p>
          <a:p>
            <a:pPr lvl="1"/>
            <a:r>
              <a:rPr lang="en-GB" sz="16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Timing </a:t>
            </a:r>
            <a:r>
              <a:rPr lang="en-GB" sz="1600" dirty="0">
                <a:solidFill>
                  <a:srgbClr val="0000FF"/>
                </a:solidFill>
                <a:latin typeface="Calibri" panose="020F0502020204030204" pitchFamily="34" charset="0"/>
              </a:rPr>
              <a:t>distribution and synchronisation of essential </a:t>
            </a:r>
            <a:r>
              <a:rPr lang="en-GB" sz="16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systems demonstrated.</a:t>
            </a:r>
            <a:endParaRPr lang="en-GB" sz="1600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lvl="1"/>
            <a:r>
              <a:rPr lang="en-GB" sz="16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Measuring </a:t>
            </a:r>
            <a:r>
              <a:rPr lang="en-GB" sz="1600" dirty="0">
                <a:solidFill>
                  <a:srgbClr val="0000FF"/>
                </a:solidFill>
                <a:latin typeface="Calibri" panose="020F0502020204030204" pitchFamily="34" charset="0"/>
              </a:rPr>
              <a:t>synchronisation level between FEL output and external laser.</a:t>
            </a:r>
          </a:p>
          <a:p>
            <a:pPr lvl="1"/>
            <a:r>
              <a:rPr lang="en-GB" sz="16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Measuring </a:t>
            </a:r>
            <a:r>
              <a:rPr lang="en-GB" sz="1600" dirty="0">
                <a:solidFill>
                  <a:srgbClr val="0000FF"/>
                </a:solidFill>
                <a:latin typeface="Calibri" panose="020F0502020204030204" pitchFamily="34" charset="0"/>
              </a:rPr>
              <a:t>electron bunch arrival </a:t>
            </a:r>
            <a:r>
              <a:rPr lang="en-GB" sz="16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time at fs level.</a:t>
            </a:r>
            <a:endParaRPr lang="en-GB" sz="1600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lvl="1"/>
            <a:r>
              <a:rPr lang="en-GB" sz="16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Minimising </a:t>
            </a:r>
            <a:r>
              <a:rPr lang="en-GB" sz="1600" dirty="0">
                <a:solidFill>
                  <a:srgbClr val="0000FF"/>
                </a:solidFill>
                <a:latin typeface="Calibri" panose="020F0502020204030204" pitchFamily="34" charset="0"/>
              </a:rPr>
              <a:t>electron bunch jitter through passive or active schemes</a:t>
            </a:r>
            <a:r>
              <a:rPr lang="en-GB" sz="1600" dirty="0" smtClean="0">
                <a:solidFill>
                  <a:srgbClr val="0000FF"/>
                </a:solidFill>
                <a:latin typeface="Calibri" panose="020F0502020204030204" pitchFamily="34" charset="0"/>
              </a:rPr>
              <a:t>.</a:t>
            </a:r>
          </a:p>
          <a:p>
            <a:pPr lvl="1"/>
            <a:r>
              <a:rPr lang="en-GB" sz="1600" dirty="0">
                <a:solidFill>
                  <a:srgbClr val="00B050"/>
                </a:solidFill>
                <a:latin typeface="Calibri" panose="020F0502020204030204" pitchFamily="34" charset="0"/>
              </a:rPr>
              <a:t>ASTeC, CI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289205" y="5995079"/>
            <a:ext cx="6381758" cy="602273"/>
            <a:chOff x="1286586" y="4806691"/>
            <a:chExt cx="6381758" cy="602273"/>
          </a:xfrm>
        </p:grpSpPr>
        <p:pic>
          <p:nvPicPr>
            <p:cNvPr id="5" name="Picture 4" descr="Untitled-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8511" y="4806691"/>
              <a:ext cx="1065172" cy="602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7" descr="Diamond_logo_col2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6865" y="4949111"/>
              <a:ext cx="1105510" cy="317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9818" y="4958316"/>
              <a:ext cx="1318526" cy="299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6586" y="4842537"/>
              <a:ext cx="1644143" cy="530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24599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Lucida Grande"/>
        <a:ea typeface="ヒラギノ角ゴ Pro W3"/>
        <a:cs typeface=""/>
      </a:majorFont>
      <a:minorFont>
        <a:latin typeface="Lucida Grande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Grande" pitchFamily="84" charset="0"/>
            <a:ea typeface="ヒラギノ角ゴ Pro W3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4568</TotalTime>
  <Words>1898</Words>
  <Application>Microsoft Office PowerPoint</Application>
  <PresentationFormat>On-screen Show (4:3)</PresentationFormat>
  <Paragraphs>216</Paragraphs>
  <Slides>26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Default Design</vt:lpstr>
      <vt:lpstr>2_Blank Presentation</vt:lpstr>
      <vt:lpstr>PowerPoint Presentation</vt:lpstr>
      <vt:lpstr>PowerPoint Presentation</vt:lpstr>
      <vt:lpstr>STFC FEL Strategic Review</vt:lpstr>
      <vt:lpstr>STFC FEL Strategic Review</vt:lpstr>
      <vt:lpstr>STFC FEL Timeline</vt:lpstr>
      <vt:lpstr>UK X-FEL R&amp;D Planning</vt:lpstr>
      <vt:lpstr>Six UK FEL R&amp;D Goals</vt:lpstr>
      <vt:lpstr>Six UK FEL R&amp;D Goals</vt:lpstr>
      <vt:lpstr>Six UK FEL R&amp;D Goals</vt:lpstr>
      <vt:lpstr>CLARA</vt:lpstr>
      <vt:lpstr>International Perspective</vt:lpstr>
      <vt:lpstr>Summary of operating modes</vt:lpstr>
      <vt:lpstr>What will CLARA be able to do?</vt:lpstr>
      <vt:lpstr>What will CLARA be able to do?</vt:lpstr>
      <vt:lpstr>What will CLARA be able to do?</vt:lpstr>
      <vt:lpstr>What will CLARA be able to do?</vt:lpstr>
      <vt:lpstr>CLARA Schematic &amp; Project Phases</vt:lpstr>
      <vt:lpstr>PowerPoint Presentation</vt:lpstr>
      <vt:lpstr>CLARA Phase 1</vt:lpstr>
      <vt:lpstr>CLARA Phase 1</vt:lpstr>
      <vt:lpstr>CLARA Phase 1</vt:lpstr>
      <vt:lpstr>CLARA Phase 1</vt:lpstr>
      <vt:lpstr>The Electron Hall</vt:lpstr>
      <vt:lpstr>CLARA Status</vt:lpstr>
      <vt:lpstr>Summary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Williams</dc:creator>
  <cp:lastModifiedBy>KSV86254LAP2</cp:lastModifiedBy>
  <cp:revision>99</cp:revision>
  <dcterms:created xsi:type="dcterms:W3CDTF">2015-11-16T06:25:22Z</dcterms:created>
  <dcterms:modified xsi:type="dcterms:W3CDTF">2016-11-29T10:18:10Z</dcterms:modified>
</cp:coreProperties>
</file>