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85" r:id="rId4"/>
    <p:sldId id="308" r:id="rId5"/>
    <p:sldId id="307" r:id="rId6"/>
    <p:sldId id="309" r:id="rId7"/>
    <p:sldId id="310" r:id="rId8"/>
    <p:sldId id="311" r:id="rId9"/>
    <p:sldId id="279" r:id="rId10"/>
    <p:sldId id="274" r:id="rId11"/>
    <p:sldId id="276" r:id="rId12"/>
    <p:sldId id="275" r:id="rId13"/>
    <p:sldId id="277" r:id="rId14"/>
    <p:sldId id="315" r:id="rId15"/>
    <p:sldId id="316" r:id="rId16"/>
    <p:sldId id="272" r:id="rId17"/>
  </p:sldIdLst>
  <p:sldSz cx="9144000" cy="6858000" type="screen4x3"/>
  <p:notesSz cx="6985000" cy="92837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5">
          <p15:clr>
            <a:srgbClr val="A4A3A4"/>
          </p15:clr>
        </p15:guide>
        <p15:guide id="3" orient="horz" pos="4193">
          <p15:clr>
            <a:srgbClr val="A4A3A4"/>
          </p15:clr>
        </p15:guide>
        <p15:guide id="4" pos="2880">
          <p15:clr>
            <a:srgbClr val="A4A3A4"/>
          </p15:clr>
        </p15:guide>
        <p15:guide id="5" pos="5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  <a:srgbClr val="474747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52" autoAdjust="0"/>
  </p:normalViewPr>
  <p:slideViewPr>
    <p:cSldViewPr showGuides="1">
      <p:cViewPr varScale="1">
        <p:scale>
          <a:sx n="116" d="100"/>
          <a:sy n="116" d="100"/>
        </p:scale>
        <p:origin x="1464" y="108"/>
      </p:cViewPr>
      <p:guideLst>
        <p:guide orient="horz" pos="2160"/>
        <p:guide orient="horz" pos="1205"/>
        <p:guide orient="horz" pos="4193"/>
        <p:guide pos="2880"/>
        <p:guide pos="556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90" y="-78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E1B87E0-4A61-4C9D-BB9A-3AE919281907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E6D326A-1B94-477E-B1B9-616C8F13AC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1532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C8443-D446-4E3A-9BC7-5B19E7DA3672}" type="datetimeFigureOut">
              <a:rPr lang="sv-SE" smtClean="0"/>
              <a:t>2016-11-28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ACD26-4984-4791-856F-C15F4EE234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674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Funded 2009</a:t>
            </a:r>
          </a:p>
          <a:p>
            <a:r>
              <a:rPr lang="en-US" dirty="0" smtClean="0"/>
              <a:t>Inauguration summer</a:t>
            </a:r>
            <a:r>
              <a:rPr lang="en-US" baseline="0" dirty="0" smtClean="0"/>
              <a:t> 2016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ACD26-4984-4791-856F-C15F4EE2340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315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Bildobjekt 6" descr="MAX logga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89304" y="1988840"/>
            <a:ext cx="6565392" cy="2109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0BE9-BBD4-4AF6-B16D-514128EFC117}" type="datetime1">
              <a:rPr lang="en-GB" smtClean="0"/>
              <a:t>28/11/2016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Sara Thorin, MAX IV Laboratory, LINAC14, Geneva, Switzerland, September 2014</a:t>
            </a:r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3423-AC87-4480-B3C3-6F18CE91DE91}" type="datetime1">
              <a:rPr lang="en-GB" smtClean="0"/>
              <a:t>28/11/2016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2267744" y="6419958"/>
            <a:ext cx="5328592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Sara </a:t>
            </a:r>
            <a:r>
              <a:rPr lang="en-GB" dirty="0" err="1" smtClean="0"/>
              <a:t>Thorin</a:t>
            </a:r>
            <a:r>
              <a:rPr lang="en-GB" dirty="0" smtClean="0"/>
              <a:t>, MAX IV Laboratory, LINAC14, Geneva, Switzerland, September 2014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A281-4CD6-475F-9B26-405C297DD386}" type="datetime1">
              <a:rPr lang="en-GB" smtClean="0"/>
              <a:t>28/11/2016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Sara Thorin, MAX IV Laboratory, LINAC14, Geneva, Switzerland, September 2014</a:t>
            </a:r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4088-69E0-48FA-A462-9324556B81D0}" type="datetime1">
              <a:rPr lang="en-GB" smtClean="0"/>
              <a:t>28/11/2016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Sara Thorin, MAX IV Laboratory, LINAC14, Geneva, Switzerland, September 2014</a:t>
            </a:r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32BB-368E-47AE-9B25-3AB0585AAC0D}" type="datetime1">
              <a:rPr lang="en-GB" smtClean="0"/>
              <a:t>28/11/2016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Sara Thorin, MAX IV Laboratory, LINAC14, Geneva, Switzerland, September 2014</a:t>
            </a:r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5EC4-08F6-4B74-A742-B92D77D05496}" type="datetime1">
              <a:rPr lang="en-GB" smtClean="0"/>
              <a:t>28/11/2016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Sara Thorin, MAX IV Laboratory, LINAC14, Geneva, Switzerland, September 2014</a:t>
            </a:r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Inledningsida 150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63040" y="4086441"/>
            <a:ext cx="621792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13830" y="5597191"/>
            <a:ext cx="4516340" cy="864096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10" name="Bildobjekt 9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  <p:sp>
        <p:nvSpPr>
          <p:cNvPr id="4" name="Trapezoid 3"/>
          <p:cNvSpPr/>
          <p:nvPr userDrawn="1"/>
        </p:nvSpPr>
        <p:spPr>
          <a:xfrm rot="4233678">
            <a:off x="2910683" y="-2261538"/>
            <a:ext cx="304699" cy="7604038"/>
          </a:xfrm>
          <a:prstGeom prst="trapezoid">
            <a:avLst>
              <a:gd name="adj" fmla="val 5000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21000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7479-EF4D-4FD0-80D8-B8587E45B6CC}" type="datetime1">
              <a:rPr lang="en-GB" smtClean="0"/>
              <a:t>28/11/2016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5027798" y="6609227"/>
            <a:ext cx="4032448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GB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Sara</a:t>
            </a:r>
            <a:r>
              <a:rPr lang="en-GB" dirty="0" smtClean="0"/>
              <a:t> </a:t>
            </a:r>
            <a:r>
              <a:rPr lang="en-GB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Thorin</a:t>
            </a:r>
            <a:r>
              <a:rPr lang="en-GB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MAX IV Laboratory, LINAC14, Geneva, Switzerland, September 2014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reen bkg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87CD-2669-47A0-A5E6-F34547FD25B5}" type="datetime1">
              <a:rPr lang="en-GB" smtClean="0"/>
              <a:t>28/11/2016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Sara Thorin, MAX IV Laboratory, LINAC14, Geneva, Switzerland, September 2014</a:t>
            </a:r>
            <a:endParaRPr lang="en-GB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orange bkg ny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AF7144-23EB-46AC-8276-B800DE30AF5E}" type="datetime1">
              <a:rPr lang="en-GB" smtClean="0"/>
              <a:t>28/11/2016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Sara Thorin, MAX IV Laboratory, LINAC14, Geneva, Switzerland, September 2014</a:t>
            </a:r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522D-4FB1-4D22-A8A1-60F9C038809C}" type="datetime1">
              <a:rPr lang="en-GB" smtClean="0"/>
              <a:t>28/11/2016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2411760" y="6419958"/>
            <a:ext cx="4896544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Sara </a:t>
            </a:r>
            <a:r>
              <a:rPr lang="en-GB" dirty="0" err="1" smtClean="0"/>
              <a:t>Thorin</a:t>
            </a:r>
            <a:r>
              <a:rPr lang="en-GB" dirty="0" smtClean="0"/>
              <a:t>, MAX IV Laboratory, LINAC14, Geneva, Switzerland, September 2014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 descr="Max IV-3 bild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548517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F7A1-292B-47C6-B5FA-A3E4D7FF38A8}" type="datetime1">
              <a:rPr lang="en-GB" smtClean="0"/>
              <a:t>28/11/2016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2483768" y="6419958"/>
            <a:ext cx="4392488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Sara </a:t>
            </a:r>
            <a:r>
              <a:rPr lang="en-GB" dirty="0" err="1" smtClean="0"/>
              <a:t>Thorin</a:t>
            </a:r>
            <a:r>
              <a:rPr lang="en-GB" dirty="0" smtClean="0"/>
              <a:t>, MAX IV Laboratory, LINAC14, Geneva, Switzerland, September 2014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7474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C8C0-A9B7-4697-8640-C9744C460D90}" type="datetime1">
              <a:rPr lang="en-GB" smtClean="0"/>
              <a:t>28/11/2016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483768" y="6419958"/>
            <a:ext cx="4536504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Sara </a:t>
            </a:r>
            <a:r>
              <a:rPr lang="en-GB" dirty="0" err="1" smtClean="0"/>
              <a:t>Thorin</a:t>
            </a:r>
            <a:r>
              <a:rPr lang="en-GB" dirty="0" smtClean="0"/>
              <a:t>, MAX IV Laboratory, LINAC14, Geneva, Switzerland, September 2014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D292-7898-4579-BB1C-265F8C179FFF}" type="datetime1">
              <a:rPr lang="en-GB" smtClean="0"/>
              <a:t>28/11/2016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2339752" y="6419958"/>
            <a:ext cx="4824536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Sara </a:t>
            </a:r>
            <a:r>
              <a:rPr lang="en-GB" dirty="0" err="1" smtClean="0"/>
              <a:t>Thorin</a:t>
            </a:r>
            <a:r>
              <a:rPr lang="en-GB" dirty="0" smtClean="0"/>
              <a:t>, MAX IV Laboratory, LINAC14, Geneva, Switzerland, September 2014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576" y="1600201"/>
            <a:ext cx="7593294" cy="38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13182" y="6419958"/>
            <a:ext cx="938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DF16B-ED1C-4DC5-918D-3D2BB929BE5F}" type="datetime1">
              <a:rPr lang="en-GB" smtClean="0"/>
              <a:t>28/11/2016</a:t>
            </a:fld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 RGB15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983358" y="6375980"/>
            <a:ext cx="932400" cy="289402"/>
          </a:xfrm>
          <a:prstGeom prst="rect">
            <a:avLst/>
          </a:prstGeom>
        </p:spPr>
      </p:pic>
      <p:sp>
        <p:nvSpPr>
          <p:cNvPr id="8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5027798" y="6609227"/>
            <a:ext cx="4032448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GB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Sara</a:t>
            </a:r>
            <a:r>
              <a:rPr lang="en-GB" dirty="0" smtClean="0"/>
              <a:t> </a:t>
            </a:r>
            <a:r>
              <a:rPr lang="en-GB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Thorin</a:t>
            </a:r>
            <a:r>
              <a:rPr lang="en-GB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MAX IV Laboratory, LINAC14, Geneva, Switzerland, September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54" r:id="rId6"/>
    <p:sldLayoutId id="2147483663" r:id="rId7"/>
    <p:sldLayoutId id="2147483651" r:id="rId8"/>
    <p:sldLayoutId id="2147483652" r:id="rId9"/>
    <p:sldLayoutId id="2147483653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4000" indent="-254000" algn="l" defTabSz="914400" rtl="0" eaLnBrk="1" latinLnBrk="0" hangingPunct="1">
        <a:spcBef>
          <a:spcPts val="1000"/>
        </a:spcBef>
        <a:buSzPct val="100000"/>
        <a:buFont typeface="Arial" pitchFamily="34" charset="0"/>
        <a:buChar char="●"/>
        <a:defRPr sz="22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Status of the MAX IV Short Pulse Facility</a:t>
            </a:r>
            <a:endParaRPr lang="en-GB" sz="44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699792" y="5597191"/>
            <a:ext cx="3888432" cy="864096"/>
          </a:xfrm>
        </p:spPr>
        <p:txBody>
          <a:bodyPr/>
          <a:lstStyle/>
          <a:p>
            <a:r>
              <a:rPr lang="en-US" dirty="0" smtClean="0"/>
              <a:t>Sara Thorin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Bunch compressors – double </a:t>
            </a:r>
            <a:r>
              <a:rPr lang="en-US" dirty="0" err="1" smtClean="0"/>
              <a:t>achromats</a:t>
            </a:r>
            <a:endParaRPr lang="sv-SE" dirty="0"/>
          </a:p>
        </p:txBody>
      </p:sp>
      <p:grpSp>
        <p:nvGrpSpPr>
          <p:cNvPr id="8" name="Group 7"/>
          <p:cNvGrpSpPr/>
          <p:nvPr/>
        </p:nvGrpSpPr>
        <p:grpSpPr>
          <a:xfrm>
            <a:off x="5004048" y="1484784"/>
            <a:ext cx="2485560" cy="1333650"/>
            <a:chOff x="5219700" y="1847850"/>
            <a:chExt cx="2952750" cy="1584325"/>
          </a:xfrm>
        </p:grpSpPr>
        <p:sp>
          <p:nvSpPr>
            <p:cNvPr id="9" name="Block Arc 8"/>
            <p:cNvSpPr/>
            <p:nvPr/>
          </p:nvSpPr>
          <p:spPr>
            <a:xfrm rot="10800000">
              <a:off x="5219700" y="2208213"/>
              <a:ext cx="1584325" cy="1223962"/>
            </a:xfrm>
            <a:prstGeom prst="blockArc">
              <a:avLst>
                <a:gd name="adj1" fmla="val 10800000"/>
                <a:gd name="adj2" fmla="val 16272631"/>
                <a:gd name="adj3" fmla="val 2201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>
              <a:off x="6588125" y="1847850"/>
              <a:ext cx="1584325" cy="1223963"/>
            </a:xfrm>
            <a:prstGeom prst="blockArc">
              <a:avLst>
                <a:gd name="adj1" fmla="val 10800000"/>
                <a:gd name="adj2" fmla="val 16272631"/>
                <a:gd name="adj3" fmla="val 2201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5219700" y="3287713"/>
              <a:ext cx="782638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7380288" y="1992313"/>
              <a:ext cx="782637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0"/>
              <a:endCxn id="10" idx="0"/>
            </p:cNvCxnSpPr>
            <p:nvPr/>
          </p:nvCxnSpPr>
          <p:spPr>
            <a:xfrm flipV="1">
              <a:off x="6669088" y="2460625"/>
              <a:ext cx="53975" cy="358775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62"/>
          <p:cNvSpPr txBox="1">
            <a:spLocks noChangeArrowheads="1"/>
          </p:cNvSpPr>
          <p:nvPr/>
        </p:nvSpPr>
        <p:spPr bwMode="auto">
          <a:xfrm>
            <a:off x="6822783" y="1910880"/>
            <a:ext cx="10727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latin typeface="+mn-lt"/>
              </a:rPr>
              <a:t>R56 &gt; 0</a:t>
            </a:r>
          </a:p>
          <a:p>
            <a:pPr eaLnBrk="1" hangingPunct="1"/>
            <a:r>
              <a:rPr lang="en-US" sz="2000" dirty="0" smtClean="0">
                <a:latin typeface="+mn-lt"/>
              </a:rPr>
              <a:t>T566 &gt; 0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16" name="Object 4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87099786"/>
              </p:ext>
            </p:extLst>
          </p:nvPr>
        </p:nvGraphicFramePr>
        <p:xfrm>
          <a:off x="5508104" y="4272770"/>
          <a:ext cx="2664296" cy="740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3" imgW="1689100" imgH="469900" progId="Equation.3">
                  <p:embed/>
                </p:oleObj>
              </mc:Choice>
              <mc:Fallback>
                <p:oleObj name="Equation" r:id="rId3" imgW="1689100" imgH="4699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272770"/>
                        <a:ext cx="2664296" cy="740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25"/>
          <p:cNvGrpSpPr>
            <a:grpSpLocks/>
          </p:cNvGrpSpPr>
          <p:nvPr/>
        </p:nvGrpSpPr>
        <p:grpSpPr bwMode="auto">
          <a:xfrm>
            <a:off x="5016783" y="2780928"/>
            <a:ext cx="3371641" cy="1343174"/>
            <a:chOff x="1296" y="1584"/>
            <a:chExt cx="2460" cy="980"/>
          </a:xfrm>
        </p:grpSpPr>
        <p:sp>
          <p:nvSpPr>
            <p:cNvPr id="18" name="Arc 26"/>
            <p:cNvSpPr>
              <a:spLocks/>
            </p:cNvSpPr>
            <p:nvPr/>
          </p:nvSpPr>
          <p:spPr bwMode="auto">
            <a:xfrm rot="6665817">
              <a:off x="2756" y="1804"/>
              <a:ext cx="508" cy="547"/>
            </a:xfrm>
            <a:custGeom>
              <a:avLst/>
              <a:gdLst>
                <a:gd name="T0" fmla="*/ 0 w 28298"/>
                <a:gd name="T1" fmla="*/ 7 h 21600"/>
                <a:gd name="T2" fmla="*/ 9 w 28298"/>
                <a:gd name="T3" fmla="*/ 2 h 21600"/>
                <a:gd name="T4" fmla="*/ 6 w 28298"/>
                <a:gd name="T5" fmla="*/ 1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298" h="21600" fill="none" extrusionOk="0">
                  <a:moveTo>
                    <a:pt x="-1" y="10186"/>
                  </a:moveTo>
                  <a:cubicBezTo>
                    <a:pt x="3942" y="3851"/>
                    <a:pt x="10875" y="0"/>
                    <a:pt x="18338" y="0"/>
                  </a:cubicBezTo>
                  <a:cubicBezTo>
                    <a:pt x="21805" y="0"/>
                    <a:pt x="25221" y="834"/>
                    <a:pt x="28297" y="2433"/>
                  </a:cubicBezTo>
                </a:path>
                <a:path w="28298" h="21600" stroke="0" extrusionOk="0">
                  <a:moveTo>
                    <a:pt x="-1" y="10186"/>
                  </a:moveTo>
                  <a:cubicBezTo>
                    <a:pt x="3942" y="3851"/>
                    <a:pt x="10875" y="0"/>
                    <a:pt x="18338" y="0"/>
                  </a:cubicBezTo>
                  <a:cubicBezTo>
                    <a:pt x="21805" y="0"/>
                    <a:pt x="25221" y="834"/>
                    <a:pt x="28297" y="2433"/>
                  </a:cubicBezTo>
                  <a:lnTo>
                    <a:pt x="18338" y="21600"/>
                  </a:lnTo>
                  <a:lnTo>
                    <a:pt x="-1" y="10186"/>
                  </a:lnTo>
                  <a:close/>
                </a:path>
              </a:pathLst>
            </a:custGeom>
            <a:noFill/>
            <a:ln w="3810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1622" y="1738"/>
              <a:ext cx="730" cy="768"/>
              <a:chOff x="2352" y="1248"/>
              <a:chExt cx="912" cy="960"/>
            </a:xfrm>
          </p:grpSpPr>
          <p:sp>
            <p:nvSpPr>
              <p:cNvPr id="34" name="Line 28"/>
              <p:cNvSpPr>
                <a:spLocks noChangeShapeType="1"/>
              </p:cNvSpPr>
              <p:nvPr/>
            </p:nvSpPr>
            <p:spPr bwMode="auto">
              <a:xfrm flipV="1">
                <a:off x="2352" y="2208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5" name="Line 29"/>
              <p:cNvSpPr>
                <a:spLocks noChangeShapeType="1"/>
              </p:cNvSpPr>
              <p:nvPr/>
            </p:nvSpPr>
            <p:spPr bwMode="auto">
              <a:xfrm flipV="1">
                <a:off x="2352" y="124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2304" y="1978"/>
              <a:ext cx="384" cy="96"/>
            </a:xfrm>
            <a:custGeom>
              <a:avLst/>
              <a:gdLst>
                <a:gd name="T0" fmla="*/ 0 w 384"/>
                <a:gd name="T1" fmla="*/ 96 h 96"/>
                <a:gd name="T2" fmla="*/ 192 w 384"/>
                <a:gd name="T3" fmla="*/ 0 h 96"/>
                <a:gd name="T4" fmla="*/ 384 w 384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" name="Arc 31"/>
            <p:cNvSpPr>
              <a:spLocks/>
            </p:cNvSpPr>
            <p:nvPr/>
          </p:nvSpPr>
          <p:spPr bwMode="auto">
            <a:xfrm rot="6665817">
              <a:off x="1628" y="1804"/>
              <a:ext cx="508" cy="547"/>
            </a:xfrm>
            <a:custGeom>
              <a:avLst/>
              <a:gdLst>
                <a:gd name="T0" fmla="*/ 0 w 28298"/>
                <a:gd name="T1" fmla="*/ 7 h 21600"/>
                <a:gd name="T2" fmla="*/ 9 w 28298"/>
                <a:gd name="T3" fmla="*/ 2 h 21600"/>
                <a:gd name="T4" fmla="*/ 6 w 28298"/>
                <a:gd name="T5" fmla="*/ 1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298" h="21600" fill="none" extrusionOk="0">
                  <a:moveTo>
                    <a:pt x="-1" y="10186"/>
                  </a:moveTo>
                  <a:cubicBezTo>
                    <a:pt x="3942" y="3851"/>
                    <a:pt x="10875" y="0"/>
                    <a:pt x="18338" y="0"/>
                  </a:cubicBezTo>
                  <a:cubicBezTo>
                    <a:pt x="21805" y="0"/>
                    <a:pt x="25221" y="834"/>
                    <a:pt x="28297" y="2433"/>
                  </a:cubicBezTo>
                </a:path>
                <a:path w="28298" h="21600" stroke="0" extrusionOk="0">
                  <a:moveTo>
                    <a:pt x="-1" y="10186"/>
                  </a:moveTo>
                  <a:cubicBezTo>
                    <a:pt x="3942" y="3851"/>
                    <a:pt x="10875" y="0"/>
                    <a:pt x="18338" y="0"/>
                  </a:cubicBezTo>
                  <a:cubicBezTo>
                    <a:pt x="21805" y="0"/>
                    <a:pt x="25221" y="834"/>
                    <a:pt x="28297" y="2433"/>
                  </a:cubicBezTo>
                  <a:lnTo>
                    <a:pt x="18338" y="21600"/>
                  </a:lnTo>
                  <a:lnTo>
                    <a:pt x="-1" y="10186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2" name="Group 32"/>
            <p:cNvGrpSpPr>
              <a:grpSpLocks/>
            </p:cNvGrpSpPr>
            <p:nvPr/>
          </p:nvGrpSpPr>
          <p:grpSpPr bwMode="auto">
            <a:xfrm>
              <a:off x="2880" y="1738"/>
              <a:ext cx="730" cy="768"/>
              <a:chOff x="2352" y="1248"/>
              <a:chExt cx="912" cy="960"/>
            </a:xfrm>
          </p:grpSpPr>
          <p:sp>
            <p:nvSpPr>
              <p:cNvPr id="32" name="Line 33"/>
              <p:cNvSpPr>
                <a:spLocks noChangeShapeType="1"/>
              </p:cNvSpPr>
              <p:nvPr/>
            </p:nvSpPr>
            <p:spPr bwMode="auto">
              <a:xfrm flipV="1">
                <a:off x="2352" y="2208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" name="Line 34"/>
              <p:cNvSpPr>
                <a:spLocks noChangeShapeType="1"/>
              </p:cNvSpPr>
              <p:nvPr/>
            </p:nvSpPr>
            <p:spPr bwMode="auto">
              <a:xfrm flipV="1">
                <a:off x="2352" y="124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23" name="Line 35"/>
            <p:cNvSpPr>
              <a:spLocks noChangeShapeType="1"/>
            </p:cNvSpPr>
            <p:nvPr/>
          </p:nvSpPr>
          <p:spPr bwMode="auto">
            <a:xfrm>
              <a:off x="3187" y="1872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2342" y="2410"/>
              <a:ext cx="15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/>
                <a:t>z</a:t>
              </a: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3600" y="2410"/>
              <a:ext cx="15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/>
                <a:t>z</a:t>
              </a:r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1536" y="1584"/>
              <a:ext cx="16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/>
                <a:t>E</a:t>
              </a:r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2807" y="1584"/>
              <a:ext cx="16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/>
                <a:t>E</a:t>
              </a:r>
            </a:p>
          </p:txBody>
        </p:sp>
        <p:sp>
          <p:nvSpPr>
            <p:cNvPr id="28" name="Line 40"/>
            <p:cNvSpPr>
              <a:spLocks noChangeShapeType="1"/>
            </p:cNvSpPr>
            <p:nvPr/>
          </p:nvSpPr>
          <p:spPr bwMode="auto">
            <a:xfrm flipH="1">
              <a:off x="1584" y="211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9" name="Text Box 41"/>
            <p:cNvSpPr txBox="1">
              <a:spLocks noChangeArrowheads="1"/>
            </p:cNvSpPr>
            <p:nvPr/>
          </p:nvSpPr>
          <p:spPr bwMode="auto">
            <a:xfrm>
              <a:off x="1296" y="2016"/>
              <a:ext cx="30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/>
                <a:t>E</a:t>
              </a:r>
              <a:r>
                <a:rPr lang="en-US" sz="1000" baseline="-25000"/>
                <a:t>mean</a:t>
              </a:r>
            </a:p>
          </p:txBody>
        </p:sp>
        <p:sp>
          <p:nvSpPr>
            <p:cNvPr id="30" name="AutoShape 42"/>
            <p:cNvSpPr>
              <a:spLocks noChangeArrowheads="1"/>
            </p:cNvSpPr>
            <p:nvPr/>
          </p:nvSpPr>
          <p:spPr bwMode="auto">
            <a:xfrm>
              <a:off x="1728" y="1824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" name="AutoShape 43"/>
            <p:cNvSpPr>
              <a:spLocks noChangeArrowheads="1"/>
            </p:cNvSpPr>
            <p:nvPr/>
          </p:nvSpPr>
          <p:spPr bwMode="auto">
            <a:xfrm>
              <a:off x="1728" y="2304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61016" y="1549349"/>
            <a:ext cx="4310984" cy="2239691"/>
            <a:chOff x="352052" y="1491784"/>
            <a:chExt cx="4560387" cy="2369264"/>
          </a:xfrm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577458" y="1517020"/>
              <a:ext cx="4334981" cy="2088968"/>
            </a:xfrm>
            <a:prstGeom prst="rect">
              <a:avLst/>
            </a:prstGeom>
            <a:noFill/>
            <a:ln w="1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200" b="1" dirty="0"/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577458" y="2912190"/>
              <a:ext cx="4334981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577458" y="3605987"/>
              <a:ext cx="4334981" cy="255061"/>
              <a:chOff x="711201" y="6457950"/>
              <a:chExt cx="8029575" cy="449263"/>
            </a:xfrm>
          </p:grpSpPr>
          <p:sp>
            <p:nvSpPr>
              <p:cNvPr id="85" name="Line 8"/>
              <p:cNvSpPr>
                <a:spLocks noChangeShapeType="1"/>
              </p:cNvSpPr>
              <p:nvPr/>
            </p:nvSpPr>
            <p:spPr bwMode="auto">
              <a:xfrm>
                <a:off x="711201" y="6457950"/>
                <a:ext cx="8029575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86" name="Rectangle 9"/>
              <p:cNvSpPr>
                <a:spLocks noChangeArrowheads="1"/>
              </p:cNvSpPr>
              <p:nvPr/>
            </p:nvSpPr>
            <p:spPr bwMode="auto">
              <a:xfrm>
                <a:off x="1852613" y="6545263"/>
                <a:ext cx="184150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2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Line 10"/>
              <p:cNvSpPr>
                <a:spLocks noChangeShapeType="1"/>
              </p:cNvSpPr>
              <p:nvPr/>
            </p:nvSpPr>
            <p:spPr bwMode="auto">
              <a:xfrm>
                <a:off x="1895476" y="6457950"/>
                <a:ext cx="0" cy="4445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88" name="Rectangle 11"/>
              <p:cNvSpPr>
                <a:spLocks noChangeArrowheads="1"/>
              </p:cNvSpPr>
              <p:nvPr/>
            </p:nvSpPr>
            <p:spPr bwMode="auto">
              <a:xfrm>
                <a:off x="3060701" y="6545263"/>
                <a:ext cx="184150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4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Line 12"/>
              <p:cNvSpPr>
                <a:spLocks noChangeShapeType="1"/>
              </p:cNvSpPr>
              <p:nvPr/>
            </p:nvSpPr>
            <p:spPr bwMode="auto">
              <a:xfrm>
                <a:off x="3103563" y="6457950"/>
                <a:ext cx="0" cy="4445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0" name="Rectangle 13"/>
              <p:cNvSpPr>
                <a:spLocks noChangeArrowheads="1"/>
              </p:cNvSpPr>
              <p:nvPr/>
            </p:nvSpPr>
            <p:spPr bwMode="auto">
              <a:xfrm>
                <a:off x="4267201" y="6545263"/>
                <a:ext cx="184150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6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" name="Line 14"/>
              <p:cNvSpPr>
                <a:spLocks noChangeShapeType="1"/>
              </p:cNvSpPr>
              <p:nvPr/>
            </p:nvSpPr>
            <p:spPr bwMode="auto">
              <a:xfrm>
                <a:off x="4311651" y="6457950"/>
                <a:ext cx="0" cy="4445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2" name="Rectangle 15"/>
              <p:cNvSpPr>
                <a:spLocks noChangeArrowheads="1"/>
              </p:cNvSpPr>
              <p:nvPr/>
            </p:nvSpPr>
            <p:spPr bwMode="auto">
              <a:xfrm>
                <a:off x="5475288" y="6545263"/>
                <a:ext cx="184150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8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Line 16"/>
              <p:cNvSpPr>
                <a:spLocks noChangeShapeType="1"/>
              </p:cNvSpPr>
              <p:nvPr/>
            </p:nvSpPr>
            <p:spPr bwMode="auto">
              <a:xfrm>
                <a:off x="5518151" y="6457950"/>
                <a:ext cx="0" cy="4445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4" name="Rectangle 17"/>
              <p:cNvSpPr>
                <a:spLocks noChangeArrowheads="1"/>
              </p:cNvSpPr>
              <p:nvPr/>
            </p:nvSpPr>
            <p:spPr bwMode="auto">
              <a:xfrm>
                <a:off x="6638926" y="6545263"/>
                <a:ext cx="274638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10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" name="Line 18"/>
              <p:cNvSpPr>
                <a:spLocks noChangeShapeType="1"/>
              </p:cNvSpPr>
              <p:nvPr/>
            </p:nvSpPr>
            <p:spPr bwMode="auto">
              <a:xfrm>
                <a:off x="6726238" y="6457950"/>
                <a:ext cx="0" cy="4445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6" name="Rectangle 19"/>
              <p:cNvSpPr>
                <a:spLocks noChangeArrowheads="1"/>
              </p:cNvSpPr>
              <p:nvPr/>
            </p:nvSpPr>
            <p:spPr bwMode="auto">
              <a:xfrm>
                <a:off x="7847013" y="6545263"/>
                <a:ext cx="274638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12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" name="Line 20"/>
              <p:cNvSpPr>
                <a:spLocks noChangeShapeType="1"/>
              </p:cNvSpPr>
              <p:nvPr/>
            </p:nvSpPr>
            <p:spPr bwMode="auto">
              <a:xfrm>
                <a:off x="7934326" y="6457950"/>
                <a:ext cx="0" cy="4445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8" name="Rectangle 21"/>
              <p:cNvSpPr>
                <a:spLocks noChangeArrowheads="1"/>
              </p:cNvSpPr>
              <p:nvPr/>
            </p:nvSpPr>
            <p:spPr bwMode="auto">
              <a:xfrm>
                <a:off x="4551363" y="6702425"/>
                <a:ext cx="458788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X[m]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 flipV="1">
              <a:off x="577458" y="1517020"/>
              <a:ext cx="0" cy="2088968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Rectangle 28"/>
            <p:cNvSpPr>
              <a:spLocks noChangeArrowheads="1"/>
            </p:cNvSpPr>
            <p:nvPr/>
          </p:nvSpPr>
          <p:spPr bwMode="auto">
            <a:xfrm>
              <a:off x="436043" y="3556600"/>
              <a:ext cx="148271" cy="11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-2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ine 31"/>
            <p:cNvSpPr>
              <a:spLocks noChangeShapeType="1"/>
            </p:cNvSpPr>
            <p:nvPr/>
          </p:nvSpPr>
          <p:spPr bwMode="auto">
            <a:xfrm flipH="1">
              <a:off x="554317" y="2223618"/>
              <a:ext cx="23141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Rectangle 32"/>
            <p:cNvSpPr>
              <a:spLocks noChangeArrowheads="1"/>
            </p:cNvSpPr>
            <p:nvPr/>
          </p:nvSpPr>
          <p:spPr bwMode="auto">
            <a:xfrm>
              <a:off x="483182" y="2179455"/>
              <a:ext cx="99418" cy="11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2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33"/>
            <p:cNvSpPr>
              <a:spLocks noChangeShapeType="1"/>
            </p:cNvSpPr>
            <p:nvPr/>
          </p:nvSpPr>
          <p:spPr bwMode="auto">
            <a:xfrm flipH="1">
              <a:off x="554317" y="1535045"/>
              <a:ext cx="23141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483182" y="1491784"/>
              <a:ext cx="99418" cy="11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4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 rot="16200000">
              <a:off x="277098" y="3232291"/>
              <a:ext cx="260468" cy="110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Y[m]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 flipV="1">
              <a:off x="483182" y="2023392"/>
              <a:ext cx="4413830" cy="975178"/>
              <a:chOff x="536576" y="2416175"/>
              <a:chExt cx="8175625" cy="1717675"/>
            </a:xfrm>
          </p:grpSpPr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>
                <a:off x="668338" y="3779838"/>
                <a:ext cx="42863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49" name="Line 29"/>
              <p:cNvSpPr>
                <a:spLocks noChangeShapeType="1"/>
              </p:cNvSpPr>
              <p:nvPr/>
            </p:nvSpPr>
            <p:spPr bwMode="auto">
              <a:xfrm flipH="1">
                <a:off x="668338" y="2566988"/>
                <a:ext cx="42863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50" name="Rectangle 30"/>
              <p:cNvSpPr>
                <a:spLocks noChangeArrowheads="1"/>
              </p:cNvSpPr>
              <p:nvPr/>
            </p:nvSpPr>
            <p:spPr bwMode="auto">
              <a:xfrm>
                <a:off x="536576" y="2489200"/>
                <a:ext cx="184150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0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Freeform 36"/>
              <p:cNvSpPr>
                <a:spLocks/>
              </p:cNvSpPr>
              <p:nvPr/>
            </p:nvSpPr>
            <p:spPr bwMode="auto">
              <a:xfrm>
                <a:off x="749301" y="2570163"/>
                <a:ext cx="733425" cy="55563"/>
              </a:xfrm>
              <a:custGeom>
                <a:avLst/>
                <a:gdLst>
                  <a:gd name="T0" fmla="*/ 0 w 926"/>
                  <a:gd name="T1" fmla="*/ 0 h 72"/>
                  <a:gd name="T2" fmla="*/ 0 w 926"/>
                  <a:gd name="T3" fmla="*/ 0 h 72"/>
                  <a:gd name="T4" fmla="*/ 926 w 926"/>
                  <a:gd name="T5" fmla="*/ 72 h 72"/>
                  <a:gd name="T6" fmla="*/ 926 w 926"/>
                  <a:gd name="T7" fmla="*/ 72 h 72"/>
                  <a:gd name="T8" fmla="*/ 0 w 926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6" h="72">
                    <a:moveTo>
                      <a:pt x="0" y="0"/>
                    </a:moveTo>
                    <a:lnTo>
                      <a:pt x="0" y="0"/>
                    </a:lnTo>
                    <a:lnTo>
                      <a:pt x="926" y="72"/>
                    </a:lnTo>
                    <a:lnTo>
                      <a:pt x="926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52" name="Freeform 37"/>
              <p:cNvSpPr>
                <a:spLocks/>
              </p:cNvSpPr>
              <p:nvPr/>
            </p:nvSpPr>
            <p:spPr bwMode="auto">
              <a:xfrm>
                <a:off x="1543051" y="2633663"/>
                <a:ext cx="776288" cy="119063"/>
              </a:xfrm>
              <a:custGeom>
                <a:avLst/>
                <a:gdLst>
                  <a:gd name="T0" fmla="*/ 0 w 978"/>
                  <a:gd name="T1" fmla="*/ 0 h 151"/>
                  <a:gd name="T2" fmla="*/ 0 w 978"/>
                  <a:gd name="T3" fmla="*/ 0 h 151"/>
                  <a:gd name="T4" fmla="*/ 978 w 978"/>
                  <a:gd name="T5" fmla="*/ 151 h 151"/>
                  <a:gd name="T6" fmla="*/ 978 w 978"/>
                  <a:gd name="T7" fmla="*/ 151 h 151"/>
                  <a:gd name="T8" fmla="*/ 0 w 978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8" h="151">
                    <a:moveTo>
                      <a:pt x="0" y="0"/>
                    </a:moveTo>
                    <a:lnTo>
                      <a:pt x="0" y="0"/>
                    </a:lnTo>
                    <a:lnTo>
                      <a:pt x="978" y="151"/>
                    </a:lnTo>
                    <a:lnTo>
                      <a:pt x="978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53" name="Freeform 38"/>
              <p:cNvSpPr>
                <a:spLocks/>
              </p:cNvSpPr>
              <p:nvPr/>
            </p:nvSpPr>
            <p:spPr bwMode="auto">
              <a:xfrm>
                <a:off x="2378076" y="2762250"/>
                <a:ext cx="36513" cy="6350"/>
              </a:xfrm>
              <a:custGeom>
                <a:avLst/>
                <a:gdLst>
                  <a:gd name="T0" fmla="*/ 0 w 46"/>
                  <a:gd name="T1" fmla="*/ 0 h 7"/>
                  <a:gd name="T2" fmla="*/ 0 w 46"/>
                  <a:gd name="T3" fmla="*/ 0 h 7"/>
                  <a:gd name="T4" fmla="*/ 46 w 46"/>
                  <a:gd name="T5" fmla="*/ 7 h 7"/>
                  <a:gd name="T6" fmla="*/ 46 w 46"/>
                  <a:gd name="T7" fmla="*/ 7 h 7"/>
                  <a:gd name="T8" fmla="*/ 0 w 4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">
                    <a:moveTo>
                      <a:pt x="0" y="0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54" name="Freeform 39"/>
              <p:cNvSpPr>
                <a:spLocks/>
              </p:cNvSpPr>
              <p:nvPr/>
            </p:nvSpPr>
            <p:spPr bwMode="auto">
              <a:xfrm>
                <a:off x="2474913" y="2778125"/>
                <a:ext cx="34925" cy="4763"/>
              </a:xfrm>
              <a:custGeom>
                <a:avLst/>
                <a:gdLst>
                  <a:gd name="T0" fmla="*/ 0 w 46"/>
                  <a:gd name="T1" fmla="*/ 0 h 7"/>
                  <a:gd name="T2" fmla="*/ 0 w 46"/>
                  <a:gd name="T3" fmla="*/ 0 h 7"/>
                  <a:gd name="T4" fmla="*/ 46 w 46"/>
                  <a:gd name="T5" fmla="*/ 7 h 7"/>
                  <a:gd name="T6" fmla="*/ 46 w 46"/>
                  <a:gd name="T7" fmla="*/ 7 h 7"/>
                  <a:gd name="T8" fmla="*/ 0 w 4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">
                    <a:moveTo>
                      <a:pt x="0" y="0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55" name="Freeform 40"/>
              <p:cNvSpPr>
                <a:spLocks/>
              </p:cNvSpPr>
              <p:nvPr/>
            </p:nvSpPr>
            <p:spPr bwMode="auto">
              <a:xfrm>
                <a:off x="2568576" y="2792413"/>
                <a:ext cx="776288" cy="120650"/>
              </a:xfrm>
              <a:custGeom>
                <a:avLst/>
                <a:gdLst>
                  <a:gd name="T0" fmla="*/ 0 w 978"/>
                  <a:gd name="T1" fmla="*/ 0 h 153"/>
                  <a:gd name="T2" fmla="*/ 0 w 978"/>
                  <a:gd name="T3" fmla="*/ 0 h 153"/>
                  <a:gd name="T4" fmla="*/ 978 w 978"/>
                  <a:gd name="T5" fmla="*/ 153 h 153"/>
                  <a:gd name="T6" fmla="*/ 978 w 978"/>
                  <a:gd name="T7" fmla="*/ 153 h 153"/>
                  <a:gd name="T8" fmla="*/ 0 w 978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8" h="153">
                    <a:moveTo>
                      <a:pt x="0" y="0"/>
                    </a:moveTo>
                    <a:lnTo>
                      <a:pt x="0" y="0"/>
                    </a:lnTo>
                    <a:lnTo>
                      <a:pt x="978" y="153"/>
                    </a:lnTo>
                    <a:lnTo>
                      <a:pt x="978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56" name="Freeform 41"/>
              <p:cNvSpPr>
                <a:spLocks/>
              </p:cNvSpPr>
              <p:nvPr/>
            </p:nvSpPr>
            <p:spPr bwMode="auto">
              <a:xfrm>
                <a:off x="3403601" y="2924175"/>
                <a:ext cx="717550" cy="169863"/>
              </a:xfrm>
              <a:custGeom>
                <a:avLst/>
                <a:gdLst>
                  <a:gd name="T0" fmla="*/ 0 w 903"/>
                  <a:gd name="T1" fmla="*/ 0 h 214"/>
                  <a:gd name="T2" fmla="*/ 0 w 903"/>
                  <a:gd name="T3" fmla="*/ 0 h 214"/>
                  <a:gd name="T4" fmla="*/ 903 w 903"/>
                  <a:gd name="T5" fmla="*/ 214 h 214"/>
                  <a:gd name="T6" fmla="*/ 903 w 903"/>
                  <a:gd name="T7" fmla="*/ 214 h 214"/>
                  <a:gd name="T8" fmla="*/ 0 w 903"/>
                  <a:gd name="T9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3" h="214">
                    <a:moveTo>
                      <a:pt x="0" y="0"/>
                    </a:moveTo>
                    <a:lnTo>
                      <a:pt x="0" y="0"/>
                    </a:lnTo>
                    <a:lnTo>
                      <a:pt x="903" y="214"/>
                    </a:lnTo>
                    <a:lnTo>
                      <a:pt x="903" y="2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57" name="Freeform 42"/>
              <p:cNvSpPr>
                <a:spLocks/>
              </p:cNvSpPr>
              <p:nvPr/>
            </p:nvSpPr>
            <p:spPr bwMode="auto">
              <a:xfrm>
                <a:off x="4179888" y="3109913"/>
                <a:ext cx="114300" cy="36513"/>
              </a:xfrm>
              <a:custGeom>
                <a:avLst/>
                <a:gdLst>
                  <a:gd name="T0" fmla="*/ 0 w 145"/>
                  <a:gd name="T1" fmla="*/ 0 h 46"/>
                  <a:gd name="T2" fmla="*/ 0 w 145"/>
                  <a:gd name="T3" fmla="*/ 0 h 46"/>
                  <a:gd name="T4" fmla="*/ 145 w 145"/>
                  <a:gd name="T5" fmla="*/ 46 h 46"/>
                  <a:gd name="T6" fmla="*/ 145 w 145"/>
                  <a:gd name="T7" fmla="*/ 46 h 46"/>
                  <a:gd name="T8" fmla="*/ 0 w 145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6">
                    <a:moveTo>
                      <a:pt x="0" y="0"/>
                    </a:moveTo>
                    <a:lnTo>
                      <a:pt x="0" y="0"/>
                    </a:lnTo>
                    <a:lnTo>
                      <a:pt x="145" y="46"/>
                    </a:lnTo>
                    <a:lnTo>
                      <a:pt x="145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58" name="Freeform 43"/>
              <p:cNvSpPr>
                <a:spLocks/>
              </p:cNvSpPr>
              <p:nvPr/>
            </p:nvSpPr>
            <p:spPr bwMode="auto">
              <a:xfrm>
                <a:off x="4410076" y="3182938"/>
                <a:ext cx="230188" cy="73025"/>
              </a:xfrm>
              <a:custGeom>
                <a:avLst/>
                <a:gdLst>
                  <a:gd name="T0" fmla="*/ 0 w 290"/>
                  <a:gd name="T1" fmla="*/ 0 h 93"/>
                  <a:gd name="T2" fmla="*/ 0 w 290"/>
                  <a:gd name="T3" fmla="*/ 0 h 93"/>
                  <a:gd name="T4" fmla="*/ 290 w 290"/>
                  <a:gd name="T5" fmla="*/ 93 h 93"/>
                  <a:gd name="T6" fmla="*/ 290 w 290"/>
                  <a:gd name="T7" fmla="*/ 93 h 93"/>
                  <a:gd name="T8" fmla="*/ 0 w 290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93">
                    <a:moveTo>
                      <a:pt x="0" y="0"/>
                    </a:moveTo>
                    <a:lnTo>
                      <a:pt x="0" y="0"/>
                    </a:lnTo>
                    <a:lnTo>
                      <a:pt x="290" y="93"/>
                    </a:lnTo>
                    <a:lnTo>
                      <a:pt x="29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59" name="Freeform 44"/>
              <p:cNvSpPr>
                <a:spLocks/>
              </p:cNvSpPr>
              <p:nvPr/>
            </p:nvSpPr>
            <p:spPr bwMode="auto">
              <a:xfrm>
                <a:off x="4756151" y="3292475"/>
                <a:ext cx="230188" cy="74613"/>
              </a:xfrm>
              <a:custGeom>
                <a:avLst/>
                <a:gdLst>
                  <a:gd name="T0" fmla="*/ 0 w 290"/>
                  <a:gd name="T1" fmla="*/ 0 h 94"/>
                  <a:gd name="T2" fmla="*/ 0 w 290"/>
                  <a:gd name="T3" fmla="*/ 0 h 94"/>
                  <a:gd name="T4" fmla="*/ 290 w 290"/>
                  <a:gd name="T5" fmla="*/ 94 h 94"/>
                  <a:gd name="T6" fmla="*/ 290 w 290"/>
                  <a:gd name="T7" fmla="*/ 94 h 94"/>
                  <a:gd name="T8" fmla="*/ 0 w 290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94">
                    <a:moveTo>
                      <a:pt x="0" y="0"/>
                    </a:moveTo>
                    <a:lnTo>
                      <a:pt x="0" y="0"/>
                    </a:lnTo>
                    <a:lnTo>
                      <a:pt x="290" y="94"/>
                    </a:lnTo>
                    <a:lnTo>
                      <a:pt x="29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60" name="Freeform 45"/>
              <p:cNvSpPr>
                <a:spLocks/>
              </p:cNvSpPr>
              <p:nvPr/>
            </p:nvSpPr>
            <p:spPr bwMode="auto">
              <a:xfrm>
                <a:off x="5100638" y="3402013"/>
                <a:ext cx="115888" cy="38100"/>
              </a:xfrm>
              <a:custGeom>
                <a:avLst/>
                <a:gdLst>
                  <a:gd name="T0" fmla="*/ 0 w 145"/>
                  <a:gd name="T1" fmla="*/ 0 h 47"/>
                  <a:gd name="T2" fmla="*/ 0 w 145"/>
                  <a:gd name="T3" fmla="*/ 0 h 47"/>
                  <a:gd name="T4" fmla="*/ 145 w 145"/>
                  <a:gd name="T5" fmla="*/ 47 h 47"/>
                  <a:gd name="T6" fmla="*/ 145 w 145"/>
                  <a:gd name="T7" fmla="*/ 47 h 47"/>
                  <a:gd name="T8" fmla="*/ 0 w 145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7">
                    <a:moveTo>
                      <a:pt x="0" y="0"/>
                    </a:moveTo>
                    <a:lnTo>
                      <a:pt x="0" y="0"/>
                    </a:lnTo>
                    <a:lnTo>
                      <a:pt x="145" y="47"/>
                    </a:lnTo>
                    <a:lnTo>
                      <a:pt x="145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61" name="Freeform 46"/>
              <p:cNvSpPr>
                <a:spLocks/>
              </p:cNvSpPr>
              <p:nvPr/>
            </p:nvSpPr>
            <p:spPr bwMode="auto">
              <a:xfrm>
                <a:off x="5273676" y="3455988"/>
                <a:ext cx="717550" cy="168275"/>
              </a:xfrm>
              <a:custGeom>
                <a:avLst/>
                <a:gdLst>
                  <a:gd name="T0" fmla="*/ 0 w 904"/>
                  <a:gd name="T1" fmla="*/ 0 h 213"/>
                  <a:gd name="T2" fmla="*/ 0 w 904"/>
                  <a:gd name="T3" fmla="*/ 0 h 213"/>
                  <a:gd name="T4" fmla="*/ 904 w 904"/>
                  <a:gd name="T5" fmla="*/ 213 h 213"/>
                  <a:gd name="T6" fmla="*/ 904 w 904"/>
                  <a:gd name="T7" fmla="*/ 213 h 213"/>
                  <a:gd name="T8" fmla="*/ 0 w 904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213">
                    <a:moveTo>
                      <a:pt x="0" y="0"/>
                    </a:moveTo>
                    <a:lnTo>
                      <a:pt x="0" y="0"/>
                    </a:lnTo>
                    <a:lnTo>
                      <a:pt x="904" y="213"/>
                    </a:lnTo>
                    <a:lnTo>
                      <a:pt x="904" y="2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62" name="Freeform 47"/>
              <p:cNvSpPr>
                <a:spLocks/>
              </p:cNvSpPr>
              <p:nvPr/>
            </p:nvSpPr>
            <p:spPr bwMode="auto">
              <a:xfrm>
                <a:off x="6049963" y="3636963"/>
                <a:ext cx="776288" cy="119063"/>
              </a:xfrm>
              <a:custGeom>
                <a:avLst/>
                <a:gdLst>
                  <a:gd name="T0" fmla="*/ 0 w 977"/>
                  <a:gd name="T1" fmla="*/ 0 h 152"/>
                  <a:gd name="T2" fmla="*/ 0 w 977"/>
                  <a:gd name="T3" fmla="*/ 0 h 152"/>
                  <a:gd name="T4" fmla="*/ 977 w 977"/>
                  <a:gd name="T5" fmla="*/ 152 h 152"/>
                  <a:gd name="T6" fmla="*/ 977 w 977"/>
                  <a:gd name="T7" fmla="*/ 152 h 152"/>
                  <a:gd name="T8" fmla="*/ 0 w 977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7" h="152">
                    <a:moveTo>
                      <a:pt x="0" y="0"/>
                    </a:moveTo>
                    <a:lnTo>
                      <a:pt x="0" y="0"/>
                    </a:lnTo>
                    <a:lnTo>
                      <a:pt x="977" y="152"/>
                    </a:lnTo>
                    <a:lnTo>
                      <a:pt x="977" y="1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63" name="Freeform 48"/>
              <p:cNvSpPr>
                <a:spLocks/>
              </p:cNvSpPr>
              <p:nvPr/>
            </p:nvSpPr>
            <p:spPr bwMode="auto">
              <a:xfrm>
                <a:off x="6886576" y="3767138"/>
                <a:ext cx="34925" cy="4763"/>
              </a:xfrm>
              <a:custGeom>
                <a:avLst/>
                <a:gdLst>
                  <a:gd name="T0" fmla="*/ 0 w 44"/>
                  <a:gd name="T1" fmla="*/ 0 h 7"/>
                  <a:gd name="T2" fmla="*/ 0 w 44"/>
                  <a:gd name="T3" fmla="*/ 0 h 7"/>
                  <a:gd name="T4" fmla="*/ 44 w 44"/>
                  <a:gd name="T5" fmla="*/ 7 h 7"/>
                  <a:gd name="T6" fmla="*/ 44 w 44"/>
                  <a:gd name="T7" fmla="*/ 7 h 7"/>
                  <a:gd name="T8" fmla="*/ 0 w 44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7">
                    <a:moveTo>
                      <a:pt x="0" y="0"/>
                    </a:moveTo>
                    <a:lnTo>
                      <a:pt x="0" y="0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64" name="Freeform 49"/>
              <p:cNvSpPr>
                <a:spLocks/>
              </p:cNvSpPr>
              <p:nvPr/>
            </p:nvSpPr>
            <p:spPr bwMode="auto">
              <a:xfrm>
                <a:off x="6980238" y="3781425"/>
                <a:ext cx="36513" cy="4763"/>
              </a:xfrm>
              <a:custGeom>
                <a:avLst/>
                <a:gdLst>
                  <a:gd name="T0" fmla="*/ 0 w 45"/>
                  <a:gd name="T1" fmla="*/ 0 h 7"/>
                  <a:gd name="T2" fmla="*/ 0 w 45"/>
                  <a:gd name="T3" fmla="*/ 0 h 7"/>
                  <a:gd name="T4" fmla="*/ 45 w 45"/>
                  <a:gd name="T5" fmla="*/ 7 h 7"/>
                  <a:gd name="T6" fmla="*/ 45 w 45"/>
                  <a:gd name="T7" fmla="*/ 7 h 7"/>
                  <a:gd name="T8" fmla="*/ 0 w 4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7">
                    <a:moveTo>
                      <a:pt x="0" y="0"/>
                    </a:moveTo>
                    <a:lnTo>
                      <a:pt x="0" y="0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65" name="Freeform 50"/>
              <p:cNvSpPr>
                <a:spLocks/>
              </p:cNvSpPr>
              <p:nvPr/>
            </p:nvSpPr>
            <p:spPr bwMode="auto">
              <a:xfrm>
                <a:off x="7077076" y="3795713"/>
                <a:ext cx="774700" cy="120650"/>
              </a:xfrm>
              <a:custGeom>
                <a:avLst/>
                <a:gdLst>
                  <a:gd name="T0" fmla="*/ 0 w 976"/>
                  <a:gd name="T1" fmla="*/ 0 h 152"/>
                  <a:gd name="T2" fmla="*/ 0 w 976"/>
                  <a:gd name="T3" fmla="*/ 0 h 152"/>
                  <a:gd name="T4" fmla="*/ 976 w 976"/>
                  <a:gd name="T5" fmla="*/ 152 h 152"/>
                  <a:gd name="T6" fmla="*/ 976 w 976"/>
                  <a:gd name="T7" fmla="*/ 152 h 152"/>
                  <a:gd name="T8" fmla="*/ 0 w 976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6" h="152">
                    <a:moveTo>
                      <a:pt x="0" y="0"/>
                    </a:moveTo>
                    <a:lnTo>
                      <a:pt x="0" y="0"/>
                    </a:lnTo>
                    <a:lnTo>
                      <a:pt x="976" y="152"/>
                    </a:lnTo>
                    <a:lnTo>
                      <a:pt x="976" y="1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auto">
              <a:xfrm>
                <a:off x="7912101" y="3924300"/>
                <a:ext cx="733425" cy="55563"/>
              </a:xfrm>
              <a:custGeom>
                <a:avLst/>
                <a:gdLst>
                  <a:gd name="T0" fmla="*/ 0 w 925"/>
                  <a:gd name="T1" fmla="*/ 0 h 70"/>
                  <a:gd name="T2" fmla="*/ 0 w 925"/>
                  <a:gd name="T3" fmla="*/ 0 h 70"/>
                  <a:gd name="T4" fmla="*/ 925 w 925"/>
                  <a:gd name="T5" fmla="*/ 70 h 70"/>
                  <a:gd name="T6" fmla="*/ 925 w 925"/>
                  <a:gd name="T7" fmla="*/ 70 h 70"/>
                  <a:gd name="T8" fmla="*/ 0 w 925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5" h="70">
                    <a:moveTo>
                      <a:pt x="0" y="0"/>
                    </a:moveTo>
                    <a:lnTo>
                      <a:pt x="0" y="0"/>
                    </a:lnTo>
                    <a:lnTo>
                      <a:pt x="925" y="70"/>
                    </a:lnTo>
                    <a:lnTo>
                      <a:pt x="925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67" name="Freeform 52"/>
              <p:cNvSpPr>
                <a:spLocks/>
              </p:cNvSpPr>
              <p:nvPr/>
            </p:nvSpPr>
            <p:spPr bwMode="auto">
              <a:xfrm>
                <a:off x="682626" y="2416175"/>
                <a:ext cx="73025" cy="304800"/>
              </a:xfrm>
              <a:custGeom>
                <a:avLst/>
                <a:gdLst>
                  <a:gd name="T0" fmla="*/ 14 w 91"/>
                  <a:gd name="T1" fmla="*/ 0 h 385"/>
                  <a:gd name="T2" fmla="*/ 23 w 91"/>
                  <a:gd name="T3" fmla="*/ 0 h 385"/>
                  <a:gd name="T4" fmla="*/ 33 w 91"/>
                  <a:gd name="T5" fmla="*/ 0 h 385"/>
                  <a:gd name="T6" fmla="*/ 43 w 91"/>
                  <a:gd name="T7" fmla="*/ 0 h 385"/>
                  <a:gd name="T8" fmla="*/ 52 w 91"/>
                  <a:gd name="T9" fmla="*/ 0 h 385"/>
                  <a:gd name="T10" fmla="*/ 62 w 91"/>
                  <a:gd name="T11" fmla="*/ 2 h 385"/>
                  <a:gd name="T12" fmla="*/ 71 w 91"/>
                  <a:gd name="T13" fmla="*/ 2 h 385"/>
                  <a:gd name="T14" fmla="*/ 81 w 91"/>
                  <a:gd name="T15" fmla="*/ 2 h 385"/>
                  <a:gd name="T16" fmla="*/ 91 w 91"/>
                  <a:gd name="T17" fmla="*/ 3 h 385"/>
                  <a:gd name="T18" fmla="*/ 76 w 91"/>
                  <a:gd name="T19" fmla="*/ 385 h 385"/>
                  <a:gd name="T20" fmla="*/ 66 w 91"/>
                  <a:gd name="T21" fmla="*/ 384 h 385"/>
                  <a:gd name="T22" fmla="*/ 56 w 91"/>
                  <a:gd name="T23" fmla="*/ 384 h 385"/>
                  <a:gd name="T24" fmla="*/ 47 w 91"/>
                  <a:gd name="T25" fmla="*/ 383 h 385"/>
                  <a:gd name="T26" fmla="*/ 37 w 91"/>
                  <a:gd name="T27" fmla="*/ 383 h 385"/>
                  <a:gd name="T28" fmla="*/ 27 w 91"/>
                  <a:gd name="T29" fmla="*/ 383 h 385"/>
                  <a:gd name="T30" fmla="*/ 18 w 91"/>
                  <a:gd name="T31" fmla="*/ 381 h 385"/>
                  <a:gd name="T32" fmla="*/ 10 w 91"/>
                  <a:gd name="T33" fmla="*/ 381 h 385"/>
                  <a:gd name="T34" fmla="*/ 0 w 91"/>
                  <a:gd name="T35" fmla="*/ 381 h 385"/>
                  <a:gd name="T36" fmla="*/ 14 w 91"/>
                  <a:gd name="T37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1" h="385">
                    <a:moveTo>
                      <a:pt x="14" y="0"/>
                    </a:moveTo>
                    <a:lnTo>
                      <a:pt x="23" y="0"/>
                    </a:lnTo>
                    <a:lnTo>
                      <a:pt x="33" y="0"/>
                    </a:lnTo>
                    <a:lnTo>
                      <a:pt x="43" y="0"/>
                    </a:lnTo>
                    <a:lnTo>
                      <a:pt x="52" y="0"/>
                    </a:lnTo>
                    <a:lnTo>
                      <a:pt x="62" y="2"/>
                    </a:lnTo>
                    <a:lnTo>
                      <a:pt x="71" y="2"/>
                    </a:lnTo>
                    <a:lnTo>
                      <a:pt x="81" y="2"/>
                    </a:lnTo>
                    <a:lnTo>
                      <a:pt x="91" y="3"/>
                    </a:lnTo>
                    <a:lnTo>
                      <a:pt x="76" y="385"/>
                    </a:lnTo>
                    <a:lnTo>
                      <a:pt x="66" y="384"/>
                    </a:lnTo>
                    <a:lnTo>
                      <a:pt x="56" y="384"/>
                    </a:lnTo>
                    <a:lnTo>
                      <a:pt x="47" y="383"/>
                    </a:lnTo>
                    <a:lnTo>
                      <a:pt x="37" y="383"/>
                    </a:lnTo>
                    <a:lnTo>
                      <a:pt x="27" y="383"/>
                    </a:lnTo>
                    <a:lnTo>
                      <a:pt x="18" y="381"/>
                    </a:lnTo>
                    <a:lnTo>
                      <a:pt x="10" y="381"/>
                    </a:lnTo>
                    <a:lnTo>
                      <a:pt x="0" y="38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68" name="Freeform 53"/>
              <p:cNvSpPr>
                <a:spLocks/>
              </p:cNvSpPr>
              <p:nvPr/>
            </p:nvSpPr>
            <p:spPr bwMode="auto">
              <a:xfrm>
                <a:off x="1465263" y="2474913"/>
                <a:ext cx="95250" cy="307975"/>
              </a:xfrm>
              <a:custGeom>
                <a:avLst/>
                <a:gdLst>
                  <a:gd name="T0" fmla="*/ 44 w 119"/>
                  <a:gd name="T1" fmla="*/ 0 h 388"/>
                  <a:gd name="T2" fmla="*/ 53 w 119"/>
                  <a:gd name="T3" fmla="*/ 0 h 388"/>
                  <a:gd name="T4" fmla="*/ 63 w 119"/>
                  <a:gd name="T5" fmla="*/ 1 h 388"/>
                  <a:gd name="T6" fmla="*/ 73 w 119"/>
                  <a:gd name="T7" fmla="*/ 3 h 388"/>
                  <a:gd name="T8" fmla="*/ 82 w 119"/>
                  <a:gd name="T9" fmla="*/ 3 h 388"/>
                  <a:gd name="T10" fmla="*/ 91 w 119"/>
                  <a:gd name="T11" fmla="*/ 4 h 388"/>
                  <a:gd name="T12" fmla="*/ 100 w 119"/>
                  <a:gd name="T13" fmla="*/ 5 h 388"/>
                  <a:gd name="T14" fmla="*/ 110 w 119"/>
                  <a:gd name="T15" fmla="*/ 7 h 388"/>
                  <a:gd name="T16" fmla="*/ 119 w 119"/>
                  <a:gd name="T17" fmla="*/ 8 h 388"/>
                  <a:gd name="T18" fmla="*/ 75 w 119"/>
                  <a:gd name="T19" fmla="*/ 388 h 388"/>
                  <a:gd name="T20" fmla="*/ 66 w 119"/>
                  <a:gd name="T21" fmla="*/ 387 h 388"/>
                  <a:gd name="T22" fmla="*/ 56 w 119"/>
                  <a:gd name="T23" fmla="*/ 385 h 388"/>
                  <a:gd name="T24" fmla="*/ 48 w 119"/>
                  <a:gd name="T25" fmla="*/ 384 h 388"/>
                  <a:gd name="T26" fmla="*/ 38 w 119"/>
                  <a:gd name="T27" fmla="*/ 382 h 388"/>
                  <a:gd name="T28" fmla="*/ 29 w 119"/>
                  <a:gd name="T29" fmla="*/ 381 h 388"/>
                  <a:gd name="T30" fmla="*/ 19 w 119"/>
                  <a:gd name="T31" fmla="*/ 381 h 388"/>
                  <a:gd name="T32" fmla="*/ 9 w 119"/>
                  <a:gd name="T33" fmla="*/ 380 h 388"/>
                  <a:gd name="T34" fmla="*/ 0 w 119"/>
                  <a:gd name="T35" fmla="*/ 380 h 388"/>
                  <a:gd name="T36" fmla="*/ 44 w 119"/>
                  <a:gd name="T37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9" h="388">
                    <a:moveTo>
                      <a:pt x="44" y="0"/>
                    </a:moveTo>
                    <a:lnTo>
                      <a:pt x="53" y="0"/>
                    </a:lnTo>
                    <a:lnTo>
                      <a:pt x="63" y="1"/>
                    </a:lnTo>
                    <a:lnTo>
                      <a:pt x="73" y="3"/>
                    </a:lnTo>
                    <a:lnTo>
                      <a:pt x="82" y="3"/>
                    </a:lnTo>
                    <a:lnTo>
                      <a:pt x="91" y="4"/>
                    </a:lnTo>
                    <a:lnTo>
                      <a:pt x="100" y="5"/>
                    </a:lnTo>
                    <a:lnTo>
                      <a:pt x="110" y="7"/>
                    </a:lnTo>
                    <a:lnTo>
                      <a:pt x="119" y="8"/>
                    </a:lnTo>
                    <a:lnTo>
                      <a:pt x="75" y="388"/>
                    </a:lnTo>
                    <a:lnTo>
                      <a:pt x="66" y="387"/>
                    </a:lnTo>
                    <a:lnTo>
                      <a:pt x="56" y="385"/>
                    </a:lnTo>
                    <a:lnTo>
                      <a:pt x="48" y="384"/>
                    </a:lnTo>
                    <a:lnTo>
                      <a:pt x="38" y="382"/>
                    </a:lnTo>
                    <a:lnTo>
                      <a:pt x="29" y="381"/>
                    </a:lnTo>
                    <a:lnTo>
                      <a:pt x="19" y="381"/>
                    </a:lnTo>
                    <a:lnTo>
                      <a:pt x="9" y="380"/>
                    </a:lnTo>
                    <a:lnTo>
                      <a:pt x="0" y="38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69" name="Freeform 54"/>
              <p:cNvSpPr>
                <a:spLocks/>
              </p:cNvSpPr>
              <p:nvPr/>
            </p:nvSpPr>
            <p:spPr bwMode="auto">
              <a:xfrm>
                <a:off x="3316288" y="2763838"/>
                <a:ext cx="117475" cy="309563"/>
              </a:xfrm>
              <a:custGeom>
                <a:avLst/>
                <a:gdLst>
                  <a:gd name="T0" fmla="*/ 71 w 147"/>
                  <a:gd name="T1" fmla="*/ 0 h 391"/>
                  <a:gd name="T2" fmla="*/ 81 w 147"/>
                  <a:gd name="T3" fmla="*/ 2 h 391"/>
                  <a:gd name="T4" fmla="*/ 91 w 147"/>
                  <a:gd name="T5" fmla="*/ 4 h 391"/>
                  <a:gd name="T6" fmla="*/ 100 w 147"/>
                  <a:gd name="T7" fmla="*/ 6 h 391"/>
                  <a:gd name="T8" fmla="*/ 110 w 147"/>
                  <a:gd name="T9" fmla="*/ 7 h 391"/>
                  <a:gd name="T10" fmla="*/ 118 w 147"/>
                  <a:gd name="T11" fmla="*/ 8 h 391"/>
                  <a:gd name="T12" fmla="*/ 128 w 147"/>
                  <a:gd name="T13" fmla="*/ 11 h 391"/>
                  <a:gd name="T14" fmla="*/ 137 w 147"/>
                  <a:gd name="T15" fmla="*/ 13 h 391"/>
                  <a:gd name="T16" fmla="*/ 147 w 147"/>
                  <a:gd name="T17" fmla="*/ 15 h 391"/>
                  <a:gd name="T18" fmla="*/ 74 w 147"/>
                  <a:gd name="T19" fmla="*/ 391 h 391"/>
                  <a:gd name="T20" fmla="*/ 64 w 147"/>
                  <a:gd name="T21" fmla="*/ 388 h 391"/>
                  <a:gd name="T22" fmla="*/ 55 w 147"/>
                  <a:gd name="T23" fmla="*/ 385 h 391"/>
                  <a:gd name="T24" fmla="*/ 47 w 147"/>
                  <a:gd name="T25" fmla="*/ 384 h 391"/>
                  <a:gd name="T26" fmla="*/ 37 w 147"/>
                  <a:gd name="T27" fmla="*/ 383 h 391"/>
                  <a:gd name="T28" fmla="*/ 27 w 147"/>
                  <a:gd name="T29" fmla="*/ 380 h 391"/>
                  <a:gd name="T30" fmla="*/ 18 w 147"/>
                  <a:gd name="T31" fmla="*/ 378 h 391"/>
                  <a:gd name="T32" fmla="*/ 8 w 147"/>
                  <a:gd name="T33" fmla="*/ 377 h 391"/>
                  <a:gd name="T34" fmla="*/ 0 w 147"/>
                  <a:gd name="T35" fmla="*/ 376 h 391"/>
                  <a:gd name="T36" fmla="*/ 71 w 147"/>
                  <a:gd name="T37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7" h="391">
                    <a:moveTo>
                      <a:pt x="71" y="0"/>
                    </a:moveTo>
                    <a:lnTo>
                      <a:pt x="81" y="2"/>
                    </a:lnTo>
                    <a:lnTo>
                      <a:pt x="91" y="4"/>
                    </a:lnTo>
                    <a:lnTo>
                      <a:pt x="100" y="6"/>
                    </a:lnTo>
                    <a:lnTo>
                      <a:pt x="110" y="7"/>
                    </a:lnTo>
                    <a:lnTo>
                      <a:pt x="118" y="8"/>
                    </a:lnTo>
                    <a:lnTo>
                      <a:pt x="128" y="11"/>
                    </a:lnTo>
                    <a:lnTo>
                      <a:pt x="137" y="13"/>
                    </a:lnTo>
                    <a:lnTo>
                      <a:pt x="147" y="15"/>
                    </a:lnTo>
                    <a:lnTo>
                      <a:pt x="74" y="391"/>
                    </a:lnTo>
                    <a:lnTo>
                      <a:pt x="64" y="388"/>
                    </a:lnTo>
                    <a:lnTo>
                      <a:pt x="55" y="385"/>
                    </a:lnTo>
                    <a:lnTo>
                      <a:pt x="47" y="384"/>
                    </a:lnTo>
                    <a:lnTo>
                      <a:pt x="37" y="383"/>
                    </a:lnTo>
                    <a:lnTo>
                      <a:pt x="27" y="380"/>
                    </a:lnTo>
                    <a:lnTo>
                      <a:pt x="18" y="378"/>
                    </a:lnTo>
                    <a:lnTo>
                      <a:pt x="8" y="377"/>
                    </a:lnTo>
                    <a:lnTo>
                      <a:pt x="0" y="376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0" name="Freeform 55"/>
              <p:cNvSpPr>
                <a:spLocks/>
              </p:cNvSpPr>
              <p:nvPr/>
            </p:nvSpPr>
            <p:spPr bwMode="auto">
              <a:xfrm>
                <a:off x="4081463" y="2947988"/>
                <a:ext cx="138113" cy="307975"/>
              </a:xfrm>
              <a:custGeom>
                <a:avLst/>
                <a:gdLst>
                  <a:gd name="T0" fmla="*/ 100 w 173"/>
                  <a:gd name="T1" fmla="*/ 0 h 388"/>
                  <a:gd name="T2" fmla="*/ 110 w 173"/>
                  <a:gd name="T3" fmla="*/ 3 h 388"/>
                  <a:gd name="T4" fmla="*/ 118 w 173"/>
                  <a:gd name="T5" fmla="*/ 4 h 388"/>
                  <a:gd name="T6" fmla="*/ 128 w 173"/>
                  <a:gd name="T7" fmla="*/ 7 h 388"/>
                  <a:gd name="T8" fmla="*/ 137 w 173"/>
                  <a:gd name="T9" fmla="*/ 10 h 388"/>
                  <a:gd name="T10" fmla="*/ 145 w 173"/>
                  <a:gd name="T11" fmla="*/ 13 h 388"/>
                  <a:gd name="T12" fmla="*/ 155 w 173"/>
                  <a:gd name="T13" fmla="*/ 15 h 388"/>
                  <a:gd name="T14" fmla="*/ 165 w 173"/>
                  <a:gd name="T15" fmla="*/ 18 h 388"/>
                  <a:gd name="T16" fmla="*/ 173 w 173"/>
                  <a:gd name="T17" fmla="*/ 21 h 388"/>
                  <a:gd name="T18" fmla="*/ 73 w 173"/>
                  <a:gd name="T19" fmla="*/ 388 h 388"/>
                  <a:gd name="T20" fmla="*/ 63 w 173"/>
                  <a:gd name="T21" fmla="*/ 385 h 388"/>
                  <a:gd name="T22" fmla="*/ 55 w 173"/>
                  <a:gd name="T23" fmla="*/ 383 h 388"/>
                  <a:gd name="T24" fmla="*/ 45 w 173"/>
                  <a:gd name="T25" fmla="*/ 380 h 388"/>
                  <a:gd name="T26" fmla="*/ 35 w 173"/>
                  <a:gd name="T27" fmla="*/ 377 h 388"/>
                  <a:gd name="T28" fmla="*/ 27 w 173"/>
                  <a:gd name="T29" fmla="*/ 376 h 388"/>
                  <a:gd name="T30" fmla="*/ 18 w 173"/>
                  <a:gd name="T31" fmla="*/ 373 h 388"/>
                  <a:gd name="T32" fmla="*/ 8 w 173"/>
                  <a:gd name="T33" fmla="*/ 370 h 388"/>
                  <a:gd name="T34" fmla="*/ 0 w 173"/>
                  <a:gd name="T35" fmla="*/ 369 h 388"/>
                  <a:gd name="T36" fmla="*/ 100 w 173"/>
                  <a:gd name="T37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3" h="388">
                    <a:moveTo>
                      <a:pt x="100" y="0"/>
                    </a:moveTo>
                    <a:lnTo>
                      <a:pt x="110" y="3"/>
                    </a:lnTo>
                    <a:lnTo>
                      <a:pt x="118" y="4"/>
                    </a:lnTo>
                    <a:lnTo>
                      <a:pt x="128" y="7"/>
                    </a:lnTo>
                    <a:lnTo>
                      <a:pt x="137" y="10"/>
                    </a:lnTo>
                    <a:lnTo>
                      <a:pt x="145" y="13"/>
                    </a:lnTo>
                    <a:lnTo>
                      <a:pt x="155" y="15"/>
                    </a:lnTo>
                    <a:lnTo>
                      <a:pt x="165" y="18"/>
                    </a:lnTo>
                    <a:lnTo>
                      <a:pt x="173" y="21"/>
                    </a:lnTo>
                    <a:lnTo>
                      <a:pt x="73" y="388"/>
                    </a:lnTo>
                    <a:lnTo>
                      <a:pt x="63" y="385"/>
                    </a:lnTo>
                    <a:lnTo>
                      <a:pt x="55" y="383"/>
                    </a:lnTo>
                    <a:lnTo>
                      <a:pt x="45" y="380"/>
                    </a:lnTo>
                    <a:lnTo>
                      <a:pt x="35" y="377"/>
                    </a:lnTo>
                    <a:lnTo>
                      <a:pt x="27" y="376"/>
                    </a:lnTo>
                    <a:lnTo>
                      <a:pt x="18" y="373"/>
                    </a:lnTo>
                    <a:lnTo>
                      <a:pt x="8" y="370"/>
                    </a:lnTo>
                    <a:lnTo>
                      <a:pt x="0" y="369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1" name="Freeform 56"/>
              <p:cNvSpPr>
                <a:spLocks/>
              </p:cNvSpPr>
              <p:nvPr/>
            </p:nvSpPr>
            <p:spPr bwMode="auto">
              <a:xfrm>
                <a:off x="5175251" y="3294063"/>
                <a:ext cx="139700" cy="307975"/>
              </a:xfrm>
              <a:custGeom>
                <a:avLst/>
                <a:gdLst>
                  <a:gd name="T0" fmla="*/ 101 w 175"/>
                  <a:gd name="T1" fmla="*/ 0 h 388"/>
                  <a:gd name="T2" fmla="*/ 110 w 175"/>
                  <a:gd name="T3" fmla="*/ 3 h 388"/>
                  <a:gd name="T4" fmla="*/ 120 w 175"/>
                  <a:gd name="T5" fmla="*/ 6 h 388"/>
                  <a:gd name="T6" fmla="*/ 128 w 175"/>
                  <a:gd name="T7" fmla="*/ 9 h 388"/>
                  <a:gd name="T8" fmla="*/ 138 w 175"/>
                  <a:gd name="T9" fmla="*/ 11 h 388"/>
                  <a:gd name="T10" fmla="*/ 148 w 175"/>
                  <a:gd name="T11" fmla="*/ 14 h 388"/>
                  <a:gd name="T12" fmla="*/ 156 w 175"/>
                  <a:gd name="T13" fmla="*/ 16 h 388"/>
                  <a:gd name="T14" fmla="*/ 165 w 175"/>
                  <a:gd name="T15" fmla="*/ 18 h 388"/>
                  <a:gd name="T16" fmla="*/ 175 w 175"/>
                  <a:gd name="T17" fmla="*/ 20 h 388"/>
                  <a:gd name="T18" fmla="*/ 73 w 175"/>
                  <a:gd name="T19" fmla="*/ 388 h 388"/>
                  <a:gd name="T20" fmla="*/ 65 w 175"/>
                  <a:gd name="T21" fmla="*/ 387 h 388"/>
                  <a:gd name="T22" fmla="*/ 55 w 175"/>
                  <a:gd name="T23" fmla="*/ 384 h 388"/>
                  <a:gd name="T24" fmla="*/ 46 w 175"/>
                  <a:gd name="T25" fmla="*/ 381 h 388"/>
                  <a:gd name="T26" fmla="*/ 36 w 175"/>
                  <a:gd name="T27" fmla="*/ 379 h 388"/>
                  <a:gd name="T28" fmla="*/ 28 w 175"/>
                  <a:gd name="T29" fmla="*/ 376 h 388"/>
                  <a:gd name="T30" fmla="*/ 18 w 175"/>
                  <a:gd name="T31" fmla="*/ 375 h 388"/>
                  <a:gd name="T32" fmla="*/ 10 w 175"/>
                  <a:gd name="T33" fmla="*/ 372 h 388"/>
                  <a:gd name="T34" fmla="*/ 0 w 175"/>
                  <a:gd name="T35" fmla="*/ 369 h 388"/>
                  <a:gd name="T36" fmla="*/ 101 w 175"/>
                  <a:gd name="T37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388">
                    <a:moveTo>
                      <a:pt x="101" y="0"/>
                    </a:moveTo>
                    <a:lnTo>
                      <a:pt x="110" y="3"/>
                    </a:lnTo>
                    <a:lnTo>
                      <a:pt x="120" y="6"/>
                    </a:lnTo>
                    <a:lnTo>
                      <a:pt x="128" y="9"/>
                    </a:lnTo>
                    <a:lnTo>
                      <a:pt x="138" y="11"/>
                    </a:lnTo>
                    <a:lnTo>
                      <a:pt x="148" y="14"/>
                    </a:lnTo>
                    <a:lnTo>
                      <a:pt x="156" y="16"/>
                    </a:lnTo>
                    <a:lnTo>
                      <a:pt x="165" y="18"/>
                    </a:lnTo>
                    <a:lnTo>
                      <a:pt x="175" y="20"/>
                    </a:lnTo>
                    <a:lnTo>
                      <a:pt x="73" y="388"/>
                    </a:lnTo>
                    <a:lnTo>
                      <a:pt x="65" y="387"/>
                    </a:lnTo>
                    <a:lnTo>
                      <a:pt x="55" y="384"/>
                    </a:lnTo>
                    <a:lnTo>
                      <a:pt x="46" y="381"/>
                    </a:lnTo>
                    <a:lnTo>
                      <a:pt x="36" y="379"/>
                    </a:lnTo>
                    <a:lnTo>
                      <a:pt x="28" y="376"/>
                    </a:lnTo>
                    <a:lnTo>
                      <a:pt x="18" y="375"/>
                    </a:lnTo>
                    <a:lnTo>
                      <a:pt x="10" y="372"/>
                    </a:lnTo>
                    <a:lnTo>
                      <a:pt x="0" y="36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2" name="Freeform 57"/>
              <p:cNvSpPr>
                <a:spLocks/>
              </p:cNvSpPr>
              <p:nvPr/>
            </p:nvSpPr>
            <p:spPr bwMode="auto">
              <a:xfrm>
                <a:off x="5962651" y="3476625"/>
                <a:ext cx="115888" cy="307975"/>
              </a:xfrm>
              <a:custGeom>
                <a:avLst/>
                <a:gdLst>
                  <a:gd name="T0" fmla="*/ 71 w 147"/>
                  <a:gd name="T1" fmla="*/ 0 h 390"/>
                  <a:gd name="T2" fmla="*/ 81 w 147"/>
                  <a:gd name="T3" fmla="*/ 2 h 390"/>
                  <a:gd name="T4" fmla="*/ 91 w 147"/>
                  <a:gd name="T5" fmla="*/ 4 h 390"/>
                  <a:gd name="T6" fmla="*/ 100 w 147"/>
                  <a:gd name="T7" fmla="*/ 6 h 390"/>
                  <a:gd name="T8" fmla="*/ 108 w 147"/>
                  <a:gd name="T9" fmla="*/ 8 h 390"/>
                  <a:gd name="T10" fmla="*/ 118 w 147"/>
                  <a:gd name="T11" fmla="*/ 10 h 390"/>
                  <a:gd name="T12" fmla="*/ 128 w 147"/>
                  <a:gd name="T13" fmla="*/ 11 h 390"/>
                  <a:gd name="T14" fmla="*/ 137 w 147"/>
                  <a:gd name="T15" fmla="*/ 13 h 390"/>
                  <a:gd name="T16" fmla="*/ 147 w 147"/>
                  <a:gd name="T17" fmla="*/ 14 h 390"/>
                  <a:gd name="T18" fmla="*/ 74 w 147"/>
                  <a:gd name="T19" fmla="*/ 390 h 390"/>
                  <a:gd name="T20" fmla="*/ 64 w 147"/>
                  <a:gd name="T21" fmla="*/ 388 h 390"/>
                  <a:gd name="T22" fmla="*/ 55 w 147"/>
                  <a:gd name="T23" fmla="*/ 387 h 390"/>
                  <a:gd name="T24" fmla="*/ 45 w 147"/>
                  <a:gd name="T25" fmla="*/ 384 h 390"/>
                  <a:gd name="T26" fmla="*/ 37 w 147"/>
                  <a:gd name="T27" fmla="*/ 383 h 390"/>
                  <a:gd name="T28" fmla="*/ 27 w 147"/>
                  <a:gd name="T29" fmla="*/ 381 h 390"/>
                  <a:gd name="T30" fmla="*/ 18 w 147"/>
                  <a:gd name="T31" fmla="*/ 379 h 390"/>
                  <a:gd name="T32" fmla="*/ 8 w 147"/>
                  <a:gd name="T33" fmla="*/ 377 h 390"/>
                  <a:gd name="T34" fmla="*/ 0 w 147"/>
                  <a:gd name="T35" fmla="*/ 374 h 390"/>
                  <a:gd name="T36" fmla="*/ 71 w 147"/>
                  <a:gd name="T37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7" h="390">
                    <a:moveTo>
                      <a:pt x="71" y="0"/>
                    </a:moveTo>
                    <a:lnTo>
                      <a:pt x="81" y="2"/>
                    </a:lnTo>
                    <a:lnTo>
                      <a:pt x="91" y="4"/>
                    </a:lnTo>
                    <a:lnTo>
                      <a:pt x="100" y="6"/>
                    </a:lnTo>
                    <a:lnTo>
                      <a:pt x="108" y="8"/>
                    </a:lnTo>
                    <a:lnTo>
                      <a:pt x="118" y="10"/>
                    </a:lnTo>
                    <a:lnTo>
                      <a:pt x="128" y="11"/>
                    </a:lnTo>
                    <a:lnTo>
                      <a:pt x="137" y="13"/>
                    </a:lnTo>
                    <a:lnTo>
                      <a:pt x="147" y="14"/>
                    </a:lnTo>
                    <a:lnTo>
                      <a:pt x="74" y="390"/>
                    </a:lnTo>
                    <a:lnTo>
                      <a:pt x="64" y="388"/>
                    </a:lnTo>
                    <a:lnTo>
                      <a:pt x="55" y="387"/>
                    </a:lnTo>
                    <a:lnTo>
                      <a:pt x="45" y="384"/>
                    </a:lnTo>
                    <a:lnTo>
                      <a:pt x="37" y="383"/>
                    </a:lnTo>
                    <a:lnTo>
                      <a:pt x="27" y="381"/>
                    </a:lnTo>
                    <a:lnTo>
                      <a:pt x="18" y="379"/>
                    </a:lnTo>
                    <a:lnTo>
                      <a:pt x="8" y="377"/>
                    </a:lnTo>
                    <a:lnTo>
                      <a:pt x="0" y="37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3" name="Freeform 58"/>
              <p:cNvSpPr>
                <a:spLocks/>
              </p:cNvSpPr>
              <p:nvPr/>
            </p:nvSpPr>
            <p:spPr bwMode="auto">
              <a:xfrm>
                <a:off x="7834313" y="3765550"/>
                <a:ext cx="95250" cy="307975"/>
              </a:xfrm>
              <a:custGeom>
                <a:avLst/>
                <a:gdLst>
                  <a:gd name="T0" fmla="*/ 44 w 120"/>
                  <a:gd name="T1" fmla="*/ 0 h 388"/>
                  <a:gd name="T2" fmla="*/ 54 w 120"/>
                  <a:gd name="T3" fmla="*/ 1 h 388"/>
                  <a:gd name="T4" fmla="*/ 63 w 120"/>
                  <a:gd name="T5" fmla="*/ 2 h 388"/>
                  <a:gd name="T6" fmla="*/ 73 w 120"/>
                  <a:gd name="T7" fmla="*/ 4 h 388"/>
                  <a:gd name="T8" fmla="*/ 82 w 120"/>
                  <a:gd name="T9" fmla="*/ 5 h 388"/>
                  <a:gd name="T10" fmla="*/ 91 w 120"/>
                  <a:gd name="T11" fmla="*/ 7 h 388"/>
                  <a:gd name="T12" fmla="*/ 100 w 120"/>
                  <a:gd name="T13" fmla="*/ 7 h 388"/>
                  <a:gd name="T14" fmla="*/ 110 w 120"/>
                  <a:gd name="T15" fmla="*/ 8 h 388"/>
                  <a:gd name="T16" fmla="*/ 120 w 120"/>
                  <a:gd name="T17" fmla="*/ 9 h 388"/>
                  <a:gd name="T18" fmla="*/ 76 w 120"/>
                  <a:gd name="T19" fmla="*/ 388 h 388"/>
                  <a:gd name="T20" fmla="*/ 66 w 120"/>
                  <a:gd name="T21" fmla="*/ 388 h 388"/>
                  <a:gd name="T22" fmla="*/ 58 w 120"/>
                  <a:gd name="T23" fmla="*/ 386 h 388"/>
                  <a:gd name="T24" fmla="*/ 48 w 120"/>
                  <a:gd name="T25" fmla="*/ 386 h 388"/>
                  <a:gd name="T26" fmla="*/ 38 w 120"/>
                  <a:gd name="T27" fmla="*/ 385 h 388"/>
                  <a:gd name="T28" fmla="*/ 29 w 120"/>
                  <a:gd name="T29" fmla="*/ 384 h 388"/>
                  <a:gd name="T30" fmla="*/ 19 w 120"/>
                  <a:gd name="T31" fmla="*/ 382 h 388"/>
                  <a:gd name="T32" fmla="*/ 10 w 120"/>
                  <a:gd name="T33" fmla="*/ 381 h 388"/>
                  <a:gd name="T34" fmla="*/ 0 w 120"/>
                  <a:gd name="T35" fmla="*/ 379 h 388"/>
                  <a:gd name="T36" fmla="*/ 44 w 120"/>
                  <a:gd name="T37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0" h="388">
                    <a:moveTo>
                      <a:pt x="44" y="0"/>
                    </a:moveTo>
                    <a:lnTo>
                      <a:pt x="54" y="1"/>
                    </a:lnTo>
                    <a:lnTo>
                      <a:pt x="63" y="2"/>
                    </a:lnTo>
                    <a:lnTo>
                      <a:pt x="73" y="4"/>
                    </a:lnTo>
                    <a:lnTo>
                      <a:pt x="82" y="5"/>
                    </a:lnTo>
                    <a:lnTo>
                      <a:pt x="91" y="7"/>
                    </a:lnTo>
                    <a:lnTo>
                      <a:pt x="100" y="7"/>
                    </a:lnTo>
                    <a:lnTo>
                      <a:pt x="110" y="8"/>
                    </a:lnTo>
                    <a:lnTo>
                      <a:pt x="120" y="9"/>
                    </a:lnTo>
                    <a:lnTo>
                      <a:pt x="76" y="388"/>
                    </a:lnTo>
                    <a:lnTo>
                      <a:pt x="66" y="388"/>
                    </a:lnTo>
                    <a:lnTo>
                      <a:pt x="58" y="386"/>
                    </a:lnTo>
                    <a:lnTo>
                      <a:pt x="48" y="386"/>
                    </a:lnTo>
                    <a:lnTo>
                      <a:pt x="38" y="385"/>
                    </a:lnTo>
                    <a:lnTo>
                      <a:pt x="29" y="384"/>
                    </a:lnTo>
                    <a:lnTo>
                      <a:pt x="19" y="382"/>
                    </a:lnTo>
                    <a:lnTo>
                      <a:pt x="10" y="381"/>
                    </a:lnTo>
                    <a:lnTo>
                      <a:pt x="0" y="379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4" name="Freeform 59"/>
              <p:cNvSpPr>
                <a:spLocks/>
              </p:cNvSpPr>
              <p:nvPr/>
            </p:nvSpPr>
            <p:spPr bwMode="auto">
              <a:xfrm>
                <a:off x="8640763" y="3829050"/>
                <a:ext cx="71438" cy="304800"/>
              </a:xfrm>
              <a:custGeom>
                <a:avLst/>
                <a:gdLst>
                  <a:gd name="T0" fmla="*/ 14 w 91"/>
                  <a:gd name="T1" fmla="*/ 0 h 383"/>
                  <a:gd name="T2" fmla="*/ 23 w 91"/>
                  <a:gd name="T3" fmla="*/ 0 h 383"/>
                  <a:gd name="T4" fmla="*/ 33 w 91"/>
                  <a:gd name="T5" fmla="*/ 1 h 383"/>
                  <a:gd name="T6" fmla="*/ 43 w 91"/>
                  <a:gd name="T7" fmla="*/ 1 h 383"/>
                  <a:gd name="T8" fmla="*/ 52 w 91"/>
                  <a:gd name="T9" fmla="*/ 1 h 383"/>
                  <a:gd name="T10" fmla="*/ 62 w 91"/>
                  <a:gd name="T11" fmla="*/ 2 h 383"/>
                  <a:gd name="T12" fmla="*/ 72 w 91"/>
                  <a:gd name="T13" fmla="*/ 2 h 383"/>
                  <a:gd name="T14" fmla="*/ 81 w 91"/>
                  <a:gd name="T15" fmla="*/ 2 h 383"/>
                  <a:gd name="T16" fmla="*/ 91 w 91"/>
                  <a:gd name="T17" fmla="*/ 2 h 383"/>
                  <a:gd name="T18" fmla="*/ 76 w 91"/>
                  <a:gd name="T19" fmla="*/ 383 h 383"/>
                  <a:gd name="T20" fmla="*/ 66 w 91"/>
                  <a:gd name="T21" fmla="*/ 383 h 383"/>
                  <a:gd name="T22" fmla="*/ 56 w 91"/>
                  <a:gd name="T23" fmla="*/ 383 h 383"/>
                  <a:gd name="T24" fmla="*/ 47 w 91"/>
                  <a:gd name="T25" fmla="*/ 383 h 383"/>
                  <a:gd name="T26" fmla="*/ 37 w 91"/>
                  <a:gd name="T27" fmla="*/ 383 h 383"/>
                  <a:gd name="T28" fmla="*/ 28 w 91"/>
                  <a:gd name="T29" fmla="*/ 382 h 383"/>
                  <a:gd name="T30" fmla="*/ 19 w 91"/>
                  <a:gd name="T31" fmla="*/ 382 h 383"/>
                  <a:gd name="T32" fmla="*/ 10 w 91"/>
                  <a:gd name="T33" fmla="*/ 382 h 383"/>
                  <a:gd name="T34" fmla="*/ 0 w 91"/>
                  <a:gd name="T35" fmla="*/ 381 h 383"/>
                  <a:gd name="T36" fmla="*/ 14 w 91"/>
                  <a:gd name="T37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1" h="383">
                    <a:moveTo>
                      <a:pt x="14" y="0"/>
                    </a:moveTo>
                    <a:lnTo>
                      <a:pt x="23" y="0"/>
                    </a:lnTo>
                    <a:lnTo>
                      <a:pt x="33" y="1"/>
                    </a:lnTo>
                    <a:lnTo>
                      <a:pt x="43" y="1"/>
                    </a:lnTo>
                    <a:lnTo>
                      <a:pt x="52" y="1"/>
                    </a:lnTo>
                    <a:lnTo>
                      <a:pt x="62" y="2"/>
                    </a:lnTo>
                    <a:lnTo>
                      <a:pt x="72" y="2"/>
                    </a:lnTo>
                    <a:lnTo>
                      <a:pt x="81" y="2"/>
                    </a:lnTo>
                    <a:lnTo>
                      <a:pt x="91" y="2"/>
                    </a:lnTo>
                    <a:lnTo>
                      <a:pt x="76" y="383"/>
                    </a:lnTo>
                    <a:lnTo>
                      <a:pt x="66" y="383"/>
                    </a:lnTo>
                    <a:lnTo>
                      <a:pt x="56" y="383"/>
                    </a:lnTo>
                    <a:lnTo>
                      <a:pt x="47" y="383"/>
                    </a:lnTo>
                    <a:lnTo>
                      <a:pt x="37" y="383"/>
                    </a:lnTo>
                    <a:lnTo>
                      <a:pt x="28" y="382"/>
                    </a:lnTo>
                    <a:lnTo>
                      <a:pt x="19" y="382"/>
                    </a:lnTo>
                    <a:lnTo>
                      <a:pt x="10" y="382"/>
                    </a:lnTo>
                    <a:lnTo>
                      <a:pt x="0" y="38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5" name="Freeform 60"/>
              <p:cNvSpPr>
                <a:spLocks/>
              </p:cNvSpPr>
              <p:nvPr/>
            </p:nvSpPr>
            <p:spPr bwMode="auto">
              <a:xfrm>
                <a:off x="2286001" y="2543175"/>
                <a:ext cx="125413" cy="428625"/>
              </a:xfrm>
              <a:custGeom>
                <a:avLst/>
                <a:gdLst>
                  <a:gd name="T0" fmla="*/ 0 w 157"/>
                  <a:gd name="T1" fmla="*/ 529 h 541"/>
                  <a:gd name="T2" fmla="*/ 81 w 157"/>
                  <a:gd name="T3" fmla="*/ 0 h 541"/>
                  <a:gd name="T4" fmla="*/ 157 w 157"/>
                  <a:gd name="T5" fmla="*/ 13 h 541"/>
                  <a:gd name="T6" fmla="*/ 75 w 157"/>
                  <a:gd name="T7" fmla="*/ 541 h 541"/>
                  <a:gd name="T8" fmla="*/ 0 w 157"/>
                  <a:gd name="T9" fmla="*/ 529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41">
                    <a:moveTo>
                      <a:pt x="0" y="529"/>
                    </a:moveTo>
                    <a:lnTo>
                      <a:pt x="81" y="0"/>
                    </a:lnTo>
                    <a:lnTo>
                      <a:pt x="157" y="13"/>
                    </a:lnTo>
                    <a:lnTo>
                      <a:pt x="75" y="541"/>
                    </a:lnTo>
                    <a:lnTo>
                      <a:pt x="0" y="529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6" name="Freeform 61"/>
              <p:cNvSpPr>
                <a:spLocks/>
              </p:cNvSpPr>
              <p:nvPr/>
            </p:nvSpPr>
            <p:spPr bwMode="auto">
              <a:xfrm>
                <a:off x="2478088" y="2573338"/>
                <a:ext cx="123825" cy="428625"/>
              </a:xfrm>
              <a:custGeom>
                <a:avLst/>
                <a:gdLst>
                  <a:gd name="T0" fmla="*/ 0 w 157"/>
                  <a:gd name="T1" fmla="*/ 528 h 539"/>
                  <a:gd name="T2" fmla="*/ 82 w 157"/>
                  <a:gd name="T3" fmla="*/ 0 h 539"/>
                  <a:gd name="T4" fmla="*/ 157 w 157"/>
                  <a:gd name="T5" fmla="*/ 11 h 539"/>
                  <a:gd name="T6" fmla="*/ 76 w 157"/>
                  <a:gd name="T7" fmla="*/ 539 h 539"/>
                  <a:gd name="T8" fmla="*/ 0 w 157"/>
                  <a:gd name="T9" fmla="*/ 528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39">
                    <a:moveTo>
                      <a:pt x="0" y="528"/>
                    </a:moveTo>
                    <a:lnTo>
                      <a:pt x="82" y="0"/>
                    </a:lnTo>
                    <a:lnTo>
                      <a:pt x="157" y="11"/>
                    </a:lnTo>
                    <a:lnTo>
                      <a:pt x="76" y="539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7" name="Freeform 62"/>
              <p:cNvSpPr>
                <a:spLocks/>
              </p:cNvSpPr>
              <p:nvPr/>
            </p:nvSpPr>
            <p:spPr bwMode="auto">
              <a:xfrm>
                <a:off x="4230688" y="2944813"/>
                <a:ext cx="242888" cy="439738"/>
              </a:xfrm>
              <a:custGeom>
                <a:avLst/>
                <a:gdLst>
                  <a:gd name="T0" fmla="*/ 0 w 306"/>
                  <a:gd name="T1" fmla="*/ 509 h 556"/>
                  <a:gd name="T2" fmla="*/ 162 w 306"/>
                  <a:gd name="T3" fmla="*/ 0 h 556"/>
                  <a:gd name="T4" fmla="*/ 306 w 306"/>
                  <a:gd name="T5" fmla="*/ 46 h 556"/>
                  <a:gd name="T6" fmla="*/ 145 w 306"/>
                  <a:gd name="T7" fmla="*/ 556 h 556"/>
                  <a:gd name="T8" fmla="*/ 0 w 306"/>
                  <a:gd name="T9" fmla="*/ 50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556">
                    <a:moveTo>
                      <a:pt x="0" y="509"/>
                    </a:moveTo>
                    <a:lnTo>
                      <a:pt x="162" y="0"/>
                    </a:lnTo>
                    <a:lnTo>
                      <a:pt x="306" y="46"/>
                    </a:lnTo>
                    <a:lnTo>
                      <a:pt x="145" y="556"/>
                    </a:lnTo>
                    <a:lnTo>
                      <a:pt x="0" y="509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8" name="Freeform 63"/>
              <p:cNvSpPr>
                <a:spLocks/>
              </p:cNvSpPr>
              <p:nvPr/>
            </p:nvSpPr>
            <p:spPr bwMode="auto">
              <a:xfrm>
                <a:off x="4576763" y="3054350"/>
                <a:ext cx="185738" cy="422275"/>
              </a:xfrm>
              <a:custGeom>
                <a:avLst/>
                <a:gdLst>
                  <a:gd name="T0" fmla="*/ 0 w 233"/>
                  <a:gd name="T1" fmla="*/ 509 h 533"/>
                  <a:gd name="T2" fmla="*/ 160 w 233"/>
                  <a:gd name="T3" fmla="*/ 0 h 533"/>
                  <a:gd name="T4" fmla="*/ 233 w 233"/>
                  <a:gd name="T5" fmla="*/ 22 h 533"/>
                  <a:gd name="T6" fmla="*/ 72 w 233"/>
                  <a:gd name="T7" fmla="*/ 533 h 533"/>
                  <a:gd name="T8" fmla="*/ 0 w 233"/>
                  <a:gd name="T9" fmla="*/ 509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533">
                    <a:moveTo>
                      <a:pt x="0" y="509"/>
                    </a:moveTo>
                    <a:lnTo>
                      <a:pt x="160" y="0"/>
                    </a:lnTo>
                    <a:lnTo>
                      <a:pt x="233" y="22"/>
                    </a:lnTo>
                    <a:lnTo>
                      <a:pt x="72" y="533"/>
                    </a:lnTo>
                    <a:lnTo>
                      <a:pt x="0" y="509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9" name="Freeform 64"/>
              <p:cNvSpPr>
                <a:spLocks/>
              </p:cNvSpPr>
              <p:nvPr/>
            </p:nvSpPr>
            <p:spPr bwMode="auto">
              <a:xfrm>
                <a:off x="4633913" y="3071813"/>
                <a:ext cx="184150" cy="423863"/>
              </a:xfrm>
              <a:custGeom>
                <a:avLst/>
                <a:gdLst>
                  <a:gd name="T0" fmla="*/ 0 w 233"/>
                  <a:gd name="T1" fmla="*/ 511 h 534"/>
                  <a:gd name="T2" fmla="*/ 161 w 233"/>
                  <a:gd name="T3" fmla="*/ 0 h 534"/>
                  <a:gd name="T4" fmla="*/ 233 w 233"/>
                  <a:gd name="T5" fmla="*/ 24 h 534"/>
                  <a:gd name="T6" fmla="*/ 72 w 233"/>
                  <a:gd name="T7" fmla="*/ 534 h 534"/>
                  <a:gd name="T8" fmla="*/ 0 w 233"/>
                  <a:gd name="T9" fmla="*/ 511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534">
                    <a:moveTo>
                      <a:pt x="0" y="511"/>
                    </a:moveTo>
                    <a:lnTo>
                      <a:pt x="161" y="0"/>
                    </a:lnTo>
                    <a:lnTo>
                      <a:pt x="233" y="24"/>
                    </a:lnTo>
                    <a:lnTo>
                      <a:pt x="72" y="534"/>
                    </a:lnTo>
                    <a:lnTo>
                      <a:pt x="0" y="511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80" name="Freeform 65"/>
              <p:cNvSpPr>
                <a:spLocks/>
              </p:cNvSpPr>
              <p:nvPr/>
            </p:nvSpPr>
            <p:spPr bwMode="auto">
              <a:xfrm>
                <a:off x="4921251" y="3163888"/>
                <a:ext cx="242888" cy="441325"/>
              </a:xfrm>
              <a:custGeom>
                <a:avLst/>
                <a:gdLst>
                  <a:gd name="T0" fmla="*/ 0 w 307"/>
                  <a:gd name="T1" fmla="*/ 510 h 556"/>
                  <a:gd name="T2" fmla="*/ 161 w 307"/>
                  <a:gd name="T3" fmla="*/ 0 h 556"/>
                  <a:gd name="T4" fmla="*/ 307 w 307"/>
                  <a:gd name="T5" fmla="*/ 46 h 556"/>
                  <a:gd name="T6" fmla="*/ 146 w 307"/>
                  <a:gd name="T7" fmla="*/ 556 h 556"/>
                  <a:gd name="T8" fmla="*/ 0 w 307"/>
                  <a:gd name="T9" fmla="*/ 51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556">
                    <a:moveTo>
                      <a:pt x="0" y="510"/>
                    </a:moveTo>
                    <a:lnTo>
                      <a:pt x="161" y="0"/>
                    </a:lnTo>
                    <a:lnTo>
                      <a:pt x="307" y="46"/>
                    </a:lnTo>
                    <a:lnTo>
                      <a:pt x="146" y="556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81" name="Freeform 66"/>
              <p:cNvSpPr>
                <a:spLocks/>
              </p:cNvSpPr>
              <p:nvPr/>
            </p:nvSpPr>
            <p:spPr bwMode="auto">
              <a:xfrm>
                <a:off x="6792913" y="3546475"/>
                <a:ext cx="123825" cy="430213"/>
              </a:xfrm>
              <a:custGeom>
                <a:avLst/>
                <a:gdLst>
                  <a:gd name="T0" fmla="*/ 0 w 157"/>
                  <a:gd name="T1" fmla="*/ 528 h 540"/>
                  <a:gd name="T2" fmla="*/ 83 w 157"/>
                  <a:gd name="T3" fmla="*/ 0 h 540"/>
                  <a:gd name="T4" fmla="*/ 157 w 157"/>
                  <a:gd name="T5" fmla="*/ 12 h 540"/>
                  <a:gd name="T6" fmla="*/ 76 w 157"/>
                  <a:gd name="T7" fmla="*/ 540 h 540"/>
                  <a:gd name="T8" fmla="*/ 0 w 157"/>
                  <a:gd name="T9" fmla="*/ 528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40">
                    <a:moveTo>
                      <a:pt x="0" y="528"/>
                    </a:moveTo>
                    <a:lnTo>
                      <a:pt x="83" y="0"/>
                    </a:lnTo>
                    <a:lnTo>
                      <a:pt x="157" y="12"/>
                    </a:lnTo>
                    <a:lnTo>
                      <a:pt x="76" y="540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82" name="Freeform 67"/>
              <p:cNvSpPr>
                <a:spLocks/>
              </p:cNvSpPr>
              <p:nvPr/>
            </p:nvSpPr>
            <p:spPr bwMode="auto">
              <a:xfrm>
                <a:off x="6983413" y="3576638"/>
                <a:ext cx="125413" cy="428625"/>
              </a:xfrm>
              <a:custGeom>
                <a:avLst/>
                <a:gdLst>
                  <a:gd name="T0" fmla="*/ 0 w 157"/>
                  <a:gd name="T1" fmla="*/ 528 h 540"/>
                  <a:gd name="T2" fmla="*/ 82 w 157"/>
                  <a:gd name="T3" fmla="*/ 0 h 540"/>
                  <a:gd name="T4" fmla="*/ 157 w 157"/>
                  <a:gd name="T5" fmla="*/ 12 h 540"/>
                  <a:gd name="T6" fmla="*/ 75 w 157"/>
                  <a:gd name="T7" fmla="*/ 540 h 540"/>
                  <a:gd name="T8" fmla="*/ 0 w 157"/>
                  <a:gd name="T9" fmla="*/ 528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40">
                    <a:moveTo>
                      <a:pt x="0" y="528"/>
                    </a:moveTo>
                    <a:lnTo>
                      <a:pt x="82" y="0"/>
                    </a:lnTo>
                    <a:lnTo>
                      <a:pt x="157" y="12"/>
                    </a:lnTo>
                    <a:lnTo>
                      <a:pt x="75" y="540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83" name="Freeform 68"/>
              <p:cNvSpPr>
                <a:spLocks/>
              </p:cNvSpPr>
              <p:nvPr/>
            </p:nvSpPr>
            <p:spPr bwMode="auto">
              <a:xfrm>
                <a:off x="2387601" y="2587625"/>
                <a:ext cx="114300" cy="369888"/>
              </a:xfrm>
              <a:custGeom>
                <a:avLst/>
                <a:gdLst>
                  <a:gd name="T0" fmla="*/ 0 w 145"/>
                  <a:gd name="T1" fmla="*/ 454 h 465"/>
                  <a:gd name="T2" fmla="*/ 70 w 145"/>
                  <a:gd name="T3" fmla="*/ 0 h 465"/>
                  <a:gd name="T4" fmla="*/ 145 w 145"/>
                  <a:gd name="T5" fmla="*/ 12 h 465"/>
                  <a:gd name="T6" fmla="*/ 75 w 145"/>
                  <a:gd name="T7" fmla="*/ 465 h 465"/>
                  <a:gd name="T8" fmla="*/ 0 w 145"/>
                  <a:gd name="T9" fmla="*/ 45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65">
                    <a:moveTo>
                      <a:pt x="0" y="454"/>
                    </a:moveTo>
                    <a:lnTo>
                      <a:pt x="70" y="0"/>
                    </a:lnTo>
                    <a:lnTo>
                      <a:pt x="145" y="12"/>
                    </a:lnTo>
                    <a:lnTo>
                      <a:pt x="75" y="465"/>
                    </a:lnTo>
                    <a:lnTo>
                      <a:pt x="0" y="454"/>
                    </a:lnTo>
                    <a:close/>
                  </a:path>
                </a:pathLst>
              </a:custGeom>
              <a:solidFill>
                <a:srgbClr val="00FF00"/>
              </a:solidFill>
              <a:ln w="1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84" name="Freeform 69"/>
              <p:cNvSpPr>
                <a:spLocks/>
              </p:cNvSpPr>
              <p:nvPr/>
            </p:nvSpPr>
            <p:spPr bwMode="auto">
              <a:xfrm>
                <a:off x="6892926" y="3590925"/>
                <a:ext cx="115888" cy="369888"/>
              </a:xfrm>
              <a:custGeom>
                <a:avLst/>
                <a:gdLst>
                  <a:gd name="T0" fmla="*/ 0 w 145"/>
                  <a:gd name="T1" fmla="*/ 453 h 465"/>
                  <a:gd name="T2" fmla="*/ 70 w 145"/>
                  <a:gd name="T3" fmla="*/ 0 h 465"/>
                  <a:gd name="T4" fmla="*/ 145 w 145"/>
                  <a:gd name="T5" fmla="*/ 12 h 465"/>
                  <a:gd name="T6" fmla="*/ 75 w 145"/>
                  <a:gd name="T7" fmla="*/ 465 h 465"/>
                  <a:gd name="T8" fmla="*/ 0 w 145"/>
                  <a:gd name="T9" fmla="*/ 453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65">
                    <a:moveTo>
                      <a:pt x="0" y="453"/>
                    </a:moveTo>
                    <a:lnTo>
                      <a:pt x="70" y="0"/>
                    </a:lnTo>
                    <a:lnTo>
                      <a:pt x="145" y="12"/>
                    </a:lnTo>
                    <a:lnTo>
                      <a:pt x="75" y="465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00FF00"/>
              </a:solidFill>
              <a:ln w="1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729892" y="1690774"/>
            <a:ext cx="673756" cy="730114"/>
            <a:chOff x="395536" y="1412776"/>
            <a:chExt cx="730946" cy="792088"/>
          </a:xfrm>
        </p:grpSpPr>
        <p:sp>
          <p:nvSpPr>
            <p:cNvPr id="99" name="Rectangle 98"/>
            <p:cNvSpPr/>
            <p:nvPr/>
          </p:nvSpPr>
          <p:spPr>
            <a:xfrm>
              <a:off x="395536" y="1731199"/>
              <a:ext cx="188553" cy="927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50448" y="1637810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q</a:t>
              </a:r>
              <a:r>
                <a:rPr lang="en-US" sz="1200" dirty="0" smtClean="0"/>
                <a:t>uad</a:t>
              </a:r>
              <a:endParaRPr lang="sv-SE" sz="12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97374" y="1883599"/>
              <a:ext cx="188553" cy="927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52286" y="1790210"/>
              <a:ext cx="574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  <a:r>
                <a:rPr lang="en-US" sz="1200" dirty="0" smtClean="0"/>
                <a:t>ipole</a:t>
              </a:r>
              <a:endParaRPr lang="sv-SE" sz="12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97374" y="2021254"/>
              <a:ext cx="188553" cy="92759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52286" y="1927865"/>
              <a:ext cx="439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</a:t>
              </a:r>
              <a:r>
                <a:rPr lang="en-US" sz="1200" dirty="0" smtClean="0"/>
                <a:t>ext</a:t>
              </a:r>
              <a:endParaRPr lang="sv-SE" sz="12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02473" y="1412776"/>
              <a:ext cx="6007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BC1</a:t>
              </a:r>
              <a:endParaRPr lang="sv-SE" sz="1400" b="1" dirty="0"/>
            </a:p>
          </p:txBody>
        </p:sp>
      </p:grpSp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" b="-5352"/>
          <a:stretch/>
        </p:blipFill>
        <p:spPr>
          <a:xfrm>
            <a:off x="475244" y="3933056"/>
            <a:ext cx="4096756" cy="2873099"/>
          </a:xfrm>
          <a:prstGeom prst="rect">
            <a:avLst/>
          </a:prstGeom>
        </p:spPr>
      </p:pic>
      <p:graphicFrame>
        <p:nvGraphicFramePr>
          <p:cNvPr id="108" name="Table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436871"/>
              </p:ext>
            </p:extLst>
          </p:nvPr>
        </p:nvGraphicFramePr>
        <p:xfrm>
          <a:off x="5479458" y="5231472"/>
          <a:ext cx="2764950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1650"/>
                <a:gridCol w="921650"/>
                <a:gridCol w="921650"/>
              </a:tblGrid>
              <a:tr h="297299"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BC1</a:t>
                      </a:r>
                      <a:endParaRPr lang="sv-S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BC2</a:t>
                      </a:r>
                      <a:endParaRPr lang="sv-S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9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R56</a:t>
                      </a:r>
                      <a:endParaRPr lang="sv-S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2.23 cm</a:t>
                      </a:r>
                      <a:endParaRPr lang="sv-S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2.89 mm</a:t>
                      </a:r>
                      <a:endParaRPr lang="sv-S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9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T566</a:t>
                      </a:r>
                      <a:endParaRPr lang="sv-S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8.05 cm</a:t>
                      </a:r>
                      <a:endParaRPr lang="sv-S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6.76µm</a:t>
                      </a:r>
                      <a:endParaRPr lang="sv-S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9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/>
          <a:lstStyle/>
          <a:p>
            <a:r>
              <a:rPr lang="en-US" dirty="0" smtClean="0"/>
              <a:t>Bunch compressors</a:t>
            </a:r>
            <a:endParaRPr lang="sv-SE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76056" y="455761"/>
            <a:ext cx="403205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>Why self </a:t>
            </a:r>
            <a:r>
              <a:rPr lang="en-US" sz="1800" b="1" dirty="0" err="1">
                <a:solidFill>
                  <a:schemeClr val="accent1"/>
                </a:solidFill>
                <a:latin typeface="+mn-lt"/>
              </a:rPr>
              <a:t>linearising</a:t>
            </a:r>
            <a:r>
              <a:rPr lang="en-US" sz="18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>compression?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 economy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 reliability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 simplicity</a:t>
            </a:r>
          </a:p>
          <a:p>
            <a:pPr eaLnBrk="1" hangingPunct="1">
              <a:buFont typeface="Arial" charset="0"/>
              <a:buChar char="•"/>
            </a:pPr>
            <a:endParaRPr lang="en-US" sz="1800" dirty="0">
              <a:solidFill>
                <a:schemeClr val="accent1"/>
              </a:solidFill>
              <a:latin typeface="+mn-lt"/>
            </a:endParaRPr>
          </a:p>
          <a:p>
            <a:pPr eaLnBrk="1" hangingPunct="1"/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>Why compression </a:t>
            </a:r>
            <a:r>
              <a:rPr lang="en-US" sz="1800" b="1" dirty="0">
                <a:solidFill>
                  <a:schemeClr val="accent1"/>
                </a:solidFill>
                <a:latin typeface="+mn-lt"/>
              </a:rPr>
              <a:t>in double </a:t>
            </a:r>
            <a:r>
              <a:rPr lang="en-US" sz="1800" b="1" dirty="0" err="1" smtClean="0">
                <a:solidFill>
                  <a:schemeClr val="accent1"/>
                </a:solidFill>
                <a:latin typeface="+mn-lt"/>
              </a:rPr>
              <a:t>achromats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>?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 positive R56 (fixed</a:t>
            </a:r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)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 positive T566 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for </a:t>
            </a:r>
            <a:r>
              <a:rPr lang="en-US" sz="1800" dirty="0" err="1">
                <a:solidFill>
                  <a:schemeClr val="accent1"/>
                </a:solidFill>
                <a:latin typeface="+mn-lt"/>
              </a:rPr>
              <a:t>linearisation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 “weak” </a:t>
            </a:r>
            <a:r>
              <a:rPr lang="en-US" sz="1800" dirty="0" err="1">
                <a:solidFill>
                  <a:schemeClr val="accent1"/>
                </a:solidFill>
                <a:latin typeface="+mn-lt"/>
              </a:rPr>
              <a:t>sextupoles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 for </a:t>
            </a:r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tuning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symmetry → small energy depending matrix elements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beam spreader</a:t>
            </a:r>
            <a:endParaRPr lang="en-US" sz="18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63" y="4227167"/>
            <a:ext cx="4309333" cy="179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7" name="Group 76"/>
          <p:cNvGrpSpPr/>
          <p:nvPr/>
        </p:nvGrpSpPr>
        <p:grpSpPr>
          <a:xfrm>
            <a:off x="261016" y="1549349"/>
            <a:ext cx="4310984" cy="2239691"/>
            <a:chOff x="352052" y="1491784"/>
            <a:chExt cx="4560387" cy="2369264"/>
          </a:xfrm>
        </p:grpSpPr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577458" y="1517020"/>
              <a:ext cx="4334981" cy="2088968"/>
            </a:xfrm>
            <a:prstGeom prst="rect">
              <a:avLst/>
            </a:prstGeom>
            <a:noFill/>
            <a:ln w="1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200" b="1" dirty="0"/>
            </a:p>
          </p:txBody>
        </p:sp>
        <p:sp>
          <p:nvSpPr>
            <p:cNvPr id="79" name="Line 7"/>
            <p:cNvSpPr>
              <a:spLocks noChangeShapeType="1"/>
            </p:cNvSpPr>
            <p:nvPr/>
          </p:nvSpPr>
          <p:spPr bwMode="auto">
            <a:xfrm>
              <a:off x="577458" y="2912190"/>
              <a:ext cx="4334981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77458" y="3605987"/>
              <a:ext cx="4334981" cy="255061"/>
              <a:chOff x="711201" y="6457950"/>
              <a:chExt cx="8029575" cy="449263"/>
            </a:xfrm>
          </p:grpSpPr>
          <p:sp>
            <p:nvSpPr>
              <p:cNvPr id="126" name="Line 8"/>
              <p:cNvSpPr>
                <a:spLocks noChangeShapeType="1"/>
              </p:cNvSpPr>
              <p:nvPr/>
            </p:nvSpPr>
            <p:spPr bwMode="auto">
              <a:xfrm>
                <a:off x="711201" y="6457950"/>
                <a:ext cx="8029575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7" name="Rectangle 9"/>
              <p:cNvSpPr>
                <a:spLocks noChangeArrowheads="1"/>
              </p:cNvSpPr>
              <p:nvPr/>
            </p:nvSpPr>
            <p:spPr bwMode="auto">
              <a:xfrm>
                <a:off x="1852613" y="6545263"/>
                <a:ext cx="184150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2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Line 10"/>
              <p:cNvSpPr>
                <a:spLocks noChangeShapeType="1"/>
              </p:cNvSpPr>
              <p:nvPr/>
            </p:nvSpPr>
            <p:spPr bwMode="auto">
              <a:xfrm>
                <a:off x="1895476" y="6457950"/>
                <a:ext cx="0" cy="4445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9" name="Rectangle 11"/>
              <p:cNvSpPr>
                <a:spLocks noChangeArrowheads="1"/>
              </p:cNvSpPr>
              <p:nvPr/>
            </p:nvSpPr>
            <p:spPr bwMode="auto">
              <a:xfrm>
                <a:off x="3060701" y="6545263"/>
                <a:ext cx="184150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4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Line 12"/>
              <p:cNvSpPr>
                <a:spLocks noChangeShapeType="1"/>
              </p:cNvSpPr>
              <p:nvPr/>
            </p:nvSpPr>
            <p:spPr bwMode="auto">
              <a:xfrm>
                <a:off x="3103563" y="6457950"/>
                <a:ext cx="0" cy="4445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1" name="Rectangle 13"/>
              <p:cNvSpPr>
                <a:spLocks noChangeArrowheads="1"/>
              </p:cNvSpPr>
              <p:nvPr/>
            </p:nvSpPr>
            <p:spPr bwMode="auto">
              <a:xfrm>
                <a:off x="4267201" y="6545263"/>
                <a:ext cx="184150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6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Line 14"/>
              <p:cNvSpPr>
                <a:spLocks noChangeShapeType="1"/>
              </p:cNvSpPr>
              <p:nvPr/>
            </p:nvSpPr>
            <p:spPr bwMode="auto">
              <a:xfrm>
                <a:off x="4311651" y="6457950"/>
                <a:ext cx="0" cy="4445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3" name="Rectangle 15"/>
              <p:cNvSpPr>
                <a:spLocks noChangeArrowheads="1"/>
              </p:cNvSpPr>
              <p:nvPr/>
            </p:nvSpPr>
            <p:spPr bwMode="auto">
              <a:xfrm>
                <a:off x="5475288" y="6545263"/>
                <a:ext cx="184150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8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Line 16"/>
              <p:cNvSpPr>
                <a:spLocks noChangeShapeType="1"/>
              </p:cNvSpPr>
              <p:nvPr/>
            </p:nvSpPr>
            <p:spPr bwMode="auto">
              <a:xfrm>
                <a:off x="5518151" y="6457950"/>
                <a:ext cx="0" cy="4445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5" name="Rectangle 17"/>
              <p:cNvSpPr>
                <a:spLocks noChangeArrowheads="1"/>
              </p:cNvSpPr>
              <p:nvPr/>
            </p:nvSpPr>
            <p:spPr bwMode="auto">
              <a:xfrm>
                <a:off x="6638926" y="6545263"/>
                <a:ext cx="274638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10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Line 18"/>
              <p:cNvSpPr>
                <a:spLocks noChangeShapeType="1"/>
              </p:cNvSpPr>
              <p:nvPr/>
            </p:nvSpPr>
            <p:spPr bwMode="auto">
              <a:xfrm>
                <a:off x="6726238" y="6457950"/>
                <a:ext cx="0" cy="4445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7" name="Rectangle 19"/>
              <p:cNvSpPr>
                <a:spLocks noChangeArrowheads="1"/>
              </p:cNvSpPr>
              <p:nvPr/>
            </p:nvSpPr>
            <p:spPr bwMode="auto">
              <a:xfrm>
                <a:off x="7847013" y="6545263"/>
                <a:ext cx="274638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12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Line 20"/>
              <p:cNvSpPr>
                <a:spLocks noChangeShapeType="1"/>
              </p:cNvSpPr>
              <p:nvPr/>
            </p:nvSpPr>
            <p:spPr bwMode="auto">
              <a:xfrm>
                <a:off x="7934326" y="6457950"/>
                <a:ext cx="0" cy="4445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39" name="Rectangle 21"/>
              <p:cNvSpPr>
                <a:spLocks noChangeArrowheads="1"/>
              </p:cNvSpPr>
              <p:nvPr/>
            </p:nvSpPr>
            <p:spPr bwMode="auto">
              <a:xfrm>
                <a:off x="4551363" y="6702425"/>
                <a:ext cx="458788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X[m]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1" name="Line 22"/>
            <p:cNvSpPr>
              <a:spLocks noChangeShapeType="1"/>
            </p:cNvSpPr>
            <p:nvPr/>
          </p:nvSpPr>
          <p:spPr bwMode="auto">
            <a:xfrm flipV="1">
              <a:off x="577458" y="1517020"/>
              <a:ext cx="0" cy="2088968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2" name="Rectangle 28"/>
            <p:cNvSpPr>
              <a:spLocks noChangeArrowheads="1"/>
            </p:cNvSpPr>
            <p:nvPr/>
          </p:nvSpPr>
          <p:spPr bwMode="auto">
            <a:xfrm>
              <a:off x="436043" y="3556600"/>
              <a:ext cx="148271" cy="11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-2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Line 31"/>
            <p:cNvSpPr>
              <a:spLocks noChangeShapeType="1"/>
            </p:cNvSpPr>
            <p:nvPr/>
          </p:nvSpPr>
          <p:spPr bwMode="auto">
            <a:xfrm flipH="1">
              <a:off x="554317" y="2223618"/>
              <a:ext cx="23141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4" name="Rectangle 32"/>
            <p:cNvSpPr>
              <a:spLocks noChangeArrowheads="1"/>
            </p:cNvSpPr>
            <p:nvPr/>
          </p:nvSpPr>
          <p:spPr bwMode="auto">
            <a:xfrm>
              <a:off x="483182" y="2179455"/>
              <a:ext cx="99418" cy="11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2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Line 33"/>
            <p:cNvSpPr>
              <a:spLocks noChangeShapeType="1"/>
            </p:cNvSpPr>
            <p:nvPr/>
          </p:nvSpPr>
          <p:spPr bwMode="auto">
            <a:xfrm flipH="1">
              <a:off x="554317" y="1535045"/>
              <a:ext cx="23141" cy="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6" name="Rectangle 34"/>
            <p:cNvSpPr>
              <a:spLocks noChangeArrowheads="1"/>
            </p:cNvSpPr>
            <p:nvPr/>
          </p:nvSpPr>
          <p:spPr bwMode="auto">
            <a:xfrm>
              <a:off x="483182" y="1491784"/>
              <a:ext cx="99418" cy="11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4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35"/>
            <p:cNvSpPr>
              <a:spLocks noChangeArrowheads="1"/>
            </p:cNvSpPr>
            <p:nvPr/>
          </p:nvSpPr>
          <p:spPr bwMode="auto">
            <a:xfrm rot="16200000">
              <a:off x="277098" y="3232291"/>
              <a:ext cx="260468" cy="110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Y[m]</a:t>
              </a: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 flipV="1">
              <a:off x="483182" y="2023392"/>
              <a:ext cx="4413830" cy="975178"/>
              <a:chOff x="536576" y="2416175"/>
              <a:chExt cx="8175625" cy="1717675"/>
            </a:xfrm>
          </p:grpSpPr>
          <p:sp>
            <p:nvSpPr>
              <p:cNvPr id="89" name="Line 27"/>
              <p:cNvSpPr>
                <a:spLocks noChangeShapeType="1"/>
              </p:cNvSpPr>
              <p:nvPr/>
            </p:nvSpPr>
            <p:spPr bwMode="auto">
              <a:xfrm flipH="1">
                <a:off x="668338" y="3779838"/>
                <a:ext cx="42863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0" name="Line 29"/>
              <p:cNvSpPr>
                <a:spLocks noChangeShapeType="1"/>
              </p:cNvSpPr>
              <p:nvPr/>
            </p:nvSpPr>
            <p:spPr bwMode="auto">
              <a:xfrm flipH="1">
                <a:off x="668338" y="2566988"/>
                <a:ext cx="42863" cy="0"/>
              </a:xfrm>
              <a:prstGeom prst="line">
                <a:avLst/>
              </a:prstGeom>
              <a:noFill/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1" name="Rectangle 30"/>
              <p:cNvSpPr>
                <a:spLocks noChangeArrowheads="1"/>
              </p:cNvSpPr>
              <p:nvPr/>
            </p:nvSpPr>
            <p:spPr bwMode="auto">
              <a:xfrm>
                <a:off x="536576" y="2489200"/>
                <a:ext cx="184150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0</a:t>
                </a: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Freeform 36"/>
              <p:cNvSpPr>
                <a:spLocks/>
              </p:cNvSpPr>
              <p:nvPr/>
            </p:nvSpPr>
            <p:spPr bwMode="auto">
              <a:xfrm>
                <a:off x="749301" y="2570163"/>
                <a:ext cx="733425" cy="55563"/>
              </a:xfrm>
              <a:custGeom>
                <a:avLst/>
                <a:gdLst>
                  <a:gd name="T0" fmla="*/ 0 w 926"/>
                  <a:gd name="T1" fmla="*/ 0 h 72"/>
                  <a:gd name="T2" fmla="*/ 0 w 926"/>
                  <a:gd name="T3" fmla="*/ 0 h 72"/>
                  <a:gd name="T4" fmla="*/ 926 w 926"/>
                  <a:gd name="T5" fmla="*/ 72 h 72"/>
                  <a:gd name="T6" fmla="*/ 926 w 926"/>
                  <a:gd name="T7" fmla="*/ 72 h 72"/>
                  <a:gd name="T8" fmla="*/ 0 w 926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6" h="72">
                    <a:moveTo>
                      <a:pt x="0" y="0"/>
                    </a:moveTo>
                    <a:lnTo>
                      <a:pt x="0" y="0"/>
                    </a:lnTo>
                    <a:lnTo>
                      <a:pt x="926" y="72"/>
                    </a:lnTo>
                    <a:lnTo>
                      <a:pt x="926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3" name="Freeform 37"/>
              <p:cNvSpPr>
                <a:spLocks/>
              </p:cNvSpPr>
              <p:nvPr/>
            </p:nvSpPr>
            <p:spPr bwMode="auto">
              <a:xfrm>
                <a:off x="1543051" y="2633663"/>
                <a:ext cx="776288" cy="119063"/>
              </a:xfrm>
              <a:custGeom>
                <a:avLst/>
                <a:gdLst>
                  <a:gd name="T0" fmla="*/ 0 w 978"/>
                  <a:gd name="T1" fmla="*/ 0 h 151"/>
                  <a:gd name="T2" fmla="*/ 0 w 978"/>
                  <a:gd name="T3" fmla="*/ 0 h 151"/>
                  <a:gd name="T4" fmla="*/ 978 w 978"/>
                  <a:gd name="T5" fmla="*/ 151 h 151"/>
                  <a:gd name="T6" fmla="*/ 978 w 978"/>
                  <a:gd name="T7" fmla="*/ 151 h 151"/>
                  <a:gd name="T8" fmla="*/ 0 w 978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8" h="151">
                    <a:moveTo>
                      <a:pt x="0" y="0"/>
                    </a:moveTo>
                    <a:lnTo>
                      <a:pt x="0" y="0"/>
                    </a:lnTo>
                    <a:lnTo>
                      <a:pt x="978" y="151"/>
                    </a:lnTo>
                    <a:lnTo>
                      <a:pt x="978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4" name="Freeform 38"/>
              <p:cNvSpPr>
                <a:spLocks/>
              </p:cNvSpPr>
              <p:nvPr/>
            </p:nvSpPr>
            <p:spPr bwMode="auto">
              <a:xfrm>
                <a:off x="2378076" y="2762250"/>
                <a:ext cx="36513" cy="6350"/>
              </a:xfrm>
              <a:custGeom>
                <a:avLst/>
                <a:gdLst>
                  <a:gd name="T0" fmla="*/ 0 w 46"/>
                  <a:gd name="T1" fmla="*/ 0 h 7"/>
                  <a:gd name="T2" fmla="*/ 0 w 46"/>
                  <a:gd name="T3" fmla="*/ 0 h 7"/>
                  <a:gd name="T4" fmla="*/ 46 w 46"/>
                  <a:gd name="T5" fmla="*/ 7 h 7"/>
                  <a:gd name="T6" fmla="*/ 46 w 46"/>
                  <a:gd name="T7" fmla="*/ 7 h 7"/>
                  <a:gd name="T8" fmla="*/ 0 w 4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">
                    <a:moveTo>
                      <a:pt x="0" y="0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5" name="Freeform 39"/>
              <p:cNvSpPr>
                <a:spLocks/>
              </p:cNvSpPr>
              <p:nvPr/>
            </p:nvSpPr>
            <p:spPr bwMode="auto">
              <a:xfrm>
                <a:off x="2474913" y="2778125"/>
                <a:ext cx="34925" cy="4763"/>
              </a:xfrm>
              <a:custGeom>
                <a:avLst/>
                <a:gdLst>
                  <a:gd name="T0" fmla="*/ 0 w 46"/>
                  <a:gd name="T1" fmla="*/ 0 h 7"/>
                  <a:gd name="T2" fmla="*/ 0 w 46"/>
                  <a:gd name="T3" fmla="*/ 0 h 7"/>
                  <a:gd name="T4" fmla="*/ 46 w 46"/>
                  <a:gd name="T5" fmla="*/ 7 h 7"/>
                  <a:gd name="T6" fmla="*/ 46 w 46"/>
                  <a:gd name="T7" fmla="*/ 7 h 7"/>
                  <a:gd name="T8" fmla="*/ 0 w 4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">
                    <a:moveTo>
                      <a:pt x="0" y="0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6" name="Freeform 40"/>
              <p:cNvSpPr>
                <a:spLocks/>
              </p:cNvSpPr>
              <p:nvPr/>
            </p:nvSpPr>
            <p:spPr bwMode="auto">
              <a:xfrm>
                <a:off x="2568576" y="2792413"/>
                <a:ext cx="776288" cy="120650"/>
              </a:xfrm>
              <a:custGeom>
                <a:avLst/>
                <a:gdLst>
                  <a:gd name="T0" fmla="*/ 0 w 978"/>
                  <a:gd name="T1" fmla="*/ 0 h 153"/>
                  <a:gd name="T2" fmla="*/ 0 w 978"/>
                  <a:gd name="T3" fmla="*/ 0 h 153"/>
                  <a:gd name="T4" fmla="*/ 978 w 978"/>
                  <a:gd name="T5" fmla="*/ 153 h 153"/>
                  <a:gd name="T6" fmla="*/ 978 w 978"/>
                  <a:gd name="T7" fmla="*/ 153 h 153"/>
                  <a:gd name="T8" fmla="*/ 0 w 978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8" h="153">
                    <a:moveTo>
                      <a:pt x="0" y="0"/>
                    </a:moveTo>
                    <a:lnTo>
                      <a:pt x="0" y="0"/>
                    </a:lnTo>
                    <a:lnTo>
                      <a:pt x="978" y="153"/>
                    </a:lnTo>
                    <a:lnTo>
                      <a:pt x="978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3403601" y="2924175"/>
                <a:ext cx="717550" cy="169863"/>
              </a:xfrm>
              <a:custGeom>
                <a:avLst/>
                <a:gdLst>
                  <a:gd name="T0" fmla="*/ 0 w 903"/>
                  <a:gd name="T1" fmla="*/ 0 h 214"/>
                  <a:gd name="T2" fmla="*/ 0 w 903"/>
                  <a:gd name="T3" fmla="*/ 0 h 214"/>
                  <a:gd name="T4" fmla="*/ 903 w 903"/>
                  <a:gd name="T5" fmla="*/ 214 h 214"/>
                  <a:gd name="T6" fmla="*/ 903 w 903"/>
                  <a:gd name="T7" fmla="*/ 214 h 214"/>
                  <a:gd name="T8" fmla="*/ 0 w 903"/>
                  <a:gd name="T9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3" h="214">
                    <a:moveTo>
                      <a:pt x="0" y="0"/>
                    </a:moveTo>
                    <a:lnTo>
                      <a:pt x="0" y="0"/>
                    </a:lnTo>
                    <a:lnTo>
                      <a:pt x="903" y="214"/>
                    </a:lnTo>
                    <a:lnTo>
                      <a:pt x="903" y="2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8" name="Freeform 42"/>
              <p:cNvSpPr>
                <a:spLocks/>
              </p:cNvSpPr>
              <p:nvPr/>
            </p:nvSpPr>
            <p:spPr bwMode="auto">
              <a:xfrm>
                <a:off x="4179888" y="3109913"/>
                <a:ext cx="114300" cy="36513"/>
              </a:xfrm>
              <a:custGeom>
                <a:avLst/>
                <a:gdLst>
                  <a:gd name="T0" fmla="*/ 0 w 145"/>
                  <a:gd name="T1" fmla="*/ 0 h 46"/>
                  <a:gd name="T2" fmla="*/ 0 w 145"/>
                  <a:gd name="T3" fmla="*/ 0 h 46"/>
                  <a:gd name="T4" fmla="*/ 145 w 145"/>
                  <a:gd name="T5" fmla="*/ 46 h 46"/>
                  <a:gd name="T6" fmla="*/ 145 w 145"/>
                  <a:gd name="T7" fmla="*/ 46 h 46"/>
                  <a:gd name="T8" fmla="*/ 0 w 145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6">
                    <a:moveTo>
                      <a:pt x="0" y="0"/>
                    </a:moveTo>
                    <a:lnTo>
                      <a:pt x="0" y="0"/>
                    </a:lnTo>
                    <a:lnTo>
                      <a:pt x="145" y="46"/>
                    </a:lnTo>
                    <a:lnTo>
                      <a:pt x="145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99" name="Freeform 43"/>
              <p:cNvSpPr>
                <a:spLocks/>
              </p:cNvSpPr>
              <p:nvPr/>
            </p:nvSpPr>
            <p:spPr bwMode="auto">
              <a:xfrm>
                <a:off x="4410076" y="3182938"/>
                <a:ext cx="230188" cy="73025"/>
              </a:xfrm>
              <a:custGeom>
                <a:avLst/>
                <a:gdLst>
                  <a:gd name="T0" fmla="*/ 0 w 290"/>
                  <a:gd name="T1" fmla="*/ 0 h 93"/>
                  <a:gd name="T2" fmla="*/ 0 w 290"/>
                  <a:gd name="T3" fmla="*/ 0 h 93"/>
                  <a:gd name="T4" fmla="*/ 290 w 290"/>
                  <a:gd name="T5" fmla="*/ 93 h 93"/>
                  <a:gd name="T6" fmla="*/ 290 w 290"/>
                  <a:gd name="T7" fmla="*/ 93 h 93"/>
                  <a:gd name="T8" fmla="*/ 0 w 290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93">
                    <a:moveTo>
                      <a:pt x="0" y="0"/>
                    </a:moveTo>
                    <a:lnTo>
                      <a:pt x="0" y="0"/>
                    </a:lnTo>
                    <a:lnTo>
                      <a:pt x="290" y="93"/>
                    </a:lnTo>
                    <a:lnTo>
                      <a:pt x="29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0" name="Freeform 44"/>
              <p:cNvSpPr>
                <a:spLocks/>
              </p:cNvSpPr>
              <p:nvPr/>
            </p:nvSpPr>
            <p:spPr bwMode="auto">
              <a:xfrm>
                <a:off x="4756151" y="3292475"/>
                <a:ext cx="230188" cy="74613"/>
              </a:xfrm>
              <a:custGeom>
                <a:avLst/>
                <a:gdLst>
                  <a:gd name="T0" fmla="*/ 0 w 290"/>
                  <a:gd name="T1" fmla="*/ 0 h 94"/>
                  <a:gd name="T2" fmla="*/ 0 w 290"/>
                  <a:gd name="T3" fmla="*/ 0 h 94"/>
                  <a:gd name="T4" fmla="*/ 290 w 290"/>
                  <a:gd name="T5" fmla="*/ 94 h 94"/>
                  <a:gd name="T6" fmla="*/ 290 w 290"/>
                  <a:gd name="T7" fmla="*/ 94 h 94"/>
                  <a:gd name="T8" fmla="*/ 0 w 290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94">
                    <a:moveTo>
                      <a:pt x="0" y="0"/>
                    </a:moveTo>
                    <a:lnTo>
                      <a:pt x="0" y="0"/>
                    </a:lnTo>
                    <a:lnTo>
                      <a:pt x="290" y="94"/>
                    </a:lnTo>
                    <a:lnTo>
                      <a:pt x="29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1" name="Freeform 45"/>
              <p:cNvSpPr>
                <a:spLocks/>
              </p:cNvSpPr>
              <p:nvPr/>
            </p:nvSpPr>
            <p:spPr bwMode="auto">
              <a:xfrm>
                <a:off x="5100638" y="3402013"/>
                <a:ext cx="115888" cy="38100"/>
              </a:xfrm>
              <a:custGeom>
                <a:avLst/>
                <a:gdLst>
                  <a:gd name="T0" fmla="*/ 0 w 145"/>
                  <a:gd name="T1" fmla="*/ 0 h 47"/>
                  <a:gd name="T2" fmla="*/ 0 w 145"/>
                  <a:gd name="T3" fmla="*/ 0 h 47"/>
                  <a:gd name="T4" fmla="*/ 145 w 145"/>
                  <a:gd name="T5" fmla="*/ 47 h 47"/>
                  <a:gd name="T6" fmla="*/ 145 w 145"/>
                  <a:gd name="T7" fmla="*/ 47 h 47"/>
                  <a:gd name="T8" fmla="*/ 0 w 145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7">
                    <a:moveTo>
                      <a:pt x="0" y="0"/>
                    </a:moveTo>
                    <a:lnTo>
                      <a:pt x="0" y="0"/>
                    </a:lnTo>
                    <a:lnTo>
                      <a:pt x="145" y="47"/>
                    </a:lnTo>
                    <a:lnTo>
                      <a:pt x="145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2" name="Freeform 46"/>
              <p:cNvSpPr>
                <a:spLocks/>
              </p:cNvSpPr>
              <p:nvPr/>
            </p:nvSpPr>
            <p:spPr bwMode="auto">
              <a:xfrm>
                <a:off x="5273676" y="3455988"/>
                <a:ext cx="717550" cy="168275"/>
              </a:xfrm>
              <a:custGeom>
                <a:avLst/>
                <a:gdLst>
                  <a:gd name="T0" fmla="*/ 0 w 904"/>
                  <a:gd name="T1" fmla="*/ 0 h 213"/>
                  <a:gd name="T2" fmla="*/ 0 w 904"/>
                  <a:gd name="T3" fmla="*/ 0 h 213"/>
                  <a:gd name="T4" fmla="*/ 904 w 904"/>
                  <a:gd name="T5" fmla="*/ 213 h 213"/>
                  <a:gd name="T6" fmla="*/ 904 w 904"/>
                  <a:gd name="T7" fmla="*/ 213 h 213"/>
                  <a:gd name="T8" fmla="*/ 0 w 904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4" h="213">
                    <a:moveTo>
                      <a:pt x="0" y="0"/>
                    </a:moveTo>
                    <a:lnTo>
                      <a:pt x="0" y="0"/>
                    </a:lnTo>
                    <a:lnTo>
                      <a:pt x="904" y="213"/>
                    </a:lnTo>
                    <a:lnTo>
                      <a:pt x="904" y="2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3" name="Freeform 47"/>
              <p:cNvSpPr>
                <a:spLocks/>
              </p:cNvSpPr>
              <p:nvPr/>
            </p:nvSpPr>
            <p:spPr bwMode="auto">
              <a:xfrm>
                <a:off x="6049963" y="3636963"/>
                <a:ext cx="776288" cy="119063"/>
              </a:xfrm>
              <a:custGeom>
                <a:avLst/>
                <a:gdLst>
                  <a:gd name="T0" fmla="*/ 0 w 977"/>
                  <a:gd name="T1" fmla="*/ 0 h 152"/>
                  <a:gd name="T2" fmla="*/ 0 w 977"/>
                  <a:gd name="T3" fmla="*/ 0 h 152"/>
                  <a:gd name="T4" fmla="*/ 977 w 977"/>
                  <a:gd name="T5" fmla="*/ 152 h 152"/>
                  <a:gd name="T6" fmla="*/ 977 w 977"/>
                  <a:gd name="T7" fmla="*/ 152 h 152"/>
                  <a:gd name="T8" fmla="*/ 0 w 977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7" h="152">
                    <a:moveTo>
                      <a:pt x="0" y="0"/>
                    </a:moveTo>
                    <a:lnTo>
                      <a:pt x="0" y="0"/>
                    </a:lnTo>
                    <a:lnTo>
                      <a:pt x="977" y="152"/>
                    </a:lnTo>
                    <a:lnTo>
                      <a:pt x="977" y="1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4" name="Freeform 48"/>
              <p:cNvSpPr>
                <a:spLocks/>
              </p:cNvSpPr>
              <p:nvPr/>
            </p:nvSpPr>
            <p:spPr bwMode="auto">
              <a:xfrm>
                <a:off x="6886576" y="3767138"/>
                <a:ext cx="34925" cy="4763"/>
              </a:xfrm>
              <a:custGeom>
                <a:avLst/>
                <a:gdLst>
                  <a:gd name="T0" fmla="*/ 0 w 44"/>
                  <a:gd name="T1" fmla="*/ 0 h 7"/>
                  <a:gd name="T2" fmla="*/ 0 w 44"/>
                  <a:gd name="T3" fmla="*/ 0 h 7"/>
                  <a:gd name="T4" fmla="*/ 44 w 44"/>
                  <a:gd name="T5" fmla="*/ 7 h 7"/>
                  <a:gd name="T6" fmla="*/ 44 w 44"/>
                  <a:gd name="T7" fmla="*/ 7 h 7"/>
                  <a:gd name="T8" fmla="*/ 0 w 44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7">
                    <a:moveTo>
                      <a:pt x="0" y="0"/>
                    </a:moveTo>
                    <a:lnTo>
                      <a:pt x="0" y="0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5" name="Freeform 49"/>
              <p:cNvSpPr>
                <a:spLocks/>
              </p:cNvSpPr>
              <p:nvPr/>
            </p:nvSpPr>
            <p:spPr bwMode="auto">
              <a:xfrm>
                <a:off x="6980238" y="3781425"/>
                <a:ext cx="36513" cy="4763"/>
              </a:xfrm>
              <a:custGeom>
                <a:avLst/>
                <a:gdLst>
                  <a:gd name="T0" fmla="*/ 0 w 45"/>
                  <a:gd name="T1" fmla="*/ 0 h 7"/>
                  <a:gd name="T2" fmla="*/ 0 w 45"/>
                  <a:gd name="T3" fmla="*/ 0 h 7"/>
                  <a:gd name="T4" fmla="*/ 45 w 45"/>
                  <a:gd name="T5" fmla="*/ 7 h 7"/>
                  <a:gd name="T6" fmla="*/ 45 w 45"/>
                  <a:gd name="T7" fmla="*/ 7 h 7"/>
                  <a:gd name="T8" fmla="*/ 0 w 4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7">
                    <a:moveTo>
                      <a:pt x="0" y="0"/>
                    </a:moveTo>
                    <a:lnTo>
                      <a:pt x="0" y="0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6" name="Freeform 50"/>
              <p:cNvSpPr>
                <a:spLocks/>
              </p:cNvSpPr>
              <p:nvPr/>
            </p:nvSpPr>
            <p:spPr bwMode="auto">
              <a:xfrm>
                <a:off x="7077076" y="3795713"/>
                <a:ext cx="774700" cy="120650"/>
              </a:xfrm>
              <a:custGeom>
                <a:avLst/>
                <a:gdLst>
                  <a:gd name="T0" fmla="*/ 0 w 976"/>
                  <a:gd name="T1" fmla="*/ 0 h 152"/>
                  <a:gd name="T2" fmla="*/ 0 w 976"/>
                  <a:gd name="T3" fmla="*/ 0 h 152"/>
                  <a:gd name="T4" fmla="*/ 976 w 976"/>
                  <a:gd name="T5" fmla="*/ 152 h 152"/>
                  <a:gd name="T6" fmla="*/ 976 w 976"/>
                  <a:gd name="T7" fmla="*/ 152 h 152"/>
                  <a:gd name="T8" fmla="*/ 0 w 976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6" h="152">
                    <a:moveTo>
                      <a:pt x="0" y="0"/>
                    </a:moveTo>
                    <a:lnTo>
                      <a:pt x="0" y="0"/>
                    </a:lnTo>
                    <a:lnTo>
                      <a:pt x="976" y="152"/>
                    </a:lnTo>
                    <a:lnTo>
                      <a:pt x="976" y="1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7" name="Freeform 51"/>
              <p:cNvSpPr>
                <a:spLocks/>
              </p:cNvSpPr>
              <p:nvPr/>
            </p:nvSpPr>
            <p:spPr bwMode="auto">
              <a:xfrm>
                <a:off x="7912101" y="3924300"/>
                <a:ext cx="733425" cy="55563"/>
              </a:xfrm>
              <a:custGeom>
                <a:avLst/>
                <a:gdLst>
                  <a:gd name="T0" fmla="*/ 0 w 925"/>
                  <a:gd name="T1" fmla="*/ 0 h 70"/>
                  <a:gd name="T2" fmla="*/ 0 w 925"/>
                  <a:gd name="T3" fmla="*/ 0 h 70"/>
                  <a:gd name="T4" fmla="*/ 925 w 925"/>
                  <a:gd name="T5" fmla="*/ 70 h 70"/>
                  <a:gd name="T6" fmla="*/ 925 w 925"/>
                  <a:gd name="T7" fmla="*/ 70 h 70"/>
                  <a:gd name="T8" fmla="*/ 0 w 925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5" h="70">
                    <a:moveTo>
                      <a:pt x="0" y="0"/>
                    </a:moveTo>
                    <a:lnTo>
                      <a:pt x="0" y="0"/>
                    </a:lnTo>
                    <a:lnTo>
                      <a:pt x="925" y="70"/>
                    </a:lnTo>
                    <a:lnTo>
                      <a:pt x="925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1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8" name="Freeform 52"/>
              <p:cNvSpPr>
                <a:spLocks/>
              </p:cNvSpPr>
              <p:nvPr/>
            </p:nvSpPr>
            <p:spPr bwMode="auto">
              <a:xfrm>
                <a:off x="682626" y="2416175"/>
                <a:ext cx="73025" cy="304800"/>
              </a:xfrm>
              <a:custGeom>
                <a:avLst/>
                <a:gdLst>
                  <a:gd name="T0" fmla="*/ 14 w 91"/>
                  <a:gd name="T1" fmla="*/ 0 h 385"/>
                  <a:gd name="T2" fmla="*/ 23 w 91"/>
                  <a:gd name="T3" fmla="*/ 0 h 385"/>
                  <a:gd name="T4" fmla="*/ 33 w 91"/>
                  <a:gd name="T5" fmla="*/ 0 h 385"/>
                  <a:gd name="T6" fmla="*/ 43 w 91"/>
                  <a:gd name="T7" fmla="*/ 0 h 385"/>
                  <a:gd name="T8" fmla="*/ 52 w 91"/>
                  <a:gd name="T9" fmla="*/ 0 h 385"/>
                  <a:gd name="T10" fmla="*/ 62 w 91"/>
                  <a:gd name="T11" fmla="*/ 2 h 385"/>
                  <a:gd name="T12" fmla="*/ 71 w 91"/>
                  <a:gd name="T13" fmla="*/ 2 h 385"/>
                  <a:gd name="T14" fmla="*/ 81 w 91"/>
                  <a:gd name="T15" fmla="*/ 2 h 385"/>
                  <a:gd name="T16" fmla="*/ 91 w 91"/>
                  <a:gd name="T17" fmla="*/ 3 h 385"/>
                  <a:gd name="T18" fmla="*/ 76 w 91"/>
                  <a:gd name="T19" fmla="*/ 385 h 385"/>
                  <a:gd name="T20" fmla="*/ 66 w 91"/>
                  <a:gd name="T21" fmla="*/ 384 h 385"/>
                  <a:gd name="T22" fmla="*/ 56 w 91"/>
                  <a:gd name="T23" fmla="*/ 384 h 385"/>
                  <a:gd name="T24" fmla="*/ 47 w 91"/>
                  <a:gd name="T25" fmla="*/ 383 h 385"/>
                  <a:gd name="T26" fmla="*/ 37 w 91"/>
                  <a:gd name="T27" fmla="*/ 383 h 385"/>
                  <a:gd name="T28" fmla="*/ 27 w 91"/>
                  <a:gd name="T29" fmla="*/ 383 h 385"/>
                  <a:gd name="T30" fmla="*/ 18 w 91"/>
                  <a:gd name="T31" fmla="*/ 381 h 385"/>
                  <a:gd name="T32" fmla="*/ 10 w 91"/>
                  <a:gd name="T33" fmla="*/ 381 h 385"/>
                  <a:gd name="T34" fmla="*/ 0 w 91"/>
                  <a:gd name="T35" fmla="*/ 381 h 385"/>
                  <a:gd name="T36" fmla="*/ 14 w 91"/>
                  <a:gd name="T37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1" h="385">
                    <a:moveTo>
                      <a:pt x="14" y="0"/>
                    </a:moveTo>
                    <a:lnTo>
                      <a:pt x="23" y="0"/>
                    </a:lnTo>
                    <a:lnTo>
                      <a:pt x="33" y="0"/>
                    </a:lnTo>
                    <a:lnTo>
                      <a:pt x="43" y="0"/>
                    </a:lnTo>
                    <a:lnTo>
                      <a:pt x="52" y="0"/>
                    </a:lnTo>
                    <a:lnTo>
                      <a:pt x="62" y="2"/>
                    </a:lnTo>
                    <a:lnTo>
                      <a:pt x="71" y="2"/>
                    </a:lnTo>
                    <a:lnTo>
                      <a:pt x="81" y="2"/>
                    </a:lnTo>
                    <a:lnTo>
                      <a:pt x="91" y="3"/>
                    </a:lnTo>
                    <a:lnTo>
                      <a:pt x="76" y="385"/>
                    </a:lnTo>
                    <a:lnTo>
                      <a:pt x="66" y="384"/>
                    </a:lnTo>
                    <a:lnTo>
                      <a:pt x="56" y="384"/>
                    </a:lnTo>
                    <a:lnTo>
                      <a:pt x="47" y="383"/>
                    </a:lnTo>
                    <a:lnTo>
                      <a:pt x="37" y="383"/>
                    </a:lnTo>
                    <a:lnTo>
                      <a:pt x="27" y="383"/>
                    </a:lnTo>
                    <a:lnTo>
                      <a:pt x="18" y="381"/>
                    </a:lnTo>
                    <a:lnTo>
                      <a:pt x="10" y="381"/>
                    </a:lnTo>
                    <a:lnTo>
                      <a:pt x="0" y="38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09" name="Freeform 53"/>
              <p:cNvSpPr>
                <a:spLocks/>
              </p:cNvSpPr>
              <p:nvPr/>
            </p:nvSpPr>
            <p:spPr bwMode="auto">
              <a:xfrm>
                <a:off x="1465263" y="2474913"/>
                <a:ext cx="95250" cy="307975"/>
              </a:xfrm>
              <a:custGeom>
                <a:avLst/>
                <a:gdLst>
                  <a:gd name="T0" fmla="*/ 44 w 119"/>
                  <a:gd name="T1" fmla="*/ 0 h 388"/>
                  <a:gd name="T2" fmla="*/ 53 w 119"/>
                  <a:gd name="T3" fmla="*/ 0 h 388"/>
                  <a:gd name="T4" fmla="*/ 63 w 119"/>
                  <a:gd name="T5" fmla="*/ 1 h 388"/>
                  <a:gd name="T6" fmla="*/ 73 w 119"/>
                  <a:gd name="T7" fmla="*/ 3 h 388"/>
                  <a:gd name="T8" fmla="*/ 82 w 119"/>
                  <a:gd name="T9" fmla="*/ 3 h 388"/>
                  <a:gd name="T10" fmla="*/ 91 w 119"/>
                  <a:gd name="T11" fmla="*/ 4 h 388"/>
                  <a:gd name="T12" fmla="*/ 100 w 119"/>
                  <a:gd name="T13" fmla="*/ 5 h 388"/>
                  <a:gd name="T14" fmla="*/ 110 w 119"/>
                  <a:gd name="T15" fmla="*/ 7 h 388"/>
                  <a:gd name="T16" fmla="*/ 119 w 119"/>
                  <a:gd name="T17" fmla="*/ 8 h 388"/>
                  <a:gd name="T18" fmla="*/ 75 w 119"/>
                  <a:gd name="T19" fmla="*/ 388 h 388"/>
                  <a:gd name="T20" fmla="*/ 66 w 119"/>
                  <a:gd name="T21" fmla="*/ 387 h 388"/>
                  <a:gd name="T22" fmla="*/ 56 w 119"/>
                  <a:gd name="T23" fmla="*/ 385 h 388"/>
                  <a:gd name="T24" fmla="*/ 48 w 119"/>
                  <a:gd name="T25" fmla="*/ 384 h 388"/>
                  <a:gd name="T26" fmla="*/ 38 w 119"/>
                  <a:gd name="T27" fmla="*/ 382 h 388"/>
                  <a:gd name="T28" fmla="*/ 29 w 119"/>
                  <a:gd name="T29" fmla="*/ 381 h 388"/>
                  <a:gd name="T30" fmla="*/ 19 w 119"/>
                  <a:gd name="T31" fmla="*/ 381 h 388"/>
                  <a:gd name="T32" fmla="*/ 9 w 119"/>
                  <a:gd name="T33" fmla="*/ 380 h 388"/>
                  <a:gd name="T34" fmla="*/ 0 w 119"/>
                  <a:gd name="T35" fmla="*/ 380 h 388"/>
                  <a:gd name="T36" fmla="*/ 44 w 119"/>
                  <a:gd name="T37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9" h="388">
                    <a:moveTo>
                      <a:pt x="44" y="0"/>
                    </a:moveTo>
                    <a:lnTo>
                      <a:pt x="53" y="0"/>
                    </a:lnTo>
                    <a:lnTo>
                      <a:pt x="63" y="1"/>
                    </a:lnTo>
                    <a:lnTo>
                      <a:pt x="73" y="3"/>
                    </a:lnTo>
                    <a:lnTo>
                      <a:pt x="82" y="3"/>
                    </a:lnTo>
                    <a:lnTo>
                      <a:pt x="91" y="4"/>
                    </a:lnTo>
                    <a:lnTo>
                      <a:pt x="100" y="5"/>
                    </a:lnTo>
                    <a:lnTo>
                      <a:pt x="110" y="7"/>
                    </a:lnTo>
                    <a:lnTo>
                      <a:pt x="119" y="8"/>
                    </a:lnTo>
                    <a:lnTo>
                      <a:pt x="75" y="388"/>
                    </a:lnTo>
                    <a:lnTo>
                      <a:pt x="66" y="387"/>
                    </a:lnTo>
                    <a:lnTo>
                      <a:pt x="56" y="385"/>
                    </a:lnTo>
                    <a:lnTo>
                      <a:pt x="48" y="384"/>
                    </a:lnTo>
                    <a:lnTo>
                      <a:pt x="38" y="382"/>
                    </a:lnTo>
                    <a:lnTo>
                      <a:pt x="29" y="381"/>
                    </a:lnTo>
                    <a:lnTo>
                      <a:pt x="19" y="381"/>
                    </a:lnTo>
                    <a:lnTo>
                      <a:pt x="9" y="380"/>
                    </a:lnTo>
                    <a:lnTo>
                      <a:pt x="0" y="38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0" name="Freeform 54"/>
              <p:cNvSpPr>
                <a:spLocks/>
              </p:cNvSpPr>
              <p:nvPr/>
            </p:nvSpPr>
            <p:spPr bwMode="auto">
              <a:xfrm>
                <a:off x="3316288" y="2763838"/>
                <a:ext cx="117475" cy="309563"/>
              </a:xfrm>
              <a:custGeom>
                <a:avLst/>
                <a:gdLst>
                  <a:gd name="T0" fmla="*/ 71 w 147"/>
                  <a:gd name="T1" fmla="*/ 0 h 391"/>
                  <a:gd name="T2" fmla="*/ 81 w 147"/>
                  <a:gd name="T3" fmla="*/ 2 h 391"/>
                  <a:gd name="T4" fmla="*/ 91 w 147"/>
                  <a:gd name="T5" fmla="*/ 4 h 391"/>
                  <a:gd name="T6" fmla="*/ 100 w 147"/>
                  <a:gd name="T7" fmla="*/ 6 h 391"/>
                  <a:gd name="T8" fmla="*/ 110 w 147"/>
                  <a:gd name="T9" fmla="*/ 7 h 391"/>
                  <a:gd name="T10" fmla="*/ 118 w 147"/>
                  <a:gd name="T11" fmla="*/ 8 h 391"/>
                  <a:gd name="T12" fmla="*/ 128 w 147"/>
                  <a:gd name="T13" fmla="*/ 11 h 391"/>
                  <a:gd name="T14" fmla="*/ 137 w 147"/>
                  <a:gd name="T15" fmla="*/ 13 h 391"/>
                  <a:gd name="T16" fmla="*/ 147 w 147"/>
                  <a:gd name="T17" fmla="*/ 15 h 391"/>
                  <a:gd name="T18" fmla="*/ 74 w 147"/>
                  <a:gd name="T19" fmla="*/ 391 h 391"/>
                  <a:gd name="T20" fmla="*/ 64 w 147"/>
                  <a:gd name="T21" fmla="*/ 388 h 391"/>
                  <a:gd name="T22" fmla="*/ 55 w 147"/>
                  <a:gd name="T23" fmla="*/ 385 h 391"/>
                  <a:gd name="T24" fmla="*/ 47 w 147"/>
                  <a:gd name="T25" fmla="*/ 384 h 391"/>
                  <a:gd name="T26" fmla="*/ 37 w 147"/>
                  <a:gd name="T27" fmla="*/ 383 h 391"/>
                  <a:gd name="T28" fmla="*/ 27 w 147"/>
                  <a:gd name="T29" fmla="*/ 380 h 391"/>
                  <a:gd name="T30" fmla="*/ 18 w 147"/>
                  <a:gd name="T31" fmla="*/ 378 h 391"/>
                  <a:gd name="T32" fmla="*/ 8 w 147"/>
                  <a:gd name="T33" fmla="*/ 377 h 391"/>
                  <a:gd name="T34" fmla="*/ 0 w 147"/>
                  <a:gd name="T35" fmla="*/ 376 h 391"/>
                  <a:gd name="T36" fmla="*/ 71 w 147"/>
                  <a:gd name="T37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7" h="391">
                    <a:moveTo>
                      <a:pt x="71" y="0"/>
                    </a:moveTo>
                    <a:lnTo>
                      <a:pt x="81" y="2"/>
                    </a:lnTo>
                    <a:lnTo>
                      <a:pt x="91" y="4"/>
                    </a:lnTo>
                    <a:lnTo>
                      <a:pt x="100" y="6"/>
                    </a:lnTo>
                    <a:lnTo>
                      <a:pt x="110" y="7"/>
                    </a:lnTo>
                    <a:lnTo>
                      <a:pt x="118" y="8"/>
                    </a:lnTo>
                    <a:lnTo>
                      <a:pt x="128" y="11"/>
                    </a:lnTo>
                    <a:lnTo>
                      <a:pt x="137" y="13"/>
                    </a:lnTo>
                    <a:lnTo>
                      <a:pt x="147" y="15"/>
                    </a:lnTo>
                    <a:lnTo>
                      <a:pt x="74" y="391"/>
                    </a:lnTo>
                    <a:lnTo>
                      <a:pt x="64" y="388"/>
                    </a:lnTo>
                    <a:lnTo>
                      <a:pt x="55" y="385"/>
                    </a:lnTo>
                    <a:lnTo>
                      <a:pt x="47" y="384"/>
                    </a:lnTo>
                    <a:lnTo>
                      <a:pt x="37" y="383"/>
                    </a:lnTo>
                    <a:lnTo>
                      <a:pt x="27" y="380"/>
                    </a:lnTo>
                    <a:lnTo>
                      <a:pt x="18" y="378"/>
                    </a:lnTo>
                    <a:lnTo>
                      <a:pt x="8" y="377"/>
                    </a:lnTo>
                    <a:lnTo>
                      <a:pt x="0" y="376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1" name="Freeform 55"/>
              <p:cNvSpPr>
                <a:spLocks/>
              </p:cNvSpPr>
              <p:nvPr/>
            </p:nvSpPr>
            <p:spPr bwMode="auto">
              <a:xfrm>
                <a:off x="4081463" y="2947988"/>
                <a:ext cx="138113" cy="307975"/>
              </a:xfrm>
              <a:custGeom>
                <a:avLst/>
                <a:gdLst>
                  <a:gd name="T0" fmla="*/ 100 w 173"/>
                  <a:gd name="T1" fmla="*/ 0 h 388"/>
                  <a:gd name="T2" fmla="*/ 110 w 173"/>
                  <a:gd name="T3" fmla="*/ 3 h 388"/>
                  <a:gd name="T4" fmla="*/ 118 w 173"/>
                  <a:gd name="T5" fmla="*/ 4 h 388"/>
                  <a:gd name="T6" fmla="*/ 128 w 173"/>
                  <a:gd name="T7" fmla="*/ 7 h 388"/>
                  <a:gd name="T8" fmla="*/ 137 w 173"/>
                  <a:gd name="T9" fmla="*/ 10 h 388"/>
                  <a:gd name="T10" fmla="*/ 145 w 173"/>
                  <a:gd name="T11" fmla="*/ 13 h 388"/>
                  <a:gd name="T12" fmla="*/ 155 w 173"/>
                  <a:gd name="T13" fmla="*/ 15 h 388"/>
                  <a:gd name="T14" fmla="*/ 165 w 173"/>
                  <a:gd name="T15" fmla="*/ 18 h 388"/>
                  <a:gd name="T16" fmla="*/ 173 w 173"/>
                  <a:gd name="T17" fmla="*/ 21 h 388"/>
                  <a:gd name="T18" fmla="*/ 73 w 173"/>
                  <a:gd name="T19" fmla="*/ 388 h 388"/>
                  <a:gd name="T20" fmla="*/ 63 w 173"/>
                  <a:gd name="T21" fmla="*/ 385 h 388"/>
                  <a:gd name="T22" fmla="*/ 55 w 173"/>
                  <a:gd name="T23" fmla="*/ 383 h 388"/>
                  <a:gd name="T24" fmla="*/ 45 w 173"/>
                  <a:gd name="T25" fmla="*/ 380 h 388"/>
                  <a:gd name="T26" fmla="*/ 35 w 173"/>
                  <a:gd name="T27" fmla="*/ 377 h 388"/>
                  <a:gd name="T28" fmla="*/ 27 w 173"/>
                  <a:gd name="T29" fmla="*/ 376 h 388"/>
                  <a:gd name="T30" fmla="*/ 18 w 173"/>
                  <a:gd name="T31" fmla="*/ 373 h 388"/>
                  <a:gd name="T32" fmla="*/ 8 w 173"/>
                  <a:gd name="T33" fmla="*/ 370 h 388"/>
                  <a:gd name="T34" fmla="*/ 0 w 173"/>
                  <a:gd name="T35" fmla="*/ 369 h 388"/>
                  <a:gd name="T36" fmla="*/ 100 w 173"/>
                  <a:gd name="T37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3" h="388">
                    <a:moveTo>
                      <a:pt x="100" y="0"/>
                    </a:moveTo>
                    <a:lnTo>
                      <a:pt x="110" y="3"/>
                    </a:lnTo>
                    <a:lnTo>
                      <a:pt x="118" y="4"/>
                    </a:lnTo>
                    <a:lnTo>
                      <a:pt x="128" y="7"/>
                    </a:lnTo>
                    <a:lnTo>
                      <a:pt x="137" y="10"/>
                    </a:lnTo>
                    <a:lnTo>
                      <a:pt x="145" y="13"/>
                    </a:lnTo>
                    <a:lnTo>
                      <a:pt x="155" y="15"/>
                    </a:lnTo>
                    <a:lnTo>
                      <a:pt x="165" y="18"/>
                    </a:lnTo>
                    <a:lnTo>
                      <a:pt x="173" y="21"/>
                    </a:lnTo>
                    <a:lnTo>
                      <a:pt x="73" y="388"/>
                    </a:lnTo>
                    <a:lnTo>
                      <a:pt x="63" y="385"/>
                    </a:lnTo>
                    <a:lnTo>
                      <a:pt x="55" y="383"/>
                    </a:lnTo>
                    <a:lnTo>
                      <a:pt x="45" y="380"/>
                    </a:lnTo>
                    <a:lnTo>
                      <a:pt x="35" y="377"/>
                    </a:lnTo>
                    <a:lnTo>
                      <a:pt x="27" y="376"/>
                    </a:lnTo>
                    <a:lnTo>
                      <a:pt x="18" y="373"/>
                    </a:lnTo>
                    <a:lnTo>
                      <a:pt x="8" y="370"/>
                    </a:lnTo>
                    <a:lnTo>
                      <a:pt x="0" y="369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2" name="Freeform 56"/>
              <p:cNvSpPr>
                <a:spLocks/>
              </p:cNvSpPr>
              <p:nvPr/>
            </p:nvSpPr>
            <p:spPr bwMode="auto">
              <a:xfrm>
                <a:off x="5175251" y="3294063"/>
                <a:ext cx="139700" cy="307975"/>
              </a:xfrm>
              <a:custGeom>
                <a:avLst/>
                <a:gdLst>
                  <a:gd name="T0" fmla="*/ 101 w 175"/>
                  <a:gd name="T1" fmla="*/ 0 h 388"/>
                  <a:gd name="T2" fmla="*/ 110 w 175"/>
                  <a:gd name="T3" fmla="*/ 3 h 388"/>
                  <a:gd name="T4" fmla="*/ 120 w 175"/>
                  <a:gd name="T5" fmla="*/ 6 h 388"/>
                  <a:gd name="T6" fmla="*/ 128 w 175"/>
                  <a:gd name="T7" fmla="*/ 9 h 388"/>
                  <a:gd name="T8" fmla="*/ 138 w 175"/>
                  <a:gd name="T9" fmla="*/ 11 h 388"/>
                  <a:gd name="T10" fmla="*/ 148 w 175"/>
                  <a:gd name="T11" fmla="*/ 14 h 388"/>
                  <a:gd name="T12" fmla="*/ 156 w 175"/>
                  <a:gd name="T13" fmla="*/ 16 h 388"/>
                  <a:gd name="T14" fmla="*/ 165 w 175"/>
                  <a:gd name="T15" fmla="*/ 18 h 388"/>
                  <a:gd name="T16" fmla="*/ 175 w 175"/>
                  <a:gd name="T17" fmla="*/ 20 h 388"/>
                  <a:gd name="T18" fmla="*/ 73 w 175"/>
                  <a:gd name="T19" fmla="*/ 388 h 388"/>
                  <a:gd name="T20" fmla="*/ 65 w 175"/>
                  <a:gd name="T21" fmla="*/ 387 h 388"/>
                  <a:gd name="T22" fmla="*/ 55 w 175"/>
                  <a:gd name="T23" fmla="*/ 384 h 388"/>
                  <a:gd name="T24" fmla="*/ 46 w 175"/>
                  <a:gd name="T25" fmla="*/ 381 h 388"/>
                  <a:gd name="T26" fmla="*/ 36 w 175"/>
                  <a:gd name="T27" fmla="*/ 379 h 388"/>
                  <a:gd name="T28" fmla="*/ 28 w 175"/>
                  <a:gd name="T29" fmla="*/ 376 h 388"/>
                  <a:gd name="T30" fmla="*/ 18 w 175"/>
                  <a:gd name="T31" fmla="*/ 375 h 388"/>
                  <a:gd name="T32" fmla="*/ 10 w 175"/>
                  <a:gd name="T33" fmla="*/ 372 h 388"/>
                  <a:gd name="T34" fmla="*/ 0 w 175"/>
                  <a:gd name="T35" fmla="*/ 369 h 388"/>
                  <a:gd name="T36" fmla="*/ 101 w 175"/>
                  <a:gd name="T37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388">
                    <a:moveTo>
                      <a:pt x="101" y="0"/>
                    </a:moveTo>
                    <a:lnTo>
                      <a:pt x="110" y="3"/>
                    </a:lnTo>
                    <a:lnTo>
                      <a:pt x="120" y="6"/>
                    </a:lnTo>
                    <a:lnTo>
                      <a:pt x="128" y="9"/>
                    </a:lnTo>
                    <a:lnTo>
                      <a:pt x="138" y="11"/>
                    </a:lnTo>
                    <a:lnTo>
                      <a:pt x="148" y="14"/>
                    </a:lnTo>
                    <a:lnTo>
                      <a:pt x="156" y="16"/>
                    </a:lnTo>
                    <a:lnTo>
                      <a:pt x="165" y="18"/>
                    </a:lnTo>
                    <a:lnTo>
                      <a:pt x="175" y="20"/>
                    </a:lnTo>
                    <a:lnTo>
                      <a:pt x="73" y="388"/>
                    </a:lnTo>
                    <a:lnTo>
                      <a:pt x="65" y="387"/>
                    </a:lnTo>
                    <a:lnTo>
                      <a:pt x="55" y="384"/>
                    </a:lnTo>
                    <a:lnTo>
                      <a:pt x="46" y="381"/>
                    </a:lnTo>
                    <a:lnTo>
                      <a:pt x="36" y="379"/>
                    </a:lnTo>
                    <a:lnTo>
                      <a:pt x="28" y="376"/>
                    </a:lnTo>
                    <a:lnTo>
                      <a:pt x="18" y="375"/>
                    </a:lnTo>
                    <a:lnTo>
                      <a:pt x="10" y="372"/>
                    </a:lnTo>
                    <a:lnTo>
                      <a:pt x="0" y="36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3" name="Freeform 57"/>
              <p:cNvSpPr>
                <a:spLocks/>
              </p:cNvSpPr>
              <p:nvPr/>
            </p:nvSpPr>
            <p:spPr bwMode="auto">
              <a:xfrm>
                <a:off x="5962651" y="3476625"/>
                <a:ext cx="115888" cy="307975"/>
              </a:xfrm>
              <a:custGeom>
                <a:avLst/>
                <a:gdLst>
                  <a:gd name="T0" fmla="*/ 71 w 147"/>
                  <a:gd name="T1" fmla="*/ 0 h 390"/>
                  <a:gd name="T2" fmla="*/ 81 w 147"/>
                  <a:gd name="T3" fmla="*/ 2 h 390"/>
                  <a:gd name="T4" fmla="*/ 91 w 147"/>
                  <a:gd name="T5" fmla="*/ 4 h 390"/>
                  <a:gd name="T6" fmla="*/ 100 w 147"/>
                  <a:gd name="T7" fmla="*/ 6 h 390"/>
                  <a:gd name="T8" fmla="*/ 108 w 147"/>
                  <a:gd name="T9" fmla="*/ 8 h 390"/>
                  <a:gd name="T10" fmla="*/ 118 w 147"/>
                  <a:gd name="T11" fmla="*/ 10 h 390"/>
                  <a:gd name="T12" fmla="*/ 128 w 147"/>
                  <a:gd name="T13" fmla="*/ 11 h 390"/>
                  <a:gd name="T14" fmla="*/ 137 w 147"/>
                  <a:gd name="T15" fmla="*/ 13 h 390"/>
                  <a:gd name="T16" fmla="*/ 147 w 147"/>
                  <a:gd name="T17" fmla="*/ 14 h 390"/>
                  <a:gd name="T18" fmla="*/ 74 w 147"/>
                  <a:gd name="T19" fmla="*/ 390 h 390"/>
                  <a:gd name="T20" fmla="*/ 64 w 147"/>
                  <a:gd name="T21" fmla="*/ 388 h 390"/>
                  <a:gd name="T22" fmla="*/ 55 w 147"/>
                  <a:gd name="T23" fmla="*/ 387 h 390"/>
                  <a:gd name="T24" fmla="*/ 45 w 147"/>
                  <a:gd name="T25" fmla="*/ 384 h 390"/>
                  <a:gd name="T26" fmla="*/ 37 w 147"/>
                  <a:gd name="T27" fmla="*/ 383 h 390"/>
                  <a:gd name="T28" fmla="*/ 27 w 147"/>
                  <a:gd name="T29" fmla="*/ 381 h 390"/>
                  <a:gd name="T30" fmla="*/ 18 w 147"/>
                  <a:gd name="T31" fmla="*/ 379 h 390"/>
                  <a:gd name="T32" fmla="*/ 8 w 147"/>
                  <a:gd name="T33" fmla="*/ 377 h 390"/>
                  <a:gd name="T34" fmla="*/ 0 w 147"/>
                  <a:gd name="T35" fmla="*/ 374 h 390"/>
                  <a:gd name="T36" fmla="*/ 71 w 147"/>
                  <a:gd name="T37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7" h="390">
                    <a:moveTo>
                      <a:pt x="71" y="0"/>
                    </a:moveTo>
                    <a:lnTo>
                      <a:pt x="81" y="2"/>
                    </a:lnTo>
                    <a:lnTo>
                      <a:pt x="91" y="4"/>
                    </a:lnTo>
                    <a:lnTo>
                      <a:pt x="100" y="6"/>
                    </a:lnTo>
                    <a:lnTo>
                      <a:pt x="108" y="8"/>
                    </a:lnTo>
                    <a:lnTo>
                      <a:pt x="118" y="10"/>
                    </a:lnTo>
                    <a:lnTo>
                      <a:pt x="128" y="11"/>
                    </a:lnTo>
                    <a:lnTo>
                      <a:pt x="137" y="13"/>
                    </a:lnTo>
                    <a:lnTo>
                      <a:pt x="147" y="14"/>
                    </a:lnTo>
                    <a:lnTo>
                      <a:pt x="74" y="390"/>
                    </a:lnTo>
                    <a:lnTo>
                      <a:pt x="64" y="388"/>
                    </a:lnTo>
                    <a:lnTo>
                      <a:pt x="55" y="387"/>
                    </a:lnTo>
                    <a:lnTo>
                      <a:pt x="45" y="384"/>
                    </a:lnTo>
                    <a:lnTo>
                      <a:pt x="37" y="383"/>
                    </a:lnTo>
                    <a:lnTo>
                      <a:pt x="27" y="381"/>
                    </a:lnTo>
                    <a:lnTo>
                      <a:pt x="18" y="379"/>
                    </a:lnTo>
                    <a:lnTo>
                      <a:pt x="8" y="377"/>
                    </a:lnTo>
                    <a:lnTo>
                      <a:pt x="0" y="37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4" name="Freeform 58"/>
              <p:cNvSpPr>
                <a:spLocks/>
              </p:cNvSpPr>
              <p:nvPr/>
            </p:nvSpPr>
            <p:spPr bwMode="auto">
              <a:xfrm>
                <a:off x="7834313" y="3765550"/>
                <a:ext cx="95250" cy="307975"/>
              </a:xfrm>
              <a:custGeom>
                <a:avLst/>
                <a:gdLst>
                  <a:gd name="T0" fmla="*/ 44 w 120"/>
                  <a:gd name="T1" fmla="*/ 0 h 388"/>
                  <a:gd name="T2" fmla="*/ 54 w 120"/>
                  <a:gd name="T3" fmla="*/ 1 h 388"/>
                  <a:gd name="T4" fmla="*/ 63 w 120"/>
                  <a:gd name="T5" fmla="*/ 2 h 388"/>
                  <a:gd name="T6" fmla="*/ 73 w 120"/>
                  <a:gd name="T7" fmla="*/ 4 h 388"/>
                  <a:gd name="T8" fmla="*/ 82 w 120"/>
                  <a:gd name="T9" fmla="*/ 5 h 388"/>
                  <a:gd name="T10" fmla="*/ 91 w 120"/>
                  <a:gd name="T11" fmla="*/ 7 h 388"/>
                  <a:gd name="T12" fmla="*/ 100 w 120"/>
                  <a:gd name="T13" fmla="*/ 7 h 388"/>
                  <a:gd name="T14" fmla="*/ 110 w 120"/>
                  <a:gd name="T15" fmla="*/ 8 h 388"/>
                  <a:gd name="T16" fmla="*/ 120 w 120"/>
                  <a:gd name="T17" fmla="*/ 9 h 388"/>
                  <a:gd name="T18" fmla="*/ 76 w 120"/>
                  <a:gd name="T19" fmla="*/ 388 h 388"/>
                  <a:gd name="T20" fmla="*/ 66 w 120"/>
                  <a:gd name="T21" fmla="*/ 388 h 388"/>
                  <a:gd name="T22" fmla="*/ 58 w 120"/>
                  <a:gd name="T23" fmla="*/ 386 h 388"/>
                  <a:gd name="T24" fmla="*/ 48 w 120"/>
                  <a:gd name="T25" fmla="*/ 386 h 388"/>
                  <a:gd name="T26" fmla="*/ 38 w 120"/>
                  <a:gd name="T27" fmla="*/ 385 h 388"/>
                  <a:gd name="T28" fmla="*/ 29 w 120"/>
                  <a:gd name="T29" fmla="*/ 384 h 388"/>
                  <a:gd name="T30" fmla="*/ 19 w 120"/>
                  <a:gd name="T31" fmla="*/ 382 h 388"/>
                  <a:gd name="T32" fmla="*/ 10 w 120"/>
                  <a:gd name="T33" fmla="*/ 381 h 388"/>
                  <a:gd name="T34" fmla="*/ 0 w 120"/>
                  <a:gd name="T35" fmla="*/ 379 h 388"/>
                  <a:gd name="T36" fmla="*/ 44 w 120"/>
                  <a:gd name="T37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0" h="388">
                    <a:moveTo>
                      <a:pt x="44" y="0"/>
                    </a:moveTo>
                    <a:lnTo>
                      <a:pt x="54" y="1"/>
                    </a:lnTo>
                    <a:lnTo>
                      <a:pt x="63" y="2"/>
                    </a:lnTo>
                    <a:lnTo>
                      <a:pt x="73" y="4"/>
                    </a:lnTo>
                    <a:lnTo>
                      <a:pt x="82" y="5"/>
                    </a:lnTo>
                    <a:lnTo>
                      <a:pt x="91" y="7"/>
                    </a:lnTo>
                    <a:lnTo>
                      <a:pt x="100" y="7"/>
                    </a:lnTo>
                    <a:lnTo>
                      <a:pt x="110" y="8"/>
                    </a:lnTo>
                    <a:lnTo>
                      <a:pt x="120" y="9"/>
                    </a:lnTo>
                    <a:lnTo>
                      <a:pt x="76" y="388"/>
                    </a:lnTo>
                    <a:lnTo>
                      <a:pt x="66" y="388"/>
                    </a:lnTo>
                    <a:lnTo>
                      <a:pt x="58" y="386"/>
                    </a:lnTo>
                    <a:lnTo>
                      <a:pt x="48" y="386"/>
                    </a:lnTo>
                    <a:lnTo>
                      <a:pt x="38" y="385"/>
                    </a:lnTo>
                    <a:lnTo>
                      <a:pt x="29" y="384"/>
                    </a:lnTo>
                    <a:lnTo>
                      <a:pt x="19" y="382"/>
                    </a:lnTo>
                    <a:lnTo>
                      <a:pt x="10" y="381"/>
                    </a:lnTo>
                    <a:lnTo>
                      <a:pt x="0" y="379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5" name="Freeform 59"/>
              <p:cNvSpPr>
                <a:spLocks/>
              </p:cNvSpPr>
              <p:nvPr/>
            </p:nvSpPr>
            <p:spPr bwMode="auto">
              <a:xfrm>
                <a:off x="8640763" y="3829050"/>
                <a:ext cx="71438" cy="304800"/>
              </a:xfrm>
              <a:custGeom>
                <a:avLst/>
                <a:gdLst>
                  <a:gd name="T0" fmla="*/ 14 w 91"/>
                  <a:gd name="T1" fmla="*/ 0 h 383"/>
                  <a:gd name="T2" fmla="*/ 23 w 91"/>
                  <a:gd name="T3" fmla="*/ 0 h 383"/>
                  <a:gd name="T4" fmla="*/ 33 w 91"/>
                  <a:gd name="T5" fmla="*/ 1 h 383"/>
                  <a:gd name="T6" fmla="*/ 43 w 91"/>
                  <a:gd name="T7" fmla="*/ 1 h 383"/>
                  <a:gd name="T8" fmla="*/ 52 w 91"/>
                  <a:gd name="T9" fmla="*/ 1 h 383"/>
                  <a:gd name="T10" fmla="*/ 62 w 91"/>
                  <a:gd name="T11" fmla="*/ 2 h 383"/>
                  <a:gd name="T12" fmla="*/ 72 w 91"/>
                  <a:gd name="T13" fmla="*/ 2 h 383"/>
                  <a:gd name="T14" fmla="*/ 81 w 91"/>
                  <a:gd name="T15" fmla="*/ 2 h 383"/>
                  <a:gd name="T16" fmla="*/ 91 w 91"/>
                  <a:gd name="T17" fmla="*/ 2 h 383"/>
                  <a:gd name="T18" fmla="*/ 76 w 91"/>
                  <a:gd name="T19" fmla="*/ 383 h 383"/>
                  <a:gd name="T20" fmla="*/ 66 w 91"/>
                  <a:gd name="T21" fmla="*/ 383 h 383"/>
                  <a:gd name="T22" fmla="*/ 56 w 91"/>
                  <a:gd name="T23" fmla="*/ 383 h 383"/>
                  <a:gd name="T24" fmla="*/ 47 w 91"/>
                  <a:gd name="T25" fmla="*/ 383 h 383"/>
                  <a:gd name="T26" fmla="*/ 37 w 91"/>
                  <a:gd name="T27" fmla="*/ 383 h 383"/>
                  <a:gd name="T28" fmla="*/ 28 w 91"/>
                  <a:gd name="T29" fmla="*/ 382 h 383"/>
                  <a:gd name="T30" fmla="*/ 19 w 91"/>
                  <a:gd name="T31" fmla="*/ 382 h 383"/>
                  <a:gd name="T32" fmla="*/ 10 w 91"/>
                  <a:gd name="T33" fmla="*/ 382 h 383"/>
                  <a:gd name="T34" fmla="*/ 0 w 91"/>
                  <a:gd name="T35" fmla="*/ 381 h 383"/>
                  <a:gd name="T36" fmla="*/ 14 w 91"/>
                  <a:gd name="T37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1" h="383">
                    <a:moveTo>
                      <a:pt x="14" y="0"/>
                    </a:moveTo>
                    <a:lnTo>
                      <a:pt x="23" y="0"/>
                    </a:lnTo>
                    <a:lnTo>
                      <a:pt x="33" y="1"/>
                    </a:lnTo>
                    <a:lnTo>
                      <a:pt x="43" y="1"/>
                    </a:lnTo>
                    <a:lnTo>
                      <a:pt x="52" y="1"/>
                    </a:lnTo>
                    <a:lnTo>
                      <a:pt x="62" y="2"/>
                    </a:lnTo>
                    <a:lnTo>
                      <a:pt x="72" y="2"/>
                    </a:lnTo>
                    <a:lnTo>
                      <a:pt x="81" y="2"/>
                    </a:lnTo>
                    <a:lnTo>
                      <a:pt x="91" y="2"/>
                    </a:lnTo>
                    <a:lnTo>
                      <a:pt x="76" y="383"/>
                    </a:lnTo>
                    <a:lnTo>
                      <a:pt x="66" y="383"/>
                    </a:lnTo>
                    <a:lnTo>
                      <a:pt x="56" y="383"/>
                    </a:lnTo>
                    <a:lnTo>
                      <a:pt x="47" y="383"/>
                    </a:lnTo>
                    <a:lnTo>
                      <a:pt x="37" y="383"/>
                    </a:lnTo>
                    <a:lnTo>
                      <a:pt x="28" y="382"/>
                    </a:lnTo>
                    <a:lnTo>
                      <a:pt x="19" y="382"/>
                    </a:lnTo>
                    <a:lnTo>
                      <a:pt x="10" y="382"/>
                    </a:lnTo>
                    <a:lnTo>
                      <a:pt x="0" y="38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FF"/>
              </a:solidFill>
              <a:ln w="1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6" name="Freeform 60"/>
              <p:cNvSpPr>
                <a:spLocks/>
              </p:cNvSpPr>
              <p:nvPr/>
            </p:nvSpPr>
            <p:spPr bwMode="auto">
              <a:xfrm>
                <a:off x="2286001" y="2543175"/>
                <a:ext cx="125413" cy="428625"/>
              </a:xfrm>
              <a:custGeom>
                <a:avLst/>
                <a:gdLst>
                  <a:gd name="T0" fmla="*/ 0 w 157"/>
                  <a:gd name="T1" fmla="*/ 529 h 541"/>
                  <a:gd name="T2" fmla="*/ 81 w 157"/>
                  <a:gd name="T3" fmla="*/ 0 h 541"/>
                  <a:gd name="T4" fmla="*/ 157 w 157"/>
                  <a:gd name="T5" fmla="*/ 13 h 541"/>
                  <a:gd name="T6" fmla="*/ 75 w 157"/>
                  <a:gd name="T7" fmla="*/ 541 h 541"/>
                  <a:gd name="T8" fmla="*/ 0 w 157"/>
                  <a:gd name="T9" fmla="*/ 529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41">
                    <a:moveTo>
                      <a:pt x="0" y="529"/>
                    </a:moveTo>
                    <a:lnTo>
                      <a:pt x="81" y="0"/>
                    </a:lnTo>
                    <a:lnTo>
                      <a:pt x="157" y="13"/>
                    </a:lnTo>
                    <a:lnTo>
                      <a:pt x="75" y="541"/>
                    </a:lnTo>
                    <a:lnTo>
                      <a:pt x="0" y="529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7" name="Freeform 61"/>
              <p:cNvSpPr>
                <a:spLocks/>
              </p:cNvSpPr>
              <p:nvPr/>
            </p:nvSpPr>
            <p:spPr bwMode="auto">
              <a:xfrm>
                <a:off x="2478088" y="2573338"/>
                <a:ext cx="123825" cy="428625"/>
              </a:xfrm>
              <a:custGeom>
                <a:avLst/>
                <a:gdLst>
                  <a:gd name="T0" fmla="*/ 0 w 157"/>
                  <a:gd name="T1" fmla="*/ 528 h 539"/>
                  <a:gd name="T2" fmla="*/ 82 w 157"/>
                  <a:gd name="T3" fmla="*/ 0 h 539"/>
                  <a:gd name="T4" fmla="*/ 157 w 157"/>
                  <a:gd name="T5" fmla="*/ 11 h 539"/>
                  <a:gd name="T6" fmla="*/ 76 w 157"/>
                  <a:gd name="T7" fmla="*/ 539 h 539"/>
                  <a:gd name="T8" fmla="*/ 0 w 157"/>
                  <a:gd name="T9" fmla="*/ 528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39">
                    <a:moveTo>
                      <a:pt x="0" y="528"/>
                    </a:moveTo>
                    <a:lnTo>
                      <a:pt x="82" y="0"/>
                    </a:lnTo>
                    <a:lnTo>
                      <a:pt x="157" y="11"/>
                    </a:lnTo>
                    <a:lnTo>
                      <a:pt x="76" y="539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8" name="Freeform 62"/>
              <p:cNvSpPr>
                <a:spLocks/>
              </p:cNvSpPr>
              <p:nvPr/>
            </p:nvSpPr>
            <p:spPr bwMode="auto">
              <a:xfrm>
                <a:off x="4230688" y="2944813"/>
                <a:ext cx="242888" cy="439738"/>
              </a:xfrm>
              <a:custGeom>
                <a:avLst/>
                <a:gdLst>
                  <a:gd name="T0" fmla="*/ 0 w 306"/>
                  <a:gd name="T1" fmla="*/ 509 h 556"/>
                  <a:gd name="T2" fmla="*/ 162 w 306"/>
                  <a:gd name="T3" fmla="*/ 0 h 556"/>
                  <a:gd name="T4" fmla="*/ 306 w 306"/>
                  <a:gd name="T5" fmla="*/ 46 h 556"/>
                  <a:gd name="T6" fmla="*/ 145 w 306"/>
                  <a:gd name="T7" fmla="*/ 556 h 556"/>
                  <a:gd name="T8" fmla="*/ 0 w 306"/>
                  <a:gd name="T9" fmla="*/ 50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556">
                    <a:moveTo>
                      <a:pt x="0" y="509"/>
                    </a:moveTo>
                    <a:lnTo>
                      <a:pt x="162" y="0"/>
                    </a:lnTo>
                    <a:lnTo>
                      <a:pt x="306" y="46"/>
                    </a:lnTo>
                    <a:lnTo>
                      <a:pt x="145" y="556"/>
                    </a:lnTo>
                    <a:lnTo>
                      <a:pt x="0" y="509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19" name="Freeform 63"/>
              <p:cNvSpPr>
                <a:spLocks/>
              </p:cNvSpPr>
              <p:nvPr/>
            </p:nvSpPr>
            <p:spPr bwMode="auto">
              <a:xfrm>
                <a:off x="4576763" y="3054350"/>
                <a:ext cx="185738" cy="422275"/>
              </a:xfrm>
              <a:custGeom>
                <a:avLst/>
                <a:gdLst>
                  <a:gd name="T0" fmla="*/ 0 w 233"/>
                  <a:gd name="T1" fmla="*/ 509 h 533"/>
                  <a:gd name="T2" fmla="*/ 160 w 233"/>
                  <a:gd name="T3" fmla="*/ 0 h 533"/>
                  <a:gd name="T4" fmla="*/ 233 w 233"/>
                  <a:gd name="T5" fmla="*/ 22 h 533"/>
                  <a:gd name="T6" fmla="*/ 72 w 233"/>
                  <a:gd name="T7" fmla="*/ 533 h 533"/>
                  <a:gd name="T8" fmla="*/ 0 w 233"/>
                  <a:gd name="T9" fmla="*/ 509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533">
                    <a:moveTo>
                      <a:pt x="0" y="509"/>
                    </a:moveTo>
                    <a:lnTo>
                      <a:pt x="160" y="0"/>
                    </a:lnTo>
                    <a:lnTo>
                      <a:pt x="233" y="22"/>
                    </a:lnTo>
                    <a:lnTo>
                      <a:pt x="72" y="533"/>
                    </a:lnTo>
                    <a:lnTo>
                      <a:pt x="0" y="509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0" name="Freeform 64"/>
              <p:cNvSpPr>
                <a:spLocks/>
              </p:cNvSpPr>
              <p:nvPr/>
            </p:nvSpPr>
            <p:spPr bwMode="auto">
              <a:xfrm>
                <a:off x="4633913" y="3071813"/>
                <a:ext cx="184150" cy="423863"/>
              </a:xfrm>
              <a:custGeom>
                <a:avLst/>
                <a:gdLst>
                  <a:gd name="T0" fmla="*/ 0 w 233"/>
                  <a:gd name="T1" fmla="*/ 511 h 534"/>
                  <a:gd name="T2" fmla="*/ 161 w 233"/>
                  <a:gd name="T3" fmla="*/ 0 h 534"/>
                  <a:gd name="T4" fmla="*/ 233 w 233"/>
                  <a:gd name="T5" fmla="*/ 24 h 534"/>
                  <a:gd name="T6" fmla="*/ 72 w 233"/>
                  <a:gd name="T7" fmla="*/ 534 h 534"/>
                  <a:gd name="T8" fmla="*/ 0 w 233"/>
                  <a:gd name="T9" fmla="*/ 511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534">
                    <a:moveTo>
                      <a:pt x="0" y="511"/>
                    </a:moveTo>
                    <a:lnTo>
                      <a:pt x="161" y="0"/>
                    </a:lnTo>
                    <a:lnTo>
                      <a:pt x="233" y="24"/>
                    </a:lnTo>
                    <a:lnTo>
                      <a:pt x="72" y="534"/>
                    </a:lnTo>
                    <a:lnTo>
                      <a:pt x="0" y="511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1" name="Freeform 65"/>
              <p:cNvSpPr>
                <a:spLocks/>
              </p:cNvSpPr>
              <p:nvPr/>
            </p:nvSpPr>
            <p:spPr bwMode="auto">
              <a:xfrm>
                <a:off x="4921251" y="3163888"/>
                <a:ext cx="242888" cy="441325"/>
              </a:xfrm>
              <a:custGeom>
                <a:avLst/>
                <a:gdLst>
                  <a:gd name="T0" fmla="*/ 0 w 307"/>
                  <a:gd name="T1" fmla="*/ 510 h 556"/>
                  <a:gd name="T2" fmla="*/ 161 w 307"/>
                  <a:gd name="T3" fmla="*/ 0 h 556"/>
                  <a:gd name="T4" fmla="*/ 307 w 307"/>
                  <a:gd name="T5" fmla="*/ 46 h 556"/>
                  <a:gd name="T6" fmla="*/ 146 w 307"/>
                  <a:gd name="T7" fmla="*/ 556 h 556"/>
                  <a:gd name="T8" fmla="*/ 0 w 307"/>
                  <a:gd name="T9" fmla="*/ 51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556">
                    <a:moveTo>
                      <a:pt x="0" y="510"/>
                    </a:moveTo>
                    <a:lnTo>
                      <a:pt x="161" y="0"/>
                    </a:lnTo>
                    <a:lnTo>
                      <a:pt x="307" y="46"/>
                    </a:lnTo>
                    <a:lnTo>
                      <a:pt x="146" y="556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2" name="Freeform 66"/>
              <p:cNvSpPr>
                <a:spLocks/>
              </p:cNvSpPr>
              <p:nvPr/>
            </p:nvSpPr>
            <p:spPr bwMode="auto">
              <a:xfrm>
                <a:off x="6792913" y="3546475"/>
                <a:ext cx="123825" cy="430213"/>
              </a:xfrm>
              <a:custGeom>
                <a:avLst/>
                <a:gdLst>
                  <a:gd name="T0" fmla="*/ 0 w 157"/>
                  <a:gd name="T1" fmla="*/ 528 h 540"/>
                  <a:gd name="T2" fmla="*/ 83 w 157"/>
                  <a:gd name="T3" fmla="*/ 0 h 540"/>
                  <a:gd name="T4" fmla="*/ 157 w 157"/>
                  <a:gd name="T5" fmla="*/ 12 h 540"/>
                  <a:gd name="T6" fmla="*/ 76 w 157"/>
                  <a:gd name="T7" fmla="*/ 540 h 540"/>
                  <a:gd name="T8" fmla="*/ 0 w 157"/>
                  <a:gd name="T9" fmla="*/ 528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40">
                    <a:moveTo>
                      <a:pt x="0" y="528"/>
                    </a:moveTo>
                    <a:lnTo>
                      <a:pt x="83" y="0"/>
                    </a:lnTo>
                    <a:lnTo>
                      <a:pt x="157" y="12"/>
                    </a:lnTo>
                    <a:lnTo>
                      <a:pt x="76" y="540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3" name="Freeform 67"/>
              <p:cNvSpPr>
                <a:spLocks/>
              </p:cNvSpPr>
              <p:nvPr/>
            </p:nvSpPr>
            <p:spPr bwMode="auto">
              <a:xfrm>
                <a:off x="6983413" y="3576638"/>
                <a:ext cx="125413" cy="428625"/>
              </a:xfrm>
              <a:custGeom>
                <a:avLst/>
                <a:gdLst>
                  <a:gd name="T0" fmla="*/ 0 w 157"/>
                  <a:gd name="T1" fmla="*/ 528 h 540"/>
                  <a:gd name="T2" fmla="*/ 82 w 157"/>
                  <a:gd name="T3" fmla="*/ 0 h 540"/>
                  <a:gd name="T4" fmla="*/ 157 w 157"/>
                  <a:gd name="T5" fmla="*/ 12 h 540"/>
                  <a:gd name="T6" fmla="*/ 75 w 157"/>
                  <a:gd name="T7" fmla="*/ 540 h 540"/>
                  <a:gd name="T8" fmla="*/ 0 w 157"/>
                  <a:gd name="T9" fmla="*/ 528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40">
                    <a:moveTo>
                      <a:pt x="0" y="528"/>
                    </a:moveTo>
                    <a:lnTo>
                      <a:pt x="82" y="0"/>
                    </a:lnTo>
                    <a:lnTo>
                      <a:pt x="157" y="12"/>
                    </a:lnTo>
                    <a:lnTo>
                      <a:pt x="75" y="540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FF0000"/>
              </a:solidFill>
              <a:ln w="1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4" name="Freeform 68"/>
              <p:cNvSpPr>
                <a:spLocks/>
              </p:cNvSpPr>
              <p:nvPr/>
            </p:nvSpPr>
            <p:spPr bwMode="auto">
              <a:xfrm>
                <a:off x="2387601" y="2587625"/>
                <a:ext cx="114300" cy="369888"/>
              </a:xfrm>
              <a:custGeom>
                <a:avLst/>
                <a:gdLst>
                  <a:gd name="T0" fmla="*/ 0 w 145"/>
                  <a:gd name="T1" fmla="*/ 454 h 465"/>
                  <a:gd name="T2" fmla="*/ 70 w 145"/>
                  <a:gd name="T3" fmla="*/ 0 h 465"/>
                  <a:gd name="T4" fmla="*/ 145 w 145"/>
                  <a:gd name="T5" fmla="*/ 12 h 465"/>
                  <a:gd name="T6" fmla="*/ 75 w 145"/>
                  <a:gd name="T7" fmla="*/ 465 h 465"/>
                  <a:gd name="T8" fmla="*/ 0 w 145"/>
                  <a:gd name="T9" fmla="*/ 45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65">
                    <a:moveTo>
                      <a:pt x="0" y="454"/>
                    </a:moveTo>
                    <a:lnTo>
                      <a:pt x="70" y="0"/>
                    </a:lnTo>
                    <a:lnTo>
                      <a:pt x="145" y="12"/>
                    </a:lnTo>
                    <a:lnTo>
                      <a:pt x="75" y="465"/>
                    </a:lnTo>
                    <a:lnTo>
                      <a:pt x="0" y="454"/>
                    </a:lnTo>
                    <a:close/>
                  </a:path>
                </a:pathLst>
              </a:custGeom>
              <a:solidFill>
                <a:srgbClr val="00FF00"/>
              </a:solidFill>
              <a:ln w="1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25" name="Freeform 69"/>
              <p:cNvSpPr>
                <a:spLocks/>
              </p:cNvSpPr>
              <p:nvPr/>
            </p:nvSpPr>
            <p:spPr bwMode="auto">
              <a:xfrm>
                <a:off x="6892926" y="3590925"/>
                <a:ext cx="115888" cy="369888"/>
              </a:xfrm>
              <a:custGeom>
                <a:avLst/>
                <a:gdLst>
                  <a:gd name="T0" fmla="*/ 0 w 145"/>
                  <a:gd name="T1" fmla="*/ 453 h 465"/>
                  <a:gd name="T2" fmla="*/ 70 w 145"/>
                  <a:gd name="T3" fmla="*/ 0 h 465"/>
                  <a:gd name="T4" fmla="*/ 145 w 145"/>
                  <a:gd name="T5" fmla="*/ 12 h 465"/>
                  <a:gd name="T6" fmla="*/ 75 w 145"/>
                  <a:gd name="T7" fmla="*/ 465 h 465"/>
                  <a:gd name="T8" fmla="*/ 0 w 145"/>
                  <a:gd name="T9" fmla="*/ 453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65">
                    <a:moveTo>
                      <a:pt x="0" y="453"/>
                    </a:moveTo>
                    <a:lnTo>
                      <a:pt x="70" y="0"/>
                    </a:lnTo>
                    <a:lnTo>
                      <a:pt x="145" y="12"/>
                    </a:lnTo>
                    <a:lnTo>
                      <a:pt x="75" y="465"/>
                    </a:lnTo>
                    <a:lnTo>
                      <a:pt x="0" y="453"/>
                    </a:lnTo>
                    <a:close/>
                  </a:path>
                </a:pathLst>
              </a:custGeom>
              <a:solidFill>
                <a:srgbClr val="00FF00"/>
              </a:solidFill>
              <a:ln w="1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729892" y="1690774"/>
            <a:ext cx="673756" cy="730114"/>
            <a:chOff x="395536" y="1412776"/>
            <a:chExt cx="730946" cy="792088"/>
          </a:xfrm>
        </p:grpSpPr>
        <p:sp>
          <p:nvSpPr>
            <p:cNvPr id="141" name="Rectangle 140"/>
            <p:cNvSpPr/>
            <p:nvPr/>
          </p:nvSpPr>
          <p:spPr>
            <a:xfrm>
              <a:off x="395536" y="1731199"/>
              <a:ext cx="188553" cy="927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50448" y="1637810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q</a:t>
              </a:r>
              <a:r>
                <a:rPr lang="en-US" sz="1200" dirty="0" smtClean="0"/>
                <a:t>uad</a:t>
              </a:r>
              <a:endParaRPr lang="sv-SE" sz="1200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397374" y="1883599"/>
              <a:ext cx="188553" cy="927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52286" y="1790210"/>
              <a:ext cx="574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  <a:r>
                <a:rPr lang="en-US" sz="1200" dirty="0" smtClean="0"/>
                <a:t>ipole</a:t>
              </a:r>
              <a:endParaRPr lang="sv-SE" sz="12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97374" y="2021254"/>
              <a:ext cx="188553" cy="92759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52286" y="1927865"/>
              <a:ext cx="439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</a:t>
              </a:r>
              <a:r>
                <a:rPr lang="en-US" sz="1200" dirty="0" smtClean="0"/>
                <a:t>ext</a:t>
              </a:r>
              <a:endParaRPr lang="sv-SE" sz="12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02473" y="1412776"/>
              <a:ext cx="6007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BC1</a:t>
              </a:r>
              <a:endParaRPr lang="sv-SE" sz="1400" b="1" dirty="0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99" y="3789040"/>
            <a:ext cx="4012709" cy="29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8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/>
          <a:lstStyle/>
          <a:p>
            <a:r>
              <a:rPr lang="en-US" dirty="0" smtClean="0"/>
              <a:t>Simulation results - SPF-pulse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857" y="2092636"/>
            <a:ext cx="5895994" cy="392865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87543"/>
              </p:ext>
            </p:extLst>
          </p:nvPr>
        </p:nvGraphicFramePr>
        <p:xfrm>
          <a:off x="5724128" y="2771885"/>
          <a:ext cx="2808312" cy="2937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4156"/>
                <a:gridCol w="1404156"/>
              </a:tblGrid>
              <a:tr h="3168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Charge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 </a:t>
                      </a:r>
                      <a:r>
                        <a:rPr lang="en-US" sz="1400" dirty="0" err="1" smtClean="0"/>
                        <a:t>pC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Δ</a:t>
                      </a:r>
                      <a:r>
                        <a:rPr lang="en-US" sz="1400" b="1" dirty="0" smtClean="0"/>
                        <a:t>t </a:t>
                      </a:r>
                      <a:r>
                        <a:rPr lang="en-US" sz="1400" b="1" dirty="0" err="1" smtClean="0"/>
                        <a:t>fwhm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 </a:t>
                      </a:r>
                      <a:r>
                        <a:rPr lang="en-US" sz="1400" dirty="0" err="1" smtClean="0"/>
                        <a:t>fs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Peak current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 kA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Compression factor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</a:p>
                    <a:p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Slice </a:t>
                      </a:r>
                      <a:r>
                        <a:rPr lang="el-GR" sz="1400" b="1" dirty="0" smtClean="0"/>
                        <a:t>ε</a:t>
                      </a:r>
                      <a:r>
                        <a:rPr lang="en-US" sz="1400" b="1" dirty="0" smtClean="0"/>
                        <a:t>N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0.42 mm </a:t>
                      </a:r>
                      <a:r>
                        <a:rPr lang="en-US" sz="1400" dirty="0" err="1" smtClean="0"/>
                        <a:t>mrad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Proj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l-GR" sz="1400" b="1" dirty="0" smtClean="0"/>
                        <a:t>ε</a:t>
                      </a:r>
                      <a:r>
                        <a:rPr lang="en-US" sz="1400" b="1" dirty="0" smtClean="0"/>
                        <a:t>N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0.55</a:t>
                      </a:r>
                      <a:r>
                        <a:rPr lang="en-US" sz="1400" baseline="0" dirty="0" smtClean="0"/>
                        <a:t> mm </a:t>
                      </a:r>
                      <a:r>
                        <a:rPr lang="en-US" sz="1400" baseline="0" dirty="0" err="1" smtClean="0"/>
                        <a:t>mrad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Emittance</a:t>
                      </a:r>
                      <a:r>
                        <a:rPr lang="en-US" sz="1400" b="1" dirty="0" smtClean="0"/>
                        <a:t> increase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5 % 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Slice </a:t>
                      </a:r>
                      <a:r>
                        <a:rPr lang="el-GR" sz="1400" b="1" dirty="0" smtClean="0"/>
                        <a:t>Δ</a:t>
                      </a:r>
                      <a:r>
                        <a:rPr lang="en-US" sz="1400" b="1" dirty="0" smtClean="0"/>
                        <a:t>E/E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0.035 %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060848"/>
            <a:ext cx="259228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Gun – 1</a:t>
            </a:r>
            <a:r>
              <a:rPr lang="en-US" sz="1400" baseline="30000" dirty="0" smtClean="0">
                <a:solidFill>
                  <a:schemeClr val="accent1"/>
                </a:solidFill>
              </a:rPr>
              <a:t>st</a:t>
            </a:r>
            <a:r>
              <a:rPr lang="en-US" sz="1400" dirty="0" smtClean="0">
                <a:solidFill>
                  <a:schemeClr val="accent1"/>
                </a:solidFill>
              </a:rPr>
              <a:t> linac: ASTRA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Linac + compressors: ELEGANT</a:t>
            </a:r>
            <a:endParaRPr lang="sv-SE" sz="1400" dirty="0" err="1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/>
          <a:lstStyle/>
          <a:p>
            <a:r>
              <a:rPr lang="en-US" dirty="0" smtClean="0"/>
              <a:t>Simulation results - full compression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2026938"/>
            <a:ext cx="5616623" cy="405397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508440"/>
              </p:ext>
            </p:extLst>
          </p:nvPr>
        </p:nvGraphicFramePr>
        <p:xfrm>
          <a:off x="5724128" y="2771885"/>
          <a:ext cx="2808312" cy="2937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4156"/>
                <a:gridCol w="1404156"/>
              </a:tblGrid>
              <a:tr h="3168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Charge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 </a:t>
                      </a:r>
                      <a:r>
                        <a:rPr lang="en-US" sz="1400" dirty="0" err="1" smtClean="0"/>
                        <a:t>pC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Δ</a:t>
                      </a:r>
                      <a:r>
                        <a:rPr lang="en-US" sz="1400" b="1" dirty="0" smtClean="0"/>
                        <a:t>t </a:t>
                      </a:r>
                      <a:r>
                        <a:rPr lang="en-US" sz="1400" b="1" dirty="0" err="1" smtClean="0"/>
                        <a:t>fwhm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 fs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Peak current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 kA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Compression factor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500</a:t>
                      </a:r>
                    </a:p>
                    <a:p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Slice </a:t>
                      </a:r>
                      <a:r>
                        <a:rPr lang="el-GR" sz="1400" b="1" dirty="0" smtClean="0"/>
                        <a:t>ε</a:t>
                      </a:r>
                      <a:r>
                        <a:rPr lang="en-US" sz="1400" b="1" dirty="0" smtClean="0"/>
                        <a:t>N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 mm </a:t>
                      </a:r>
                      <a:r>
                        <a:rPr lang="en-US" sz="1400" dirty="0" err="1" smtClean="0"/>
                        <a:t>mrad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Proj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l-GR" sz="1400" b="1" dirty="0" smtClean="0"/>
                        <a:t>ε</a:t>
                      </a:r>
                      <a:r>
                        <a:rPr lang="en-US" sz="1400" b="1" dirty="0" smtClean="0"/>
                        <a:t>N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2.4</a:t>
                      </a:r>
                      <a:r>
                        <a:rPr lang="en-US" sz="1400" baseline="0" dirty="0" smtClean="0"/>
                        <a:t> mm </a:t>
                      </a:r>
                      <a:r>
                        <a:rPr lang="en-US" sz="1400" baseline="0" dirty="0" err="1" smtClean="0"/>
                        <a:t>mrad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Emittance</a:t>
                      </a:r>
                      <a:r>
                        <a:rPr lang="en-US" sz="1400" b="1" dirty="0" smtClean="0"/>
                        <a:t> increase (slice)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375 % 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Slice </a:t>
                      </a:r>
                      <a:r>
                        <a:rPr lang="el-GR" sz="1400" b="1" dirty="0" smtClean="0"/>
                        <a:t>Δ</a:t>
                      </a:r>
                      <a:r>
                        <a:rPr lang="en-US" sz="1400" b="1" dirty="0" smtClean="0"/>
                        <a:t>E/E</a:t>
                      </a:r>
                      <a:endParaRPr lang="sv-SE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0.25 %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96136" y="2060848"/>
            <a:ext cx="259228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Gun – 1</a:t>
            </a:r>
            <a:r>
              <a:rPr lang="en-US" sz="1400" baseline="30000" dirty="0" smtClean="0">
                <a:solidFill>
                  <a:schemeClr val="accent1"/>
                </a:solidFill>
              </a:rPr>
              <a:t>st</a:t>
            </a:r>
            <a:r>
              <a:rPr lang="en-US" sz="1400" dirty="0" smtClean="0">
                <a:solidFill>
                  <a:schemeClr val="accent1"/>
                </a:solidFill>
              </a:rPr>
              <a:t> linac: ASTRA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Linac + compressors: ELEGANT</a:t>
            </a:r>
            <a:endParaRPr lang="sv-SE" sz="1400" dirty="0" err="1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compression measurements</a:t>
            </a:r>
            <a:endParaRPr lang="en-US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509121"/>
            <a:ext cx="2881414" cy="2160240"/>
          </a:xfrm>
          <a:prstGeom prst="rect">
            <a:avLst/>
          </a:prstGeom>
        </p:spPr>
      </p:pic>
      <p:sp>
        <p:nvSpPr>
          <p:cNvPr id="4" name="TextBox 1"/>
          <p:cNvSpPr txBox="1"/>
          <p:nvPr/>
        </p:nvSpPr>
        <p:spPr>
          <a:xfrm>
            <a:off x="1187624" y="4078233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rgbClr val="0070C0"/>
                </a:solidFill>
              </a:rPr>
              <a:t>Horn antenna</a:t>
            </a:r>
          </a:p>
          <a:p>
            <a:r>
              <a:rPr lang="en-US" sz="1100" b="1" dirty="0" smtClean="0">
                <a:solidFill>
                  <a:srgbClr val="FF9900"/>
                </a:solidFill>
              </a:rPr>
              <a:t>Streak on BC2 screen</a:t>
            </a:r>
            <a:endParaRPr lang="en-US" sz="1100" b="1" dirty="0">
              <a:solidFill>
                <a:srgbClr val="FF99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1560" y="1628800"/>
            <a:ext cx="8028892" cy="2540817"/>
            <a:chOff x="-10312785" y="-1281427"/>
            <a:chExt cx="29769570" cy="9420854"/>
          </a:xfrm>
        </p:grpSpPr>
        <p:sp>
          <p:nvSpPr>
            <p:cNvPr id="5" name="TextBox 280"/>
            <p:cNvSpPr txBox="1"/>
            <p:nvPr/>
          </p:nvSpPr>
          <p:spPr>
            <a:xfrm>
              <a:off x="-10115886" y="-1281427"/>
              <a:ext cx="19225480" cy="114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172316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86158" algn="l" defTabSz="4172316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72316" algn="l" defTabSz="4172316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258474" algn="l" defTabSz="4172316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344632" algn="l" defTabSz="4172316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430789" algn="l" defTabSz="4172316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516947" algn="l" defTabSz="4172316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603105" algn="l" defTabSz="4172316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689263" algn="l" defTabSz="4172316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err="1" smtClean="0"/>
                <a:t>Sextupole</a:t>
              </a:r>
              <a:r>
                <a:rPr lang="en-US" sz="1400" b="1" dirty="0" smtClean="0"/>
                <a:t> influence on longitudinal bunch profile and bunch length</a:t>
              </a:r>
              <a:endParaRPr lang="en-US" sz="1400" b="1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9" r="4047"/>
            <a:stretch/>
          </p:blipFill>
          <p:spPr>
            <a:xfrm>
              <a:off x="9735653" y="126525"/>
              <a:ext cx="9721132" cy="801290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7" t="10" r="8244"/>
            <a:stretch/>
          </p:blipFill>
          <p:spPr>
            <a:xfrm>
              <a:off x="1644815" y="142041"/>
              <a:ext cx="7913908" cy="723737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6" t="-1004" r="6218" b="-1"/>
            <a:stretch/>
          </p:blipFill>
          <p:spPr bwMode="auto">
            <a:xfrm>
              <a:off x="-10312785" y="159698"/>
              <a:ext cx="12110808" cy="7111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table"/>
          <p:cNvPicPr>
            <a:picLocks noChangeAspect="1"/>
          </p:cNvPicPr>
          <p:nvPr/>
        </p:nvPicPr>
        <p:blipFill rotWithShape="1">
          <a:blip r:embed="rId6"/>
          <a:srcRect r="36564"/>
          <a:stretch/>
        </p:blipFill>
        <p:spPr>
          <a:xfrm>
            <a:off x="4716016" y="4642440"/>
            <a:ext cx="2376264" cy="188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58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8064896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FemtoMAX</a:t>
            </a:r>
            <a:r>
              <a:rPr lang="en-US" dirty="0" smtClean="0"/>
              <a:t> </a:t>
            </a:r>
            <a:r>
              <a:rPr lang="en-US" dirty="0" err="1" smtClean="0"/>
              <a:t>beamline</a:t>
            </a:r>
            <a:r>
              <a:rPr lang="en-US" dirty="0" smtClean="0"/>
              <a:t> @ SPF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1599183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chemeClr val="accent1"/>
                </a:solidFill>
              </a:rPr>
              <a:t>Status </a:t>
            </a:r>
            <a:r>
              <a:rPr lang="sv-SE" sz="1600" dirty="0" smtClean="0">
                <a:solidFill>
                  <a:schemeClr val="accent1"/>
                </a:solidFill>
              </a:rPr>
              <a:t>– 	</a:t>
            </a:r>
            <a:r>
              <a:rPr lang="sv-SE" sz="1600" dirty="0" err="1" smtClean="0">
                <a:solidFill>
                  <a:schemeClr val="accent1"/>
                </a:solidFill>
              </a:rPr>
              <a:t>Focused</a:t>
            </a:r>
            <a:r>
              <a:rPr lang="sv-SE" sz="1600" dirty="0" smtClean="0">
                <a:solidFill>
                  <a:schemeClr val="accent1"/>
                </a:solidFill>
              </a:rPr>
              <a:t> </a:t>
            </a:r>
            <a:r>
              <a:rPr lang="sv-SE" sz="1600" dirty="0" err="1" smtClean="0">
                <a:solidFill>
                  <a:schemeClr val="accent1"/>
                </a:solidFill>
              </a:rPr>
              <a:t>beam</a:t>
            </a:r>
            <a:r>
              <a:rPr lang="sv-SE" sz="1600" dirty="0" smtClean="0">
                <a:solidFill>
                  <a:schemeClr val="accent1"/>
                </a:solidFill>
              </a:rPr>
              <a:t> on last </a:t>
            </a:r>
            <a:r>
              <a:rPr lang="sv-SE" sz="1600" dirty="0" err="1" smtClean="0">
                <a:solidFill>
                  <a:schemeClr val="accent1"/>
                </a:solidFill>
              </a:rPr>
              <a:t>screen</a:t>
            </a:r>
            <a:endParaRPr lang="sv-SE" sz="1600" dirty="0" smtClean="0">
              <a:solidFill>
                <a:schemeClr val="accent1"/>
              </a:solidFill>
            </a:endParaRPr>
          </a:p>
          <a:p>
            <a:r>
              <a:rPr lang="sv-SE" sz="1600" dirty="0" smtClean="0">
                <a:solidFill>
                  <a:schemeClr val="accent1"/>
                </a:solidFill>
              </a:rPr>
              <a:t>	Monochromators aligned and </a:t>
            </a:r>
            <a:r>
              <a:rPr lang="sv-SE" sz="1600" dirty="0" smtClean="0">
                <a:solidFill>
                  <a:schemeClr val="accent1"/>
                </a:solidFill>
              </a:rPr>
              <a:t>	</a:t>
            </a:r>
            <a:r>
              <a:rPr lang="sv-SE" sz="1600" dirty="0" err="1" smtClean="0">
                <a:solidFill>
                  <a:schemeClr val="accent1"/>
                </a:solidFill>
              </a:rPr>
              <a:t>commissioned</a:t>
            </a:r>
            <a:r>
              <a:rPr lang="sv-SE" sz="1600" dirty="0" smtClean="0">
                <a:solidFill>
                  <a:schemeClr val="accent1"/>
                </a:solidFill>
              </a:rPr>
              <a:t> </a:t>
            </a:r>
            <a:r>
              <a:rPr lang="sv-SE" sz="1600" dirty="0" smtClean="0">
                <a:solidFill>
                  <a:schemeClr val="accent1"/>
                </a:solidFill>
              </a:rPr>
              <a:t>for 2-5 keV</a:t>
            </a:r>
          </a:p>
          <a:p>
            <a:endParaRPr lang="sv-SE" sz="1600" dirty="0" smtClean="0">
              <a:solidFill>
                <a:schemeClr val="accent1"/>
              </a:solidFill>
            </a:endParaRPr>
          </a:p>
        </p:txBody>
      </p:sp>
      <p:pic>
        <p:nvPicPr>
          <p:cNvPr id="1026" name="Picture 2" descr="\\fysfile01\atomhome$\fysi-jla\Desktop\image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97509"/>
            <a:ext cx="1393513" cy="165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060848"/>
            <a:ext cx="3759440" cy="4382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1673047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First test of the first X-bpm at </a:t>
            </a:r>
            <a:r>
              <a:rPr lang="en-US" sz="1400" dirty="0" err="1" smtClean="0"/>
              <a:t>FemtoMAX</a:t>
            </a:r>
            <a:r>
              <a:rPr lang="en-US" sz="1400" dirty="0" smtClean="0"/>
              <a:t> </a:t>
            </a:r>
            <a:r>
              <a:rPr lang="en-US" sz="1400" dirty="0"/>
              <a:t>front end with ‘X-rays</a:t>
            </a:r>
            <a:r>
              <a:rPr lang="en-US" sz="1400" dirty="0" smtClean="0"/>
              <a:t>’, May 2015</a:t>
            </a:r>
            <a:endParaRPr lang="sv-SE" sz="1400" dirty="0" err="1" smtClean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61219" b="18502"/>
          <a:stretch/>
        </p:blipFill>
        <p:spPr>
          <a:xfrm>
            <a:off x="5796136" y="5015053"/>
            <a:ext cx="1529916" cy="1628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4356393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 smtClean="0">
                <a:solidFill>
                  <a:schemeClr val="accent1"/>
                </a:solidFill>
              </a:rPr>
              <a:t>Focused</a:t>
            </a:r>
            <a:r>
              <a:rPr lang="sv-SE" sz="1600" dirty="0" smtClean="0">
                <a:solidFill>
                  <a:schemeClr val="accent1"/>
                </a:solidFill>
              </a:rPr>
              <a:t> </a:t>
            </a:r>
            <a:r>
              <a:rPr lang="sv-SE" sz="1600" dirty="0" err="1" smtClean="0">
                <a:solidFill>
                  <a:schemeClr val="accent1"/>
                </a:solidFill>
              </a:rPr>
              <a:t>beam</a:t>
            </a:r>
            <a:r>
              <a:rPr lang="sv-SE" sz="1600" dirty="0" smtClean="0">
                <a:solidFill>
                  <a:schemeClr val="accent1"/>
                </a:solidFill>
              </a:rPr>
              <a:t> at </a:t>
            </a:r>
            <a:r>
              <a:rPr lang="sv-SE" sz="1600" dirty="0" err="1" smtClean="0">
                <a:solidFill>
                  <a:schemeClr val="accent1"/>
                </a:solidFill>
              </a:rPr>
              <a:t>sample</a:t>
            </a:r>
            <a:r>
              <a:rPr lang="sv-SE" sz="1600" dirty="0" smtClean="0">
                <a:solidFill>
                  <a:schemeClr val="accent1"/>
                </a:solidFill>
              </a:rPr>
              <a:t> position. </a:t>
            </a:r>
            <a:r>
              <a:rPr lang="sv-SE" sz="1600" dirty="0" err="1" smtClean="0">
                <a:solidFill>
                  <a:schemeClr val="accent1"/>
                </a:solidFill>
              </a:rPr>
              <a:t>Beamsize</a:t>
            </a:r>
            <a:r>
              <a:rPr lang="sv-SE" sz="1600" dirty="0" smtClean="0">
                <a:solidFill>
                  <a:schemeClr val="accent1"/>
                </a:solidFill>
              </a:rPr>
              <a:t> is 50 </a:t>
            </a:r>
            <a:r>
              <a:rPr lang="el-GR" sz="1600" dirty="0" smtClean="0">
                <a:solidFill>
                  <a:schemeClr val="accent1"/>
                </a:solidFill>
              </a:rPr>
              <a:t>μ</a:t>
            </a:r>
            <a:r>
              <a:rPr lang="sv-SE" sz="1600" dirty="0" smtClean="0">
                <a:solidFill>
                  <a:schemeClr val="accent1"/>
                </a:solidFill>
              </a:rPr>
              <a:t>m x 100 </a:t>
            </a:r>
            <a:r>
              <a:rPr lang="el-GR" sz="1600" dirty="0">
                <a:solidFill>
                  <a:schemeClr val="accent1"/>
                </a:solidFill>
              </a:rPr>
              <a:t>μ</a:t>
            </a:r>
            <a:r>
              <a:rPr lang="sv-SE" sz="1600" dirty="0">
                <a:solidFill>
                  <a:schemeClr val="accent1"/>
                </a:solidFill>
              </a:rPr>
              <a:t>m</a:t>
            </a:r>
            <a:endParaRPr lang="sv-SE" sz="16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4"/>
          <a:stretch/>
        </p:blipFill>
        <p:spPr>
          <a:xfrm>
            <a:off x="0" y="381000"/>
            <a:ext cx="9144000" cy="59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/>
          <a:lstStyle/>
          <a:p>
            <a:r>
              <a:rPr lang="en-US" dirty="0" smtClean="0"/>
              <a:t>MAX IV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0" b="9424"/>
          <a:stretch/>
        </p:blipFill>
        <p:spPr>
          <a:xfrm>
            <a:off x="-295364" y="1412776"/>
            <a:ext cx="9563142" cy="4824536"/>
          </a:xfrm>
        </p:spPr>
      </p:pic>
      <p:sp>
        <p:nvSpPr>
          <p:cNvPr id="7" name="Rectangle 6"/>
          <p:cNvSpPr/>
          <p:nvPr/>
        </p:nvSpPr>
        <p:spPr>
          <a:xfrm>
            <a:off x="432388" y="1484784"/>
            <a:ext cx="10081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432388" y="4005064"/>
            <a:ext cx="2627444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7649500" y="1403484"/>
            <a:ext cx="486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SPF</a:t>
            </a:r>
            <a:endParaRPr lang="sv-SE" sz="1600" b="1" dirty="0" err="1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1572761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Linac</a:t>
            </a:r>
            <a:endParaRPr lang="sv-SE" sz="1600" b="1" dirty="0" err="1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24885"/>
            <a:ext cx="6984776" cy="254813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/>
          <a:lstStyle/>
          <a:p>
            <a:pPr algn="r"/>
            <a:r>
              <a:rPr lang="en-US" dirty="0" smtClean="0"/>
              <a:t>MAX IV linac overview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350274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Full energy injection and top up operation for the two storage rings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973741"/>
              </p:ext>
            </p:extLst>
          </p:nvPr>
        </p:nvGraphicFramePr>
        <p:xfrm>
          <a:off x="290540" y="4149080"/>
          <a:ext cx="2906114" cy="20624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01140"/>
                <a:gridCol w="15049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Energy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1.5 GeV/ 3GeV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Injection frequency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 Hz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Charge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0.6-1 </a:t>
                      </a:r>
                      <a:r>
                        <a:rPr lang="en-US" sz="1600" dirty="0" err="1" smtClean="0"/>
                        <a:t>nC</a:t>
                      </a:r>
                      <a:r>
                        <a:rPr lang="en-US" sz="1600" dirty="0" smtClean="0"/>
                        <a:t>/shot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Emittance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 mm </a:t>
                      </a:r>
                      <a:r>
                        <a:rPr lang="en-US" sz="1600" dirty="0" err="1" smtClean="0"/>
                        <a:t>mrad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 spread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&lt;0.2%</a:t>
                      </a:r>
                      <a:endParaRPr lang="sv-SE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8" name="Text Box 158"/>
          <p:cNvSpPr txBox="1">
            <a:spLocks noChangeArrowheads="1"/>
          </p:cNvSpPr>
          <p:nvPr/>
        </p:nvSpPr>
        <p:spPr bwMode="auto">
          <a:xfrm>
            <a:off x="1070211" y="548680"/>
            <a:ext cx="9150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Thermionic</a:t>
            </a:r>
            <a:r>
              <a:rPr lang="sv-SE" sz="1000" b="1" dirty="0" smtClean="0"/>
              <a:t> RF </a:t>
            </a:r>
            <a:r>
              <a:rPr lang="sv-SE" sz="1000" b="1" dirty="0" err="1" smtClean="0"/>
              <a:t>gun</a:t>
            </a:r>
            <a:endParaRPr lang="sv-SE" sz="1000" b="1" dirty="0"/>
          </a:p>
        </p:txBody>
      </p:sp>
      <p:sp>
        <p:nvSpPr>
          <p:cNvPr id="170" name="Text Box 158"/>
          <p:cNvSpPr txBox="1">
            <a:spLocks noChangeArrowheads="1"/>
          </p:cNvSpPr>
          <p:nvPr/>
        </p:nvSpPr>
        <p:spPr bwMode="auto">
          <a:xfrm>
            <a:off x="35496" y="724634"/>
            <a:ext cx="1106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/>
              <a:t>Photo </a:t>
            </a:r>
            <a:r>
              <a:rPr lang="sv-SE" sz="1000" b="1" dirty="0" err="1"/>
              <a:t>cathode</a:t>
            </a:r>
            <a:r>
              <a:rPr lang="sv-SE" sz="1000" b="1" dirty="0"/>
              <a:t> RF </a:t>
            </a:r>
            <a:r>
              <a:rPr lang="sv-SE" sz="1000" b="1" dirty="0" err="1" smtClean="0"/>
              <a:t>gun</a:t>
            </a:r>
            <a:endParaRPr lang="sv-SE" sz="1000" b="1" dirty="0"/>
          </a:p>
        </p:txBody>
      </p:sp>
      <p:sp>
        <p:nvSpPr>
          <p:cNvPr id="171" name="Text Box 151"/>
          <p:cNvSpPr txBox="1">
            <a:spLocks noChangeArrowheads="1"/>
          </p:cNvSpPr>
          <p:nvPr/>
        </p:nvSpPr>
        <p:spPr bwMode="auto">
          <a:xfrm>
            <a:off x="1619672" y="1844824"/>
            <a:ext cx="1803624" cy="30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BC1 @ 260 </a:t>
            </a:r>
            <a:r>
              <a:rPr lang="sv-SE" sz="1000" b="1" dirty="0"/>
              <a:t>MeV</a:t>
            </a:r>
          </a:p>
        </p:txBody>
      </p:sp>
      <p:sp>
        <p:nvSpPr>
          <p:cNvPr id="172" name="Text Box 153"/>
          <p:cNvSpPr txBox="1">
            <a:spLocks noChangeArrowheads="1"/>
          </p:cNvSpPr>
          <p:nvPr/>
        </p:nvSpPr>
        <p:spPr bwMode="auto">
          <a:xfrm>
            <a:off x="3900847" y="1556792"/>
            <a:ext cx="1175209" cy="49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Extraction</a:t>
            </a:r>
            <a:r>
              <a:rPr lang="sv-SE" sz="1000" b="1" dirty="0"/>
              <a:t/>
            </a:r>
            <a:br>
              <a:rPr lang="sv-SE" sz="1000" b="1" dirty="0"/>
            </a:br>
            <a:r>
              <a:rPr lang="sv-SE" sz="1000" b="1" dirty="0"/>
              <a:t>1.5 GeV</a:t>
            </a:r>
          </a:p>
        </p:txBody>
      </p:sp>
      <p:sp>
        <p:nvSpPr>
          <p:cNvPr id="173" name="Text Box 153"/>
          <p:cNvSpPr txBox="1">
            <a:spLocks noChangeArrowheads="1"/>
          </p:cNvSpPr>
          <p:nvPr/>
        </p:nvSpPr>
        <p:spPr bwMode="auto">
          <a:xfrm>
            <a:off x="5004048" y="1926402"/>
            <a:ext cx="1049843" cy="49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Extraction</a:t>
            </a:r>
            <a:r>
              <a:rPr lang="sv-SE" sz="1000" b="1" dirty="0"/>
              <a:t/>
            </a:r>
            <a:br>
              <a:rPr lang="sv-SE" sz="1000" b="1" dirty="0"/>
            </a:br>
            <a:r>
              <a:rPr lang="sv-SE" sz="1000" b="1" dirty="0"/>
              <a:t>3</a:t>
            </a:r>
            <a:r>
              <a:rPr lang="sv-SE" sz="1000" b="1" dirty="0" smtClean="0"/>
              <a:t> </a:t>
            </a:r>
            <a:r>
              <a:rPr lang="sv-SE" sz="1000" b="1" dirty="0"/>
              <a:t>GeV</a:t>
            </a:r>
          </a:p>
        </p:txBody>
      </p:sp>
      <p:sp>
        <p:nvSpPr>
          <p:cNvPr id="174" name="Text Box 151"/>
          <p:cNvSpPr txBox="1">
            <a:spLocks noChangeArrowheads="1"/>
          </p:cNvSpPr>
          <p:nvPr/>
        </p:nvSpPr>
        <p:spPr bwMode="auto">
          <a:xfrm>
            <a:off x="6012160" y="2996952"/>
            <a:ext cx="1542019" cy="30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BC2 @ 3 </a:t>
            </a:r>
            <a:r>
              <a:rPr lang="sv-SE" sz="1000" b="1" dirty="0"/>
              <a:t>G</a:t>
            </a:r>
            <a:r>
              <a:rPr lang="sv-SE" sz="1000" b="1" dirty="0" smtClean="0"/>
              <a:t>eV</a:t>
            </a:r>
            <a:endParaRPr lang="sv-SE" sz="1000" b="1" dirty="0"/>
          </a:p>
        </p:txBody>
      </p:sp>
      <p:sp>
        <p:nvSpPr>
          <p:cNvPr id="175" name="Text Box 151"/>
          <p:cNvSpPr txBox="1">
            <a:spLocks noChangeArrowheads="1"/>
          </p:cNvSpPr>
          <p:nvPr/>
        </p:nvSpPr>
        <p:spPr bwMode="auto">
          <a:xfrm>
            <a:off x="7596336" y="2924944"/>
            <a:ext cx="458645" cy="34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SPF</a:t>
            </a:r>
            <a:r>
              <a:rPr lang="sv-SE" sz="1200" b="1" dirty="0" smtClean="0"/>
              <a:t> </a:t>
            </a:r>
            <a:endParaRPr lang="sv-SE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24885"/>
            <a:ext cx="6984776" cy="254813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/>
          <a:lstStyle/>
          <a:p>
            <a:pPr algn="r"/>
            <a:r>
              <a:rPr lang="en-US" dirty="0" smtClean="0"/>
              <a:t>MAX IV linac overview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350274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Full energy injection and top up operation for the two storage rings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73354" y="3502749"/>
            <a:ext cx="2614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High brightness driver for the Short Pulse Facility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030424"/>
              </p:ext>
            </p:extLst>
          </p:nvPr>
        </p:nvGraphicFramePr>
        <p:xfrm>
          <a:off x="290540" y="4149080"/>
          <a:ext cx="2906114" cy="20624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01140"/>
                <a:gridCol w="15049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Energy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1.5 GeV/ 3GeV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Injection frequency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 Hz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Charge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0.6-1 </a:t>
                      </a:r>
                      <a:r>
                        <a:rPr lang="en-US" sz="1600" dirty="0" err="1" smtClean="0"/>
                        <a:t>nC</a:t>
                      </a:r>
                      <a:r>
                        <a:rPr lang="en-US" sz="1600" dirty="0" smtClean="0"/>
                        <a:t>/shot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Emittance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 mm </a:t>
                      </a:r>
                      <a:r>
                        <a:rPr lang="en-US" sz="1600" dirty="0" err="1" smtClean="0"/>
                        <a:t>mrad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 spread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&lt;0.2%</a:t>
                      </a:r>
                      <a:endParaRPr lang="sv-SE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7" name="Table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913278"/>
              </p:ext>
            </p:extLst>
          </p:nvPr>
        </p:nvGraphicFramePr>
        <p:xfrm>
          <a:off x="3802783" y="4099654"/>
          <a:ext cx="2857449" cy="22555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56364"/>
                <a:gridCol w="1401085"/>
              </a:tblGrid>
              <a:tr h="307056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Energy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3GeV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03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Injection frequency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 Hz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70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Charge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 </a:t>
                      </a:r>
                      <a:r>
                        <a:rPr lang="en-US" sz="1600" dirty="0" err="1" smtClean="0"/>
                        <a:t>pC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705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Bunch length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100 fs</a:t>
                      </a:r>
                    </a:p>
                  </a:txBody>
                  <a:tcPr/>
                </a:tc>
              </a:tr>
              <a:tr h="3070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Emittance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mm </a:t>
                      </a:r>
                      <a:r>
                        <a:rPr lang="en-US" sz="1600" dirty="0" err="1" smtClean="0"/>
                        <a:t>mrad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70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 spread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&lt;0.4%</a:t>
                      </a:r>
                      <a:endParaRPr lang="sv-SE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8" name="Text Box 158"/>
          <p:cNvSpPr txBox="1">
            <a:spLocks noChangeArrowheads="1"/>
          </p:cNvSpPr>
          <p:nvPr/>
        </p:nvSpPr>
        <p:spPr bwMode="auto">
          <a:xfrm>
            <a:off x="1070211" y="548680"/>
            <a:ext cx="9150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Thermionic</a:t>
            </a:r>
            <a:r>
              <a:rPr lang="sv-SE" sz="1000" b="1" dirty="0" smtClean="0"/>
              <a:t> RF </a:t>
            </a:r>
            <a:r>
              <a:rPr lang="sv-SE" sz="1000" b="1" dirty="0" err="1" smtClean="0"/>
              <a:t>gun</a:t>
            </a:r>
            <a:endParaRPr lang="sv-SE" sz="1000" b="1" dirty="0"/>
          </a:p>
        </p:txBody>
      </p:sp>
      <p:sp>
        <p:nvSpPr>
          <p:cNvPr id="170" name="Text Box 158"/>
          <p:cNvSpPr txBox="1">
            <a:spLocks noChangeArrowheads="1"/>
          </p:cNvSpPr>
          <p:nvPr/>
        </p:nvSpPr>
        <p:spPr bwMode="auto">
          <a:xfrm>
            <a:off x="35496" y="724634"/>
            <a:ext cx="1106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/>
              <a:t>Photo </a:t>
            </a:r>
            <a:r>
              <a:rPr lang="sv-SE" sz="1000" b="1" dirty="0" err="1"/>
              <a:t>cathode</a:t>
            </a:r>
            <a:r>
              <a:rPr lang="sv-SE" sz="1000" b="1" dirty="0"/>
              <a:t> RF </a:t>
            </a:r>
            <a:r>
              <a:rPr lang="sv-SE" sz="1000" b="1" dirty="0" err="1" smtClean="0"/>
              <a:t>gun</a:t>
            </a:r>
            <a:endParaRPr lang="sv-SE" sz="1000" b="1" dirty="0"/>
          </a:p>
        </p:txBody>
      </p:sp>
      <p:sp>
        <p:nvSpPr>
          <p:cNvPr id="171" name="Text Box 151"/>
          <p:cNvSpPr txBox="1">
            <a:spLocks noChangeArrowheads="1"/>
          </p:cNvSpPr>
          <p:nvPr/>
        </p:nvSpPr>
        <p:spPr bwMode="auto">
          <a:xfrm>
            <a:off x="1619672" y="1844824"/>
            <a:ext cx="1803624" cy="30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BC1 @ 260 </a:t>
            </a:r>
            <a:r>
              <a:rPr lang="sv-SE" sz="1000" b="1" dirty="0"/>
              <a:t>MeV</a:t>
            </a:r>
          </a:p>
        </p:txBody>
      </p:sp>
      <p:sp>
        <p:nvSpPr>
          <p:cNvPr id="172" name="Text Box 153"/>
          <p:cNvSpPr txBox="1">
            <a:spLocks noChangeArrowheads="1"/>
          </p:cNvSpPr>
          <p:nvPr/>
        </p:nvSpPr>
        <p:spPr bwMode="auto">
          <a:xfrm>
            <a:off x="3900847" y="1556792"/>
            <a:ext cx="1175209" cy="49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Extraction</a:t>
            </a:r>
            <a:r>
              <a:rPr lang="sv-SE" sz="1000" b="1" dirty="0"/>
              <a:t/>
            </a:r>
            <a:br>
              <a:rPr lang="sv-SE" sz="1000" b="1" dirty="0"/>
            </a:br>
            <a:r>
              <a:rPr lang="sv-SE" sz="1000" b="1" dirty="0"/>
              <a:t>1.5 GeV</a:t>
            </a:r>
          </a:p>
        </p:txBody>
      </p:sp>
      <p:sp>
        <p:nvSpPr>
          <p:cNvPr id="173" name="Text Box 153"/>
          <p:cNvSpPr txBox="1">
            <a:spLocks noChangeArrowheads="1"/>
          </p:cNvSpPr>
          <p:nvPr/>
        </p:nvSpPr>
        <p:spPr bwMode="auto">
          <a:xfrm>
            <a:off x="5004048" y="1926402"/>
            <a:ext cx="1049843" cy="49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Extraction</a:t>
            </a:r>
            <a:r>
              <a:rPr lang="sv-SE" sz="1000" b="1" dirty="0"/>
              <a:t/>
            </a:r>
            <a:br>
              <a:rPr lang="sv-SE" sz="1000" b="1" dirty="0"/>
            </a:br>
            <a:r>
              <a:rPr lang="sv-SE" sz="1000" b="1" dirty="0"/>
              <a:t>3</a:t>
            </a:r>
            <a:r>
              <a:rPr lang="sv-SE" sz="1000" b="1" dirty="0" smtClean="0"/>
              <a:t> </a:t>
            </a:r>
            <a:r>
              <a:rPr lang="sv-SE" sz="1000" b="1" dirty="0"/>
              <a:t>GeV</a:t>
            </a:r>
          </a:p>
        </p:txBody>
      </p:sp>
      <p:sp>
        <p:nvSpPr>
          <p:cNvPr id="174" name="Text Box 151"/>
          <p:cNvSpPr txBox="1">
            <a:spLocks noChangeArrowheads="1"/>
          </p:cNvSpPr>
          <p:nvPr/>
        </p:nvSpPr>
        <p:spPr bwMode="auto">
          <a:xfrm>
            <a:off x="6012160" y="2996952"/>
            <a:ext cx="1542019" cy="30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BC2 @ 3 </a:t>
            </a:r>
            <a:r>
              <a:rPr lang="sv-SE" sz="1000" b="1" dirty="0"/>
              <a:t>G</a:t>
            </a:r>
            <a:r>
              <a:rPr lang="sv-SE" sz="1000" b="1" dirty="0" smtClean="0"/>
              <a:t>eV</a:t>
            </a:r>
            <a:endParaRPr lang="sv-SE" sz="1000" b="1" dirty="0"/>
          </a:p>
        </p:txBody>
      </p:sp>
      <p:sp>
        <p:nvSpPr>
          <p:cNvPr id="175" name="Text Box 151"/>
          <p:cNvSpPr txBox="1">
            <a:spLocks noChangeArrowheads="1"/>
          </p:cNvSpPr>
          <p:nvPr/>
        </p:nvSpPr>
        <p:spPr bwMode="auto">
          <a:xfrm>
            <a:off x="7596336" y="2924944"/>
            <a:ext cx="458645" cy="34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SPF</a:t>
            </a:r>
            <a:r>
              <a:rPr lang="sv-SE" sz="1200" b="1" dirty="0" smtClean="0"/>
              <a:t> </a:t>
            </a:r>
            <a:endParaRPr lang="sv-SE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24885"/>
            <a:ext cx="6984776" cy="254813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/>
          <a:lstStyle/>
          <a:p>
            <a:pPr algn="r"/>
            <a:r>
              <a:rPr lang="en-US" dirty="0" smtClean="0"/>
              <a:t>MAX IV linac overview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350274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Full energy injection and top up operation for the two storage rings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73354" y="3502749"/>
            <a:ext cx="2614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High brightness driver for the Short Pulse Facility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6951868" y="4743626"/>
            <a:ext cx="1587063" cy="9233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Possible future Free Electron Laser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842572"/>
              </p:ext>
            </p:extLst>
          </p:nvPr>
        </p:nvGraphicFramePr>
        <p:xfrm>
          <a:off x="290540" y="4149080"/>
          <a:ext cx="2906114" cy="20624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01140"/>
                <a:gridCol w="15049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Energy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1.5 GeV/ 3GeV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Injection frequency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 Hz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Charge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0.6-1 </a:t>
                      </a:r>
                      <a:r>
                        <a:rPr lang="en-US" sz="1600" dirty="0" err="1" smtClean="0"/>
                        <a:t>nC</a:t>
                      </a:r>
                      <a:r>
                        <a:rPr lang="en-US" sz="1600" dirty="0" smtClean="0"/>
                        <a:t>/shot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Emittance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 mm </a:t>
                      </a:r>
                      <a:r>
                        <a:rPr lang="en-US" sz="1600" dirty="0" err="1" smtClean="0"/>
                        <a:t>mrad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 spread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&lt;0.2%</a:t>
                      </a:r>
                      <a:endParaRPr lang="sv-SE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7" name="Table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548272"/>
              </p:ext>
            </p:extLst>
          </p:nvPr>
        </p:nvGraphicFramePr>
        <p:xfrm>
          <a:off x="3802783" y="4099654"/>
          <a:ext cx="2857449" cy="22555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56364"/>
                <a:gridCol w="1401085"/>
              </a:tblGrid>
              <a:tr h="307056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Energy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3GeV</a:t>
                      </a:r>
                      <a:endParaRPr lang="sv-S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03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Injection frequency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 Hz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70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Charge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 </a:t>
                      </a:r>
                      <a:r>
                        <a:rPr lang="en-US" sz="1600" dirty="0" err="1" smtClean="0"/>
                        <a:t>pC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705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Bunch length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100 fs</a:t>
                      </a:r>
                    </a:p>
                  </a:txBody>
                  <a:tcPr/>
                </a:tc>
              </a:tr>
              <a:tr h="3070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Emittance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mm </a:t>
                      </a:r>
                      <a:r>
                        <a:rPr lang="en-US" sz="1600" dirty="0" err="1" smtClean="0"/>
                        <a:t>mrad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70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 spread</a:t>
                      </a:r>
                      <a:endParaRPr lang="sv-S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&lt;0.4%</a:t>
                      </a:r>
                      <a:endParaRPr lang="sv-SE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9" name="Straight Arrow Connector 168"/>
          <p:cNvCxnSpPr>
            <a:stCxn id="5" idx="0"/>
          </p:cNvCxnSpPr>
          <p:nvPr/>
        </p:nvCxnSpPr>
        <p:spPr>
          <a:xfrm flipV="1">
            <a:off x="7745400" y="3301251"/>
            <a:ext cx="427000" cy="1442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 Box 158"/>
          <p:cNvSpPr txBox="1">
            <a:spLocks noChangeArrowheads="1"/>
          </p:cNvSpPr>
          <p:nvPr/>
        </p:nvSpPr>
        <p:spPr bwMode="auto">
          <a:xfrm>
            <a:off x="1070211" y="548680"/>
            <a:ext cx="9150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Thermionic</a:t>
            </a:r>
            <a:r>
              <a:rPr lang="sv-SE" sz="1000" b="1" dirty="0" smtClean="0"/>
              <a:t> RF </a:t>
            </a:r>
            <a:r>
              <a:rPr lang="sv-SE" sz="1000" b="1" dirty="0" err="1" smtClean="0"/>
              <a:t>gun</a:t>
            </a:r>
            <a:endParaRPr lang="sv-SE" sz="1000" b="1" dirty="0"/>
          </a:p>
        </p:txBody>
      </p:sp>
      <p:sp>
        <p:nvSpPr>
          <p:cNvPr id="170" name="Text Box 158"/>
          <p:cNvSpPr txBox="1">
            <a:spLocks noChangeArrowheads="1"/>
          </p:cNvSpPr>
          <p:nvPr/>
        </p:nvSpPr>
        <p:spPr bwMode="auto">
          <a:xfrm>
            <a:off x="35496" y="724634"/>
            <a:ext cx="1106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/>
              <a:t>Photo </a:t>
            </a:r>
            <a:r>
              <a:rPr lang="sv-SE" sz="1000" b="1" dirty="0" err="1"/>
              <a:t>cathode</a:t>
            </a:r>
            <a:r>
              <a:rPr lang="sv-SE" sz="1000" b="1" dirty="0"/>
              <a:t> RF </a:t>
            </a:r>
            <a:r>
              <a:rPr lang="sv-SE" sz="1000" b="1" dirty="0" err="1" smtClean="0"/>
              <a:t>gun</a:t>
            </a:r>
            <a:endParaRPr lang="sv-SE" sz="1000" b="1" dirty="0"/>
          </a:p>
        </p:txBody>
      </p:sp>
      <p:sp>
        <p:nvSpPr>
          <p:cNvPr id="171" name="Text Box 151"/>
          <p:cNvSpPr txBox="1">
            <a:spLocks noChangeArrowheads="1"/>
          </p:cNvSpPr>
          <p:nvPr/>
        </p:nvSpPr>
        <p:spPr bwMode="auto">
          <a:xfrm>
            <a:off x="1619672" y="1844824"/>
            <a:ext cx="1803624" cy="30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BC1 @ 260 </a:t>
            </a:r>
            <a:r>
              <a:rPr lang="sv-SE" sz="1000" b="1" dirty="0"/>
              <a:t>MeV</a:t>
            </a:r>
          </a:p>
        </p:txBody>
      </p:sp>
      <p:sp>
        <p:nvSpPr>
          <p:cNvPr id="172" name="Text Box 153"/>
          <p:cNvSpPr txBox="1">
            <a:spLocks noChangeArrowheads="1"/>
          </p:cNvSpPr>
          <p:nvPr/>
        </p:nvSpPr>
        <p:spPr bwMode="auto">
          <a:xfrm>
            <a:off x="3900847" y="1556792"/>
            <a:ext cx="1175209" cy="49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Extraction</a:t>
            </a:r>
            <a:r>
              <a:rPr lang="sv-SE" sz="1000" b="1" dirty="0"/>
              <a:t/>
            </a:r>
            <a:br>
              <a:rPr lang="sv-SE" sz="1000" b="1" dirty="0"/>
            </a:br>
            <a:r>
              <a:rPr lang="sv-SE" sz="1000" b="1" dirty="0"/>
              <a:t>1.5 GeV</a:t>
            </a:r>
          </a:p>
        </p:txBody>
      </p:sp>
      <p:sp>
        <p:nvSpPr>
          <p:cNvPr id="173" name="Text Box 153"/>
          <p:cNvSpPr txBox="1">
            <a:spLocks noChangeArrowheads="1"/>
          </p:cNvSpPr>
          <p:nvPr/>
        </p:nvSpPr>
        <p:spPr bwMode="auto">
          <a:xfrm>
            <a:off x="5004048" y="1926402"/>
            <a:ext cx="1049843" cy="49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Extraction</a:t>
            </a:r>
            <a:r>
              <a:rPr lang="sv-SE" sz="1000" b="1" dirty="0"/>
              <a:t/>
            </a:r>
            <a:br>
              <a:rPr lang="sv-SE" sz="1000" b="1" dirty="0"/>
            </a:br>
            <a:r>
              <a:rPr lang="sv-SE" sz="1000" b="1" dirty="0"/>
              <a:t>3</a:t>
            </a:r>
            <a:r>
              <a:rPr lang="sv-SE" sz="1000" b="1" dirty="0" smtClean="0"/>
              <a:t> </a:t>
            </a:r>
            <a:r>
              <a:rPr lang="sv-SE" sz="1000" b="1" dirty="0"/>
              <a:t>GeV</a:t>
            </a:r>
          </a:p>
        </p:txBody>
      </p:sp>
      <p:sp>
        <p:nvSpPr>
          <p:cNvPr id="174" name="Text Box 151"/>
          <p:cNvSpPr txBox="1">
            <a:spLocks noChangeArrowheads="1"/>
          </p:cNvSpPr>
          <p:nvPr/>
        </p:nvSpPr>
        <p:spPr bwMode="auto">
          <a:xfrm>
            <a:off x="6012160" y="2996952"/>
            <a:ext cx="1542019" cy="30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BC2 @ 3 </a:t>
            </a:r>
            <a:r>
              <a:rPr lang="sv-SE" sz="1000" b="1" dirty="0"/>
              <a:t>G</a:t>
            </a:r>
            <a:r>
              <a:rPr lang="sv-SE" sz="1000" b="1" dirty="0" smtClean="0"/>
              <a:t>eV</a:t>
            </a:r>
            <a:endParaRPr lang="sv-SE" sz="1000" b="1" dirty="0"/>
          </a:p>
        </p:txBody>
      </p:sp>
      <p:sp>
        <p:nvSpPr>
          <p:cNvPr id="175" name="Text Box 151"/>
          <p:cNvSpPr txBox="1">
            <a:spLocks noChangeArrowheads="1"/>
          </p:cNvSpPr>
          <p:nvPr/>
        </p:nvSpPr>
        <p:spPr bwMode="auto">
          <a:xfrm>
            <a:off x="7596336" y="2924944"/>
            <a:ext cx="458645" cy="34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SPF</a:t>
            </a:r>
            <a:r>
              <a:rPr lang="sv-SE" sz="1200" b="1" dirty="0" smtClean="0"/>
              <a:t> </a:t>
            </a:r>
            <a:endParaRPr lang="sv-SE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24885"/>
            <a:ext cx="6984776" cy="254813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/>
          <a:lstStyle/>
          <a:p>
            <a:pPr algn="r"/>
            <a:r>
              <a:rPr lang="en-US" dirty="0" smtClean="0"/>
              <a:t>MAX IV </a:t>
            </a:r>
            <a:r>
              <a:rPr lang="en-US" dirty="0" smtClean="0"/>
              <a:t>Short Pulse Facility</a:t>
            </a:r>
            <a:endParaRPr lang="en-GB" dirty="0"/>
          </a:p>
        </p:txBody>
      </p:sp>
      <p:sp>
        <p:nvSpPr>
          <p:cNvPr id="168" name="Text Box 158"/>
          <p:cNvSpPr txBox="1">
            <a:spLocks noChangeArrowheads="1"/>
          </p:cNvSpPr>
          <p:nvPr/>
        </p:nvSpPr>
        <p:spPr bwMode="auto">
          <a:xfrm>
            <a:off x="1070211" y="548680"/>
            <a:ext cx="9150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Thermionic</a:t>
            </a:r>
            <a:r>
              <a:rPr lang="sv-SE" sz="1000" b="1" dirty="0" smtClean="0"/>
              <a:t> RF </a:t>
            </a:r>
            <a:r>
              <a:rPr lang="sv-SE" sz="1000" b="1" dirty="0" err="1" smtClean="0"/>
              <a:t>gun</a:t>
            </a:r>
            <a:endParaRPr lang="sv-SE" sz="1000" b="1" dirty="0"/>
          </a:p>
        </p:txBody>
      </p:sp>
      <p:sp>
        <p:nvSpPr>
          <p:cNvPr id="170" name="Text Box 158"/>
          <p:cNvSpPr txBox="1">
            <a:spLocks noChangeArrowheads="1"/>
          </p:cNvSpPr>
          <p:nvPr/>
        </p:nvSpPr>
        <p:spPr bwMode="auto">
          <a:xfrm>
            <a:off x="35496" y="724634"/>
            <a:ext cx="1106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/>
              <a:t>Photo </a:t>
            </a:r>
            <a:r>
              <a:rPr lang="sv-SE" sz="1000" b="1" dirty="0" err="1"/>
              <a:t>cathode</a:t>
            </a:r>
            <a:r>
              <a:rPr lang="sv-SE" sz="1000" b="1" dirty="0"/>
              <a:t> RF </a:t>
            </a:r>
            <a:r>
              <a:rPr lang="sv-SE" sz="1000" b="1" dirty="0" err="1" smtClean="0"/>
              <a:t>gun</a:t>
            </a:r>
            <a:endParaRPr lang="sv-SE" sz="1000" b="1" dirty="0"/>
          </a:p>
        </p:txBody>
      </p:sp>
      <p:sp>
        <p:nvSpPr>
          <p:cNvPr id="171" name="Text Box 151"/>
          <p:cNvSpPr txBox="1">
            <a:spLocks noChangeArrowheads="1"/>
          </p:cNvSpPr>
          <p:nvPr/>
        </p:nvSpPr>
        <p:spPr bwMode="auto">
          <a:xfrm>
            <a:off x="1619672" y="1844824"/>
            <a:ext cx="1803624" cy="30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BC1 @ 260 </a:t>
            </a:r>
            <a:r>
              <a:rPr lang="sv-SE" sz="1000" b="1" dirty="0"/>
              <a:t>MeV</a:t>
            </a:r>
          </a:p>
        </p:txBody>
      </p:sp>
      <p:sp>
        <p:nvSpPr>
          <p:cNvPr id="172" name="Text Box 153"/>
          <p:cNvSpPr txBox="1">
            <a:spLocks noChangeArrowheads="1"/>
          </p:cNvSpPr>
          <p:nvPr/>
        </p:nvSpPr>
        <p:spPr bwMode="auto">
          <a:xfrm>
            <a:off x="3900847" y="1556792"/>
            <a:ext cx="1175209" cy="49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Extraction</a:t>
            </a:r>
            <a:r>
              <a:rPr lang="sv-SE" sz="1000" b="1" dirty="0"/>
              <a:t/>
            </a:r>
            <a:br>
              <a:rPr lang="sv-SE" sz="1000" b="1" dirty="0"/>
            </a:br>
            <a:r>
              <a:rPr lang="sv-SE" sz="1000" b="1" dirty="0"/>
              <a:t>1.5 GeV</a:t>
            </a:r>
          </a:p>
        </p:txBody>
      </p:sp>
      <p:sp>
        <p:nvSpPr>
          <p:cNvPr id="173" name="Text Box 153"/>
          <p:cNvSpPr txBox="1">
            <a:spLocks noChangeArrowheads="1"/>
          </p:cNvSpPr>
          <p:nvPr/>
        </p:nvSpPr>
        <p:spPr bwMode="auto">
          <a:xfrm>
            <a:off x="5004048" y="1926402"/>
            <a:ext cx="1049843" cy="49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Extraction</a:t>
            </a:r>
            <a:r>
              <a:rPr lang="sv-SE" sz="1000" b="1" dirty="0"/>
              <a:t/>
            </a:r>
            <a:br>
              <a:rPr lang="sv-SE" sz="1000" b="1" dirty="0"/>
            </a:br>
            <a:r>
              <a:rPr lang="sv-SE" sz="1000" b="1" dirty="0"/>
              <a:t>3</a:t>
            </a:r>
            <a:r>
              <a:rPr lang="sv-SE" sz="1000" b="1" dirty="0" smtClean="0"/>
              <a:t> </a:t>
            </a:r>
            <a:r>
              <a:rPr lang="sv-SE" sz="1000" b="1" dirty="0"/>
              <a:t>GeV</a:t>
            </a:r>
          </a:p>
        </p:txBody>
      </p:sp>
      <p:sp>
        <p:nvSpPr>
          <p:cNvPr id="174" name="Text Box 151"/>
          <p:cNvSpPr txBox="1">
            <a:spLocks noChangeArrowheads="1"/>
          </p:cNvSpPr>
          <p:nvPr/>
        </p:nvSpPr>
        <p:spPr bwMode="auto">
          <a:xfrm>
            <a:off x="6012160" y="2996952"/>
            <a:ext cx="1542019" cy="30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BC2 @ 3 </a:t>
            </a:r>
            <a:r>
              <a:rPr lang="sv-SE" sz="1000" b="1" dirty="0"/>
              <a:t>G</a:t>
            </a:r>
            <a:r>
              <a:rPr lang="sv-SE" sz="1000" b="1" dirty="0" smtClean="0"/>
              <a:t>eV</a:t>
            </a:r>
            <a:endParaRPr lang="sv-SE" sz="1000" b="1" dirty="0"/>
          </a:p>
        </p:txBody>
      </p:sp>
      <p:sp>
        <p:nvSpPr>
          <p:cNvPr id="175" name="Text Box 151"/>
          <p:cNvSpPr txBox="1">
            <a:spLocks noChangeArrowheads="1"/>
          </p:cNvSpPr>
          <p:nvPr/>
        </p:nvSpPr>
        <p:spPr bwMode="auto">
          <a:xfrm>
            <a:off x="7596336" y="2924944"/>
            <a:ext cx="458645" cy="34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SPF</a:t>
            </a:r>
            <a:r>
              <a:rPr lang="sv-SE" sz="1200" b="1" dirty="0" smtClean="0"/>
              <a:t> </a:t>
            </a:r>
            <a:endParaRPr lang="sv-SE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3528" y="4571861"/>
            <a:ext cx="6531821" cy="1521435"/>
            <a:chOff x="323528" y="4571861"/>
            <a:chExt cx="6531821" cy="1521435"/>
          </a:xfrm>
        </p:grpSpPr>
        <p:cxnSp>
          <p:nvCxnSpPr>
            <p:cNvPr id="23" name="Straight Connector 22"/>
            <p:cNvCxnSpPr>
              <a:endCxn id="73" idx="1"/>
            </p:cNvCxnSpPr>
            <p:nvPr/>
          </p:nvCxnSpPr>
          <p:spPr>
            <a:xfrm flipV="1">
              <a:off x="1585931" y="4866390"/>
              <a:ext cx="1208675" cy="9683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 206"/>
            <p:cNvGrpSpPr>
              <a:grpSpLocks/>
            </p:cNvGrpSpPr>
            <p:nvPr/>
          </p:nvGrpSpPr>
          <p:grpSpPr bwMode="auto">
            <a:xfrm flipH="1" flipV="1">
              <a:off x="762360" y="5792119"/>
              <a:ext cx="831468" cy="301177"/>
              <a:chOff x="9074067" y="8451900"/>
              <a:chExt cx="1279343" cy="595933"/>
            </a:xfrm>
          </p:grpSpPr>
          <p:sp>
            <p:nvSpPr>
              <p:cNvPr id="103" name="Frihandsfigur 207"/>
              <p:cNvSpPr>
                <a:spLocks/>
              </p:cNvSpPr>
              <p:nvPr/>
            </p:nvSpPr>
            <p:spPr bwMode="auto">
              <a:xfrm>
                <a:off x="9098015" y="8555932"/>
                <a:ext cx="1240631" cy="416719"/>
              </a:xfrm>
              <a:custGeom>
                <a:avLst/>
                <a:gdLst>
                  <a:gd name="T0" fmla="*/ 0 w 1240631"/>
                  <a:gd name="T1" fmla="*/ 416719 h 416719"/>
                  <a:gd name="T2" fmla="*/ 219075 w 1240631"/>
                  <a:gd name="T3" fmla="*/ 261937 h 416719"/>
                  <a:gd name="T4" fmla="*/ 421481 w 1240631"/>
                  <a:gd name="T5" fmla="*/ 119062 h 416719"/>
                  <a:gd name="T6" fmla="*/ 583406 w 1240631"/>
                  <a:gd name="T7" fmla="*/ 28575 h 416719"/>
                  <a:gd name="T8" fmla="*/ 778668 w 1240631"/>
                  <a:gd name="T9" fmla="*/ 7144 h 416719"/>
                  <a:gd name="T10" fmla="*/ 1031081 w 1240631"/>
                  <a:gd name="T11" fmla="*/ 0 h 416719"/>
                  <a:gd name="T12" fmla="*/ 1240631 w 1240631"/>
                  <a:gd name="T13" fmla="*/ 2381 h 4167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0631"/>
                  <a:gd name="T22" fmla="*/ 0 h 416719"/>
                  <a:gd name="T23" fmla="*/ 1240631 w 1240631"/>
                  <a:gd name="T24" fmla="*/ 416719 h 4167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0631" h="416719">
                    <a:moveTo>
                      <a:pt x="0" y="416719"/>
                    </a:moveTo>
                    <a:lnTo>
                      <a:pt x="219075" y="261937"/>
                    </a:lnTo>
                    <a:cubicBezTo>
                      <a:pt x="289322" y="212328"/>
                      <a:pt x="360759" y="157956"/>
                      <a:pt x="421481" y="119062"/>
                    </a:cubicBezTo>
                    <a:cubicBezTo>
                      <a:pt x="482203" y="80168"/>
                      <a:pt x="523875" y="47228"/>
                      <a:pt x="583406" y="28575"/>
                    </a:cubicBezTo>
                    <a:cubicBezTo>
                      <a:pt x="642937" y="9922"/>
                      <a:pt x="704056" y="11907"/>
                      <a:pt x="778668" y="7144"/>
                    </a:cubicBezTo>
                    <a:cubicBezTo>
                      <a:pt x="853281" y="2382"/>
                      <a:pt x="1031081" y="0"/>
                      <a:pt x="1031081" y="0"/>
                    </a:cubicBezTo>
                    <a:lnTo>
                      <a:pt x="1240631" y="2381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4800" dirty="0"/>
              </a:p>
            </p:txBody>
          </p:sp>
          <p:sp>
            <p:nvSpPr>
              <p:cNvPr id="104" name="AutoShape 15"/>
              <p:cNvSpPr>
                <a:spLocks noChangeArrowheads="1"/>
              </p:cNvSpPr>
              <p:nvPr/>
            </p:nvSpPr>
            <p:spPr bwMode="auto">
              <a:xfrm rot="-2370240">
                <a:off x="9138421" y="8842352"/>
                <a:ext cx="45719" cy="15847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05" name="AutoShape 55"/>
              <p:cNvSpPr>
                <a:spLocks noChangeArrowheads="1"/>
              </p:cNvSpPr>
              <p:nvPr/>
            </p:nvSpPr>
            <p:spPr bwMode="auto">
              <a:xfrm rot="10800000">
                <a:off x="10088613" y="8451900"/>
                <a:ext cx="76861" cy="215586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06" name="AutoShape 56"/>
              <p:cNvSpPr>
                <a:spLocks noChangeArrowheads="1"/>
              </p:cNvSpPr>
              <p:nvPr/>
            </p:nvSpPr>
            <p:spPr bwMode="auto">
              <a:xfrm rot="9814767">
                <a:off x="9825275" y="8459334"/>
                <a:ext cx="83705" cy="215586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07" name="AutoShape 56"/>
              <p:cNvSpPr>
                <a:spLocks noChangeArrowheads="1"/>
              </p:cNvSpPr>
              <p:nvPr/>
            </p:nvSpPr>
            <p:spPr bwMode="auto">
              <a:xfrm rot="9206976">
                <a:off x="9475147" y="8568779"/>
                <a:ext cx="83705" cy="215586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08" name="AutoShape 56"/>
              <p:cNvSpPr>
                <a:spLocks noChangeArrowheads="1"/>
              </p:cNvSpPr>
              <p:nvPr/>
            </p:nvSpPr>
            <p:spPr bwMode="auto">
              <a:xfrm rot="8468328">
                <a:off x="9270670" y="8709892"/>
                <a:ext cx="83705" cy="215586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09" name="AutoShape 15"/>
              <p:cNvSpPr>
                <a:spLocks noChangeArrowheads="1"/>
              </p:cNvSpPr>
              <p:nvPr/>
            </p:nvSpPr>
            <p:spPr bwMode="auto">
              <a:xfrm rot="-1940574">
                <a:off x="9392139" y="8658978"/>
                <a:ext cx="45719" cy="1587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10" name="AutoShape 15"/>
              <p:cNvSpPr>
                <a:spLocks noChangeArrowheads="1"/>
              </p:cNvSpPr>
              <p:nvPr/>
            </p:nvSpPr>
            <p:spPr bwMode="auto">
              <a:xfrm>
                <a:off x="10234665" y="8488413"/>
                <a:ext cx="45719" cy="1462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11" name="AutoShape 14"/>
              <p:cNvSpPr>
                <a:spLocks noChangeArrowheads="1"/>
              </p:cNvSpPr>
              <p:nvPr/>
            </p:nvSpPr>
            <p:spPr bwMode="auto">
              <a:xfrm>
                <a:off x="10307691" y="8488413"/>
                <a:ext cx="45719" cy="14390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12" name="AutoShape 15"/>
              <p:cNvSpPr>
                <a:spLocks noChangeArrowheads="1"/>
              </p:cNvSpPr>
              <p:nvPr/>
            </p:nvSpPr>
            <p:spPr bwMode="auto">
              <a:xfrm rot="-423169">
                <a:off x="9971645" y="8481122"/>
                <a:ext cx="45719" cy="14635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13" name="AutoShape 14"/>
              <p:cNvSpPr>
                <a:spLocks noChangeArrowheads="1"/>
              </p:cNvSpPr>
              <p:nvPr/>
            </p:nvSpPr>
            <p:spPr bwMode="auto">
              <a:xfrm rot="-1212008">
                <a:off x="9710750" y="8491821"/>
                <a:ext cx="45719" cy="1458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14" name="AutoShape 14"/>
              <p:cNvSpPr>
                <a:spLocks noChangeArrowheads="1"/>
              </p:cNvSpPr>
              <p:nvPr/>
            </p:nvSpPr>
            <p:spPr bwMode="auto">
              <a:xfrm rot="-1212008">
                <a:off x="9599977" y="8528553"/>
                <a:ext cx="45719" cy="13872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15" name="AutoShape 14"/>
              <p:cNvSpPr>
                <a:spLocks noChangeArrowheads="1"/>
              </p:cNvSpPr>
              <p:nvPr/>
            </p:nvSpPr>
            <p:spPr bwMode="auto">
              <a:xfrm rot="-1212008">
                <a:off x="9655191" y="8506106"/>
                <a:ext cx="45719" cy="145887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16" name="AutoShape 14"/>
              <p:cNvSpPr>
                <a:spLocks noChangeArrowheads="1"/>
              </p:cNvSpPr>
              <p:nvPr/>
            </p:nvSpPr>
            <p:spPr bwMode="auto">
              <a:xfrm rot="-2323288">
                <a:off x="9074067" y="8890029"/>
                <a:ext cx="45719" cy="15780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 flipV="1">
              <a:off x="3071259" y="5065738"/>
              <a:ext cx="1414985" cy="55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151"/>
            <p:cNvSpPr txBox="1">
              <a:spLocks noChangeArrowheads="1"/>
            </p:cNvSpPr>
            <p:nvPr/>
          </p:nvSpPr>
          <p:spPr bwMode="auto">
            <a:xfrm>
              <a:off x="323528" y="4881864"/>
              <a:ext cx="1855623" cy="21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defTabSz="1279525">
                <a:spcBef>
                  <a:spcPct val="50000"/>
                </a:spcBef>
              </a:pPr>
              <a:r>
                <a:rPr lang="sv-SE" sz="1400" b="1" dirty="0" smtClean="0"/>
                <a:t>BC2 @ 3 </a:t>
              </a:r>
              <a:r>
                <a:rPr lang="sv-SE" sz="1400" b="1" dirty="0"/>
                <a:t>G</a:t>
              </a:r>
              <a:r>
                <a:rPr lang="sv-SE" sz="1400" b="1" dirty="0" smtClean="0"/>
                <a:t>eV</a:t>
              </a:r>
              <a:endParaRPr lang="sv-SE" sz="1400" b="1" dirty="0"/>
            </a:p>
          </p:txBody>
        </p:sp>
        <p:grpSp>
          <p:nvGrpSpPr>
            <p:cNvPr id="27" name="Grupp 205"/>
            <p:cNvGrpSpPr>
              <a:grpSpLocks/>
            </p:cNvGrpSpPr>
            <p:nvPr/>
          </p:nvGrpSpPr>
          <p:grpSpPr bwMode="auto">
            <a:xfrm>
              <a:off x="2239791" y="5022490"/>
              <a:ext cx="831468" cy="301177"/>
              <a:chOff x="9062834" y="8470357"/>
              <a:chExt cx="1279343" cy="595932"/>
            </a:xfrm>
          </p:grpSpPr>
          <p:sp>
            <p:nvSpPr>
              <p:cNvPr id="89" name="Frihandsfigur 191"/>
              <p:cNvSpPr>
                <a:spLocks/>
              </p:cNvSpPr>
              <p:nvPr/>
            </p:nvSpPr>
            <p:spPr bwMode="auto">
              <a:xfrm>
                <a:off x="9098015" y="8555932"/>
                <a:ext cx="1240631" cy="416719"/>
              </a:xfrm>
              <a:custGeom>
                <a:avLst/>
                <a:gdLst>
                  <a:gd name="T0" fmla="*/ 0 w 1240631"/>
                  <a:gd name="T1" fmla="*/ 416719 h 416719"/>
                  <a:gd name="T2" fmla="*/ 219075 w 1240631"/>
                  <a:gd name="T3" fmla="*/ 261937 h 416719"/>
                  <a:gd name="T4" fmla="*/ 421481 w 1240631"/>
                  <a:gd name="T5" fmla="*/ 119062 h 416719"/>
                  <a:gd name="T6" fmla="*/ 583406 w 1240631"/>
                  <a:gd name="T7" fmla="*/ 28575 h 416719"/>
                  <a:gd name="T8" fmla="*/ 778668 w 1240631"/>
                  <a:gd name="T9" fmla="*/ 7144 h 416719"/>
                  <a:gd name="T10" fmla="*/ 1031081 w 1240631"/>
                  <a:gd name="T11" fmla="*/ 0 h 416719"/>
                  <a:gd name="T12" fmla="*/ 1240631 w 1240631"/>
                  <a:gd name="T13" fmla="*/ 2381 h 4167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0631"/>
                  <a:gd name="T22" fmla="*/ 0 h 416719"/>
                  <a:gd name="T23" fmla="*/ 1240631 w 1240631"/>
                  <a:gd name="T24" fmla="*/ 416719 h 4167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0631" h="416719">
                    <a:moveTo>
                      <a:pt x="0" y="416719"/>
                    </a:moveTo>
                    <a:lnTo>
                      <a:pt x="219075" y="261937"/>
                    </a:lnTo>
                    <a:cubicBezTo>
                      <a:pt x="289322" y="212328"/>
                      <a:pt x="360759" y="157956"/>
                      <a:pt x="421481" y="119062"/>
                    </a:cubicBezTo>
                    <a:cubicBezTo>
                      <a:pt x="482203" y="80168"/>
                      <a:pt x="523875" y="47228"/>
                      <a:pt x="583406" y="28575"/>
                    </a:cubicBezTo>
                    <a:cubicBezTo>
                      <a:pt x="642937" y="9922"/>
                      <a:pt x="704056" y="11907"/>
                      <a:pt x="778668" y="7144"/>
                    </a:cubicBezTo>
                    <a:cubicBezTo>
                      <a:pt x="853281" y="2382"/>
                      <a:pt x="1031081" y="0"/>
                      <a:pt x="1031081" y="0"/>
                    </a:cubicBezTo>
                    <a:lnTo>
                      <a:pt x="1240631" y="2381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4800" dirty="0"/>
              </a:p>
            </p:txBody>
          </p:sp>
          <p:sp>
            <p:nvSpPr>
              <p:cNvPr id="90" name="AutoShape 14"/>
              <p:cNvSpPr>
                <a:spLocks noChangeArrowheads="1"/>
              </p:cNvSpPr>
              <p:nvPr/>
            </p:nvSpPr>
            <p:spPr bwMode="auto">
              <a:xfrm rot="20387992">
                <a:off x="9588744" y="8547010"/>
                <a:ext cx="45719" cy="13872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1" name="AutoShape 14"/>
              <p:cNvSpPr>
                <a:spLocks noChangeArrowheads="1"/>
              </p:cNvSpPr>
              <p:nvPr/>
            </p:nvSpPr>
            <p:spPr bwMode="auto">
              <a:xfrm rot="20387992">
                <a:off x="9643958" y="8524563"/>
                <a:ext cx="45719" cy="145886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2" name="AutoShape 55"/>
              <p:cNvSpPr>
                <a:spLocks noChangeArrowheads="1"/>
              </p:cNvSpPr>
              <p:nvPr/>
            </p:nvSpPr>
            <p:spPr bwMode="auto">
              <a:xfrm rot="10800000">
                <a:off x="10077379" y="8470357"/>
                <a:ext cx="76862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3" name="AutoShape 56"/>
              <p:cNvSpPr>
                <a:spLocks noChangeArrowheads="1"/>
              </p:cNvSpPr>
              <p:nvPr/>
            </p:nvSpPr>
            <p:spPr bwMode="auto">
              <a:xfrm rot="9814767">
                <a:off x="9814041" y="8477791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4" name="AutoShape 15"/>
              <p:cNvSpPr>
                <a:spLocks noChangeArrowheads="1"/>
              </p:cNvSpPr>
              <p:nvPr/>
            </p:nvSpPr>
            <p:spPr bwMode="auto">
              <a:xfrm>
                <a:off x="10223432" y="8506869"/>
                <a:ext cx="45719" cy="14620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5" name="AutoShape 14"/>
              <p:cNvSpPr>
                <a:spLocks noChangeArrowheads="1"/>
              </p:cNvSpPr>
              <p:nvPr/>
            </p:nvSpPr>
            <p:spPr bwMode="auto">
              <a:xfrm>
                <a:off x="10296458" y="8506869"/>
                <a:ext cx="45719" cy="14390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6" name="AutoShape 15"/>
              <p:cNvSpPr>
                <a:spLocks noChangeArrowheads="1"/>
              </p:cNvSpPr>
              <p:nvPr/>
            </p:nvSpPr>
            <p:spPr bwMode="auto">
              <a:xfrm rot="21176831">
                <a:off x="9960411" y="8499580"/>
                <a:ext cx="45719" cy="14635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7" name="AutoShape 14"/>
              <p:cNvSpPr>
                <a:spLocks noChangeArrowheads="1"/>
              </p:cNvSpPr>
              <p:nvPr/>
            </p:nvSpPr>
            <p:spPr bwMode="auto">
              <a:xfrm rot="20387992">
                <a:off x="9699517" y="8510277"/>
                <a:ext cx="45719" cy="14588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8" name="AutoShape 15"/>
              <p:cNvSpPr>
                <a:spLocks noChangeArrowheads="1"/>
              </p:cNvSpPr>
              <p:nvPr/>
            </p:nvSpPr>
            <p:spPr bwMode="auto">
              <a:xfrm rot="19229760">
                <a:off x="9127187" y="8860808"/>
                <a:ext cx="45719" cy="15847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9" name="AutoShape 15"/>
              <p:cNvSpPr>
                <a:spLocks noChangeArrowheads="1"/>
              </p:cNvSpPr>
              <p:nvPr/>
            </p:nvSpPr>
            <p:spPr bwMode="auto">
              <a:xfrm rot="19659426">
                <a:off x="9380906" y="8677434"/>
                <a:ext cx="45719" cy="1587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00" name="AutoShape 56"/>
              <p:cNvSpPr>
                <a:spLocks noChangeArrowheads="1"/>
              </p:cNvSpPr>
              <p:nvPr/>
            </p:nvSpPr>
            <p:spPr bwMode="auto">
              <a:xfrm rot="9206976">
                <a:off x="9463914" y="8587237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01" name="AutoShape 14"/>
              <p:cNvSpPr>
                <a:spLocks noChangeArrowheads="1"/>
              </p:cNvSpPr>
              <p:nvPr/>
            </p:nvSpPr>
            <p:spPr bwMode="auto">
              <a:xfrm rot="19276712">
                <a:off x="9062834" y="8908485"/>
                <a:ext cx="45719" cy="15780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02" name="AutoShape 56"/>
              <p:cNvSpPr>
                <a:spLocks noChangeArrowheads="1"/>
              </p:cNvSpPr>
              <p:nvPr/>
            </p:nvSpPr>
            <p:spPr bwMode="auto">
              <a:xfrm rot="8468328">
                <a:off x="9259438" y="8728353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</p:grpSp>
        <p:cxnSp>
          <p:nvCxnSpPr>
            <p:cNvPr id="28" name="Straight Connector 234"/>
            <p:cNvCxnSpPr/>
            <p:nvPr/>
          </p:nvCxnSpPr>
          <p:spPr>
            <a:xfrm flipV="1">
              <a:off x="2591647" y="5467959"/>
              <a:ext cx="531275" cy="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 205"/>
            <p:cNvGrpSpPr>
              <a:grpSpLocks/>
            </p:cNvGrpSpPr>
            <p:nvPr/>
          </p:nvGrpSpPr>
          <p:grpSpPr bwMode="auto">
            <a:xfrm>
              <a:off x="1760179" y="5412180"/>
              <a:ext cx="831468" cy="301177"/>
              <a:chOff x="9062834" y="8470357"/>
              <a:chExt cx="1279343" cy="595932"/>
            </a:xfrm>
          </p:grpSpPr>
          <p:sp>
            <p:nvSpPr>
              <p:cNvPr id="75" name="Frihandsfigur 191"/>
              <p:cNvSpPr>
                <a:spLocks/>
              </p:cNvSpPr>
              <p:nvPr/>
            </p:nvSpPr>
            <p:spPr bwMode="auto">
              <a:xfrm>
                <a:off x="9098015" y="8555932"/>
                <a:ext cx="1240631" cy="416719"/>
              </a:xfrm>
              <a:custGeom>
                <a:avLst/>
                <a:gdLst>
                  <a:gd name="T0" fmla="*/ 0 w 1240631"/>
                  <a:gd name="T1" fmla="*/ 416719 h 416719"/>
                  <a:gd name="T2" fmla="*/ 219075 w 1240631"/>
                  <a:gd name="T3" fmla="*/ 261937 h 416719"/>
                  <a:gd name="T4" fmla="*/ 421481 w 1240631"/>
                  <a:gd name="T5" fmla="*/ 119062 h 416719"/>
                  <a:gd name="T6" fmla="*/ 583406 w 1240631"/>
                  <a:gd name="T7" fmla="*/ 28575 h 416719"/>
                  <a:gd name="T8" fmla="*/ 778668 w 1240631"/>
                  <a:gd name="T9" fmla="*/ 7144 h 416719"/>
                  <a:gd name="T10" fmla="*/ 1031081 w 1240631"/>
                  <a:gd name="T11" fmla="*/ 0 h 416719"/>
                  <a:gd name="T12" fmla="*/ 1240631 w 1240631"/>
                  <a:gd name="T13" fmla="*/ 2381 h 4167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0631"/>
                  <a:gd name="T22" fmla="*/ 0 h 416719"/>
                  <a:gd name="T23" fmla="*/ 1240631 w 1240631"/>
                  <a:gd name="T24" fmla="*/ 416719 h 4167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0631" h="416719">
                    <a:moveTo>
                      <a:pt x="0" y="416719"/>
                    </a:moveTo>
                    <a:lnTo>
                      <a:pt x="219075" y="261937"/>
                    </a:lnTo>
                    <a:cubicBezTo>
                      <a:pt x="289322" y="212328"/>
                      <a:pt x="360759" y="157956"/>
                      <a:pt x="421481" y="119062"/>
                    </a:cubicBezTo>
                    <a:cubicBezTo>
                      <a:pt x="482203" y="80168"/>
                      <a:pt x="523875" y="47228"/>
                      <a:pt x="583406" y="28575"/>
                    </a:cubicBezTo>
                    <a:cubicBezTo>
                      <a:pt x="642937" y="9922"/>
                      <a:pt x="704056" y="11907"/>
                      <a:pt x="778668" y="7144"/>
                    </a:cubicBezTo>
                    <a:cubicBezTo>
                      <a:pt x="853281" y="2382"/>
                      <a:pt x="1031081" y="0"/>
                      <a:pt x="1031081" y="0"/>
                    </a:cubicBezTo>
                    <a:lnTo>
                      <a:pt x="1240631" y="2381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4800" dirty="0"/>
              </a:p>
            </p:txBody>
          </p:sp>
          <p:sp>
            <p:nvSpPr>
              <p:cNvPr id="76" name="AutoShape 14"/>
              <p:cNvSpPr>
                <a:spLocks noChangeArrowheads="1"/>
              </p:cNvSpPr>
              <p:nvPr/>
            </p:nvSpPr>
            <p:spPr bwMode="auto">
              <a:xfrm rot="20387992">
                <a:off x="9588744" y="8547010"/>
                <a:ext cx="45719" cy="13872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77" name="AutoShape 14"/>
              <p:cNvSpPr>
                <a:spLocks noChangeArrowheads="1"/>
              </p:cNvSpPr>
              <p:nvPr/>
            </p:nvSpPr>
            <p:spPr bwMode="auto">
              <a:xfrm rot="20387992">
                <a:off x="9643958" y="8524563"/>
                <a:ext cx="45719" cy="145886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78" name="AutoShape 55"/>
              <p:cNvSpPr>
                <a:spLocks noChangeArrowheads="1"/>
              </p:cNvSpPr>
              <p:nvPr/>
            </p:nvSpPr>
            <p:spPr bwMode="auto">
              <a:xfrm rot="10800000">
                <a:off x="10077379" y="8470357"/>
                <a:ext cx="76862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79" name="AutoShape 56"/>
              <p:cNvSpPr>
                <a:spLocks noChangeArrowheads="1"/>
              </p:cNvSpPr>
              <p:nvPr/>
            </p:nvSpPr>
            <p:spPr bwMode="auto">
              <a:xfrm rot="9814767">
                <a:off x="9814041" y="8477791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0" name="AutoShape 15"/>
              <p:cNvSpPr>
                <a:spLocks noChangeArrowheads="1"/>
              </p:cNvSpPr>
              <p:nvPr/>
            </p:nvSpPr>
            <p:spPr bwMode="auto">
              <a:xfrm>
                <a:off x="10223432" y="8506869"/>
                <a:ext cx="45719" cy="14620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1" name="AutoShape 14"/>
              <p:cNvSpPr>
                <a:spLocks noChangeArrowheads="1"/>
              </p:cNvSpPr>
              <p:nvPr/>
            </p:nvSpPr>
            <p:spPr bwMode="auto">
              <a:xfrm>
                <a:off x="10296458" y="8506869"/>
                <a:ext cx="45719" cy="14390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2" name="AutoShape 15"/>
              <p:cNvSpPr>
                <a:spLocks noChangeArrowheads="1"/>
              </p:cNvSpPr>
              <p:nvPr/>
            </p:nvSpPr>
            <p:spPr bwMode="auto">
              <a:xfrm rot="21176831">
                <a:off x="9960411" y="8499580"/>
                <a:ext cx="45719" cy="14635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3" name="AutoShape 14"/>
              <p:cNvSpPr>
                <a:spLocks noChangeArrowheads="1"/>
              </p:cNvSpPr>
              <p:nvPr/>
            </p:nvSpPr>
            <p:spPr bwMode="auto">
              <a:xfrm rot="20387992">
                <a:off x="9699517" y="8510277"/>
                <a:ext cx="45719" cy="14588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4" name="AutoShape 15"/>
              <p:cNvSpPr>
                <a:spLocks noChangeArrowheads="1"/>
              </p:cNvSpPr>
              <p:nvPr/>
            </p:nvSpPr>
            <p:spPr bwMode="auto">
              <a:xfrm rot="19229760">
                <a:off x="9127187" y="8860808"/>
                <a:ext cx="45719" cy="15847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5" name="AutoShape 15"/>
              <p:cNvSpPr>
                <a:spLocks noChangeArrowheads="1"/>
              </p:cNvSpPr>
              <p:nvPr/>
            </p:nvSpPr>
            <p:spPr bwMode="auto">
              <a:xfrm rot="19659426">
                <a:off x="9380906" y="8677434"/>
                <a:ext cx="45719" cy="1587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6" name="AutoShape 56"/>
              <p:cNvSpPr>
                <a:spLocks noChangeArrowheads="1"/>
              </p:cNvSpPr>
              <p:nvPr/>
            </p:nvSpPr>
            <p:spPr bwMode="auto">
              <a:xfrm rot="9206976">
                <a:off x="9463914" y="8587237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7" name="AutoShape 14"/>
              <p:cNvSpPr>
                <a:spLocks noChangeArrowheads="1"/>
              </p:cNvSpPr>
              <p:nvPr/>
            </p:nvSpPr>
            <p:spPr bwMode="auto">
              <a:xfrm rot="19276712">
                <a:off x="9062834" y="8908485"/>
                <a:ext cx="45719" cy="15780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8" name="AutoShape 56"/>
              <p:cNvSpPr>
                <a:spLocks noChangeArrowheads="1"/>
              </p:cNvSpPr>
              <p:nvPr/>
            </p:nvSpPr>
            <p:spPr bwMode="auto">
              <a:xfrm rot="8468328">
                <a:off x="9259438" y="8728353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</p:grp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>
              <a:off x="3118700" y="5471136"/>
              <a:ext cx="941854" cy="5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800" dirty="0"/>
            </a:p>
          </p:txBody>
        </p:sp>
        <p:sp>
          <p:nvSpPr>
            <p:cNvPr id="42" name="AutoShape 48"/>
            <p:cNvSpPr>
              <a:spLocks noChangeArrowheads="1"/>
            </p:cNvSpPr>
            <p:nvPr/>
          </p:nvSpPr>
          <p:spPr bwMode="auto">
            <a:xfrm>
              <a:off x="3786635" y="4990865"/>
              <a:ext cx="541945" cy="160751"/>
            </a:xfrm>
            <a:prstGeom prst="roundRect">
              <a:avLst>
                <a:gd name="adj" fmla="val 16667"/>
              </a:avLst>
            </a:prstGeom>
            <a:pattFill prst="dkVert">
              <a:fgClr>
                <a:srgbClr val="00B050"/>
              </a:fgClr>
              <a:bgClr>
                <a:srgbClr val="8DC73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1279525"/>
              <a:r>
                <a:rPr lang="sv-SE" sz="1050" dirty="0"/>
                <a:t>U</a:t>
              </a:r>
            </a:p>
          </p:txBody>
        </p:sp>
        <p:cxnSp>
          <p:nvCxnSpPr>
            <p:cNvPr id="51" name="Straight Connector 234"/>
            <p:cNvCxnSpPr/>
            <p:nvPr/>
          </p:nvCxnSpPr>
          <p:spPr>
            <a:xfrm>
              <a:off x="3622808" y="4644545"/>
              <a:ext cx="1089080" cy="3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upp 205"/>
            <p:cNvGrpSpPr>
              <a:grpSpLocks/>
            </p:cNvGrpSpPr>
            <p:nvPr/>
          </p:nvGrpSpPr>
          <p:grpSpPr bwMode="auto">
            <a:xfrm>
              <a:off x="2791340" y="4595795"/>
              <a:ext cx="831468" cy="301177"/>
              <a:chOff x="9062834" y="8470357"/>
              <a:chExt cx="1279343" cy="595932"/>
            </a:xfrm>
          </p:grpSpPr>
          <p:sp>
            <p:nvSpPr>
              <p:cNvPr id="61" name="Frihandsfigur 191"/>
              <p:cNvSpPr>
                <a:spLocks/>
              </p:cNvSpPr>
              <p:nvPr/>
            </p:nvSpPr>
            <p:spPr bwMode="auto">
              <a:xfrm>
                <a:off x="9098015" y="8555932"/>
                <a:ext cx="1240631" cy="416719"/>
              </a:xfrm>
              <a:custGeom>
                <a:avLst/>
                <a:gdLst>
                  <a:gd name="T0" fmla="*/ 0 w 1240631"/>
                  <a:gd name="T1" fmla="*/ 416719 h 416719"/>
                  <a:gd name="T2" fmla="*/ 219075 w 1240631"/>
                  <a:gd name="T3" fmla="*/ 261937 h 416719"/>
                  <a:gd name="T4" fmla="*/ 421481 w 1240631"/>
                  <a:gd name="T5" fmla="*/ 119062 h 416719"/>
                  <a:gd name="T6" fmla="*/ 583406 w 1240631"/>
                  <a:gd name="T7" fmla="*/ 28575 h 416719"/>
                  <a:gd name="T8" fmla="*/ 778668 w 1240631"/>
                  <a:gd name="T9" fmla="*/ 7144 h 416719"/>
                  <a:gd name="T10" fmla="*/ 1031081 w 1240631"/>
                  <a:gd name="T11" fmla="*/ 0 h 416719"/>
                  <a:gd name="T12" fmla="*/ 1240631 w 1240631"/>
                  <a:gd name="T13" fmla="*/ 2381 h 4167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0631"/>
                  <a:gd name="T22" fmla="*/ 0 h 416719"/>
                  <a:gd name="T23" fmla="*/ 1240631 w 1240631"/>
                  <a:gd name="T24" fmla="*/ 416719 h 4167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0631" h="416719">
                    <a:moveTo>
                      <a:pt x="0" y="416719"/>
                    </a:moveTo>
                    <a:lnTo>
                      <a:pt x="219075" y="261937"/>
                    </a:lnTo>
                    <a:cubicBezTo>
                      <a:pt x="289322" y="212328"/>
                      <a:pt x="360759" y="157956"/>
                      <a:pt x="421481" y="119062"/>
                    </a:cubicBezTo>
                    <a:cubicBezTo>
                      <a:pt x="482203" y="80168"/>
                      <a:pt x="523875" y="47228"/>
                      <a:pt x="583406" y="28575"/>
                    </a:cubicBezTo>
                    <a:cubicBezTo>
                      <a:pt x="642937" y="9922"/>
                      <a:pt x="704056" y="11907"/>
                      <a:pt x="778668" y="7144"/>
                    </a:cubicBezTo>
                    <a:cubicBezTo>
                      <a:pt x="853281" y="2382"/>
                      <a:pt x="1031081" y="0"/>
                      <a:pt x="1031081" y="0"/>
                    </a:cubicBezTo>
                    <a:lnTo>
                      <a:pt x="1240631" y="2381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4800" dirty="0"/>
              </a:p>
            </p:txBody>
          </p:sp>
          <p:sp>
            <p:nvSpPr>
              <p:cNvPr id="62" name="AutoShape 14"/>
              <p:cNvSpPr>
                <a:spLocks noChangeArrowheads="1"/>
              </p:cNvSpPr>
              <p:nvPr/>
            </p:nvSpPr>
            <p:spPr bwMode="auto">
              <a:xfrm rot="20387992">
                <a:off x="9588744" y="8547010"/>
                <a:ext cx="45719" cy="13872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63" name="AutoShape 14"/>
              <p:cNvSpPr>
                <a:spLocks noChangeArrowheads="1"/>
              </p:cNvSpPr>
              <p:nvPr/>
            </p:nvSpPr>
            <p:spPr bwMode="auto">
              <a:xfrm rot="20387992">
                <a:off x="9643958" y="8524563"/>
                <a:ext cx="45719" cy="145886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64" name="AutoShape 55"/>
              <p:cNvSpPr>
                <a:spLocks noChangeArrowheads="1"/>
              </p:cNvSpPr>
              <p:nvPr/>
            </p:nvSpPr>
            <p:spPr bwMode="auto">
              <a:xfrm rot="10800000">
                <a:off x="10077379" y="8470357"/>
                <a:ext cx="76862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65" name="AutoShape 56"/>
              <p:cNvSpPr>
                <a:spLocks noChangeArrowheads="1"/>
              </p:cNvSpPr>
              <p:nvPr/>
            </p:nvSpPr>
            <p:spPr bwMode="auto">
              <a:xfrm rot="9814767">
                <a:off x="9814041" y="8477791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66" name="AutoShape 15"/>
              <p:cNvSpPr>
                <a:spLocks noChangeArrowheads="1"/>
              </p:cNvSpPr>
              <p:nvPr/>
            </p:nvSpPr>
            <p:spPr bwMode="auto">
              <a:xfrm>
                <a:off x="10223432" y="8506869"/>
                <a:ext cx="45719" cy="14620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67" name="AutoShape 14"/>
              <p:cNvSpPr>
                <a:spLocks noChangeArrowheads="1"/>
              </p:cNvSpPr>
              <p:nvPr/>
            </p:nvSpPr>
            <p:spPr bwMode="auto">
              <a:xfrm>
                <a:off x="10296458" y="8506869"/>
                <a:ext cx="45719" cy="14390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68" name="AutoShape 15"/>
              <p:cNvSpPr>
                <a:spLocks noChangeArrowheads="1"/>
              </p:cNvSpPr>
              <p:nvPr/>
            </p:nvSpPr>
            <p:spPr bwMode="auto">
              <a:xfrm rot="21176831">
                <a:off x="9960411" y="8499580"/>
                <a:ext cx="45719" cy="14635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69" name="AutoShape 14"/>
              <p:cNvSpPr>
                <a:spLocks noChangeArrowheads="1"/>
              </p:cNvSpPr>
              <p:nvPr/>
            </p:nvSpPr>
            <p:spPr bwMode="auto">
              <a:xfrm rot="20387992">
                <a:off x="9699517" y="8510277"/>
                <a:ext cx="45719" cy="14588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70" name="AutoShape 15"/>
              <p:cNvSpPr>
                <a:spLocks noChangeArrowheads="1"/>
              </p:cNvSpPr>
              <p:nvPr/>
            </p:nvSpPr>
            <p:spPr bwMode="auto">
              <a:xfrm rot="19229760">
                <a:off x="9127187" y="8860808"/>
                <a:ext cx="45719" cy="15847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71" name="AutoShape 15"/>
              <p:cNvSpPr>
                <a:spLocks noChangeArrowheads="1"/>
              </p:cNvSpPr>
              <p:nvPr/>
            </p:nvSpPr>
            <p:spPr bwMode="auto">
              <a:xfrm rot="19659426">
                <a:off x="9380906" y="8677434"/>
                <a:ext cx="45719" cy="1587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72" name="AutoShape 56"/>
              <p:cNvSpPr>
                <a:spLocks noChangeArrowheads="1"/>
              </p:cNvSpPr>
              <p:nvPr/>
            </p:nvSpPr>
            <p:spPr bwMode="auto">
              <a:xfrm rot="9206976">
                <a:off x="9463914" y="8587237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73" name="AutoShape 14"/>
              <p:cNvSpPr>
                <a:spLocks noChangeArrowheads="1"/>
              </p:cNvSpPr>
              <p:nvPr/>
            </p:nvSpPr>
            <p:spPr bwMode="auto">
              <a:xfrm rot="19276712">
                <a:off x="9062834" y="8908485"/>
                <a:ext cx="45719" cy="15780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74" name="AutoShape 56"/>
              <p:cNvSpPr>
                <a:spLocks noChangeArrowheads="1"/>
              </p:cNvSpPr>
              <p:nvPr/>
            </p:nvSpPr>
            <p:spPr bwMode="auto">
              <a:xfrm rot="8468328">
                <a:off x="9259438" y="8728353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</p:grpSp>
        <p:sp>
          <p:nvSpPr>
            <p:cNvPr id="55" name="AutoShape 14"/>
            <p:cNvSpPr>
              <a:spLocks noChangeArrowheads="1"/>
            </p:cNvSpPr>
            <p:nvPr/>
          </p:nvSpPr>
          <p:spPr bwMode="auto">
            <a:xfrm rot="16158">
              <a:off x="3834878" y="4571861"/>
              <a:ext cx="53213" cy="1513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4800" b="1" dirty="0"/>
            </a:p>
          </p:txBody>
        </p:sp>
        <p:sp>
          <p:nvSpPr>
            <p:cNvPr id="56" name="AutoShape 15"/>
            <p:cNvSpPr>
              <a:spLocks noChangeArrowheads="1"/>
            </p:cNvSpPr>
            <p:nvPr/>
          </p:nvSpPr>
          <p:spPr bwMode="auto">
            <a:xfrm rot="16158">
              <a:off x="3916128" y="4573904"/>
              <a:ext cx="53213" cy="1513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4800" b="1" dirty="0"/>
            </a:p>
          </p:txBody>
        </p:sp>
        <p:sp>
          <p:nvSpPr>
            <p:cNvPr id="57" name="AutoShape 14"/>
            <p:cNvSpPr>
              <a:spLocks noChangeArrowheads="1"/>
            </p:cNvSpPr>
            <p:nvPr/>
          </p:nvSpPr>
          <p:spPr bwMode="auto">
            <a:xfrm rot="16158">
              <a:off x="4004972" y="4571861"/>
              <a:ext cx="53213" cy="1513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4800" b="1" dirty="0"/>
            </a:p>
          </p:txBody>
        </p:sp>
        <p:sp>
          <p:nvSpPr>
            <p:cNvPr id="58" name="AutoShape 15"/>
            <p:cNvSpPr>
              <a:spLocks noChangeArrowheads="1"/>
            </p:cNvSpPr>
            <p:nvPr/>
          </p:nvSpPr>
          <p:spPr bwMode="auto">
            <a:xfrm rot="16158">
              <a:off x="4086257" y="4571861"/>
              <a:ext cx="53213" cy="1513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4800" b="1" dirty="0"/>
            </a:p>
          </p:txBody>
        </p:sp>
        <p:sp>
          <p:nvSpPr>
            <p:cNvPr id="59" name="AutoShape 14"/>
            <p:cNvSpPr>
              <a:spLocks noChangeArrowheads="1"/>
            </p:cNvSpPr>
            <p:nvPr/>
          </p:nvSpPr>
          <p:spPr bwMode="auto">
            <a:xfrm rot="16158">
              <a:off x="4174712" y="4571861"/>
              <a:ext cx="53213" cy="1513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4800" b="1" dirty="0"/>
            </a:p>
          </p:txBody>
        </p:sp>
        <p:sp>
          <p:nvSpPr>
            <p:cNvPr id="60" name="Text Box 153"/>
            <p:cNvSpPr txBox="1">
              <a:spLocks noChangeArrowheads="1"/>
            </p:cNvSpPr>
            <p:nvPr/>
          </p:nvSpPr>
          <p:spPr bwMode="auto">
            <a:xfrm>
              <a:off x="4561208" y="4877976"/>
              <a:ext cx="229414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279525">
                <a:spcBef>
                  <a:spcPct val="50000"/>
                </a:spcBef>
              </a:pPr>
              <a:r>
                <a:rPr lang="sv-SE" sz="1600" b="1" dirty="0" err="1" smtClean="0"/>
                <a:t>FemtoMAX</a:t>
              </a:r>
              <a:r>
                <a:rPr lang="sv-SE" sz="1600" b="1" dirty="0" smtClean="0"/>
                <a:t> </a:t>
              </a:r>
              <a:endParaRPr lang="sv-SE" sz="1600" b="1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214093" y="5007034"/>
              <a:ext cx="393048" cy="153418"/>
              <a:chOff x="5965585" y="4484682"/>
              <a:chExt cx="262361" cy="102407"/>
            </a:xfrm>
          </p:grpSpPr>
          <p:sp>
            <p:nvSpPr>
              <p:cNvPr id="118" name="AutoShape 14"/>
              <p:cNvSpPr>
                <a:spLocks noChangeArrowheads="1"/>
              </p:cNvSpPr>
              <p:nvPr/>
            </p:nvSpPr>
            <p:spPr bwMode="auto">
              <a:xfrm rot="16158">
                <a:off x="5965585" y="4484682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  <p:sp>
            <p:nvSpPr>
              <p:cNvPr id="119" name="AutoShape 15"/>
              <p:cNvSpPr>
                <a:spLocks noChangeArrowheads="1"/>
              </p:cNvSpPr>
              <p:nvPr/>
            </p:nvSpPr>
            <p:spPr bwMode="auto">
              <a:xfrm rot="16158">
                <a:off x="6019820" y="4486046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  <p:sp>
            <p:nvSpPr>
              <p:cNvPr id="120" name="AutoShape 14"/>
              <p:cNvSpPr>
                <a:spLocks noChangeArrowheads="1"/>
              </p:cNvSpPr>
              <p:nvPr/>
            </p:nvSpPr>
            <p:spPr bwMode="auto">
              <a:xfrm rot="16158">
                <a:off x="6079124" y="4484682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  <p:sp>
            <p:nvSpPr>
              <p:cNvPr id="121" name="AutoShape 15"/>
              <p:cNvSpPr>
                <a:spLocks noChangeArrowheads="1"/>
              </p:cNvSpPr>
              <p:nvPr/>
            </p:nvSpPr>
            <p:spPr bwMode="auto">
              <a:xfrm rot="16158">
                <a:off x="6133382" y="4484682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  <p:sp>
            <p:nvSpPr>
              <p:cNvPr id="122" name="AutoShape 14"/>
              <p:cNvSpPr>
                <a:spLocks noChangeArrowheads="1"/>
              </p:cNvSpPr>
              <p:nvPr/>
            </p:nvSpPr>
            <p:spPr bwMode="auto">
              <a:xfrm rot="16158">
                <a:off x="6192426" y="4484682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2721495" y="5401478"/>
              <a:ext cx="393048" cy="153418"/>
              <a:chOff x="5965585" y="4484682"/>
              <a:chExt cx="262361" cy="102407"/>
            </a:xfrm>
          </p:grpSpPr>
          <p:sp>
            <p:nvSpPr>
              <p:cNvPr id="125" name="AutoShape 14"/>
              <p:cNvSpPr>
                <a:spLocks noChangeArrowheads="1"/>
              </p:cNvSpPr>
              <p:nvPr/>
            </p:nvSpPr>
            <p:spPr bwMode="auto">
              <a:xfrm rot="16158">
                <a:off x="5965585" y="4484682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  <p:sp>
            <p:nvSpPr>
              <p:cNvPr id="126" name="AutoShape 15"/>
              <p:cNvSpPr>
                <a:spLocks noChangeArrowheads="1"/>
              </p:cNvSpPr>
              <p:nvPr/>
            </p:nvSpPr>
            <p:spPr bwMode="auto">
              <a:xfrm rot="16158">
                <a:off x="6019820" y="4486046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  <p:sp>
            <p:nvSpPr>
              <p:cNvPr id="127" name="AutoShape 14"/>
              <p:cNvSpPr>
                <a:spLocks noChangeArrowheads="1"/>
              </p:cNvSpPr>
              <p:nvPr/>
            </p:nvSpPr>
            <p:spPr bwMode="auto">
              <a:xfrm rot="16158">
                <a:off x="6079124" y="4484682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  <p:sp>
            <p:nvSpPr>
              <p:cNvPr id="128" name="AutoShape 15"/>
              <p:cNvSpPr>
                <a:spLocks noChangeArrowheads="1"/>
              </p:cNvSpPr>
              <p:nvPr/>
            </p:nvSpPr>
            <p:spPr bwMode="auto">
              <a:xfrm rot="16158">
                <a:off x="6133382" y="4484682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  <p:sp>
            <p:nvSpPr>
              <p:cNvPr id="129" name="AutoShape 14"/>
              <p:cNvSpPr>
                <a:spLocks noChangeArrowheads="1"/>
              </p:cNvSpPr>
              <p:nvPr/>
            </p:nvSpPr>
            <p:spPr bwMode="auto">
              <a:xfrm rot="16158">
                <a:off x="6192426" y="4484682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2561225" y="4456240"/>
            <a:ext cx="2758702" cy="487725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3" name="Rectangle 132"/>
          <p:cNvSpPr/>
          <p:nvPr/>
        </p:nvSpPr>
        <p:spPr>
          <a:xfrm>
            <a:off x="1691680" y="5373216"/>
            <a:ext cx="2758702" cy="487725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812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24885"/>
            <a:ext cx="6984776" cy="254813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/>
          <a:lstStyle/>
          <a:p>
            <a:pPr algn="r"/>
            <a:r>
              <a:rPr lang="en-US" dirty="0" smtClean="0"/>
              <a:t>MAX IV </a:t>
            </a:r>
            <a:r>
              <a:rPr lang="en-US" dirty="0" smtClean="0"/>
              <a:t>Short </a:t>
            </a:r>
            <a:r>
              <a:rPr lang="en-US" dirty="0"/>
              <a:t>Pulse Facility</a:t>
            </a:r>
            <a:endParaRPr lang="en-GB" dirty="0"/>
          </a:p>
        </p:txBody>
      </p:sp>
      <p:sp>
        <p:nvSpPr>
          <p:cNvPr id="168" name="Text Box 158"/>
          <p:cNvSpPr txBox="1">
            <a:spLocks noChangeArrowheads="1"/>
          </p:cNvSpPr>
          <p:nvPr/>
        </p:nvSpPr>
        <p:spPr bwMode="auto">
          <a:xfrm>
            <a:off x="1070211" y="548680"/>
            <a:ext cx="9150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Thermionic</a:t>
            </a:r>
            <a:r>
              <a:rPr lang="sv-SE" sz="1000" b="1" dirty="0" smtClean="0"/>
              <a:t> RF </a:t>
            </a:r>
            <a:r>
              <a:rPr lang="sv-SE" sz="1000" b="1" dirty="0" err="1" smtClean="0"/>
              <a:t>gun</a:t>
            </a:r>
            <a:endParaRPr lang="sv-SE" sz="1000" b="1" dirty="0"/>
          </a:p>
        </p:txBody>
      </p:sp>
      <p:sp>
        <p:nvSpPr>
          <p:cNvPr id="170" name="Text Box 158"/>
          <p:cNvSpPr txBox="1">
            <a:spLocks noChangeArrowheads="1"/>
          </p:cNvSpPr>
          <p:nvPr/>
        </p:nvSpPr>
        <p:spPr bwMode="auto">
          <a:xfrm>
            <a:off x="35496" y="724634"/>
            <a:ext cx="1106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/>
              <a:t>Photo </a:t>
            </a:r>
            <a:r>
              <a:rPr lang="sv-SE" sz="1000" b="1" dirty="0" err="1"/>
              <a:t>cathode</a:t>
            </a:r>
            <a:r>
              <a:rPr lang="sv-SE" sz="1000" b="1" dirty="0"/>
              <a:t> RF </a:t>
            </a:r>
            <a:r>
              <a:rPr lang="sv-SE" sz="1000" b="1" dirty="0" err="1" smtClean="0"/>
              <a:t>gun</a:t>
            </a:r>
            <a:endParaRPr lang="sv-SE" sz="1000" b="1" dirty="0"/>
          </a:p>
        </p:txBody>
      </p:sp>
      <p:sp>
        <p:nvSpPr>
          <p:cNvPr id="171" name="Text Box 151"/>
          <p:cNvSpPr txBox="1">
            <a:spLocks noChangeArrowheads="1"/>
          </p:cNvSpPr>
          <p:nvPr/>
        </p:nvSpPr>
        <p:spPr bwMode="auto">
          <a:xfrm>
            <a:off x="1619672" y="1844824"/>
            <a:ext cx="1803624" cy="30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BC1 @ 260 </a:t>
            </a:r>
            <a:r>
              <a:rPr lang="sv-SE" sz="1000" b="1" dirty="0"/>
              <a:t>MeV</a:t>
            </a:r>
          </a:p>
        </p:txBody>
      </p:sp>
      <p:sp>
        <p:nvSpPr>
          <p:cNvPr id="172" name="Text Box 153"/>
          <p:cNvSpPr txBox="1">
            <a:spLocks noChangeArrowheads="1"/>
          </p:cNvSpPr>
          <p:nvPr/>
        </p:nvSpPr>
        <p:spPr bwMode="auto">
          <a:xfrm>
            <a:off x="3900847" y="1556792"/>
            <a:ext cx="1175209" cy="49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Extraction</a:t>
            </a:r>
            <a:r>
              <a:rPr lang="sv-SE" sz="1000" b="1" dirty="0"/>
              <a:t/>
            </a:r>
            <a:br>
              <a:rPr lang="sv-SE" sz="1000" b="1" dirty="0"/>
            </a:br>
            <a:r>
              <a:rPr lang="sv-SE" sz="1000" b="1" dirty="0"/>
              <a:t>1.5 GeV</a:t>
            </a:r>
          </a:p>
        </p:txBody>
      </p:sp>
      <p:sp>
        <p:nvSpPr>
          <p:cNvPr id="173" name="Text Box 153"/>
          <p:cNvSpPr txBox="1">
            <a:spLocks noChangeArrowheads="1"/>
          </p:cNvSpPr>
          <p:nvPr/>
        </p:nvSpPr>
        <p:spPr bwMode="auto">
          <a:xfrm>
            <a:off x="5004048" y="1926402"/>
            <a:ext cx="1049843" cy="49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Extraction</a:t>
            </a:r>
            <a:r>
              <a:rPr lang="sv-SE" sz="1000" b="1" dirty="0"/>
              <a:t/>
            </a:r>
            <a:br>
              <a:rPr lang="sv-SE" sz="1000" b="1" dirty="0"/>
            </a:br>
            <a:r>
              <a:rPr lang="sv-SE" sz="1000" b="1" dirty="0"/>
              <a:t>3</a:t>
            </a:r>
            <a:r>
              <a:rPr lang="sv-SE" sz="1000" b="1" dirty="0" smtClean="0"/>
              <a:t> </a:t>
            </a:r>
            <a:r>
              <a:rPr lang="sv-SE" sz="1000" b="1" dirty="0"/>
              <a:t>GeV</a:t>
            </a:r>
          </a:p>
        </p:txBody>
      </p:sp>
      <p:sp>
        <p:nvSpPr>
          <p:cNvPr id="174" name="Text Box 151"/>
          <p:cNvSpPr txBox="1">
            <a:spLocks noChangeArrowheads="1"/>
          </p:cNvSpPr>
          <p:nvPr/>
        </p:nvSpPr>
        <p:spPr bwMode="auto">
          <a:xfrm>
            <a:off x="6012160" y="2996952"/>
            <a:ext cx="1542019" cy="30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BC2 @ 3 </a:t>
            </a:r>
            <a:r>
              <a:rPr lang="sv-SE" sz="1000" b="1" dirty="0"/>
              <a:t>G</a:t>
            </a:r>
            <a:r>
              <a:rPr lang="sv-SE" sz="1000" b="1" dirty="0" smtClean="0"/>
              <a:t>eV</a:t>
            </a:r>
            <a:endParaRPr lang="sv-SE" sz="1000" b="1" dirty="0"/>
          </a:p>
        </p:txBody>
      </p:sp>
      <p:sp>
        <p:nvSpPr>
          <p:cNvPr id="175" name="Text Box 151"/>
          <p:cNvSpPr txBox="1">
            <a:spLocks noChangeArrowheads="1"/>
          </p:cNvSpPr>
          <p:nvPr/>
        </p:nvSpPr>
        <p:spPr bwMode="auto">
          <a:xfrm>
            <a:off x="7596336" y="2924944"/>
            <a:ext cx="458645" cy="34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SPF</a:t>
            </a:r>
            <a:r>
              <a:rPr lang="sv-SE" sz="1200" b="1" dirty="0" smtClean="0"/>
              <a:t> </a:t>
            </a:r>
            <a:endParaRPr lang="sv-SE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3528" y="4571861"/>
            <a:ext cx="6531821" cy="1521435"/>
            <a:chOff x="323528" y="4571861"/>
            <a:chExt cx="6531821" cy="1521435"/>
          </a:xfrm>
        </p:grpSpPr>
        <p:cxnSp>
          <p:nvCxnSpPr>
            <p:cNvPr id="23" name="Straight Connector 22"/>
            <p:cNvCxnSpPr>
              <a:endCxn id="73" idx="1"/>
            </p:cNvCxnSpPr>
            <p:nvPr/>
          </p:nvCxnSpPr>
          <p:spPr>
            <a:xfrm flipV="1">
              <a:off x="1585931" y="4866390"/>
              <a:ext cx="1208675" cy="9683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 206"/>
            <p:cNvGrpSpPr>
              <a:grpSpLocks/>
            </p:cNvGrpSpPr>
            <p:nvPr/>
          </p:nvGrpSpPr>
          <p:grpSpPr bwMode="auto">
            <a:xfrm flipH="1" flipV="1">
              <a:off x="762360" y="5792119"/>
              <a:ext cx="831468" cy="301177"/>
              <a:chOff x="9074067" y="8451900"/>
              <a:chExt cx="1279343" cy="595933"/>
            </a:xfrm>
          </p:grpSpPr>
          <p:sp>
            <p:nvSpPr>
              <p:cNvPr id="103" name="Frihandsfigur 207"/>
              <p:cNvSpPr>
                <a:spLocks/>
              </p:cNvSpPr>
              <p:nvPr/>
            </p:nvSpPr>
            <p:spPr bwMode="auto">
              <a:xfrm>
                <a:off x="9098015" y="8555932"/>
                <a:ext cx="1240631" cy="416719"/>
              </a:xfrm>
              <a:custGeom>
                <a:avLst/>
                <a:gdLst>
                  <a:gd name="T0" fmla="*/ 0 w 1240631"/>
                  <a:gd name="T1" fmla="*/ 416719 h 416719"/>
                  <a:gd name="T2" fmla="*/ 219075 w 1240631"/>
                  <a:gd name="T3" fmla="*/ 261937 h 416719"/>
                  <a:gd name="T4" fmla="*/ 421481 w 1240631"/>
                  <a:gd name="T5" fmla="*/ 119062 h 416719"/>
                  <a:gd name="T6" fmla="*/ 583406 w 1240631"/>
                  <a:gd name="T7" fmla="*/ 28575 h 416719"/>
                  <a:gd name="T8" fmla="*/ 778668 w 1240631"/>
                  <a:gd name="T9" fmla="*/ 7144 h 416719"/>
                  <a:gd name="T10" fmla="*/ 1031081 w 1240631"/>
                  <a:gd name="T11" fmla="*/ 0 h 416719"/>
                  <a:gd name="T12" fmla="*/ 1240631 w 1240631"/>
                  <a:gd name="T13" fmla="*/ 2381 h 4167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0631"/>
                  <a:gd name="T22" fmla="*/ 0 h 416719"/>
                  <a:gd name="T23" fmla="*/ 1240631 w 1240631"/>
                  <a:gd name="T24" fmla="*/ 416719 h 4167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0631" h="416719">
                    <a:moveTo>
                      <a:pt x="0" y="416719"/>
                    </a:moveTo>
                    <a:lnTo>
                      <a:pt x="219075" y="261937"/>
                    </a:lnTo>
                    <a:cubicBezTo>
                      <a:pt x="289322" y="212328"/>
                      <a:pt x="360759" y="157956"/>
                      <a:pt x="421481" y="119062"/>
                    </a:cubicBezTo>
                    <a:cubicBezTo>
                      <a:pt x="482203" y="80168"/>
                      <a:pt x="523875" y="47228"/>
                      <a:pt x="583406" y="28575"/>
                    </a:cubicBezTo>
                    <a:cubicBezTo>
                      <a:pt x="642937" y="9922"/>
                      <a:pt x="704056" y="11907"/>
                      <a:pt x="778668" y="7144"/>
                    </a:cubicBezTo>
                    <a:cubicBezTo>
                      <a:pt x="853281" y="2382"/>
                      <a:pt x="1031081" y="0"/>
                      <a:pt x="1031081" y="0"/>
                    </a:cubicBezTo>
                    <a:lnTo>
                      <a:pt x="1240631" y="2381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4800" dirty="0"/>
              </a:p>
            </p:txBody>
          </p:sp>
          <p:sp>
            <p:nvSpPr>
              <p:cNvPr id="104" name="AutoShape 15"/>
              <p:cNvSpPr>
                <a:spLocks noChangeArrowheads="1"/>
              </p:cNvSpPr>
              <p:nvPr/>
            </p:nvSpPr>
            <p:spPr bwMode="auto">
              <a:xfrm rot="-2370240">
                <a:off x="9138421" y="8842352"/>
                <a:ext cx="45719" cy="15847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05" name="AutoShape 55"/>
              <p:cNvSpPr>
                <a:spLocks noChangeArrowheads="1"/>
              </p:cNvSpPr>
              <p:nvPr/>
            </p:nvSpPr>
            <p:spPr bwMode="auto">
              <a:xfrm rot="10800000">
                <a:off x="10088613" y="8451900"/>
                <a:ext cx="76861" cy="215586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06" name="AutoShape 56"/>
              <p:cNvSpPr>
                <a:spLocks noChangeArrowheads="1"/>
              </p:cNvSpPr>
              <p:nvPr/>
            </p:nvSpPr>
            <p:spPr bwMode="auto">
              <a:xfrm rot="9814767">
                <a:off x="9825275" y="8459334"/>
                <a:ext cx="83705" cy="215586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07" name="AutoShape 56"/>
              <p:cNvSpPr>
                <a:spLocks noChangeArrowheads="1"/>
              </p:cNvSpPr>
              <p:nvPr/>
            </p:nvSpPr>
            <p:spPr bwMode="auto">
              <a:xfrm rot="9206976">
                <a:off x="9475147" y="8568779"/>
                <a:ext cx="83705" cy="215586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08" name="AutoShape 56"/>
              <p:cNvSpPr>
                <a:spLocks noChangeArrowheads="1"/>
              </p:cNvSpPr>
              <p:nvPr/>
            </p:nvSpPr>
            <p:spPr bwMode="auto">
              <a:xfrm rot="8468328">
                <a:off x="9270670" y="8709892"/>
                <a:ext cx="83705" cy="215586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09" name="AutoShape 15"/>
              <p:cNvSpPr>
                <a:spLocks noChangeArrowheads="1"/>
              </p:cNvSpPr>
              <p:nvPr/>
            </p:nvSpPr>
            <p:spPr bwMode="auto">
              <a:xfrm rot="-1940574">
                <a:off x="9392139" y="8658978"/>
                <a:ext cx="45719" cy="1587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10" name="AutoShape 15"/>
              <p:cNvSpPr>
                <a:spLocks noChangeArrowheads="1"/>
              </p:cNvSpPr>
              <p:nvPr/>
            </p:nvSpPr>
            <p:spPr bwMode="auto">
              <a:xfrm>
                <a:off x="10234665" y="8488413"/>
                <a:ext cx="45719" cy="1462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11" name="AutoShape 14"/>
              <p:cNvSpPr>
                <a:spLocks noChangeArrowheads="1"/>
              </p:cNvSpPr>
              <p:nvPr/>
            </p:nvSpPr>
            <p:spPr bwMode="auto">
              <a:xfrm>
                <a:off x="10307691" y="8488413"/>
                <a:ext cx="45719" cy="14390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12" name="AutoShape 15"/>
              <p:cNvSpPr>
                <a:spLocks noChangeArrowheads="1"/>
              </p:cNvSpPr>
              <p:nvPr/>
            </p:nvSpPr>
            <p:spPr bwMode="auto">
              <a:xfrm rot="-423169">
                <a:off x="9971645" y="8481122"/>
                <a:ext cx="45719" cy="14635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13" name="AutoShape 14"/>
              <p:cNvSpPr>
                <a:spLocks noChangeArrowheads="1"/>
              </p:cNvSpPr>
              <p:nvPr/>
            </p:nvSpPr>
            <p:spPr bwMode="auto">
              <a:xfrm rot="-1212008">
                <a:off x="9710750" y="8491821"/>
                <a:ext cx="45719" cy="1458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14" name="AutoShape 14"/>
              <p:cNvSpPr>
                <a:spLocks noChangeArrowheads="1"/>
              </p:cNvSpPr>
              <p:nvPr/>
            </p:nvSpPr>
            <p:spPr bwMode="auto">
              <a:xfrm rot="-1212008">
                <a:off x="9599977" y="8528553"/>
                <a:ext cx="45719" cy="13872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15" name="AutoShape 14"/>
              <p:cNvSpPr>
                <a:spLocks noChangeArrowheads="1"/>
              </p:cNvSpPr>
              <p:nvPr/>
            </p:nvSpPr>
            <p:spPr bwMode="auto">
              <a:xfrm rot="-1212008">
                <a:off x="9655191" y="8506106"/>
                <a:ext cx="45719" cy="145887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16" name="AutoShape 14"/>
              <p:cNvSpPr>
                <a:spLocks noChangeArrowheads="1"/>
              </p:cNvSpPr>
              <p:nvPr/>
            </p:nvSpPr>
            <p:spPr bwMode="auto">
              <a:xfrm rot="-2323288">
                <a:off x="9074067" y="8890029"/>
                <a:ext cx="45719" cy="15780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 flipV="1">
              <a:off x="3071259" y="5065738"/>
              <a:ext cx="1414985" cy="55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151"/>
            <p:cNvSpPr txBox="1">
              <a:spLocks noChangeArrowheads="1"/>
            </p:cNvSpPr>
            <p:nvPr/>
          </p:nvSpPr>
          <p:spPr bwMode="auto">
            <a:xfrm>
              <a:off x="323528" y="4881864"/>
              <a:ext cx="1855623" cy="21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defTabSz="1279525">
                <a:spcBef>
                  <a:spcPct val="50000"/>
                </a:spcBef>
              </a:pPr>
              <a:r>
                <a:rPr lang="sv-SE" sz="1400" b="1" dirty="0" smtClean="0"/>
                <a:t>BC2 @ 3 </a:t>
              </a:r>
              <a:r>
                <a:rPr lang="sv-SE" sz="1400" b="1" dirty="0"/>
                <a:t>G</a:t>
              </a:r>
              <a:r>
                <a:rPr lang="sv-SE" sz="1400" b="1" dirty="0" smtClean="0"/>
                <a:t>eV</a:t>
              </a:r>
              <a:endParaRPr lang="sv-SE" sz="1400" b="1" dirty="0"/>
            </a:p>
          </p:txBody>
        </p:sp>
        <p:grpSp>
          <p:nvGrpSpPr>
            <p:cNvPr id="27" name="Grupp 205"/>
            <p:cNvGrpSpPr>
              <a:grpSpLocks/>
            </p:cNvGrpSpPr>
            <p:nvPr/>
          </p:nvGrpSpPr>
          <p:grpSpPr bwMode="auto">
            <a:xfrm>
              <a:off x="2239791" y="5022490"/>
              <a:ext cx="831468" cy="301177"/>
              <a:chOff x="9062834" y="8470357"/>
              <a:chExt cx="1279343" cy="595932"/>
            </a:xfrm>
          </p:grpSpPr>
          <p:sp>
            <p:nvSpPr>
              <p:cNvPr id="89" name="Frihandsfigur 191"/>
              <p:cNvSpPr>
                <a:spLocks/>
              </p:cNvSpPr>
              <p:nvPr/>
            </p:nvSpPr>
            <p:spPr bwMode="auto">
              <a:xfrm>
                <a:off x="9098015" y="8555932"/>
                <a:ext cx="1240631" cy="416719"/>
              </a:xfrm>
              <a:custGeom>
                <a:avLst/>
                <a:gdLst>
                  <a:gd name="T0" fmla="*/ 0 w 1240631"/>
                  <a:gd name="T1" fmla="*/ 416719 h 416719"/>
                  <a:gd name="T2" fmla="*/ 219075 w 1240631"/>
                  <a:gd name="T3" fmla="*/ 261937 h 416719"/>
                  <a:gd name="T4" fmla="*/ 421481 w 1240631"/>
                  <a:gd name="T5" fmla="*/ 119062 h 416719"/>
                  <a:gd name="T6" fmla="*/ 583406 w 1240631"/>
                  <a:gd name="T7" fmla="*/ 28575 h 416719"/>
                  <a:gd name="T8" fmla="*/ 778668 w 1240631"/>
                  <a:gd name="T9" fmla="*/ 7144 h 416719"/>
                  <a:gd name="T10" fmla="*/ 1031081 w 1240631"/>
                  <a:gd name="T11" fmla="*/ 0 h 416719"/>
                  <a:gd name="T12" fmla="*/ 1240631 w 1240631"/>
                  <a:gd name="T13" fmla="*/ 2381 h 4167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0631"/>
                  <a:gd name="T22" fmla="*/ 0 h 416719"/>
                  <a:gd name="T23" fmla="*/ 1240631 w 1240631"/>
                  <a:gd name="T24" fmla="*/ 416719 h 4167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0631" h="416719">
                    <a:moveTo>
                      <a:pt x="0" y="416719"/>
                    </a:moveTo>
                    <a:lnTo>
                      <a:pt x="219075" y="261937"/>
                    </a:lnTo>
                    <a:cubicBezTo>
                      <a:pt x="289322" y="212328"/>
                      <a:pt x="360759" y="157956"/>
                      <a:pt x="421481" y="119062"/>
                    </a:cubicBezTo>
                    <a:cubicBezTo>
                      <a:pt x="482203" y="80168"/>
                      <a:pt x="523875" y="47228"/>
                      <a:pt x="583406" y="28575"/>
                    </a:cubicBezTo>
                    <a:cubicBezTo>
                      <a:pt x="642937" y="9922"/>
                      <a:pt x="704056" y="11907"/>
                      <a:pt x="778668" y="7144"/>
                    </a:cubicBezTo>
                    <a:cubicBezTo>
                      <a:pt x="853281" y="2382"/>
                      <a:pt x="1031081" y="0"/>
                      <a:pt x="1031081" y="0"/>
                    </a:cubicBezTo>
                    <a:lnTo>
                      <a:pt x="1240631" y="2381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4800" dirty="0"/>
              </a:p>
            </p:txBody>
          </p:sp>
          <p:sp>
            <p:nvSpPr>
              <p:cNvPr id="90" name="AutoShape 14"/>
              <p:cNvSpPr>
                <a:spLocks noChangeArrowheads="1"/>
              </p:cNvSpPr>
              <p:nvPr/>
            </p:nvSpPr>
            <p:spPr bwMode="auto">
              <a:xfrm rot="20387992">
                <a:off x="9588744" y="8547010"/>
                <a:ext cx="45719" cy="13872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1" name="AutoShape 14"/>
              <p:cNvSpPr>
                <a:spLocks noChangeArrowheads="1"/>
              </p:cNvSpPr>
              <p:nvPr/>
            </p:nvSpPr>
            <p:spPr bwMode="auto">
              <a:xfrm rot="20387992">
                <a:off x="9643958" y="8524563"/>
                <a:ext cx="45719" cy="145886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2" name="AutoShape 55"/>
              <p:cNvSpPr>
                <a:spLocks noChangeArrowheads="1"/>
              </p:cNvSpPr>
              <p:nvPr/>
            </p:nvSpPr>
            <p:spPr bwMode="auto">
              <a:xfrm rot="10800000">
                <a:off x="10077379" y="8470357"/>
                <a:ext cx="76862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3" name="AutoShape 56"/>
              <p:cNvSpPr>
                <a:spLocks noChangeArrowheads="1"/>
              </p:cNvSpPr>
              <p:nvPr/>
            </p:nvSpPr>
            <p:spPr bwMode="auto">
              <a:xfrm rot="9814767">
                <a:off x="9814041" y="8477791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4" name="AutoShape 15"/>
              <p:cNvSpPr>
                <a:spLocks noChangeArrowheads="1"/>
              </p:cNvSpPr>
              <p:nvPr/>
            </p:nvSpPr>
            <p:spPr bwMode="auto">
              <a:xfrm>
                <a:off x="10223432" y="8506869"/>
                <a:ext cx="45719" cy="14620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5" name="AutoShape 14"/>
              <p:cNvSpPr>
                <a:spLocks noChangeArrowheads="1"/>
              </p:cNvSpPr>
              <p:nvPr/>
            </p:nvSpPr>
            <p:spPr bwMode="auto">
              <a:xfrm>
                <a:off x="10296458" y="8506869"/>
                <a:ext cx="45719" cy="14390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6" name="AutoShape 15"/>
              <p:cNvSpPr>
                <a:spLocks noChangeArrowheads="1"/>
              </p:cNvSpPr>
              <p:nvPr/>
            </p:nvSpPr>
            <p:spPr bwMode="auto">
              <a:xfrm rot="21176831">
                <a:off x="9960411" y="8499580"/>
                <a:ext cx="45719" cy="14635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7" name="AutoShape 14"/>
              <p:cNvSpPr>
                <a:spLocks noChangeArrowheads="1"/>
              </p:cNvSpPr>
              <p:nvPr/>
            </p:nvSpPr>
            <p:spPr bwMode="auto">
              <a:xfrm rot="20387992">
                <a:off x="9699517" y="8510277"/>
                <a:ext cx="45719" cy="14588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8" name="AutoShape 15"/>
              <p:cNvSpPr>
                <a:spLocks noChangeArrowheads="1"/>
              </p:cNvSpPr>
              <p:nvPr/>
            </p:nvSpPr>
            <p:spPr bwMode="auto">
              <a:xfrm rot="19229760">
                <a:off x="9127187" y="8860808"/>
                <a:ext cx="45719" cy="15847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9" name="AutoShape 15"/>
              <p:cNvSpPr>
                <a:spLocks noChangeArrowheads="1"/>
              </p:cNvSpPr>
              <p:nvPr/>
            </p:nvSpPr>
            <p:spPr bwMode="auto">
              <a:xfrm rot="19659426">
                <a:off x="9380906" y="8677434"/>
                <a:ext cx="45719" cy="1587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00" name="AutoShape 56"/>
              <p:cNvSpPr>
                <a:spLocks noChangeArrowheads="1"/>
              </p:cNvSpPr>
              <p:nvPr/>
            </p:nvSpPr>
            <p:spPr bwMode="auto">
              <a:xfrm rot="9206976">
                <a:off x="9463914" y="8587237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01" name="AutoShape 14"/>
              <p:cNvSpPr>
                <a:spLocks noChangeArrowheads="1"/>
              </p:cNvSpPr>
              <p:nvPr/>
            </p:nvSpPr>
            <p:spPr bwMode="auto">
              <a:xfrm rot="19276712">
                <a:off x="9062834" y="8908485"/>
                <a:ext cx="45719" cy="15780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02" name="AutoShape 56"/>
              <p:cNvSpPr>
                <a:spLocks noChangeArrowheads="1"/>
              </p:cNvSpPr>
              <p:nvPr/>
            </p:nvSpPr>
            <p:spPr bwMode="auto">
              <a:xfrm rot="8468328">
                <a:off x="9259438" y="8728353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</p:grpSp>
        <p:cxnSp>
          <p:nvCxnSpPr>
            <p:cNvPr id="28" name="Straight Connector 234"/>
            <p:cNvCxnSpPr/>
            <p:nvPr/>
          </p:nvCxnSpPr>
          <p:spPr>
            <a:xfrm flipV="1">
              <a:off x="2591647" y="5467959"/>
              <a:ext cx="531275" cy="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 205"/>
            <p:cNvGrpSpPr>
              <a:grpSpLocks/>
            </p:cNvGrpSpPr>
            <p:nvPr/>
          </p:nvGrpSpPr>
          <p:grpSpPr bwMode="auto">
            <a:xfrm>
              <a:off x="1760179" y="5412180"/>
              <a:ext cx="831468" cy="301177"/>
              <a:chOff x="9062834" y="8470357"/>
              <a:chExt cx="1279343" cy="595932"/>
            </a:xfrm>
          </p:grpSpPr>
          <p:sp>
            <p:nvSpPr>
              <p:cNvPr id="75" name="Frihandsfigur 191"/>
              <p:cNvSpPr>
                <a:spLocks/>
              </p:cNvSpPr>
              <p:nvPr/>
            </p:nvSpPr>
            <p:spPr bwMode="auto">
              <a:xfrm>
                <a:off x="9098015" y="8555932"/>
                <a:ext cx="1240631" cy="416719"/>
              </a:xfrm>
              <a:custGeom>
                <a:avLst/>
                <a:gdLst>
                  <a:gd name="T0" fmla="*/ 0 w 1240631"/>
                  <a:gd name="T1" fmla="*/ 416719 h 416719"/>
                  <a:gd name="T2" fmla="*/ 219075 w 1240631"/>
                  <a:gd name="T3" fmla="*/ 261937 h 416719"/>
                  <a:gd name="T4" fmla="*/ 421481 w 1240631"/>
                  <a:gd name="T5" fmla="*/ 119062 h 416719"/>
                  <a:gd name="T6" fmla="*/ 583406 w 1240631"/>
                  <a:gd name="T7" fmla="*/ 28575 h 416719"/>
                  <a:gd name="T8" fmla="*/ 778668 w 1240631"/>
                  <a:gd name="T9" fmla="*/ 7144 h 416719"/>
                  <a:gd name="T10" fmla="*/ 1031081 w 1240631"/>
                  <a:gd name="T11" fmla="*/ 0 h 416719"/>
                  <a:gd name="T12" fmla="*/ 1240631 w 1240631"/>
                  <a:gd name="T13" fmla="*/ 2381 h 4167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0631"/>
                  <a:gd name="T22" fmla="*/ 0 h 416719"/>
                  <a:gd name="T23" fmla="*/ 1240631 w 1240631"/>
                  <a:gd name="T24" fmla="*/ 416719 h 4167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0631" h="416719">
                    <a:moveTo>
                      <a:pt x="0" y="416719"/>
                    </a:moveTo>
                    <a:lnTo>
                      <a:pt x="219075" y="261937"/>
                    </a:lnTo>
                    <a:cubicBezTo>
                      <a:pt x="289322" y="212328"/>
                      <a:pt x="360759" y="157956"/>
                      <a:pt x="421481" y="119062"/>
                    </a:cubicBezTo>
                    <a:cubicBezTo>
                      <a:pt x="482203" y="80168"/>
                      <a:pt x="523875" y="47228"/>
                      <a:pt x="583406" y="28575"/>
                    </a:cubicBezTo>
                    <a:cubicBezTo>
                      <a:pt x="642937" y="9922"/>
                      <a:pt x="704056" y="11907"/>
                      <a:pt x="778668" y="7144"/>
                    </a:cubicBezTo>
                    <a:cubicBezTo>
                      <a:pt x="853281" y="2382"/>
                      <a:pt x="1031081" y="0"/>
                      <a:pt x="1031081" y="0"/>
                    </a:cubicBezTo>
                    <a:lnTo>
                      <a:pt x="1240631" y="2381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4800" dirty="0"/>
              </a:p>
            </p:txBody>
          </p:sp>
          <p:sp>
            <p:nvSpPr>
              <p:cNvPr id="76" name="AutoShape 14"/>
              <p:cNvSpPr>
                <a:spLocks noChangeArrowheads="1"/>
              </p:cNvSpPr>
              <p:nvPr/>
            </p:nvSpPr>
            <p:spPr bwMode="auto">
              <a:xfrm rot="20387992">
                <a:off x="9588744" y="8547010"/>
                <a:ext cx="45719" cy="13872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77" name="AutoShape 14"/>
              <p:cNvSpPr>
                <a:spLocks noChangeArrowheads="1"/>
              </p:cNvSpPr>
              <p:nvPr/>
            </p:nvSpPr>
            <p:spPr bwMode="auto">
              <a:xfrm rot="20387992">
                <a:off x="9643958" y="8524563"/>
                <a:ext cx="45719" cy="145886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78" name="AutoShape 55"/>
              <p:cNvSpPr>
                <a:spLocks noChangeArrowheads="1"/>
              </p:cNvSpPr>
              <p:nvPr/>
            </p:nvSpPr>
            <p:spPr bwMode="auto">
              <a:xfrm rot="10800000">
                <a:off x="10077379" y="8470357"/>
                <a:ext cx="76862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79" name="AutoShape 56"/>
              <p:cNvSpPr>
                <a:spLocks noChangeArrowheads="1"/>
              </p:cNvSpPr>
              <p:nvPr/>
            </p:nvSpPr>
            <p:spPr bwMode="auto">
              <a:xfrm rot="9814767">
                <a:off x="9814041" y="8477791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0" name="AutoShape 15"/>
              <p:cNvSpPr>
                <a:spLocks noChangeArrowheads="1"/>
              </p:cNvSpPr>
              <p:nvPr/>
            </p:nvSpPr>
            <p:spPr bwMode="auto">
              <a:xfrm>
                <a:off x="10223432" y="8506869"/>
                <a:ext cx="45719" cy="14620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1" name="AutoShape 14"/>
              <p:cNvSpPr>
                <a:spLocks noChangeArrowheads="1"/>
              </p:cNvSpPr>
              <p:nvPr/>
            </p:nvSpPr>
            <p:spPr bwMode="auto">
              <a:xfrm>
                <a:off x="10296458" y="8506869"/>
                <a:ext cx="45719" cy="14390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2" name="AutoShape 15"/>
              <p:cNvSpPr>
                <a:spLocks noChangeArrowheads="1"/>
              </p:cNvSpPr>
              <p:nvPr/>
            </p:nvSpPr>
            <p:spPr bwMode="auto">
              <a:xfrm rot="21176831">
                <a:off x="9960411" y="8499580"/>
                <a:ext cx="45719" cy="14635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3" name="AutoShape 14"/>
              <p:cNvSpPr>
                <a:spLocks noChangeArrowheads="1"/>
              </p:cNvSpPr>
              <p:nvPr/>
            </p:nvSpPr>
            <p:spPr bwMode="auto">
              <a:xfrm rot="20387992">
                <a:off x="9699517" y="8510277"/>
                <a:ext cx="45719" cy="14588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4" name="AutoShape 15"/>
              <p:cNvSpPr>
                <a:spLocks noChangeArrowheads="1"/>
              </p:cNvSpPr>
              <p:nvPr/>
            </p:nvSpPr>
            <p:spPr bwMode="auto">
              <a:xfrm rot="19229760">
                <a:off x="9127187" y="8860808"/>
                <a:ext cx="45719" cy="15847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5" name="AutoShape 15"/>
              <p:cNvSpPr>
                <a:spLocks noChangeArrowheads="1"/>
              </p:cNvSpPr>
              <p:nvPr/>
            </p:nvSpPr>
            <p:spPr bwMode="auto">
              <a:xfrm rot="19659426">
                <a:off x="9380906" y="8677434"/>
                <a:ext cx="45719" cy="1587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6" name="AutoShape 56"/>
              <p:cNvSpPr>
                <a:spLocks noChangeArrowheads="1"/>
              </p:cNvSpPr>
              <p:nvPr/>
            </p:nvSpPr>
            <p:spPr bwMode="auto">
              <a:xfrm rot="9206976">
                <a:off x="9463914" y="8587237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7" name="AutoShape 14"/>
              <p:cNvSpPr>
                <a:spLocks noChangeArrowheads="1"/>
              </p:cNvSpPr>
              <p:nvPr/>
            </p:nvSpPr>
            <p:spPr bwMode="auto">
              <a:xfrm rot="19276712">
                <a:off x="9062834" y="8908485"/>
                <a:ext cx="45719" cy="15780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8" name="AutoShape 56"/>
              <p:cNvSpPr>
                <a:spLocks noChangeArrowheads="1"/>
              </p:cNvSpPr>
              <p:nvPr/>
            </p:nvSpPr>
            <p:spPr bwMode="auto">
              <a:xfrm rot="8468328">
                <a:off x="9259438" y="8728353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</p:grp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>
              <a:off x="3118700" y="5471136"/>
              <a:ext cx="941854" cy="5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800" dirty="0"/>
            </a:p>
          </p:txBody>
        </p:sp>
        <p:sp>
          <p:nvSpPr>
            <p:cNvPr id="42" name="AutoShape 48"/>
            <p:cNvSpPr>
              <a:spLocks noChangeArrowheads="1"/>
            </p:cNvSpPr>
            <p:nvPr/>
          </p:nvSpPr>
          <p:spPr bwMode="auto">
            <a:xfrm>
              <a:off x="3786635" y="4990865"/>
              <a:ext cx="541945" cy="160751"/>
            </a:xfrm>
            <a:prstGeom prst="roundRect">
              <a:avLst>
                <a:gd name="adj" fmla="val 16667"/>
              </a:avLst>
            </a:prstGeom>
            <a:pattFill prst="dkVert">
              <a:fgClr>
                <a:srgbClr val="00B050"/>
              </a:fgClr>
              <a:bgClr>
                <a:srgbClr val="8DC73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1279525"/>
              <a:r>
                <a:rPr lang="sv-SE" sz="1050" dirty="0"/>
                <a:t>U</a:t>
              </a:r>
            </a:p>
          </p:txBody>
        </p:sp>
        <p:cxnSp>
          <p:nvCxnSpPr>
            <p:cNvPr id="51" name="Straight Connector 234"/>
            <p:cNvCxnSpPr/>
            <p:nvPr/>
          </p:nvCxnSpPr>
          <p:spPr>
            <a:xfrm>
              <a:off x="3622808" y="4644545"/>
              <a:ext cx="1089080" cy="3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upp 205"/>
            <p:cNvGrpSpPr>
              <a:grpSpLocks/>
            </p:cNvGrpSpPr>
            <p:nvPr/>
          </p:nvGrpSpPr>
          <p:grpSpPr bwMode="auto">
            <a:xfrm>
              <a:off x="2791340" y="4595795"/>
              <a:ext cx="831468" cy="301177"/>
              <a:chOff x="9062834" y="8470357"/>
              <a:chExt cx="1279343" cy="595932"/>
            </a:xfrm>
          </p:grpSpPr>
          <p:sp>
            <p:nvSpPr>
              <p:cNvPr id="61" name="Frihandsfigur 191"/>
              <p:cNvSpPr>
                <a:spLocks/>
              </p:cNvSpPr>
              <p:nvPr/>
            </p:nvSpPr>
            <p:spPr bwMode="auto">
              <a:xfrm>
                <a:off x="9098015" y="8555932"/>
                <a:ext cx="1240631" cy="416719"/>
              </a:xfrm>
              <a:custGeom>
                <a:avLst/>
                <a:gdLst>
                  <a:gd name="T0" fmla="*/ 0 w 1240631"/>
                  <a:gd name="T1" fmla="*/ 416719 h 416719"/>
                  <a:gd name="T2" fmla="*/ 219075 w 1240631"/>
                  <a:gd name="T3" fmla="*/ 261937 h 416719"/>
                  <a:gd name="T4" fmla="*/ 421481 w 1240631"/>
                  <a:gd name="T5" fmla="*/ 119062 h 416719"/>
                  <a:gd name="T6" fmla="*/ 583406 w 1240631"/>
                  <a:gd name="T7" fmla="*/ 28575 h 416719"/>
                  <a:gd name="T8" fmla="*/ 778668 w 1240631"/>
                  <a:gd name="T9" fmla="*/ 7144 h 416719"/>
                  <a:gd name="T10" fmla="*/ 1031081 w 1240631"/>
                  <a:gd name="T11" fmla="*/ 0 h 416719"/>
                  <a:gd name="T12" fmla="*/ 1240631 w 1240631"/>
                  <a:gd name="T13" fmla="*/ 2381 h 4167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0631"/>
                  <a:gd name="T22" fmla="*/ 0 h 416719"/>
                  <a:gd name="T23" fmla="*/ 1240631 w 1240631"/>
                  <a:gd name="T24" fmla="*/ 416719 h 4167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0631" h="416719">
                    <a:moveTo>
                      <a:pt x="0" y="416719"/>
                    </a:moveTo>
                    <a:lnTo>
                      <a:pt x="219075" y="261937"/>
                    </a:lnTo>
                    <a:cubicBezTo>
                      <a:pt x="289322" y="212328"/>
                      <a:pt x="360759" y="157956"/>
                      <a:pt x="421481" y="119062"/>
                    </a:cubicBezTo>
                    <a:cubicBezTo>
                      <a:pt x="482203" y="80168"/>
                      <a:pt x="523875" y="47228"/>
                      <a:pt x="583406" y="28575"/>
                    </a:cubicBezTo>
                    <a:cubicBezTo>
                      <a:pt x="642937" y="9922"/>
                      <a:pt x="704056" y="11907"/>
                      <a:pt x="778668" y="7144"/>
                    </a:cubicBezTo>
                    <a:cubicBezTo>
                      <a:pt x="853281" y="2382"/>
                      <a:pt x="1031081" y="0"/>
                      <a:pt x="1031081" y="0"/>
                    </a:cubicBezTo>
                    <a:lnTo>
                      <a:pt x="1240631" y="2381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4800" dirty="0"/>
              </a:p>
            </p:txBody>
          </p:sp>
          <p:sp>
            <p:nvSpPr>
              <p:cNvPr id="62" name="AutoShape 14"/>
              <p:cNvSpPr>
                <a:spLocks noChangeArrowheads="1"/>
              </p:cNvSpPr>
              <p:nvPr/>
            </p:nvSpPr>
            <p:spPr bwMode="auto">
              <a:xfrm rot="20387992">
                <a:off x="9588744" y="8547010"/>
                <a:ext cx="45719" cy="13872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63" name="AutoShape 14"/>
              <p:cNvSpPr>
                <a:spLocks noChangeArrowheads="1"/>
              </p:cNvSpPr>
              <p:nvPr/>
            </p:nvSpPr>
            <p:spPr bwMode="auto">
              <a:xfrm rot="20387992">
                <a:off x="9643958" y="8524563"/>
                <a:ext cx="45719" cy="145886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64" name="AutoShape 55"/>
              <p:cNvSpPr>
                <a:spLocks noChangeArrowheads="1"/>
              </p:cNvSpPr>
              <p:nvPr/>
            </p:nvSpPr>
            <p:spPr bwMode="auto">
              <a:xfrm rot="10800000">
                <a:off x="10077379" y="8470357"/>
                <a:ext cx="76862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65" name="AutoShape 56"/>
              <p:cNvSpPr>
                <a:spLocks noChangeArrowheads="1"/>
              </p:cNvSpPr>
              <p:nvPr/>
            </p:nvSpPr>
            <p:spPr bwMode="auto">
              <a:xfrm rot="9814767">
                <a:off x="9814041" y="8477791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66" name="AutoShape 15"/>
              <p:cNvSpPr>
                <a:spLocks noChangeArrowheads="1"/>
              </p:cNvSpPr>
              <p:nvPr/>
            </p:nvSpPr>
            <p:spPr bwMode="auto">
              <a:xfrm>
                <a:off x="10223432" y="8506869"/>
                <a:ext cx="45719" cy="14620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67" name="AutoShape 14"/>
              <p:cNvSpPr>
                <a:spLocks noChangeArrowheads="1"/>
              </p:cNvSpPr>
              <p:nvPr/>
            </p:nvSpPr>
            <p:spPr bwMode="auto">
              <a:xfrm>
                <a:off x="10296458" y="8506869"/>
                <a:ext cx="45719" cy="14390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68" name="AutoShape 15"/>
              <p:cNvSpPr>
                <a:spLocks noChangeArrowheads="1"/>
              </p:cNvSpPr>
              <p:nvPr/>
            </p:nvSpPr>
            <p:spPr bwMode="auto">
              <a:xfrm rot="21176831">
                <a:off x="9960411" y="8499580"/>
                <a:ext cx="45719" cy="14635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69" name="AutoShape 14"/>
              <p:cNvSpPr>
                <a:spLocks noChangeArrowheads="1"/>
              </p:cNvSpPr>
              <p:nvPr/>
            </p:nvSpPr>
            <p:spPr bwMode="auto">
              <a:xfrm rot="20387992">
                <a:off x="9699517" y="8510277"/>
                <a:ext cx="45719" cy="14588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70" name="AutoShape 15"/>
              <p:cNvSpPr>
                <a:spLocks noChangeArrowheads="1"/>
              </p:cNvSpPr>
              <p:nvPr/>
            </p:nvSpPr>
            <p:spPr bwMode="auto">
              <a:xfrm rot="19229760">
                <a:off x="9127187" y="8860808"/>
                <a:ext cx="45719" cy="15847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71" name="AutoShape 15"/>
              <p:cNvSpPr>
                <a:spLocks noChangeArrowheads="1"/>
              </p:cNvSpPr>
              <p:nvPr/>
            </p:nvSpPr>
            <p:spPr bwMode="auto">
              <a:xfrm rot="19659426">
                <a:off x="9380906" y="8677434"/>
                <a:ext cx="45719" cy="1587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72" name="AutoShape 56"/>
              <p:cNvSpPr>
                <a:spLocks noChangeArrowheads="1"/>
              </p:cNvSpPr>
              <p:nvPr/>
            </p:nvSpPr>
            <p:spPr bwMode="auto">
              <a:xfrm rot="9206976">
                <a:off x="9463914" y="8587237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73" name="AutoShape 14"/>
              <p:cNvSpPr>
                <a:spLocks noChangeArrowheads="1"/>
              </p:cNvSpPr>
              <p:nvPr/>
            </p:nvSpPr>
            <p:spPr bwMode="auto">
              <a:xfrm rot="19276712">
                <a:off x="9062834" y="8908485"/>
                <a:ext cx="45719" cy="15780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74" name="AutoShape 56"/>
              <p:cNvSpPr>
                <a:spLocks noChangeArrowheads="1"/>
              </p:cNvSpPr>
              <p:nvPr/>
            </p:nvSpPr>
            <p:spPr bwMode="auto">
              <a:xfrm rot="8468328">
                <a:off x="9259438" y="8728353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</p:grpSp>
        <p:sp>
          <p:nvSpPr>
            <p:cNvPr id="55" name="AutoShape 14"/>
            <p:cNvSpPr>
              <a:spLocks noChangeArrowheads="1"/>
            </p:cNvSpPr>
            <p:nvPr/>
          </p:nvSpPr>
          <p:spPr bwMode="auto">
            <a:xfrm rot="16158">
              <a:off x="3834878" y="4571861"/>
              <a:ext cx="53213" cy="1513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4800" b="1" dirty="0"/>
            </a:p>
          </p:txBody>
        </p:sp>
        <p:sp>
          <p:nvSpPr>
            <p:cNvPr id="56" name="AutoShape 15"/>
            <p:cNvSpPr>
              <a:spLocks noChangeArrowheads="1"/>
            </p:cNvSpPr>
            <p:nvPr/>
          </p:nvSpPr>
          <p:spPr bwMode="auto">
            <a:xfrm rot="16158">
              <a:off x="3916128" y="4573904"/>
              <a:ext cx="53213" cy="1513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4800" b="1" dirty="0"/>
            </a:p>
          </p:txBody>
        </p:sp>
        <p:sp>
          <p:nvSpPr>
            <p:cNvPr id="57" name="AutoShape 14"/>
            <p:cNvSpPr>
              <a:spLocks noChangeArrowheads="1"/>
            </p:cNvSpPr>
            <p:nvPr/>
          </p:nvSpPr>
          <p:spPr bwMode="auto">
            <a:xfrm rot="16158">
              <a:off x="4004972" y="4571861"/>
              <a:ext cx="53213" cy="1513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4800" b="1" dirty="0"/>
            </a:p>
          </p:txBody>
        </p:sp>
        <p:sp>
          <p:nvSpPr>
            <p:cNvPr id="58" name="AutoShape 15"/>
            <p:cNvSpPr>
              <a:spLocks noChangeArrowheads="1"/>
            </p:cNvSpPr>
            <p:nvPr/>
          </p:nvSpPr>
          <p:spPr bwMode="auto">
            <a:xfrm rot="16158">
              <a:off x="4086257" y="4571861"/>
              <a:ext cx="53213" cy="1513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4800" b="1" dirty="0"/>
            </a:p>
          </p:txBody>
        </p:sp>
        <p:sp>
          <p:nvSpPr>
            <p:cNvPr id="59" name="AutoShape 14"/>
            <p:cNvSpPr>
              <a:spLocks noChangeArrowheads="1"/>
            </p:cNvSpPr>
            <p:nvPr/>
          </p:nvSpPr>
          <p:spPr bwMode="auto">
            <a:xfrm rot="16158">
              <a:off x="4174712" y="4571861"/>
              <a:ext cx="53213" cy="1513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4800" b="1" dirty="0"/>
            </a:p>
          </p:txBody>
        </p:sp>
        <p:sp>
          <p:nvSpPr>
            <p:cNvPr id="60" name="Text Box 153"/>
            <p:cNvSpPr txBox="1">
              <a:spLocks noChangeArrowheads="1"/>
            </p:cNvSpPr>
            <p:nvPr/>
          </p:nvSpPr>
          <p:spPr bwMode="auto">
            <a:xfrm>
              <a:off x="4561208" y="4877976"/>
              <a:ext cx="229414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279525">
                <a:spcBef>
                  <a:spcPct val="50000"/>
                </a:spcBef>
              </a:pPr>
              <a:r>
                <a:rPr lang="sv-SE" sz="1600" b="1" dirty="0" err="1" smtClean="0"/>
                <a:t>FemtoMAX</a:t>
              </a:r>
              <a:r>
                <a:rPr lang="sv-SE" sz="1600" b="1" dirty="0" smtClean="0"/>
                <a:t> </a:t>
              </a:r>
              <a:endParaRPr lang="sv-SE" sz="1600" b="1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214093" y="5007034"/>
              <a:ext cx="393048" cy="153418"/>
              <a:chOff x="5965585" y="4484682"/>
              <a:chExt cx="262361" cy="102407"/>
            </a:xfrm>
          </p:grpSpPr>
          <p:sp>
            <p:nvSpPr>
              <p:cNvPr id="118" name="AutoShape 14"/>
              <p:cNvSpPr>
                <a:spLocks noChangeArrowheads="1"/>
              </p:cNvSpPr>
              <p:nvPr/>
            </p:nvSpPr>
            <p:spPr bwMode="auto">
              <a:xfrm rot="16158">
                <a:off x="5965585" y="4484682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  <p:sp>
            <p:nvSpPr>
              <p:cNvPr id="119" name="AutoShape 15"/>
              <p:cNvSpPr>
                <a:spLocks noChangeArrowheads="1"/>
              </p:cNvSpPr>
              <p:nvPr/>
            </p:nvSpPr>
            <p:spPr bwMode="auto">
              <a:xfrm rot="16158">
                <a:off x="6019820" y="4486046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  <p:sp>
            <p:nvSpPr>
              <p:cNvPr id="120" name="AutoShape 14"/>
              <p:cNvSpPr>
                <a:spLocks noChangeArrowheads="1"/>
              </p:cNvSpPr>
              <p:nvPr/>
            </p:nvSpPr>
            <p:spPr bwMode="auto">
              <a:xfrm rot="16158">
                <a:off x="6079124" y="4484682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  <p:sp>
            <p:nvSpPr>
              <p:cNvPr id="121" name="AutoShape 15"/>
              <p:cNvSpPr>
                <a:spLocks noChangeArrowheads="1"/>
              </p:cNvSpPr>
              <p:nvPr/>
            </p:nvSpPr>
            <p:spPr bwMode="auto">
              <a:xfrm rot="16158">
                <a:off x="6133382" y="4484682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  <p:sp>
            <p:nvSpPr>
              <p:cNvPr id="122" name="AutoShape 14"/>
              <p:cNvSpPr>
                <a:spLocks noChangeArrowheads="1"/>
              </p:cNvSpPr>
              <p:nvPr/>
            </p:nvSpPr>
            <p:spPr bwMode="auto">
              <a:xfrm rot="16158">
                <a:off x="6192426" y="4484682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2721495" y="5401478"/>
              <a:ext cx="393048" cy="153418"/>
              <a:chOff x="5965585" y="4484682"/>
              <a:chExt cx="262361" cy="102407"/>
            </a:xfrm>
          </p:grpSpPr>
          <p:sp>
            <p:nvSpPr>
              <p:cNvPr id="125" name="AutoShape 14"/>
              <p:cNvSpPr>
                <a:spLocks noChangeArrowheads="1"/>
              </p:cNvSpPr>
              <p:nvPr/>
            </p:nvSpPr>
            <p:spPr bwMode="auto">
              <a:xfrm rot="16158">
                <a:off x="5965585" y="4484682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  <p:sp>
            <p:nvSpPr>
              <p:cNvPr id="126" name="AutoShape 15"/>
              <p:cNvSpPr>
                <a:spLocks noChangeArrowheads="1"/>
              </p:cNvSpPr>
              <p:nvPr/>
            </p:nvSpPr>
            <p:spPr bwMode="auto">
              <a:xfrm rot="16158">
                <a:off x="6019820" y="4486046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  <p:sp>
            <p:nvSpPr>
              <p:cNvPr id="127" name="AutoShape 14"/>
              <p:cNvSpPr>
                <a:spLocks noChangeArrowheads="1"/>
              </p:cNvSpPr>
              <p:nvPr/>
            </p:nvSpPr>
            <p:spPr bwMode="auto">
              <a:xfrm rot="16158">
                <a:off x="6079124" y="4484682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  <p:sp>
            <p:nvSpPr>
              <p:cNvPr id="128" name="AutoShape 15"/>
              <p:cNvSpPr>
                <a:spLocks noChangeArrowheads="1"/>
              </p:cNvSpPr>
              <p:nvPr/>
            </p:nvSpPr>
            <p:spPr bwMode="auto">
              <a:xfrm rot="16158">
                <a:off x="6133382" y="4484682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  <p:sp>
            <p:nvSpPr>
              <p:cNvPr id="129" name="AutoShape 14"/>
              <p:cNvSpPr>
                <a:spLocks noChangeArrowheads="1"/>
              </p:cNvSpPr>
              <p:nvPr/>
            </p:nvSpPr>
            <p:spPr bwMode="auto">
              <a:xfrm rot="16158">
                <a:off x="6192426" y="4484682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2561225" y="4456240"/>
            <a:ext cx="2758702" cy="487725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3" name="Rectangle 132"/>
          <p:cNvSpPr/>
          <p:nvPr/>
        </p:nvSpPr>
        <p:spPr>
          <a:xfrm>
            <a:off x="1691680" y="5373216"/>
            <a:ext cx="2758702" cy="487725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5940152" y="4471952"/>
            <a:ext cx="27691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Soft X-</a:t>
            </a:r>
            <a:r>
              <a:rPr lang="sv-SE" dirty="0" err="1" smtClean="0">
                <a:solidFill>
                  <a:schemeClr val="bg1">
                    <a:lumMod val="50000"/>
                  </a:schemeClr>
                </a:solidFill>
              </a:rPr>
              <a:t>ray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 FEL </a:t>
            </a:r>
            <a:r>
              <a:rPr lang="sv-SE" dirty="0" err="1" smtClean="0">
                <a:solidFill>
                  <a:schemeClr val="bg1">
                    <a:lumMod val="50000"/>
                  </a:schemeClr>
                </a:solidFill>
              </a:rPr>
              <a:t>beamline</a:t>
            </a:r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>
                <a:solidFill>
                  <a:schemeClr val="bg1">
                    <a:lumMod val="50000"/>
                  </a:schemeClr>
                </a:solidFill>
              </a:rPr>
              <a:t>Linac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err="1" smtClean="0">
                <a:solidFill>
                  <a:schemeClr val="bg1">
                    <a:lumMod val="50000"/>
                  </a:schemeClr>
                </a:solidFill>
              </a:rPr>
              <a:t>extention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 + hard X-</a:t>
            </a:r>
            <a:r>
              <a:rPr lang="sv-SE" dirty="0" err="1" smtClean="0">
                <a:solidFill>
                  <a:schemeClr val="bg1">
                    <a:lumMod val="50000"/>
                  </a:schemeClr>
                </a:solidFill>
              </a:rPr>
              <a:t>ray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 FEL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>
                <a:solidFill>
                  <a:schemeClr val="bg1">
                    <a:lumMod val="50000"/>
                  </a:schemeClr>
                </a:solidFill>
              </a:rPr>
              <a:t>Wakefield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 acceleration experiment</a:t>
            </a:r>
          </a:p>
        </p:txBody>
      </p:sp>
    </p:spTree>
    <p:extLst>
      <p:ext uri="{BB962C8B-B14F-4D97-AF65-F5344CB8AC3E}">
        <p14:creationId xmlns:p14="http://schemas.microsoft.com/office/powerpoint/2010/main" val="37961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24885"/>
            <a:ext cx="6984776" cy="254813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/>
          <a:lstStyle/>
          <a:p>
            <a:pPr algn="r"/>
            <a:r>
              <a:rPr lang="en-US" dirty="0" smtClean="0"/>
              <a:t>MAX IV </a:t>
            </a:r>
            <a:r>
              <a:rPr lang="en-US" dirty="0"/>
              <a:t>Short Pulse </a:t>
            </a:r>
            <a:r>
              <a:rPr lang="en-US" dirty="0" smtClean="0"/>
              <a:t>Facility</a:t>
            </a:r>
            <a:endParaRPr lang="en-GB" dirty="0"/>
          </a:p>
        </p:txBody>
      </p:sp>
      <p:sp>
        <p:nvSpPr>
          <p:cNvPr id="168" name="Text Box 158"/>
          <p:cNvSpPr txBox="1">
            <a:spLocks noChangeArrowheads="1"/>
          </p:cNvSpPr>
          <p:nvPr/>
        </p:nvSpPr>
        <p:spPr bwMode="auto">
          <a:xfrm>
            <a:off x="1070211" y="548680"/>
            <a:ext cx="9150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Thermionic</a:t>
            </a:r>
            <a:r>
              <a:rPr lang="sv-SE" sz="1000" b="1" dirty="0" smtClean="0"/>
              <a:t> RF </a:t>
            </a:r>
            <a:r>
              <a:rPr lang="sv-SE" sz="1000" b="1" dirty="0" err="1" smtClean="0"/>
              <a:t>gun</a:t>
            </a:r>
            <a:endParaRPr lang="sv-SE" sz="1000" b="1" dirty="0"/>
          </a:p>
        </p:txBody>
      </p:sp>
      <p:sp>
        <p:nvSpPr>
          <p:cNvPr id="170" name="Text Box 158"/>
          <p:cNvSpPr txBox="1">
            <a:spLocks noChangeArrowheads="1"/>
          </p:cNvSpPr>
          <p:nvPr/>
        </p:nvSpPr>
        <p:spPr bwMode="auto">
          <a:xfrm>
            <a:off x="35496" y="724634"/>
            <a:ext cx="1106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/>
              <a:t>Photo </a:t>
            </a:r>
            <a:r>
              <a:rPr lang="sv-SE" sz="1000" b="1" dirty="0" err="1"/>
              <a:t>cathode</a:t>
            </a:r>
            <a:r>
              <a:rPr lang="sv-SE" sz="1000" b="1" dirty="0"/>
              <a:t> RF </a:t>
            </a:r>
            <a:r>
              <a:rPr lang="sv-SE" sz="1000" b="1" dirty="0" err="1" smtClean="0"/>
              <a:t>gun</a:t>
            </a:r>
            <a:endParaRPr lang="sv-SE" sz="1000" b="1" dirty="0"/>
          </a:p>
        </p:txBody>
      </p:sp>
      <p:sp>
        <p:nvSpPr>
          <p:cNvPr id="171" name="Text Box 151"/>
          <p:cNvSpPr txBox="1">
            <a:spLocks noChangeArrowheads="1"/>
          </p:cNvSpPr>
          <p:nvPr/>
        </p:nvSpPr>
        <p:spPr bwMode="auto">
          <a:xfrm>
            <a:off x="1619672" y="1844824"/>
            <a:ext cx="1803624" cy="30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BC1 @ 260 </a:t>
            </a:r>
            <a:r>
              <a:rPr lang="sv-SE" sz="1000" b="1" dirty="0"/>
              <a:t>MeV</a:t>
            </a:r>
          </a:p>
        </p:txBody>
      </p:sp>
      <p:sp>
        <p:nvSpPr>
          <p:cNvPr id="172" name="Text Box 153"/>
          <p:cNvSpPr txBox="1">
            <a:spLocks noChangeArrowheads="1"/>
          </p:cNvSpPr>
          <p:nvPr/>
        </p:nvSpPr>
        <p:spPr bwMode="auto">
          <a:xfrm>
            <a:off x="3900847" y="1556792"/>
            <a:ext cx="1175209" cy="49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Extraction</a:t>
            </a:r>
            <a:r>
              <a:rPr lang="sv-SE" sz="1000" b="1" dirty="0"/>
              <a:t/>
            </a:r>
            <a:br>
              <a:rPr lang="sv-SE" sz="1000" b="1" dirty="0"/>
            </a:br>
            <a:r>
              <a:rPr lang="sv-SE" sz="1000" b="1" dirty="0"/>
              <a:t>1.5 GeV</a:t>
            </a:r>
          </a:p>
        </p:txBody>
      </p:sp>
      <p:sp>
        <p:nvSpPr>
          <p:cNvPr id="173" name="Text Box 153"/>
          <p:cNvSpPr txBox="1">
            <a:spLocks noChangeArrowheads="1"/>
          </p:cNvSpPr>
          <p:nvPr/>
        </p:nvSpPr>
        <p:spPr bwMode="auto">
          <a:xfrm>
            <a:off x="5004048" y="1926402"/>
            <a:ext cx="1049843" cy="49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err="1" smtClean="0"/>
              <a:t>Extraction</a:t>
            </a:r>
            <a:r>
              <a:rPr lang="sv-SE" sz="1000" b="1" dirty="0"/>
              <a:t/>
            </a:r>
            <a:br>
              <a:rPr lang="sv-SE" sz="1000" b="1" dirty="0"/>
            </a:br>
            <a:r>
              <a:rPr lang="sv-SE" sz="1000" b="1" dirty="0"/>
              <a:t>3</a:t>
            </a:r>
            <a:r>
              <a:rPr lang="sv-SE" sz="1000" b="1" dirty="0" smtClean="0"/>
              <a:t> </a:t>
            </a:r>
            <a:r>
              <a:rPr lang="sv-SE" sz="1000" b="1" dirty="0"/>
              <a:t>GeV</a:t>
            </a:r>
          </a:p>
        </p:txBody>
      </p:sp>
      <p:sp>
        <p:nvSpPr>
          <p:cNvPr id="174" name="Text Box 151"/>
          <p:cNvSpPr txBox="1">
            <a:spLocks noChangeArrowheads="1"/>
          </p:cNvSpPr>
          <p:nvPr/>
        </p:nvSpPr>
        <p:spPr bwMode="auto">
          <a:xfrm>
            <a:off x="6012160" y="2996952"/>
            <a:ext cx="1542019" cy="30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BC2 @ 3 </a:t>
            </a:r>
            <a:r>
              <a:rPr lang="sv-SE" sz="1000" b="1" dirty="0"/>
              <a:t>G</a:t>
            </a:r>
            <a:r>
              <a:rPr lang="sv-SE" sz="1000" b="1" dirty="0" smtClean="0"/>
              <a:t>eV</a:t>
            </a:r>
            <a:endParaRPr lang="sv-SE" sz="1000" b="1" dirty="0"/>
          </a:p>
        </p:txBody>
      </p:sp>
      <p:sp>
        <p:nvSpPr>
          <p:cNvPr id="175" name="Text Box 151"/>
          <p:cNvSpPr txBox="1">
            <a:spLocks noChangeArrowheads="1"/>
          </p:cNvSpPr>
          <p:nvPr/>
        </p:nvSpPr>
        <p:spPr bwMode="auto">
          <a:xfrm>
            <a:off x="7596336" y="2924944"/>
            <a:ext cx="458645" cy="34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sv-SE" sz="1000" b="1" dirty="0" smtClean="0"/>
              <a:t>SPF</a:t>
            </a:r>
            <a:r>
              <a:rPr lang="sv-SE" sz="1200" b="1" dirty="0" smtClean="0"/>
              <a:t> </a:t>
            </a:r>
            <a:endParaRPr lang="sv-SE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3528" y="4571861"/>
            <a:ext cx="6531821" cy="1521435"/>
            <a:chOff x="323528" y="4571861"/>
            <a:chExt cx="6531821" cy="1521435"/>
          </a:xfrm>
        </p:grpSpPr>
        <p:cxnSp>
          <p:nvCxnSpPr>
            <p:cNvPr id="23" name="Straight Connector 22"/>
            <p:cNvCxnSpPr>
              <a:endCxn id="73" idx="1"/>
            </p:cNvCxnSpPr>
            <p:nvPr/>
          </p:nvCxnSpPr>
          <p:spPr>
            <a:xfrm flipV="1">
              <a:off x="1585931" y="4866390"/>
              <a:ext cx="1208675" cy="9683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 206"/>
            <p:cNvGrpSpPr>
              <a:grpSpLocks/>
            </p:cNvGrpSpPr>
            <p:nvPr/>
          </p:nvGrpSpPr>
          <p:grpSpPr bwMode="auto">
            <a:xfrm flipH="1" flipV="1">
              <a:off x="762360" y="5792119"/>
              <a:ext cx="831468" cy="301177"/>
              <a:chOff x="9074067" y="8451900"/>
              <a:chExt cx="1279343" cy="595933"/>
            </a:xfrm>
          </p:grpSpPr>
          <p:sp>
            <p:nvSpPr>
              <p:cNvPr id="103" name="Frihandsfigur 207"/>
              <p:cNvSpPr>
                <a:spLocks/>
              </p:cNvSpPr>
              <p:nvPr/>
            </p:nvSpPr>
            <p:spPr bwMode="auto">
              <a:xfrm>
                <a:off x="9098015" y="8555932"/>
                <a:ext cx="1240631" cy="416719"/>
              </a:xfrm>
              <a:custGeom>
                <a:avLst/>
                <a:gdLst>
                  <a:gd name="T0" fmla="*/ 0 w 1240631"/>
                  <a:gd name="T1" fmla="*/ 416719 h 416719"/>
                  <a:gd name="T2" fmla="*/ 219075 w 1240631"/>
                  <a:gd name="T3" fmla="*/ 261937 h 416719"/>
                  <a:gd name="T4" fmla="*/ 421481 w 1240631"/>
                  <a:gd name="T5" fmla="*/ 119062 h 416719"/>
                  <a:gd name="T6" fmla="*/ 583406 w 1240631"/>
                  <a:gd name="T7" fmla="*/ 28575 h 416719"/>
                  <a:gd name="T8" fmla="*/ 778668 w 1240631"/>
                  <a:gd name="T9" fmla="*/ 7144 h 416719"/>
                  <a:gd name="T10" fmla="*/ 1031081 w 1240631"/>
                  <a:gd name="T11" fmla="*/ 0 h 416719"/>
                  <a:gd name="T12" fmla="*/ 1240631 w 1240631"/>
                  <a:gd name="T13" fmla="*/ 2381 h 4167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0631"/>
                  <a:gd name="T22" fmla="*/ 0 h 416719"/>
                  <a:gd name="T23" fmla="*/ 1240631 w 1240631"/>
                  <a:gd name="T24" fmla="*/ 416719 h 4167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0631" h="416719">
                    <a:moveTo>
                      <a:pt x="0" y="416719"/>
                    </a:moveTo>
                    <a:lnTo>
                      <a:pt x="219075" y="261937"/>
                    </a:lnTo>
                    <a:cubicBezTo>
                      <a:pt x="289322" y="212328"/>
                      <a:pt x="360759" y="157956"/>
                      <a:pt x="421481" y="119062"/>
                    </a:cubicBezTo>
                    <a:cubicBezTo>
                      <a:pt x="482203" y="80168"/>
                      <a:pt x="523875" y="47228"/>
                      <a:pt x="583406" y="28575"/>
                    </a:cubicBezTo>
                    <a:cubicBezTo>
                      <a:pt x="642937" y="9922"/>
                      <a:pt x="704056" y="11907"/>
                      <a:pt x="778668" y="7144"/>
                    </a:cubicBezTo>
                    <a:cubicBezTo>
                      <a:pt x="853281" y="2382"/>
                      <a:pt x="1031081" y="0"/>
                      <a:pt x="1031081" y="0"/>
                    </a:cubicBezTo>
                    <a:lnTo>
                      <a:pt x="1240631" y="2381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4800" dirty="0"/>
              </a:p>
            </p:txBody>
          </p:sp>
          <p:sp>
            <p:nvSpPr>
              <p:cNvPr id="104" name="AutoShape 15"/>
              <p:cNvSpPr>
                <a:spLocks noChangeArrowheads="1"/>
              </p:cNvSpPr>
              <p:nvPr/>
            </p:nvSpPr>
            <p:spPr bwMode="auto">
              <a:xfrm rot="-2370240">
                <a:off x="9138421" y="8842352"/>
                <a:ext cx="45719" cy="15847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05" name="AutoShape 55"/>
              <p:cNvSpPr>
                <a:spLocks noChangeArrowheads="1"/>
              </p:cNvSpPr>
              <p:nvPr/>
            </p:nvSpPr>
            <p:spPr bwMode="auto">
              <a:xfrm rot="10800000">
                <a:off x="10088613" y="8451900"/>
                <a:ext cx="76861" cy="215586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06" name="AutoShape 56"/>
              <p:cNvSpPr>
                <a:spLocks noChangeArrowheads="1"/>
              </p:cNvSpPr>
              <p:nvPr/>
            </p:nvSpPr>
            <p:spPr bwMode="auto">
              <a:xfrm rot="9814767">
                <a:off x="9825275" y="8459334"/>
                <a:ext cx="83705" cy="215586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07" name="AutoShape 56"/>
              <p:cNvSpPr>
                <a:spLocks noChangeArrowheads="1"/>
              </p:cNvSpPr>
              <p:nvPr/>
            </p:nvSpPr>
            <p:spPr bwMode="auto">
              <a:xfrm rot="9206976">
                <a:off x="9475147" y="8568779"/>
                <a:ext cx="83705" cy="215586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08" name="AutoShape 56"/>
              <p:cNvSpPr>
                <a:spLocks noChangeArrowheads="1"/>
              </p:cNvSpPr>
              <p:nvPr/>
            </p:nvSpPr>
            <p:spPr bwMode="auto">
              <a:xfrm rot="8468328">
                <a:off x="9270670" y="8709892"/>
                <a:ext cx="83705" cy="215586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09" name="AutoShape 15"/>
              <p:cNvSpPr>
                <a:spLocks noChangeArrowheads="1"/>
              </p:cNvSpPr>
              <p:nvPr/>
            </p:nvSpPr>
            <p:spPr bwMode="auto">
              <a:xfrm rot="-1940574">
                <a:off x="9392139" y="8658978"/>
                <a:ext cx="45719" cy="1587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10" name="AutoShape 15"/>
              <p:cNvSpPr>
                <a:spLocks noChangeArrowheads="1"/>
              </p:cNvSpPr>
              <p:nvPr/>
            </p:nvSpPr>
            <p:spPr bwMode="auto">
              <a:xfrm>
                <a:off x="10234665" y="8488413"/>
                <a:ext cx="45719" cy="14620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11" name="AutoShape 14"/>
              <p:cNvSpPr>
                <a:spLocks noChangeArrowheads="1"/>
              </p:cNvSpPr>
              <p:nvPr/>
            </p:nvSpPr>
            <p:spPr bwMode="auto">
              <a:xfrm>
                <a:off x="10307691" y="8488413"/>
                <a:ext cx="45719" cy="14390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12" name="AutoShape 15"/>
              <p:cNvSpPr>
                <a:spLocks noChangeArrowheads="1"/>
              </p:cNvSpPr>
              <p:nvPr/>
            </p:nvSpPr>
            <p:spPr bwMode="auto">
              <a:xfrm rot="-423169">
                <a:off x="9971645" y="8481122"/>
                <a:ext cx="45719" cy="14635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13" name="AutoShape 14"/>
              <p:cNvSpPr>
                <a:spLocks noChangeArrowheads="1"/>
              </p:cNvSpPr>
              <p:nvPr/>
            </p:nvSpPr>
            <p:spPr bwMode="auto">
              <a:xfrm rot="-1212008">
                <a:off x="9710750" y="8491821"/>
                <a:ext cx="45719" cy="1458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14" name="AutoShape 14"/>
              <p:cNvSpPr>
                <a:spLocks noChangeArrowheads="1"/>
              </p:cNvSpPr>
              <p:nvPr/>
            </p:nvSpPr>
            <p:spPr bwMode="auto">
              <a:xfrm rot="-1212008">
                <a:off x="9599977" y="8528553"/>
                <a:ext cx="45719" cy="13872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15" name="AutoShape 14"/>
              <p:cNvSpPr>
                <a:spLocks noChangeArrowheads="1"/>
              </p:cNvSpPr>
              <p:nvPr/>
            </p:nvSpPr>
            <p:spPr bwMode="auto">
              <a:xfrm rot="-1212008">
                <a:off x="9655191" y="8506106"/>
                <a:ext cx="45719" cy="145887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16" name="AutoShape 14"/>
              <p:cNvSpPr>
                <a:spLocks noChangeArrowheads="1"/>
              </p:cNvSpPr>
              <p:nvPr/>
            </p:nvSpPr>
            <p:spPr bwMode="auto">
              <a:xfrm rot="-2323288">
                <a:off x="9074067" y="8890029"/>
                <a:ext cx="45719" cy="15780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 flipV="1">
              <a:off x="3071259" y="5065738"/>
              <a:ext cx="1414985" cy="55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151"/>
            <p:cNvSpPr txBox="1">
              <a:spLocks noChangeArrowheads="1"/>
            </p:cNvSpPr>
            <p:nvPr/>
          </p:nvSpPr>
          <p:spPr bwMode="auto">
            <a:xfrm>
              <a:off x="323528" y="4881864"/>
              <a:ext cx="1855623" cy="21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defTabSz="1279525">
                <a:spcBef>
                  <a:spcPct val="50000"/>
                </a:spcBef>
              </a:pPr>
              <a:r>
                <a:rPr lang="sv-SE" sz="1400" b="1" dirty="0" smtClean="0"/>
                <a:t>BC2 @ 3 </a:t>
              </a:r>
              <a:r>
                <a:rPr lang="sv-SE" sz="1400" b="1" dirty="0"/>
                <a:t>G</a:t>
              </a:r>
              <a:r>
                <a:rPr lang="sv-SE" sz="1400" b="1" dirty="0" smtClean="0"/>
                <a:t>eV</a:t>
              </a:r>
              <a:endParaRPr lang="sv-SE" sz="1400" b="1" dirty="0"/>
            </a:p>
          </p:txBody>
        </p:sp>
        <p:grpSp>
          <p:nvGrpSpPr>
            <p:cNvPr id="27" name="Grupp 205"/>
            <p:cNvGrpSpPr>
              <a:grpSpLocks/>
            </p:cNvGrpSpPr>
            <p:nvPr/>
          </p:nvGrpSpPr>
          <p:grpSpPr bwMode="auto">
            <a:xfrm>
              <a:off x="2239791" y="5022490"/>
              <a:ext cx="831468" cy="301177"/>
              <a:chOff x="9062834" y="8470357"/>
              <a:chExt cx="1279343" cy="595932"/>
            </a:xfrm>
          </p:grpSpPr>
          <p:sp>
            <p:nvSpPr>
              <p:cNvPr id="89" name="Frihandsfigur 191"/>
              <p:cNvSpPr>
                <a:spLocks/>
              </p:cNvSpPr>
              <p:nvPr/>
            </p:nvSpPr>
            <p:spPr bwMode="auto">
              <a:xfrm>
                <a:off x="9098015" y="8555932"/>
                <a:ext cx="1240631" cy="416719"/>
              </a:xfrm>
              <a:custGeom>
                <a:avLst/>
                <a:gdLst>
                  <a:gd name="T0" fmla="*/ 0 w 1240631"/>
                  <a:gd name="T1" fmla="*/ 416719 h 416719"/>
                  <a:gd name="T2" fmla="*/ 219075 w 1240631"/>
                  <a:gd name="T3" fmla="*/ 261937 h 416719"/>
                  <a:gd name="T4" fmla="*/ 421481 w 1240631"/>
                  <a:gd name="T5" fmla="*/ 119062 h 416719"/>
                  <a:gd name="T6" fmla="*/ 583406 w 1240631"/>
                  <a:gd name="T7" fmla="*/ 28575 h 416719"/>
                  <a:gd name="T8" fmla="*/ 778668 w 1240631"/>
                  <a:gd name="T9" fmla="*/ 7144 h 416719"/>
                  <a:gd name="T10" fmla="*/ 1031081 w 1240631"/>
                  <a:gd name="T11" fmla="*/ 0 h 416719"/>
                  <a:gd name="T12" fmla="*/ 1240631 w 1240631"/>
                  <a:gd name="T13" fmla="*/ 2381 h 4167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0631"/>
                  <a:gd name="T22" fmla="*/ 0 h 416719"/>
                  <a:gd name="T23" fmla="*/ 1240631 w 1240631"/>
                  <a:gd name="T24" fmla="*/ 416719 h 4167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0631" h="416719">
                    <a:moveTo>
                      <a:pt x="0" y="416719"/>
                    </a:moveTo>
                    <a:lnTo>
                      <a:pt x="219075" y="261937"/>
                    </a:lnTo>
                    <a:cubicBezTo>
                      <a:pt x="289322" y="212328"/>
                      <a:pt x="360759" y="157956"/>
                      <a:pt x="421481" y="119062"/>
                    </a:cubicBezTo>
                    <a:cubicBezTo>
                      <a:pt x="482203" y="80168"/>
                      <a:pt x="523875" y="47228"/>
                      <a:pt x="583406" y="28575"/>
                    </a:cubicBezTo>
                    <a:cubicBezTo>
                      <a:pt x="642937" y="9922"/>
                      <a:pt x="704056" y="11907"/>
                      <a:pt x="778668" y="7144"/>
                    </a:cubicBezTo>
                    <a:cubicBezTo>
                      <a:pt x="853281" y="2382"/>
                      <a:pt x="1031081" y="0"/>
                      <a:pt x="1031081" y="0"/>
                    </a:cubicBezTo>
                    <a:lnTo>
                      <a:pt x="1240631" y="2381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4800" dirty="0"/>
              </a:p>
            </p:txBody>
          </p:sp>
          <p:sp>
            <p:nvSpPr>
              <p:cNvPr id="90" name="AutoShape 14"/>
              <p:cNvSpPr>
                <a:spLocks noChangeArrowheads="1"/>
              </p:cNvSpPr>
              <p:nvPr/>
            </p:nvSpPr>
            <p:spPr bwMode="auto">
              <a:xfrm rot="20387992">
                <a:off x="9588744" y="8547010"/>
                <a:ext cx="45719" cy="13872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1" name="AutoShape 14"/>
              <p:cNvSpPr>
                <a:spLocks noChangeArrowheads="1"/>
              </p:cNvSpPr>
              <p:nvPr/>
            </p:nvSpPr>
            <p:spPr bwMode="auto">
              <a:xfrm rot="20387992">
                <a:off x="9643958" y="8524563"/>
                <a:ext cx="45719" cy="145886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2" name="AutoShape 55"/>
              <p:cNvSpPr>
                <a:spLocks noChangeArrowheads="1"/>
              </p:cNvSpPr>
              <p:nvPr/>
            </p:nvSpPr>
            <p:spPr bwMode="auto">
              <a:xfrm rot="10800000">
                <a:off x="10077379" y="8470357"/>
                <a:ext cx="76862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3" name="AutoShape 56"/>
              <p:cNvSpPr>
                <a:spLocks noChangeArrowheads="1"/>
              </p:cNvSpPr>
              <p:nvPr/>
            </p:nvSpPr>
            <p:spPr bwMode="auto">
              <a:xfrm rot="9814767">
                <a:off x="9814041" y="8477791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4" name="AutoShape 15"/>
              <p:cNvSpPr>
                <a:spLocks noChangeArrowheads="1"/>
              </p:cNvSpPr>
              <p:nvPr/>
            </p:nvSpPr>
            <p:spPr bwMode="auto">
              <a:xfrm>
                <a:off x="10223432" y="8506869"/>
                <a:ext cx="45719" cy="14620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5" name="AutoShape 14"/>
              <p:cNvSpPr>
                <a:spLocks noChangeArrowheads="1"/>
              </p:cNvSpPr>
              <p:nvPr/>
            </p:nvSpPr>
            <p:spPr bwMode="auto">
              <a:xfrm>
                <a:off x="10296458" y="8506869"/>
                <a:ext cx="45719" cy="14390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6" name="AutoShape 15"/>
              <p:cNvSpPr>
                <a:spLocks noChangeArrowheads="1"/>
              </p:cNvSpPr>
              <p:nvPr/>
            </p:nvSpPr>
            <p:spPr bwMode="auto">
              <a:xfrm rot="21176831">
                <a:off x="9960411" y="8499580"/>
                <a:ext cx="45719" cy="14635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7" name="AutoShape 14"/>
              <p:cNvSpPr>
                <a:spLocks noChangeArrowheads="1"/>
              </p:cNvSpPr>
              <p:nvPr/>
            </p:nvSpPr>
            <p:spPr bwMode="auto">
              <a:xfrm rot="20387992">
                <a:off x="9699517" y="8510277"/>
                <a:ext cx="45719" cy="14588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8" name="AutoShape 15"/>
              <p:cNvSpPr>
                <a:spLocks noChangeArrowheads="1"/>
              </p:cNvSpPr>
              <p:nvPr/>
            </p:nvSpPr>
            <p:spPr bwMode="auto">
              <a:xfrm rot="19229760">
                <a:off x="9127187" y="8860808"/>
                <a:ext cx="45719" cy="15847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99" name="AutoShape 15"/>
              <p:cNvSpPr>
                <a:spLocks noChangeArrowheads="1"/>
              </p:cNvSpPr>
              <p:nvPr/>
            </p:nvSpPr>
            <p:spPr bwMode="auto">
              <a:xfrm rot="19659426">
                <a:off x="9380906" y="8677434"/>
                <a:ext cx="45719" cy="1587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00" name="AutoShape 56"/>
              <p:cNvSpPr>
                <a:spLocks noChangeArrowheads="1"/>
              </p:cNvSpPr>
              <p:nvPr/>
            </p:nvSpPr>
            <p:spPr bwMode="auto">
              <a:xfrm rot="9206976">
                <a:off x="9463914" y="8587237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01" name="AutoShape 14"/>
              <p:cNvSpPr>
                <a:spLocks noChangeArrowheads="1"/>
              </p:cNvSpPr>
              <p:nvPr/>
            </p:nvSpPr>
            <p:spPr bwMode="auto">
              <a:xfrm rot="19276712">
                <a:off x="9062834" y="8908485"/>
                <a:ext cx="45719" cy="15780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102" name="AutoShape 56"/>
              <p:cNvSpPr>
                <a:spLocks noChangeArrowheads="1"/>
              </p:cNvSpPr>
              <p:nvPr/>
            </p:nvSpPr>
            <p:spPr bwMode="auto">
              <a:xfrm rot="8468328">
                <a:off x="9259438" y="8728353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</p:grpSp>
        <p:cxnSp>
          <p:nvCxnSpPr>
            <p:cNvPr id="28" name="Straight Connector 234"/>
            <p:cNvCxnSpPr/>
            <p:nvPr/>
          </p:nvCxnSpPr>
          <p:spPr>
            <a:xfrm flipV="1">
              <a:off x="2591647" y="5467959"/>
              <a:ext cx="531275" cy="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 205"/>
            <p:cNvGrpSpPr>
              <a:grpSpLocks/>
            </p:cNvGrpSpPr>
            <p:nvPr/>
          </p:nvGrpSpPr>
          <p:grpSpPr bwMode="auto">
            <a:xfrm>
              <a:off x="1760179" y="5412180"/>
              <a:ext cx="831468" cy="301177"/>
              <a:chOff x="9062834" y="8470357"/>
              <a:chExt cx="1279343" cy="595932"/>
            </a:xfrm>
          </p:grpSpPr>
          <p:sp>
            <p:nvSpPr>
              <p:cNvPr id="75" name="Frihandsfigur 191"/>
              <p:cNvSpPr>
                <a:spLocks/>
              </p:cNvSpPr>
              <p:nvPr/>
            </p:nvSpPr>
            <p:spPr bwMode="auto">
              <a:xfrm>
                <a:off x="9098015" y="8555932"/>
                <a:ext cx="1240631" cy="416719"/>
              </a:xfrm>
              <a:custGeom>
                <a:avLst/>
                <a:gdLst>
                  <a:gd name="T0" fmla="*/ 0 w 1240631"/>
                  <a:gd name="T1" fmla="*/ 416719 h 416719"/>
                  <a:gd name="T2" fmla="*/ 219075 w 1240631"/>
                  <a:gd name="T3" fmla="*/ 261937 h 416719"/>
                  <a:gd name="T4" fmla="*/ 421481 w 1240631"/>
                  <a:gd name="T5" fmla="*/ 119062 h 416719"/>
                  <a:gd name="T6" fmla="*/ 583406 w 1240631"/>
                  <a:gd name="T7" fmla="*/ 28575 h 416719"/>
                  <a:gd name="T8" fmla="*/ 778668 w 1240631"/>
                  <a:gd name="T9" fmla="*/ 7144 h 416719"/>
                  <a:gd name="T10" fmla="*/ 1031081 w 1240631"/>
                  <a:gd name="T11" fmla="*/ 0 h 416719"/>
                  <a:gd name="T12" fmla="*/ 1240631 w 1240631"/>
                  <a:gd name="T13" fmla="*/ 2381 h 4167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0631"/>
                  <a:gd name="T22" fmla="*/ 0 h 416719"/>
                  <a:gd name="T23" fmla="*/ 1240631 w 1240631"/>
                  <a:gd name="T24" fmla="*/ 416719 h 4167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0631" h="416719">
                    <a:moveTo>
                      <a:pt x="0" y="416719"/>
                    </a:moveTo>
                    <a:lnTo>
                      <a:pt x="219075" y="261937"/>
                    </a:lnTo>
                    <a:cubicBezTo>
                      <a:pt x="289322" y="212328"/>
                      <a:pt x="360759" y="157956"/>
                      <a:pt x="421481" y="119062"/>
                    </a:cubicBezTo>
                    <a:cubicBezTo>
                      <a:pt x="482203" y="80168"/>
                      <a:pt x="523875" y="47228"/>
                      <a:pt x="583406" y="28575"/>
                    </a:cubicBezTo>
                    <a:cubicBezTo>
                      <a:pt x="642937" y="9922"/>
                      <a:pt x="704056" y="11907"/>
                      <a:pt x="778668" y="7144"/>
                    </a:cubicBezTo>
                    <a:cubicBezTo>
                      <a:pt x="853281" y="2382"/>
                      <a:pt x="1031081" y="0"/>
                      <a:pt x="1031081" y="0"/>
                    </a:cubicBezTo>
                    <a:lnTo>
                      <a:pt x="1240631" y="2381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4800" dirty="0"/>
              </a:p>
            </p:txBody>
          </p:sp>
          <p:sp>
            <p:nvSpPr>
              <p:cNvPr id="76" name="AutoShape 14"/>
              <p:cNvSpPr>
                <a:spLocks noChangeArrowheads="1"/>
              </p:cNvSpPr>
              <p:nvPr/>
            </p:nvSpPr>
            <p:spPr bwMode="auto">
              <a:xfrm rot="20387992">
                <a:off x="9588744" y="8547010"/>
                <a:ext cx="45719" cy="13872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77" name="AutoShape 14"/>
              <p:cNvSpPr>
                <a:spLocks noChangeArrowheads="1"/>
              </p:cNvSpPr>
              <p:nvPr/>
            </p:nvSpPr>
            <p:spPr bwMode="auto">
              <a:xfrm rot="20387992">
                <a:off x="9643958" y="8524563"/>
                <a:ext cx="45719" cy="145886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78" name="AutoShape 55"/>
              <p:cNvSpPr>
                <a:spLocks noChangeArrowheads="1"/>
              </p:cNvSpPr>
              <p:nvPr/>
            </p:nvSpPr>
            <p:spPr bwMode="auto">
              <a:xfrm rot="10800000">
                <a:off x="10077379" y="8470357"/>
                <a:ext cx="76862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79" name="AutoShape 56"/>
              <p:cNvSpPr>
                <a:spLocks noChangeArrowheads="1"/>
              </p:cNvSpPr>
              <p:nvPr/>
            </p:nvSpPr>
            <p:spPr bwMode="auto">
              <a:xfrm rot="9814767">
                <a:off x="9814041" y="8477791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0" name="AutoShape 15"/>
              <p:cNvSpPr>
                <a:spLocks noChangeArrowheads="1"/>
              </p:cNvSpPr>
              <p:nvPr/>
            </p:nvSpPr>
            <p:spPr bwMode="auto">
              <a:xfrm>
                <a:off x="10223432" y="8506869"/>
                <a:ext cx="45719" cy="14620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1" name="AutoShape 14"/>
              <p:cNvSpPr>
                <a:spLocks noChangeArrowheads="1"/>
              </p:cNvSpPr>
              <p:nvPr/>
            </p:nvSpPr>
            <p:spPr bwMode="auto">
              <a:xfrm>
                <a:off x="10296458" y="8506869"/>
                <a:ext cx="45719" cy="14390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2" name="AutoShape 15"/>
              <p:cNvSpPr>
                <a:spLocks noChangeArrowheads="1"/>
              </p:cNvSpPr>
              <p:nvPr/>
            </p:nvSpPr>
            <p:spPr bwMode="auto">
              <a:xfrm rot="21176831">
                <a:off x="9960411" y="8499580"/>
                <a:ext cx="45719" cy="14635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3" name="AutoShape 14"/>
              <p:cNvSpPr>
                <a:spLocks noChangeArrowheads="1"/>
              </p:cNvSpPr>
              <p:nvPr/>
            </p:nvSpPr>
            <p:spPr bwMode="auto">
              <a:xfrm rot="20387992">
                <a:off x="9699517" y="8510277"/>
                <a:ext cx="45719" cy="14588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4" name="AutoShape 15"/>
              <p:cNvSpPr>
                <a:spLocks noChangeArrowheads="1"/>
              </p:cNvSpPr>
              <p:nvPr/>
            </p:nvSpPr>
            <p:spPr bwMode="auto">
              <a:xfrm rot="19229760">
                <a:off x="9127187" y="8860808"/>
                <a:ext cx="45719" cy="15847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5" name="AutoShape 15"/>
              <p:cNvSpPr>
                <a:spLocks noChangeArrowheads="1"/>
              </p:cNvSpPr>
              <p:nvPr/>
            </p:nvSpPr>
            <p:spPr bwMode="auto">
              <a:xfrm rot="19659426">
                <a:off x="9380906" y="8677434"/>
                <a:ext cx="45719" cy="1587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6" name="AutoShape 56"/>
              <p:cNvSpPr>
                <a:spLocks noChangeArrowheads="1"/>
              </p:cNvSpPr>
              <p:nvPr/>
            </p:nvSpPr>
            <p:spPr bwMode="auto">
              <a:xfrm rot="9206976">
                <a:off x="9463914" y="8587237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7" name="AutoShape 14"/>
              <p:cNvSpPr>
                <a:spLocks noChangeArrowheads="1"/>
              </p:cNvSpPr>
              <p:nvPr/>
            </p:nvSpPr>
            <p:spPr bwMode="auto">
              <a:xfrm rot="19276712">
                <a:off x="9062834" y="8908485"/>
                <a:ext cx="45719" cy="15780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88" name="AutoShape 56"/>
              <p:cNvSpPr>
                <a:spLocks noChangeArrowheads="1"/>
              </p:cNvSpPr>
              <p:nvPr/>
            </p:nvSpPr>
            <p:spPr bwMode="auto">
              <a:xfrm rot="8468328">
                <a:off x="9259438" y="8728353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</p:grp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>
              <a:off x="3118700" y="5471136"/>
              <a:ext cx="941854" cy="5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800" dirty="0"/>
            </a:p>
          </p:txBody>
        </p:sp>
        <p:sp>
          <p:nvSpPr>
            <p:cNvPr id="42" name="AutoShape 48"/>
            <p:cNvSpPr>
              <a:spLocks noChangeArrowheads="1"/>
            </p:cNvSpPr>
            <p:nvPr/>
          </p:nvSpPr>
          <p:spPr bwMode="auto">
            <a:xfrm>
              <a:off x="3786635" y="4990865"/>
              <a:ext cx="541945" cy="160751"/>
            </a:xfrm>
            <a:prstGeom prst="roundRect">
              <a:avLst>
                <a:gd name="adj" fmla="val 16667"/>
              </a:avLst>
            </a:prstGeom>
            <a:pattFill prst="dkVert">
              <a:fgClr>
                <a:srgbClr val="00B050"/>
              </a:fgClr>
              <a:bgClr>
                <a:srgbClr val="8DC73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1279525"/>
              <a:r>
                <a:rPr lang="sv-SE" sz="1050" dirty="0"/>
                <a:t>U</a:t>
              </a:r>
            </a:p>
          </p:txBody>
        </p:sp>
        <p:cxnSp>
          <p:nvCxnSpPr>
            <p:cNvPr id="51" name="Straight Connector 234"/>
            <p:cNvCxnSpPr/>
            <p:nvPr/>
          </p:nvCxnSpPr>
          <p:spPr>
            <a:xfrm>
              <a:off x="3622808" y="4644545"/>
              <a:ext cx="1089080" cy="3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upp 205"/>
            <p:cNvGrpSpPr>
              <a:grpSpLocks/>
            </p:cNvGrpSpPr>
            <p:nvPr/>
          </p:nvGrpSpPr>
          <p:grpSpPr bwMode="auto">
            <a:xfrm>
              <a:off x="2791340" y="4595795"/>
              <a:ext cx="831468" cy="301177"/>
              <a:chOff x="9062834" y="8470357"/>
              <a:chExt cx="1279343" cy="595932"/>
            </a:xfrm>
          </p:grpSpPr>
          <p:sp>
            <p:nvSpPr>
              <p:cNvPr id="61" name="Frihandsfigur 191"/>
              <p:cNvSpPr>
                <a:spLocks/>
              </p:cNvSpPr>
              <p:nvPr/>
            </p:nvSpPr>
            <p:spPr bwMode="auto">
              <a:xfrm>
                <a:off x="9098015" y="8555932"/>
                <a:ext cx="1240631" cy="416719"/>
              </a:xfrm>
              <a:custGeom>
                <a:avLst/>
                <a:gdLst>
                  <a:gd name="T0" fmla="*/ 0 w 1240631"/>
                  <a:gd name="T1" fmla="*/ 416719 h 416719"/>
                  <a:gd name="T2" fmla="*/ 219075 w 1240631"/>
                  <a:gd name="T3" fmla="*/ 261937 h 416719"/>
                  <a:gd name="T4" fmla="*/ 421481 w 1240631"/>
                  <a:gd name="T5" fmla="*/ 119062 h 416719"/>
                  <a:gd name="T6" fmla="*/ 583406 w 1240631"/>
                  <a:gd name="T7" fmla="*/ 28575 h 416719"/>
                  <a:gd name="T8" fmla="*/ 778668 w 1240631"/>
                  <a:gd name="T9" fmla="*/ 7144 h 416719"/>
                  <a:gd name="T10" fmla="*/ 1031081 w 1240631"/>
                  <a:gd name="T11" fmla="*/ 0 h 416719"/>
                  <a:gd name="T12" fmla="*/ 1240631 w 1240631"/>
                  <a:gd name="T13" fmla="*/ 2381 h 4167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0631"/>
                  <a:gd name="T22" fmla="*/ 0 h 416719"/>
                  <a:gd name="T23" fmla="*/ 1240631 w 1240631"/>
                  <a:gd name="T24" fmla="*/ 416719 h 4167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0631" h="416719">
                    <a:moveTo>
                      <a:pt x="0" y="416719"/>
                    </a:moveTo>
                    <a:lnTo>
                      <a:pt x="219075" y="261937"/>
                    </a:lnTo>
                    <a:cubicBezTo>
                      <a:pt x="289322" y="212328"/>
                      <a:pt x="360759" y="157956"/>
                      <a:pt x="421481" y="119062"/>
                    </a:cubicBezTo>
                    <a:cubicBezTo>
                      <a:pt x="482203" y="80168"/>
                      <a:pt x="523875" y="47228"/>
                      <a:pt x="583406" y="28575"/>
                    </a:cubicBezTo>
                    <a:cubicBezTo>
                      <a:pt x="642937" y="9922"/>
                      <a:pt x="704056" y="11907"/>
                      <a:pt x="778668" y="7144"/>
                    </a:cubicBezTo>
                    <a:cubicBezTo>
                      <a:pt x="853281" y="2382"/>
                      <a:pt x="1031081" y="0"/>
                      <a:pt x="1031081" y="0"/>
                    </a:cubicBezTo>
                    <a:lnTo>
                      <a:pt x="1240631" y="2381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4800" dirty="0"/>
              </a:p>
            </p:txBody>
          </p:sp>
          <p:sp>
            <p:nvSpPr>
              <p:cNvPr id="62" name="AutoShape 14"/>
              <p:cNvSpPr>
                <a:spLocks noChangeArrowheads="1"/>
              </p:cNvSpPr>
              <p:nvPr/>
            </p:nvSpPr>
            <p:spPr bwMode="auto">
              <a:xfrm rot="20387992">
                <a:off x="9588744" y="8547010"/>
                <a:ext cx="45719" cy="13872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63" name="AutoShape 14"/>
              <p:cNvSpPr>
                <a:spLocks noChangeArrowheads="1"/>
              </p:cNvSpPr>
              <p:nvPr/>
            </p:nvSpPr>
            <p:spPr bwMode="auto">
              <a:xfrm rot="20387992">
                <a:off x="9643958" y="8524563"/>
                <a:ext cx="45719" cy="145886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64" name="AutoShape 55"/>
              <p:cNvSpPr>
                <a:spLocks noChangeArrowheads="1"/>
              </p:cNvSpPr>
              <p:nvPr/>
            </p:nvSpPr>
            <p:spPr bwMode="auto">
              <a:xfrm rot="10800000">
                <a:off x="10077379" y="8470357"/>
                <a:ext cx="76862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65" name="AutoShape 56"/>
              <p:cNvSpPr>
                <a:spLocks noChangeArrowheads="1"/>
              </p:cNvSpPr>
              <p:nvPr/>
            </p:nvSpPr>
            <p:spPr bwMode="auto">
              <a:xfrm rot="9814767">
                <a:off x="9814041" y="8477791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66" name="AutoShape 15"/>
              <p:cNvSpPr>
                <a:spLocks noChangeArrowheads="1"/>
              </p:cNvSpPr>
              <p:nvPr/>
            </p:nvSpPr>
            <p:spPr bwMode="auto">
              <a:xfrm>
                <a:off x="10223432" y="8506869"/>
                <a:ext cx="45719" cy="146209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67" name="AutoShape 14"/>
              <p:cNvSpPr>
                <a:spLocks noChangeArrowheads="1"/>
              </p:cNvSpPr>
              <p:nvPr/>
            </p:nvSpPr>
            <p:spPr bwMode="auto">
              <a:xfrm>
                <a:off x="10296458" y="8506869"/>
                <a:ext cx="45719" cy="14390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68" name="AutoShape 15"/>
              <p:cNvSpPr>
                <a:spLocks noChangeArrowheads="1"/>
              </p:cNvSpPr>
              <p:nvPr/>
            </p:nvSpPr>
            <p:spPr bwMode="auto">
              <a:xfrm rot="21176831">
                <a:off x="9960411" y="8499580"/>
                <a:ext cx="45719" cy="14635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69" name="AutoShape 14"/>
              <p:cNvSpPr>
                <a:spLocks noChangeArrowheads="1"/>
              </p:cNvSpPr>
              <p:nvPr/>
            </p:nvSpPr>
            <p:spPr bwMode="auto">
              <a:xfrm rot="20387992">
                <a:off x="9699517" y="8510277"/>
                <a:ext cx="45719" cy="14588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70" name="AutoShape 15"/>
              <p:cNvSpPr>
                <a:spLocks noChangeArrowheads="1"/>
              </p:cNvSpPr>
              <p:nvPr/>
            </p:nvSpPr>
            <p:spPr bwMode="auto">
              <a:xfrm rot="19229760">
                <a:off x="9127187" y="8860808"/>
                <a:ext cx="45719" cy="15847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71" name="AutoShape 15"/>
              <p:cNvSpPr>
                <a:spLocks noChangeArrowheads="1"/>
              </p:cNvSpPr>
              <p:nvPr/>
            </p:nvSpPr>
            <p:spPr bwMode="auto">
              <a:xfrm rot="19659426">
                <a:off x="9380906" y="8677434"/>
                <a:ext cx="45719" cy="1587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72" name="AutoShape 56"/>
              <p:cNvSpPr>
                <a:spLocks noChangeArrowheads="1"/>
              </p:cNvSpPr>
              <p:nvPr/>
            </p:nvSpPr>
            <p:spPr bwMode="auto">
              <a:xfrm rot="9206976">
                <a:off x="9463914" y="8587237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73" name="AutoShape 14"/>
              <p:cNvSpPr>
                <a:spLocks noChangeArrowheads="1"/>
              </p:cNvSpPr>
              <p:nvPr/>
            </p:nvSpPr>
            <p:spPr bwMode="auto">
              <a:xfrm rot="19276712">
                <a:off x="9062834" y="8908485"/>
                <a:ext cx="45719" cy="15780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  <p:sp>
            <p:nvSpPr>
              <p:cNvPr id="74" name="AutoShape 56"/>
              <p:cNvSpPr>
                <a:spLocks noChangeArrowheads="1"/>
              </p:cNvSpPr>
              <p:nvPr/>
            </p:nvSpPr>
            <p:spPr bwMode="auto">
              <a:xfrm rot="8468328">
                <a:off x="9259438" y="8728353"/>
                <a:ext cx="83705" cy="215587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700" dirty="0"/>
              </a:p>
            </p:txBody>
          </p:sp>
        </p:grpSp>
        <p:sp>
          <p:nvSpPr>
            <p:cNvPr id="55" name="AutoShape 14"/>
            <p:cNvSpPr>
              <a:spLocks noChangeArrowheads="1"/>
            </p:cNvSpPr>
            <p:nvPr/>
          </p:nvSpPr>
          <p:spPr bwMode="auto">
            <a:xfrm rot="16158">
              <a:off x="3834878" y="4571861"/>
              <a:ext cx="53213" cy="1513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4800" b="1" dirty="0"/>
            </a:p>
          </p:txBody>
        </p:sp>
        <p:sp>
          <p:nvSpPr>
            <p:cNvPr id="56" name="AutoShape 15"/>
            <p:cNvSpPr>
              <a:spLocks noChangeArrowheads="1"/>
            </p:cNvSpPr>
            <p:nvPr/>
          </p:nvSpPr>
          <p:spPr bwMode="auto">
            <a:xfrm rot="16158">
              <a:off x="3916128" y="4573904"/>
              <a:ext cx="53213" cy="1513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4800" b="1" dirty="0"/>
            </a:p>
          </p:txBody>
        </p:sp>
        <p:sp>
          <p:nvSpPr>
            <p:cNvPr id="57" name="AutoShape 14"/>
            <p:cNvSpPr>
              <a:spLocks noChangeArrowheads="1"/>
            </p:cNvSpPr>
            <p:nvPr/>
          </p:nvSpPr>
          <p:spPr bwMode="auto">
            <a:xfrm rot="16158">
              <a:off x="4004972" y="4571861"/>
              <a:ext cx="53213" cy="1513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4800" b="1" dirty="0"/>
            </a:p>
          </p:txBody>
        </p:sp>
        <p:sp>
          <p:nvSpPr>
            <p:cNvPr id="58" name="AutoShape 15"/>
            <p:cNvSpPr>
              <a:spLocks noChangeArrowheads="1"/>
            </p:cNvSpPr>
            <p:nvPr/>
          </p:nvSpPr>
          <p:spPr bwMode="auto">
            <a:xfrm rot="16158">
              <a:off x="4086257" y="4571861"/>
              <a:ext cx="53213" cy="1513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4800" b="1" dirty="0"/>
            </a:p>
          </p:txBody>
        </p:sp>
        <p:sp>
          <p:nvSpPr>
            <p:cNvPr id="59" name="AutoShape 14"/>
            <p:cNvSpPr>
              <a:spLocks noChangeArrowheads="1"/>
            </p:cNvSpPr>
            <p:nvPr/>
          </p:nvSpPr>
          <p:spPr bwMode="auto">
            <a:xfrm rot="16158">
              <a:off x="4174712" y="4571861"/>
              <a:ext cx="53213" cy="1513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5E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4800" b="1" dirty="0"/>
            </a:p>
          </p:txBody>
        </p:sp>
        <p:sp>
          <p:nvSpPr>
            <p:cNvPr id="60" name="Text Box 153"/>
            <p:cNvSpPr txBox="1">
              <a:spLocks noChangeArrowheads="1"/>
            </p:cNvSpPr>
            <p:nvPr/>
          </p:nvSpPr>
          <p:spPr bwMode="auto">
            <a:xfrm>
              <a:off x="4561208" y="4877976"/>
              <a:ext cx="229414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279525">
                <a:spcBef>
                  <a:spcPct val="50000"/>
                </a:spcBef>
              </a:pPr>
              <a:r>
                <a:rPr lang="sv-SE" sz="1600" b="1" dirty="0" err="1" smtClean="0"/>
                <a:t>FemtoMAX</a:t>
              </a:r>
              <a:r>
                <a:rPr lang="sv-SE" sz="1600" b="1" dirty="0" smtClean="0"/>
                <a:t> </a:t>
              </a:r>
              <a:endParaRPr lang="sv-SE" sz="1600" b="1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214093" y="5007034"/>
              <a:ext cx="393048" cy="153418"/>
              <a:chOff x="5965585" y="4484682"/>
              <a:chExt cx="262361" cy="102407"/>
            </a:xfrm>
          </p:grpSpPr>
          <p:sp>
            <p:nvSpPr>
              <p:cNvPr id="118" name="AutoShape 14"/>
              <p:cNvSpPr>
                <a:spLocks noChangeArrowheads="1"/>
              </p:cNvSpPr>
              <p:nvPr/>
            </p:nvSpPr>
            <p:spPr bwMode="auto">
              <a:xfrm rot="16158">
                <a:off x="5965585" y="4484682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  <p:sp>
            <p:nvSpPr>
              <p:cNvPr id="119" name="AutoShape 15"/>
              <p:cNvSpPr>
                <a:spLocks noChangeArrowheads="1"/>
              </p:cNvSpPr>
              <p:nvPr/>
            </p:nvSpPr>
            <p:spPr bwMode="auto">
              <a:xfrm rot="16158">
                <a:off x="6019820" y="4486046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  <p:sp>
            <p:nvSpPr>
              <p:cNvPr id="120" name="AutoShape 14"/>
              <p:cNvSpPr>
                <a:spLocks noChangeArrowheads="1"/>
              </p:cNvSpPr>
              <p:nvPr/>
            </p:nvSpPr>
            <p:spPr bwMode="auto">
              <a:xfrm rot="16158">
                <a:off x="6079124" y="4484682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  <p:sp>
            <p:nvSpPr>
              <p:cNvPr id="121" name="AutoShape 15"/>
              <p:cNvSpPr>
                <a:spLocks noChangeArrowheads="1"/>
              </p:cNvSpPr>
              <p:nvPr/>
            </p:nvSpPr>
            <p:spPr bwMode="auto">
              <a:xfrm rot="16158">
                <a:off x="6133382" y="4484682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  <p:sp>
            <p:nvSpPr>
              <p:cNvPr id="122" name="AutoShape 14"/>
              <p:cNvSpPr>
                <a:spLocks noChangeArrowheads="1"/>
              </p:cNvSpPr>
              <p:nvPr/>
            </p:nvSpPr>
            <p:spPr bwMode="auto">
              <a:xfrm rot="16158">
                <a:off x="6192426" y="4484682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2721495" y="5401478"/>
              <a:ext cx="393048" cy="153418"/>
              <a:chOff x="5965585" y="4484682"/>
              <a:chExt cx="262361" cy="102407"/>
            </a:xfrm>
          </p:grpSpPr>
          <p:sp>
            <p:nvSpPr>
              <p:cNvPr id="125" name="AutoShape 14"/>
              <p:cNvSpPr>
                <a:spLocks noChangeArrowheads="1"/>
              </p:cNvSpPr>
              <p:nvPr/>
            </p:nvSpPr>
            <p:spPr bwMode="auto">
              <a:xfrm rot="16158">
                <a:off x="5965585" y="4484682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  <p:sp>
            <p:nvSpPr>
              <p:cNvPr id="126" name="AutoShape 15"/>
              <p:cNvSpPr>
                <a:spLocks noChangeArrowheads="1"/>
              </p:cNvSpPr>
              <p:nvPr/>
            </p:nvSpPr>
            <p:spPr bwMode="auto">
              <a:xfrm rot="16158">
                <a:off x="6019820" y="4486046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  <p:sp>
            <p:nvSpPr>
              <p:cNvPr id="127" name="AutoShape 14"/>
              <p:cNvSpPr>
                <a:spLocks noChangeArrowheads="1"/>
              </p:cNvSpPr>
              <p:nvPr/>
            </p:nvSpPr>
            <p:spPr bwMode="auto">
              <a:xfrm rot="16158">
                <a:off x="6079124" y="4484682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  <p:sp>
            <p:nvSpPr>
              <p:cNvPr id="128" name="AutoShape 15"/>
              <p:cNvSpPr>
                <a:spLocks noChangeArrowheads="1"/>
              </p:cNvSpPr>
              <p:nvPr/>
            </p:nvSpPr>
            <p:spPr bwMode="auto">
              <a:xfrm rot="16158">
                <a:off x="6133382" y="4484682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  <p:sp>
            <p:nvSpPr>
              <p:cNvPr id="129" name="AutoShape 14"/>
              <p:cNvSpPr>
                <a:spLocks noChangeArrowheads="1"/>
              </p:cNvSpPr>
              <p:nvPr/>
            </p:nvSpPr>
            <p:spPr bwMode="auto">
              <a:xfrm rot="16158">
                <a:off x="6192426" y="4484682"/>
                <a:ext cx="35520" cy="10104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4800" b="1" dirty="0"/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2561225" y="4456240"/>
            <a:ext cx="2758702" cy="487725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3" name="Rectangle 132"/>
          <p:cNvSpPr/>
          <p:nvPr/>
        </p:nvSpPr>
        <p:spPr>
          <a:xfrm>
            <a:off x="1691680" y="5373216"/>
            <a:ext cx="2758702" cy="487725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5940152" y="4471952"/>
            <a:ext cx="27691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Soft X-</a:t>
            </a:r>
            <a:r>
              <a:rPr lang="sv-SE" dirty="0" err="1" smtClean="0">
                <a:solidFill>
                  <a:schemeClr val="bg1">
                    <a:lumMod val="50000"/>
                  </a:schemeClr>
                </a:solidFill>
              </a:rPr>
              <a:t>ray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 FEL </a:t>
            </a:r>
            <a:r>
              <a:rPr lang="sv-SE" dirty="0" err="1" smtClean="0">
                <a:solidFill>
                  <a:schemeClr val="bg1">
                    <a:lumMod val="50000"/>
                  </a:schemeClr>
                </a:solidFill>
              </a:rPr>
              <a:t>beamline</a:t>
            </a:r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>
                <a:solidFill>
                  <a:schemeClr val="bg1">
                    <a:lumMod val="50000"/>
                  </a:schemeClr>
                </a:solidFill>
              </a:rPr>
              <a:t>Linac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dirty="0" err="1" smtClean="0">
                <a:solidFill>
                  <a:schemeClr val="bg1">
                    <a:lumMod val="50000"/>
                  </a:schemeClr>
                </a:solidFill>
              </a:rPr>
              <a:t>extention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 + hard X-</a:t>
            </a:r>
            <a:r>
              <a:rPr lang="sv-SE" dirty="0" err="1" smtClean="0">
                <a:solidFill>
                  <a:schemeClr val="bg1">
                    <a:lumMod val="50000"/>
                  </a:schemeClr>
                </a:solidFill>
              </a:rPr>
              <a:t>ray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 FEL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>
                <a:solidFill>
                  <a:schemeClr val="bg1">
                    <a:lumMod val="50000"/>
                  </a:schemeClr>
                </a:solidFill>
              </a:rPr>
              <a:t>Wakefield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 acceleration experiment</a:t>
            </a:r>
          </a:p>
        </p:txBody>
      </p:sp>
      <p:sp>
        <p:nvSpPr>
          <p:cNvPr id="4" name="Oval 3"/>
          <p:cNvSpPr/>
          <p:nvPr/>
        </p:nvSpPr>
        <p:spPr>
          <a:xfrm>
            <a:off x="2333410" y="4816691"/>
            <a:ext cx="3606742" cy="507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69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</p:spPr>
        <p:txBody>
          <a:bodyPr/>
          <a:lstStyle/>
          <a:p>
            <a:r>
              <a:rPr lang="en-US" dirty="0" smtClean="0"/>
              <a:t>High brightness gun</a:t>
            </a:r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23529" y="1539120"/>
            <a:ext cx="42484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 sz="1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sv-SE" sz="1600" dirty="0" smtClean="0"/>
              <a:t>1.6 cell UCLA-type RF gun</a:t>
            </a:r>
          </a:p>
          <a:p>
            <a:pPr>
              <a:buFont typeface="Arial" charset="0"/>
              <a:buChar char="•"/>
            </a:pPr>
            <a:r>
              <a:rPr lang="en-US" altLang="sv-SE" sz="1600" dirty="0" smtClean="0"/>
              <a:t>Copper cathode</a:t>
            </a:r>
            <a:endParaRPr lang="en-US" altLang="sv-SE" sz="1600" dirty="0"/>
          </a:p>
          <a:p>
            <a:pPr>
              <a:buFont typeface="Arial" charset="0"/>
              <a:buChar char="•"/>
            </a:pPr>
            <a:r>
              <a:rPr lang="en-US" altLang="sv-SE" sz="1600" dirty="0" smtClean="0"/>
              <a:t>10 Hz/100Hz</a:t>
            </a:r>
          </a:p>
          <a:p>
            <a:pPr>
              <a:buFont typeface="Arial" charset="0"/>
              <a:buChar char="•"/>
            </a:pPr>
            <a:r>
              <a:rPr lang="en-US" altLang="sv-SE" sz="1600" dirty="0" smtClean="0"/>
              <a:t>SLED</a:t>
            </a:r>
          </a:p>
          <a:p>
            <a:pPr>
              <a:buFont typeface="Arial" charset="0"/>
              <a:buChar char="•"/>
            </a:pPr>
            <a:r>
              <a:rPr lang="en-US" altLang="sv-SE" sz="1600" dirty="0" err="1" smtClean="0"/>
              <a:t>Ti</a:t>
            </a:r>
            <a:r>
              <a:rPr lang="en-US" altLang="sv-SE" sz="1600" dirty="0" smtClean="0"/>
              <a:t>-sapphire </a:t>
            </a:r>
            <a:r>
              <a:rPr lang="en-US" altLang="sv-SE" sz="1600" dirty="0"/>
              <a:t>laser, 263 </a:t>
            </a:r>
            <a:r>
              <a:rPr lang="en-US" altLang="sv-SE" sz="1600" dirty="0" smtClean="0"/>
              <a:t>nm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058" y="754957"/>
            <a:ext cx="1847406" cy="3083243"/>
          </a:xfrm>
          <a:prstGeom prst="rect">
            <a:avLst/>
          </a:prstGeom>
        </p:spPr>
      </p:pic>
      <p:pic>
        <p:nvPicPr>
          <p:cNvPr id="12" name="Picture 4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5" r="8751"/>
          <a:stretch/>
        </p:blipFill>
        <p:spPr bwMode="auto">
          <a:xfrm>
            <a:off x="4932040" y="847036"/>
            <a:ext cx="2016224" cy="291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3" y="4003345"/>
            <a:ext cx="44644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Norm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Emittance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~ 1.5 mm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mrad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@ 150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pC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To improve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emittance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Polish cathode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Longitudinal laser pulse shaping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Increase power in the gun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747" y="3993625"/>
            <a:ext cx="4001034" cy="20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X_IV_template_dark_grey_0">
  <a:themeElements>
    <a:clrScheme name="Custom 1">
      <a:dk1>
        <a:sysClr val="windowText" lastClr="000000"/>
      </a:dk1>
      <a:lt1>
        <a:srgbClr val="FFFFFF"/>
      </a:lt1>
      <a:dk2>
        <a:srgbClr val="97BF0D"/>
      </a:dk2>
      <a:lt2>
        <a:srgbClr val="F8B323"/>
      </a:lt2>
      <a:accent1>
        <a:srgbClr val="474747"/>
      </a:accent1>
      <a:accent2>
        <a:srgbClr val="A5A4A6"/>
      </a:accent2>
      <a:accent3>
        <a:srgbClr val="E0E0E0"/>
      </a:accent3>
      <a:accent4>
        <a:srgbClr val="97BF0D"/>
      </a:accent4>
      <a:accent5>
        <a:srgbClr val="FFDB9D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16143</TotalTime>
  <Words>679</Words>
  <Application>Microsoft Office PowerPoint</Application>
  <PresentationFormat>On-screen Show (4:3)</PresentationFormat>
  <Paragraphs>250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MAX_IV_template_dark_grey_0</vt:lpstr>
      <vt:lpstr>Equation</vt:lpstr>
      <vt:lpstr>Status of the MAX IV Short Pulse Facility</vt:lpstr>
      <vt:lpstr>MAX IV</vt:lpstr>
      <vt:lpstr>MAX IV linac overview</vt:lpstr>
      <vt:lpstr>MAX IV linac overview</vt:lpstr>
      <vt:lpstr>MAX IV linac overview</vt:lpstr>
      <vt:lpstr>MAX IV Short Pulse Facility</vt:lpstr>
      <vt:lpstr>MAX IV Short Pulse Facility</vt:lpstr>
      <vt:lpstr>MAX IV Short Pulse Facility</vt:lpstr>
      <vt:lpstr>High brightness gun</vt:lpstr>
      <vt:lpstr>Bunch compressors – double achromats</vt:lpstr>
      <vt:lpstr>Bunch compressors</vt:lpstr>
      <vt:lpstr>Simulation results - SPF-pulse</vt:lpstr>
      <vt:lpstr>Simulation results - full compression</vt:lpstr>
      <vt:lpstr>Bunch compression measurements</vt:lpstr>
      <vt:lpstr>FemtoMAX beamline @ SPF</vt:lpstr>
      <vt:lpstr>PowerPoint Presentation</vt:lpstr>
    </vt:vector>
  </TitlesOfParts>
  <Company>MAX-lab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Thorin</dc:creator>
  <cp:lastModifiedBy>Sara Thorin</cp:lastModifiedBy>
  <cp:revision>121</cp:revision>
  <cp:lastPrinted>2014-08-29T09:51:20Z</cp:lastPrinted>
  <dcterms:created xsi:type="dcterms:W3CDTF">2014-08-21T17:16:29Z</dcterms:created>
  <dcterms:modified xsi:type="dcterms:W3CDTF">2016-11-28T15:06:24Z</dcterms:modified>
</cp:coreProperties>
</file>