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  <p:sldMasterId id="2147483653" r:id="rId2"/>
  </p:sldMasterIdLst>
  <p:notesMasterIdLst>
    <p:notesMasterId r:id="rId23"/>
  </p:notesMasterIdLst>
  <p:handoutMasterIdLst>
    <p:handoutMasterId r:id="rId24"/>
  </p:handoutMasterIdLst>
  <p:sldIdLst>
    <p:sldId id="740" r:id="rId3"/>
    <p:sldId id="900" r:id="rId4"/>
    <p:sldId id="876" r:id="rId5"/>
    <p:sldId id="872" r:id="rId6"/>
    <p:sldId id="855" r:id="rId7"/>
    <p:sldId id="859" r:id="rId8"/>
    <p:sldId id="860" r:id="rId9"/>
    <p:sldId id="863" r:id="rId10"/>
    <p:sldId id="864" r:id="rId11"/>
    <p:sldId id="902" r:id="rId12"/>
    <p:sldId id="893" r:id="rId13"/>
    <p:sldId id="903" r:id="rId14"/>
    <p:sldId id="891" r:id="rId15"/>
    <p:sldId id="892" r:id="rId16"/>
    <p:sldId id="899" r:id="rId17"/>
    <p:sldId id="904" r:id="rId18"/>
    <p:sldId id="896" r:id="rId19"/>
    <p:sldId id="895" r:id="rId20"/>
    <p:sldId id="894" r:id="rId21"/>
    <p:sldId id="887" r:id="rId22"/>
  </p:sldIdLst>
  <p:sldSz cx="9144000" cy="6858000" type="screen4x3"/>
  <p:notesSz cx="6811963" cy="99425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33CC"/>
    <a:srgbClr val="0E00C0"/>
    <a:srgbClr val="6600CC"/>
    <a:srgbClr val="FFCC66"/>
    <a:srgbClr val="D67C6A"/>
    <a:srgbClr val="BA7350"/>
    <a:srgbClr val="53EFCE"/>
    <a:srgbClr val="1D3F13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6D9F66E-5EB9-4882-86FB-DCBF35E3C3E4}" styleName="Style moyen 4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05" autoAdjust="0"/>
    <p:restoredTop sz="96860" autoAdjust="0"/>
  </p:normalViewPr>
  <p:slideViewPr>
    <p:cSldViewPr showGuides="1">
      <p:cViewPr>
        <p:scale>
          <a:sx n="70" d="100"/>
          <a:sy n="70" d="100"/>
        </p:scale>
        <p:origin x="-1104" y="-58"/>
      </p:cViewPr>
      <p:guideLst>
        <p:guide orient="horz" pos="2160"/>
        <p:guide pos="2880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60"/>
    </p:cViewPr>
  </p:sorterViewPr>
  <p:notesViewPr>
    <p:cSldViewPr showGuides="1">
      <p:cViewPr varScale="1">
        <p:scale>
          <a:sx n="74" d="100"/>
          <a:sy n="74" d="100"/>
        </p:scale>
        <p:origin x="-2256" y="-96"/>
      </p:cViewPr>
      <p:guideLst>
        <p:guide orient="horz" pos="3131"/>
        <p:guide pos="2146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2593" cy="496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05" tIns="45802" rIns="91605" bIns="45802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9370" y="0"/>
            <a:ext cx="2952593" cy="496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05" tIns="45802" rIns="91605" bIns="45802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6421"/>
            <a:ext cx="2952593" cy="496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05" tIns="45802" rIns="91605" bIns="45802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fr-FR"/>
              <a:t>CYCLOPE 13 mars 2002</a:t>
            </a:r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9370" y="9446421"/>
            <a:ext cx="2952593" cy="496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05" tIns="45802" rIns="91605" bIns="45802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449075CA-3D9B-4340-A5AB-6DB387A384F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89181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2593" cy="496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05" tIns="45802" rIns="91605" bIns="45802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9370" y="0"/>
            <a:ext cx="2952593" cy="496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05" tIns="45802" rIns="91605" bIns="45802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72050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8369" y="4722416"/>
            <a:ext cx="4995227" cy="4474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05" tIns="45802" rIns="91605" bIns="458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6421"/>
            <a:ext cx="2952593" cy="496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05" tIns="45802" rIns="91605" bIns="45802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fr-FR"/>
              <a:t>CYCLOPE 13 mars 2002</a:t>
            </a:r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9370" y="9446421"/>
            <a:ext cx="2952593" cy="496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05" tIns="45802" rIns="91605" bIns="45802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AE3CFA46-18BB-4CB7-8664-E9A652C60D7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739286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2540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5514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26213" y="188913"/>
            <a:ext cx="2160587" cy="593725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9688" y="188913"/>
            <a:ext cx="6334125" cy="59372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2157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688" y="188913"/>
            <a:ext cx="6657975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6697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688" y="188913"/>
            <a:ext cx="6657975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3944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39688" y="188913"/>
            <a:ext cx="6657975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0134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39688" y="188913"/>
            <a:ext cx="8647112" cy="5937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33878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21547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0746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321011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5739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1340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29547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83524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9074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930124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212474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72417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24625" y="188913"/>
            <a:ext cx="2162175" cy="593725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8100" y="188913"/>
            <a:ext cx="6334125" cy="59372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6498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38100" y="188913"/>
            <a:ext cx="6626225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85652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" y="188913"/>
            <a:ext cx="6626225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4863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41075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5153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0392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867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79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753915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242390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Fd-diapo-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688" y="188913"/>
            <a:ext cx="6657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500" b="1">
          <a:solidFill>
            <a:srgbClr val="333333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500" b="1">
          <a:solidFill>
            <a:srgbClr val="333333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500" b="1">
          <a:solidFill>
            <a:srgbClr val="333333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500" b="1">
          <a:solidFill>
            <a:srgbClr val="333333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500" b="1">
          <a:solidFill>
            <a:srgbClr val="333333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500" b="1">
          <a:solidFill>
            <a:srgbClr val="135A17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500" b="1">
          <a:solidFill>
            <a:srgbClr val="135A17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500" b="1">
          <a:solidFill>
            <a:srgbClr val="135A17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500" b="1">
          <a:solidFill>
            <a:srgbClr val="135A17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Fd-diapo-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188913"/>
            <a:ext cx="66262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500" b="1">
          <a:solidFill>
            <a:srgbClr val="333333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500" b="1">
          <a:solidFill>
            <a:srgbClr val="333333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500" b="1">
          <a:solidFill>
            <a:srgbClr val="333333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500" b="1">
          <a:solidFill>
            <a:srgbClr val="333333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500" b="1">
          <a:solidFill>
            <a:srgbClr val="333333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500" b="1">
          <a:solidFill>
            <a:srgbClr val="135A17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500" b="1">
          <a:solidFill>
            <a:srgbClr val="135A17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500" b="1">
          <a:solidFill>
            <a:srgbClr val="135A17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500" b="1">
          <a:solidFill>
            <a:srgbClr val="135A17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31.png"/><Relationship Id="rId7" Type="http://schemas.openxmlformats.org/officeDocument/2006/relationships/oleObject" Target="file:///\\localhost\Users\erikwallen\Soleil%20cooperation\M&#246;te%20okt%202012\Macintosh%20HD:Users:erikwallen:Library:Mail%20Downloads:Mod_for_MAXIV.docx!OLE_LINK1" TargetMode="External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e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3.emf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9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298575"/>
          </a:xfrm>
        </p:spPr>
        <p:txBody>
          <a:bodyPr/>
          <a:lstStyle/>
          <a:p>
            <a:r>
              <a:rPr lang="fr-FR" dirty="0" smtClean="0"/>
              <a:t>CONSTRUCTION OF THE WIGGLER DEDICATED TO THE BALDER BEAMLINE OF MAXIV: FROM SOLEIL WIGGLER TO MAXIV WIGGLER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03548" y="3886200"/>
            <a:ext cx="8352928" cy="2063080"/>
          </a:xfrm>
        </p:spPr>
        <p:txBody>
          <a:bodyPr/>
          <a:lstStyle/>
          <a:p>
            <a:r>
              <a:rPr lang="en-GB" sz="1600" i="1" dirty="0"/>
              <a:t>O. </a:t>
            </a:r>
            <a:r>
              <a:rPr lang="en-GB" sz="1600" i="1" dirty="0" err="1"/>
              <a:t>Marcouillé</a:t>
            </a:r>
            <a:r>
              <a:rPr lang="en-GB" sz="1600" i="1" baseline="30000" dirty="0" err="1"/>
              <a:t>a</a:t>
            </a:r>
            <a:r>
              <a:rPr lang="en-GB" sz="1600" i="1" dirty="0"/>
              <a:t>, F. </a:t>
            </a:r>
            <a:r>
              <a:rPr lang="en-GB" sz="1600" i="1" dirty="0" err="1"/>
              <a:t>Marteau</a:t>
            </a:r>
            <a:r>
              <a:rPr lang="en-US" sz="1600" i="1" baseline="30000" dirty="0"/>
              <a:t>a</a:t>
            </a:r>
            <a:r>
              <a:rPr lang="en-GB" sz="1600" i="1" dirty="0"/>
              <a:t>,S. </a:t>
            </a:r>
            <a:r>
              <a:rPr lang="en-GB" sz="1600" i="1" dirty="0" err="1"/>
              <a:t>Tripathi</a:t>
            </a:r>
            <a:r>
              <a:rPr lang="en-GB" sz="1600" i="1" baseline="30000" dirty="0" err="1"/>
              <a:t>a</a:t>
            </a:r>
            <a:r>
              <a:rPr lang="en-GB" sz="1600" i="1" dirty="0"/>
              <a:t> ,  A. </a:t>
            </a:r>
            <a:r>
              <a:rPr lang="en-GB" sz="1600" i="1" dirty="0" err="1"/>
              <a:t>Thiel</a:t>
            </a:r>
            <a:r>
              <a:rPr lang="en-GB" sz="1600" i="1" baseline="30000" dirty="0" err="1"/>
              <a:t>b</a:t>
            </a:r>
            <a:r>
              <a:rPr lang="en-GB" sz="1600" i="1" dirty="0"/>
              <a:t>, </a:t>
            </a:r>
            <a:r>
              <a:rPr lang="en-GB" sz="1600" i="1" dirty="0" err="1"/>
              <a:t>H.Tarawneh</a:t>
            </a:r>
            <a:r>
              <a:rPr lang="en-GB" sz="1600" i="1" baseline="30000" dirty="0"/>
              <a:t> b</a:t>
            </a:r>
            <a:r>
              <a:rPr lang="en-GB" sz="1600" i="1" dirty="0"/>
              <a:t>, K. </a:t>
            </a:r>
            <a:r>
              <a:rPr lang="en-GB" sz="1600" i="1" dirty="0" err="1"/>
              <a:t>Tavakoli</a:t>
            </a:r>
            <a:r>
              <a:rPr lang="en-GB" sz="1600" i="1" baseline="30000" dirty="0" err="1"/>
              <a:t>a</a:t>
            </a:r>
            <a:r>
              <a:rPr lang="en-GB" sz="1600" i="1" dirty="0"/>
              <a:t>, J. L. </a:t>
            </a:r>
            <a:r>
              <a:rPr lang="en-GB" sz="1600" i="1" dirty="0" err="1"/>
              <a:t>Marlats</a:t>
            </a:r>
            <a:r>
              <a:rPr lang="en-GB" sz="1600" i="1" baseline="30000" dirty="0" err="1"/>
              <a:t>a</a:t>
            </a:r>
            <a:r>
              <a:rPr lang="en-GB" sz="1600" i="1" dirty="0"/>
              <a:t>, A. </a:t>
            </a:r>
            <a:r>
              <a:rPr lang="en-GB" sz="1600" i="1" dirty="0" err="1"/>
              <a:t>Mary</a:t>
            </a:r>
            <a:r>
              <a:rPr lang="en-GB" sz="1600" i="1" baseline="30000" dirty="0" err="1"/>
              <a:t>a</a:t>
            </a:r>
            <a:r>
              <a:rPr lang="en-GB" sz="1600" i="1" dirty="0"/>
              <a:t>, M. </a:t>
            </a:r>
            <a:r>
              <a:rPr lang="en-GB" sz="1600" i="1" dirty="0" err="1"/>
              <a:t>Valleau</a:t>
            </a:r>
            <a:r>
              <a:rPr lang="en-GB" sz="1600" i="1" baseline="30000" dirty="0" err="1"/>
              <a:t>a</a:t>
            </a:r>
            <a:r>
              <a:rPr lang="en-GB" sz="1600" i="1" dirty="0"/>
              <a:t>, J. </a:t>
            </a:r>
            <a:r>
              <a:rPr lang="en-GB" sz="1600" i="1" dirty="0" err="1"/>
              <a:t>Vétéran</a:t>
            </a:r>
            <a:r>
              <a:rPr lang="en-GB" sz="1600" i="1" baseline="30000" dirty="0" err="1"/>
              <a:t>a</a:t>
            </a:r>
            <a:r>
              <a:rPr lang="en-GB" sz="1600" i="1" dirty="0"/>
              <a:t>,  L. </a:t>
            </a:r>
            <a:r>
              <a:rPr lang="en-GB" sz="1600" i="1" dirty="0" err="1"/>
              <a:t>Chapuis</a:t>
            </a:r>
            <a:r>
              <a:rPr lang="en-GB" sz="1600" i="1" baseline="30000" dirty="0" err="1"/>
              <a:t>a</a:t>
            </a:r>
            <a:r>
              <a:rPr lang="en-GB" sz="1600" i="1" dirty="0"/>
              <a:t>,  P. </a:t>
            </a:r>
            <a:r>
              <a:rPr lang="en-GB" sz="1600" i="1" dirty="0" err="1"/>
              <a:t>Berteaud</a:t>
            </a:r>
            <a:r>
              <a:rPr lang="en-GB" sz="1600" i="1" baseline="30000" dirty="0" err="1"/>
              <a:t>a</a:t>
            </a:r>
            <a:r>
              <a:rPr lang="en-GB" sz="1600" i="1" dirty="0"/>
              <a:t>, T. El </a:t>
            </a:r>
            <a:r>
              <a:rPr lang="en-GB" sz="1600" i="1" dirty="0" err="1"/>
              <a:t>Ajjouri</a:t>
            </a:r>
            <a:r>
              <a:rPr lang="en-US" sz="1600" i="1" baseline="30000" dirty="0"/>
              <a:t>a</a:t>
            </a:r>
            <a:r>
              <a:rPr lang="en-GB" sz="1600" i="1" dirty="0"/>
              <a:t>, P. </a:t>
            </a:r>
            <a:r>
              <a:rPr lang="en-GB" sz="1600" i="1" dirty="0" err="1"/>
              <a:t>Brunelle</a:t>
            </a:r>
            <a:r>
              <a:rPr lang="en-GB" sz="1600" i="1" baseline="30000" dirty="0" err="1"/>
              <a:t>a</a:t>
            </a:r>
            <a:r>
              <a:rPr lang="en-GB" sz="1600" i="1" dirty="0"/>
              <a:t>, C. </a:t>
            </a:r>
            <a:r>
              <a:rPr lang="en-GB" sz="1600" i="1" dirty="0" err="1"/>
              <a:t>Herbeaux</a:t>
            </a:r>
            <a:r>
              <a:rPr lang="en-GB" sz="1600" i="1" baseline="30000" dirty="0" err="1"/>
              <a:t>a</a:t>
            </a:r>
            <a:r>
              <a:rPr lang="en-GB" sz="1600" i="1" dirty="0"/>
              <a:t> , N. </a:t>
            </a:r>
            <a:r>
              <a:rPr lang="en-GB" sz="1600" i="1" dirty="0" err="1"/>
              <a:t>Bechu</a:t>
            </a:r>
            <a:r>
              <a:rPr lang="en-GB" sz="1600" i="1" baseline="30000" dirty="0" err="1"/>
              <a:t>a</a:t>
            </a:r>
            <a:r>
              <a:rPr lang="en-GB" sz="1600" i="1" dirty="0"/>
              <a:t> , A. </a:t>
            </a:r>
            <a:r>
              <a:rPr lang="en-GB" sz="1600" i="1" dirty="0" err="1"/>
              <a:t>Lestrade</a:t>
            </a:r>
            <a:r>
              <a:rPr lang="en-GB" sz="1600" i="1" baseline="30000" dirty="0" err="1"/>
              <a:t>a</a:t>
            </a:r>
            <a:r>
              <a:rPr lang="en-GB" sz="1600" i="1" dirty="0"/>
              <a:t>,  A. </a:t>
            </a:r>
            <a:r>
              <a:rPr lang="en-GB" sz="1600" i="1" dirty="0" err="1"/>
              <a:t>Nadji</a:t>
            </a:r>
            <a:r>
              <a:rPr lang="en-GB" sz="1600" i="1" baseline="30000" dirty="0" err="1"/>
              <a:t>a</a:t>
            </a:r>
            <a:r>
              <a:rPr lang="en-GB" sz="1600" i="1" dirty="0"/>
              <a:t> ,  M. E. </a:t>
            </a:r>
            <a:r>
              <a:rPr lang="en-GB" sz="1600" i="1" dirty="0" err="1"/>
              <a:t>Couprie</a:t>
            </a:r>
            <a:r>
              <a:rPr lang="en-GB" sz="1600" i="1" baseline="30000" dirty="0" err="1"/>
              <a:t>a</a:t>
            </a:r>
            <a:r>
              <a:rPr lang="en-GB" sz="1600" i="1" dirty="0"/>
              <a:t> </a:t>
            </a:r>
            <a:r>
              <a:rPr lang="en-GB" sz="1600" i="1" dirty="0" smtClean="0"/>
              <a:t>.</a:t>
            </a:r>
          </a:p>
          <a:p>
            <a:endParaRPr lang="fr-FR" sz="1600" dirty="0"/>
          </a:p>
          <a:p>
            <a:r>
              <a:rPr lang="fr-FR" sz="1600" i="1" baseline="30000" dirty="0" err="1"/>
              <a:t>a</a:t>
            </a:r>
            <a:r>
              <a:rPr lang="fr-FR" sz="1600" i="1" dirty="0" err="1"/>
              <a:t>Synchrotron</a:t>
            </a:r>
            <a:r>
              <a:rPr lang="fr-FR" sz="1600" i="1" dirty="0"/>
              <a:t> SOLEIL, L’Orme des Merisiers, 91 192 BP 34 Gif-sur-Yvette, France.</a:t>
            </a:r>
            <a:endParaRPr lang="fr-FR" sz="1600" dirty="0"/>
          </a:p>
          <a:p>
            <a:r>
              <a:rPr lang="en-US" sz="1600" i="1" baseline="30000" dirty="0" err="1"/>
              <a:t>b</a:t>
            </a:r>
            <a:r>
              <a:rPr lang="en-US" sz="1600" i="1" dirty="0" err="1"/>
              <a:t>MAX</a:t>
            </a:r>
            <a:r>
              <a:rPr lang="en-US" sz="1600" i="1" dirty="0"/>
              <a:t> IV Laboratory, </a:t>
            </a:r>
            <a:r>
              <a:rPr lang="fr-FR" sz="1600" i="1" dirty="0"/>
              <a:t>Lund </a:t>
            </a:r>
            <a:r>
              <a:rPr lang="fr-FR" sz="1600" i="1" dirty="0" err="1"/>
              <a:t>University</a:t>
            </a:r>
            <a:r>
              <a:rPr lang="en-US" sz="1600" i="1" dirty="0"/>
              <a:t>, </a:t>
            </a:r>
            <a:r>
              <a:rPr lang="fr-FR" sz="1600" i="1" dirty="0"/>
              <a:t>P.O. Box 118, SE-221 00 Lund, </a:t>
            </a:r>
            <a:r>
              <a:rPr lang="fr-FR" sz="1600" i="1" dirty="0" err="1"/>
              <a:t>Sweden</a:t>
            </a:r>
            <a:r>
              <a:rPr lang="fr-FR" i="1" dirty="0"/>
              <a:t>.</a:t>
            </a:r>
            <a:endParaRPr lang="fr-FR" dirty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331640" y="6381328"/>
            <a:ext cx="38361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0" dirty="0" smtClean="0"/>
              <a:t>Olivier MARCOUILLE – ESLSXXIV - </a:t>
            </a:r>
            <a:r>
              <a:rPr lang="fr-FR" sz="1200" b="0" dirty="0" smtClean="0"/>
              <a:t>28-30 </a:t>
            </a:r>
            <a:r>
              <a:rPr lang="fr-FR" sz="1200" b="0" dirty="0" smtClean="0"/>
              <a:t>Nov. 2016</a:t>
            </a:r>
            <a:endParaRPr lang="fr-FR" sz="12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 MAGNETIC DESIGN</a:t>
            </a:r>
            <a:endParaRPr lang="fr-FR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2722"/>
            <a:ext cx="4462463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0" t="24690" r="5427" b="5781"/>
          <a:stretch/>
        </p:blipFill>
        <p:spPr bwMode="auto">
          <a:xfrm>
            <a:off x="4824411" y="4686652"/>
            <a:ext cx="4029537" cy="2122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e 6"/>
          <p:cNvGrpSpPr/>
          <p:nvPr/>
        </p:nvGrpSpPr>
        <p:grpSpPr>
          <a:xfrm>
            <a:off x="4826970" y="2669102"/>
            <a:ext cx="3941086" cy="2017551"/>
            <a:chOff x="5111008" y="116298"/>
            <a:chExt cx="3378265" cy="1831168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16" t="14691" r="2208" b="2726"/>
            <a:stretch/>
          </p:blipFill>
          <p:spPr bwMode="auto">
            <a:xfrm>
              <a:off x="5332719" y="116298"/>
              <a:ext cx="3156554" cy="1831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8"/>
            <p:cNvSpPr txBox="1"/>
            <p:nvPr/>
          </p:nvSpPr>
          <p:spPr>
            <a:xfrm rot="16200000">
              <a:off x="4672253" y="754628"/>
              <a:ext cx="1088569" cy="211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b="0" dirty="0" err="1" smtClean="0"/>
                <a:t>Magnetic</a:t>
              </a:r>
              <a:r>
                <a:rPr lang="fr-FR" sz="1000" b="0" dirty="0" smtClean="0"/>
                <a:t> Field [T]</a:t>
              </a:r>
              <a:endParaRPr lang="fr-FR" sz="1000" b="0" dirty="0"/>
            </a:p>
          </p:txBody>
        </p:sp>
      </p:grpSp>
      <p:cxnSp>
        <p:nvCxnSpPr>
          <p:cNvPr id="10" name="Connecteur droit avec flèche 9"/>
          <p:cNvCxnSpPr/>
          <p:nvPr/>
        </p:nvCxnSpPr>
        <p:spPr bwMode="auto">
          <a:xfrm flipH="1">
            <a:off x="7702958" y="3107847"/>
            <a:ext cx="430910" cy="1080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Connecteur droit avec flèche 10"/>
          <p:cNvCxnSpPr/>
          <p:nvPr/>
        </p:nvCxnSpPr>
        <p:spPr bwMode="auto">
          <a:xfrm flipH="1" flipV="1">
            <a:off x="6759609" y="3071843"/>
            <a:ext cx="187330" cy="1800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ZoneTexte 11"/>
          <p:cNvSpPr txBox="1"/>
          <p:nvPr/>
        </p:nvSpPr>
        <p:spPr>
          <a:xfrm>
            <a:off x="8052289" y="2943555"/>
            <a:ext cx="832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0E00C0"/>
                </a:solidFill>
              </a:rPr>
              <a:t>SOLEIL</a:t>
            </a:r>
          </a:p>
          <a:p>
            <a:r>
              <a:rPr lang="fr-FR" sz="1400" dirty="0" smtClean="0">
                <a:solidFill>
                  <a:srgbClr val="0E00C0"/>
                </a:solidFill>
              </a:rPr>
              <a:t>Design</a:t>
            </a:r>
            <a:endParaRPr lang="fr-FR" dirty="0">
              <a:solidFill>
                <a:srgbClr val="0E00C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405482" y="3312886"/>
            <a:ext cx="1399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</a:rPr>
              <a:t>MAXIV Design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14" name="Connecteur droit avec flèche 13"/>
          <p:cNvCxnSpPr/>
          <p:nvPr/>
        </p:nvCxnSpPr>
        <p:spPr bwMode="auto">
          <a:xfrm>
            <a:off x="6405482" y="4980056"/>
            <a:ext cx="1332342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5" name="Connecteur droit avec flèche 14"/>
          <p:cNvCxnSpPr/>
          <p:nvPr/>
        </p:nvCxnSpPr>
        <p:spPr bwMode="auto">
          <a:xfrm>
            <a:off x="5402947" y="6305506"/>
            <a:ext cx="3329103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E00C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6" name="ZoneTexte 15"/>
          <p:cNvSpPr txBox="1"/>
          <p:nvPr/>
        </p:nvSpPr>
        <p:spPr>
          <a:xfrm>
            <a:off x="6339052" y="5746282"/>
            <a:ext cx="154721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400" b="0" dirty="0" smtClean="0">
                <a:solidFill>
                  <a:srgbClr val="0E00C0"/>
                </a:solidFill>
              </a:rPr>
              <a:t>Good </a:t>
            </a:r>
            <a:r>
              <a:rPr lang="fr-FR" sz="1400" b="0" dirty="0" err="1" smtClean="0">
                <a:solidFill>
                  <a:srgbClr val="0E00C0"/>
                </a:solidFill>
              </a:rPr>
              <a:t>field</a:t>
            </a:r>
            <a:r>
              <a:rPr lang="fr-FR" sz="1400" b="0" dirty="0" smtClean="0">
                <a:solidFill>
                  <a:srgbClr val="0E00C0"/>
                </a:solidFill>
              </a:rPr>
              <a:t> </a:t>
            </a:r>
            <a:r>
              <a:rPr lang="fr-FR" sz="1400" b="0" dirty="0" err="1" smtClean="0">
                <a:solidFill>
                  <a:srgbClr val="0E00C0"/>
                </a:solidFill>
              </a:rPr>
              <a:t>region</a:t>
            </a:r>
            <a:endParaRPr lang="fr-FR" sz="1400" b="0" dirty="0" smtClean="0">
              <a:solidFill>
                <a:srgbClr val="0E00C0"/>
              </a:solidFill>
            </a:endParaRPr>
          </a:p>
          <a:p>
            <a:pPr algn="ctr"/>
            <a:r>
              <a:rPr lang="fr-FR" sz="1400" b="0" dirty="0" smtClean="0">
                <a:solidFill>
                  <a:srgbClr val="0E00C0"/>
                </a:solidFill>
              </a:rPr>
              <a:t>SOLEIL</a:t>
            </a:r>
            <a:endParaRPr lang="fr-FR" sz="1400" b="0" dirty="0">
              <a:solidFill>
                <a:srgbClr val="0E00C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303048" y="5045366"/>
            <a:ext cx="154721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400" b="0" dirty="0" smtClean="0">
                <a:solidFill>
                  <a:srgbClr val="FF0000"/>
                </a:solidFill>
              </a:rPr>
              <a:t>Good </a:t>
            </a:r>
            <a:r>
              <a:rPr lang="fr-FR" sz="1400" b="0" dirty="0" err="1" smtClean="0">
                <a:solidFill>
                  <a:srgbClr val="FF0000"/>
                </a:solidFill>
              </a:rPr>
              <a:t>field</a:t>
            </a:r>
            <a:r>
              <a:rPr lang="fr-FR" sz="1400" b="0" dirty="0" smtClean="0">
                <a:solidFill>
                  <a:srgbClr val="FF0000"/>
                </a:solidFill>
              </a:rPr>
              <a:t> </a:t>
            </a:r>
            <a:r>
              <a:rPr lang="fr-FR" sz="1400" b="0" dirty="0" err="1" smtClean="0">
                <a:solidFill>
                  <a:srgbClr val="FF0000"/>
                </a:solidFill>
              </a:rPr>
              <a:t>region</a:t>
            </a:r>
            <a:endParaRPr lang="fr-FR" sz="1400" b="0" dirty="0" smtClean="0">
              <a:solidFill>
                <a:srgbClr val="FF0000"/>
              </a:solidFill>
            </a:endParaRPr>
          </a:p>
          <a:p>
            <a:pPr algn="ctr"/>
            <a:r>
              <a:rPr lang="fr-FR" sz="1400" b="0" dirty="0" smtClean="0">
                <a:solidFill>
                  <a:srgbClr val="FF0000"/>
                </a:solidFill>
              </a:rPr>
              <a:t>MAXIV</a:t>
            </a:r>
            <a:endParaRPr lang="fr-FR" sz="1400" b="0" dirty="0">
              <a:solidFill>
                <a:srgbClr val="FF0000"/>
              </a:solidFill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0" y="3645024"/>
            <a:ext cx="470523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ZoneTexte 22"/>
          <p:cNvSpPr txBox="1"/>
          <p:nvPr/>
        </p:nvSpPr>
        <p:spPr>
          <a:xfrm>
            <a:off x="3098422" y="3024939"/>
            <a:ext cx="14453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0" dirty="0" smtClean="0"/>
              <a:t> E. </a:t>
            </a:r>
            <a:r>
              <a:rPr lang="fr-FR" sz="1200" b="0" dirty="0" err="1" smtClean="0"/>
              <a:t>Wallen</a:t>
            </a:r>
            <a:r>
              <a:rPr lang="fr-FR" sz="1200" b="0" dirty="0" smtClean="0"/>
              <a:t>, MAXIV</a:t>
            </a:r>
            <a:endParaRPr lang="fr-FR" sz="1200" b="0" dirty="0"/>
          </a:p>
        </p:txBody>
      </p:sp>
      <p:sp>
        <p:nvSpPr>
          <p:cNvPr id="21" name="ZoneTexte 20"/>
          <p:cNvSpPr txBox="1"/>
          <p:nvPr/>
        </p:nvSpPr>
        <p:spPr>
          <a:xfrm>
            <a:off x="998768" y="1443960"/>
            <a:ext cx="1457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0" dirty="0" smtClean="0"/>
              <a:t>6 </a:t>
            </a:r>
            <a:r>
              <a:rPr lang="fr-FR" sz="1400" b="0" dirty="0" err="1" smtClean="0"/>
              <a:t>periods</a:t>
            </a:r>
            <a:r>
              <a:rPr lang="fr-FR" sz="1400" b="0" dirty="0" smtClean="0"/>
              <a:t> model</a:t>
            </a:r>
            <a:endParaRPr lang="fr-FR" sz="1400" b="0" dirty="0"/>
          </a:p>
        </p:txBody>
      </p:sp>
      <p:sp>
        <p:nvSpPr>
          <p:cNvPr id="22" name="ZoneTexte 21"/>
          <p:cNvSpPr txBox="1"/>
          <p:nvPr/>
        </p:nvSpPr>
        <p:spPr>
          <a:xfrm>
            <a:off x="1367644" y="3078558"/>
            <a:ext cx="1251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0" dirty="0" smtClean="0"/>
              <a:t>RADIA </a:t>
            </a:r>
            <a:r>
              <a:rPr lang="fr-FR" sz="1200" b="0" dirty="0" err="1" smtClean="0"/>
              <a:t>Sofware</a:t>
            </a:r>
            <a:endParaRPr lang="fr-FR" sz="1200" b="0" dirty="0"/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320396"/>
              </p:ext>
            </p:extLst>
          </p:nvPr>
        </p:nvGraphicFramePr>
        <p:xfrm>
          <a:off x="4444660" y="1772816"/>
          <a:ext cx="5004557" cy="8243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Document" r:id="rId7" imgW="5613480" imgH="914040" progId="Word.Document.12">
                  <p:link updateAutomatic="1"/>
                </p:oleObj>
              </mc:Choice>
              <mc:Fallback>
                <p:oleObj name="Document" r:id="rId7" imgW="5613480" imgH="914040" progId="Word.Document.12">
                  <p:link updateAutomatic="1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4660" y="1772816"/>
                        <a:ext cx="5004557" cy="8243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emi-tour 3"/>
          <p:cNvSpPr/>
          <p:nvPr/>
        </p:nvSpPr>
        <p:spPr bwMode="auto">
          <a:xfrm>
            <a:off x="6251116" y="1433779"/>
            <a:ext cx="1993291" cy="317958"/>
          </a:xfrm>
          <a:prstGeom prst="uturnArrow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31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ASSEMBLING: PLANEITY CONTROL</a:t>
            </a:r>
            <a:endParaRPr lang="fr-FR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57463"/>
            <a:ext cx="3276364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039" y="1377028"/>
            <a:ext cx="3603433" cy="270004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91580" y="930206"/>
            <a:ext cx="17828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0" dirty="0" smtClean="0"/>
              <a:t>3 </a:t>
            </a:r>
            <a:r>
              <a:rPr lang="fr-FR" sz="1600" b="0" dirty="0" err="1" smtClean="0"/>
              <a:t>motors</a:t>
            </a:r>
            <a:r>
              <a:rPr lang="fr-FR" sz="1600" b="0" dirty="0" smtClean="0"/>
              <a:t> </a:t>
            </a:r>
            <a:r>
              <a:rPr lang="fr-FR" sz="1600" b="0" dirty="0" err="1" smtClean="0"/>
              <a:t>carriage</a:t>
            </a:r>
            <a:endParaRPr lang="fr-FR" sz="1600" b="0" dirty="0"/>
          </a:p>
        </p:txBody>
      </p:sp>
      <p:sp>
        <p:nvSpPr>
          <p:cNvPr id="10" name="ZoneTexte 9"/>
          <p:cNvSpPr txBox="1"/>
          <p:nvPr/>
        </p:nvSpPr>
        <p:spPr>
          <a:xfrm>
            <a:off x="5676562" y="954016"/>
            <a:ext cx="21900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0" dirty="0" err="1" smtClean="0"/>
              <a:t>Stainless</a:t>
            </a:r>
            <a:r>
              <a:rPr lang="fr-FR" sz="1600" b="0" dirty="0" smtClean="0"/>
              <a:t> </a:t>
            </a:r>
            <a:r>
              <a:rPr lang="fr-FR" sz="1600" b="0" dirty="0" err="1" smtClean="0"/>
              <a:t>steel</a:t>
            </a:r>
            <a:r>
              <a:rPr lang="fr-FR" sz="1600" b="0" dirty="0" smtClean="0"/>
              <a:t> </a:t>
            </a:r>
            <a:r>
              <a:rPr lang="fr-FR" sz="1600" b="0" dirty="0" err="1" smtClean="0"/>
              <a:t>girders</a:t>
            </a:r>
            <a:endParaRPr lang="fr-FR" sz="1600" b="0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3"/>
          <a:stretch/>
        </p:blipFill>
        <p:spPr bwMode="auto">
          <a:xfrm>
            <a:off x="3707153" y="2492896"/>
            <a:ext cx="1126164" cy="1467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882" y="1499301"/>
            <a:ext cx="458260" cy="453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3631438" y="2168860"/>
            <a:ext cx="1277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0" dirty="0" smtClean="0"/>
              <a:t>Laser </a:t>
            </a:r>
            <a:r>
              <a:rPr lang="fr-FR" sz="1400" b="0" dirty="0" err="1" smtClean="0"/>
              <a:t>Tracker</a:t>
            </a:r>
            <a:endParaRPr lang="fr-FR" sz="1400" b="0" dirty="0"/>
          </a:p>
        </p:txBody>
      </p:sp>
      <p:sp>
        <p:nvSpPr>
          <p:cNvPr id="18" name="ZoneTexte 17"/>
          <p:cNvSpPr txBox="1"/>
          <p:nvPr/>
        </p:nvSpPr>
        <p:spPr>
          <a:xfrm>
            <a:off x="3927048" y="1177007"/>
            <a:ext cx="680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0" dirty="0" smtClean="0"/>
              <a:t>Target</a:t>
            </a:r>
            <a:endParaRPr lang="fr-FR" sz="1400" b="0" dirty="0"/>
          </a:p>
        </p:txBody>
      </p:sp>
      <p:sp>
        <p:nvSpPr>
          <p:cNvPr id="19" name="ZoneTexte 18"/>
          <p:cNvSpPr txBox="1"/>
          <p:nvPr/>
        </p:nvSpPr>
        <p:spPr>
          <a:xfrm>
            <a:off x="683568" y="5720770"/>
            <a:ext cx="2316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0" dirty="0" smtClean="0"/>
              <a:t>NORTEMECANICA, Spain</a:t>
            </a:r>
            <a:endParaRPr lang="fr-FR" sz="1400" b="0" dirty="0"/>
          </a:p>
        </p:txBody>
      </p:sp>
      <p:cxnSp>
        <p:nvCxnSpPr>
          <p:cNvPr id="23" name="Connecteur droit avec flèche 22"/>
          <p:cNvCxnSpPr>
            <a:stCxn id="20" idx="3"/>
          </p:cNvCxnSpPr>
          <p:nvPr/>
        </p:nvCxnSpPr>
        <p:spPr bwMode="auto">
          <a:xfrm>
            <a:off x="4833317" y="3226848"/>
            <a:ext cx="1430871" cy="20215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027" y="4077072"/>
            <a:ext cx="5011737" cy="26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6" name="Connecteur droit avec flèche 35"/>
          <p:cNvCxnSpPr/>
          <p:nvPr/>
        </p:nvCxnSpPr>
        <p:spPr bwMode="auto">
          <a:xfrm>
            <a:off x="4442978" y="3899663"/>
            <a:ext cx="390339" cy="50144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29921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ASSEMBLING: PLANEITY CORRECTION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78" y="2975480"/>
            <a:ext cx="3892077" cy="2916324"/>
          </a:xfrm>
          <a:prstGeom prst="rect">
            <a:avLst/>
          </a:prstGeom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74" y="4211637"/>
            <a:ext cx="5011737" cy="26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5"/>
          <a:stretch/>
        </p:blipFill>
        <p:spPr bwMode="auto">
          <a:xfrm>
            <a:off x="6300192" y="2073349"/>
            <a:ext cx="2689225" cy="1682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Espace réservé du contenu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988" y="1735324"/>
            <a:ext cx="1589834" cy="1192377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89" y="2911752"/>
            <a:ext cx="1589833" cy="1188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299124" y="1847796"/>
            <a:ext cx="35573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0" dirty="0" err="1" smtClean="0"/>
              <a:t>Amagnetic</a:t>
            </a:r>
            <a:r>
              <a:rPr lang="fr-FR" sz="1400" b="0" dirty="0" smtClean="0"/>
              <a:t> </a:t>
            </a:r>
            <a:r>
              <a:rPr lang="fr-FR" sz="1400" b="0" dirty="0" err="1" smtClean="0"/>
              <a:t>shims</a:t>
            </a:r>
            <a:r>
              <a:rPr lang="fr-FR" sz="1400" b="0" dirty="0" smtClean="0"/>
              <a:t> </a:t>
            </a:r>
            <a:r>
              <a:rPr lang="fr-FR" sz="1400" b="0" dirty="0" err="1" smtClean="0"/>
              <a:t>between</a:t>
            </a:r>
            <a:r>
              <a:rPr lang="fr-FR" sz="1400" b="0" dirty="0" smtClean="0"/>
              <a:t> </a:t>
            </a:r>
            <a:r>
              <a:rPr lang="fr-FR" sz="1400" b="0" dirty="0" err="1" smtClean="0"/>
              <a:t>girders</a:t>
            </a:r>
            <a:r>
              <a:rPr lang="fr-FR" sz="1400" b="0" dirty="0" smtClean="0"/>
              <a:t> and </a:t>
            </a:r>
          </a:p>
          <a:p>
            <a:r>
              <a:rPr lang="fr-FR" sz="1400" b="0" dirty="0" err="1" smtClean="0"/>
              <a:t>Magnet</a:t>
            </a:r>
            <a:r>
              <a:rPr lang="fr-FR" sz="1400" b="0" dirty="0" smtClean="0"/>
              <a:t>/</a:t>
            </a:r>
            <a:r>
              <a:rPr lang="fr-FR" sz="1400" b="0" dirty="0" err="1" smtClean="0"/>
              <a:t>poles</a:t>
            </a:r>
            <a:r>
              <a:rPr lang="fr-FR" sz="1400" b="0" dirty="0" smtClean="0"/>
              <a:t> supports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0" dirty="0" err="1" smtClean="0"/>
              <a:t>Tuning</a:t>
            </a:r>
            <a:r>
              <a:rPr lang="fr-FR" sz="1400" b="0" dirty="0" smtClean="0"/>
              <a:t> of </a:t>
            </a:r>
            <a:r>
              <a:rPr lang="fr-FR" sz="1400" b="0" dirty="0" err="1" smtClean="0"/>
              <a:t>spring</a:t>
            </a:r>
            <a:r>
              <a:rPr lang="fr-FR" sz="1400" b="0" dirty="0" smtClean="0"/>
              <a:t> force </a:t>
            </a:r>
            <a:r>
              <a:rPr lang="fr-FR" sz="1400" b="0" dirty="0" err="1" smtClean="0"/>
              <a:t>with</a:t>
            </a:r>
            <a:r>
              <a:rPr lang="fr-FR" sz="1400" b="0" dirty="0" smtClean="0"/>
              <a:t> </a:t>
            </a:r>
            <a:r>
              <a:rPr lang="fr-FR" sz="1400" b="0" dirty="0" err="1" smtClean="0"/>
              <a:t>shims</a:t>
            </a:r>
            <a:endParaRPr lang="fr-FR" sz="1400" b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0" dirty="0" err="1" smtClean="0"/>
              <a:t>Touch</a:t>
            </a:r>
            <a:r>
              <a:rPr lang="fr-FR" sz="1400" b="0" dirty="0" smtClean="0"/>
              <a:t> </a:t>
            </a:r>
            <a:r>
              <a:rPr lang="fr-FR" sz="1400" b="0" dirty="0" err="1" smtClean="0"/>
              <a:t>sensor</a:t>
            </a:r>
            <a:r>
              <a:rPr lang="fr-FR" sz="1400" b="0" dirty="0" smtClean="0"/>
              <a:t> to check: +/-0,03 mm </a:t>
            </a:r>
            <a:endParaRPr lang="fr-FR" sz="1400" b="0" dirty="0"/>
          </a:p>
        </p:txBody>
      </p:sp>
    </p:spTree>
    <p:extLst>
      <p:ext uri="{BB962C8B-B14F-4D97-AF65-F5344CB8AC3E}">
        <p14:creationId xmlns:p14="http://schemas.microsoft.com/office/powerpoint/2010/main" val="261522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" y="188913"/>
            <a:ext cx="7918276" cy="1143000"/>
          </a:xfrm>
        </p:spPr>
        <p:txBody>
          <a:bodyPr/>
          <a:lstStyle/>
          <a:p>
            <a:r>
              <a:rPr lang="fr-FR" dirty="0" smtClean="0"/>
              <a:t>MAGNETIC PERFORMANCES: MAGNETIC FIELD</a:t>
            </a:r>
            <a:endParaRPr lang="fr-FR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52"/>
          <a:stretch/>
        </p:blipFill>
        <p:spPr bwMode="auto">
          <a:xfrm>
            <a:off x="4445241" y="1147636"/>
            <a:ext cx="4698759" cy="46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4" y="5515774"/>
            <a:ext cx="2368132" cy="559206"/>
          </a:xfrm>
          <a:prstGeom prst="rect">
            <a:avLst/>
          </a:prstGeom>
          <a:noFill/>
          <a:ln w="28575">
            <a:solidFill>
              <a:srgbClr val="FFC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550040" y="1036474"/>
            <a:ext cx="2839239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0" u="sng" dirty="0" smtClean="0"/>
              <a:t>Group3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0" dirty="0" smtClean="0"/>
              <a:t>DANFYSIK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0" dirty="0" smtClean="0"/>
              <a:t>3 mm </a:t>
            </a:r>
            <a:r>
              <a:rPr lang="fr-FR" sz="1400" b="0" dirty="0" err="1" smtClean="0"/>
              <a:t>calibrated</a:t>
            </a:r>
            <a:r>
              <a:rPr lang="fr-FR" sz="1400" b="0" dirty="0" smtClean="0"/>
              <a:t> Hall probe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0" dirty="0" err="1" smtClean="0"/>
              <a:t>Mounted</a:t>
            </a:r>
            <a:r>
              <a:rPr lang="fr-FR" sz="1400" b="0" dirty="0" smtClean="0"/>
              <a:t> on a mobile </a:t>
            </a:r>
            <a:r>
              <a:rPr lang="fr-FR" sz="1400" b="0" dirty="0" err="1" smtClean="0"/>
              <a:t>carriage</a:t>
            </a:r>
            <a:endParaRPr lang="fr-FR" sz="1400" b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0" dirty="0" smtClean="0"/>
              <a:t>Range: 0 - 3T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0" dirty="0" err="1" smtClean="0"/>
              <a:t>Accuracy</a:t>
            </a:r>
            <a:r>
              <a:rPr lang="fr-FR" sz="1400" b="0" dirty="0" smtClean="0"/>
              <a:t>: 5.10</a:t>
            </a:r>
            <a:r>
              <a:rPr lang="fr-FR" sz="1400" b="0" baseline="30000" dirty="0" smtClean="0"/>
              <a:t>-6</a:t>
            </a:r>
            <a:r>
              <a:rPr lang="fr-FR" sz="1400" b="0" dirty="0" smtClean="0"/>
              <a:t> 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0" dirty="0" smtClean="0"/>
              <a:t>Reproducibility:10</a:t>
            </a:r>
            <a:r>
              <a:rPr lang="fr-FR" sz="1400" b="0" baseline="30000" dirty="0" smtClean="0"/>
              <a:t>-5</a:t>
            </a:r>
            <a:r>
              <a:rPr lang="fr-FR" sz="1400" b="0" dirty="0" smtClean="0"/>
              <a:t> T</a:t>
            </a:r>
            <a:endParaRPr lang="fr-FR" sz="1400" b="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22" y="2653755"/>
            <a:ext cx="3337374" cy="25006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1999315" y="3739604"/>
            <a:ext cx="540060" cy="164494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Connecteur droit 10"/>
          <p:cNvCxnSpPr/>
          <p:nvPr/>
        </p:nvCxnSpPr>
        <p:spPr bwMode="auto">
          <a:xfrm flipV="1">
            <a:off x="0" y="3739605"/>
            <a:ext cx="1988827" cy="177616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Connecteur droit 13"/>
          <p:cNvCxnSpPr/>
          <p:nvPr/>
        </p:nvCxnSpPr>
        <p:spPr bwMode="auto">
          <a:xfrm flipH="1">
            <a:off x="2368796" y="3739604"/>
            <a:ext cx="170579" cy="177144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32115" y="5540828"/>
            <a:ext cx="2186035" cy="1232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740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" y="188913"/>
            <a:ext cx="7918276" cy="1143000"/>
          </a:xfrm>
        </p:spPr>
        <p:txBody>
          <a:bodyPr/>
          <a:lstStyle/>
          <a:p>
            <a:r>
              <a:rPr lang="fr-FR" dirty="0" smtClean="0"/>
              <a:t>MAGNETIC PERFORMANCES: FIELD INTEGRALS</a:t>
            </a:r>
            <a:endParaRPr lang="fr-FR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1"/>
          <a:stretch/>
        </p:blipFill>
        <p:spPr bwMode="auto">
          <a:xfrm>
            <a:off x="4716017" y="1412775"/>
            <a:ext cx="4248472" cy="527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684895" y="5789076"/>
            <a:ext cx="1066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smtClean="0">
                <a:solidFill>
                  <a:srgbClr val="FF0000"/>
                </a:solidFill>
              </a:rPr>
              <a:t>HORIZONTAL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385858" y="1603696"/>
            <a:ext cx="8579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smtClean="0">
                <a:solidFill>
                  <a:srgbClr val="0E00C0"/>
                </a:solidFill>
              </a:rPr>
              <a:t>VERTICAL</a:t>
            </a:r>
            <a:endParaRPr lang="fr-FR" sz="1050" dirty="0">
              <a:solidFill>
                <a:srgbClr val="0E00C0"/>
              </a:solidFill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49"/>
          <a:stretch/>
        </p:blipFill>
        <p:spPr bwMode="auto">
          <a:xfrm>
            <a:off x="174014" y="1402408"/>
            <a:ext cx="4313275" cy="4386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690015" y="1088740"/>
            <a:ext cx="3195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Integrated components vs Gap</a:t>
            </a:r>
            <a:endParaRPr lang="fr-FR" sz="1600" dirty="0"/>
          </a:p>
        </p:txBody>
      </p:sp>
      <p:sp>
        <p:nvSpPr>
          <p:cNvPr id="7" name="ZoneTexte 6"/>
          <p:cNvSpPr txBox="1"/>
          <p:nvPr/>
        </p:nvSpPr>
        <p:spPr>
          <a:xfrm>
            <a:off x="1068017" y="5759674"/>
            <a:ext cx="3368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0" dirty="0" err="1" smtClean="0"/>
              <a:t>Low</a:t>
            </a:r>
            <a:r>
              <a:rPr lang="fr-FR" sz="1200" b="0" dirty="0" smtClean="0"/>
              <a:t> </a:t>
            </a:r>
            <a:r>
              <a:rPr lang="fr-FR" sz="1200" b="0" dirty="0" err="1" smtClean="0"/>
              <a:t>quadrupolar</a:t>
            </a:r>
            <a:r>
              <a:rPr lang="fr-FR" sz="1200" b="0" dirty="0" smtClean="0"/>
              <a:t> components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0" dirty="0" err="1" smtClean="0"/>
              <a:t>Dipolar</a:t>
            </a:r>
            <a:r>
              <a:rPr lang="fr-FR" sz="1200" b="0" dirty="0" smtClean="0"/>
              <a:t> components </a:t>
            </a:r>
            <a:r>
              <a:rPr lang="fr-FR" sz="1200" b="0" dirty="0" err="1" smtClean="0"/>
              <a:t>corrected</a:t>
            </a:r>
            <a:r>
              <a:rPr lang="fr-FR" sz="1200" b="0" dirty="0" smtClean="0"/>
              <a:t> </a:t>
            </a:r>
            <a:r>
              <a:rPr lang="fr-FR" sz="1200" b="0" dirty="0" err="1" smtClean="0"/>
              <a:t>with</a:t>
            </a:r>
            <a:r>
              <a:rPr lang="fr-FR" sz="1200" b="0" dirty="0" smtClean="0"/>
              <a:t> </a:t>
            </a:r>
            <a:r>
              <a:rPr lang="fr-FR" sz="1200" b="0" dirty="0" err="1" smtClean="0"/>
              <a:t>trim</a:t>
            </a:r>
            <a:r>
              <a:rPr lang="fr-FR" sz="1200" b="0" dirty="0" smtClean="0"/>
              <a:t> </a:t>
            </a:r>
            <a:r>
              <a:rPr lang="fr-FR" sz="1200" b="0" dirty="0" err="1" smtClean="0"/>
              <a:t>coils</a:t>
            </a:r>
            <a:endParaRPr lang="fr-FR" b="0" dirty="0"/>
          </a:p>
        </p:txBody>
      </p:sp>
      <p:sp>
        <p:nvSpPr>
          <p:cNvPr id="9" name="ZoneTexte 8"/>
          <p:cNvSpPr txBox="1"/>
          <p:nvPr/>
        </p:nvSpPr>
        <p:spPr>
          <a:xfrm>
            <a:off x="4970120" y="1124744"/>
            <a:ext cx="3634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Effect</a:t>
            </a:r>
            <a:r>
              <a:rPr lang="fr-FR" sz="1600" dirty="0" smtClean="0"/>
              <a:t> of taper on the </a:t>
            </a:r>
            <a:r>
              <a:rPr lang="fr-FR" sz="1600" dirty="0" err="1" smtClean="0"/>
              <a:t>field</a:t>
            </a:r>
            <a:r>
              <a:rPr lang="fr-FR" sz="1600" dirty="0" smtClean="0"/>
              <a:t> </a:t>
            </a:r>
            <a:r>
              <a:rPr lang="fr-FR" sz="1600" dirty="0" err="1" smtClean="0"/>
              <a:t>integrals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36607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INSIDE VACUUM VESSEL ASSEMBLING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6"/>
          <a:stretch/>
        </p:blipFill>
        <p:spPr>
          <a:xfrm>
            <a:off x="179512" y="1358350"/>
            <a:ext cx="2752060" cy="3026113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836" y="1376772"/>
            <a:ext cx="3345000" cy="2232248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376772"/>
            <a:ext cx="2413935" cy="161091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361" y="3429000"/>
            <a:ext cx="1711660" cy="256490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51520" y="4401108"/>
            <a:ext cx="2632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0" dirty="0" err="1" smtClean="0"/>
              <a:t>Magnetic</a:t>
            </a:r>
            <a:r>
              <a:rPr lang="fr-FR" sz="1400" b="0" dirty="0" smtClean="0"/>
              <a:t> system </a:t>
            </a:r>
            <a:r>
              <a:rPr lang="fr-FR" sz="1400" b="0" dirty="0" err="1" smtClean="0"/>
              <a:t>displacement</a:t>
            </a:r>
            <a:endParaRPr lang="fr-FR" sz="1400" b="0" dirty="0"/>
          </a:p>
        </p:txBody>
      </p:sp>
      <p:sp>
        <p:nvSpPr>
          <p:cNvPr id="10" name="ZoneTexte 9"/>
          <p:cNvSpPr txBox="1"/>
          <p:nvPr/>
        </p:nvSpPr>
        <p:spPr>
          <a:xfrm>
            <a:off x="3671900" y="3609020"/>
            <a:ext cx="21718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0" dirty="0" smtClean="0"/>
              <a:t>Vacuum </a:t>
            </a:r>
            <a:r>
              <a:rPr lang="fr-FR" sz="1400" b="0" dirty="0" err="1" smtClean="0"/>
              <a:t>vessel</a:t>
            </a:r>
            <a:r>
              <a:rPr lang="fr-FR" sz="1400" b="0" dirty="0" smtClean="0"/>
              <a:t> </a:t>
            </a:r>
            <a:r>
              <a:rPr lang="fr-FR" sz="1400" b="0" dirty="0" err="1" smtClean="0"/>
              <a:t>mounting</a:t>
            </a:r>
            <a:endParaRPr lang="fr-FR" sz="1400" b="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4336" y="4362582"/>
            <a:ext cx="2564905" cy="1921878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6768244" y="2996952"/>
            <a:ext cx="21451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0" dirty="0" smtClean="0"/>
              <a:t>Inside de vacuum </a:t>
            </a:r>
            <a:r>
              <a:rPr lang="fr-FR" sz="1400" b="0" dirty="0" err="1" smtClean="0"/>
              <a:t>vessel</a:t>
            </a:r>
            <a:endParaRPr lang="fr-FR" sz="1400" b="0" dirty="0"/>
          </a:p>
        </p:txBody>
      </p:sp>
      <p:sp>
        <p:nvSpPr>
          <p:cNvPr id="13" name="ZoneTexte 12"/>
          <p:cNvSpPr txBox="1"/>
          <p:nvPr/>
        </p:nvSpPr>
        <p:spPr>
          <a:xfrm>
            <a:off x="7284372" y="5985284"/>
            <a:ext cx="114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0" dirty="0" smtClean="0"/>
              <a:t>Copper foils</a:t>
            </a:r>
            <a:endParaRPr lang="fr-FR" sz="1400" b="0" dirty="0"/>
          </a:p>
        </p:txBody>
      </p:sp>
      <p:sp>
        <p:nvSpPr>
          <p:cNvPr id="14" name="ZoneTexte 13"/>
          <p:cNvSpPr txBox="1"/>
          <p:nvPr/>
        </p:nvSpPr>
        <p:spPr>
          <a:xfrm>
            <a:off x="4968044" y="6597352"/>
            <a:ext cx="1748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0" dirty="0" smtClean="0"/>
              <a:t>Transition </a:t>
            </a:r>
            <a:r>
              <a:rPr lang="fr-FR" sz="1400" b="0" dirty="0" err="1" smtClean="0"/>
              <a:t>mounting</a:t>
            </a:r>
            <a:endParaRPr lang="fr-FR" sz="1400" b="0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311" y="4833156"/>
            <a:ext cx="2326023" cy="1742884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2419252" y="6597352"/>
            <a:ext cx="1468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0" dirty="0" err="1" smtClean="0"/>
              <a:t>Extremity</a:t>
            </a:r>
            <a:r>
              <a:rPr lang="fr-FR" sz="1400" b="0" dirty="0" smtClean="0"/>
              <a:t> </a:t>
            </a:r>
            <a:r>
              <a:rPr lang="fr-FR" sz="1400" b="0" dirty="0" err="1" smtClean="0"/>
              <a:t>flange</a:t>
            </a:r>
            <a:endParaRPr lang="fr-FR" sz="1400" b="0" dirty="0"/>
          </a:p>
        </p:txBody>
      </p:sp>
    </p:spTree>
    <p:extLst>
      <p:ext uri="{BB962C8B-B14F-4D97-AF65-F5344CB8AC3E}">
        <p14:creationId xmlns:p14="http://schemas.microsoft.com/office/powerpoint/2010/main" val="273480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PUMPING AND INSTRUMENTATION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997260" y="1700808"/>
            <a:ext cx="2746648" cy="1576771"/>
          </a:xfrm>
        </p:spPr>
        <p:txBody>
          <a:bodyPr/>
          <a:lstStyle/>
          <a:p>
            <a:r>
              <a:rPr lang="fr-FR" sz="1600" dirty="0" smtClean="0"/>
              <a:t>1 500 l/s ion </a:t>
            </a:r>
            <a:r>
              <a:rPr lang="fr-FR" sz="1600" dirty="0" err="1" smtClean="0"/>
              <a:t>pump</a:t>
            </a:r>
            <a:endParaRPr lang="fr-FR" sz="1600" dirty="0" smtClean="0"/>
          </a:p>
          <a:p>
            <a:r>
              <a:rPr lang="fr-FR" sz="1600" dirty="0" smtClean="0"/>
              <a:t>4 150 l/s ion </a:t>
            </a:r>
            <a:r>
              <a:rPr lang="fr-FR" sz="1600" dirty="0" err="1" smtClean="0"/>
              <a:t>pump</a:t>
            </a:r>
            <a:endParaRPr lang="fr-FR" sz="1600" dirty="0" smtClean="0"/>
          </a:p>
          <a:p>
            <a:r>
              <a:rPr lang="fr-FR" sz="1600" dirty="0" smtClean="0"/>
              <a:t>2 NEG </a:t>
            </a:r>
            <a:r>
              <a:rPr lang="fr-FR" sz="1600" dirty="0" err="1" smtClean="0"/>
              <a:t>Cartridges</a:t>
            </a:r>
            <a:endParaRPr lang="fr-FR" sz="1600" dirty="0" smtClean="0"/>
          </a:p>
          <a:p>
            <a:r>
              <a:rPr lang="fr-FR" sz="1600" dirty="0" smtClean="0"/>
              <a:t>2 PENNING GAUGES</a:t>
            </a:r>
          </a:p>
          <a:p>
            <a:r>
              <a:rPr lang="fr-FR" sz="1600" dirty="0" smtClean="0"/>
              <a:t>15 THERMOCOUPLES</a:t>
            </a:r>
            <a:endParaRPr lang="fr-FR" sz="16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10" y="3851780"/>
            <a:ext cx="4310074" cy="200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20788"/>
            <a:ext cx="4296375" cy="506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21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" y="44624"/>
            <a:ext cx="6626225" cy="1143000"/>
          </a:xfrm>
        </p:spPr>
        <p:txBody>
          <a:bodyPr/>
          <a:lstStyle/>
          <a:p>
            <a:r>
              <a:rPr lang="fr-FR" dirty="0" smtClean="0"/>
              <a:t>VACUUM TESTS AT SOLEIL</a:t>
            </a:r>
            <a:endParaRPr lang="fr-F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8024"/>
            <a:ext cx="9144000" cy="5650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6984268" y="6300028"/>
            <a:ext cx="1709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0" dirty="0" smtClean="0">
                <a:solidFill>
                  <a:srgbClr val="6600CC"/>
                </a:solidFill>
              </a:rPr>
              <a:t>N. </a:t>
            </a:r>
            <a:r>
              <a:rPr lang="fr-FR" sz="1400" b="0" dirty="0" err="1" smtClean="0">
                <a:solidFill>
                  <a:srgbClr val="6600CC"/>
                </a:solidFill>
              </a:rPr>
              <a:t>Bechu</a:t>
            </a:r>
            <a:r>
              <a:rPr lang="fr-FR" sz="1400" b="0" dirty="0" smtClean="0">
                <a:solidFill>
                  <a:srgbClr val="6600CC"/>
                </a:solidFill>
              </a:rPr>
              <a:t> - SOLEIL</a:t>
            </a:r>
            <a:endParaRPr lang="fr-FR" sz="1400" b="0" dirty="0">
              <a:solidFill>
                <a:srgbClr val="6600CC"/>
              </a:solidFill>
            </a:endParaRPr>
          </a:p>
        </p:txBody>
      </p:sp>
      <p:cxnSp>
        <p:nvCxnSpPr>
          <p:cNvPr id="10" name="Connecteur droit avec flèche 9"/>
          <p:cNvCxnSpPr/>
          <p:nvPr/>
        </p:nvCxnSpPr>
        <p:spPr bwMode="auto">
          <a:xfrm flipV="1">
            <a:off x="611560" y="4833156"/>
            <a:ext cx="5652628" cy="929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1" name="ZoneTexte 10"/>
          <p:cNvSpPr txBox="1"/>
          <p:nvPr/>
        </p:nvSpPr>
        <p:spPr>
          <a:xfrm>
            <a:off x="4517993" y="4473116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Baking</a:t>
            </a:r>
            <a:endParaRPr lang="fr-FR" dirty="0"/>
          </a:p>
        </p:txBody>
      </p:sp>
      <p:sp>
        <p:nvSpPr>
          <p:cNvPr id="12" name="Ellipse 11"/>
          <p:cNvSpPr/>
          <p:nvPr/>
        </p:nvSpPr>
        <p:spPr bwMode="auto">
          <a:xfrm>
            <a:off x="8208404" y="5229200"/>
            <a:ext cx="396044" cy="50405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96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" y="8620"/>
            <a:ext cx="6626225" cy="1143000"/>
          </a:xfrm>
        </p:spPr>
        <p:txBody>
          <a:bodyPr/>
          <a:lstStyle/>
          <a:p>
            <a:r>
              <a:rPr lang="fr-FR" dirty="0" smtClean="0"/>
              <a:t>DELIVERY AND</a:t>
            </a:r>
            <a:br>
              <a:rPr lang="fr-FR" dirty="0" smtClean="0"/>
            </a:br>
            <a:r>
              <a:rPr lang="fr-FR" dirty="0" smtClean="0"/>
              <a:t>INSTALLATION IN THE MAXIV TUNNEL</a:t>
            </a:r>
            <a:endParaRPr lang="fr-FR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6036" y="3673430"/>
            <a:ext cx="4038600" cy="303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Espace réservé du contenu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907" y="1268760"/>
            <a:ext cx="1537855" cy="2734887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4244221"/>
            <a:ext cx="3636404" cy="2048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681" y="1276859"/>
            <a:ext cx="3760787" cy="211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2231740" y="980728"/>
            <a:ext cx="21643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0" dirty="0" smtClean="0"/>
              <a:t>Lifting of 4,7 tons </a:t>
            </a:r>
            <a:r>
              <a:rPr lang="fr-FR" sz="1400" b="0" dirty="0" err="1" smtClean="0"/>
              <a:t>wiggler</a:t>
            </a:r>
            <a:endParaRPr lang="fr-FR" sz="1400" b="0" dirty="0"/>
          </a:p>
        </p:txBody>
      </p:sp>
      <p:sp>
        <p:nvSpPr>
          <p:cNvPr id="10" name="ZoneTexte 9"/>
          <p:cNvSpPr txBox="1"/>
          <p:nvPr/>
        </p:nvSpPr>
        <p:spPr>
          <a:xfrm>
            <a:off x="5508104" y="1016732"/>
            <a:ext cx="2999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0" dirty="0" err="1" smtClean="0"/>
              <a:t>Loading</a:t>
            </a:r>
            <a:r>
              <a:rPr lang="fr-FR" sz="1400" b="0" dirty="0" smtClean="0"/>
              <a:t> </a:t>
            </a:r>
            <a:r>
              <a:rPr lang="fr-FR" sz="1400" b="0" dirty="0" err="1" smtClean="0"/>
              <a:t>before</a:t>
            </a:r>
            <a:r>
              <a:rPr lang="fr-FR" sz="1400" b="0" dirty="0" smtClean="0"/>
              <a:t> </a:t>
            </a:r>
            <a:r>
              <a:rPr lang="fr-FR" sz="1400" b="0" dirty="0" err="1" smtClean="0"/>
              <a:t>departure</a:t>
            </a:r>
            <a:r>
              <a:rPr lang="fr-FR" sz="1400" b="0" dirty="0" smtClean="0"/>
              <a:t> to MAXIV</a:t>
            </a:r>
            <a:endParaRPr lang="fr-FR" sz="1400" b="0" dirty="0"/>
          </a:p>
        </p:txBody>
      </p:sp>
      <p:sp>
        <p:nvSpPr>
          <p:cNvPr id="11" name="ZoneTexte 10"/>
          <p:cNvSpPr txBox="1"/>
          <p:nvPr/>
        </p:nvSpPr>
        <p:spPr>
          <a:xfrm>
            <a:off x="5998305" y="3429000"/>
            <a:ext cx="1778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0" dirty="0" smtClean="0"/>
              <a:t>In the MAXIV tunnel</a:t>
            </a:r>
            <a:endParaRPr lang="fr-FR" sz="1400" b="0" dirty="0"/>
          </a:p>
        </p:txBody>
      </p:sp>
      <p:sp>
        <p:nvSpPr>
          <p:cNvPr id="12" name="ZoneTexte 11"/>
          <p:cNvSpPr txBox="1"/>
          <p:nvPr/>
        </p:nvSpPr>
        <p:spPr>
          <a:xfrm>
            <a:off x="657627" y="2168860"/>
            <a:ext cx="18261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0" dirty="0" smtClean="0"/>
              <a:t>In-situ </a:t>
            </a:r>
            <a:r>
              <a:rPr lang="fr-FR" sz="1400" b="0" dirty="0" err="1" smtClean="0"/>
              <a:t>conditionning</a:t>
            </a:r>
            <a:r>
              <a:rPr lang="fr-FR" sz="1400" b="0" dirty="0" smtClean="0"/>
              <a:t>:</a:t>
            </a:r>
          </a:p>
          <a:p>
            <a:r>
              <a:rPr lang="fr-FR" sz="1400" b="0" dirty="0" err="1" smtClean="0"/>
              <a:t>Gaseous</a:t>
            </a:r>
            <a:r>
              <a:rPr lang="fr-FR" sz="1400" b="0" dirty="0" smtClean="0"/>
              <a:t> </a:t>
            </a:r>
            <a:r>
              <a:rPr lang="fr-FR" sz="1400" b="0" dirty="0" err="1" smtClean="0"/>
              <a:t>Nitrogen</a:t>
            </a:r>
            <a:endParaRPr lang="fr-FR" sz="1400" b="0" dirty="0"/>
          </a:p>
        </p:txBody>
      </p:sp>
      <p:sp>
        <p:nvSpPr>
          <p:cNvPr id="13" name="TextBox 40"/>
          <p:cNvSpPr txBox="1"/>
          <p:nvPr/>
        </p:nvSpPr>
        <p:spPr>
          <a:xfrm>
            <a:off x="7010611" y="6381328"/>
            <a:ext cx="1953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solidFill>
                  <a:srgbClr val="5817F9"/>
                </a:solidFill>
              </a:rPr>
              <a:t>H.. Tarawneh - MAXIV</a:t>
            </a:r>
          </a:p>
        </p:txBody>
      </p:sp>
    </p:spTree>
    <p:extLst>
      <p:ext uri="{BB962C8B-B14F-4D97-AF65-F5344CB8AC3E}">
        <p14:creationId xmlns:p14="http://schemas.microsoft.com/office/powerpoint/2010/main" val="342365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0" y="440668"/>
            <a:ext cx="3023828" cy="1143000"/>
          </a:xfrm>
        </p:spPr>
        <p:txBody>
          <a:bodyPr/>
          <a:lstStyle/>
          <a:p>
            <a:r>
              <a:rPr lang="fr-FR" dirty="0" smtClean="0"/>
              <a:t>VACUUM TESTS </a:t>
            </a:r>
            <a:br>
              <a:rPr lang="fr-FR" dirty="0" smtClean="0"/>
            </a:br>
            <a:r>
              <a:rPr lang="fr-FR" dirty="0" smtClean="0"/>
              <a:t>AT MAXIV</a:t>
            </a:r>
            <a:endParaRPr lang="fr-F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7" t="14191" r="4036" b="15714"/>
          <a:stretch/>
        </p:blipFill>
        <p:spPr bwMode="auto">
          <a:xfrm>
            <a:off x="4644008" y="4293096"/>
            <a:ext cx="4447996" cy="2066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7296" y="188640"/>
            <a:ext cx="5927048" cy="31683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38"/>
          <p:cNvPicPr>
            <a:picLocks noChangeAspect="1"/>
          </p:cNvPicPr>
          <p:nvPr/>
        </p:nvPicPr>
        <p:blipFill rotWithShape="1">
          <a:blip r:embed="rId4"/>
          <a:srcRect l="2178"/>
          <a:stretch/>
        </p:blipFill>
        <p:spPr>
          <a:xfrm>
            <a:off x="0" y="3429000"/>
            <a:ext cx="4925060" cy="3099233"/>
          </a:xfrm>
          <a:prstGeom prst="rect">
            <a:avLst/>
          </a:prstGeom>
        </p:spPr>
      </p:pic>
      <p:sp>
        <p:nvSpPr>
          <p:cNvPr id="9" name="TextBox 40"/>
          <p:cNvSpPr txBox="1"/>
          <p:nvPr/>
        </p:nvSpPr>
        <p:spPr>
          <a:xfrm>
            <a:off x="5868144" y="3049215"/>
            <a:ext cx="2819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solidFill>
                  <a:srgbClr val="5817F9"/>
                </a:solidFill>
              </a:rPr>
              <a:t>M. </a:t>
            </a:r>
            <a:r>
              <a:rPr lang="en-US" sz="1400" b="0" dirty="0" err="1" smtClean="0">
                <a:solidFill>
                  <a:srgbClr val="5817F9"/>
                </a:solidFill>
              </a:rPr>
              <a:t>Grabski</a:t>
            </a:r>
            <a:r>
              <a:rPr lang="en-US" sz="1400" b="0" dirty="0" smtClean="0">
                <a:solidFill>
                  <a:srgbClr val="5817F9"/>
                </a:solidFill>
              </a:rPr>
              <a:t>/H. Tarawneh - MAXIV</a:t>
            </a:r>
          </a:p>
        </p:txBody>
      </p:sp>
      <p:cxnSp>
        <p:nvCxnSpPr>
          <p:cNvPr id="11" name="Connecteur droit avec flèche 10"/>
          <p:cNvCxnSpPr/>
          <p:nvPr/>
        </p:nvCxnSpPr>
        <p:spPr bwMode="auto">
          <a:xfrm>
            <a:off x="5400092" y="1844824"/>
            <a:ext cx="1764196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C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2" name="ZoneTexte 11"/>
          <p:cNvSpPr txBox="1"/>
          <p:nvPr/>
        </p:nvSpPr>
        <p:spPr>
          <a:xfrm>
            <a:off x="5724128" y="1475492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Baking</a:t>
            </a:r>
            <a:endParaRPr lang="fr-FR" dirty="0"/>
          </a:p>
        </p:txBody>
      </p:sp>
      <p:cxnSp>
        <p:nvCxnSpPr>
          <p:cNvPr id="13" name="Connecteur droit avec flèche 12"/>
          <p:cNvCxnSpPr/>
          <p:nvPr/>
        </p:nvCxnSpPr>
        <p:spPr bwMode="auto">
          <a:xfrm>
            <a:off x="698334" y="6057292"/>
            <a:ext cx="2438962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C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5" name="ZoneTexte 14"/>
          <p:cNvSpPr txBox="1"/>
          <p:nvPr/>
        </p:nvSpPr>
        <p:spPr>
          <a:xfrm>
            <a:off x="1440761" y="5686263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Baking</a:t>
            </a:r>
            <a:endParaRPr lang="fr-FR" dirty="0"/>
          </a:p>
        </p:txBody>
      </p:sp>
      <p:sp>
        <p:nvSpPr>
          <p:cNvPr id="16" name="Ellipse 15"/>
          <p:cNvSpPr/>
          <p:nvPr/>
        </p:nvSpPr>
        <p:spPr bwMode="auto">
          <a:xfrm>
            <a:off x="7956376" y="2564904"/>
            <a:ext cx="216024" cy="48431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90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OUTLINE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1800" smtClean="0"/>
              <a:t>FEW WORDS ON THE SOLEIL WIGGLER</a:t>
            </a:r>
            <a:endParaRPr lang="fr-FR" sz="1400" dirty="0" smtClean="0"/>
          </a:p>
          <a:p>
            <a:r>
              <a:rPr lang="fr-FR" sz="1800" dirty="0" smtClean="0"/>
              <a:t>FROM SOLEIL WIGGLER TO MAXIV WIGGLER: USERS NEEDS AND TECHNICAL CHANGES</a:t>
            </a:r>
          </a:p>
          <a:p>
            <a:r>
              <a:rPr lang="fr-FR" sz="1800" dirty="0" smtClean="0"/>
              <a:t>MAGNETIC PERFORMANCES</a:t>
            </a:r>
          </a:p>
          <a:p>
            <a:r>
              <a:rPr lang="fr-FR" sz="1800" dirty="0" smtClean="0"/>
              <a:t>VACUUM LEVEL</a:t>
            </a:r>
          </a:p>
          <a:p>
            <a:r>
              <a:rPr lang="fr-FR" sz="1800" dirty="0" smtClean="0"/>
              <a:t>CONCLUSIONS</a:t>
            </a:r>
          </a:p>
          <a:p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215135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smtClean="0"/>
              <a:t>CONCLUSIONS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364596"/>
          </a:xfrm>
        </p:spPr>
        <p:txBody>
          <a:bodyPr/>
          <a:lstStyle/>
          <a:p>
            <a:r>
              <a:rPr lang="fr-FR" sz="1800" dirty="0" smtClean="0"/>
              <a:t>The </a:t>
            </a:r>
            <a:r>
              <a:rPr lang="fr-FR" sz="1800" dirty="0" err="1" smtClean="0"/>
              <a:t>Wiggler</a:t>
            </a:r>
            <a:r>
              <a:rPr lang="fr-FR" sz="1800" dirty="0" smtClean="0"/>
              <a:t> </a:t>
            </a:r>
            <a:r>
              <a:rPr lang="fr-FR" sz="1800" dirty="0" err="1" smtClean="0"/>
              <a:t>dedicated</a:t>
            </a:r>
            <a:r>
              <a:rPr lang="fr-FR" sz="1800" dirty="0" smtClean="0"/>
              <a:t> for the Balder </a:t>
            </a:r>
            <a:r>
              <a:rPr lang="fr-FR" sz="1800" dirty="0" err="1" smtClean="0"/>
              <a:t>Beam</a:t>
            </a:r>
            <a:r>
              <a:rPr lang="fr-FR" sz="1800" dirty="0" smtClean="0"/>
              <a:t> line</a:t>
            </a:r>
            <a:r>
              <a:rPr lang="fr-FR" sz="1800" dirty="0"/>
              <a:t> </a:t>
            </a:r>
            <a:r>
              <a:rPr lang="fr-FR" sz="1800" dirty="0" err="1" smtClean="0"/>
              <a:t>is</a:t>
            </a:r>
            <a:r>
              <a:rPr lang="fr-FR" sz="1800" dirty="0" smtClean="0"/>
              <a:t> an upgrade version of the </a:t>
            </a:r>
            <a:r>
              <a:rPr lang="fr-FR" sz="1800" dirty="0" err="1" smtClean="0"/>
              <a:t>wiggler</a:t>
            </a:r>
            <a:r>
              <a:rPr lang="fr-FR" sz="1800" dirty="0" smtClean="0"/>
              <a:t> </a:t>
            </a:r>
            <a:r>
              <a:rPr lang="fr-FR" sz="1800" dirty="0" err="1" smtClean="0"/>
              <a:t>built</a:t>
            </a:r>
            <a:r>
              <a:rPr lang="fr-FR" sz="1800" dirty="0" smtClean="0"/>
              <a:t> for SOLEIL</a:t>
            </a:r>
          </a:p>
          <a:p>
            <a:r>
              <a:rPr lang="fr-FR" sz="1800" dirty="0" smtClean="0"/>
              <a:t>The </a:t>
            </a:r>
            <a:r>
              <a:rPr lang="fr-FR" sz="1800" dirty="0" err="1" smtClean="0"/>
              <a:t>choice</a:t>
            </a:r>
            <a:r>
              <a:rPr lang="fr-FR" sz="1800" dirty="0" smtClean="0"/>
              <a:t> of the </a:t>
            </a:r>
            <a:r>
              <a:rPr lang="fr-FR" sz="1800" dirty="0" err="1" smtClean="0"/>
              <a:t>technology</a:t>
            </a:r>
            <a:r>
              <a:rPr lang="fr-FR" sz="1800" dirty="0" smtClean="0"/>
              <a:t> (PM) </a:t>
            </a:r>
            <a:r>
              <a:rPr lang="fr-FR" sz="1800" dirty="0" err="1" smtClean="0"/>
              <a:t>results</a:t>
            </a:r>
            <a:r>
              <a:rPr lang="fr-FR" sz="1800" dirty="0" smtClean="0"/>
              <a:t> </a:t>
            </a:r>
            <a:r>
              <a:rPr lang="fr-FR" sz="1800" dirty="0" err="1" smtClean="0"/>
              <a:t>from</a:t>
            </a:r>
            <a:r>
              <a:rPr lang="fr-FR" sz="1800" dirty="0" smtClean="0"/>
              <a:t> the </a:t>
            </a:r>
            <a:r>
              <a:rPr lang="fr-FR" sz="1800" dirty="0" err="1" smtClean="0"/>
              <a:t>need</a:t>
            </a:r>
            <a:r>
              <a:rPr lang="fr-FR" sz="1800" dirty="0" smtClean="0"/>
              <a:t> of </a:t>
            </a:r>
            <a:r>
              <a:rPr lang="fr-FR" sz="1800" dirty="0" err="1" smtClean="0"/>
              <a:t>compacity</a:t>
            </a:r>
            <a:r>
              <a:rPr lang="fr-FR" sz="1800" dirty="0" smtClean="0"/>
              <a:t> and </a:t>
            </a:r>
            <a:r>
              <a:rPr lang="fr-FR" sz="1800" dirty="0" err="1" smtClean="0"/>
              <a:t>zero</a:t>
            </a:r>
            <a:r>
              <a:rPr lang="fr-FR" sz="1800" dirty="0" smtClean="0"/>
              <a:t> running </a:t>
            </a:r>
            <a:r>
              <a:rPr lang="fr-FR" sz="1800" dirty="0" err="1" smtClean="0"/>
              <a:t>costs</a:t>
            </a:r>
            <a:r>
              <a:rPr lang="fr-FR" sz="1800" dirty="0" smtClean="0"/>
              <a:t> and maintenance</a:t>
            </a:r>
            <a:endParaRPr lang="fr-FR" sz="1400" dirty="0" smtClean="0"/>
          </a:p>
          <a:p>
            <a:r>
              <a:rPr lang="fr-FR" sz="1800" dirty="0"/>
              <a:t>M</a:t>
            </a:r>
            <a:r>
              <a:rPr lang="fr-FR" sz="1800" dirty="0" smtClean="0"/>
              <a:t>ajor changes and adaptations:</a:t>
            </a:r>
          </a:p>
          <a:p>
            <a:pPr lvl="1"/>
            <a:r>
              <a:rPr lang="fr-FR" sz="1600" dirty="0" err="1" smtClean="0"/>
              <a:t>Functionnal</a:t>
            </a:r>
            <a:r>
              <a:rPr lang="fr-FR" sz="1600" dirty="0" smtClean="0"/>
              <a:t> </a:t>
            </a:r>
            <a:r>
              <a:rPr lang="fr-FR" sz="1600" dirty="0" err="1" smtClean="0"/>
              <a:t>needs</a:t>
            </a:r>
            <a:endParaRPr lang="fr-FR" sz="1600" dirty="0" smtClean="0"/>
          </a:p>
          <a:p>
            <a:pPr lvl="2"/>
            <a:r>
              <a:rPr lang="fr-FR" sz="1400" dirty="0" err="1" smtClean="0"/>
              <a:t>Tapering</a:t>
            </a:r>
            <a:r>
              <a:rPr lang="fr-FR" sz="1400" dirty="0" smtClean="0"/>
              <a:t> of </a:t>
            </a:r>
            <a:r>
              <a:rPr lang="fr-FR" sz="1400" dirty="0" err="1" smtClean="0"/>
              <a:t>girders</a:t>
            </a:r>
            <a:endParaRPr lang="fr-FR" sz="1400" dirty="0" smtClean="0"/>
          </a:p>
          <a:p>
            <a:pPr lvl="2"/>
            <a:r>
              <a:rPr lang="fr-FR" sz="1400" dirty="0" err="1" smtClean="0"/>
              <a:t>Operation</a:t>
            </a:r>
            <a:r>
              <a:rPr lang="fr-FR" sz="1400" dirty="0" smtClean="0"/>
              <a:t> at </a:t>
            </a:r>
            <a:r>
              <a:rPr lang="fr-FR" sz="1400" dirty="0" err="1" smtClean="0"/>
              <a:t>low</a:t>
            </a:r>
            <a:r>
              <a:rPr lang="fr-FR" sz="1400" dirty="0" smtClean="0"/>
              <a:t> gap</a:t>
            </a:r>
          </a:p>
          <a:p>
            <a:pPr lvl="2"/>
            <a:r>
              <a:rPr lang="fr-FR" sz="1400" dirty="0" err="1"/>
              <a:t>Magnetic</a:t>
            </a:r>
            <a:r>
              <a:rPr lang="fr-FR" sz="1400" dirty="0"/>
              <a:t> system: </a:t>
            </a:r>
            <a:r>
              <a:rPr lang="fr-FR" sz="1400" dirty="0" err="1"/>
              <a:t>geometry</a:t>
            </a:r>
            <a:r>
              <a:rPr lang="fr-FR" sz="1400" dirty="0"/>
              <a:t> of </a:t>
            </a:r>
            <a:r>
              <a:rPr lang="fr-FR" sz="1400" dirty="0" err="1" smtClean="0"/>
              <a:t>poles</a:t>
            </a:r>
            <a:endParaRPr lang="fr-FR" sz="1400" dirty="0" smtClean="0"/>
          </a:p>
          <a:p>
            <a:pPr lvl="1"/>
            <a:r>
              <a:rPr lang="fr-FR" sz="1600" dirty="0" err="1" smtClean="0"/>
              <a:t>Specific</a:t>
            </a:r>
            <a:r>
              <a:rPr lang="fr-FR" sz="1600" dirty="0" smtClean="0"/>
              <a:t> </a:t>
            </a:r>
            <a:r>
              <a:rPr lang="fr-FR" sz="1600" dirty="0" err="1" smtClean="0"/>
              <a:t>constraints</a:t>
            </a:r>
            <a:endParaRPr lang="fr-FR" sz="1600" dirty="0" smtClean="0"/>
          </a:p>
          <a:p>
            <a:pPr lvl="2"/>
            <a:r>
              <a:rPr lang="fr-FR" sz="1400" dirty="0" err="1" smtClean="0"/>
              <a:t>Carriage</a:t>
            </a:r>
            <a:r>
              <a:rPr lang="fr-FR" sz="1400" dirty="0" smtClean="0"/>
              <a:t> axis: </a:t>
            </a:r>
            <a:r>
              <a:rPr lang="fr-FR" sz="1400" dirty="0" err="1" smtClean="0"/>
              <a:t>higher</a:t>
            </a:r>
            <a:r>
              <a:rPr lang="fr-FR" sz="1400" dirty="0" smtClean="0"/>
              <a:t> </a:t>
            </a:r>
            <a:r>
              <a:rPr lang="fr-FR" sz="1400" dirty="0" err="1" smtClean="0"/>
              <a:t>than</a:t>
            </a:r>
            <a:r>
              <a:rPr lang="fr-FR" sz="1400" dirty="0" smtClean="0"/>
              <a:t> at SOLEIL</a:t>
            </a:r>
          </a:p>
          <a:p>
            <a:pPr lvl="2"/>
            <a:r>
              <a:rPr lang="fr-FR" sz="1400" dirty="0" err="1" smtClean="0"/>
              <a:t>Measurement</a:t>
            </a:r>
            <a:r>
              <a:rPr lang="fr-FR" sz="1400" dirty="0" smtClean="0"/>
              <a:t> </a:t>
            </a:r>
            <a:r>
              <a:rPr lang="fr-FR" sz="1400" dirty="0" err="1" smtClean="0"/>
              <a:t>bench</a:t>
            </a:r>
            <a:r>
              <a:rPr lang="fr-FR" sz="1400" dirty="0" smtClean="0"/>
              <a:t>:</a:t>
            </a:r>
          </a:p>
          <a:p>
            <a:pPr lvl="3"/>
            <a:r>
              <a:rPr lang="fr-FR" sz="1200" dirty="0" err="1"/>
              <a:t>A</a:t>
            </a:r>
            <a:r>
              <a:rPr lang="fr-FR" sz="1200" dirty="0" err="1" smtClean="0"/>
              <a:t>dapt</a:t>
            </a:r>
            <a:r>
              <a:rPr lang="fr-FR" sz="1200" dirty="0" smtClean="0"/>
              <a:t> the </a:t>
            </a:r>
            <a:r>
              <a:rPr lang="fr-FR" sz="1200" dirty="0" err="1" smtClean="0"/>
              <a:t>measurement</a:t>
            </a:r>
            <a:r>
              <a:rPr lang="fr-FR" sz="1200" dirty="0" smtClean="0"/>
              <a:t> axis</a:t>
            </a:r>
          </a:p>
          <a:p>
            <a:pPr lvl="3"/>
            <a:r>
              <a:rPr lang="fr-FR" sz="1200" dirty="0" err="1" smtClean="0"/>
              <a:t>Measure</a:t>
            </a:r>
            <a:r>
              <a:rPr lang="fr-FR" sz="1200" dirty="0" smtClean="0"/>
              <a:t> </a:t>
            </a:r>
            <a:r>
              <a:rPr lang="fr-FR" sz="1200" dirty="0" err="1" smtClean="0"/>
              <a:t>downto</a:t>
            </a:r>
            <a:r>
              <a:rPr lang="fr-FR" sz="1200" dirty="0" smtClean="0"/>
              <a:t> 4 mm</a:t>
            </a:r>
          </a:p>
          <a:p>
            <a:pPr lvl="1"/>
            <a:r>
              <a:rPr lang="fr-FR" sz="1600" dirty="0" smtClean="0"/>
              <a:t>Control </a:t>
            </a:r>
            <a:r>
              <a:rPr lang="fr-FR" sz="1600" dirty="0" err="1" smtClean="0"/>
              <a:t>means</a:t>
            </a:r>
            <a:endParaRPr lang="fr-FR" sz="1600" dirty="0" smtClean="0"/>
          </a:p>
          <a:p>
            <a:pPr lvl="2"/>
            <a:r>
              <a:rPr lang="fr-FR" sz="1400" dirty="0" smtClean="0"/>
              <a:t>Laser </a:t>
            </a:r>
            <a:r>
              <a:rPr lang="fr-FR" sz="1400" dirty="0" err="1" smtClean="0"/>
              <a:t>Tracker</a:t>
            </a:r>
            <a:endParaRPr lang="fr-FR" sz="1400" dirty="0" smtClean="0"/>
          </a:p>
          <a:p>
            <a:pPr lvl="2"/>
            <a:r>
              <a:rPr lang="fr-FR" sz="1400" dirty="0" err="1" smtClean="0"/>
              <a:t>Touch</a:t>
            </a:r>
            <a:r>
              <a:rPr lang="fr-FR" sz="1400" dirty="0" smtClean="0"/>
              <a:t> </a:t>
            </a:r>
            <a:r>
              <a:rPr lang="fr-FR" sz="1400" dirty="0" err="1" smtClean="0"/>
              <a:t>sensor</a:t>
            </a:r>
            <a:endParaRPr lang="fr-FR" sz="1400" dirty="0" smtClean="0"/>
          </a:p>
          <a:p>
            <a:r>
              <a:rPr lang="fr-FR" sz="1800" dirty="0" err="1" smtClean="0"/>
              <a:t>Wiggler</a:t>
            </a:r>
            <a:r>
              <a:rPr lang="fr-FR" sz="1800" dirty="0" smtClean="0"/>
              <a:t> </a:t>
            </a:r>
            <a:r>
              <a:rPr lang="fr-FR" sz="1800" dirty="0" err="1" smtClean="0"/>
              <a:t>is</a:t>
            </a:r>
            <a:r>
              <a:rPr lang="fr-FR" sz="1800" dirty="0" smtClean="0"/>
              <a:t> </a:t>
            </a:r>
            <a:r>
              <a:rPr lang="fr-FR" sz="1800" dirty="0" err="1" smtClean="0"/>
              <a:t>within</a:t>
            </a:r>
            <a:r>
              <a:rPr lang="fr-FR" sz="1800" dirty="0" smtClean="0"/>
              <a:t> </a:t>
            </a:r>
            <a:r>
              <a:rPr lang="fr-FR" sz="1800" dirty="0" err="1" smtClean="0"/>
              <a:t>specifications</a:t>
            </a:r>
            <a:r>
              <a:rPr lang="fr-FR" sz="1800" dirty="0" smtClean="0"/>
              <a:t> in </a:t>
            </a:r>
            <a:r>
              <a:rPr lang="fr-FR" sz="1800" dirty="0" err="1" smtClean="0"/>
              <a:t>terms</a:t>
            </a:r>
            <a:r>
              <a:rPr lang="fr-FR" sz="1800" dirty="0" smtClean="0"/>
              <a:t> of </a:t>
            </a:r>
            <a:r>
              <a:rPr lang="fr-FR" sz="1800" dirty="0" err="1" smtClean="0"/>
              <a:t>magnetic</a:t>
            </a:r>
            <a:r>
              <a:rPr lang="fr-FR" sz="1800" dirty="0" smtClean="0"/>
              <a:t> </a:t>
            </a:r>
            <a:r>
              <a:rPr lang="fr-FR" sz="1800" dirty="0" err="1" smtClean="0"/>
              <a:t>field</a:t>
            </a:r>
            <a:r>
              <a:rPr lang="fr-FR" sz="1800" dirty="0" smtClean="0"/>
              <a:t> </a:t>
            </a:r>
            <a:r>
              <a:rPr lang="fr-FR" sz="1800" dirty="0" err="1" smtClean="0"/>
              <a:t>level</a:t>
            </a:r>
            <a:r>
              <a:rPr lang="fr-FR" sz="1800" dirty="0" smtClean="0"/>
              <a:t>, </a:t>
            </a:r>
            <a:r>
              <a:rPr lang="fr-FR" sz="1800" dirty="0" err="1" smtClean="0"/>
              <a:t>field</a:t>
            </a:r>
            <a:r>
              <a:rPr lang="fr-FR" sz="1800" dirty="0" smtClean="0"/>
              <a:t> </a:t>
            </a:r>
            <a:r>
              <a:rPr lang="fr-FR" sz="1800" dirty="0" err="1" smtClean="0"/>
              <a:t>integrals</a:t>
            </a:r>
            <a:r>
              <a:rPr lang="fr-FR" sz="1800" dirty="0" smtClean="0"/>
              <a:t>, vacuum pressure and </a:t>
            </a:r>
            <a:r>
              <a:rPr lang="fr-FR" sz="1800" dirty="0" err="1" smtClean="0"/>
              <a:t>is</a:t>
            </a:r>
            <a:r>
              <a:rPr lang="fr-FR" sz="1800" dirty="0" smtClean="0"/>
              <a:t> </a:t>
            </a:r>
            <a:r>
              <a:rPr lang="fr-FR" sz="1800" dirty="0" err="1" smtClean="0"/>
              <a:t>presently</a:t>
            </a:r>
            <a:r>
              <a:rPr lang="fr-FR" sz="1800" dirty="0" smtClean="0"/>
              <a:t> </a:t>
            </a:r>
            <a:r>
              <a:rPr lang="fr-FR" sz="1800" dirty="0" err="1" smtClean="0"/>
              <a:t>ready</a:t>
            </a:r>
            <a:r>
              <a:rPr lang="fr-FR" sz="1800" dirty="0" smtClean="0"/>
              <a:t> for </a:t>
            </a:r>
            <a:r>
              <a:rPr lang="fr-FR" sz="1800" dirty="0" err="1" smtClean="0"/>
              <a:t>commisioning</a:t>
            </a:r>
            <a:r>
              <a:rPr lang="fr-FR" sz="1800" dirty="0" smtClean="0"/>
              <a:t> at MAXIV </a:t>
            </a:r>
            <a:r>
              <a:rPr lang="fr-FR" sz="1800" dirty="0" err="1" smtClean="0"/>
              <a:t>storage</a:t>
            </a:r>
            <a:r>
              <a:rPr lang="fr-FR" sz="1800" dirty="0" smtClean="0"/>
              <a:t> ring</a:t>
            </a:r>
            <a:endParaRPr lang="fr-FR" sz="2200" dirty="0" smtClean="0"/>
          </a:p>
        </p:txBody>
      </p:sp>
    </p:spTree>
    <p:extLst>
      <p:ext uri="{BB962C8B-B14F-4D97-AF65-F5344CB8AC3E}">
        <p14:creationId xmlns:p14="http://schemas.microsoft.com/office/powerpoint/2010/main" val="243548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WIGGLER AT SOLEIL: WSV50</a:t>
            </a:r>
            <a:endParaRPr lang="fr-FR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1090" y="5588425"/>
            <a:ext cx="5669042" cy="1224951"/>
          </a:xfrm>
          <a:prstGeom prst="rect">
            <a:avLst/>
          </a:prstGeom>
          <a:solidFill>
            <a:srgbClr val="FFFF99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fr-FR" altLang="fr-FR" sz="1600" b="1" u="sng" dirty="0" err="1">
                <a:solidFill>
                  <a:srgbClr val="3366FF"/>
                </a:solidFill>
                <a:latin typeface="Times New Roman" pitchFamily="18" charset="0"/>
              </a:rPr>
              <a:t>Angular</a:t>
            </a:r>
            <a:r>
              <a:rPr lang="fr-FR" altLang="fr-FR" sz="1600" b="1" u="sng" dirty="0">
                <a:solidFill>
                  <a:srgbClr val="3366FF"/>
                </a:solidFill>
                <a:latin typeface="Times New Roman" pitchFamily="18" charset="0"/>
              </a:rPr>
              <a:t> Flux</a:t>
            </a:r>
          </a:p>
          <a:p>
            <a:pPr algn="ctr" eaLnBrk="1" hangingPunct="1">
              <a:spcBef>
                <a:spcPct val="20000"/>
              </a:spcBef>
            </a:pPr>
            <a:r>
              <a:rPr lang="fr-FR" altLang="fr-FR" sz="1600" dirty="0" err="1">
                <a:solidFill>
                  <a:srgbClr val="3366FF"/>
                </a:solidFill>
                <a:latin typeface="Times New Roman" pitchFamily="18" charset="0"/>
              </a:rPr>
              <a:t>dF</a:t>
            </a:r>
            <a:r>
              <a:rPr lang="fr-FR" altLang="fr-FR" sz="1600" dirty="0">
                <a:solidFill>
                  <a:srgbClr val="3366FF"/>
                </a:solidFill>
                <a:latin typeface="Times New Roman" pitchFamily="18" charset="0"/>
              </a:rPr>
              <a:t>/</a:t>
            </a:r>
            <a:r>
              <a:rPr lang="fr-FR" altLang="fr-FR" sz="1600" dirty="0" err="1">
                <a:solidFill>
                  <a:srgbClr val="3366FF"/>
                </a:solidFill>
                <a:latin typeface="Times New Roman" pitchFamily="18" charset="0"/>
              </a:rPr>
              <a:t>d</a:t>
            </a:r>
            <a:r>
              <a:rPr lang="fr-FR" altLang="fr-FR" sz="1600" dirty="0" err="1">
                <a:solidFill>
                  <a:srgbClr val="3366FF"/>
                </a:solidFill>
                <a:latin typeface="Symbol" pitchFamily="18" charset="2"/>
              </a:rPr>
              <a:t>W</a:t>
            </a:r>
            <a:r>
              <a:rPr lang="fr-FR" altLang="fr-FR" sz="1600" dirty="0">
                <a:solidFill>
                  <a:srgbClr val="3366FF"/>
                </a:solidFill>
                <a:latin typeface="Times New Roman" pitchFamily="18" charset="0"/>
              </a:rPr>
              <a:t>=2.65 10</a:t>
            </a:r>
            <a:r>
              <a:rPr lang="fr-FR" altLang="fr-FR" sz="1600" baseline="30000" dirty="0">
                <a:solidFill>
                  <a:srgbClr val="3366FF"/>
                </a:solidFill>
                <a:latin typeface="Times New Roman" pitchFamily="18" charset="0"/>
              </a:rPr>
              <a:t>16 </a:t>
            </a:r>
            <a:r>
              <a:rPr lang="fr-FR" altLang="fr-FR" sz="1600" dirty="0">
                <a:solidFill>
                  <a:srgbClr val="3366FF"/>
                </a:solidFill>
                <a:latin typeface="Times New Roman" pitchFamily="18" charset="0"/>
              </a:rPr>
              <a:t>E</a:t>
            </a:r>
            <a:r>
              <a:rPr lang="fr-FR" altLang="fr-FR" sz="1600" baseline="30000" dirty="0">
                <a:solidFill>
                  <a:srgbClr val="3366FF"/>
                </a:solidFill>
                <a:latin typeface="Times New Roman" pitchFamily="18" charset="0"/>
              </a:rPr>
              <a:t>2</a:t>
            </a:r>
            <a:r>
              <a:rPr lang="fr-FR" altLang="fr-FR" sz="1600" dirty="0">
                <a:solidFill>
                  <a:srgbClr val="3366FF"/>
                </a:solidFill>
                <a:latin typeface="Times New Roman" pitchFamily="18" charset="0"/>
              </a:rPr>
              <a:t>[</a:t>
            </a:r>
            <a:r>
              <a:rPr lang="fr-FR" altLang="fr-FR" sz="1600" dirty="0" err="1">
                <a:solidFill>
                  <a:srgbClr val="3366FF"/>
                </a:solidFill>
                <a:latin typeface="Times New Roman" pitchFamily="18" charset="0"/>
              </a:rPr>
              <a:t>GeV</a:t>
            </a:r>
            <a:r>
              <a:rPr lang="fr-FR" altLang="fr-FR" sz="1600" dirty="0">
                <a:solidFill>
                  <a:srgbClr val="3366FF"/>
                </a:solidFill>
                <a:latin typeface="Times New Roman" pitchFamily="18" charset="0"/>
              </a:rPr>
              <a:t>] I[A] [</a:t>
            </a:r>
            <a:r>
              <a:rPr lang="fr-FR" altLang="fr-FR" sz="1600" dirty="0" err="1">
                <a:solidFill>
                  <a:srgbClr val="3366FF"/>
                </a:solidFill>
                <a:latin typeface="Times New Roman" pitchFamily="18" charset="0"/>
              </a:rPr>
              <a:t>E</a:t>
            </a:r>
            <a:r>
              <a:rPr lang="fr-FR" altLang="fr-FR" sz="1600" baseline="-25000" dirty="0" err="1">
                <a:solidFill>
                  <a:srgbClr val="3366FF"/>
                </a:solidFill>
                <a:latin typeface="Times New Roman" pitchFamily="18" charset="0"/>
              </a:rPr>
              <a:t>ph</a:t>
            </a:r>
            <a:r>
              <a:rPr lang="fr-FR" altLang="fr-FR" sz="1600" dirty="0">
                <a:solidFill>
                  <a:srgbClr val="3366FF"/>
                </a:solidFill>
                <a:latin typeface="Times New Roman" pitchFamily="18" charset="0"/>
              </a:rPr>
              <a:t>/</a:t>
            </a:r>
            <a:r>
              <a:rPr lang="fr-FR" altLang="fr-FR" sz="1600" dirty="0" err="1">
                <a:solidFill>
                  <a:srgbClr val="3366FF"/>
                </a:solidFill>
                <a:latin typeface="Times New Roman" pitchFamily="18" charset="0"/>
              </a:rPr>
              <a:t>E</a:t>
            </a:r>
            <a:r>
              <a:rPr lang="fr-FR" altLang="fr-FR" sz="1600" baseline="-25000" dirty="0" err="1">
                <a:solidFill>
                  <a:srgbClr val="3366FF"/>
                </a:solidFill>
                <a:latin typeface="Times New Roman" pitchFamily="18" charset="0"/>
              </a:rPr>
              <a:t>c</a:t>
            </a:r>
            <a:r>
              <a:rPr lang="fr-FR" altLang="fr-FR" sz="1600" dirty="0">
                <a:solidFill>
                  <a:srgbClr val="3366FF"/>
                </a:solidFill>
                <a:latin typeface="Times New Roman" pitchFamily="18" charset="0"/>
              </a:rPr>
              <a:t>]</a:t>
            </a:r>
            <a:r>
              <a:rPr lang="fr-FR" altLang="fr-FR" sz="1600" baseline="30000" dirty="0">
                <a:solidFill>
                  <a:srgbClr val="3366FF"/>
                </a:solidFill>
                <a:latin typeface="Times New Roman" pitchFamily="18" charset="0"/>
              </a:rPr>
              <a:t>2 </a:t>
            </a:r>
            <a:r>
              <a:rPr lang="fr-FR" altLang="fr-FR" sz="1600" dirty="0">
                <a:solidFill>
                  <a:srgbClr val="3366FF"/>
                </a:solidFill>
                <a:latin typeface="Times New Roman" pitchFamily="18" charset="0"/>
              </a:rPr>
              <a:t>K</a:t>
            </a:r>
            <a:r>
              <a:rPr lang="fr-FR" altLang="fr-FR" sz="1600" baseline="-25000" dirty="0">
                <a:solidFill>
                  <a:srgbClr val="3366FF"/>
                </a:solidFill>
                <a:latin typeface="Times New Roman" pitchFamily="18" charset="0"/>
              </a:rPr>
              <a:t>2/3</a:t>
            </a:r>
            <a:r>
              <a:rPr lang="fr-FR" altLang="fr-FR" sz="1600" baseline="30000" dirty="0">
                <a:solidFill>
                  <a:srgbClr val="3366FF"/>
                </a:solidFill>
                <a:latin typeface="Times New Roman" pitchFamily="18" charset="0"/>
              </a:rPr>
              <a:t>2</a:t>
            </a:r>
            <a:r>
              <a:rPr lang="fr-FR" altLang="fr-FR" sz="1600" dirty="0">
                <a:solidFill>
                  <a:srgbClr val="3366FF"/>
                </a:solidFill>
                <a:latin typeface="Times New Roman" pitchFamily="18" charset="0"/>
              </a:rPr>
              <a:t>[</a:t>
            </a:r>
            <a:r>
              <a:rPr lang="fr-FR" altLang="fr-FR" sz="1600" dirty="0" err="1">
                <a:solidFill>
                  <a:srgbClr val="3366FF"/>
                </a:solidFill>
                <a:latin typeface="Times New Roman" pitchFamily="18" charset="0"/>
              </a:rPr>
              <a:t>E</a:t>
            </a:r>
            <a:r>
              <a:rPr lang="fr-FR" altLang="fr-FR" sz="1600" baseline="-25000" dirty="0" err="1">
                <a:solidFill>
                  <a:srgbClr val="3366FF"/>
                </a:solidFill>
                <a:latin typeface="Times New Roman" pitchFamily="18" charset="0"/>
              </a:rPr>
              <a:t>ph</a:t>
            </a:r>
            <a:r>
              <a:rPr lang="fr-FR" altLang="fr-FR" sz="1600" dirty="0">
                <a:solidFill>
                  <a:srgbClr val="3366FF"/>
                </a:solidFill>
                <a:latin typeface="Times New Roman" pitchFamily="18" charset="0"/>
              </a:rPr>
              <a:t>/2E</a:t>
            </a:r>
            <a:r>
              <a:rPr lang="fr-FR" altLang="fr-FR" sz="1600" baseline="-25000" dirty="0">
                <a:solidFill>
                  <a:srgbClr val="3366FF"/>
                </a:solidFill>
                <a:latin typeface="Times New Roman" pitchFamily="18" charset="0"/>
              </a:rPr>
              <a:t>c</a:t>
            </a:r>
            <a:r>
              <a:rPr lang="fr-FR" altLang="fr-FR" sz="1600" dirty="0">
                <a:solidFill>
                  <a:srgbClr val="3366FF"/>
                </a:solidFill>
                <a:latin typeface="Times New Roman" pitchFamily="18" charset="0"/>
              </a:rPr>
              <a:t>] L</a:t>
            </a:r>
            <a:r>
              <a:rPr lang="fr-FR" altLang="fr-FR" sz="1600" baseline="-25000" dirty="0">
                <a:solidFill>
                  <a:srgbClr val="3366FF"/>
                </a:solidFill>
                <a:latin typeface="Times New Roman" pitchFamily="18" charset="0"/>
              </a:rPr>
              <a:t>w</a:t>
            </a:r>
            <a:r>
              <a:rPr lang="fr-FR" altLang="fr-FR" sz="1600" dirty="0">
                <a:solidFill>
                  <a:srgbClr val="3366FF"/>
                </a:solidFill>
                <a:latin typeface="Times New Roman" pitchFamily="18" charset="0"/>
              </a:rPr>
              <a:t>[m]/</a:t>
            </a:r>
            <a:r>
              <a:rPr lang="fr-FR" altLang="fr-FR" sz="1600" dirty="0">
                <a:solidFill>
                  <a:srgbClr val="3366FF"/>
                </a:solidFill>
                <a:latin typeface="Symbol" pitchFamily="18" charset="2"/>
              </a:rPr>
              <a:t>l</a:t>
            </a:r>
            <a:r>
              <a:rPr lang="fr-FR" altLang="fr-FR" sz="1600" baseline="-25000" dirty="0">
                <a:solidFill>
                  <a:srgbClr val="3366FF"/>
                </a:solidFill>
                <a:latin typeface="Times New Roman" pitchFamily="18" charset="0"/>
              </a:rPr>
              <a:t>0</a:t>
            </a:r>
            <a:endParaRPr lang="fr-FR" altLang="fr-FR" sz="1600" dirty="0">
              <a:solidFill>
                <a:srgbClr val="3366FF"/>
              </a:solidFill>
              <a:latin typeface="Times New Roman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fr-FR" altLang="fr-FR" sz="1600" b="1" u="sng" dirty="0" err="1">
                <a:solidFill>
                  <a:srgbClr val="3366FF"/>
                </a:solidFill>
                <a:latin typeface="Times New Roman" pitchFamily="18" charset="0"/>
              </a:rPr>
              <a:t>Radiated</a:t>
            </a:r>
            <a:r>
              <a:rPr lang="fr-FR" altLang="fr-FR" sz="1600" b="1" u="sng" dirty="0">
                <a:solidFill>
                  <a:srgbClr val="3366FF"/>
                </a:solidFill>
                <a:latin typeface="Times New Roman" pitchFamily="18" charset="0"/>
              </a:rPr>
              <a:t> power</a:t>
            </a:r>
          </a:p>
          <a:p>
            <a:pPr algn="ctr" eaLnBrk="1" hangingPunct="1">
              <a:spcBef>
                <a:spcPct val="20000"/>
              </a:spcBef>
            </a:pPr>
            <a:r>
              <a:rPr lang="fr-FR" altLang="fr-FR" sz="1600" dirty="0">
                <a:solidFill>
                  <a:srgbClr val="3366FF"/>
                </a:solidFill>
                <a:latin typeface="Times New Roman" pitchFamily="18" charset="0"/>
              </a:rPr>
              <a:t>P[kW]=0.633 B</a:t>
            </a:r>
            <a:r>
              <a:rPr lang="fr-FR" altLang="fr-FR" sz="1600" baseline="30000" dirty="0">
                <a:solidFill>
                  <a:srgbClr val="3366FF"/>
                </a:solidFill>
                <a:latin typeface="Times New Roman" pitchFamily="18" charset="0"/>
              </a:rPr>
              <a:t>2</a:t>
            </a:r>
            <a:r>
              <a:rPr lang="fr-FR" altLang="fr-FR" sz="1600" dirty="0">
                <a:solidFill>
                  <a:srgbClr val="3366FF"/>
                </a:solidFill>
                <a:latin typeface="Times New Roman" pitchFamily="18" charset="0"/>
              </a:rPr>
              <a:t>[T] E</a:t>
            </a:r>
            <a:r>
              <a:rPr lang="fr-FR" altLang="fr-FR" sz="1600" baseline="30000" dirty="0">
                <a:solidFill>
                  <a:srgbClr val="3366FF"/>
                </a:solidFill>
                <a:latin typeface="Times New Roman" pitchFamily="18" charset="0"/>
              </a:rPr>
              <a:t>2</a:t>
            </a:r>
            <a:r>
              <a:rPr lang="fr-FR" altLang="fr-FR" sz="1600" dirty="0">
                <a:solidFill>
                  <a:srgbClr val="3366FF"/>
                </a:solidFill>
                <a:latin typeface="Times New Roman" pitchFamily="18" charset="0"/>
              </a:rPr>
              <a:t>[</a:t>
            </a:r>
            <a:r>
              <a:rPr lang="fr-FR" altLang="fr-FR" sz="1600" dirty="0" err="1">
                <a:solidFill>
                  <a:srgbClr val="3366FF"/>
                </a:solidFill>
                <a:latin typeface="Times New Roman" pitchFamily="18" charset="0"/>
              </a:rPr>
              <a:t>GeV</a:t>
            </a:r>
            <a:r>
              <a:rPr lang="fr-FR" altLang="fr-FR" sz="1600" dirty="0">
                <a:solidFill>
                  <a:srgbClr val="3366FF"/>
                </a:solidFill>
                <a:latin typeface="Times New Roman" pitchFamily="18" charset="0"/>
              </a:rPr>
              <a:t>] I[A] L</a:t>
            </a:r>
            <a:r>
              <a:rPr lang="fr-FR" altLang="fr-FR" sz="1600" baseline="-25000" dirty="0">
                <a:solidFill>
                  <a:srgbClr val="3366FF"/>
                </a:solidFill>
                <a:latin typeface="Times New Roman" pitchFamily="18" charset="0"/>
              </a:rPr>
              <a:t>w</a:t>
            </a:r>
            <a:r>
              <a:rPr lang="fr-FR" altLang="fr-FR" sz="1600" dirty="0">
                <a:solidFill>
                  <a:srgbClr val="3366FF"/>
                </a:solidFill>
                <a:latin typeface="Times New Roman" pitchFamily="18" charset="0"/>
              </a:rPr>
              <a:t>[m]</a:t>
            </a:r>
            <a:r>
              <a:rPr lang="fr-FR" altLang="fr-FR" sz="1600" dirty="0">
                <a:solidFill>
                  <a:srgbClr val="3366FF"/>
                </a:solidFill>
              </a:rPr>
              <a:t> 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27329" y="4812293"/>
            <a:ext cx="184150" cy="37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endParaRPr lang="fr-FR" altLang="fr-FR" sz="1400" b="0" dirty="0"/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5975350" y="5761709"/>
            <a:ext cx="3168650" cy="1015663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1800" b="0" u="sng" dirty="0" err="1">
                <a:latin typeface="Times New Roman" pitchFamily="18" charset="0"/>
              </a:rPr>
              <a:t>Research</a:t>
            </a:r>
            <a:r>
              <a:rPr lang="fr-FR" altLang="fr-FR" sz="1800" b="0" u="sng" dirty="0">
                <a:latin typeface="Times New Roman" pitchFamily="18" charset="0"/>
              </a:rPr>
              <a:t> of optimum</a:t>
            </a:r>
          </a:p>
          <a:p>
            <a:pPr>
              <a:buFontTx/>
              <a:buChar char="•"/>
            </a:pPr>
            <a:r>
              <a:rPr lang="fr-FR" altLang="fr-FR" sz="1400" b="0" dirty="0">
                <a:latin typeface="Times New Roman" pitchFamily="18" charset="0"/>
              </a:rPr>
              <a:t>The </a:t>
            </a:r>
            <a:r>
              <a:rPr lang="fr-FR" altLang="fr-FR" sz="1400" b="0" dirty="0" err="1">
                <a:latin typeface="Times New Roman" pitchFamily="18" charset="0"/>
              </a:rPr>
              <a:t>radiated</a:t>
            </a:r>
            <a:r>
              <a:rPr lang="fr-FR" altLang="fr-FR" sz="1400" b="0" dirty="0">
                <a:latin typeface="Times New Roman" pitchFamily="18" charset="0"/>
              </a:rPr>
              <a:t> power </a:t>
            </a:r>
            <a:r>
              <a:rPr lang="fr-FR" altLang="fr-FR" sz="1400" b="0" dirty="0" err="1">
                <a:latin typeface="Times New Roman" pitchFamily="18" charset="0"/>
              </a:rPr>
              <a:t>is</a:t>
            </a:r>
            <a:r>
              <a:rPr lang="fr-FR" altLang="fr-FR" sz="1400" b="0" dirty="0">
                <a:latin typeface="Times New Roman" pitchFamily="18" charset="0"/>
              </a:rPr>
              <a:t> constant (25 kW)</a:t>
            </a:r>
          </a:p>
          <a:p>
            <a:pPr>
              <a:buFontTx/>
              <a:buChar char="•"/>
            </a:pPr>
            <a:r>
              <a:rPr lang="fr-FR" altLang="fr-FR" sz="1400" b="0" dirty="0">
                <a:latin typeface="Times New Roman" pitchFamily="18" charset="0"/>
              </a:rPr>
              <a:t>Scan of the values of (B, L</a:t>
            </a:r>
            <a:r>
              <a:rPr lang="fr-FR" altLang="fr-FR" sz="1400" b="0" baseline="-25000" dirty="0">
                <a:latin typeface="Times New Roman" pitchFamily="18" charset="0"/>
              </a:rPr>
              <a:t>w</a:t>
            </a:r>
            <a:r>
              <a:rPr lang="fr-FR" altLang="fr-FR" sz="1400" b="0" dirty="0" smtClean="0">
                <a:latin typeface="Times New Roman" pitchFamily="18" charset="0"/>
              </a:rPr>
              <a:t>) </a:t>
            </a:r>
            <a:endParaRPr lang="fr-FR" altLang="fr-FR" sz="1400" b="0" dirty="0">
              <a:latin typeface="Times New Roman" pitchFamily="18" charset="0"/>
            </a:endParaRPr>
          </a:p>
          <a:p>
            <a:pPr>
              <a:buFontTx/>
              <a:buChar char="•"/>
            </a:pPr>
            <a:r>
              <a:rPr lang="fr-FR" altLang="fr-FR" sz="1400" b="0" dirty="0">
                <a:latin typeface="Times New Roman" pitchFamily="18" charset="0"/>
              </a:rPr>
              <a:t>Evaluation of the </a:t>
            </a:r>
            <a:r>
              <a:rPr lang="fr-FR" altLang="fr-FR" sz="1400" b="0" dirty="0" err="1">
                <a:latin typeface="Times New Roman" pitchFamily="18" charset="0"/>
              </a:rPr>
              <a:t>angular</a:t>
            </a:r>
            <a:r>
              <a:rPr lang="fr-FR" altLang="fr-FR" sz="1400" b="0" dirty="0">
                <a:latin typeface="Times New Roman" pitchFamily="18" charset="0"/>
              </a:rPr>
              <a:t> Flux </a:t>
            </a:r>
            <a:r>
              <a:rPr lang="fr-FR" altLang="fr-FR" sz="1400" b="0" dirty="0" err="1">
                <a:solidFill>
                  <a:srgbClr val="3366FF"/>
                </a:solidFill>
              </a:rPr>
              <a:t>dF</a:t>
            </a:r>
            <a:r>
              <a:rPr lang="fr-FR" altLang="fr-FR" sz="1400" b="0" dirty="0">
                <a:solidFill>
                  <a:srgbClr val="3366FF"/>
                </a:solidFill>
              </a:rPr>
              <a:t>/</a:t>
            </a:r>
            <a:r>
              <a:rPr lang="fr-FR" altLang="fr-FR" sz="1400" b="0" dirty="0" err="1">
                <a:solidFill>
                  <a:srgbClr val="3366FF"/>
                </a:solidFill>
              </a:rPr>
              <a:t>d</a:t>
            </a:r>
            <a:r>
              <a:rPr lang="fr-FR" altLang="fr-FR" sz="1400" b="0" dirty="0" err="1">
                <a:solidFill>
                  <a:srgbClr val="3366FF"/>
                </a:solidFill>
                <a:latin typeface="Symbol" pitchFamily="18" charset="2"/>
              </a:rPr>
              <a:t>W</a:t>
            </a:r>
            <a:endParaRPr lang="fr-FR" altLang="fr-FR" sz="1400" b="0" baseline="-25000" dirty="0">
              <a:latin typeface="Times New Roman" pitchFamily="18" charset="0"/>
            </a:endParaRPr>
          </a:p>
        </p:txBody>
      </p:sp>
      <p:cxnSp>
        <p:nvCxnSpPr>
          <p:cNvPr id="11" name="Connecteur droit avec flèche 10"/>
          <p:cNvCxnSpPr/>
          <p:nvPr/>
        </p:nvCxnSpPr>
        <p:spPr bwMode="auto">
          <a:xfrm>
            <a:off x="3688365" y="5841767"/>
            <a:ext cx="2286985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33CC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Connecteur droit avec flèche 11"/>
          <p:cNvCxnSpPr/>
          <p:nvPr/>
        </p:nvCxnSpPr>
        <p:spPr bwMode="auto">
          <a:xfrm>
            <a:off x="3688365" y="6417332"/>
            <a:ext cx="2286985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33CC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3" name="Groupe 12"/>
          <p:cNvGrpSpPr/>
          <p:nvPr/>
        </p:nvGrpSpPr>
        <p:grpSpPr>
          <a:xfrm>
            <a:off x="2735797" y="886490"/>
            <a:ext cx="6702836" cy="4621316"/>
            <a:chOff x="11631" y="1028999"/>
            <a:chExt cx="9138970" cy="5873528"/>
          </a:xfrm>
        </p:grpSpPr>
        <p:sp>
          <p:nvSpPr>
            <p:cNvPr id="14" name="Text Box 44"/>
            <p:cNvSpPr txBox="1">
              <a:spLocks noChangeArrowheads="1"/>
            </p:cNvSpPr>
            <p:nvPr/>
          </p:nvSpPr>
          <p:spPr bwMode="auto">
            <a:xfrm>
              <a:off x="6666268" y="6493292"/>
              <a:ext cx="2365743" cy="409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fr-FR" altLang="fr-FR" sz="1200" b="0" dirty="0" smtClean="0"/>
                <a:t>O. </a:t>
              </a:r>
              <a:r>
                <a:rPr lang="fr-FR" altLang="fr-FR" sz="1200" b="0" dirty="0" err="1" smtClean="0"/>
                <a:t>Chubar</a:t>
              </a:r>
              <a:r>
                <a:rPr lang="fr-FR" altLang="fr-FR" sz="1200" b="0" dirty="0" smtClean="0"/>
                <a:t>, NSLSII</a:t>
              </a:r>
              <a:endParaRPr lang="fr-FR" altLang="fr-FR" sz="1200" b="0" dirty="0"/>
            </a:p>
          </p:txBody>
        </p:sp>
        <p:pic>
          <p:nvPicPr>
            <p:cNvPr id="15" name="Picture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1" y="1028999"/>
              <a:ext cx="9138970" cy="5793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Ellipse 15"/>
            <p:cNvSpPr/>
            <p:nvPr/>
          </p:nvSpPr>
          <p:spPr bwMode="auto">
            <a:xfrm>
              <a:off x="6834993" y="5254412"/>
              <a:ext cx="384507" cy="406836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6666266" y="1583504"/>
              <a:ext cx="1641504" cy="469408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6600CC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P&lt;25 kW</a:t>
              </a:r>
              <a:endParaRPr lang="fr-FR" dirty="0"/>
            </a:p>
          </p:txBody>
        </p:sp>
        <p:sp>
          <p:nvSpPr>
            <p:cNvPr id="18" name="Forme libre 17"/>
            <p:cNvSpPr/>
            <p:nvPr/>
          </p:nvSpPr>
          <p:spPr bwMode="auto">
            <a:xfrm>
              <a:off x="627321" y="5193196"/>
              <a:ext cx="8048846" cy="963055"/>
            </a:xfrm>
            <a:custGeom>
              <a:avLst/>
              <a:gdLst>
                <a:gd name="connsiteX0" fmla="*/ 10632 w 8048846"/>
                <a:gd name="connsiteY0" fmla="*/ 988828 h 999460"/>
                <a:gd name="connsiteX1" fmla="*/ 10632 w 8048846"/>
                <a:gd name="connsiteY1" fmla="*/ 988828 h 999460"/>
                <a:gd name="connsiteX2" fmla="*/ 0 w 8048846"/>
                <a:gd name="connsiteY2" fmla="*/ 893135 h 999460"/>
                <a:gd name="connsiteX3" fmla="*/ 0 w 8048846"/>
                <a:gd name="connsiteY3" fmla="*/ 723014 h 999460"/>
                <a:gd name="connsiteX4" fmla="*/ 8048846 w 8048846"/>
                <a:gd name="connsiteY4" fmla="*/ 0 h 999460"/>
                <a:gd name="connsiteX5" fmla="*/ 8027581 w 8048846"/>
                <a:gd name="connsiteY5" fmla="*/ 999460 h 999460"/>
                <a:gd name="connsiteX6" fmla="*/ 10632 w 8048846"/>
                <a:gd name="connsiteY6" fmla="*/ 988828 h 99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48846" h="999460">
                  <a:moveTo>
                    <a:pt x="10632" y="988828"/>
                  </a:moveTo>
                  <a:lnTo>
                    <a:pt x="10632" y="988828"/>
                  </a:lnTo>
                  <a:lnTo>
                    <a:pt x="0" y="893135"/>
                  </a:lnTo>
                  <a:lnTo>
                    <a:pt x="0" y="723014"/>
                  </a:lnTo>
                  <a:lnTo>
                    <a:pt x="8048846" y="0"/>
                  </a:lnTo>
                  <a:lnTo>
                    <a:pt x="8027581" y="999460"/>
                  </a:lnTo>
                  <a:lnTo>
                    <a:pt x="10632" y="988828"/>
                  </a:lnTo>
                  <a:close/>
                </a:path>
              </a:pathLst>
            </a:custGeom>
            <a:blipFill dpi="0" rotWithShape="1">
              <a:blip r:embed="rId3">
                <a:alphaModFix amt="40000"/>
              </a:blip>
              <a:srcRect/>
              <a:tile tx="0" ty="0" sx="100000" sy="100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					</a:t>
              </a: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fr-FR" sz="1400" b="0" dirty="0"/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sz="1400" b="0" dirty="0">
                  <a:solidFill>
                    <a:srgbClr val="FF0000"/>
                  </a:solidFill>
                </a:rPr>
                <a:t>	</a:t>
              </a:r>
              <a:r>
                <a:rPr lang="fr-FR" sz="1400" b="0" dirty="0" smtClean="0">
                  <a:solidFill>
                    <a:srgbClr val="FF0000"/>
                  </a:solidFill>
                </a:rPr>
                <a:t>			</a:t>
              </a:r>
              <a:r>
                <a:rPr kumimoji="0" lang="fr-FR" sz="14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</a:rPr>
                <a:t>Out-vacuum </a:t>
              </a:r>
              <a:r>
                <a:rPr kumimoji="0" lang="fr-FR" sz="1400" b="0" i="0" u="none" strike="noStrike" cap="none" normalizeH="0" baseline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</a:rPr>
                <a:t>technology</a:t>
              </a:r>
              <a:r>
                <a:rPr kumimoji="0" lang="fr-FR" sz="14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</a:rPr>
                <a:t> </a:t>
              </a:r>
            </a:p>
          </p:txBody>
        </p:sp>
      </p:grpSp>
      <p:sp>
        <p:nvSpPr>
          <p:cNvPr id="20" name="ZoneTexte 19"/>
          <p:cNvSpPr txBox="1"/>
          <p:nvPr/>
        </p:nvSpPr>
        <p:spPr>
          <a:xfrm>
            <a:off x="11223" y="1016732"/>
            <a:ext cx="3225307" cy="1415772"/>
          </a:xfrm>
          <a:prstGeom prst="rect">
            <a:avLst/>
          </a:prstGeom>
          <a:noFill/>
          <a:ln>
            <a:solidFill>
              <a:srgbClr val="FF33CC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u="sng" dirty="0" err="1" smtClean="0"/>
              <a:t>Problematics</a:t>
            </a:r>
            <a:endParaRPr lang="fr-FR" sz="1600" u="sng" dirty="0" smtClean="0"/>
          </a:p>
          <a:p>
            <a:r>
              <a:rPr lang="fr-FR" sz="1400" b="0" dirty="0" smtClean="0"/>
              <a:t>How to </a:t>
            </a:r>
            <a:r>
              <a:rPr lang="fr-FR" sz="1400" b="0" dirty="0" err="1" smtClean="0"/>
              <a:t>produce</a:t>
            </a:r>
            <a:r>
              <a:rPr lang="fr-FR" sz="1400" b="0" dirty="0" smtClean="0"/>
              <a:t> photons of 50 </a:t>
            </a:r>
            <a:r>
              <a:rPr lang="fr-FR" sz="1400" b="0" dirty="0" err="1" smtClean="0"/>
              <a:t>keV</a:t>
            </a:r>
            <a:endParaRPr lang="fr-FR" sz="1400" b="0" dirty="0" smtClean="0"/>
          </a:p>
          <a:p>
            <a:r>
              <a:rPr lang="fr-FR" sz="1400" b="0" dirty="0" smtClean="0"/>
              <a:t>on an </a:t>
            </a:r>
            <a:r>
              <a:rPr lang="fr-FR" sz="1400" b="0" dirty="0" err="1" smtClean="0"/>
              <a:t>intermediate</a:t>
            </a:r>
            <a:r>
              <a:rPr lang="fr-FR" sz="1400" b="0" dirty="0" smtClean="0"/>
              <a:t> </a:t>
            </a:r>
            <a:r>
              <a:rPr lang="fr-FR" sz="1400" b="0" dirty="0" err="1" smtClean="0"/>
              <a:t>energy</a:t>
            </a:r>
            <a:r>
              <a:rPr lang="fr-FR" sz="1400" b="0" dirty="0" smtClean="0"/>
              <a:t> Storage</a:t>
            </a:r>
          </a:p>
          <a:p>
            <a:r>
              <a:rPr lang="fr-FR" sz="1400" b="0" dirty="0" smtClean="0"/>
              <a:t>Ring </a:t>
            </a:r>
            <a:r>
              <a:rPr lang="fr-FR" sz="1400" b="0" dirty="0" err="1" smtClean="0"/>
              <a:t>like</a:t>
            </a:r>
            <a:r>
              <a:rPr lang="fr-FR" sz="1400" b="0" dirty="0" smtClean="0"/>
              <a:t> SOLEIL (2,75 </a:t>
            </a:r>
            <a:r>
              <a:rPr lang="fr-FR" sz="1400" b="0" dirty="0" err="1" smtClean="0"/>
              <a:t>GeV</a:t>
            </a:r>
            <a:r>
              <a:rPr lang="fr-FR" sz="1400" b="0" dirty="0" smtClean="0"/>
              <a:t> – 500 mA</a:t>
            </a:r>
          </a:p>
          <a:p>
            <a:r>
              <a:rPr lang="fr-FR" sz="1400" b="0" dirty="0" smtClean="0"/>
              <a:t>and </a:t>
            </a:r>
            <a:r>
              <a:rPr lang="fr-FR" sz="1400" b="0" dirty="0" err="1" smtClean="0"/>
              <a:t>limit</a:t>
            </a:r>
            <a:r>
              <a:rPr lang="fr-FR" sz="1400" b="0" dirty="0" smtClean="0"/>
              <a:t> the </a:t>
            </a:r>
            <a:r>
              <a:rPr lang="fr-FR" sz="1400" b="0" dirty="0" err="1" smtClean="0"/>
              <a:t>radiated</a:t>
            </a:r>
            <a:r>
              <a:rPr lang="fr-FR" sz="1400" b="0" dirty="0" smtClean="0"/>
              <a:t> power of a </a:t>
            </a:r>
            <a:r>
              <a:rPr lang="fr-FR" sz="1400" b="0" dirty="0" err="1" smtClean="0"/>
              <a:t>fixed</a:t>
            </a:r>
            <a:r>
              <a:rPr lang="fr-FR" sz="1400" b="0" dirty="0" smtClean="0"/>
              <a:t> </a:t>
            </a:r>
          </a:p>
          <a:p>
            <a:r>
              <a:rPr lang="fr-FR" sz="1400" b="0" dirty="0" err="1" smtClean="0"/>
              <a:t>Length</a:t>
            </a:r>
            <a:r>
              <a:rPr lang="fr-FR" sz="1400" b="0" dirty="0" smtClean="0"/>
              <a:t> of ID?</a:t>
            </a:r>
            <a:endParaRPr lang="fr-FR" sz="1400" b="0" dirty="0"/>
          </a:p>
        </p:txBody>
      </p:sp>
      <p:sp>
        <p:nvSpPr>
          <p:cNvPr id="21" name="ZoneTexte 20"/>
          <p:cNvSpPr txBox="1"/>
          <p:nvPr/>
        </p:nvSpPr>
        <p:spPr>
          <a:xfrm>
            <a:off x="4572000" y="1322777"/>
            <a:ext cx="915635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50 </a:t>
            </a:r>
            <a:r>
              <a:rPr lang="fr-FR" dirty="0" err="1" smtClean="0"/>
              <a:t>keV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35496" y="2672916"/>
            <a:ext cx="3082895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u="sng" dirty="0" smtClean="0"/>
              <a:t>Critical </a:t>
            </a:r>
            <a:r>
              <a:rPr lang="fr-FR" sz="1400" u="sng" dirty="0" err="1" smtClean="0"/>
              <a:t>Energy</a:t>
            </a:r>
            <a:endParaRPr lang="fr-FR" sz="1400" u="sng" dirty="0" smtClean="0"/>
          </a:p>
          <a:p>
            <a:r>
              <a:rPr lang="fr-FR" sz="1400" b="0" dirty="0" err="1" smtClean="0"/>
              <a:t>E</a:t>
            </a:r>
            <a:r>
              <a:rPr lang="fr-FR" sz="1400" b="0" baseline="-25000" dirty="0" err="1" smtClean="0"/>
              <a:t>c</a:t>
            </a:r>
            <a:r>
              <a:rPr lang="fr-FR" sz="1400" b="0" dirty="0" smtClean="0"/>
              <a:t>[</a:t>
            </a:r>
            <a:r>
              <a:rPr lang="fr-FR" sz="1400" b="0" dirty="0" err="1" smtClean="0"/>
              <a:t>keV</a:t>
            </a:r>
            <a:r>
              <a:rPr lang="fr-FR" sz="1400" b="0" dirty="0" smtClean="0"/>
              <a:t>]=0.665 B[T].E</a:t>
            </a:r>
            <a:r>
              <a:rPr lang="fr-FR" sz="1400" b="0" baseline="30000" dirty="0" smtClean="0"/>
              <a:t>2</a:t>
            </a:r>
            <a:r>
              <a:rPr lang="fr-FR" sz="1400" b="0" dirty="0" smtClean="0"/>
              <a:t>[</a:t>
            </a:r>
            <a:r>
              <a:rPr lang="fr-FR" sz="1400" b="0" dirty="0" err="1" smtClean="0"/>
              <a:t>GeV</a:t>
            </a:r>
            <a:r>
              <a:rPr lang="fr-FR" sz="1400" b="0" dirty="0" smtClean="0"/>
              <a:t>]</a:t>
            </a:r>
          </a:p>
          <a:p>
            <a:endParaRPr lang="fr-FR" sz="1400" b="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0" dirty="0" err="1">
                <a:sym typeface="Wingdings" panose="05000000000000000000" pitchFamily="2" charset="2"/>
              </a:rPr>
              <a:t>P</a:t>
            </a:r>
            <a:r>
              <a:rPr lang="fr-FR" sz="1400" b="0" dirty="0" err="1" smtClean="0">
                <a:sym typeface="Wingdings" panose="05000000000000000000" pitchFamily="2" charset="2"/>
              </a:rPr>
              <a:t>ushing</a:t>
            </a:r>
            <a:r>
              <a:rPr lang="fr-FR" sz="1400" b="0" dirty="0" smtClean="0">
                <a:sym typeface="Wingdings" panose="05000000000000000000" pitchFamily="2" charset="2"/>
              </a:rPr>
              <a:t> </a:t>
            </a:r>
            <a:r>
              <a:rPr lang="fr-FR" sz="1400" b="0" dirty="0" err="1" smtClean="0">
                <a:sym typeface="Wingdings" panose="05000000000000000000" pitchFamily="2" charset="2"/>
              </a:rPr>
              <a:t>E</a:t>
            </a:r>
            <a:r>
              <a:rPr lang="fr-FR" sz="1400" b="0" baseline="-25000" dirty="0" err="1" smtClean="0">
                <a:sym typeface="Wingdings" panose="05000000000000000000" pitchFamily="2" charset="2"/>
              </a:rPr>
              <a:t>c</a:t>
            </a:r>
            <a:r>
              <a:rPr lang="fr-FR" sz="1400" b="0" dirty="0" smtClean="0">
                <a:sym typeface="Wingdings" panose="05000000000000000000" pitchFamily="2" charset="2"/>
              </a:rPr>
              <a:t> up to 50 </a:t>
            </a:r>
            <a:r>
              <a:rPr lang="fr-FR" sz="1400" b="0" dirty="0" err="1" smtClean="0">
                <a:sym typeface="Wingdings" panose="05000000000000000000" pitchFamily="2" charset="2"/>
              </a:rPr>
              <a:t>keV</a:t>
            </a:r>
            <a:endParaRPr lang="fr-FR" sz="1400" b="0" dirty="0" smtClean="0">
              <a:sym typeface="Wingdings" panose="05000000000000000000" pitchFamily="2" charset="2"/>
            </a:endParaRPr>
          </a:p>
          <a:p>
            <a:r>
              <a:rPr lang="fr-FR" sz="1400" b="0" dirty="0" smtClean="0">
                <a:sym typeface="Wingdings" panose="05000000000000000000" pitchFamily="2" charset="2"/>
              </a:rPr>
              <a:t>BUT </a:t>
            </a:r>
            <a:r>
              <a:rPr lang="fr-FR" sz="1400" dirty="0" err="1" smtClean="0">
                <a:sym typeface="Wingdings" panose="05000000000000000000" pitchFamily="2" charset="2"/>
              </a:rPr>
              <a:t>Increase</a:t>
            </a:r>
            <a:r>
              <a:rPr lang="fr-FR" sz="1400" b="0" dirty="0" smtClean="0">
                <a:sym typeface="Wingdings" panose="05000000000000000000" pitchFamily="2" charset="2"/>
              </a:rPr>
              <a:t> of the power</a:t>
            </a:r>
          </a:p>
          <a:p>
            <a:endParaRPr lang="fr-FR" sz="1400" b="0" dirty="0">
              <a:sym typeface="Wingdings" panose="05000000000000000000" pitchFamily="2" charset="2"/>
            </a:endParaRPr>
          </a:p>
          <a:p>
            <a:r>
              <a:rPr lang="fr-FR" sz="1400" b="0" dirty="0" smtClean="0">
                <a:sym typeface="Wingdings" panose="05000000000000000000" pitchFamily="2" charset="2"/>
              </a:rPr>
              <a:t>OR….</a:t>
            </a:r>
          </a:p>
          <a:p>
            <a:endParaRPr lang="fr-FR" sz="1400" b="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0" dirty="0" err="1" smtClean="0">
                <a:sym typeface="Wingdings" panose="05000000000000000000" pitchFamily="2" charset="2"/>
              </a:rPr>
              <a:t>Increasing</a:t>
            </a:r>
            <a:r>
              <a:rPr lang="fr-FR" sz="1400" b="0" dirty="0" smtClean="0">
                <a:sym typeface="Wingdings" panose="05000000000000000000" pitchFamily="2" charset="2"/>
              </a:rPr>
              <a:t> the </a:t>
            </a:r>
            <a:r>
              <a:rPr lang="fr-FR" sz="1400" b="0" dirty="0" err="1" smtClean="0">
                <a:sym typeface="Wingdings" panose="05000000000000000000" pitchFamily="2" charset="2"/>
              </a:rPr>
              <a:t>number</a:t>
            </a:r>
            <a:r>
              <a:rPr lang="fr-FR" sz="1400" b="0" dirty="0" smtClean="0">
                <a:sym typeface="Wingdings" panose="05000000000000000000" pitchFamily="2" charset="2"/>
              </a:rPr>
              <a:t> of </a:t>
            </a:r>
            <a:r>
              <a:rPr lang="fr-FR" sz="1400" b="0" dirty="0" err="1" smtClean="0">
                <a:sym typeface="Wingdings" panose="05000000000000000000" pitchFamily="2" charset="2"/>
              </a:rPr>
              <a:t>poles</a:t>
            </a:r>
            <a:r>
              <a:rPr lang="fr-FR" sz="1400" b="0" dirty="0" smtClean="0">
                <a:sym typeface="Wingdings" panose="05000000000000000000" pitchFamily="2" charset="2"/>
              </a:rPr>
              <a:t>,</a:t>
            </a:r>
          </a:p>
          <a:p>
            <a:r>
              <a:rPr lang="fr-FR" sz="1400" b="0" dirty="0" smtClean="0">
                <a:sym typeface="Wingdings" panose="05000000000000000000" pitchFamily="2" charset="2"/>
              </a:rPr>
              <a:t>i.e. </a:t>
            </a:r>
            <a:r>
              <a:rPr lang="fr-FR" sz="1400" b="0" dirty="0" err="1" smtClean="0">
                <a:sym typeface="Wingdings" panose="05000000000000000000" pitchFamily="2" charset="2"/>
              </a:rPr>
              <a:t>decrease</a:t>
            </a:r>
            <a:r>
              <a:rPr lang="fr-FR" sz="1400" b="0" dirty="0" smtClean="0">
                <a:sym typeface="Wingdings" panose="05000000000000000000" pitchFamily="2" charset="2"/>
              </a:rPr>
              <a:t> the </a:t>
            </a:r>
            <a:r>
              <a:rPr lang="fr-FR" sz="1400" b="0" dirty="0" err="1" smtClean="0">
                <a:sym typeface="Wingdings" panose="05000000000000000000" pitchFamily="2" charset="2"/>
              </a:rPr>
              <a:t>period</a:t>
            </a:r>
            <a:r>
              <a:rPr lang="fr-FR" sz="1400" b="0" dirty="0" smtClean="0">
                <a:sym typeface="Wingdings" panose="05000000000000000000" pitchFamily="2" charset="2"/>
              </a:rPr>
              <a:t> </a:t>
            </a:r>
            <a:r>
              <a:rPr lang="fr-FR" sz="1400" b="0" dirty="0" err="1" smtClean="0">
                <a:sym typeface="Wingdings" panose="05000000000000000000" pitchFamily="2" charset="2"/>
              </a:rPr>
              <a:t>length</a:t>
            </a:r>
            <a:r>
              <a:rPr lang="fr-FR" sz="1400" b="0" dirty="0" smtClean="0">
                <a:sym typeface="Wingdings" panose="05000000000000000000" pitchFamily="2" charset="2"/>
              </a:rPr>
              <a:t> </a:t>
            </a:r>
          </a:p>
          <a:p>
            <a:r>
              <a:rPr lang="fr-FR" sz="1400" b="0" dirty="0" err="1" smtClean="0">
                <a:sym typeface="Wingdings" panose="05000000000000000000" pitchFamily="2" charset="2"/>
              </a:rPr>
              <a:t>Decrease</a:t>
            </a:r>
            <a:r>
              <a:rPr lang="fr-FR" sz="1400" b="0" dirty="0" smtClean="0">
                <a:sym typeface="Wingdings" panose="05000000000000000000" pitchFamily="2" charset="2"/>
              </a:rPr>
              <a:t> of the </a:t>
            </a:r>
            <a:r>
              <a:rPr lang="fr-FR" sz="1400" b="0" dirty="0" err="1" smtClean="0">
                <a:sym typeface="Wingdings" panose="05000000000000000000" pitchFamily="2" charset="2"/>
              </a:rPr>
              <a:t>field</a:t>
            </a:r>
            <a:r>
              <a:rPr lang="fr-FR" sz="1400" b="0" dirty="0" smtClean="0">
                <a:sym typeface="Wingdings" panose="05000000000000000000" pitchFamily="2" charset="2"/>
              </a:rPr>
              <a:t> (</a:t>
            </a:r>
            <a:r>
              <a:rPr lang="fr-FR" sz="1400" b="0" dirty="0" err="1" smtClean="0">
                <a:sym typeface="Wingdings" panose="05000000000000000000" pitchFamily="2" charset="2"/>
              </a:rPr>
              <a:t>B~exp</a:t>
            </a:r>
            <a:r>
              <a:rPr lang="fr-FR" sz="1400" b="0" dirty="0" smtClean="0">
                <a:sym typeface="Wingdings" panose="05000000000000000000" pitchFamily="2" charset="2"/>
              </a:rPr>
              <a:t>[-ag/</a:t>
            </a:r>
            <a:r>
              <a:rPr lang="fr-FR" altLang="fr-FR" sz="1400" dirty="0" smtClean="0">
                <a:latin typeface="Symbol" pitchFamily="18" charset="2"/>
              </a:rPr>
              <a:t>l</a:t>
            </a:r>
            <a:r>
              <a:rPr lang="fr-FR" altLang="fr-FR" sz="1400" baseline="-25000" dirty="0" smtClean="0">
                <a:latin typeface="Times New Roman" pitchFamily="18" charset="0"/>
              </a:rPr>
              <a:t>0</a:t>
            </a:r>
            <a:r>
              <a:rPr lang="fr-FR" altLang="fr-FR" sz="1400" dirty="0" smtClean="0">
                <a:latin typeface="Times New Roman" pitchFamily="18" charset="0"/>
              </a:rPr>
              <a:t>])</a:t>
            </a:r>
          </a:p>
          <a:p>
            <a:endParaRPr lang="fr-FR" altLang="fr-FR" sz="1400" dirty="0">
              <a:latin typeface="Times New Roman" pitchFamily="18" charset="0"/>
            </a:endParaRPr>
          </a:p>
          <a:p>
            <a:r>
              <a:rPr lang="fr-FR" altLang="fr-FR" sz="1400" dirty="0" smtClean="0">
                <a:latin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fr-FR" altLang="fr-FR" sz="1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OPTIMUM of the </a:t>
            </a:r>
            <a:r>
              <a:rPr lang="fr-FR" altLang="fr-FR" sz="14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period</a:t>
            </a:r>
            <a:r>
              <a:rPr lang="fr-FR" altLang="fr-FR" sz="1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altLang="fr-FR" sz="14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Length</a:t>
            </a:r>
            <a:endParaRPr lang="fr-FR" alt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87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442" y="268338"/>
            <a:ext cx="3741812" cy="892410"/>
          </a:xfrm>
        </p:spPr>
        <p:txBody>
          <a:bodyPr/>
          <a:lstStyle/>
          <a:p>
            <a:r>
              <a:rPr lang="fr-FR" dirty="0" smtClean="0"/>
              <a:t>MAGNETIC DESIGN</a:t>
            </a:r>
            <a:br>
              <a:rPr lang="fr-FR" dirty="0" smtClean="0"/>
            </a:br>
            <a:r>
              <a:rPr lang="fr-FR" dirty="0" smtClean="0"/>
              <a:t>OF WSV50</a:t>
            </a:r>
            <a:endParaRPr lang="fr-FR" dirty="0"/>
          </a:p>
        </p:txBody>
      </p:sp>
      <p:pic>
        <p:nvPicPr>
          <p:cNvPr id="4" name="Picture 51" descr="WSV50_Desig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4" t="13609" r="10406" b="5203"/>
          <a:stretch>
            <a:fillRect/>
          </a:stretch>
        </p:blipFill>
        <p:spPr bwMode="auto">
          <a:xfrm>
            <a:off x="0" y="1700808"/>
            <a:ext cx="1775539" cy="17411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67544" y="3290500"/>
            <a:ext cx="125181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 b="0" dirty="0" smtClean="0"/>
              <a:t>RADIA </a:t>
            </a:r>
            <a:r>
              <a:rPr lang="fr-FR" sz="1200" b="0" dirty="0" err="1" smtClean="0"/>
              <a:t>Sofware</a:t>
            </a:r>
            <a:endParaRPr lang="fr-FR" sz="1200" b="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2541"/>
            <a:ext cx="4580450" cy="2084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79" y="5381786"/>
            <a:ext cx="1931987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220" y="5773506"/>
            <a:ext cx="2351236" cy="10844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2290225" y="4257092"/>
            <a:ext cx="157539" cy="18002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Connecteur droit 10"/>
          <p:cNvCxnSpPr>
            <a:endCxn id="6" idx="0"/>
          </p:cNvCxnSpPr>
          <p:nvPr/>
        </p:nvCxnSpPr>
        <p:spPr bwMode="auto">
          <a:xfrm flipH="1" flipV="1">
            <a:off x="2368995" y="4257092"/>
            <a:ext cx="2177225" cy="151641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ZoneTexte 11"/>
          <p:cNvSpPr txBox="1"/>
          <p:nvPr/>
        </p:nvSpPr>
        <p:spPr>
          <a:xfrm>
            <a:off x="5203106" y="5479311"/>
            <a:ext cx="10374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0" dirty="0" smtClean="0"/>
              <a:t>Cross-check</a:t>
            </a:r>
            <a:endParaRPr lang="fr-FR" sz="1200" b="0" dirty="0"/>
          </a:p>
        </p:txBody>
      </p:sp>
      <p:sp>
        <p:nvSpPr>
          <p:cNvPr id="8193" name="ZoneTexte 8192"/>
          <p:cNvSpPr txBox="1"/>
          <p:nvPr/>
        </p:nvSpPr>
        <p:spPr>
          <a:xfrm>
            <a:off x="179512" y="1638533"/>
            <a:ext cx="1457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0" dirty="0" smtClean="0"/>
              <a:t>3 </a:t>
            </a:r>
            <a:r>
              <a:rPr lang="fr-FR" sz="1400" b="0" dirty="0" err="1" smtClean="0"/>
              <a:t>periods</a:t>
            </a:r>
            <a:r>
              <a:rPr lang="fr-FR" sz="1400" b="0" dirty="0" smtClean="0"/>
              <a:t> model</a:t>
            </a:r>
            <a:endParaRPr lang="fr-FR" sz="1400" b="0" dirty="0"/>
          </a:p>
        </p:txBody>
      </p:sp>
      <p:pic>
        <p:nvPicPr>
          <p:cNvPr id="56" name="Picture 28" descr="0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1" t="10565" r="8139" b="15195"/>
          <a:stretch>
            <a:fillRect/>
          </a:stretch>
        </p:blipFill>
        <p:spPr bwMode="auto">
          <a:xfrm>
            <a:off x="4968044" y="1239468"/>
            <a:ext cx="4127221" cy="2676423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7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79" y="4052307"/>
            <a:ext cx="1982378" cy="1207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18" name="ZoneTexte 8217"/>
          <p:cNvSpPr txBox="1"/>
          <p:nvPr/>
        </p:nvSpPr>
        <p:spPr>
          <a:xfrm>
            <a:off x="4968044" y="4185084"/>
            <a:ext cx="207620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0" dirty="0" smtClean="0"/>
              <a:t>GIRDERS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0" dirty="0" err="1" smtClean="0"/>
              <a:t>Stainless</a:t>
            </a:r>
            <a:r>
              <a:rPr lang="fr-FR" sz="1400" b="0" dirty="0" smtClean="0"/>
              <a:t> </a:t>
            </a:r>
            <a:r>
              <a:rPr lang="fr-FR" sz="1400" b="0" dirty="0" err="1" smtClean="0"/>
              <a:t>steel</a:t>
            </a:r>
            <a:r>
              <a:rPr lang="fr-FR" sz="1400" b="0" dirty="0" smtClean="0"/>
              <a:t> 316L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0" dirty="0" err="1" smtClean="0"/>
              <a:t>Hyperquench</a:t>
            </a:r>
            <a:endParaRPr lang="fr-FR" sz="1400" b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0" dirty="0" smtClean="0"/>
              <a:t>Vibration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0" dirty="0" err="1" smtClean="0"/>
              <a:t>Heat</a:t>
            </a:r>
            <a:r>
              <a:rPr lang="fr-FR" sz="1400" b="0" dirty="0" smtClean="0"/>
              <a:t> </a:t>
            </a:r>
            <a:r>
              <a:rPr lang="fr-FR" sz="1400" b="0" dirty="0" err="1" smtClean="0"/>
              <a:t>treatment</a:t>
            </a:r>
            <a:endParaRPr lang="fr-FR" sz="1400" b="0" dirty="0" smtClean="0"/>
          </a:p>
          <a:p>
            <a:r>
              <a:rPr lang="fr-FR" sz="1400" b="0" dirty="0" smtClean="0">
                <a:sym typeface="Wingdings" panose="05000000000000000000" pitchFamily="2" charset="2"/>
              </a:rPr>
              <a:t> </a:t>
            </a:r>
            <a:r>
              <a:rPr lang="fr-FR" sz="1400" b="0" dirty="0" err="1" smtClean="0">
                <a:sym typeface="Wingdings" panose="05000000000000000000" pitchFamily="2" charset="2"/>
              </a:rPr>
              <a:t>Low</a:t>
            </a:r>
            <a:r>
              <a:rPr lang="fr-FR" sz="1400" b="0" dirty="0" smtClean="0">
                <a:sym typeface="Wingdings" panose="05000000000000000000" pitchFamily="2" charset="2"/>
              </a:rPr>
              <a:t> µ (&lt;1.01)</a:t>
            </a:r>
            <a:endParaRPr lang="fr-FR" sz="1400" b="0" dirty="0" smtClean="0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4130766"/>
              </p:ext>
            </p:extLst>
          </p:nvPr>
        </p:nvGraphicFramePr>
        <p:xfrm>
          <a:off x="1907704" y="1232756"/>
          <a:ext cx="2952328" cy="265176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133634"/>
                <a:gridCol w="1818694"/>
              </a:tblGrid>
              <a:tr h="212610">
                <a:tc>
                  <a:txBody>
                    <a:bodyPr/>
                    <a:lstStyle/>
                    <a:p>
                      <a:r>
                        <a:rPr lang="fr-FR" sz="1050" b="0" dirty="0" err="1" smtClean="0"/>
                        <a:t>Technology</a:t>
                      </a:r>
                      <a:endParaRPr lang="fr-FR" sz="105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b="0" dirty="0" err="1" smtClean="0"/>
                        <a:t>Hybrid</a:t>
                      </a:r>
                      <a:r>
                        <a:rPr lang="fr-FR" sz="1050" b="0" dirty="0" smtClean="0"/>
                        <a:t> in-vacuum</a:t>
                      </a:r>
                      <a:endParaRPr lang="fr-FR" sz="1050" b="0" dirty="0"/>
                    </a:p>
                  </a:txBody>
                  <a:tcPr/>
                </a:tc>
              </a:tr>
              <a:tr h="212610">
                <a:tc>
                  <a:txBody>
                    <a:bodyPr/>
                    <a:lstStyle/>
                    <a:p>
                      <a:r>
                        <a:rPr lang="fr-FR" sz="1050" b="0" dirty="0" err="1" smtClean="0"/>
                        <a:t>Magnets</a:t>
                      </a:r>
                      <a:endParaRPr lang="fr-FR" sz="105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b="0" dirty="0" err="1" smtClean="0"/>
                        <a:t>NdFeB</a:t>
                      </a:r>
                      <a:r>
                        <a:rPr lang="fr-FR" sz="1050" b="0" dirty="0" smtClean="0"/>
                        <a:t> (Br=1.25T/</a:t>
                      </a:r>
                      <a:r>
                        <a:rPr lang="fr-FR" sz="1050" b="0" dirty="0" err="1" smtClean="0"/>
                        <a:t>Hc</a:t>
                      </a:r>
                      <a:r>
                        <a:rPr lang="fr-FR" sz="1050" b="0" dirty="0" smtClean="0"/>
                        <a:t>=1950 kA/m) </a:t>
                      </a:r>
                      <a:r>
                        <a:rPr lang="fr-FR" sz="1050" b="0" dirty="0" err="1" smtClean="0"/>
                        <a:t>from</a:t>
                      </a:r>
                      <a:r>
                        <a:rPr lang="fr-FR" sz="1050" b="0" dirty="0" smtClean="0"/>
                        <a:t> VAC</a:t>
                      </a:r>
                      <a:endParaRPr lang="fr-FR" sz="1050" b="0" dirty="0"/>
                    </a:p>
                  </a:txBody>
                  <a:tcPr/>
                </a:tc>
              </a:tr>
              <a:tr h="212610">
                <a:tc>
                  <a:txBody>
                    <a:bodyPr/>
                    <a:lstStyle/>
                    <a:p>
                      <a:r>
                        <a:rPr lang="fr-FR" sz="1050" b="0" dirty="0" err="1" smtClean="0"/>
                        <a:t>Poles</a:t>
                      </a:r>
                      <a:endParaRPr lang="fr-FR" sz="105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b="0" dirty="0" err="1" smtClean="0"/>
                        <a:t>VdPer</a:t>
                      </a:r>
                      <a:r>
                        <a:rPr lang="fr-FR" sz="1050" b="0" dirty="0" smtClean="0"/>
                        <a:t> (Bs=2.35T)</a:t>
                      </a:r>
                      <a:endParaRPr lang="fr-FR" sz="1050" b="0" dirty="0"/>
                    </a:p>
                  </a:txBody>
                  <a:tcPr/>
                </a:tc>
              </a:tr>
              <a:tr h="212610">
                <a:tc>
                  <a:txBody>
                    <a:bodyPr/>
                    <a:lstStyle/>
                    <a:p>
                      <a:r>
                        <a:rPr lang="fr-FR" sz="1050" b="0" dirty="0" err="1" smtClean="0"/>
                        <a:t>Period</a:t>
                      </a:r>
                      <a:r>
                        <a:rPr lang="fr-FR" sz="1050" b="0" dirty="0" smtClean="0"/>
                        <a:t> </a:t>
                      </a:r>
                      <a:r>
                        <a:rPr lang="fr-FR" sz="1050" b="0" dirty="0" err="1" smtClean="0"/>
                        <a:t>length</a:t>
                      </a:r>
                      <a:endParaRPr lang="fr-FR" sz="105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b="0" dirty="0" smtClean="0"/>
                        <a:t>50 mm</a:t>
                      </a:r>
                      <a:endParaRPr lang="fr-FR" sz="1050" b="0" dirty="0"/>
                    </a:p>
                  </a:txBody>
                  <a:tcPr/>
                </a:tc>
              </a:tr>
              <a:tr h="212610">
                <a:tc>
                  <a:txBody>
                    <a:bodyPr/>
                    <a:lstStyle/>
                    <a:p>
                      <a:r>
                        <a:rPr lang="fr-FR" sz="1050" b="0" dirty="0" err="1" smtClean="0"/>
                        <a:t>Number</a:t>
                      </a:r>
                      <a:r>
                        <a:rPr lang="fr-FR" sz="1050" b="0" dirty="0" smtClean="0"/>
                        <a:t> of full </a:t>
                      </a:r>
                      <a:r>
                        <a:rPr lang="fr-FR" sz="1050" b="0" dirty="0" err="1" smtClean="0"/>
                        <a:t>periods</a:t>
                      </a:r>
                      <a:endParaRPr lang="fr-FR" sz="105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b="0" dirty="0" smtClean="0"/>
                        <a:t>38</a:t>
                      </a:r>
                      <a:endParaRPr lang="fr-FR" sz="1050" b="0" dirty="0"/>
                    </a:p>
                  </a:txBody>
                  <a:tcPr/>
                </a:tc>
              </a:tr>
              <a:tr h="212610">
                <a:tc>
                  <a:txBody>
                    <a:bodyPr/>
                    <a:lstStyle/>
                    <a:p>
                      <a:r>
                        <a:rPr lang="fr-FR" sz="1050" b="0" dirty="0" smtClean="0"/>
                        <a:t>Minimum gap</a:t>
                      </a:r>
                      <a:endParaRPr lang="fr-FR" sz="105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b="0" dirty="0" smtClean="0"/>
                        <a:t>5,5 mm </a:t>
                      </a:r>
                      <a:endParaRPr lang="fr-FR" sz="1050" b="0" dirty="0"/>
                    </a:p>
                  </a:txBody>
                  <a:tcPr/>
                </a:tc>
              </a:tr>
              <a:tr h="212610">
                <a:tc>
                  <a:txBody>
                    <a:bodyPr/>
                    <a:lstStyle/>
                    <a:p>
                      <a:r>
                        <a:rPr lang="fr-FR" sz="1050" b="0" dirty="0" smtClean="0"/>
                        <a:t>Max. </a:t>
                      </a:r>
                      <a:r>
                        <a:rPr lang="fr-FR" sz="1050" b="0" dirty="0" err="1" smtClean="0"/>
                        <a:t>magnetic</a:t>
                      </a:r>
                      <a:r>
                        <a:rPr lang="fr-FR" sz="1050" b="0" dirty="0" smtClean="0"/>
                        <a:t> </a:t>
                      </a:r>
                      <a:r>
                        <a:rPr lang="fr-FR" sz="1050" b="0" dirty="0" err="1" smtClean="0"/>
                        <a:t>field</a:t>
                      </a:r>
                      <a:endParaRPr lang="fr-FR" sz="105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b="0" dirty="0" smtClean="0"/>
                        <a:t>2.1 T</a:t>
                      </a:r>
                      <a:endParaRPr lang="fr-FR" sz="1050" b="0" dirty="0"/>
                    </a:p>
                  </a:txBody>
                  <a:tcPr/>
                </a:tc>
              </a:tr>
              <a:tr h="212610">
                <a:tc>
                  <a:txBody>
                    <a:bodyPr/>
                    <a:lstStyle/>
                    <a:p>
                      <a:r>
                        <a:rPr lang="fr-FR" sz="1050" b="0" dirty="0" smtClean="0"/>
                        <a:t>Radiation aperture</a:t>
                      </a:r>
                      <a:endParaRPr lang="fr-FR" sz="105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b="0" dirty="0" smtClean="0"/>
                        <a:t>+/- 1.8 </a:t>
                      </a:r>
                      <a:r>
                        <a:rPr lang="fr-FR" sz="1050" b="0" dirty="0" err="1" smtClean="0"/>
                        <a:t>mrad</a:t>
                      </a:r>
                      <a:endParaRPr lang="fr-FR" sz="1050" b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478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38100" y="188913"/>
            <a:ext cx="7791965" cy="1143000"/>
          </a:xfrm>
        </p:spPr>
        <p:txBody>
          <a:bodyPr/>
          <a:lstStyle/>
          <a:p>
            <a:r>
              <a:rPr lang="fr-FR" dirty="0"/>
              <a:t>NEEDS AND </a:t>
            </a:r>
            <a:r>
              <a:rPr lang="fr-FR" dirty="0" smtClean="0"/>
              <a:t>CONSTRAINTS: </a:t>
            </a:r>
            <a:r>
              <a:rPr lang="fr-FR" dirty="0"/>
              <a:t>MAGNETIC </a:t>
            </a:r>
            <a:r>
              <a:rPr lang="fr-FR" dirty="0" smtClean="0"/>
              <a:t>FORCES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32544" y="2240868"/>
            <a:ext cx="4475460" cy="1692188"/>
          </a:xfrm>
          <a:ln>
            <a:noFill/>
          </a:ln>
        </p:spPr>
        <p:txBody>
          <a:bodyPr/>
          <a:lstStyle/>
          <a:p>
            <a:r>
              <a:rPr lang="fr-FR" sz="1600" dirty="0" err="1" smtClean="0"/>
              <a:t>Special</a:t>
            </a:r>
            <a:r>
              <a:rPr lang="fr-FR" sz="1600" dirty="0" smtClean="0"/>
              <a:t> </a:t>
            </a:r>
            <a:r>
              <a:rPr lang="fr-FR" sz="1600" dirty="0" err="1" smtClean="0"/>
              <a:t>toolings</a:t>
            </a:r>
            <a:r>
              <a:rPr lang="fr-FR" sz="1600" dirty="0" smtClean="0"/>
              <a:t> (</a:t>
            </a:r>
            <a:r>
              <a:rPr lang="fr-FR" sz="1600" dirty="0" err="1" smtClean="0"/>
              <a:t>magnet</a:t>
            </a:r>
            <a:r>
              <a:rPr lang="fr-FR" sz="1600" dirty="0" smtClean="0"/>
              <a:t> </a:t>
            </a:r>
            <a:r>
              <a:rPr lang="fr-FR" sz="1600" dirty="0" err="1" smtClean="0"/>
              <a:t>mounting</a:t>
            </a:r>
            <a:r>
              <a:rPr lang="fr-FR" sz="1600" dirty="0" smtClean="0"/>
              <a:t>)</a:t>
            </a:r>
          </a:p>
          <a:p>
            <a:r>
              <a:rPr lang="fr-FR" sz="1600" dirty="0" err="1" smtClean="0"/>
              <a:t>Stiff</a:t>
            </a:r>
            <a:r>
              <a:rPr lang="fr-FR" sz="1600" dirty="0" smtClean="0"/>
              <a:t> </a:t>
            </a:r>
            <a:r>
              <a:rPr lang="fr-FR" sz="1600" dirty="0" err="1" smtClean="0"/>
              <a:t>girders</a:t>
            </a:r>
            <a:r>
              <a:rPr lang="fr-FR" sz="1600" dirty="0" smtClean="0"/>
              <a:t> and </a:t>
            </a:r>
            <a:r>
              <a:rPr lang="fr-FR" sz="1600" dirty="0" err="1" smtClean="0"/>
              <a:t>powerful</a:t>
            </a:r>
            <a:r>
              <a:rPr lang="fr-FR" sz="1600" dirty="0" smtClean="0"/>
              <a:t> </a:t>
            </a:r>
            <a:r>
              <a:rPr lang="fr-FR" sz="1600" dirty="0" err="1" smtClean="0"/>
              <a:t>motors</a:t>
            </a:r>
            <a:r>
              <a:rPr lang="fr-FR" sz="1600" dirty="0" smtClean="0"/>
              <a:t> </a:t>
            </a:r>
          </a:p>
          <a:p>
            <a:r>
              <a:rPr lang="fr-FR" sz="1600" dirty="0" err="1" smtClean="0"/>
              <a:t>Reduce</a:t>
            </a:r>
            <a:r>
              <a:rPr lang="fr-FR" sz="1600" dirty="0" smtClean="0"/>
              <a:t> transverse pole size (WSV50)</a:t>
            </a:r>
          </a:p>
          <a:p>
            <a:r>
              <a:rPr lang="fr-FR" sz="1600" dirty="0" smtClean="0"/>
              <a:t>Force Compensation system</a:t>
            </a:r>
          </a:p>
          <a:p>
            <a:pPr lvl="1"/>
            <a:r>
              <a:rPr lang="fr-FR" sz="1200" b="1" dirty="0" err="1" smtClean="0">
                <a:solidFill>
                  <a:srgbClr val="FF0000"/>
                </a:solidFill>
              </a:rPr>
              <a:t>Magnets</a:t>
            </a:r>
            <a:r>
              <a:rPr lang="fr-FR" sz="1200" b="1" dirty="0" smtClean="0">
                <a:solidFill>
                  <a:srgbClr val="FF0000"/>
                </a:solidFill>
              </a:rPr>
              <a:t> (Spring8, SLAC)</a:t>
            </a:r>
          </a:p>
          <a:p>
            <a:pPr lvl="1"/>
            <a:r>
              <a:rPr lang="fr-FR" sz="1200" dirty="0" smtClean="0"/>
              <a:t>Springs (SOLEIL)</a:t>
            </a:r>
          </a:p>
          <a:p>
            <a:endParaRPr lang="fr-FR" sz="1600" dirty="0"/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482" y="4460392"/>
            <a:ext cx="2664296" cy="1730944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791580" y="1160536"/>
                <a:ext cx="2808312" cy="828304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𝑀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GB" i="1"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GB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∬"/>
                          <m:limLoc m:val="undOvr"/>
                          <m:subHide m:val="on"/>
                          <m:supHide m:val="on"/>
                          <m:ctrlPr>
                            <a:rPr lang="fr-FR" i="1"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fr-FR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GB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fr-FR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GB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/>
                                </a:rPr>
                                <m:t>𝑠</m:t>
                              </m:r>
                            </m:e>
                          </m:d>
                          <m:r>
                            <a:rPr lang="en-GB" i="1">
                              <a:latin typeface="Cambria Math"/>
                            </a:rPr>
                            <m:t>𝑑𝑥𝑑𝑠</m:t>
                          </m:r>
                        </m:e>
                      </m:nary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580" y="1160536"/>
                <a:ext cx="2808312" cy="82830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3" descr="Compensation_Magnet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49"/>
          <a:stretch/>
        </p:blipFill>
        <p:spPr bwMode="auto">
          <a:xfrm>
            <a:off x="130164" y="4077072"/>
            <a:ext cx="2569628" cy="213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4" name="Groupe 2053"/>
          <p:cNvGrpSpPr/>
          <p:nvPr/>
        </p:nvGrpSpPr>
        <p:grpSpPr>
          <a:xfrm>
            <a:off x="5864951" y="3962201"/>
            <a:ext cx="3207549" cy="2909767"/>
            <a:chOff x="5533978" y="3907440"/>
            <a:chExt cx="3207549" cy="2909767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02" t="5127" r="37698"/>
            <a:stretch/>
          </p:blipFill>
          <p:spPr bwMode="auto">
            <a:xfrm>
              <a:off x="6814360" y="3907440"/>
              <a:ext cx="1344593" cy="2909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Ellipse 23"/>
            <p:cNvSpPr/>
            <p:nvPr/>
          </p:nvSpPr>
          <p:spPr bwMode="auto">
            <a:xfrm>
              <a:off x="7066869" y="4918665"/>
              <a:ext cx="763196" cy="752548"/>
            </a:xfrm>
            <a:prstGeom prst="ellipse">
              <a:avLst/>
            </a:prstGeom>
            <a:noFill/>
            <a:ln w="19050" cap="flat" cmpd="sng" algn="ctr">
              <a:solidFill>
                <a:srgbClr val="66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5533978" y="5138094"/>
              <a:ext cx="7457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b="0" dirty="0" err="1" smtClean="0"/>
                <a:t>Repulsive</a:t>
              </a:r>
              <a:endParaRPr lang="fr-FR" sz="1000" b="0" dirty="0"/>
            </a:p>
            <a:p>
              <a:r>
                <a:rPr lang="fr-FR" sz="1000" b="0" dirty="0" err="1" smtClean="0"/>
                <a:t>magnet</a:t>
              </a:r>
              <a:endParaRPr lang="fr-FR" sz="1000" b="0" dirty="0"/>
            </a:p>
          </p:txBody>
        </p:sp>
        <p:sp>
          <p:nvSpPr>
            <p:cNvPr id="4" name="Ellipse 3"/>
            <p:cNvSpPr/>
            <p:nvPr/>
          </p:nvSpPr>
          <p:spPr bwMode="auto">
            <a:xfrm>
              <a:off x="7169124" y="4292528"/>
              <a:ext cx="558687" cy="559584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Ellipse 19"/>
            <p:cNvSpPr/>
            <p:nvPr/>
          </p:nvSpPr>
          <p:spPr bwMode="auto">
            <a:xfrm>
              <a:off x="7169124" y="5710464"/>
              <a:ext cx="558687" cy="559584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6" name="Connecteur droit 5"/>
            <p:cNvCxnSpPr>
              <a:stCxn id="4" idx="3"/>
            </p:cNvCxnSpPr>
            <p:nvPr/>
          </p:nvCxnSpPr>
          <p:spPr bwMode="auto">
            <a:xfrm flipH="1">
              <a:off x="6261257" y="4770163"/>
              <a:ext cx="989685" cy="59216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Connecteur droit 20"/>
            <p:cNvCxnSpPr/>
            <p:nvPr/>
          </p:nvCxnSpPr>
          <p:spPr bwMode="auto">
            <a:xfrm flipH="1" flipV="1">
              <a:off x="6261257" y="5362323"/>
              <a:ext cx="907867" cy="61778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ZoneTexte 24"/>
            <p:cNvSpPr txBox="1"/>
            <p:nvPr/>
          </p:nvSpPr>
          <p:spPr>
            <a:xfrm>
              <a:off x="8132065" y="5095907"/>
              <a:ext cx="6094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b="0" dirty="0" err="1" smtClean="0"/>
                <a:t>Magnet</a:t>
              </a:r>
              <a:endParaRPr lang="fr-FR" sz="1000" b="0" dirty="0"/>
            </a:p>
            <a:p>
              <a:r>
                <a:rPr lang="fr-FR" sz="1000" b="0" dirty="0" err="1" smtClean="0"/>
                <a:t>arrays</a:t>
              </a:r>
              <a:endParaRPr lang="fr-FR" sz="1000" b="0" dirty="0"/>
            </a:p>
          </p:txBody>
        </p:sp>
        <p:cxnSp>
          <p:nvCxnSpPr>
            <p:cNvPr id="27" name="Connecteur droit 26"/>
            <p:cNvCxnSpPr>
              <a:stCxn id="24" idx="6"/>
              <a:endCxn id="25" idx="1"/>
            </p:cNvCxnSpPr>
            <p:nvPr/>
          </p:nvCxnSpPr>
          <p:spPr bwMode="auto">
            <a:xfrm>
              <a:off x="7830065" y="5294939"/>
              <a:ext cx="302000" cy="102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66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8" name="ZoneTexte 27"/>
            <p:cNvSpPr txBox="1"/>
            <p:nvPr/>
          </p:nvSpPr>
          <p:spPr>
            <a:xfrm>
              <a:off x="5551486" y="6156015"/>
              <a:ext cx="13981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u="sng" dirty="0" smtClean="0"/>
                <a:t>Carr et al., SLAC</a:t>
              </a:r>
              <a:endParaRPr lang="fr-FR" sz="1200" u="sng" dirty="0"/>
            </a:p>
          </p:txBody>
        </p:sp>
      </p:grpSp>
      <p:sp>
        <p:nvSpPr>
          <p:cNvPr id="2048" name="ZoneTexte 2047"/>
          <p:cNvSpPr txBox="1"/>
          <p:nvPr/>
        </p:nvSpPr>
        <p:spPr>
          <a:xfrm>
            <a:off x="2945482" y="6212341"/>
            <a:ext cx="2706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u="sng" dirty="0" smtClean="0"/>
              <a:t>SOLEIL </a:t>
            </a:r>
            <a:r>
              <a:rPr lang="fr-FR" sz="1200" u="sng" dirty="0" err="1" smtClean="0"/>
              <a:t>studies</a:t>
            </a:r>
            <a:r>
              <a:rPr lang="fr-FR" sz="1200" u="sng" dirty="0" smtClean="0"/>
              <a:t> (</a:t>
            </a:r>
            <a:r>
              <a:rPr lang="fr-FR" sz="1200" u="sng" dirty="0" err="1" smtClean="0"/>
              <a:t>hybrid</a:t>
            </a:r>
            <a:r>
              <a:rPr lang="fr-FR" sz="1200" u="sng" dirty="0" smtClean="0"/>
              <a:t> structure)</a:t>
            </a:r>
            <a:endParaRPr lang="fr-FR" sz="1200" u="sng" dirty="0"/>
          </a:p>
        </p:txBody>
      </p:sp>
      <p:sp>
        <p:nvSpPr>
          <p:cNvPr id="26" name="ZoneTexte 25"/>
          <p:cNvSpPr txBox="1"/>
          <p:nvPr/>
        </p:nvSpPr>
        <p:spPr>
          <a:xfrm>
            <a:off x="719572" y="6020936"/>
            <a:ext cx="17091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u="sng" dirty="0" err="1" smtClean="0"/>
              <a:t>Bizen</a:t>
            </a:r>
            <a:r>
              <a:rPr lang="fr-FR" sz="1200" u="sng" dirty="0" smtClean="0"/>
              <a:t> et al., SPRing8</a:t>
            </a:r>
            <a:endParaRPr lang="fr-FR" sz="1200" u="sng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7" r="5158" b="10211"/>
          <a:stretch/>
        </p:blipFill>
        <p:spPr>
          <a:xfrm>
            <a:off x="4687636" y="1037521"/>
            <a:ext cx="4420868" cy="2391479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429258" y="3422950"/>
            <a:ext cx="14911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0" dirty="0" err="1" smtClean="0"/>
              <a:t>Magnetic</a:t>
            </a:r>
            <a:r>
              <a:rPr lang="fr-FR" sz="1200" b="0" dirty="0" smtClean="0"/>
              <a:t> gap [mm]</a:t>
            </a:r>
            <a:endParaRPr lang="fr-FR" sz="1200" b="0" dirty="0"/>
          </a:p>
        </p:txBody>
      </p:sp>
      <p:sp>
        <p:nvSpPr>
          <p:cNvPr id="31" name="ZoneTexte 30"/>
          <p:cNvSpPr txBox="1"/>
          <p:nvPr/>
        </p:nvSpPr>
        <p:spPr>
          <a:xfrm rot="16200000">
            <a:off x="3839974" y="2011818"/>
            <a:ext cx="1475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0" dirty="0" err="1" smtClean="0"/>
              <a:t>Magnetic</a:t>
            </a:r>
            <a:r>
              <a:rPr lang="fr-FR" sz="1200" b="0" dirty="0" smtClean="0"/>
              <a:t> force [N]</a:t>
            </a:r>
            <a:endParaRPr lang="fr-FR" sz="1200" b="0" dirty="0"/>
          </a:p>
        </p:txBody>
      </p:sp>
      <p:sp>
        <p:nvSpPr>
          <p:cNvPr id="12" name="ZoneTexte 11"/>
          <p:cNvSpPr txBox="1"/>
          <p:nvPr/>
        </p:nvSpPr>
        <p:spPr>
          <a:xfrm>
            <a:off x="4882485" y="3429000"/>
            <a:ext cx="697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0" dirty="0" smtClean="0"/>
              <a:t>5.5 mm</a:t>
            </a:r>
            <a:endParaRPr lang="fr-FR" sz="1200" b="0" dirty="0"/>
          </a:p>
        </p:txBody>
      </p:sp>
      <p:cxnSp>
        <p:nvCxnSpPr>
          <p:cNvPr id="16" name="Connecteur droit avec flèche 15"/>
          <p:cNvCxnSpPr/>
          <p:nvPr/>
        </p:nvCxnSpPr>
        <p:spPr bwMode="auto">
          <a:xfrm flipV="1">
            <a:off x="5220072" y="3176972"/>
            <a:ext cx="0" cy="2520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12320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38100" y="188913"/>
            <a:ext cx="6622132" cy="1143000"/>
          </a:xfrm>
        </p:spPr>
        <p:txBody>
          <a:bodyPr/>
          <a:lstStyle/>
          <a:p>
            <a:r>
              <a:rPr lang="fr-FR" dirty="0" smtClean="0"/>
              <a:t>MAGNETIC FORCE COMPENSATION ON WSV50-SOLEIL</a:t>
            </a:r>
            <a:endParaRPr lang="fr-FR" dirty="0"/>
          </a:p>
        </p:txBody>
      </p:sp>
      <p:pic>
        <p:nvPicPr>
          <p:cNvPr id="7" name="Espace réservé du contenu 5" descr="Ressorts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t="29411" r="12852" b="21568"/>
          <a:stretch>
            <a:fillRect/>
          </a:stretch>
        </p:blipFill>
        <p:spPr bwMode="auto">
          <a:xfrm>
            <a:off x="5417245" y="1099580"/>
            <a:ext cx="1366838" cy="1281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Espace réservé du contenu 8" descr="WSV50_Vue_Ressorts_25022008_02.jpg"/>
          <p:cNvPicPr>
            <a:picLocks noGrp="1" noChangeAspect="1"/>
          </p:cNvPicPr>
          <p:nvPr>
            <p:ph sz="half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551" y="4111327"/>
            <a:ext cx="3748087" cy="2486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5" descr="Mag&amp;Comp_Forc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88740"/>
            <a:ext cx="4535488" cy="2546350"/>
          </a:xfrm>
          <a:noFill/>
          <a:ln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Group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419065"/>
              </p:ext>
            </p:extLst>
          </p:nvPr>
        </p:nvGraphicFramePr>
        <p:xfrm>
          <a:off x="5201345" y="2646548"/>
          <a:ext cx="3492500" cy="1106488"/>
        </p:xfrm>
        <a:graphic>
          <a:graphicData uri="http://schemas.openxmlformats.org/drawingml/2006/table">
            <a:tbl>
              <a:tblPr/>
              <a:tblGrid>
                <a:gridCol w="665163"/>
                <a:gridCol w="668337"/>
                <a:gridCol w="549275"/>
                <a:gridCol w="850900"/>
                <a:gridCol w="758825"/>
              </a:tblGrid>
              <a:tr h="3444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Type of spring</a:t>
                      </a:r>
                      <a:endParaRPr kumimoji="0" lang="fr-FR" alt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Cycle number</a:t>
                      </a:r>
                      <a:endParaRPr kumimoji="0" lang="fr-FR" alt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Time</a:t>
                      </a:r>
                      <a:endParaRPr kumimoji="0" lang="fr-FR" alt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Rigidity K [N/mm]</a:t>
                      </a:r>
                      <a:endParaRPr kumimoji="0" lang="fr-FR" alt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s</a:t>
                      </a:r>
                      <a:r>
                        <a:rPr kumimoji="0" lang="en-GB" altLang="fr-FR" sz="1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r>
                        <a:rPr kumimoji="0" lang="en-GB" alt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[N/mm]</a:t>
                      </a:r>
                      <a:endParaRPr kumimoji="0" lang="fr-FR" alt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20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Long</a:t>
                      </a:r>
                      <a:endParaRPr kumimoji="0" lang="fr-FR" alt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fr-FR" alt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170h</a:t>
                      </a:r>
                      <a:endParaRPr kumimoji="0" lang="fr-FR" alt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</a:t>
                      </a:r>
                      <a:endParaRPr kumimoji="0" lang="fr-FR" alt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0.2</a:t>
                      </a:r>
                      <a:endParaRPr kumimoji="0" lang="fr-FR" alt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Long</a:t>
                      </a:r>
                      <a:endParaRPr kumimoji="0" lang="fr-FR" alt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190</a:t>
                      </a:r>
                      <a:endParaRPr kumimoji="0" lang="fr-FR" alt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2h</a:t>
                      </a:r>
                      <a:endParaRPr kumimoji="0" lang="fr-FR" alt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</a:t>
                      </a:r>
                      <a:endParaRPr kumimoji="0" lang="fr-FR" alt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0.3</a:t>
                      </a:r>
                      <a:endParaRPr kumimoji="0" lang="fr-FR" alt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Short</a:t>
                      </a:r>
                      <a:endParaRPr kumimoji="0" lang="fr-FR" alt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fr-FR" alt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170h</a:t>
                      </a:r>
                      <a:endParaRPr kumimoji="0" lang="fr-FR" alt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163</a:t>
                      </a:r>
                      <a:endParaRPr kumimoji="0" lang="fr-FR" alt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0.3</a:t>
                      </a:r>
                      <a:endParaRPr kumimoji="0" lang="fr-FR" alt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Short</a:t>
                      </a:r>
                      <a:endParaRPr kumimoji="0" lang="fr-FR" alt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  <a:endParaRPr kumimoji="0" lang="fr-FR" alt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s</a:t>
                      </a:r>
                      <a:endParaRPr kumimoji="0" lang="fr-FR" alt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164</a:t>
                      </a:r>
                      <a:endParaRPr kumimoji="0" lang="fr-FR" alt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0.5</a:t>
                      </a:r>
                      <a:endParaRPr kumimoji="0" lang="fr-FR" alt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" name="Image 11" descr="3340_detailed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570" y="1026555"/>
            <a:ext cx="1512888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lipse 3"/>
          <p:cNvSpPr/>
          <p:nvPr/>
        </p:nvSpPr>
        <p:spPr bwMode="auto">
          <a:xfrm>
            <a:off x="5832140" y="4743146"/>
            <a:ext cx="720080" cy="1836204"/>
          </a:xfrm>
          <a:prstGeom prst="ellipse">
            <a:avLst/>
          </a:prstGeom>
          <a:noFill/>
          <a:ln w="28575" cap="flat" cmpd="sng" algn="ctr">
            <a:solidFill>
              <a:srgbClr val="FFFF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32276" y="3290500"/>
            <a:ext cx="697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0" dirty="0" smtClean="0"/>
              <a:t>4,5 mm</a:t>
            </a:r>
            <a:endParaRPr lang="fr-FR" sz="1200" b="0" dirty="0"/>
          </a:p>
        </p:txBody>
      </p:sp>
      <p:cxnSp>
        <p:nvCxnSpPr>
          <p:cNvPr id="13" name="Connecteur droit avec flèche 12"/>
          <p:cNvCxnSpPr/>
          <p:nvPr/>
        </p:nvCxnSpPr>
        <p:spPr bwMode="auto">
          <a:xfrm flipV="1">
            <a:off x="1081089" y="3074984"/>
            <a:ext cx="0" cy="2155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7" name="Espace réservé du contenu 8" descr="WSV50_Vue_Ressorts_25022008_02.jpg"/>
          <p:cNvPicPr>
            <a:picLocks noGrp="1" noChangeAspect="1"/>
          </p:cNvPicPr>
          <p:nvPr>
            <p:ph sz="half" idx="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8" t="44019" r="65862" b="10528"/>
          <a:stretch/>
        </p:blipFill>
        <p:spPr bwMode="auto">
          <a:xfrm>
            <a:off x="2663788" y="4199860"/>
            <a:ext cx="706733" cy="2434856"/>
          </a:xfr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Connecteur droit 18"/>
          <p:cNvCxnSpPr/>
          <p:nvPr/>
        </p:nvCxnSpPr>
        <p:spPr bwMode="auto">
          <a:xfrm>
            <a:off x="3347864" y="4185084"/>
            <a:ext cx="2844316" cy="55806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Connecteur droit 20"/>
          <p:cNvCxnSpPr>
            <a:endCxn id="4" idx="4"/>
          </p:cNvCxnSpPr>
          <p:nvPr/>
        </p:nvCxnSpPr>
        <p:spPr bwMode="auto">
          <a:xfrm>
            <a:off x="3347864" y="6579350"/>
            <a:ext cx="2844316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Connecteur droit avec flèche 22"/>
          <p:cNvCxnSpPr>
            <a:stCxn id="24" idx="3"/>
          </p:cNvCxnSpPr>
          <p:nvPr/>
        </p:nvCxnSpPr>
        <p:spPr bwMode="auto">
          <a:xfrm>
            <a:off x="1674521" y="4365830"/>
            <a:ext cx="1133283" cy="982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ZoneTexte 23"/>
          <p:cNvSpPr txBox="1"/>
          <p:nvPr/>
        </p:nvSpPr>
        <p:spPr>
          <a:xfrm>
            <a:off x="972085" y="4211941"/>
            <a:ext cx="702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0" dirty="0" err="1" smtClean="0"/>
              <a:t>Spring</a:t>
            </a:r>
            <a:endParaRPr lang="fr-FR" sz="1400" b="0" dirty="0"/>
          </a:p>
        </p:txBody>
      </p:sp>
      <p:sp>
        <p:nvSpPr>
          <p:cNvPr id="27" name="ZoneTexte 26"/>
          <p:cNvSpPr txBox="1"/>
          <p:nvPr/>
        </p:nvSpPr>
        <p:spPr>
          <a:xfrm>
            <a:off x="657896" y="4936522"/>
            <a:ext cx="1160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0" dirty="0" err="1" smtClean="0"/>
              <a:t>Spring</a:t>
            </a:r>
            <a:r>
              <a:rPr lang="fr-FR" sz="1400" b="0" dirty="0" smtClean="0"/>
              <a:t> </a:t>
            </a:r>
            <a:r>
              <a:rPr lang="fr-FR" sz="1400" b="0" dirty="0" err="1" smtClean="0"/>
              <a:t>Shim</a:t>
            </a:r>
            <a:endParaRPr lang="fr-FR" sz="1400" b="0" dirty="0"/>
          </a:p>
        </p:txBody>
      </p:sp>
      <p:sp>
        <p:nvSpPr>
          <p:cNvPr id="28" name="ZoneTexte 27"/>
          <p:cNvSpPr txBox="1"/>
          <p:nvPr/>
        </p:nvSpPr>
        <p:spPr>
          <a:xfrm>
            <a:off x="486740" y="5660596"/>
            <a:ext cx="1378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0" dirty="0" err="1" smtClean="0"/>
              <a:t>Spring</a:t>
            </a:r>
            <a:r>
              <a:rPr lang="fr-FR" sz="1400" b="0" dirty="0" smtClean="0"/>
              <a:t> Support</a:t>
            </a:r>
            <a:endParaRPr lang="fr-FR" sz="1400" b="0" dirty="0"/>
          </a:p>
        </p:txBody>
      </p:sp>
      <p:cxnSp>
        <p:nvCxnSpPr>
          <p:cNvPr id="30" name="Connecteur droit avec flèche 29"/>
          <p:cNvCxnSpPr/>
          <p:nvPr/>
        </p:nvCxnSpPr>
        <p:spPr bwMode="auto">
          <a:xfrm>
            <a:off x="1818790" y="5865460"/>
            <a:ext cx="1133283" cy="982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Connecteur droit avec flèche 30"/>
          <p:cNvCxnSpPr/>
          <p:nvPr/>
        </p:nvCxnSpPr>
        <p:spPr bwMode="auto">
          <a:xfrm flipV="1">
            <a:off x="1818791" y="4936522"/>
            <a:ext cx="917005" cy="17760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47883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38100" y="188913"/>
            <a:ext cx="9034400" cy="1143000"/>
          </a:xfrm>
        </p:spPr>
        <p:txBody>
          <a:bodyPr/>
          <a:lstStyle/>
          <a:p>
            <a:r>
              <a:rPr lang="fr-FR" dirty="0" smtClean="0"/>
              <a:t>MAGNETIC FORCE COMPENSATION:</a:t>
            </a:r>
            <a:br>
              <a:rPr lang="fr-FR" dirty="0" smtClean="0"/>
            </a:br>
            <a:r>
              <a:rPr lang="fr-FR" dirty="0" smtClean="0"/>
              <a:t>EFFECT AND CONTROL</a:t>
            </a:r>
            <a:endParaRPr lang="fr-FR" dirty="0"/>
          </a:p>
        </p:txBody>
      </p:sp>
      <p:pic>
        <p:nvPicPr>
          <p:cNvPr id="8" name="Picture 7" descr="WSV50_Mag_Syste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628775"/>
            <a:ext cx="3770312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Forces_With_WithOu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4457700"/>
            <a:ext cx="4130408" cy="231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517710" y="1341438"/>
            <a:ext cx="35862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altLang="fr-FR" sz="1400" b="0" dirty="0" err="1">
                <a:solidFill>
                  <a:srgbClr val="FF3300"/>
                </a:solidFill>
                <a:latin typeface="+mn-lt"/>
              </a:rPr>
              <a:t>Magnetic</a:t>
            </a:r>
            <a:r>
              <a:rPr lang="fr-FR" altLang="fr-FR" sz="1400" b="0" dirty="0">
                <a:solidFill>
                  <a:srgbClr val="FF3300"/>
                </a:solidFill>
                <a:latin typeface="+mn-lt"/>
              </a:rPr>
              <a:t> system and </a:t>
            </a:r>
            <a:r>
              <a:rPr lang="fr-FR" altLang="fr-FR" sz="1400" b="0" dirty="0" err="1">
                <a:solidFill>
                  <a:srgbClr val="FF3300"/>
                </a:solidFill>
                <a:latin typeface="+mn-lt"/>
              </a:rPr>
              <a:t>counter</a:t>
            </a:r>
            <a:r>
              <a:rPr lang="fr-FR" altLang="fr-FR" sz="1400" b="0" dirty="0">
                <a:solidFill>
                  <a:srgbClr val="FF3300"/>
                </a:solidFill>
                <a:latin typeface="+mn-lt"/>
              </a:rPr>
              <a:t> force system</a:t>
            </a:r>
          </a:p>
        </p:txBody>
      </p:sp>
      <p:pic>
        <p:nvPicPr>
          <p:cNvPr id="12" name="Picture 203" descr="WSV50_Ensemble_sans_enceinte_25022008_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628775"/>
            <a:ext cx="4176712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4648658" y="1341438"/>
            <a:ext cx="427982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400" b="0" dirty="0" err="1">
                <a:solidFill>
                  <a:srgbClr val="FF3300"/>
                </a:solidFill>
              </a:rPr>
              <a:t>Carriage</a:t>
            </a:r>
            <a:r>
              <a:rPr lang="fr-FR" altLang="fr-FR" sz="1400" b="0" dirty="0">
                <a:solidFill>
                  <a:srgbClr val="FF3300"/>
                </a:solidFill>
              </a:rPr>
              <a:t>, </a:t>
            </a:r>
            <a:r>
              <a:rPr lang="fr-FR" altLang="fr-FR" sz="1400" b="0" dirty="0" err="1">
                <a:solidFill>
                  <a:srgbClr val="FF3300"/>
                </a:solidFill>
              </a:rPr>
              <a:t>magnetic</a:t>
            </a:r>
            <a:r>
              <a:rPr lang="fr-FR" altLang="fr-FR" sz="1400" b="0" dirty="0">
                <a:solidFill>
                  <a:srgbClr val="FF3300"/>
                </a:solidFill>
              </a:rPr>
              <a:t> system and </a:t>
            </a:r>
            <a:r>
              <a:rPr lang="fr-FR" altLang="fr-FR" sz="1400" b="0" dirty="0" err="1">
                <a:solidFill>
                  <a:srgbClr val="FF3300"/>
                </a:solidFill>
              </a:rPr>
              <a:t>Vac</a:t>
            </a:r>
            <a:r>
              <a:rPr lang="fr-FR" altLang="fr-FR" sz="1400" b="0" dirty="0">
                <a:solidFill>
                  <a:srgbClr val="FF3300"/>
                </a:solidFill>
              </a:rPr>
              <a:t>. </a:t>
            </a:r>
            <a:r>
              <a:rPr lang="fr-FR" altLang="fr-FR" sz="1400" b="0" dirty="0" err="1">
                <a:solidFill>
                  <a:srgbClr val="FF3300"/>
                </a:solidFill>
              </a:rPr>
              <a:t>Chamber</a:t>
            </a:r>
            <a:r>
              <a:rPr lang="fr-FR" altLang="fr-FR" sz="1400" b="0" dirty="0">
                <a:solidFill>
                  <a:srgbClr val="FF3300"/>
                </a:solidFill>
              </a:rPr>
              <a:t> ends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215" y="4404274"/>
            <a:ext cx="4647922" cy="245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863588" y="6417332"/>
            <a:ext cx="697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0" dirty="0" smtClean="0"/>
              <a:t>4,5 mm</a:t>
            </a:r>
            <a:endParaRPr lang="fr-FR" sz="1200" b="0" dirty="0"/>
          </a:p>
        </p:txBody>
      </p:sp>
      <p:cxnSp>
        <p:nvCxnSpPr>
          <p:cNvPr id="21" name="Connecteur droit avec flèche 20"/>
          <p:cNvCxnSpPr/>
          <p:nvPr/>
        </p:nvCxnSpPr>
        <p:spPr bwMode="auto">
          <a:xfrm flipV="1">
            <a:off x="1212401" y="6201816"/>
            <a:ext cx="0" cy="2155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00393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" y="4063538"/>
            <a:ext cx="3599892" cy="192174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" y="188913"/>
            <a:ext cx="8674360" cy="1143000"/>
          </a:xfrm>
        </p:spPr>
        <p:txBody>
          <a:bodyPr/>
          <a:lstStyle/>
          <a:p>
            <a:r>
              <a:rPr lang="fr-FR" dirty="0" smtClean="0"/>
              <a:t>FROM WSV50-SOLEIL TO WSV50-MAXIV:</a:t>
            </a:r>
            <a:br>
              <a:rPr lang="fr-FR" dirty="0" smtClean="0"/>
            </a:br>
            <a:r>
              <a:rPr lang="fr-FR" dirty="0" smtClean="0"/>
              <a:t>SPECTRAL NEEDS</a:t>
            </a:r>
            <a:endParaRPr lang="fr-FR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"/>
          <a:stretch/>
        </p:blipFill>
        <p:spPr bwMode="auto">
          <a:xfrm>
            <a:off x="3531094" y="1610493"/>
            <a:ext cx="5610599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259773" y="3864957"/>
            <a:ext cx="3243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SOLEIL@2,75 </a:t>
            </a:r>
            <a:r>
              <a:rPr lang="fr-FR" sz="1400" dirty="0" err="1" smtClean="0"/>
              <a:t>GeV</a:t>
            </a:r>
            <a:r>
              <a:rPr lang="fr-FR" sz="1400" dirty="0" smtClean="0"/>
              <a:t> (20 keV</a:t>
            </a:r>
            <a:r>
              <a:rPr lang="fr-FR" sz="1400" dirty="0" smtClean="0">
                <a:sym typeface="Wingdings" panose="05000000000000000000" pitchFamily="2" charset="2"/>
              </a:rPr>
              <a:t>50 </a:t>
            </a:r>
            <a:r>
              <a:rPr lang="fr-FR" sz="1400" dirty="0" err="1" smtClean="0">
                <a:sym typeface="Wingdings" panose="05000000000000000000" pitchFamily="2" charset="2"/>
              </a:rPr>
              <a:t>keV</a:t>
            </a:r>
            <a:r>
              <a:rPr lang="fr-FR" sz="1400" dirty="0" smtClean="0">
                <a:sym typeface="Wingdings" panose="05000000000000000000" pitchFamily="2" charset="2"/>
              </a:rPr>
              <a:t>)</a:t>
            </a:r>
            <a:endParaRPr lang="fr-FR" sz="1400" dirty="0"/>
          </a:p>
        </p:txBody>
      </p:sp>
      <p:sp>
        <p:nvSpPr>
          <p:cNvPr id="8" name="ZoneTexte 7"/>
          <p:cNvSpPr txBox="1"/>
          <p:nvPr/>
        </p:nvSpPr>
        <p:spPr>
          <a:xfrm>
            <a:off x="4986347" y="1241161"/>
            <a:ext cx="3443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MAXIV@3GeV (4 keV</a:t>
            </a:r>
            <a:r>
              <a:rPr lang="fr-FR" dirty="0" smtClean="0">
                <a:sym typeface="Wingdings" panose="05000000000000000000" pitchFamily="2" charset="2"/>
              </a:rPr>
              <a:t>40keV)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4139952" y="5607854"/>
            <a:ext cx="4854406" cy="677108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/>
              <a:buChar char="à"/>
            </a:pPr>
            <a:r>
              <a:rPr lang="fr-FR" dirty="0" err="1" smtClean="0">
                <a:sym typeface="Wingdings" panose="05000000000000000000" pitchFamily="2" charset="2"/>
              </a:rPr>
              <a:t>Aperiodicity</a:t>
            </a:r>
            <a:r>
              <a:rPr lang="fr-FR" dirty="0" smtClean="0">
                <a:sym typeface="Wingdings" panose="05000000000000000000" pitchFamily="2" charset="2"/>
              </a:rPr>
              <a:t> (SCW34, CLS)</a:t>
            </a:r>
          </a:p>
          <a:p>
            <a:pPr marL="285750" indent="-285750">
              <a:buFont typeface="Wingdings"/>
              <a:buChar char="à"/>
            </a:pPr>
            <a:r>
              <a:rPr lang="fr-FR" sz="2000" u="sng" dirty="0" err="1" smtClean="0">
                <a:sym typeface="Wingdings" panose="05000000000000000000" pitchFamily="2" charset="2"/>
              </a:rPr>
              <a:t>Tapering</a:t>
            </a:r>
            <a:r>
              <a:rPr lang="fr-FR" sz="2000" u="sng" dirty="0" smtClean="0">
                <a:sym typeface="Wingdings" panose="05000000000000000000" pitchFamily="2" charset="2"/>
              </a:rPr>
              <a:t> of </a:t>
            </a:r>
            <a:r>
              <a:rPr lang="fr-FR" sz="2000" u="sng" dirty="0" err="1" smtClean="0">
                <a:sym typeface="Wingdings" panose="05000000000000000000" pitchFamily="2" charset="2"/>
              </a:rPr>
              <a:t>girders</a:t>
            </a:r>
            <a:r>
              <a:rPr lang="fr-FR" sz="2000" u="sng" dirty="0" smtClean="0">
                <a:sym typeface="Wingdings" panose="05000000000000000000" pitchFamily="2" charset="2"/>
              </a:rPr>
              <a:t> (WSV50, MAXIV)</a:t>
            </a:r>
            <a:endParaRPr lang="fr-FR" sz="2000" u="sng" dirty="0"/>
          </a:p>
        </p:txBody>
      </p:sp>
      <p:sp>
        <p:nvSpPr>
          <p:cNvPr id="11" name="ZoneTexte 10"/>
          <p:cNvSpPr txBox="1"/>
          <p:nvPr/>
        </p:nvSpPr>
        <p:spPr>
          <a:xfrm>
            <a:off x="7709066" y="5029968"/>
            <a:ext cx="14478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0" dirty="0" smtClean="0"/>
              <a:t>MAXIV </a:t>
            </a:r>
            <a:r>
              <a:rPr lang="fr-FR" sz="1200" b="0" dirty="0" err="1" smtClean="0"/>
              <a:t>predictions</a:t>
            </a:r>
            <a:endParaRPr lang="fr-FR" sz="1200" b="0" dirty="0"/>
          </a:p>
        </p:txBody>
      </p:sp>
      <p:sp>
        <p:nvSpPr>
          <p:cNvPr id="12" name="ZoneTexte 11"/>
          <p:cNvSpPr txBox="1"/>
          <p:nvPr/>
        </p:nvSpPr>
        <p:spPr>
          <a:xfrm>
            <a:off x="1808199" y="6007963"/>
            <a:ext cx="15014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0" dirty="0" smtClean="0"/>
              <a:t>SOLEIL </a:t>
            </a:r>
            <a:r>
              <a:rPr lang="fr-FR" sz="1200" b="0" dirty="0" err="1" smtClean="0"/>
              <a:t>predictions</a:t>
            </a:r>
            <a:endParaRPr lang="fr-FR" sz="1200" b="0" dirty="0"/>
          </a:p>
        </p:txBody>
      </p:sp>
      <p:sp>
        <p:nvSpPr>
          <p:cNvPr id="3" name="ZoneTexte 2"/>
          <p:cNvSpPr txBox="1"/>
          <p:nvPr/>
        </p:nvSpPr>
        <p:spPr>
          <a:xfrm>
            <a:off x="1680913" y="4299432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K=9.8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7700166" y="2211892"/>
            <a:ext cx="729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K=11</a:t>
            </a:r>
            <a:endParaRPr lang="fr-FR" dirty="0"/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-33318" y="1673209"/>
            <a:ext cx="3520635" cy="2007819"/>
          </a:xfrm>
          <a:prstGeom prst="rect">
            <a:avLst/>
          </a:prstGeom>
          <a:ln>
            <a:solidFill>
              <a:srgbClr val="6600CC"/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1400" b="0" kern="0" dirty="0" smtClean="0"/>
              <a:t>MAX: 3 </a:t>
            </a:r>
            <a:r>
              <a:rPr lang="fr-FR" sz="1400" b="0" kern="0" dirty="0" err="1" smtClean="0"/>
              <a:t>GeV</a:t>
            </a:r>
            <a:r>
              <a:rPr lang="fr-FR" sz="1400" b="0" kern="0" dirty="0" smtClean="0"/>
              <a:t> / 500 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0" kern="0" dirty="0" smtClean="0"/>
              <a:t>Construction of a </a:t>
            </a:r>
            <a:r>
              <a:rPr lang="fr-FR" sz="1400" b="0" kern="0" dirty="0" err="1" smtClean="0"/>
              <a:t>wiggler</a:t>
            </a:r>
            <a:r>
              <a:rPr lang="fr-FR" sz="1400" b="0" kern="0" dirty="0" smtClean="0"/>
              <a:t> for the BALDER </a:t>
            </a:r>
            <a:r>
              <a:rPr lang="fr-FR" sz="1400" b="0" kern="0" dirty="0" err="1" smtClean="0"/>
              <a:t>beamline</a:t>
            </a:r>
            <a:r>
              <a:rPr lang="fr-FR" sz="1400" b="0" kern="0" dirty="0" smtClean="0"/>
              <a:t> of MAXIV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0" kern="0" dirty="0" err="1" smtClean="0"/>
              <a:t>Energy</a:t>
            </a:r>
            <a:r>
              <a:rPr lang="fr-FR" sz="1400" b="0" kern="0" dirty="0" smtClean="0"/>
              <a:t> range: 4 </a:t>
            </a:r>
            <a:r>
              <a:rPr lang="fr-FR" sz="1400" b="0" kern="0" dirty="0" err="1" smtClean="0"/>
              <a:t>keV</a:t>
            </a:r>
            <a:r>
              <a:rPr lang="fr-FR" sz="1400" b="0" kern="0" dirty="0" smtClean="0"/>
              <a:t> – 40 </a:t>
            </a:r>
            <a:r>
              <a:rPr lang="fr-FR" sz="1400" b="0" kern="0" dirty="0" err="1" smtClean="0"/>
              <a:t>keV</a:t>
            </a:r>
            <a:endParaRPr lang="fr-FR" sz="1400" b="0" kern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0" kern="0" dirty="0"/>
              <a:t>Collaboration </a:t>
            </a:r>
            <a:r>
              <a:rPr lang="fr-FR" sz="1400" b="0" kern="0" dirty="0" err="1"/>
              <a:t>contract</a:t>
            </a:r>
            <a:r>
              <a:rPr lang="fr-FR" sz="1400" b="0" kern="0" dirty="0"/>
              <a:t> </a:t>
            </a:r>
            <a:r>
              <a:rPr lang="fr-FR" sz="1400" b="0" kern="0" dirty="0" err="1"/>
              <a:t>signed</a:t>
            </a:r>
            <a:r>
              <a:rPr lang="fr-FR" sz="1400" b="0" kern="0" dirty="0"/>
              <a:t> </a:t>
            </a:r>
            <a:r>
              <a:rPr lang="fr-FR" sz="1400" b="0" kern="0" dirty="0" err="1"/>
              <a:t>between</a:t>
            </a:r>
            <a:r>
              <a:rPr lang="fr-FR" sz="1400" b="0" kern="0" dirty="0"/>
              <a:t> SOLEIL and MAXIV in </a:t>
            </a:r>
            <a:r>
              <a:rPr lang="fr-FR" sz="1400" b="0" kern="0" dirty="0" err="1"/>
              <a:t>June</a:t>
            </a:r>
            <a:r>
              <a:rPr lang="fr-FR" sz="1400" b="0" kern="0" dirty="0"/>
              <a:t> </a:t>
            </a:r>
            <a:r>
              <a:rPr lang="fr-FR" sz="1400" b="0" kern="0" dirty="0" smtClean="0"/>
              <a:t>2012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0" kern="0" dirty="0" err="1" smtClean="0"/>
              <a:t>Wiggler</a:t>
            </a:r>
            <a:r>
              <a:rPr lang="fr-FR" sz="1400" b="0" kern="0" dirty="0" smtClean="0"/>
              <a:t> design </a:t>
            </a:r>
            <a:r>
              <a:rPr lang="fr-FR" sz="1400" b="0" kern="0" dirty="0" err="1" smtClean="0"/>
              <a:t>inspired</a:t>
            </a:r>
            <a:r>
              <a:rPr lang="fr-FR" sz="1400" b="0" kern="0" dirty="0" smtClean="0"/>
              <a:t> </a:t>
            </a:r>
            <a:r>
              <a:rPr lang="fr-FR" sz="1400" b="0" kern="0" dirty="0" err="1" smtClean="0"/>
              <a:t>from</a:t>
            </a:r>
            <a:r>
              <a:rPr lang="fr-FR" sz="1400" b="0" kern="0" dirty="0" smtClean="0"/>
              <a:t> the SOLEIL in-vacuum </a:t>
            </a:r>
            <a:r>
              <a:rPr lang="fr-FR" sz="1400" b="0" kern="0" dirty="0" err="1" smtClean="0"/>
              <a:t>wiggler</a:t>
            </a:r>
            <a:r>
              <a:rPr lang="fr-FR" sz="1400" b="0" kern="0" dirty="0" smtClean="0"/>
              <a:t> WSV50</a:t>
            </a:r>
          </a:p>
        </p:txBody>
      </p:sp>
    </p:spTree>
    <p:extLst>
      <p:ext uri="{BB962C8B-B14F-4D97-AF65-F5344CB8AC3E}">
        <p14:creationId xmlns:p14="http://schemas.microsoft.com/office/powerpoint/2010/main" val="15910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1779298" y="3692061"/>
            <a:ext cx="1402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0" dirty="0" smtClean="0"/>
              <a:t>E. </a:t>
            </a:r>
            <a:r>
              <a:rPr lang="fr-FR" sz="1200" b="0" dirty="0" err="1" smtClean="0"/>
              <a:t>Wallen</a:t>
            </a:r>
            <a:r>
              <a:rPr lang="fr-FR" sz="1200" b="0" dirty="0" smtClean="0"/>
              <a:t>, MAXIV</a:t>
            </a:r>
            <a:endParaRPr lang="fr-FR" sz="1200" b="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132" y="562409"/>
            <a:ext cx="4001505" cy="2485894"/>
          </a:xfrm>
          <a:prstGeom prst="rect">
            <a:avLst/>
          </a:prstGeom>
        </p:spPr>
      </p:pic>
      <p:pic>
        <p:nvPicPr>
          <p:cNvPr id="10" name="Deformation_Point_Faibl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51520" y="4155337"/>
            <a:ext cx="3442730" cy="2334003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5616772" y="240903"/>
            <a:ext cx="2512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0" dirty="0" err="1" smtClean="0"/>
              <a:t>Girders</a:t>
            </a:r>
            <a:r>
              <a:rPr lang="fr-FR" sz="1400" b="0" dirty="0" smtClean="0"/>
              <a:t> and </a:t>
            </a:r>
            <a:r>
              <a:rPr lang="fr-FR" sz="1400" b="0" dirty="0" err="1" smtClean="0"/>
              <a:t>magnetic</a:t>
            </a:r>
            <a:r>
              <a:rPr lang="fr-FR" sz="1400" b="0" dirty="0" smtClean="0"/>
              <a:t> system</a:t>
            </a:r>
            <a:endParaRPr lang="fr-FR" sz="1400" b="0" dirty="0"/>
          </a:p>
        </p:txBody>
      </p:sp>
      <p:sp>
        <p:nvSpPr>
          <p:cNvPr id="34" name="ZoneTexte 33"/>
          <p:cNvSpPr txBox="1"/>
          <p:nvPr/>
        </p:nvSpPr>
        <p:spPr>
          <a:xfrm>
            <a:off x="6040286" y="3861048"/>
            <a:ext cx="16651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0" dirty="0" err="1" smtClean="0"/>
              <a:t>Tapering</a:t>
            </a:r>
            <a:r>
              <a:rPr lang="fr-FR" sz="1400" b="0" dirty="0" smtClean="0"/>
              <a:t> of </a:t>
            </a:r>
            <a:r>
              <a:rPr lang="fr-FR" sz="1400" b="0" dirty="0" err="1" smtClean="0"/>
              <a:t>girders</a:t>
            </a:r>
            <a:endParaRPr lang="fr-FR" sz="1400" b="0" dirty="0"/>
          </a:p>
        </p:txBody>
      </p:sp>
      <p:cxnSp>
        <p:nvCxnSpPr>
          <p:cNvPr id="36" name="Connecteur droit avec flèche 35"/>
          <p:cNvCxnSpPr>
            <a:stCxn id="37" idx="2"/>
          </p:cNvCxnSpPr>
          <p:nvPr/>
        </p:nvCxnSpPr>
        <p:spPr bwMode="auto">
          <a:xfrm flipH="1">
            <a:off x="7992380" y="3775345"/>
            <a:ext cx="423576" cy="163209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ZoneTexte 36"/>
          <p:cNvSpPr txBox="1"/>
          <p:nvPr/>
        </p:nvSpPr>
        <p:spPr>
          <a:xfrm>
            <a:off x="7848364" y="3467568"/>
            <a:ext cx="11351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Weak</a:t>
            </a:r>
            <a:r>
              <a:rPr lang="fr-FR" sz="1400" dirty="0" smtClean="0"/>
              <a:t> point</a:t>
            </a:r>
            <a:endParaRPr lang="fr-FR" sz="1400" dirty="0"/>
          </a:p>
        </p:txBody>
      </p:sp>
      <p:sp>
        <p:nvSpPr>
          <p:cNvPr id="38" name="ZoneTexte 37"/>
          <p:cNvSpPr txBox="1"/>
          <p:nvPr/>
        </p:nvSpPr>
        <p:spPr>
          <a:xfrm>
            <a:off x="5929742" y="6540158"/>
            <a:ext cx="1549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0" dirty="0" smtClean="0"/>
              <a:t>K. </a:t>
            </a:r>
            <a:r>
              <a:rPr lang="fr-FR" sz="1200" b="0" dirty="0" err="1" smtClean="0"/>
              <a:t>Tavakoli</a:t>
            </a:r>
            <a:r>
              <a:rPr lang="fr-FR" sz="1200" b="0" dirty="0" smtClean="0"/>
              <a:t>, SOLEIL</a:t>
            </a:r>
            <a:endParaRPr lang="fr-FR" sz="1200" b="0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1"/>
          </p:nvPr>
        </p:nvSpPr>
        <p:spPr>
          <a:xfrm>
            <a:off x="-21400" y="1376772"/>
            <a:ext cx="4737415" cy="1326177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fr-FR" sz="1400" dirty="0" err="1" smtClean="0"/>
              <a:t>Operational</a:t>
            </a:r>
            <a:r>
              <a:rPr lang="fr-FR" sz="1400" dirty="0" smtClean="0"/>
              <a:t> gap: </a:t>
            </a:r>
            <a:r>
              <a:rPr lang="fr-FR" sz="1400" dirty="0" err="1" smtClean="0"/>
              <a:t>downto</a:t>
            </a:r>
            <a:r>
              <a:rPr lang="fr-FR" sz="1400" dirty="0" smtClean="0"/>
              <a:t> 4.2 mm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400" dirty="0" err="1" smtClean="0"/>
              <a:t>Tapering</a:t>
            </a:r>
            <a:r>
              <a:rPr lang="fr-FR" sz="1400" dirty="0" smtClean="0"/>
              <a:t> (2 mm) of </a:t>
            </a:r>
            <a:r>
              <a:rPr lang="fr-FR" sz="1400" dirty="0" err="1"/>
              <a:t>girders</a:t>
            </a:r>
            <a:r>
              <a:rPr lang="fr-FR" sz="1400" dirty="0"/>
              <a:t> to </a:t>
            </a:r>
            <a:r>
              <a:rPr lang="fr-FR" sz="1400" dirty="0" err="1"/>
              <a:t>smooth</a:t>
            </a:r>
            <a:r>
              <a:rPr lang="fr-FR" sz="1400" dirty="0"/>
              <a:t> the </a:t>
            </a:r>
            <a:r>
              <a:rPr lang="fr-FR" sz="1400" dirty="0" err="1"/>
              <a:t>spectrum</a:t>
            </a:r>
            <a:r>
              <a:rPr lang="fr-FR" sz="1400" dirty="0"/>
              <a:t> at </a:t>
            </a:r>
            <a:r>
              <a:rPr lang="fr-FR" sz="1400" dirty="0" err="1"/>
              <a:t>low</a:t>
            </a:r>
            <a:r>
              <a:rPr lang="fr-FR" sz="1400" dirty="0"/>
              <a:t> </a:t>
            </a:r>
            <a:r>
              <a:rPr lang="fr-FR" sz="1400" dirty="0" err="1"/>
              <a:t>energy</a:t>
            </a:r>
            <a:r>
              <a:rPr lang="fr-FR" sz="1400" dirty="0"/>
              <a:t> (4 </a:t>
            </a:r>
            <a:r>
              <a:rPr lang="fr-FR" sz="1400" dirty="0" err="1" smtClean="0"/>
              <a:t>keV</a:t>
            </a:r>
            <a:r>
              <a:rPr lang="fr-FR" sz="1400" dirty="0" smtClean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400" dirty="0" smtClean="0"/>
              <a:t>Pole </a:t>
            </a:r>
            <a:r>
              <a:rPr lang="fr-FR" sz="1400" dirty="0" err="1"/>
              <a:t>geometry</a:t>
            </a:r>
            <a:r>
              <a:rPr lang="fr-FR" sz="1400" dirty="0"/>
              <a:t> to </a:t>
            </a:r>
            <a:r>
              <a:rPr lang="fr-FR" sz="1400" dirty="0" err="1"/>
              <a:t>increase</a:t>
            </a:r>
            <a:r>
              <a:rPr lang="fr-FR" sz="1400" dirty="0"/>
              <a:t> the </a:t>
            </a:r>
            <a:r>
              <a:rPr lang="fr-FR" sz="1400" dirty="0" err="1"/>
              <a:t>field</a:t>
            </a:r>
            <a:r>
              <a:rPr lang="fr-FR" sz="1400" dirty="0"/>
              <a:t> and </a:t>
            </a:r>
            <a:r>
              <a:rPr lang="fr-FR" sz="1400" dirty="0" err="1"/>
              <a:t>limit</a:t>
            </a:r>
            <a:r>
              <a:rPr lang="fr-FR" sz="1400" dirty="0"/>
              <a:t> the </a:t>
            </a:r>
            <a:r>
              <a:rPr lang="fr-FR" sz="1400" dirty="0" err="1"/>
              <a:t>risk</a:t>
            </a:r>
            <a:r>
              <a:rPr lang="fr-FR" sz="1400" dirty="0"/>
              <a:t> of </a:t>
            </a:r>
            <a:r>
              <a:rPr lang="fr-FR" sz="1400" dirty="0" err="1" smtClean="0"/>
              <a:t>demagnetization</a:t>
            </a:r>
            <a:r>
              <a:rPr lang="fr-FR" sz="1400" dirty="0" smtClean="0"/>
              <a:t> </a:t>
            </a:r>
            <a:r>
              <a:rPr lang="fr-FR" sz="1400" dirty="0" err="1"/>
              <a:t>during</a:t>
            </a:r>
            <a:r>
              <a:rPr lang="fr-FR" sz="1400" dirty="0"/>
              <a:t> </a:t>
            </a:r>
            <a:r>
              <a:rPr lang="fr-FR" sz="1400" dirty="0" err="1" smtClean="0"/>
              <a:t>baking</a:t>
            </a:r>
            <a:endParaRPr lang="fr-FR" sz="1400" dirty="0"/>
          </a:p>
        </p:txBody>
      </p:sp>
      <p:sp>
        <p:nvSpPr>
          <p:cNvPr id="16" name="Titre 1"/>
          <p:cNvSpPr txBox="1">
            <a:spLocks/>
          </p:cNvSpPr>
          <p:nvPr/>
        </p:nvSpPr>
        <p:spPr bwMode="auto">
          <a:xfrm>
            <a:off x="87951" y="116298"/>
            <a:ext cx="520413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333333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333333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333333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333333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135A17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135A17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135A17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135A17"/>
                </a:solidFill>
                <a:latin typeface="Tahoma" pitchFamily="34" charset="0"/>
              </a:defRPr>
            </a:lvl9pPr>
          </a:lstStyle>
          <a:p>
            <a:r>
              <a:rPr lang="fr-FR" kern="0" dirty="0" smtClean="0"/>
              <a:t>FROM WSV50-SOLEIL </a:t>
            </a:r>
          </a:p>
          <a:p>
            <a:r>
              <a:rPr lang="fr-FR" kern="0" dirty="0" smtClean="0"/>
              <a:t>TO WSV50-MAXIV:</a:t>
            </a:r>
          </a:p>
          <a:p>
            <a:r>
              <a:rPr lang="fr-FR" kern="0" dirty="0" smtClean="0"/>
              <a:t>MAJOR CHANGES</a:t>
            </a:r>
            <a:endParaRPr lang="fr-FR" kern="0" dirty="0"/>
          </a:p>
        </p:txBody>
      </p:sp>
      <p:cxnSp>
        <p:nvCxnSpPr>
          <p:cNvPr id="17" name="Connecteur droit avec flèche 16"/>
          <p:cNvCxnSpPr/>
          <p:nvPr/>
        </p:nvCxnSpPr>
        <p:spPr bwMode="auto">
          <a:xfrm flipH="1" flipV="1">
            <a:off x="7705486" y="2423756"/>
            <a:ext cx="610930" cy="10052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Flèche droite 25"/>
          <p:cNvSpPr/>
          <p:nvPr/>
        </p:nvSpPr>
        <p:spPr bwMode="auto">
          <a:xfrm rot="5400000">
            <a:off x="6572742" y="3300284"/>
            <a:ext cx="558075" cy="392047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42" name="Tableau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206925"/>
              </p:ext>
            </p:extLst>
          </p:nvPr>
        </p:nvGraphicFramePr>
        <p:xfrm>
          <a:off x="303975" y="3990176"/>
          <a:ext cx="4232021" cy="210312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071781"/>
                <a:gridCol w="2160240"/>
              </a:tblGrid>
              <a:tr h="212610">
                <a:tc>
                  <a:txBody>
                    <a:bodyPr/>
                    <a:lstStyle/>
                    <a:p>
                      <a:r>
                        <a:rPr lang="fr-FR" sz="1000" b="0" dirty="0" err="1" smtClean="0"/>
                        <a:t>Technology</a:t>
                      </a:r>
                      <a:endParaRPr lang="fr-F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b="0" dirty="0" err="1" smtClean="0"/>
                        <a:t>Hybrid</a:t>
                      </a:r>
                      <a:r>
                        <a:rPr lang="fr-FR" sz="1000" b="0" dirty="0" smtClean="0"/>
                        <a:t> in-vacuum</a:t>
                      </a:r>
                      <a:endParaRPr lang="fr-FR" sz="1000" b="0" dirty="0"/>
                    </a:p>
                  </a:txBody>
                  <a:tcPr/>
                </a:tc>
              </a:tr>
              <a:tr h="212610">
                <a:tc>
                  <a:txBody>
                    <a:bodyPr/>
                    <a:lstStyle/>
                    <a:p>
                      <a:r>
                        <a:rPr lang="fr-FR" sz="1000" b="0" dirty="0" err="1" smtClean="0"/>
                        <a:t>Magnets</a:t>
                      </a:r>
                      <a:endParaRPr lang="fr-F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b="0" dirty="0" err="1" smtClean="0"/>
                        <a:t>NdFeB</a:t>
                      </a:r>
                      <a:r>
                        <a:rPr lang="fr-FR" sz="1000" b="0" dirty="0" smtClean="0"/>
                        <a:t> (Br=1.21T/</a:t>
                      </a:r>
                      <a:r>
                        <a:rPr lang="fr-FR" sz="1000" b="0" dirty="0" err="1" smtClean="0"/>
                        <a:t>Hc</a:t>
                      </a:r>
                      <a:r>
                        <a:rPr lang="fr-FR" sz="1000" b="0" dirty="0" smtClean="0"/>
                        <a:t>=2250 kA/m) </a:t>
                      </a:r>
                      <a:r>
                        <a:rPr lang="fr-FR" sz="1000" b="0" dirty="0" err="1" smtClean="0"/>
                        <a:t>from</a:t>
                      </a:r>
                      <a:r>
                        <a:rPr lang="fr-FR" sz="1000" b="0" dirty="0" smtClean="0"/>
                        <a:t> NEOREM</a:t>
                      </a:r>
                      <a:endParaRPr lang="fr-FR" sz="1000" b="0" dirty="0"/>
                    </a:p>
                  </a:txBody>
                  <a:tcPr/>
                </a:tc>
              </a:tr>
              <a:tr h="212610">
                <a:tc>
                  <a:txBody>
                    <a:bodyPr/>
                    <a:lstStyle/>
                    <a:p>
                      <a:r>
                        <a:rPr lang="fr-FR" sz="1000" b="0" dirty="0" err="1" smtClean="0"/>
                        <a:t>Poles</a:t>
                      </a:r>
                      <a:endParaRPr lang="fr-F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b="0" dirty="0" err="1" smtClean="0"/>
                        <a:t>VdPer</a:t>
                      </a:r>
                      <a:r>
                        <a:rPr lang="fr-FR" sz="1000" b="0" dirty="0" smtClean="0"/>
                        <a:t> (Bs=2.35T)</a:t>
                      </a:r>
                      <a:endParaRPr lang="fr-FR" sz="1000" b="0" dirty="0"/>
                    </a:p>
                  </a:txBody>
                  <a:tcPr/>
                </a:tc>
              </a:tr>
              <a:tr h="212610">
                <a:tc>
                  <a:txBody>
                    <a:bodyPr/>
                    <a:lstStyle/>
                    <a:p>
                      <a:r>
                        <a:rPr lang="fr-FR" sz="1000" b="0" dirty="0" err="1" smtClean="0"/>
                        <a:t>Period</a:t>
                      </a:r>
                      <a:r>
                        <a:rPr lang="fr-FR" sz="1000" b="0" dirty="0" smtClean="0"/>
                        <a:t> </a:t>
                      </a:r>
                      <a:r>
                        <a:rPr lang="fr-FR" sz="1000" b="0" dirty="0" err="1" smtClean="0"/>
                        <a:t>length</a:t>
                      </a:r>
                      <a:endParaRPr lang="fr-F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b="0" dirty="0" smtClean="0"/>
                        <a:t>50 mm</a:t>
                      </a:r>
                      <a:endParaRPr lang="fr-FR" sz="1000" b="0" dirty="0"/>
                    </a:p>
                  </a:txBody>
                  <a:tcPr/>
                </a:tc>
              </a:tr>
              <a:tr h="212610">
                <a:tc>
                  <a:txBody>
                    <a:bodyPr/>
                    <a:lstStyle/>
                    <a:p>
                      <a:r>
                        <a:rPr lang="fr-FR" sz="1000" b="0" dirty="0" err="1" smtClean="0"/>
                        <a:t>Number</a:t>
                      </a:r>
                      <a:r>
                        <a:rPr lang="fr-FR" sz="1000" b="0" dirty="0" smtClean="0"/>
                        <a:t> of full </a:t>
                      </a:r>
                      <a:r>
                        <a:rPr lang="fr-FR" sz="1000" b="0" dirty="0" err="1" smtClean="0"/>
                        <a:t>periods</a:t>
                      </a:r>
                      <a:endParaRPr lang="fr-F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b="0" dirty="0" smtClean="0"/>
                        <a:t>38</a:t>
                      </a:r>
                      <a:endParaRPr lang="fr-FR" sz="1000" b="0" dirty="0"/>
                    </a:p>
                  </a:txBody>
                  <a:tcPr/>
                </a:tc>
              </a:tr>
              <a:tr h="212610">
                <a:tc>
                  <a:txBody>
                    <a:bodyPr/>
                    <a:lstStyle/>
                    <a:p>
                      <a:r>
                        <a:rPr lang="fr-FR" sz="1000" b="0" dirty="0" smtClean="0"/>
                        <a:t>Minimum gap</a:t>
                      </a:r>
                      <a:endParaRPr lang="fr-F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b="0" dirty="0" smtClean="0"/>
                        <a:t>4.2 mm (taper: 2</a:t>
                      </a:r>
                      <a:r>
                        <a:rPr lang="fr-FR" sz="1000" b="0" baseline="0" dirty="0" smtClean="0"/>
                        <a:t> mm)</a:t>
                      </a:r>
                      <a:endParaRPr lang="fr-FR" sz="1000" b="0" dirty="0"/>
                    </a:p>
                  </a:txBody>
                  <a:tcPr/>
                </a:tc>
              </a:tr>
              <a:tr h="212610">
                <a:tc>
                  <a:txBody>
                    <a:bodyPr/>
                    <a:lstStyle/>
                    <a:p>
                      <a:r>
                        <a:rPr lang="fr-FR" sz="1000" b="0" dirty="0" smtClean="0"/>
                        <a:t>Max. </a:t>
                      </a:r>
                      <a:r>
                        <a:rPr lang="fr-FR" sz="1000" b="0" dirty="0" err="1" smtClean="0"/>
                        <a:t>magnetic</a:t>
                      </a:r>
                      <a:r>
                        <a:rPr lang="fr-FR" sz="1000" b="0" dirty="0" smtClean="0"/>
                        <a:t> </a:t>
                      </a:r>
                      <a:r>
                        <a:rPr lang="fr-FR" sz="1000" b="0" dirty="0" err="1" smtClean="0"/>
                        <a:t>field</a:t>
                      </a:r>
                      <a:endParaRPr lang="fr-F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b="0" dirty="0" smtClean="0"/>
                        <a:t>2.42 T</a:t>
                      </a:r>
                      <a:endParaRPr lang="fr-FR" sz="1000" b="0" dirty="0"/>
                    </a:p>
                  </a:txBody>
                  <a:tcPr/>
                </a:tc>
              </a:tr>
              <a:tr h="212610">
                <a:tc>
                  <a:txBody>
                    <a:bodyPr/>
                    <a:lstStyle/>
                    <a:p>
                      <a:r>
                        <a:rPr lang="fr-FR" sz="1000" b="0" dirty="0" smtClean="0"/>
                        <a:t>Radiation aperture</a:t>
                      </a:r>
                      <a:endParaRPr lang="fr-F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b="0" dirty="0" smtClean="0"/>
                        <a:t>+/- 1.87 </a:t>
                      </a:r>
                      <a:r>
                        <a:rPr lang="fr-FR" sz="1000" b="0" dirty="0" err="1" smtClean="0"/>
                        <a:t>mrad</a:t>
                      </a:r>
                      <a:endParaRPr lang="fr-FR" sz="1000" b="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2606404"/>
            <a:ext cx="1180770" cy="136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48" y="2708920"/>
            <a:ext cx="1102620" cy="116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lèche droite 1"/>
          <p:cNvSpPr/>
          <p:nvPr/>
        </p:nvSpPr>
        <p:spPr bwMode="auto">
          <a:xfrm>
            <a:off x="2258157" y="3217270"/>
            <a:ext cx="549647" cy="279037"/>
          </a:xfrm>
          <a:prstGeom prst="rightArrow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49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2_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onception personnalisée">
      <a:majorFont>
        <a:latin typeface="Tahom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onception personnalisée">
  <a:themeElements>
    <a:clrScheme name="1_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onception personnalisée">
      <a:majorFont>
        <a:latin typeface="Tahom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90689</TotalTime>
  <Words>1066</Words>
  <Application>Microsoft Office PowerPoint</Application>
  <PresentationFormat>Affichage à l'écran (4:3)</PresentationFormat>
  <Paragraphs>247</Paragraphs>
  <Slides>20</Slides>
  <Notes>0</Notes>
  <HiddenSlides>0</HiddenSlides>
  <MMClips>1</MMClips>
  <ScaleCrop>false</ScaleCrop>
  <HeadingPairs>
    <vt:vector size="6" baseType="variant">
      <vt:variant>
        <vt:lpstr>Thème</vt:lpstr>
      </vt:variant>
      <vt:variant>
        <vt:i4>2</vt:i4>
      </vt:variant>
      <vt:variant>
        <vt:lpstr>Liaisons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3" baseType="lpstr">
      <vt:lpstr>2_Conception personnalisée</vt:lpstr>
      <vt:lpstr>1_Conception personnalisée</vt:lpstr>
      <vt:lpstr>\\localhost\Users\erikwallen\Soleil cooperation\Möte okt 2012\Macintosh HD:Users:erikwallen:Library:Mail Downloads:Mod_for_MAXIV.docx!OLE_LINK1</vt:lpstr>
      <vt:lpstr>CONSTRUCTION OF THE WIGGLER DEDICATED TO THE BALDER BEAMLINE OF MAXIV: FROM SOLEIL WIGGLER TO MAXIV WIGGLER</vt:lpstr>
      <vt:lpstr>OUTLINE</vt:lpstr>
      <vt:lpstr>WIGGLER AT SOLEIL: WSV50</vt:lpstr>
      <vt:lpstr>MAGNETIC DESIGN OF WSV50</vt:lpstr>
      <vt:lpstr>NEEDS AND CONSTRAINTS: MAGNETIC FORCES</vt:lpstr>
      <vt:lpstr>MAGNETIC FORCE COMPENSATION ON WSV50-SOLEIL</vt:lpstr>
      <vt:lpstr>MAGNETIC FORCE COMPENSATION: EFFECT AND CONTROL</vt:lpstr>
      <vt:lpstr>FROM WSV50-SOLEIL TO WSV50-MAXIV: SPECTRAL NEEDS</vt:lpstr>
      <vt:lpstr>Présentation PowerPoint</vt:lpstr>
      <vt:lpstr> MAGNETIC DESIGN</vt:lpstr>
      <vt:lpstr>ASSEMBLING: PLANEITY CONTROL</vt:lpstr>
      <vt:lpstr>ASSEMBLING: PLANEITY CORRECTION</vt:lpstr>
      <vt:lpstr>MAGNETIC PERFORMANCES: MAGNETIC FIELD</vt:lpstr>
      <vt:lpstr>MAGNETIC PERFORMANCES: FIELD INTEGRALS</vt:lpstr>
      <vt:lpstr>INSIDE VACUUM VESSEL ASSEMBLING</vt:lpstr>
      <vt:lpstr>PUMPING AND INSTRUMENTATION</vt:lpstr>
      <vt:lpstr>VACUUM TESTS AT SOLEIL</vt:lpstr>
      <vt:lpstr>DELIVERY AND INSTALLATION IN THE MAXIV TUNNEL</vt:lpstr>
      <vt:lpstr>VACUUM TESTS  AT MAXIV</vt:lpstr>
      <vt:lpstr>CONCLUSIONS</vt:lpstr>
    </vt:vector>
  </TitlesOfParts>
  <Company>SOLEIL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raoux</dc:creator>
  <cp:lastModifiedBy>Administrator</cp:lastModifiedBy>
  <cp:revision>1471</cp:revision>
  <cp:lastPrinted>2015-06-30T08:32:25Z</cp:lastPrinted>
  <dcterms:created xsi:type="dcterms:W3CDTF">2003-03-05T11:00:53Z</dcterms:created>
  <dcterms:modified xsi:type="dcterms:W3CDTF">2016-11-29T23:18:51Z</dcterms:modified>
</cp:coreProperties>
</file>