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2" r:id="rId2"/>
    <p:sldId id="535" r:id="rId3"/>
    <p:sldId id="576" r:id="rId4"/>
    <p:sldId id="517" r:id="rId5"/>
    <p:sldId id="511" r:id="rId6"/>
    <p:sldId id="515" r:id="rId7"/>
    <p:sldId id="512" r:id="rId8"/>
    <p:sldId id="519" r:id="rId9"/>
    <p:sldId id="521" r:id="rId10"/>
    <p:sldId id="498" r:id="rId11"/>
    <p:sldId id="522" r:id="rId12"/>
    <p:sldId id="523" r:id="rId13"/>
    <p:sldId id="524" r:id="rId14"/>
    <p:sldId id="525" r:id="rId15"/>
    <p:sldId id="526" r:id="rId16"/>
    <p:sldId id="467" r:id="rId17"/>
    <p:sldId id="465" r:id="rId18"/>
    <p:sldId id="527" r:id="rId19"/>
    <p:sldId id="496" r:id="rId20"/>
    <p:sldId id="491" r:id="rId21"/>
    <p:sldId id="492" r:id="rId22"/>
    <p:sldId id="556" r:id="rId23"/>
    <p:sldId id="550" r:id="rId24"/>
    <p:sldId id="552" r:id="rId25"/>
    <p:sldId id="560" r:id="rId26"/>
    <p:sldId id="469" r:id="rId27"/>
    <p:sldId id="494" r:id="rId28"/>
    <p:sldId id="533" r:id="rId29"/>
    <p:sldId id="470" r:id="rId30"/>
    <p:sldId id="419" r:id="rId31"/>
    <p:sldId id="484" r:id="rId32"/>
    <p:sldId id="536" r:id="rId33"/>
    <p:sldId id="537" r:id="rId34"/>
    <p:sldId id="417" r:id="rId35"/>
    <p:sldId id="418" r:id="rId36"/>
    <p:sldId id="420" r:id="rId37"/>
    <p:sldId id="489" r:id="rId38"/>
    <p:sldId id="500" r:id="rId39"/>
    <p:sldId id="502" r:id="rId40"/>
    <p:sldId id="504" r:id="rId41"/>
    <p:sldId id="506" r:id="rId42"/>
    <p:sldId id="565" r:id="rId43"/>
    <p:sldId id="490" r:id="rId44"/>
    <p:sldId id="474" r:id="rId45"/>
    <p:sldId id="475" r:id="rId46"/>
    <p:sldId id="427" r:id="rId47"/>
    <p:sldId id="434" r:id="rId48"/>
    <p:sldId id="480" r:id="rId49"/>
    <p:sldId id="481" r:id="rId50"/>
    <p:sldId id="575" r:id="rId51"/>
    <p:sldId id="455" r:id="rId52"/>
    <p:sldId id="540" r:id="rId53"/>
    <p:sldId id="571" r:id="rId54"/>
    <p:sldId id="572" r:id="rId55"/>
    <p:sldId id="573" r:id="rId56"/>
    <p:sldId id="574" r:id="rId57"/>
    <p:sldId id="566" r:id="rId58"/>
    <p:sldId id="567" r:id="rId59"/>
    <p:sldId id="562" r:id="rId60"/>
    <p:sldId id="563" r:id="rId61"/>
    <p:sldId id="568" r:id="rId62"/>
    <p:sldId id="569" r:id="rId63"/>
    <p:sldId id="548" r:id="rId64"/>
    <p:sldId id="549" r:id="rId65"/>
    <p:sldId id="558" r:id="rId66"/>
    <p:sldId id="542" r:id="rId67"/>
    <p:sldId id="543" r:id="rId68"/>
    <p:sldId id="545" r:id="rId69"/>
    <p:sldId id="546" r:id="rId70"/>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6633"/>
    <a:srgbClr val="009242"/>
    <a:srgbClr val="00C057"/>
    <a:srgbClr val="007434"/>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5" autoAdjust="0"/>
    <p:restoredTop sz="94675" autoAdjust="0"/>
  </p:normalViewPr>
  <p:slideViewPr>
    <p:cSldViewPr>
      <p:cViewPr>
        <p:scale>
          <a:sx n="70" d="100"/>
          <a:sy n="70" d="100"/>
        </p:scale>
        <p:origin x="-1565" y="-1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22B3E2A-D0B7-4C68-ADB7-4CABA16E03C7}" type="datetimeFigureOut">
              <a:rPr lang="de-DE"/>
              <a:pPr>
                <a:defRPr/>
              </a:pPr>
              <a:t>29.11.2016</a:t>
            </a:fld>
            <a:endParaRPr lang="de-DE"/>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307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2BA114-11D3-415E-8D10-F1084204682E}" type="slidenum">
              <a:rPr lang="de-DE"/>
              <a:pPr>
                <a:defRPr/>
              </a:pPr>
              <a:t>‹Nr.›</a:t>
            </a:fld>
            <a:endParaRPr lang="de-DE"/>
          </a:p>
        </p:txBody>
      </p:sp>
    </p:spTree>
    <p:extLst>
      <p:ext uri="{BB962C8B-B14F-4D97-AF65-F5344CB8AC3E}">
        <p14:creationId xmlns:p14="http://schemas.microsoft.com/office/powerpoint/2010/main" val="4233267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17575" y="754063"/>
            <a:ext cx="4964113" cy="3722687"/>
          </a:xfrm>
          <a:ln/>
        </p:spPr>
      </p:sp>
      <p:sp>
        <p:nvSpPr>
          <p:cNvPr id="21507" name="Rectangle 3"/>
          <p:cNvSpPr>
            <a:spLocks noGrp="1" noChangeArrowheads="1"/>
          </p:cNvSpPr>
          <p:nvPr>
            <p:ph type="body" idx="1"/>
          </p:nvPr>
        </p:nvSpPr>
        <p:spPr>
          <a:noFill/>
          <a:ln/>
        </p:spPr>
        <p:txBody>
          <a:bodyPr wrap="none" anchor="ct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B2BA114-11D3-415E-8D10-F1084204682E}" type="slidenum">
              <a:rPr lang="de-DE" smtClean="0"/>
              <a:pPr>
                <a:defRPr/>
              </a:pPr>
              <a:t>30</a:t>
            </a:fld>
            <a:endParaRPr lang="de-DE"/>
          </a:p>
        </p:txBody>
      </p:sp>
    </p:spTree>
    <p:extLst>
      <p:ext uri="{BB962C8B-B14F-4D97-AF65-F5344CB8AC3E}">
        <p14:creationId xmlns:p14="http://schemas.microsoft.com/office/powerpoint/2010/main" val="44390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B2BA114-11D3-415E-8D10-F1084204682E}" type="slidenum">
              <a:rPr lang="de-DE" smtClean="0"/>
              <a:pPr>
                <a:defRPr/>
              </a:pPr>
              <a:t>47</a:t>
            </a:fld>
            <a:endParaRPr lang="de-DE"/>
          </a:p>
        </p:txBody>
      </p:sp>
    </p:spTree>
    <p:extLst>
      <p:ext uri="{BB962C8B-B14F-4D97-AF65-F5344CB8AC3E}">
        <p14:creationId xmlns:p14="http://schemas.microsoft.com/office/powerpoint/2010/main" val="88639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F8C5A6D1-6F36-4976-BEC5-5F9C03E17AE7}" type="datetimeFigureOut">
              <a:rPr lang="de-DE"/>
              <a:pPr>
                <a:defRPr/>
              </a:pPr>
              <a:t>29.11.2016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BC19B84-93A4-442A-B268-3CD674F821EC}"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2235B54-F973-4962-99A6-7DACAECFEDF9}" type="datetimeFigureOut">
              <a:rPr lang="de-DE"/>
              <a:pPr>
                <a:defRPr/>
              </a:pPr>
              <a:t>29.11.2016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B3CA442-6A13-49BF-86D1-3BFD239F7B62}"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025845C-D283-4854-A224-B60EC0032F11}" type="datetimeFigureOut">
              <a:rPr lang="de-DE"/>
              <a:pPr>
                <a:defRPr/>
              </a:pPr>
              <a:t>29.11.2016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AE7DB3D-2109-47F0-BB2E-76AF43BFB4A4}"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de-D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3"/>
          <p:cNvSpPr>
            <a:spLocks noGrp="1"/>
          </p:cNvSpPr>
          <p:nvPr>
            <p:ph type="dt" sz="half" idx="10"/>
          </p:nvPr>
        </p:nvSpPr>
        <p:spPr/>
        <p:txBody>
          <a:bodyPr/>
          <a:lstStyle>
            <a:lvl1pPr>
              <a:defRPr/>
            </a:lvl1pPr>
          </a:lstStyle>
          <a:p>
            <a:pPr>
              <a:defRPr/>
            </a:pPr>
            <a:fld id="{1937E23E-73C4-436F-A56F-94B2092A3549}" type="datetimeFigureOut">
              <a:rPr lang="de-DE"/>
              <a:pPr>
                <a:defRPr/>
              </a:pPr>
              <a:t>29.11.2016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80D8C0D-89AA-4E72-B0DE-80FC913F6B43}"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3EE0BD6-B5B8-412B-843B-9C881A8B5172}" type="datetimeFigureOut">
              <a:rPr lang="de-DE"/>
              <a:pPr>
                <a:defRPr/>
              </a:pPr>
              <a:t>29.11.2016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4C10425-B2CE-4D06-818D-088756B00356}"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47E8B564-49F8-456C-9E6C-0C6523847FEC}" type="datetimeFigureOut">
              <a:rPr lang="de-DE"/>
              <a:pPr>
                <a:defRPr/>
              </a:pPr>
              <a:t>29.11.2016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3DDE95C-C2B3-41B0-9C9D-2FA692762DF5}"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42008D47-26CA-417C-A54C-E2C6851F4402}" type="datetimeFigureOut">
              <a:rPr lang="de-DE"/>
              <a:pPr>
                <a:defRPr/>
              </a:pPr>
              <a:t>29.11.2016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BAD54FA-658B-449A-8ED3-09EA973797DA}"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85B7FF3-05C5-49F4-AAE9-47F0EAB495DB}" type="datetimeFigureOut">
              <a:rPr lang="de-DE"/>
              <a:pPr>
                <a:defRPr/>
              </a:pPr>
              <a:t>29.11.2016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3B8529DD-C50C-4134-88E1-9A799ABDAB47}"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D1DB13AE-4B91-47D6-8A13-D04943BBC7B2}" type="datetimeFigureOut">
              <a:rPr lang="de-DE"/>
              <a:pPr>
                <a:defRPr/>
              </a:pPr>
              <a:t>29.11.2016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68CE9D20-B44A-4E73-BCFF-BA773E4F1B3A}"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ED3E09C-5CE9-4B18-BD3D-DCE609EEE710}" type="datetimeFigureOut">
              <a:rPr lang="de-DE"/>
              <a:pPr>
                <a:defRPr/>
              </a:pPr>
              <a:t>29.11.2016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15B16EA-F9D0-4382-BD09-B3C031F8642D}"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F0BCB481-6609-46AD-96EE-40ABE5E30AF7}" type="datetimeFigureOut">
              <a:rPr lang="de-DE"/>
              <a:pPr>
                <a:defRPr/>
              </a:pPr>
              <a:t>29.11.2016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D406776-3230-4C78-B180-AEEBEAEA79DB}"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ADE8814E-7EB9-4DA0-A900-D9D8CFDBD68D}" type="datetimeFigureOut">
              <a:rPr lang="de-DE"/>
              <a:pPr>
                <a:defRPr/>
              </a:pPr>
              <a:t>29.11.2016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737CFE9-793B-49FB-B8D1-15A4732D97DF}"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4CCE4B-D472-430E-948F-B3859B07E867}" type="datetimeFigureOut">
              <a:rPr lang="de-DE"/>
              <a:pPr>
                <a:defRPr/>
              </a:pPr>
              <a:t>29.11.2016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5E5AE3-D378-4BEA-8C05-5385D1FE4799}"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ander.papash@kit.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wmf"/></Relationships>
</file>

<file path=ppt/slides/_rels/slide3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8.emf"/><Relationship Id="rId4" Type="http://schemas.openxmlformats.org/officeDocument/2006/relationships/image" Target="../media/image47.emf"/></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6.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w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slides/_rels/slide47.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slides/_rels/slide48.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image" Target="../media/image85.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4.emf"/></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6.emf"/><Relationship Id="rId5" Type="http://schemas.openxmlformats.org/officeDocument/2006/relationships/package" Target="../embeddings/Microsoft_Word_Document5.docx"/><Relationship Id="rId4" Type="http://schemas.openxmlformats.org/officeDocument/2006/relationships/image" Target="../media/image95.emf"/></Relationships>
</file>

<file path=ppt/slides/_rels/slide59.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820738" y="2326449"/>
            <a:ext cx="7772400" cy="1752600"/>
          </a:xfrm>
        </p:spPr>
        <p:txBody>
          <a:bodyPr/>
          <a:lstStyle/>
          <a:p>
            <a:pPr eaLnBrk="1" hangingPunct="1"/>
            <a:r>
              <a:rPr lang="en-US" altLang="de-DE" sz="2400" b="1" dirty="0" smtClean="0">
                <a:solidFill>
                  <a:srgbClr val="6600CC"/>
                </a:solidFill>
                <a:latin typeface="Times New Roman" pitchFamily="18" charset="0"/>
                <a:cs typeface="Times New Roman" pitchFamily="18" charset="0"/>
              </a:rPr>
              <a:t>Optimized lattice of the Very Large Acceptance </a:t>
            </a:r>
            <a:br>
              <a:rPr lang="en-US" altLang="de-DE" sz="2400" b="1" dirty="0" smtClean="0">
                <a:solidFill>
                  <a:srgbClr val="6600CC"/>
                </a:solidFill>
                <a:latin typeface="Times New Roman" pitchFamily="18" charset="0"/>
                <a:cs typeface="Times New Roman" pitchFamily="18" charset="0"/>
              </a:rPr>
            </a:br>
            <a:r>
              <a:rPr lang="en-US" altLang="de-DE" sz="2400" b="1" dirty="0" smtClean="0">
                <a:solidFill>
                  <a:srgbClr val="6600CC"/>
                </a:solidFill>
                <a:latin typeface="Times New Roman" pitchFamily="18" charset="0"/>
                <a:cs typeface="Times New Roman" pitchFamily="18" charset="0"/>
              </a:rPr>
              <a:t>compact Storage Ring</a:t>
            </a:r>
            <a:endParaRPr lang="en-US" altLang="ru-RU" sz="1800" dirty="0" smtClean="0">
              <a:sym typeface="Symbol" pitchFamily="18" charset="2"/>
            </a:endParaRPr>
          </a:p>
        </p:txBody>
      </p:sp>
      <p:sp>
        <p:nvSpPr>
          <p:cNvPr id="2051" name="Rectangle 3"/>
          <p:cNvSpPr>
            <a:spLocks noGrp="1" noChangeArrowheads="1"/>
          </p:cNvSpPr>
          <p:nvPr>
            <p:ph type="subTitle" idx="1"/>
          </p:nvPr>
        </p:nvSpPr>
        <p:spPr>
          <a:xfrm>
            <a:off x="1066800" y="3933056"/>
            <a:ext cx="8001000" cy="2362200"/>
          </a:xfrm>
        </p:spPr>
        <p:txBody>
          <a:bodyPr/>
          <a:lstStyle/>
          <a:p>
            <a:pPr eaLnBrk="1" hangingPunct="1">
              <a:defRPr/>
            </a:pPr>
            <a:r>
              <a:rPr lang="en-US" altLang="de-DE" sz="1600" dirty="0" err="1" smtClean="0">
                <a:solidFill>
                  <a:schemeClr val="tx1"/>
                </a:solidFill>
                <a:latin typeface="Times New Roman" pitchFamily="18" charset="0"/>
                <a:cs typeface="Times New Roman" pitchFamily="18" charset="0"/>
              </a:rPr>
              <a:t>A.Papash</a:t>
            </a:r>
            <a:r>
              <a:rPr lang="en-US" altLang="de-DE" sz="1600" dirty="0" smtClean="0">
                <a:solidFill>
                  <a:schemeClr val="tx1"/>
                </a:solidFill>
                <a:latin typeface="Times New Roman" pitchFamily="18" charset="0"/>
                <a:cs typeface="Times New Roman" pitchFamily="18" charset="0"/>
              </a:rPr>
              <a:t>*, </a:t>
            </a:r>
            <a:r>
              <a:rPr lang="en-US" altLang="de-DE" sz="1600" dirty="0" err="1" smtClean="0">
                <a:solidFill>
                  <a:schemeClr val="tx1"/>
                </a:solidFill>
                <a:latin typeface="Times New Roman" pitchFamily="18" charset="0"/>
                <a:cs typeface="Times New Roman" pitchFamily="18" charset="0"/>
              </a:rPr>
              <a:t>E.Bründermann</a:t>
            </a:r>
            <a:r>
              <a:rPr lang="en-US" altLang="de-DE" sz="1600" dirty="0" smtClean="0">
                <a:solidFill>
                  <a:schemeClr val="tx1"/>
                </a:solidFill>
                <a:latin typeface="Times New Roman" pitchFamily="18" charset="0"/>
                <a:cs typeface="Times New Roman" pitchFamily="18" charset="0"/>
              </a:rPr>
              <a:t>, A.-S. Müller</a:t>
            </a:r>
          </a:p>
          <a:p>
            <a:pPr eaLnBrk="1" hangingPunct="1">
              <a:defRPr/>
            </a:pPr>
            <a:r>
              <a:rPr lang="en-US" altLang="de-DE" sz="1600" dirty="0" smtClean="0">
                <a:solidFill>
                  <a:schemeClr val="tx1"/>
                </a:solidFill>
                <a:latin typeface="Times New Roman" pitchFamily="18" charset="0"/>
                <a:cs typeface="Times New Roman" pitchFamily="18" charset="0"/>
              </a:rPr>
              <a:t>Karlsruhe Institute of Technology, </a:t>
            </a:r>
          </a:p>
          <a:p>
            <a:pPr eaLnBrk="1" hangingPunct="1">
              <a:defRPr/>
            </a:pPr>
            <a:r>
              <a:rPr lang="en-US" altLang="de-DE" sz="1600" dirty="0" smtClean="0">
                <a:solidFill>
                  <a:schemeClr val="tx1"/>
                </a:solidFill>
                <a:latin typeface="Times New Roman" pitchFamily="18" charset="0"/>
                <a:cs typeface="Times New Roman" pitchFamily="18" charset="0"/>
              </a:rPr>
              <a:t>Institute for Beam Physics and Technology, </a:t>
            </a:r>
          </a:p>
          <a:p>
            <a:pPr eaLnBrk="1" hangingPunct="1">
              <a:defRPr/>
            </a:pPr>
            <a:r>
              <a:rPr lang="en-US" altLang="de-DE" sz="1600" dirty="0" smtClean="0">
                <a:solidFill>
                  <a:schemeClr val="tx1"/>
                </a:solidFill>
                <a:latin typeface="Times New Roman" pitchFamily="18" charset="0"/>
                <a:cs typeface="Times New Roman" pitchFamily="18" charset="0"/>
              </a:rPr>
              <a:t>76344, </a:t>
            </a:r>
            <a:r>
              <a:rPr lang="en-US" altLang="de-DE" sz="1600" dirty="0">
                <a:solidFill>
                  <a:schemeClr val="tx1"/>
                </a:solidFill>
                <a:latin typeface="Times New Roman" pitchFamily="18" charset="0"/>
                <a:cs typeface="Times New Roman" pitchFamily="18" charset="0"/>
              </a:rPr>
              <a:t> </a:t>
            </a:r>
            <a:r>
              <a:rPr lang="en-US" altLang="de-DE" sz="1600" dirty="0" err="1" smtClean="0">
                <a:solidFill>
                  <a:schemeClr val="tx1"/>
                </a:solidFill>
                <a:latin typeface="Times New Roman" pitchFamily="18" charset="0"/>
                <a:cs typeface="Times New Roman" pitchFamily="18" charset="0"/>
              </a:rPr>
              <a:t>Eggenstein-Leopoldshafen</a:t>
            </a:r>
            <a:r>
              <a:rPr lang="en-US" altLang="de-DE" sz="1600" dirty="0" smtClean="0">
                <a:solidFill>
                  <a:schemeClr val="tx1"/>
                </a:solidFill>
                <a:latin typeface="Times New Roman" pitchFamily="18" charset="0"/>
                <a:cs typeface="Times New Roman" pitchFamily="18" charset="0"/>
              </a:rPr>
              <a:t>, Germany</a:t>
            </a:r>
          </a:p>
          <a:p>
            <a:pPr eaLnBrk="1" hangingPunct="1">
              <a:defRPr/>
            </a:pPr>
            <a:endParaRPr lang="en-US" altLang="de-DE" sz="2000" dirty="0" smtClean="0">
              <a:solidFill>
                <a:schemeClr val="tx1"/>
              </a:solidFill>
              <a:latin typeface="Times New Roman" pitchFamily="18" charset="0"/>
              <a:cs typeface="Times New Roman" pitchFamily="18" charset="0"/>
            </a:endParaRPr>
          </a:p>
          <a:p>
            <a:pPr eaLnBrk="1" hangingPunct="1">
              <a:defRPr/>
            </a:pPr>
            <a:endParaRPr lang="en-US" altLang="de-DE" sz="2000" dirty="0" smtClean="0">
              <a:latin typeface="Times New Roman" pitchFamily="18" charset="0"/>
              <a:cs typeface="Times New Roman" pitchFamily="18" charset="0"/>
            </a:endParaRPr>
          </a:p>
          <a:p>
            <a:pPr algn="l" eaLnBrk="1" hangingPunct="1">
              <a:defRPr/>
            </a:pPr>
            <a:r>
              <a:rPr lang="en-US" altLang="de-DE" sz="1600" u="sng" dirty="0" smtClean="0">
                <a:latin typeface="Times New Roman" pitchFamily="18" charset="0"/>
                <a:cs typeface="Times New Roman" pitchFamily="18" charset="0"/>
                <a:hlinkClick r:id="rId2"/>
              </a:rPr>
              <a:t>* alexander.papash@kit.edu</a:t>
            </a:r>
            <a:endParaRPr lang="en-US" altLang="de-DE" sz="1600" u="sng" dirty="0" smtClean="0">
              <a:latin typeface="Times New Roman" pitchFamily="18" charset="0"/>
              <a:cs typeface="Times New Roman" pitchFamily="18" charset="0"/>
            </a:endParaRPr>
          </a:p>
          <a:p>
            <a:pPr marL="285750" indent="-285750" algn="l" eaLnBrk="1" hangingPunct="1">
              <a:buFont typeface="Arial" charset="0"/>
              <a:buChar char="•"/>
              <a:defRPr/>
            </a:pPr>
            <a:endParaRPr lang="en-US" altLang="de-DE" sz="1600" dirty="0">
              <a:latin typeface="Times New Roman" pitchFamily="18" charset="0"/>
              <a:cs typeface="Times New Roman" pitchFamily="18" charset="0"/>
            </a:endParaRPr>
          </a:p>
        </p:txBody>
      </p:sp>
      <p:sp>
        <p:nvSpPr>
          <p:cNvPr id="14339" name="Textfeld 1"/>
          <p:cNvSpPr txBox="1">
            <a:spLocks noChangeArrowheads="1"/>
          </p:cNvSpPr>
          <p:nvPr/>
        </p:nvSpPr>
        <p:spPr bwMode="auto">
          <a:xfrm>
            <a:off x="76200" y="373063"/>
            <a:ext cx="8991600" cy="400050"/>
          </a:xfrm>
          <a:prstGeom prst="rect">
            <a:avLst/>
          </a:prstGeom>
          <a:noFill/>
          <a:ln w="9525">
            <a:noFill/>
            <a:miter lim="800000"/>
            <a:headEnd/>
            <a:tailEnd/>
          </a:ln>
        </p:spPr>
        <p:txBody>
          <a:bodyPr>
            <a:spAutoFit/>
          </a:bodyPr>
          <a:lstStyle/>
          <a:p>
            <a:pPr algn="ctr"/>
            <a:r>
              <a:rPr lang="en-US" altLang="de-DE" sz="2000">
                <a:latin typeface="Times New Roman" pitchFamily="18" charset="0"/>
                <a:cs typeface="Times New Roman" pitchFamily="18" charset="0"/>
              </a:rPr>
              <a:t>Karlsruhe Institute of Technolog</a:t>
            </a:r>
            <a:r>
              <a:rPr lang="de-DE" altLang="de-DE" sz="2000">
                <a:latin typeface="Times New Roman" pitchFamily="18" charset="0"/>
                <a:cs typeface="Times New Roman" pitchFamily="18" charset="0"/>
              </a:rPr>
              <a:t>y (KIT, Karlsruhe, Germany)</a:t>
            </a:r>
          </a:p>
        </p:txBody>
      </p:sp>
      <p:pic>
        <p:nvPicPr>
          <p:cNvPr id="14340" name="Рисунок 2" descr="KIT-Logo - Ссылка на KIT-домашняя страница"/>
          <p:cNvPicPr>
            <a:picLocks noChangeAspect="1" noChangeArrowheads="1"/>
          </p:cNvPicPr>
          <p:nvPr/>
        </p:nvPicPr>
        <p:blipFill>
          <a:blip r:embed="rId3"/>
          <a:srcRect/>
          <a:stretch>
            <a:fillRect/>
          </a:stretch>
        </p:blipFill>
        <p:spPr bwMode="auto">
          <a:xfrm>
            <a:off x="827088" y="850900"/>
            <a:ext cx="2819400" cy="1492250"/>
          </a:xfrm>
          <a:prstGeom prst="rect">
            <a:avLst/>
          </a:prstGeom>
          <a:noFill/>
          <a:ln w="9525">
            <a:noFill/>
            <a:miter lim="800000"/>
            <a:headEnd/>
            <a:tailEnd/>
          </a:ln>
        </p:spPr>
      </p:pic>
      <p:sp>
        <p:nvSpPr>
          <p:cNvPr id="14341" name="Rechteck 1"/>
          <p:cNvSpPr>
            <a:spLocks noChangeArrowheads="1"/>
          </p:cNvSpPr>
          <p:nvPr/>
        </p:nvSpPr>
        <p:spPr bwMode="auto">
          <a:xfrm>
            <a:off x="5857875" y="2205038"/>
            <a:ext cx="2228850" cy="246062"/>
          </a:xfrm>
          <a:prstGeom prst="rect">
            <a:avLst/>
          </a:prstGeom>
          <a:noFill/>
          <a:ln w="9525">
            <a:noFill/>
            <a:miter lim="800000"/>
            <a:headEnd/>
            <a:tailEnd/>
          </a:ln>
        </p:spPr>
        <p:txBody>
          <a:bodyPr wrap="none">
            <a:spAutoFit/>
          </a:bodyPr>
          <a:lstStyle/>
          <a:p>
            <a:r>
              <a:rPr lang="de-DE" altLang="de-DE" sz="1000" dirty="0"/>
              <a:t>KIT-ISS ANKA ,Karlsruhe, Germany</a:t>
            </a:r>
            <a:endParaRPr lang="de-DE" sz="1000" dirty="0"/>
          </a:p>
        </p:txBody>
      </p:sp>
      <p:sp>
        <p:nvSpPr>
          <p:cNvPr id="14342" name="AutoShape 2" descr="&amp;Kcy;&amp;acy;&amp;rcy;&amp;tcy;&amp;icy;&amp;ncy;&amp;kcy;&amp;icy; &amp;pcy;&amp;ocy; &amp;zcy;&amp;acy;&amp;pcy;&amp;rcy;&amp;ocy;&amp;scy;&amp;ucy; ANKA KIT logo"/>
          <p:cNvSpPr>
            <a:spLocks noChangeAspect="1" noChangeArrowheads="1"/>
          </p:cNvSpPr>
          <p:nvPr/>
        </p:nvSpPr>
        <p:spPr bwMode="auto">
          <a:xfrm>
            <a:off x="155575" y="-547688"/>
            <a:ext cx="2933700" cy="1152526"/>
          </a:xfrm>
          <a:prstGeom prst="rect">
            <a:avLst/>
          </a:prstGeom>
          <a:noFill/>
          <a:ln w="9525">
            <a:noFill/>
            <a:miter lim="800000"/>
            <a:headEnd/>
            <a:tailEnd/>
          </a:ln>
        </p:spPr>
        <p:txBody>
          <a:bodyPr/>
          <a:lstStyle/>
          <a:p>
            <a:endParaRPr lang="de-DE"/>
          </a:p>
        </p:txBody>
      </p:sp>
      <p:pic>
        <p:nvPicPr>
          <p:cNvPr id="14343" name="Picture 2" descr="C:\Users\hk9199\Desktop\FLUTE\ANKA_Logo_2007.jpg"/>
          <p:cNvPicPr>
            <a:picLocks noChangeAspect="1" noChangeArrowheads="1"/>
          </p:cNvPicPr>
          <p:nvPr/>
        </p:nvPicPr>
        <p:blipFill>
          <a:blip r:embed="rId4"/>
          <a:srcRect/>
          <a:stretch>
            <a:fillRect/>
          </a:stretch>
        </p:blipFill>
        <p:spPr bwMode="auto">
          <a:xfrm>
            <a:off x="5292725" y="792163"/>
            <a:ext cx="3300413" cy="1371600"/>
          </a:xfrm>
          <a:prstGeom prst="rect">
            <a:avLst/>
          </a:prstGeom>
          <a:noFill/>
          <a:ln w="9525">
            <a:noFill/>
            <a:miter lim="800000"/>
            <a:headEnd/>
            <a:tailEnd/>
          </a:ln>
        </p:spPr>
      </p:pic>
    </p:spTree>
    <p:extLst>
      <p:ext uri="{BB962C8B-B14F-4D97-AF65-F5344CB8AC3E}">
        <p14:creationId xmlns:p14="http://schemas.microsoft.com/office/powerpoint/2010/main" val="166229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6199262" cy="453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8640"/>
            <a:ext cx="4392488" cy="115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049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4" y="1420475"/>
            <a:ext cx="2808312" cy="425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225877"/>
            <a:ext cx="525658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23528" y="5517232"/>
            <a:ext cx="72008" cy="923330"/>
          </a:xfrm>
          <a:prstGeom prst="rect">
            <a:avLst/>
          </a:prstGeom>
          <a:noFill/>
        </p:spPr>
        <p:txBody>
          <a:bodyPr wrap="square" rtlCol="0">
            <a:spAutoFit/>
          </a:bodyPr>
          <a:lstStyle/>
          <a:p>
            <a:endParaRPr lang="de-DE" dirty="0"/>
          </a:p>
          <a:p>
            <a:endParaRPr lang="de-DE" dirty="0" smtClean="0"/>
          </a:p>
          <a:p>
            <a:endParaRPr lang="de-DE" dirty="0" smtClean="0"/>
          </a:p>
        </p:txBody>
      </p:sp>
      <p:sp>
        <p:nvSpPr>
          <p:cNvPr id="3" name="Textfeld 2"/>
          <p:cNvSpPr txBox="1"/>
          <p:nvPr/>
        </p:nvSpPr>
        <p:spPr>
          <a:xfrm>
            <a:off x="737828" y="5865142"/>
            <a:ext cx="3707904" cy="830997"/>
          </a:xfrm>
          <a:prstGeom prst="rect">
            <a:avLst/>
          </a:prstGeom>
          <a:noFill/>
        </p:spPr>
        <p:txBody>
          <a:bodyPr wrap="square" rtlCol="0">
            <a:spAutoFit/>
          </a:bodyPr>
          <a:lstStyle/>
          <a:p>
            <a:r>
              <a:rPr lang="de-DE" sz="1200" dirty="0" smtClean="0"/>
              <a:t>Fig.1. Charge </a:t>
            </a:r>
            <a:r>
              <a:rPr lang="de-DE" sz="1200" dirty="0" err="1" smtClean="0"/>
              <a:t>distribution</a:t>
            </a:r>
            <a:r>
              <a:rPr lang="de-DE" sz="1200" dirty="0" smtClean="0"/>
              <a:t> </a:t>
            </a:r>
            <a:r>
              <a:rPr lang="de-DE" sz="1200" dirty="0" err="1" smtClean="0"/>
              <a:t>vs</a:t>
            </a:r>
            <a:r>
              <a:rPr lang="de-DE" sz="1200" dirty="0" smtClean="0"/>
              <a:t> </a:t>
            </a:r>
            <a:r>
              <a:rPr lang="de-DE" sz="1200" dirty="0" err="1" smtClean="0"/>
              <a:t>energy</a:t>
            </a:r>
            <a:r>
              <a:rPr lang="de-DE" sz="1200" dirty="0" smtClean="0"/>
              <a:t> (top) </a:t>
            </a:r>
          </a:p>
          <a:p>
            <a:r>
              <a:rPr lang="de-DE" sz="1200" dirty="0" err="1" smtClean="0"/>
              <a:t>and</a:t>
            </a:r>
            <a:r>
              <a:rPr lang="de-DE" sz="1200" dirty="0" smtClean="0"/>
              <a:t> </a:t>
            </a:r>
            <a:r>
              <a:rPr lang="de-DE" sz="1200" dirty="0" err="1" smtClean="0"/>
              <a:t>current</a:t>
            </a:r>
            <a:r>
              <a:rPr lang="de-DE" sz="1200" dirty="0" smtClean="0"/>
              <a:t> </a:t>
            </a:r>
            <a:r>
              <a:rPr lang="de-DE" sz="1200" dirty="0" err="1" smtClean="0"/>
              <a:t>vs</a:t>
            </a:r>
            <a:r>
              <a:rPr lang="de-DE" sz="1200" dirty="0" smtClean="0"/>
              <a:t> time (</a:t>
            </a:r>
            <a:r>
              <a:rPr lang="de-DE" sz="1200" dirty="0" err="1" smtClean="0"/>
              <a:t>bottom</a:t>
            </a:r>
            <a:r>
              <a:rPr lang="de-DE" sz="1200" dirty="0" smtClean="0"/>
              <a:t>) </a:t>
            </a:r>
            <a:r>
              <a:rPr lang="de-DE" sz="1200" dirty="0" err="1" smtClean="0"/>
              <a:t>of</a:t>
            </a:r>
            <a:r>
              <a:rPr lang="de-DE" sz="1200" dirty="0" smtClean="0"/>
              <a:t> </a:t>
            </a:r>
            <a:r>
              <a:rPr lang="de-DE" sz="1200" dirty="0" err="1" smtClean="0"/>
              <a:t>the</a:t>
            </a:r>
            <a:endParaRPr lang="de-DE" sz="1200" dirty="0" smtClean="0"/>
          </a:p>
          <a:p>
            <a:r>
              <a:rPr lang="de-DE" sz="1200" dirty="0" smtClean="0"/>
              <a:t>Initial </a:t>
            </a:r>
            <a:r>
              <a:rPr lang="de-DE" sz="1200" dirty="0" err="1" smtClean="0"/>
              <a:t>electron</a:t>
            </a:r>
            <a:r>
              <a:rPr lang="de-DE" sz="1200" dirty="0" smtClean="0"/>
              <a:t> </a:t>
            </a:r>
            <a:r>
              <a:rPr lang="de-DE" sz="1200" dirty="0" err="1" smtClean="0"/>
              <a:t>distribution</a:t>
            </a:r>
            <a:r>
              <a:rPr lang="de-DE" sz="1200" dirty="0" smtClean="0"/>
              <a:t> </a:t>
            </a:r>
            <a:r>
              <a:rPr lang="de-DE" sz="1200" dirty="0" err="1" smtClean="0"/>
              <a:t>as</a:t>
            </a:r>
            <a:r>
              <a:rPr lang="de-DE" sz="1200" dirty="0" smtClean="0"/>
              <a:t> </a:t>
            </a:r>
            <a:r>
              <a:rPr lang="de-DE" sz="1200" dirty="0" err="1" smtClean="0"/>
              <a:t>obtained</a:t>
            </a:r>
            <a:r>
              <a:rPr lang="de-DE" sz="1200" dirty="0" smtClean="0"/>
              <a:t> </a:t>
            </a:r>
          </a:p>
          <a:p>
            <a:r>
              <a:rPr lang="de-DE" sz="1200" dirty="0" err="1" smtClean="0"/>
              <a:t>with</a:t>
            </a:r>
            <a:r>
              <a:rPr lang="de-DE" sz="1200" dirty="0" smtClean="0"/>
              <a:t> </a:t>
            </a:r>
            <a:r>
              <a:rPr lang="de-DE" sz="1200" dirty="0" err="1" smtClean="0"/>
              <a:t>the</a:t>
            </a:r>
            <a:r>
              <a:rPr lang="de-DE" sz="1200" dirty="0" smtClean="0"/>
              <a:t> PIC </a:t>
            </a:r>
            <a:r>
              <a:rPr lang="de-DE" sz="1200" dirty="0" err="1" smtClean="0"/>
              <a:t>code</a:t>
            </a:r>
            <a:r>
              <a:rPr lang="de-DE" sz="1200" dirty="0" smtClean="0"/>
              <a:t> ALADYN </a:t>
            </a:r>
            <a:endParaRPr lang="de-DE" sz="1200"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807" y="1392687"/>
            <a:ext cx="3094856" cy="431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148064" y="5884514"/>
            <a:ext cx="3502882" cy="830997"/>
          </a:xfrm>
          <a:prstGeom prst="rect">
            <a:avLst/>
          </a:prstGeom>
          <a:noFill/>
        </p:spPr>
        <p:txBody>
          <a:bodyPr wrap="none" rtlCol="0">
            <a:spAutoFit/>
          </a:bodyPr>
          <a:lstStyle/>
          <a:p>
            <a:r>
              <a:rPr lang="de-DE" sz="1200" dirty="0" smtClean="0"/>
              <a:t>Fig.3. </a:t>
            </a:r>
            <a:r>
              <a:rPr lang="de-DE" sz="1200" dirty="0" err="1" smtClean="0"/>
              <a:t>Comparison</a:t>
            </a:r>
            <a:r>
              <a:rPr lang="de-DE" sz="1200" dirty="0" smtClean="0"/>
              <a:t> </a:t>
            </a:r>
            <a:r>
              <a:rPr lang="de-DE" sz="1200" dirty="0" err="1" smtClean="0"/>
              <a:t>of</a:t>
            </a:r>
            <a:r>
              <a:rPr lang="de-DE" sz="1200" dirty="0" smtClean="0"/>
              <a:t> slice </a:t>
            </a:r>
            <a:r>
              <a:rPr lang="de-DE" sz="1200" dirty="0" err="1" smtClean="0"/>
              <a:t>normalized</a:t>
            </a:r>
            <a:r>
              <a:rPr lang="de-DE" sz="1200" dirty="0" smtClean="0"/>
              <a:t> </a:t>
            </a:r>
            <a:r>
              <a:rPr lang="de-DE" sz="1200" dirty="0" err="1" smtClean="0"/>
              <a:t>emittance</a:t>
            </a:r>
            <a:r>
              <a:rPr lang="de-DE" sz="1200" dirty="0" smtClean="0"/>
              <a:t> </a:t>
            </a:r>
          </a:p>
          <a:p>
            <a:r>
              <a:rPr lang="de-DE" sz="1200" dirty="0" smtClean="0"/>
              <a:t>at </a:t>
            </a:r>
            <a:r>
              <a:rPr lang="de-DE" sz="1200" dirty="0" err="1" smtClean="0"/>
              <a:t>the</a:t>
            </a:r>
            <a:r>
              <a:rPr lang="de-DE" sz="1200" dirty="0" smtClean="0"/>
              <a:t> </a:t>
            </a:r>
            <a:r>
              <a:rPr lang="de-DE" sz="1200" dirty="0" err="1" smtClean="0"/>
              <a:t>interaction</a:t>
            </a:r>
            <a:r>
              <a:rPr lang="de-DE" sz="1200" dirty="0" smtClean="0"/>
              <a:t> </a:t>
            </a:r>
            <a:r>
              <a:rPr lang="de-DE" sz="1200" dirty="0" err="1" smtClean="0"/>
              <a:t>point</a:t>
            </a:r>
            <a:r>
              <a:rPr lang="de-DE" sz="1200" dirty="0" smtClean="0"/>
              <a:t> after a 1 cm </a:t>
            </a:r>
            <a:r>
              <a:rPr lang="de-DE" sz="1200" dirty="0" err="1" smtClean="0"/>
              <a:t>drift</a:t>
            </a:r>
            <a:r>
              <a:rPr lang="de-DE" sz="1200" dirty="0" smtClean="0"/>
              <a:t> </a:t>
            </a:r>
            <a:r>
              <a:rPr lang="de-DE" sz="1200" dirty="0" err="1" smtClean="0"/>
              <a:t>space</a:t>
            </a:r>
            <a:r>
              <a:rPr lang="de-DE" sz="1200" dirty="0" smtClean="0"/>
              <a:t> </a:t>
            </a:r>
          </a:p>
          <a:p>
            <a:r>
              <a:rPr lang="de-DE" sz="1200" dirty="0" smtClean="0"/>
              <a:t>(top) </a:t>
            </a:r>
            <a:r>
              <a:rPr lang="de-DE" sz="1200" dirty="0" err="1" smtClean="0"/>
              <a:t>and</a:t>
            </a:r>
            <a:r>
              <a:rPr lang="de-DE" sz="1200" dirty="0" smtClean="0"/>
              <a:t> slice </a:t>
            </a:r>
            <a:r>
              <a:rPr lang="de-DE" sz="1200" dirty="0" err="1" smtClean="0"/>
              <a:t>energy</a:t>
            </a:r>
            <a:r>
              <a:rPr lang="de-DE" sz="1200" dirty="0" smtClean="0"/>
              <a:t> </a:t>
            </a:r>
            <a:r>
              <a:rPr lang="de-DE" sz="1200" dirty="0" err="1" smtClean="0"/>
              <a:t>spread</a:t>
            </a:r>
            <a:r>
              <a:rPr lang="de-DE" sz="1200" dirty="0" smtClean="0"/>
              <a:t> (</a:t>
            </a:r>
            <a:r>
              <a:rPr lang="de-DE" sz="1200" dirty="0" err="1" smtClean="0"/>
              <a:t>bottom</a:t>
            </a:r>
            <a:r>
              <a:rPr lang="de-DE" sz="1200" dirty="0" smtClean="0"/>
              <a:t>). The </a:t>
            </a:r>
          </a:p>
          <a:p>
            <a:r>
              <a:rPr lang="de-DE" sz="1200" dirty="0" err="1" smtClean="0"/>
              <a:t>number</a:t>
            </a:r>
            <a:r>
              <a:rPr lang="de-DE" sz="1200" dirty="0" smtClean="0"/>
              <a:t> </a:t>
            </a:r>
            <a:r>
              <a:rPr lang="de-DE" sz="1200" dirty="0" err="1" smtClean="0"/>
              <a:t>of</a:t>
            </a:r>
            <a:r>
              <a:rPr lang="de-DE" sz="1200" dirty="0" smtClean="0"/>
              <a:t> </a:t>
            </a:r>
            <a:r>
              <a:rPr lang="de-DE" sz="1200" dirty="0" err="1" smtClean="0"/>
              <a:t>slices</a:t>
            </a:r>
            <a:r>
              <a:rPr lang="de-DE" sz="1200" dirty="0" smtClean="0"/>
              <a:t> in </a:t>
            </a:r>
            <a:r>
              <a:rPr lang="de-DE" sz="1200" dirty="0" err="1" smtClean="0"/>
              <a:t>the</a:t>
            </a:r>
            <a:r>
              <a:rPr lang="de-DE" sz="1200" dirty="0" smtClean="0"/>
              <a:t> </a:t>
            </a:r>
            <a:r>
              <a:rPr lang="de-DE" sz="1200" dirty="0" err="1" smtClean="0"/>
              <a:t>longitudinla</a:t>
            </a:r>
            <a:r>
              <a:rPr lang="de-DE" sz="1200" dirty="0" smtClean="0"/>
              <a:t> plane </a:t>
            </a:r>
            <a:r>
              <a:rPr lang="de-DE" sz="1200" dirty="0" err="1" smtClean="0"/>
              <a:t>is</a:t>
            </a:r>
            <a:r>
              <a:rPr lang="de-DE" sz="1200" dirty="0" smtClean="0"/>
              <a:t> 200.</a:t>
            </a:r>
            <a:endParaRPr lang="de-DE" sz="1200" dirty="0"/>
          </a:p>
        </p:txBody>
      </p:sp>
      <p:sp>
        <p:nvSpPr>
          <p:cNvPr id="7" name="Textfeld 6"/>
          <p:cNvSpPr txBox="1"/>
          <p:nvPr/>
        </p:nvSpPr>
        <p:spPr>
          <a:xfrm>
            <a:off x="3231664" y="2132856"/>
            <a:ext cx="2254143" cy="2246769"/>
          </a:xfrm>
          <a:prstGeom prst="rect">
            <a:avLst/>
          </a:prstGeom>
          <a:noFill/>
        </p:spPr>
        <p:txBody>
          <a:bodyPr wrap="none" rtlCol="0">
            <a:spAutoFit/>
          </a:bodyPr>
          <a:lstStyle/>
          <a:p>
            <a:pPr algn="ctr"/>
            <a:r>
              <a:rPr lang="de-DE" sz="1400" b="1" dirty="0" smtClean="0">
                <a:solidFill>
                  <a:srgbClr val="FF0000"/>
                </a:solidFill>
              </a:rPr>
              <a:t>e-beam after </a:t>
            </a:r>
          </a:p>
          <a:p>
            <a:pPr algn="ctr"/>
            <a:r>
              <a:rPr lang="de-DE" sz="1400" b="1" dirty="0" smtClean="0">
                <a:solidFill>
                  <a:srgbClr val="FF0000"/>
                </a:solidFill>
              </a:rPr>
              <a:t>Laser Wake-Field </a:t>
            </a:r>
          </a:p>
          <a:p>
            <a:pPr algn="ctr"/>
            <a:r>
              <a:rPr lang="de-DE" sz="1400" b="1" dirty="0" err="1" smtClean="0">
                <a:solidFill>
                  <a:srgbClr val="FF0000"/>
                </a:solidFill>
              </a:rPr>
              <a:t>Accelerator</a:t>
            </a:r>
            <a:endParaRPr lang="de-DE" sz="1400" b="1" dirty="0" smtClean="0">
              <a:solidFill>
                <a:srgbClr val="FF0000"/>
              </a:solidFill>
            </a:endParaRPr>
          </a:p>
          <a:p>
            <a:pPr algn="ctr"/>
            <a:endParaRPr lang="de-DE" sz="1400" b="1" dirty="0" smtClean="0">
              <a:solidFill>
                <a:srgbClr val="FF0000"/>
              </a:solidFill>
            </a:endParaRPr>
          </a:p>
          <a:p>
            <a:pPr algn="ctr"/>
            <a:r>
              <a:rPr lang="de-DE" sz="1400" b="1" dirty="0" err="1" smtClean="0">
                <a:solidFill>
                  <a:srgbClr val="FF0000"/>
                </a:solidFill>
              </a:rPr>
              <a:t>Full</a:t>
            </a:r>
            <a:r>
              <a:rPr lang="de-DE" sz="1400" b="1" dirty="0" smtClean="0">
                <a:solidFill>
                  <a:srgbClr val="FF0000"/>
                </a:solidFill>
              </a:rPr>
              <a:t> </a:t>
            </a:r>
            <a:r>
              <a:rPr lang="de-DE" sz="1400" b="1" dirty="0" err="1" smtClean="0">
                <a:solidFill>
                  <a:srgbClr val="FF0000"/>
                </a:solidFill>
              </a:rPr>
              <a:t>mess</a:t>
            </a:r>
            <a:r>
              <a:rPr lang="de-DE" sz="1400" b="1" dirty="0">
                <a:solidFill>
                  <a:srgbClr val="FF0000"/>
                </a:solidFill>
              </a:rPr>
              <a:t> </a:t>
            </a:r>
            <a:r>
              <a:rPr lang="de-DE" sz="1400" b="1" dirty="0" smtClean="0">
                <a:solidFill>
                  <a:srgbClr val="FF0000"/>
                </a:solidFill>
              </a:rPr>
              <a:t>?</a:t>
            </a:r>
          </a:p>
          <a:p>
            <a:pPr algn="ctr"/>
            <a:r>
              <a:rPr lang="de-DE" sz="1400" b="1" dirty="0" smtClean="0">
                <a:solidFill>
                  <a:srgbClr val="FF0000"/>
                </a:solidFill>
              </a:rPr>
              <a:t>NO </a:t>
            </a:r>
            <a:r>
              <a:rPr lang="de-DE" sz="1400" b="1" dirty="0" err="1" smtClean="0">
                <a:solidFill>
                  <a:srgbClr val="FF0000"/>
                </a:solidFill>
              </a:rPr>
              <a:t>comments</a:t>
            </a:r>
            <a:r>
              <a:rPr lang="de-DE" sz="1400" b="1" dirty="0" smtClean="0">
                <a:solidFill>
                  <a:srgbClr val="FF0000"/>
                </a:solidFill>
              </a:rPr>
              <a:t>  ?</a:t>
            </a:r>
          </a:p>
          <a:p>
            <a:pPr algn="ctr"/>
            <a:endParaRPr lang="de-DE" sz="1400" b="1" dirty="0">
              <a:solidFill>
                <a:srgbClr val="FF0000"/>
              </a:solidFill>
            </a:endParaRPr>
          </a:p>
          <a:p>
            <a:pPr algn="ctr"/>
            <a:r>
              <a:rPr lang="de-DE" sz="1400" b="1" dirty="0" smtClean="0">
                <a:solidFill>
                  <a:srgbClr val="0000CC"/>
                </a:solidFill>
              </a:rPr>
              <a:t>BUT !</a:t>
            </a:r>
          </a:p>
          <a:p>
            <a:pPr algn="ctr"/>
            <a:r>
              <a:rPr lang="de-DE" sz="1400" b="1" dirty="0" smtClean="0">
                <a:solidFill>
                  <a:srgbClr val="0000CC"/>
                </a:solidFill>
              </a:rPr>
              <a:t>Central </a:t>
            </a:r>
            <a:r>
              <a:rPr lang="de-DE" sz="1400" b="1" dirty="0" err="1" smtClean="0">
                <a:solidFill>
                  <a:srgbClr val="0000CC"/>
                </a:solidFill>
              </a:rPr>
              <a:t>core</a:t>
            </a:r>
            <a:r>
              <a:rPr lang="de-DE" sz="1400" b="1" dirty="0" smtClean="0">
                <a:solidFill>
                  <a:srgbClr val="0000CC"/>
                </a:solidFill>
              </a:rPr>
              <a:t> </a:t>
            </a:r>
            <a:r>
              <a:rPr lang="de-DE" sz="1400" b="1" dirty="0" err="1" smtClean="0">
                <a:solidFill>
                  <a:srgbClr val="0000CC"/>
                </a:solidFill>
              </a:rPr>
              <a:t>of</a:t>
            </a:r>
            <a:endParaRPr lang="de-DE" sz="1400" b="1" dirty="0" smtClean="0">
              <a:solidFill>
                <a:srgbClr val="0000CC"/>
              </a:solidFill>
            </a:endParaRPr>
          </a:p>
          <a:p>
            <a:pPr algn="ctr"/>
            <a:r>
              <a:rPr lang="de-DE" sz="1400" b="1" dirty="0" smtClean="0">
                <a:solidFill>
                  <a:srgbClr val="0000CC"/>
                </a:solidFill>
              </a:rPr>
              <a:t>E-beam </a:t>
            </a:r>
            <a:r>
              <a:rPr lang="de-DE" sz="1400" b="1" dirty="0" err="1" smtClean="0">
                <a:solidFill>
                  <a:srgbClr val="0000CC"/>
                </a:solidFill>
              </a:rPr>
              <a:t>is</a:t>
            </a:r>
            <a:r>
              <a:rPr lang="de-DE" sz="1400" b="1" dirty="0" smtClean="0">
                <a:solidFill>
                  <a:srgbClr val="0000CC"/>
                </a:solidFill>
              </a:rPr>
              <a:t> </a:t>
            </a:r>
            <a:r>
              <a:rPr lang="de-DE" sz="1400" b="1" dirty="0" err="1" smtClean="0">
                <a:solidFill>
                  <a:srgbClr val="0000CC"/>
                </a:solidFill>
              </a:rPr>
              <a:t>clearly</a:t>
            </a:r>
            <a:r>
              <a:rPr lang="de-DE" sz="1400" b="1" dirty="0" smtClean="0">
                <a:solidFill>
                  <a:srgbClr val="0000CC"/>
                </a:solidFill>
              </a:rPr>
              <a:t> </a:t>
            </a:r>
            <a:r>
              <a:rPr lang="de-DE" sz="1400" b="1" dirty="0" err="1" smtClean="0">
                <a:solidFill>
                  <a:srgbClr val="0000CC"/>
                </a:solidFill>
              </a:rPr>
              <a:t>visible</a:t>
            </a:r>
            <a:endParaRPr lang="de-DE" sz="1400" b="1" dirty="0">
              <a:solidFill>
                <a:srgbClr val="0000CC"/>
              </a:solidFill>
            </a:endParaRPr>
          </a:p>
        </p:txBody>
      </p:sp>
      <p:sp>
        <p:nvSpPr>
          <p:cNvPr id="5" name="Textfeld 4"/>
          <p:cNvSpPr txBox="1"/>
          <p:nvPr/>
        </p:nvSpPr>
        <p:spPr>
          <a:xfrm>
            <a:off x="253028" y="256235"/>
            <a:ext cx="2330638" cy="646331"/>
          </a:xfrm>
          <a:prstGeom prst="rect">
            <a:avLst/>
          </a:prstGeom>
          <a:noFill/>
        </p:spPr>
        <p:txBody>
          <a:bodyPr wrap="none" rtlCol="0">
            <a:spAutoFit/>
          </a:bodyPr>
          <a:lstStyle/>
          <a:p>
            <a:r>
              <a:rPr lang="en-US" b="1" dirty="0" smtClean="0">
                <a:solidFill>
                  <a:srgbClr val="0000CC"/>
                </a:solidFill>
              </a:rPr>
              <a:t>Energy spectrum </a:t>
            </a:r>
          </a:p>
          <a:p>
            <a:r>
              <a:rPr lang="en-US" b="1" dirty="0" smtClean="0">
                <a:solidFill>
                  <a:srgbClr val="0000CC"/>
                </a:solidFill>
              </a:rPr>
              <a:t>of post-LWFA beam</a:t>
            </a:r>
            <a:endParaRPr lang="de-DE" b="1" dirty="0">
              <a:solidFill>
                <a:srgbClr val="0000CC"/>
              </a:solidFill>
            </a:endParaRPr>
          </a:p>
        </p:txBody>
      </p:sp>
    </p:spTree>
    <p:extLst>
      <p:ext uri="{BB962C8B-B14F-4D97-AF65-F5344CB8AC3E}">
        <p14:creationId xmlns:p14="http://schemas.microsoft.com/office/powerpoint/2010/main" val="2252662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5152"/>
            <a:ext cx="5904656" cy="108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81" y="1988840"/>
            <a:ext cx="3808105" cy="289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240482" y="5157192"/>
            <a:ext cx="4572000" cy="646331"/>
          </a:xfrm>
          <a:prstGeom prst="rect">
            <a:avLst/>
          </a:prstGeom>
        </p:spPr>
        <p:txBody>
          <a:bodyPr>
            <a:spAutoFit/>
          </a:bodyPr>
          <a:lstStyle/>
          <a:p>
            <a:pPr algn="just"/>
            <a:r>
              <a:rPr lang="de-DE" sz="1200" dirty="0"/>
              <a:t>Fig. 3. </a:t>
            </a:r>
            <a:r>
              <a:rPr lang="de-DE" sz="1200" dirty="0" err="1"/>
              <a:t>Bunch</a:t>
            </a:r>
            <a:r>
              <a:rPr lang="de-DE" sz="1200" dirty="0"/>
              <a:t> </a:t>
            </a:r>
            <a:r>
              <a:rPr lang="de-DE" sz="1200" dirty="0" err="1"/>
              <a:t>spectrum</a:t>
            </a:r>
            <a:r>
              <a:rPr lang="de-DE" sz="1200" dirty="0"/>
              <a:t>. The </a:t>
            </a:r>
            <a:r>
              <a:rPr lang="de-DE" sz="1200" dirty="0" err="1"/>
              <a:t>ordinate</a:t>
            </a:r>
            <a:r>
              <a:rPr lang="de-DE" sz="1200" dirty="0"/>
              <a:t> in </a:t>
            </a:r>
            <a:r>
              <a:rPr lang="de-DE" sz="1200" dirty="0" err="1"/>
              <a:t>histogram</a:t>
            </a:r>
            <a:r>
              <a:rPr lang="de-DE" sz="1200" dirty="0"/>
              <a:t> </a:t>
            </a:r>
          </a:p>
          <a:p>
            <a:pPr algn="just"/>
            <a:r>
              <a:rPr lang="de-DE" sz="1200" dirty="0" err="1"/>
              <a:t>indicates</a:t>
            </a:r>
            <a:r>
              <a:rPr lang="de-DE" sz="1200" dirty="0"/>
              <a:t> </a:t>
            </a:r>
            <a:r>
              <a:rPr lang="de-DE" sz="1200" dirty="0" err="1"/>
              <a:t>the</a:t>
            </a:r>
            <a:r>
              <a:rPr lang="de-DE" sz="1200" dirty="0"/>
              <a:t> </a:t>
            </a:r>
            <a:r>
              <a:rPr lang="de-DE" sz="1200" dirty="0" err="1"/>
              <a:t>amount</a:t>
            </a:r>
            <a:r>
              <a:rPr lang="de-DE" sz="1200" dirty="0"/>
              <a:t> </a:t>
            </a:r>
            <a:r>
              <a:rPr lang="de-DE" sz="1200" dirty="0" err="1"/>
              <a:t>of</a:t>
            </a:r>
            <a:r>
              <a:rPr lang="de-DE" sz="1200" dirty="0"/>
              <a:t> </a:t>
            </a:r>
            <a:r>
              <a:rPr lang="de-DE" sz="1200" dirty="0" err="1"/>
              <a:t>particles</a:t>
            </a:r>
            <a:r>
              <a:rPr lang="de-DE" sz="1200" dirty="0"/>
              <a:t> </a:t>
            </a:r>
            <a:r>
              <a:rPr lang="de-DE" sz="1200" dirty="0" err="1"/>
              <a:t>normalized</a:t>
            </a:r>
            <a:r>
              <a:rPr lang="de-DE" sz="1200" dirty="0"/>
              <a:t> </a:t>
            </a:r>
          </a:p>
          <a:p>
            <a:pPr algn="just"/>
            <a:r>
              <a:rPr lang="de-DE" sz="1200" dirty="0" err="1"/>
              <a:t>to</a:t>
            </a:r>
            <a:r>
              <a:rPr lang="de-DE" sz="1200" dirty="0"/>
              <a:t> all </a:t>
            </a:r>
            <a:r>
              <a:rPr lang="de-DE" sz="1200" dirty="0" err="1"/>
              <a:t>particles</a:t>
            </a:r>
            <a:r>
              <a:rPr lang="de-DE" sz="1200" dirty="0"/>
              <a:t>.</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149080"/>
            <a:ext cx="4473383" cy="246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2411760" y="1561009"/>
            <a:ext cx="4680520" cy="1908215"/>
          </a:xfrm>
          <a:prstGeom prst="rect">
            <a:avLst/>
          </a:prstGeom>
        </p:spPr>
        <p:txBody>
          <a:bodyPr wrap="square">
            <a:spAutoFit/>
          </a:bodyPr>
          <a:lstStyle/>
          <a:p>
            <a:pPr algn="just"/>
            <a:r>
              <a:rPr lang="de-DE" sz="1200" dirty="0" err="1">
                <a:sym typeface="Symbol"/>
              </a:rPr>
              <a:t>Energy</a:t>
            </a:r>
            <a:r>
              <a:rPr lang="de-DE" sz="1200" dirty="0">
                <a:sym typeface="Symbol"/>
              </a:rPr>
              <a:t> </a:t>
            </a:r>
            <a:r>
              <a:rPr lang="de-DE" sz="1200" dirty="0" err="1">
                <a:sym typeface="Symbol"/>
              </a:rPr>
              <a:t>distribution</a:t>
            </a:r>
            <a:r>
              <a:rPr lang="de-DE" sz="1200" dirty="0">
                <a:sym typeface="Symbol"/>
              </a:rPr>
              <a:t> </a:t>
            </a:r>
            <a:r>
              <a:rPr lang="de-DE" sz="1200" dirty="0" err="1">
                <a:sym typeface="Symbol"/>
              </a:rPr>
              <a:t>of</a:t>
            </a:r>
            <a:r>
              <a:rPr lang="de-DE" sz="1200" dirty="0">
                <a:sym typeface="Symbol"/>
              </a:rPr>
              <a:t> </a:t>
            </a:r>
            <a:r>
              <a:rPr lang="de-DE" sz="1200" dirty="0" err="1">
                <a:sym typeface="Symbol"/>
              </a:rPr>
              <a:t>the</a:t>
            </a:r>
            <a:r>
              <a:rPr lang="de-DE" sz="1200" dirty="0">
                <a:sym typeface="Symbol"/>
              </a:rPr>
              <a:t> e-beam after LWFA </a:t>
            </a:r>
            <a:r>
              <a:rPr lang="de-DE" sz="1200" dirty="0" err="1">
                <a:sym typeface="Symbol"/>
              </a:rPr>
              <a:t>is</a:t>
            </a:r>
            <a:r>
              <a:rPr lang="de-DE" sz="1200" dirty="0">
                <a:sym typeface="Symbol"/>
              </a:rPr>
              <a:t> </a:t>
            </a:r>
            <a:r>
              <a:rPr lang="de-DE" sz="1200" b="1" u="sng" dirty="0">
                <a:sym typeface="Symbol"/>
              </a:rPr>
              <a:t>NOT</a:t>
            </a:r>
            <a:r>
              <a:rPr lang="de-DE" sz="1200" dirty="0">
                <a:sym typeface="Symbol"/>
              </a:rPr>
              <a:t> a GAUSSIAN. </a:t>
            </a:r>
            <a:r>
              <a:rPr lang="de-DE" sz="1200" b="1" u="sng" dirty="0" err="1">
                <a:sym typeface="Symbol"/>
              </a:rPr>
              <a:t>Assuming</a:t>
            </a:r>
            <a:r>
              <a:rPr lang="de-DE" sz="1200" dirty="0">
                <a:sym typeface="Symbol"/>
              </a:rPr>
              <a:t> </a:t>
            </a:r>
            <a:r>
              <a:rPr lang="de-DE" sz="1200" b="1" dirty="0" err="1">
                <a:solidFill>
                  <a:srgbClr val="0000CC"/>
                </a:solidFill>
                <a:sym typeface="Symbol"/>
              </a:rPr>
              <a:t>Gaussian</a:t>
            </a:r>
            <a:r>
              <a:rPr lang="de-DE" sz="1200" b="1" dirty="0">
                <a:solidFill>
                  <a:srgbClr val="0000CC"/>
                </a:solidFill>
                <a:sym typeface="Symbol"/>
              </a:rPr>
              <a:t> </a:t>
            </a:r>
            <a:r>
              <a:rPr lang="de-DE" sz="1200" b="1" dirty="0" err="1">
                <a:solidFill>
                  <a:srgbClr val="0000CC"/>
                </a:solidFill>
                <a:sym typeface="Symbol"/>
              </a:rPr>
              <a:t>distribution</a:t>
            </a:r>
            <a:r>
              <a:rPr lang="de-DE" sz="1200" b="1" dirty="0">
                <a:solidFill>
                  <a:srgbClr val="0000CC"/>
                </a:solidFill>
                <a:sym typeface="Symbol"/>
              </a:rPr>
              <a:t> </a:t>
            </a:r>
            <a:r>
              <a:rPr lang="de-DE" sz="1200" dirty="0" err="1" smtClean="0">
                <a:sym typeface="Symbol"/>
              </a:rPr>
              <a:t>of</a:t>
            </a:r>
            <a:r>
              <a:rPr lang="de-DE" sz="1200" b="1" dirty="0" smtClean="0">
                <a:solidFill>
                  <a:srgbClr val="0000CC"/>
                </a:solidFill>
                <a:sym typeface="Symbol"/>
              </a:rPr>
              <a:t> </a:t>
            </a:r>
            <a:r>
              <a:rPr lang="de-DE" sz="1200" dirty="0" err="1" smtClean="0">
                <a:sym typeface="Symbol"/>
              </a:rPr>
              <a:t>main</a:t>
            </a:r>
            <a:r>
              <a:rPr lang="de-DE" sz="1200" dirty="0" smtClean="0">
                <a:sym typeface="Symbol"/>
              </a:rPr>
              <a:t> </a:t>
            </a:r>
            <a:r>
              <a:rPr lang="de-DE" sz="1200" dirty="0" err="1">
                <a:sym typeface="Symbol"/>
              </a:rPr>
              <a:t>peak</a:t>
            </a:r>
            <a:r>
              <a:rPr lang="de-DE" sz="1200" dirty="0">
                <a:sym typeface="Symbol"/>
              </a:rPr>
              <a:t> (</a:t>
            </a:r>
            <a:r>
              <a:rPr lang="de-DE" sz="1200" dirty="0" err="1">
                <a:sym typeface="Symbol"/>
              </a:rPr>
              <a:t>green</a:t>
            </a:r>
            <a:r>
              <a:rPr lang="de-DE" sz="1200" dirty="0">
                <a:sym typeface="Symbol"/>
              </a:rPr>
              <a:t> </a:t>
            </a:r>
            <a:r>
              <a:rPr lang="de-DE" sz="1200" dirty="0" err="1">
                <a:sym typeface="Symbol"/>
              </a:rPr>
              <a:t>slices</a:t>
            </a:r>
            <a:r>
              <a:rPr lang="de-DE" sz="1200" dirty="0">
                <a:sym typeface="Symbol"/>
              </a:rPr>
              <a:t>) </a:t>
            </a:r>
            <a:r>
              <a:rPr lang="de-DE" sz="1200" dirty="0" err="1">
                <a:sym typeface="Symbol"/>
              </a:rPr>
              <a:t>the</a:t>
            </a:r>
            <a:r>
              <a:rPr lang="de-DE" sz="1200" dirty="0">
                <a:sym typeface="Symbol"/>
              </a:rPr>
              <a:t> </a:t>
            </a:r>
            <a:r>
              <a:rPr lang="de-DE" sz="1200" dirty="0" err="1">
                <a:sym typeface="Symbol"/>
              </a:rPr>
              <a:t>energy</a:t>
            </a:r>
            <a:r>
              <a:rPr lang="de-DE" sz="1200" dirty="0">
                <a:sym typeface="Symbol"/>
              </a:rPr>
              <a:t> </a:t>
            </a:r>
            <a:r>
              <a:rPr lang="de-DE" sz="1200" dirty="0" err="1">
                <a:sym typeface="Symbol"/>
              </a:rPr>
              <a:t>spread</a:t>
            </a:r>
            <a:r>
              <a:rPr lang="de-DE" sz="1200" dirty="0">
                <a:sym typeface="Symbol"/>
              </a:rPr>
              <a:t> </a:t>
            </a:r>
            <a:r>
              <a:rPr lang="de-DE" sz="1200" dirty="0" err="1" smtClean="0">
                <a:sym typeface="Symbol"/>
              </a:rPr>
              <a:t>of</a:t>
            </a:r>
            <a:r>
              <a:rPr lang="de-DE" sz="1200" dirty="0" smtClean="0">
                <a:sym typeface="Symbol"/>
              </a:rPr>
              <a:t> e-beam </a:t>
            </a:r>
            <a:r>
              <a:rPr lang="de-DE" sz="1200" dirty="0" err="1" smtClean="0">
                <a:sym typeface="Symbol"/>
              </a:rPr>
              <a:t>to</a:t>
            </a:r>
            <a:r>
              <a:rPr lang="de-DE" sz="1200" dirty="0" smtClean="0">
                <a:sym typeface="Symbol"/>
              </a:rPr>
              <a:t> </a:t>
            </a:r>
            <a:r>
              <a:rPr lang="de-DE" sz="1200" dirty="0" err="1" smtClean="0">
                <a:sym typeface="Symbol"/>
              </a:rPr>
              <a:t>be</a:t>
            </a:r>
            <a:r>
              <a:rPr lang="de-DE" sz="1200" dirty="0" smtClean="0">
                <a:sym typeface="Symbol"/>
              </a:rPr>
              <a:t> ACCEPTED </a:t>
            </a:r>
            <a:r>
              <a:rPr lang="de-DE" sz="1200" dirty="0" err="1">
                <a:sym typeface="Symbol"/>
              </a:rPr>
              <a:t>by</a:t>
            </a:r>
            <a:r>
              <a:rPr lang="de-DE" sz="1200" dirty="0">
                <a:sym typeface="Symbol"/>
              </a:rPr>
              <a:t> </a:t>
            </a:r>
            <a:r>
              <a:rPr lang="de-DE" sz="1200" dirty="0" err="1">
                <a:sym typeface="Symbol"/>
              </a:rPr>
              <a:t>the</a:t>
            </a:r>
            <a:r>
              <a:rPr lang="de-DE" sz="1200" dirty="0">
                <a:sym typeface="Symbol"/>
              </a:rPr>
              <a:t> LWFA ring </a:t>
            </a:r>
            <a:r>
              <a:rPr lang="de-DE" sz="1200" dirty="0" err="1">
                <a:sym typeface="Symbol"/>
              </a:rPr>
              <a:t>is</a:t>
            </a:r>
            <a:r>
              <a:rPr lang="de-DE" sz="1200" dirty="0">
                <a:sym typeface="Symbol"/>
              </a:rPr>
              <a:t> </a:t>
            </a:r>
            <a:r>
              <a:rPr lang="de-DE" sz="1200" dirty="0" smtClean="0">
                <a:sym typeface="Symbol"/>
              </a:rPr>
              <a:t> </a:t>
            </a:r>
            <a:r>
              <a:rPr lang="de-DE" sz="1200" b="1" i="1" dirty="0" smtClean="0">
                <a:sym typeface="Symbol"/>
              </a:rPr>
              <a:t></a:t>
            </a:r>
            <a:r>
              <a:rPr lang="de-DE" sz="1200" b="1" dirty="0" smtClean="0">
                <a:sym typeface="Symbol"/>
              </a:rPr>
              <a:t> </a:t>
            </a:r>
            <a:r>
              <a:rPr lang="de-DE" sz="1200" b="1" dirty="0">
                <a:sym typeface="Symbol"/>
              </a:rPr>
              <a:t> 25 </a:t>
            </a:r>
            <a:r>
              <a:rPr lang="de-DE" sz="1200" b="1" dirty="0" err="1">
                <a:sym typeface="Symbol"/>
              </a:rPr>
              <a:t>MeV</a:t>
            </a:r>
            <a:r>
              <a:rPr lang="de-DE" sz="1200" b="1" dirty="0">
                <a:sym typeface="Symbol"/>
              </a:rPr>
              <a:t> </a:t>
            </a:r>
            <a:r>
              <a:rPr lang="de-DE" sz="1200" b="1" dirty="0" smtClean="0">
                <a:sym typeface="Symbol"/>
              </a:rPr>
              <a:t>  </a:t>
            </a:r>
            <a:r>
              <a:rPr lang="de-DE" sz="1200" dirty="0" smtClean="0">
                <a:sym typeface="Symbol"/>
              </a:rPr>
              <a:t>at   </a:t>
            </a:r>
            <a:r>
              <a:rPr lang="de-DE" sz="1200" b="1" i="1" dirty="0" err="1" smtClean="0">
                <a:sym typeface="Symbol"/>
              </a:rPr>
              <a:t>E</a:t>
            </a:r>
            <a:r>
              <a:rPr lang="de-DE" sz="1000" b="1" dirty="0" err="1" smtClean="0">
                <a:sym typeface="Symbol"/>
              </a:rPr>
              <a:t>central</a:t>
            </a:r>
            <a:r>
              <a:rPr lang="de-DE" sz="1200" b="1" dirty="0" smtClean="0">
                <a:sym typeface="Symbol"/>
              </a:rPr>
              <a:t> </a:t>
            </a:r>
            <a:r>
              <a:rPr lang="de-DE" sz="1200" b="1" dirty="0">
                <a:sym typeface="Symbol"/>
              </a:rPr>
              <a:t>= 875 </a:t>
            </a:r>
            <a:r>
              <a:rPr lang="de-DE" sz="1200" b="1" dirty="0" err="1">
                <a:sym typeface="Symbol"/>
              </a:rPr>
              <a:t>MeV</a:t>
            </a:r>
            <a:r>
              <a:rPr lang="de-DE" sz="1200" dirty="0">
                <a:sym typeface="Symbol"/>
              </a:rPr>
              <a:t>. </a:t>
            </a:r>
            <a:endParaRPr lang="de-DE" sz="1200" dirty="0" smtClean="0">
              <a:sym typeface="Symbol"/>
            </a:endParaRPr>
          </a:p>
          <a:p>
            <a:pPr algn="just"/>
            <a:r>
              <a:rPr lang="de-DE" sz="1200" dirty="0" err="1" smtClean="0">
                <a:sym typeface="Symbol"/>
              </a:rPr>
              <a:t>Anticipated</a:t>
            </a:r>
            <a:r>
              <a:rPr lang="de-DE" sz="1200" dirty="0" smtClean="0">
                <a:sym typeface="Symbol"/>
              </a:rPr>
              <a:t> </a:t>
            </a:r>
            <a:r>
              <a:rPr lang="de-DE" sz="1200" dirty="0" err="1">
                <a:sym typeface="Symbol"/>
              </a:rPr>
              <a:t>full</a:t>
            </a:r>
            <a:r>
              <a:rPr lang="de-DE" sz="1200" dirty="0">
                <a:sym typeface="Symbol"/>
              </a:rPr>
              <a:t> </a:t>
            </a:r>
            <a:r>
              <a:rPr lang="de-DE" sz="1200" dirty="0" err="1">
                <a:sym typeface="Symbol"/>
              </a:rPr>
              <a:t>width</a:t>
            </a:r>
            <a:r>
              <a:rPr lang="de-DE" sz="1200" dirty="0">
                <a:sym typeface="Symbol"/>
              </a:rPr>
              <a:t> </a:t>
            </a:r>
            <a:r>
              <a:rPr lang="de-DE" sz="1200" dirty="0" smtClean="0">
                <a:sym typeface="Symbol"/>
              </a:rPr>
              <a:t>at half </a:t>
            </a:r>
            <a:r>
              <a:rPr lang="de-DE" sz="1200" dirty="0" err="1" smtClean="0">
                <a:sym typeface="Symbol"/>
              </a:rPr>
              <a:t>maximum</a:t>
            </a:r>
            <a:r>
              <a:rPr lang="de-DE" sz="1200" dirty="0" smtClean="0">
                <a:sym typeface="Symbol"/>
              </a:rPr>
              <a:t> </a:t>
            </a:r>
            <a:r>
              <a:rPr lang="de-DE" sz="1200" dirty="0" err="1" smtClean="0">
                <a:sym typeface="Symbol"/>
              </a:rPr>
              <a:t>of</a:t>
            </a:r>
            <a:r>
              <a:rPr lang="de-DE" sz="1200" dirty="0" smtClean="0">
                <a:sym typeface="Symbol"/>
              </a:rPr>
              <a:t> MAIN PEAK </a:t>
            </a:r>
            <a:r>
              <a:rPr lang="de-DE" sz="1200" dirty="0" err="1" smtClean="0">
                <a:sym typeface="Symbol"/>
              </a:rPr>
              <a:t>is</a:t>
            </a:r>
            <a:r>
              <a:rPr lang="de-DE" sz="1200" dirty="0" smtClean="0">
                <a:sym typeface="Symbol"/>
              </a:rPr>
              <a:t> </a:t>
            </a:r>
          </a:p>
          <a:p>
            <a:pPr algn="just"/>
            <a:endParaRPr lang="de-DE" sz="1200" dirty="0">
              <a:sym typeface="Symbol"/>
            </a:endParaRPr>
          </a:p>
          <a:p>
            <a:pPr algn="just"/>
            <a:r>
              <a:rPr lang="de-DE" b="1" dirty="0" smtClean="0">
                <a:solidFill>
                  <a:srgbClr val="0000CC"/>
                </a:solidFill>
                <a:sym typeface="Symbol"/>
              </a:rPr>
              <a:t>Single </a:t>
            </a:r>
            <a:r>
              <a:rPr lang="de-DE" b="1" dirty="0" err="1" smtClean="0">
                <a:solidFill>
                  <a:srgbClr val="0000CC"/>
                </a:solidFill>
                <a:sym typeface="Symbol"/>
              </a:rPr>
              <a:t>spike</a:t>
            </a:r>
            <a:r>
              <a:rPr lang="de-DE" b="1" dirty="0" smtClean="0">
                <a:solidFill>
                  <a:srgbClr val="0000CC"/>
                </a:solidFill>
                <a:sym typeface="Symbol"/>
              </a:rPr>
              <a:t> </a:t>
            </a:r>
            <a:r>
              <a:rPr lang="de-DE" b="1" dirty="0" err="1" smtClean="0">
                <a:solidFill>
                  <a:srgbClr val="0000CC"/>
                </a:solidFill>
                <a:sym typeface="Symbol"/>
              </a:rPr>
              <a:t>width</a:t>
            </a:r>
            <a:r>
              <a:rPr lang="de-DE" b="1" dirty="0" smtClean="0">
                <a:solidFill>
                  <a:srgbClr val="0000CC"/>
                </a:solidFill>
                <a:sym typeface="Symbol"/>
              </a:rPr>
              <a:t>     </a:t>
            </a:r>
            <a:r>
              <a:rPr lang="de-DE" b="1" i="1" dirty="0" smtClean="0">
                <a:solidFill>
                  <a:srgbClr val="0000CC"/>
                </a:solidFill>
                <a:sym typeface="Symbol"/>
              </a:rPr>
              <a:t>FWHM </a:t>
            </a:r>
            <a:r>
              <a:rPr lang="de-DE" b="1" dirty="0">
                <a:solidFill>
                  <a:srgbClr val="0000CC"/>
                </a:solidFill>
                <a:sym typeface="Symbol"/>
              </a:rPr>
              <a:t> 3% </a:t>
            </a:r>
          </a:p>
          <a:p>
            <a:pPr algn="ctr"/>
            <a:r>
              <a:rPr lang="de-DE" sz="2800" b="1" i="1" dirty="0" smtClean="0">
                <a:solidFill>
                  <a:srgbClr val="0000CC"/>
                </a:solidFill>
                <a:sym typeface="Symbol"/>
              </a:rPr>
              <a:t>             </a:t>
            </a:r>
            <a:r>
              <a:rPr lang="de-DE" sz="1400" b="1" i="1" dirty="0">
                <a:solidFill>
                  <a:srgbClr val="0000CC"/>
                </a:solidFill>
                <a:sym typeface="Symbol"/>
              </a:rPr>
              <a:t>p</a:t>
            </a:r>
            <a:r>
              <a:rPr lang="de-DE" sz="2000" b="1" i="1" dirty="0">
                <a:solidFill>
                  <a:srgbClr val="0000CC"/>
                </a:solidFill>
                <a:sym typeface="Symbol"/>
              </a:rPr>
              <a:t>  </a:t>
            </a:r>
            <a:r>
              <a:rPr lang="de-DE" sz="2000" dirty="0">
                <a:solidFill>
                  <a:srgbClr val="0000CC"/>
                </a:solidFill>
                <a:sym typeface="Symbol"/>
              </a:rPr>
              <a:t></a:t>
            </a:r>
            <a:r>
              <a:rPr lang="de-DE" sz="2000" b="1" dirty="0">
                <a:solidFill>
                  <a:srgbClr val="0000CC"/>
                </a:solidFill>
                <a:sym typeface="Symbol"/>
              </a:rPr>
              <a:t>1.2%</a:t>
            </a:r>
            <a:r>
              <a:rPr lang="de-DE" sz="2800" b="1" dirty="0">
                <a:solidFill>
                  <a:srgbClr val="0000CC"/>
                </a:solidFill>
                <a:sym typeface="Symbol"/>
              </a:rPr>
              <a:t> </a:t>
            </a:r>
            <a:r>
              <a:rPr lang="de-DE" sz="2800" b="1" dirty="0" smtClean="0">
                <a:solidFill>
                  <a:srgbClr val="0000CC"/>
                </a:solidFill>
                <a:sym typeface="Symbol"/>
              </a:rPr>
              <a:t>  </a:t>
            </a:r>
            <a:endParaRPr lang="de-DE" sz="2800" b="1" dirty="0">
              <a:solidFill>
                <a:srgbClr val="0000CC"/>
              </a:solidFill>
              <a:sym typeface="Symbol"/>
            </a:endParaRPr>
          </a:p>
        </p:txBody>
      </p:sp>
      <p:sp>
        <p:nvSpPr>
          <p:cNvPr id="7" name="Textfeld 6"/>
          <p:cNvSpPr txBox="1"/>
          <p:nvPr/>
        </p:nvSpPr>
        <p:spPr>
          <a:xfrm>
            <a:off x="6743114" y="3440979"/>
            <a:ext cx="2135521" cy="646331"/>
          </a:xfrm>
          <a:prstGeom prst="rect">
            <a:avLst/>
          </a:prstGeom>
          <a:noFill/>
        </p:spPr>
        <p:txBody>
          <a:bodyPr wrap="none" rtlCol="0">
            <a:spAutoFit/>
          </a:bodyPr>
          <a:lstStyle/>
          <a:p>
            <a:r>
              <a:rPr lang="de-DE" sz="1200" b="1" dirty="0" err="1" smtClean="0">
                <a:solidFill>
                  <a:srgbClr val="FF0000"/>
                </a:solidFill>
              </a:rPr>
              <a:t>Is</a:t>
            </a:r>
            <a:r>
              <a:rPr lang="de-DE" sz="1200" b="1" dirty="0" smtClean="0">
                <a:solidFill>
                  <a:srgbClr val="FF0000"/>
                </a:solidFill>
              </a:rPr>
              <a:t> </a:t>
            </a:r>
            <a:r>
              <a:rPr lang="de-DE" sz="1200" b="1" dirty="0" err="1" smtClean="0">
                <a:solidFill>
                  <a:srgbClr val="FF0000"/>
                </a:solidFill>
              </a:rPr>
              <a:t>it</a:t>
            </a:r>
            <a:r>
              <a:rPr lang="de-DE" sz="1200" b="1" dirty="0" smtClean="0">
                <a:solidFill>
                  <a:srgbClr val="FF0000"/>
                </a:solidFill>
              </a:rPr>
              <a:t> </a:t>
            </a:r>
            <a:r>
              <a:rPr lang="de-DE" sz="1200" b="1" dirty="0" err="1" smtClean="0">
                <a:solidFill>
                  <a:srgbClr val="FF0000"/>
                </a:solidFill>
              </a:rPr>
              <a:t>reasonable</a:t>
            </a:r>
            <a:r>
              <a:rPr lang="de-DE" sz="1200" b="1" dirty="0" smtClean="0">
                <a:solidFill>
                  <a:srgbClr val="FF0000"/>
                </a:solidFill>
              </a:rPr>
              <a:t> </a:t>
            </a:r>
            <a:r>
              <a:rPr lang="de-DE" sz="1200" b="1" dirty="0" err="1" smtClean="0">
                <a:solidFill>
                  <a:srgbClr val="FF0000"/>
                </a:solidFill>
              </a:rPr>
              <a:t>for</a:t>
            </a:r>
            <a:r>
              <a:rPr lang="de-DE" sz="1200" b="1" dirty="0" smtClean="0">
                <a:solidFill>
                  <a:srgbClr val="FF0000"/>
                </a:solidFill>
              </a:rPr>
              <a:t> </a:t>
            </a:r>
            <a:r>
              <a:rPr lang="de-DE" sz="1200" b="1" dirty="0" err="1" smtClean="0">
                <a:solidFill>
                  <a:srgbClr val="FF0000"/>
                </a:solidFill>
              </a:rPr>
              <a:t>further</a:t>
            </a:r>
            <a:endParaRPr lang="de-DE" sz="1200" b="1" dirty="0" smtClean="0">
              <a:solidFill>
                <a:srgbClr val="FF0000"/>
              </a:solidFill>
            </a:endParaRPr>
          </a:p>
          <a:p>
            <a:r>
              <a:rPr lang="de-DE" sz="1200" b="1" dirty="0" err="1" smtClean="0">
                <a:solidFill>
                  <a:srgbClr val="FF0000"/>
                </a:solidFill>
              </a:rPr>
              <a:t>accumulation</a:t>
            </a:r>
            <a:r>
              <a:rPr lang="de-DE" sz="1200" b="1" dirty="0" smtClean="0">
                <a:solidFill>
                  <a:srgbClr val="FF0000"/>
                </a:solidFill>
              </a:rPr>
              <a:t> </a:t>
            </a:r>
            <a:r>
              <a:rPr lang="de-DE" sz="1200" b="1" dirty="0" err="1" smtClean="0">
                <a:solidFill>
                  <a:srgbClr val="FF0000"/>
                </a:solidFill>
              </a:rPr>
              <a:t>and</a:t>
            </a:r>
            <a:r>
              <a:rPr lang="de-DE" sz="1200" b="1" dirty="0" smtClean="0">
                <a:solidFill>
                  <a:srgbClr val="FF0000"/>
                </a:solidFill>
              </a:rPr>
              <a:t> </a:t>
            </a:r>
            <a:r>
              <a:rPr lang="de-DE" sz="1200" b="1" dirty="0" err="1" smtClean="0">
                <a:solidFill>
                  <a:srgbClr val="FF0000"/>
                </a:solidFill>
              </a:rPr>
              <a:t>storage</a:t>
            </a:r>
            <a:r>
              <a:rPr lang="de-DE" sz="1200" b="1" dirty="0" smtClean="0">
                <a:solidFill>
                  <a:srgbClr val="FF0000"/>
                </a:solidFill>
              </a:rPr>
              <a:t> </a:t>
            </a:r>
          </a:p>
          <a:p>
            <a:r>
              <a:rPr lang="de-DE" sz="1200" b="1" dirty="0" smtClean="0">
                <a:solidFill>
                  <a:srgbClr val="FF0000"/>
                </a:solidFill>
              </a:rPr>
              <a:t>in  a </a:t>
            </a:r>
            <a:r>
              <a:rPr lang="de-DE" sz="1200" b="1" dirty="0" err="1" smtClean="0">
                <a:solidFill>
                  <a:srgbClr val="FF0000"/>
                </a:solidFill>
              </a:rPr>
              <a:t>dedicated</a:t>
            </a:r>
            <a:r>
              <a:rPr lang="de-DE" sz="1200" b="1" dirty="0" smtClean="0">
                <a:solidFill>
                  <a:srgbClr val="FF0000"/>
                </a:solidFill>
              </a:rPr>
              <a:t> ring ?</a:t>
            </a:r>
            <a:endParaRPr lang="de-DE" sz="1200" b="1" dirty="0">
              <a:solidFill>
                <a:srgbClr val="FF0000"/>
              </a:solidFill>
            </a:endParaRPr>
          </a:p>
        </p:txBody>
      </p:sp>
      <p:cxnSp>
        <p:nvCxnSpPr>
          <p:cNvPr id="11" name="Gerade Verbindung mit Pfeil 10"/>
          <p:cNvCxnSpPr/>
          <p:nvPr/>
        </p:nvCxnSpPr>
        <p:spPr>
          <a:xfrm flipH="1" flipV="1">
            <a:off x="6088148" y="3331672"/>
            <a:ext cx="654966" cy="2100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2051720" y="2060848"/>
            <a:ext cx="360040" cy="5004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439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3" y="1262583"/>
            <a:ext cx="50958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899592" y="4358208"/>
            <a:ext cx="3246402" cy="461665"/>
          </a:xfrm>
          <a:prstGeom prst="rect">
            <a:avLst/>
          </a:prstGeom>
          <a:noFill/>
        </p:spPr>
        <p:txBody>
          <a:bodyPr wrap="none" rtlCol="0">
            <a:spAutoFit/>
          </a:bodyPr>
          <a:lstStyle/>
          <a:p>
            <a:r>
              <a:rPr lang="de-DE" sz="1200" dirty="0" smtClean="0"/>
              <a:t>Fig.1. Longitudinal </a:t>
            </a:r>
            <a:r>
              <a:rPr lang="de-DE" sz="1200" dirty="0" err="1" smtClean="0"/>
              <a:t>momentum</a:t>
            </a:r>
            <a:r>
              <a:rPr lang="de-DE" sz="1200" dirty="0" smtClean="0"/>
              <a:t> </a:t>
            </a:r>
            <a:r>
              <a:rPr lang="de-DE" sz="1200" dirty="0" err="1" smtClean="0"/>
              <a:t>distribution</a:t>
            </a:r>
            <a:r>
              <a:rPr lang="de-DE" sz="1200" dirty="0" smtClean="0"/>
              <a:t> </a:t>
            </a:r>
            <a:r>
              <a:rPr lang="de-DE" sz="1200" dirty="0" err="1" smtClean="0"/>
              <a:t>of</a:t>
            </a:r>
            <a:r>
              <a:rPr lang="de-DE" sz="1200" dirty="0" smtClean="0"/>
              <a:t> </a:t>
            </a:r>
          </a:p>
          <a:p>
            <a:r>
              <a:rPr lang="de-DE" sz="1200" dirty="0" smtClean="0"/>
              <a:t>LWFA </a:t>
            </a:r>
            <a:r>
              <a:rPr lang="de-DE" sz="1200" dirty="0" err="1" smtClean="0"/>
              <a:t>generated</a:t>
            </a:r>
            <a:r>
              <a:rPr lang="de-DE" sz="1200" dirty="0" smtClean="0"/>
              <a:t> </a:t>
            </a:r>
            <a:r>
              <a:rPr lang="de-DE" sz="1200" dirty="0" err="1" smtClean="0"/>
              <a:t>electrons</a:t>
            </a:r>
            <a:r>
              <a:rPr lang="de-DE" sz="1200" dirty="0" smtClean="0"/>
              <a:t>.</a:t>
            </a:r>
            <a:endParaRPr lang="de-DE" sz="1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221" y="1556792"/>
            <a:ext cx="4107135" cy="264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392" y="437084"/>
            <a:ext cx="5480397" cy="75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137964"/>
            <a:ext cx="6181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5157192"/>
            <a:ext cx="5310162" cy="127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64093" y="1547411"/>
            <a:ext cx="4572000" cy="1785104"/>
          </a:xfrm>
          <a:prstGeom prst="rect">
            <a:avLst/>
          </a:prstGeom>
        </p:spPr>
        <p:txBody>
          <a:bodyPr>
            <a:spAutoFit/>
          </a:bodyPr>
          <a:lstStyle/>
          <a:p>
            <a:pPr algn="ctr"/>
            <a:r>
              <a:rPr lang="de-DE" sz="1200" i="1" dirty="0" smtClean="0">
                <a:sym typeface="Symbol"/>
              </a:rPr>
              <a:t>E  </a:t>
            </a:r>
            <a:r>
              <a:rPr lang="de-DE" sz="1200" dirty="0" smtClean="0">
                <a:sym typeface="Symbol"/>
              </a:rPr>
              <a:t>1420 </a:t>
            </a:r>
            <a:r>
              <a:rPr lang="de-DE" sz="1200" dirty="0" err="1" smtClean="0">
                <a:sym typeface="Symbol"/>
              </a:rPr>
              <a:t>MeV</a:t>
            </a:r>
            <a:endParaRPr lang="de-DE" sz="1200" dirty="0" smtClean="0">
              <a:sym typeface="Symbol"/>
            </a:endParaRPr>
          </a:p>
          <a:p>
            <a:pPr algn="ctr"/>
            <a:r>
              <a:rPr lang="de-DE" sz="1200" i="1" dirty="0" smtClean="0">
                <a:sym typeface="Symbol"/>
              </a:rPr>
              <a:t>E = 662 </a:t>
            </a:r>
            <a:r>
              <a:rPr lang="de-DE" sz="1200" i="1" dirty="0" err="1" smtClean="0">
                <a:sym typeface="Symbol"/>
              </a:rPr>
              <a:t>MeV</a:t>
            </a:r>
            <a:endParaRPr lang="de-DE" sz="1200" i="1" dirty="0" smtClean="0">
              <a:sym typeface="Symbol"/>
            </a:endParaRPr>
          </a:p>
          <a:p>
            <a:pPr algn="ctr"/>
            <a:r>
              <a:rPr lang="de-DE" sz="1200" i="1" dirty="0" smtClean="0">
                <a:sym typeface="Symbol"/>
              </a:rPr>
              <a:t>p/p 23 % </a:t>
            </a:r>
            <a:endParaRPr lang="de-DE" sz="1200" i="1" dirty="0">
              <a:sym typeface="Symbol"/>
            </a:endParaRPr>
          </a:p>
          <a:p>
            <a:pPr algn="ctr"/>
            <a:endParaRPr lang="de-DE" sz="1200" i="1" dirty="0" smtClean="0">
              <a:sym typeface="Symbol"/>
            </a:endParaRPr>
          </a:p>
          <a:p>
            <a:pPr algn="ctr"/>
            <a:r>
              <a:rPr lang="de-DE" sz="1200" b="1" i="1" dirty="0" smtClean="0">
                <a:solidFill>
                  <a:srgbClr val="FF0000"/>
                </a:solidFill>
                <a:sym typeface="Symbol"/>
              </a:rPr>
              <a:t>FWHM </a:t>
            </a:r>
            <a:r>
              <a:rPr lang="de-DE" sz="1200" b="1" dirty="0">
                <a:solidFill>
                  <a:srgbClr val="FF0000"/>
                </a:solidFill>
                <a:sym typeface="Symbol"/>
              </a:rPr>
              <a:t> </a:t>
            </a:r>
            <a:r>
              <a:rPr lang="de-DE" sz="1200" b="1" dirty="0" smtClean="0">
                <a:solidFill>
                  <a:srgbClr val="FF0000"/>
                </a:solidFill>
                <a:sym typeface="Symbol"/>
              </a:rPr>
              <a:t> 3 % </a:t>
            </a:r>
            <a:endParaRPr lang="de-DE" sz="1200" b="1" dirty="0">
              <a:solidFill>
                <a:srgbClr val="FF0000"/>
              </a:solidFill>
              <a:sym typeface="Symbol"/>
            </a:endParaRPr>
          </a:p>
          <a:p>
            <a:pPr algn="ctr"/>
            <a:r>
              <a:rPr lang="de-DE" sz="1400" b="1" i="1" dirty="0">
                <a:solidFill>
                  <a:srgbClr val="FF0000"/>
                </a:solidFill>
                <a:sym typeface="Symbol"/>
              </a:rPr>
              <a:t></a:t>
            </a:r>
            <a:r>
              <a:rPr lang="de-DE" sz="800" b="1" i="1" dirty="0">
                <a:solidFill>
                  <a:srgbClr val="FF0000"/>
                </a:solidFill>
                <a:sym typeface="Symbol"/>
              </a:rPr>
              <a:t>p </a:t>
            </a:r>
            <a:r>
              <a:rPr lang="de-DE" sz="1200" b="1" i="1" dirty="0">
                <a:solidFill>
                  <a:srgbClr val="FF0000"/>
                </a:solidFill>
                <a:sym typeface="Symbol"/>
              </a:rPr>
              <a:t> </a:t>
            </a:r>
            <a:r>
              <a:rPr lang="de-DE" sz="1200" b="1" dirty="0" smtClean="0">
                <a:solidFill>
                  <a:srgbClr val="FF0000"/>
                </a:solidFill>
                <a:sym typeface="Symbol"/>
              </a:rPr>
              <a:t>1.3 % </a:t>
            </a:r>
          </a:p>
          <a:p>
            <a:pPr algn="ctr"/>
            <a:r>
              <a:rPr lang="de-DE" sz="1200" dirty="0" err="1" smtClean="0">
                <a:sym typeface="Symbol"/>
              </a:rPr>
              <a:t>assuming</a:t>
            </a:r>
            <a:r>
              <a:rPr lang="de-DE" sz="1200" dirty="0" smtClean="0">
                <a:sym typeface="Symbol"/>
              </a:rPr>
              <a:t> </a:t>
            </a:r>
            <a:r>
              <a:rPr lang="de-DE" sz="1200" dirty="0" err="1" smtClean="0">
                <a:sym typeface="Symbol"/>
              </a:rPr>
              <a:t>Gaussian</a:t>
            </a:r>
            <a:r>
              <a:rPr lang="de-DE" sz="1200" dirty="0" smtClean="0">
                <a:sym typeface="Symbol"/>
              </a:rPr>
              <a:t>  </a:t>
            </a:r>
          </a:p>
          <a:p>
            <a:pPr algn="ctr"/>
            <a:r>
              <a:rPr lang="de-DE" sz="1200" dirty="0" err="1" smtClean="0">
                <a:sym typeface="Symbol"/>
              </a:rPr>
              <a:t>distribution</a:t>
            </a:r>
            <a:r>
              <a:rPr lang="de-DE" sz="1200" dirty="0" smtClean="0">
                <a:sym typeface="Symbol"/>
              </a:rPr>
              <a:t>  </a:t>
            </a:r>
            <a:r>
              <a:rPr lang="de-DE" sz="1200" dirty="0" err="1" smtClean="0">
                <a:sym typeface="Symbol"/>
              </a:rPr>
              <a:t>of</a:t>
            </a:r>
            <a:r>
              <a:rPr lang="de-DE" sz="1200" dirty="0" smtClean="0">
                <a:sym typeface="Symbol"/>
              </a:rPr>
              <a:t> </a:t>
            </a:r>
          </a:p>
          <a:p>
            <a:pPr algn="ctr"/>
            <a:r>
              <a:rPr lang="de-DE" sz="1200" dirty="0" err="1" smtClean="0">
                <a:sym typeface="Symbol"/>
              </a:rPr>
              <a:t>main</a:t>
            </a:r>
            <a:r>
              <a:rPr lang="de-DE" sz="1200" dirty="0" smtClean="0">
                <a:sym typeface="Symbol"/>
              </a:rPr>
              <a:t> </a:t>
            </a:r>
            <a:r>
              <a:rPr lang="de-DE" sz="1200" dirty="0" err="1" smtClean="0">
                <a:sym typeface="Symbol"/>
              </a:rPr>
              <a:t>peak</a:t>
            </a:r>
            <a:r>
              <a:rPr lang="de-DE" sz="1200" dirty="0" smtClean="0">
                <a:sym typeface="Symbol"/>
              </a:rPr>
              <a:t> (</a:t>
            </a:r>
            <a:r>
              <a:rPr lang="de-DE" sz="1200" b="1" dirty="0" err="1" smtClean="0">
                <a:sym typeface="Symbol"/>
              </a:rPr>
              <a:t>single</a:t>
            </a:r>
            <a:r>
              <a:rPr lang="de-DE" sz="1200" b="1" dirty="0" smtClean="0">
                <a:sym typeface="Symbol"/>
              </a:rPr>
              <a:t> </a:t>
            </a:r>
            <a:r>
              <a:rPr lang="de-DE" sz="1200" b="1" dirty="0" err="1" smtClean="0">
                <a:sym typeface="Symbol"/>
              </a:rPr>
              <a:t>spike</a:t>
            </a:r>
            <a:r>
              <a:rPr lang="de-DE" sz="1200" dirty="0" smtClean="0">
                <a:sym typeface="Symbol"/>
              </a:rPr>
              <a:t>)</a:t>
            </a:r>
            <a:endParaRPr lang="de-DE" sz="1200" dirty="0">
              <a:sym typeface="Symbol"/>
            </a:endParaRPr>
          </a:p>
        </p:txBody>
      </p:sp>
      <p:cxnSp>
        <p:nvCxnSpPr>
          <p:cNvPr id="7" name="Gerade Verbindung mit Pfeil 6"/>
          <p:cNvCxnSpPr/>
          <p:nvPr/>
        </p:nvCxnSpPr>
        <p:spPr>
          <a:xfrm>
            <a:off x="3059832" y="2708920"/>
            <a:ext cx="36004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Gerade Verbindung mit Pfeil 2"/>
          <p:cNvCxnSpPr/>
          <p:nvPr/>
        </p:nvCxnSpPr>
        <p:spPr>
          <a:xfrm flipH="1">
            <a:off x="3602757" y="2708920"/>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3718148" y="2362091"/>
            <a:ext cx="623889" cy="261610"/>
          </a:xfrm>
          <a:prstGeom prst="rect">
            <a:avLst/>
          </a:prstGeom>
          <a:noFill/>
        </p:spPr>
        <p:txBody>
          <a:bodyPr wrap="none" rtlCol="0">
            <a:spAutoFit/>
          </a:bodyPr>
          <a:lstStyle/>
          <a:p>
            <a:r>
              <a:rPr lang="de-DE" sz="1100" b="1" dirty="0" smtClean="0"/>
              <a:t>FWHM</a:t>
            </a:r>
            <a:endParaRPr lang="de-DE" sz="1100" b="1" dirty="0"/>
          </a:p>
        </p:txBody>
      </p:sp>
    </p:spTree>
    <p:extLst>
      <p:ext uri="{BB962C8B-B14F-4D97-AF65-F5344CB8AC3E}">
        <p14:creationId xmlns:p14="http://schemas.microsoft.com/office/powerpoint/2010/main" val="1888483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9677"/>
            <a:ext cx="321957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79512" y="517903"/>
            <a:ext cx="4248472" cy="861774"/>
          </a:xfrm>
          <a:prstGeom prst="rect">
            <a:avLst/>
          </a:prstGeom>
          <a:noFill/>
        </p:spPr>
        <p:txBody>
          <a:bodyPr wrap="square" rtlCol="0">
            <a:spAutoFit/>
          </a:bodyPr>
          <a:lstStyle/>
          <a:p>
            <a:r>
              <a:rPr lang="de-DE" sz="1200" dirty="0" smtClean="0"/>
              <a:t>Evolution </a:t>
            </a:r>
            <a:r>
              <a:rPr lang="de-DE" sz="1200" dirty="0" err="1" smtClean="0"/>
              <a:t>of</a:t>
            </a:r>
            <a:r>
              <a:rPr lang="de-DE" sz="1200" dirty="0" smtClean="0"/>
              <a:t> longitudinal </a:t>
            </a:r>
            <a:r>
              <a:rPr lang="de-DE" sz="1200" dirty="0" err="1" smtClean="0"/>
              <a:t>phase</a:t>
            </a:r>
            <a:r>
              <a:rPr lang="de-DE" sz="1200" dirty="0" smtClean="0"/>
              <a:t> </a:t>
            </a:r>
            <a:r>
              <a:rPr lang="de-DE" sz="1200" dirty="0" err="1" smtClean="0"/>
              <a:t>space</a:t>
            </a:r>
            <a:r>
              <a:rPr lang="de-DE" sz="1200" dirty="0" smtClean="0"/>
              <a:t> after </a:t>
            </a:r>
            <a:r>
              <a:rPr lang="de-DE" sz="1200" dirty="0" err="1" smtClean="0"/>
              <a:t>injection</a:t>
            </a:r>
            <a:r>
              <a:rPr lang="de-DE" sz="1200" dirty="0" smtClean="0"/>
              <a:t> </a:t>
            </a:r>
            <a:r>
              <a:rPr lang="de-DE" sz="1200" dirty="0" err="1" smtClean="0"/>
              <a:t>of</a:t>
            </a:r>
            <a:r>
              <a:rPr lang="de-DE" sz="1200" dirty="0" smtClean="0"/>
              <a:t>  </a:t>
            </a:r>
            <a:r>
              <a:rPr lang="de-DE" sz="1200" dirty="0" err="1" smtClean="0"/>
              <a:t>post</a:t>
            </a:r>
            <a:r>
              <a:rPr lang="de-DE" sz="1200" dirty="0" smtClean="0"/>
              <a:t> LWFA </a:t>
            </a:r>
            <a:r>
              <a:rPr lang="de-DE" sz="1200" dirty="0" err="1" smtClean="0"/>
              <a:t>bunch</a:t>
            </a:r>
            <a:r>
              <a:rPr lang="de-DE" sz="1200" dirty="0" smtClean="0"/>
              <a:t> (</a:t>
            </a:r>
            <a:r>
              <a:rPr lang="de-DE" sz="1400" b="1" i="1" dirty="0" smtClean="0">
                <a:sym typeface="Symbol"/>
              </a:rPr>
              <a:t></a:t>
            </a:r>
            <a:r>
              <a:rPr lang="de-DE" sz="1200" dirty="0" smtClean="0">
                <a:sym typeface="Symbol"/>
              </a:rPr>
              <a:t>  10 </a:t>
            </a:r>
            <a:r>
              <a:rPr lang="de-DE" sz="1200" dirty="0" err="1" smtClean="0">
                <a:sym typeface="Symbol"/>
              </a:rPr>
              <a:t>fs</a:t>
            </a:r>
            <a:r>
              <a:rPr lang="de-DE" sz="1200" dirty="0" smtClean="0">
                <a:sym typeface="Symbol"/>
              </a:rPr>
              <a:t>) </a:t>
            </a:r>
            <a:r>
              <a:rPr lang="de-DE" sz="1200" dirty="0" err="1" smtClean="0">
                <a:sym typeface="Symbol"/>
              </a:rPr>
              <a:t>in</a:t>
            </a:r>
            <a:r>
              <a:rPr lang="de-DE" sz="1200" dirty="0" err="1" smtClean="0"/>
              <a:t>to</a:t>
            </a:r>
            <a:r>
              <a:rPr lang="de-DE" sz="1200" dirty="0" smtClean="0"/>
              <a:t> </a:t>
            </a:r>
            <a:r>
              <a:rPr lang="de-DE" sz="1200" dirty="0" err="1" smtClean="0"/>
              <a:t>the</a:t>
            </a:r>
            <a:r>
              <a:rPr lang="de-DE" sz="1200" dirty="0" smtClean="0"/>
              <a:t> ANKA ring  (top </a:t>
            </a:r>
            <a:r>
              <a:rPr lang="de-DE" sz="1200" dirty="0" err="1" smtClean="0"/>
              <a:t>left</a:t>
            </a:r>
            <a:r>
              <a:rPr lang="de-DE" sz="1200" dirty="0" smtClean="0"/>
              <a:t> </a:t>
            </a:r>
            <a:r>
              <a:rPr lang="de-DE" sz="1200" dirty="0" err="1" smtClean="0"/>
              <a:t>to</a:t>
            </a:r>
            <a:r>
              <a:rPr lang="de-DE" sz="1200" dirty="0" smtClean="0"/>
              <a:t> </a:t>
            </a:r>
            <a:r>
              <a:rPr lang="de-DE" sz="1200" dirty="0" err="1" smtClean="0"/>
              <a:t>botom</a:t>
            </a:r>
            <a:r>
              <a:rPr lang="de-DE" sz="1200" dirty="0" smtClean="0"/>
              <a:t> </a:t>
            </a:r>
            <a:r>
              <a:rPr lang="de-DE" sz="1200" dirty="0" err="1" smtClean="0"/>
              <a:t>right</a:t>
            </a:r>
            <a:r>
              <a:rPr lang="de-DE" sz="1200" dirty="0" smtClean="0"/>
              <a:t>) </a:t>
            </a:r>
            <a:r>
              <a:rPr lang="de-DE" sz="1200" dirty="0" err="1" smtClean="0"/>
              <a:t>for</a:t>
            </a:r>
            <a:r>
              <a:rPr lang="de-DE" sz="1200" dirty="0" smtClean="0"/>
              <a:t> a maximal initial </a:t>
            </a:r>
            <a:r>
              <a:rPr lang="de-DE" sz="1200" dirty="0" err="1" smtClean="0"/>
              <a:t>energy</a:t>
            </a:r>
            <a:r>
              <a:rPr lang="de-DE" sz="1200" dirty="0" smtClean="0"/>
              <a:t>  </a:t>
            </a:r>
            <a:r>
              <a:rPr lang="de-DE" sz="1200" dirty="0" err="1" smtClean="0"/>
              <a:t>deviation</a:t>
            </a:r>
            <a:r>
              <a:rPr lang="de-DE" sz="1200" dirty="0" smtClean="0"/>
              <a:t> </a:t>
            </a:r>
            <a:r>
              <a:rPr lang="de-DE" sz="1200" b="1" i="1" dirty="0" smtClean="0">
                <a:sym typeface="Symbol"/>
              </a:rPr>
              <a:t>p</a:t>
            </a:r>
            <a:r>
              <a:rPr lang="de-DE" sz="1200" dirty="0" smtClean="0">
                <a:sym typeface="Symbol"/>
              </a:rPr>
              <a:t>= ±1%.  </a:t>
            </a:r>
            <a:r>
              <a:rPr lang="de-DE" sz="1200" dirty="0" err="1" smtClean="0">
                <a:sym typeface="Symbol"/>
              </a:rPr>
              <a:t>Simulations</a:t>
            </a:r>
            <a:r>
              <a:rPr lang="de-DE" sz="1200" dirty="0" smtClean="0">
                <a:sym typeface="Symbol"/>
              </a:rPr>
              <a:t> </a:t>
            </a:r>
            <a:r>
              <a:rPr lang="de-DE" sz="1200" dirty="0" err="1" smtClean="0">
                <a:sym typeface="Symbol"/>
              </a:rPr>
              <a:t>were</a:t>
            </a:r>
            <a:r>
              <a:rPr lang="de-DE" sz="1200" dirty="0" smtClean="0">
                <a:sym typeface="Symbol"/>
              </a:rPr>
              <a:t> </a:t>
            </a:r>
            <a:r>
              <a:rPr lang="de-DE" sz="1200" dirty="0" err="1" smtClean="0">
                <a:sym typeface="Symbol"/>
              </a:rPr>
              <a:t>carried</a:t>
            </a:r>
            <a:r>
              <a:rPr lang="de-DE" sz="1200" dirty="0" smtClean="0">
                <a:sym typeface="Symbol"/>
              </a:rPr>
              <a:t> </a:t>
            </a:r>
            <a:r>
              <a:rPr lang="de-DE" sz="1200" dirty="0" err="1" smtClean="0">
                <a:sym typeface="Symbol"/>
              </a:rPr>
              <a:t>with</a:t>
            </a:r>
            <a:r>
              <a:rPr lang="de-DE" sz="1200" dirty="0" smtClean="0">
                <a:sym typeface="Symbol"/>
              </a:rPr>
              <a:t> N=10000 </a:t>
            </a:r>
            <a:r>
              <a:rPr lang="de-DE" sz="1200" dirty="0" err="1" smtClean="0">
                <a:sym typeface="Symbol"/>
              </a:rPr>
              <a:t>particles</a:t>
            </a:r>
            <a:r>
              <a:rPr lang="de-DE" sz="1200" dirty="0" smtClean="0">
                <a:sym typeface="Symbol"/>
              </a:rPr>
              <a:t>.</a:t>
            </a:r>
            <a:endParaRPr lang="de-DE" sz="1200"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884" y="251756"/>
            <a:ext cx="4320480" cy="20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572000" y="540371"/>
            <a:ext cx="4427984" cy="1384995"/>
          </a:xfrm>
          <a:prstGeom prst="rect">
            <a:avLst/>
          </a:prstGeom>
          <a:noFill/>
        </p:spPr>
        <p:txBody>
          <a:bodyPr wrap="square" rtlCol="0">
            <a:spAutoFit/>
          </a:bodyPr>
          <a:lstStyle/>
          <a:p>
            <a:pPr algn="just"/>
            <a:r>
              <a:rPr lang="de-DE" sz="1400" b="1" dirty="0" err="1" smtClean="0">
                <a:solidFill>
                  <a:srgbClr val="FF0000"/>
                </a:solidFill>
              </a:rPr>
              <a:t>During</a:t>
            </a:r>
            <a:r>
              <a:rPr lang="de-DE" sz="1400" b="1" dirty="0" smtClean="0">
                <a:solidFill>
                  <a:srgbClr val="FF0000"/>
                </a:solidFill>
              </a:rPr>
              <a:t> </a:t>
            </a:r>
            <a:r>
              <a:rPr lang="de-DE" sz="1400" b="1" dirty="0" err="1" smtClean="0">
                <a:solidFill>
                  <a:srgbClr val="FF0000"/>
                </a:solidFill>
              </a:rPr>
              <a:t>circulation</a:t>
            </a:r>
            <a:r>
              <a:rPr lang="de-DE" sz="1400" b="1" dirty="0" smtClean="0">
                <a:solidFill>
                  <a:srgbClr val="FF0000"/>
                </a:solidFill>
              </a:rPr>
              <a:t> in </a:t>
            </a:r>
            <a:r>
              <a:rPr lang="de-DE" sz="1400" b="1" dirty="0" err="1" smtClean="0">
                <a:solidFill>
                  <a:srgbClr val="FF0000"/>
                </a:solidFill>
              </a:rPr>
              <a:t>the</a:t>
            </a:r>
            <a:r>
              <a:rPr lang="de-DE" sz="1400" b="1" dirty="0" smtClean="0">
                <a:solidFill>
                  <a:srgbClr val="FF0000"/>
                </a:solidFill>
              </a:rPr>
              <a:t> </a:t>
            </a:r>
            <a:r>
              <a:rPr lang="de-DE" sz="1400" b="1" dirty="0" err="1" smtClean="0">
                <a:solidFill>
                  <a:srgbClr val="FF0000"/>
                </a:solidFill>
              </a:rPr>
              <a:t>present</a:t>
            </a:r>
            <a:r>
              <a:rPr lang="de-DE" sz="1400" b="1" dirty="0" smtClean="0">
                <a:solidFill>
                  <a:srgbClr val="FF0000"/>
                </a:solidFill>
              </a:rPr>
              <a:t> </a:t>
            </a:r>
            <a:r>
              <a:rPr lang="de-DE" sz="1400" b="1" dirty="0" err="1" smtClean="0">
                <a:solidFill>
                  <a:srgbClr val="FF0000"/>
                </a:solidFill>
              </a:rPr>
              <a:t>generation</a:t>
            </a:r>
            <a:r>
              <a:rPr lang="de-DE" sz="1400" b="1" dirty="0" smtClean="0">
                <a:solidFill>
                  <a:srgbClr val="FF0000"/>
                </a:solidFill>
              </a:rPr>
              <a:t> light </a:t>
            </a:r>
            <a:r>
              <a:rPr lang="de-DE" sz="1400" b="1" dirty="0" err="1" smtClean="0">
                <a:solidFill>
                  <a:srgbClr val="FF0000"/>
                </a:solidFill>
              </a:rPr>
              <a:t>source</a:t>
            </a:r>
            <a:r>
              <a:rPr lang="de-DE" sz="1400" b="1" dirty="0" smtClean="0">
                <a:solidFill>
                  <a:srgbClr val="FF0000"/>
                </a:solidFill>
              </a:rPr>
              <a:t> ring ultra-</a:t>
            </a:r>
            <a:r>
              <a:rPr lang="de-DE" sz="1400" b="1" dirty="0" err="1" smtClean="0">
                <a:solidFill>
                  <a:srgbClr val="FF0000"/>
                </a:solidFill>
              </a:rPr>
              <a:t>short</a:t>
            </a:r>
            <a:r>
              <a:rPr lang="de-DE" sz="1400" b="1" dirty="0" smtClean="0">
                <a:solidFill>
                  <a:srgbClr val="FF0000"/>
                </a:solidFill>
              </a:rPr>
              <a:t> </a:t>
            </a:r>
            <a:r>
              <a:rPr lang="de-DE" sz="1400" b="1" dirty="0" err="1" smtClean="0">
                <a:solidFill>
                  <a:srgbClr val="FF0000"/>
                </a:solidFill>
              </a:rPr>
              <a:t>pulses</a:t>
            </a:r>
            <a:r>
              <a:rPr lang="de-DE" sz="1400" b="1" dirty="0" smtClean="0">
                <a:solidFill>
                  <a:srgbClr val="FF0000"/>
                </a:solidFill>
              </a:rPr>
              <a:t> </a:t>
            </a:r>
            <a:r>
              <a:rPr lang="de-DE" sz="1400" b="1" dirty="0" err="1" smtClean="0">
                <a:solidFill>
                  <a:srgbClr val="FF0000"/>
                </a:solidFill>
              </a:rPr>
              <a:t>injected</a:t>
            </a:r>
            <a:r>
              <a:rPr lang="de-DE" sz="1400" b="1" dirty="0" smtClean="0">
                <a:solidFill>
                  <a:srgbClr val="FF0000"/>
                </a:solidFill>
              </a:rPr>
              <a:t> after LWFA will </a:t>
            </a:r>
            <a:r>
              <a:rPr lang="de-DE" sz="1400" b="1" dirty="0" err="1" smtClean="0">
                <a:solidFill>
                  <a:srgbClr val="FF0000"/>
                </a:solidFill>
              </a:rPr>
              <a:t>be</a:t>
            </a:r>
            <a:r>
              <a:rPr lang="de-DE" sz="1400" b="1" dirty="0" smtClean="0">
                <a:solidFill>
                  <a:srgbClr val="FF0000"/>
                </a:solidFill>
              </a:rPr>
              <a:t> </a:t>
            </a:r>
            <a:r>
              <a:rPr lang="de-DE" sz="1400" b="1" dirty="0" err="1" smtClean="0">
                <a:solidFill>
                  <a:srgbClr val="FF0000"/>
                </a:solidFill>
              </a:rPr>
              <a:t>spread</a:t>
            </a:r>
            <a:r>
              <a:rPr lang="de-DE" sz="1400" b="1" dirty="0" smtClean="0">
                <a:solidFill>
                  <a:srgbClr val="FF0000"/>
                </a:solidFill>
              </a:rPr>
              <a:t> out </a:t>
            </a:r>
            <a:r>
              <a:rPr lang="de-DE" sz="1400" b="1" dirty="0" err="1" smtClean="0">
                <a:solidFill>
                  <a:srgbClr val="FF0000"/>
                </a:solidFill>
              </a:rPr>
              <a:t>inside</a:t>
            </a:r>
            <a:r>
              <a:rPr lang="de-DE" sz="1400" b="1" dirty="0" smtClean="0">
                <a:solidFill>
                  <a:srgbClr val="FF0000"/>
                </a:solidFill>
              </a:rPr>
              <a:t> RF </a:t>
            </a:r>
            <a:r>
              <a:rPr lang="de-DE" sz="1400" b="1" dirty="0" err="1" smtClean="0">
                <a:solidFill>
                  <a:srgbClr val="FF0000"/>
                </a:solidFill>
              </a:rPr>
              <a:t>Bucket</a:t>
            </a:r>
            <a:r>
              <a:rPr lang="de-DE" sz="1400" b="1" dirty="0" smtClean="0">
                <a:solidFill>
                  <a:srgbClr val="FF0000"/>
                </a:solidFill>
              </a:rPr>
              <a:t> </a:t>
            </a:r>
            <a:r>
              <a:rPr lang="de-DE" sz="1400" b="1" dirty="0" err="1" smtClean="0">
                <a:solidFill>
                  <a:srgbClr val="FF0000"/>
                </a:solidFill>
              </a:rPr>
              <a:t>and</a:t>
            </a:r>
            <a:r>
              <a:rPr lang="de-DE" sz="1400" b="1" dirty="0" smtClean="0">
                <a:solidFill>
                  <a:srgbClr val="FF0000"/>
                </a:solidFill>
              </a:rPr>
              <a:t> </a:t>
            </a:r>
            <a:r>
              <a:rPr lang="de-DE" sz="1400" b="1" dirty="0" err="1" smtClean="0">
                <a:solidFill>
                  <a:srgbClr val="FF0000"/>
                </a:solidFill>
              </a:rPr>
              <a:t>partly</a:t>
            </a:r>
            <a:r>
              <a:rPr lang="de-DE" sz="1400" b="1" dirty="0" smtClean="0">
                <a:solidFill>
                  <a:srgbClr val="FF0000"/>
                </a:solidFill>
              </a:rPr>
              <a:t> lost due </a:t>
            </a:r>
            <a:r>
              <a:rPr lang="de-DE" sz="1400" b="1" dirty="0" err="1" smtClean="0">
                <a:solidFill>
                  <a:srgbClr val="FF0000"/>
                </a:solidFill>
              </a:rPr>
              <a:t>to</a:t>
            </a:r>
            <a:r>
              <a:rPr lang="de-DE" sz="1400" b="1" dirty="0" smtClean="0">
                <a:solidFill>
                  <a:srgbClr val="FF0000"/>
                </a:solidFill>
              </a:rPr>
              <a:t> </a:t>
            </a:r>
            <a:r>
              <a:rPr lang="de-DE" sz="1400" b="1" dirty="0" err="1">
                <a:solidFill>
                  <a:srgbClr val="FF0000"/>
                </a:solidFill>
              </a:rPr>
              <a:t>synchrotron</a:t>
            </a:r>
            <a:r>
              <a:rPr lang="de-DE" sz="1400" b="1" dirty="0">
                <a:solidFill>
                  <a:srgbClr val="FF0000"/>
                </a:solidFill>
              </a:rPr>
              <a:t> </a:t>
            </a:r>
            <a:r>
              <a:rPr lang="de-DE" sz="1400" b="1" dirty="0" err="1">
                <a:solidFill>
                  <a:srgbClr val="FF0000"/>
                </a:solidFill>
              </a:rPr>
              <a:t>motion</a:t>
            </a:r>
            <a:r>
              <a:rPr lang="de-DE" sz="1400" b="1" dirty="0">
                <a:solidFill>
                  <a:srgbClr val="FF0000"/>
                </a:solidFill>
              </a:rPr>
              <a:t> </a:t>
            </a:r>
            <a:r>
              <a:rPr lang="de-DE" sz="1400" b="1" dirty="0" err="1">
                <a:solidFill>
                  <a:srgbClr val="FF0000"/>
                </a:solidFill>
              </a:rPr>
              <a:t>filamentation</a:t>
            </a:r>
            <a:r>
              <a:rPr lang="de-DE" sz="1400" b="1" dirty="0">
                <a:solidFill>
                  <a:srgbClr val="FF0000"/>
                </a:solidFill>
              </a:rPr>
              <a:t> (</a:t>
            </a:r>
            <a:r>
              <a:rPr lang="de-DE" sz="1400" b="1" dirty="0" err="1">
                <a:solidFill>
                  <a:srgbClr val="FF0000"/>
                </a:solidFill>
              </a:rPr>
              <a:t>compaction</a:t>
            </a:r>
            <a:r>
              <a:rPr lang="de-DE" sz="1400" b="1" dirty="0">
                <a:solidFill>
                  <a:srgbClr val="FF0000"/>
                </a:solidFill>
              </a:rPr>
              <a:t>  </a:t>
            </a:r>
            <a:r>
              <a:rPr lang="de-DE" sz="1400" b="1" dirty="0" err="1" smtClean="0">
                <a:solidFill>
                  <a:srgbClr val="FF0000"/>
                </a:solidFill>
              </a:rPr>
              <a:t>factor</a:t>
            </a:r>
            <a:r>
              <a:rPr lang="de-DE" sz="1400" b="1" dirty="0" smtClean="0">
                <a:solidFill>
                  <a:srgbClr val="FF0000"/>
                </a:solidFill>
              </a:rPr>
              <a:t>) </a:t>
            </a:r>
            <a:r>
              <a:rPr lang="de-DE" sz="1400" b="1" dirty="0" err="1" smtClean="0">
                <a:solidFill>
                  <a:srgbClr val="FF0000"/>
                </a:solidFill>
              </a:rPr>
              <a:t>caused</a:t>
            </a:r>
            <a:r>
              <a:rPr lang="de-DE" sz="1400" b="1" dirty="0" smtClean="0">
                <a:solidFill>
                  <a:srgbClr val="FF0000"/>
                </a:solidFill>
              </a:rPr>
              <a:t> </a:t>
            </a:r>
            <a:r>
              <a:rPr lang="de-DE" sz="1400" b="1" dirty="0" err="1" smtClean="0">
                <a:solidFill>
                  <a:srgbClr val="FF0000"/>
                </a:solidFill>
              </a:rPr>
              <a:t>by</a:t>
            </a:r>
            <a:r>
              <a:rPr lang="de-DE" sz="1400" b="1" dirty="0" smtClean="0">
                <a:solidFill>
                  <a:srgbClr val="FF0000"/>
                </a:solidFill>
              </a:rPr>
              <a:t> large </a:t>
            </a:r>
            <a:r>
              <a:rPr lang="de-DE" sz="1400" b="1" dirty="0" err="1" smtClean="0">
                <a:solidFill>
                  <a:srgbClr val="FF0000"/>
                </a:solidFill>
              </a:rPr>
              <a:t>momentum</a:t>
            </a:r>
            <a:r>
              <a:rPr lang="de-DE" sz="1400" b="1" dirty="0" smtClean="0">
                <a:solidFill>
                  <a:srgbClr val="FF0000"/>
                </a:solidFill>
              </a:rPr>
              <a:t> </a:t>
            </a:r>
            <a:r>
              <a:rPr lang="de-DE" sz="1400" b="1" dirty="0" err="1" smtClean="0">
                <a:solidFill>
                  <a:srgbClr val="FF0000"/>
                </a:solidFill>
              </a:rPr>
              <a:t>spread</a:t>
            </a:r>
            <a:r>
              <a:rPr lang="de-DE" sz="1400" b="1" dirty="0" smtClean="0">
                <a:solidFill>
                  <a:srgbClr val="FF0000"/>
                </a:solidFill>
              </a:rPr>
              <a:t> </a:t>
            </a:r>
            <a:r>
              <a:rPr lang="de-DE" sz="1400" b="1" dirty="0" err="1" smtClean="0">
                <a:solidFill>
                  <a:srgbClr val="FF0000"/>
                </a:solidFill>
              </a:rPr>
              <a:t>of</a:t>
            </a:r>
            <a:r>
              <a:rPr lang="de-DE" sz="1400" b="1" dirty="0" smtClean="0">
                <a:solidFill>
                  <a:srgbClr val="FF0000"/>
                </a:solidFill>
              </a:rPr>
              <a:t> </a:t>
            </a:r>
            <a:r>
              <a:rPr lang="de-DE" sz="1400" b="1" dirty="0" err="1" smtClean="0">
                <a:solidFill>
                  <a:srgbClr val="FF0000"/>
                </a:solidFill>
              </a:rPr>
              <a:t>injected</a:t>
            </a:r>
            <a:r>
              <a:rPr lang="de-DE" sz="1400" b="1" dirty="0" smtClean="0">
                <a:solidFill>
                  <a:srgbClr val="FF0000"/>
                </a:solidFill>
              </a:rPr>
              <a:t> </a:t>
            </a:r>
            <a:r>
              <a:rPr lang="de-DE" sz="1400" b="1" dirty="0" err="1" smtClean="0">
                <a:solidFill>
                  <a:srgbClr val="FF0000"/>
                </a:solidFill>
              </a:rPr>
              <a:t>bunch</a:t>
            </a:r>
            <a:endParaRPr lang="de-DE" sz="1400" b="1" dirty="0">
              <a:solidFill>
                <a:srgbClr val="FF0000"/>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449" y="2334364"/>
            <a:ext cx="4487249" cy="354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572000" y="5877272"/>
            <a:ext cx="4125698" cy="646331"/>
          </a:xfrm>
          <a:prstGeom prst="rect">
            <a:avLst/>
          </a:prstGeom>
          <a:noFill/>
        </p:spPr>
        <p:txBody>
          <a:bodyPr wrap="square" rtlCol="0">
            <a:spAutoFit/>
          </a:bodyPr>
          <a:lstStyle/>
          <a:p>
            <a:r>
              <a:rPr lang="de-DE" sz="1200" dirty="0" smtClean="0"/>
              <a:t>Evolution </a:t>
            </a:r>
            <a:r>
              <a:rPr lang="de-DE" sz="1200" dirty="0" err="1" smtClean="0"/>
              <a:t>of</a:t>
            </a:r>
            <a:r>
              <a:rPr lang="de-DE" sz="1200" dirty="0" smtClean="0"/>
              <a:t> longitudinal </a:t>
            </a:r>
            <a:r>
              <a:rPr lang="de-DE" sz="1200" dirty="0" err="1" smtClean="0"/>
              <a:t>phase</a:t>
            </a:r>
            <a:r>
              <a:rPr lang="de-DE" sz="1200" dirty="0" smtClean="0"/>
              <a:t> </a:t>
            </a:r>
            <a:r>
              <a:rPr lang="de-DE" sz="1200" dirty="0" err="1" smtClean="0"/>
              <a:t>space</a:t>
            </a:r>
            <a:r>
              <a:rPr lang="de-DE" sz="1200" dirty="0" smtClean="0"/>
              <a:t> </a:t>
            </a:r>
            <a:r>
              <a:rPr lang="de-DE" sz="1200" dirty="0" err="1" smtClean="0"/>
              <a:t>of</a:t>
            </a:r>
            <a:r>
              <a:rPr lang="de-DE" sz="1200" dirty="0" smtClean="0"/>
              <a:t> beam </a:t>
            </a:r>
            <a:r>
              <a:rPr lang="de-DE" sz="1200" dirty="0" err="1" smtClean="0"/>
              <a:t>with</a:t>
            </a:r>
            <a:r>
              <a:rPr lang="de-DE" sz="1200" dirty="0"/>
              <a:t> </a:t>
            </a:r>
            <a:r>
              <a:rPr lang="de-DE" sz="1200" dirty="0" err="1" smtClean="0"/>
              <a:t>momentum</a:t>
            </a:r>
            <a:r>
              <a:rPr lang="de-DE" sz="1200" dirty="0" smtClean="0"/>
              <a:t> </a:t>
            </a:r>
            <a:r>
              <a:rPr lang="de-DE" sz="1200" dirty="0" err="1" smtClean="0"/>
              <a:t>spread</a:t>
            </a:r>
            <a:r>
              <a:rPr lang="de-DE" sz="1200" dirty="0" smtClean="0"/>
              <a:t>  </a:t>
            </a:r>
            <a:r>
              <a:rPr lang="de-DE" sz="1200" b="1" i="1" dirty="0" smtClean="0">
                <a:sym typeface="Symbol"/>
              </a:rPr>
              <a:t></a:t>
            </a:r>
            <a:r>
              <a:rPr lang="de-DE" sz="1200" b="1" i="1" dirty="0">
                <a:sym typeface="Symbol"/>
              </a:rPr>
              <a:t>p</a:t>
            </a:r>
            <a:r>
              <a:rPr lang="de-DE" sz="1200" dirty="0">
                <a:sym typeface="Symbol"/>
              </a:rPr>
              <a:t>= </a:t>
            </a:r>
            <a:r>
              <a:rPr lang="de-DE" sz="1200" dirty="0" smtClean="0">
                <a:sym typeface="Symbol"/>
              </a:rPr>
              <a:t>±3%</a:t>
            </a:r>
            <a:r>
              <a:rPr lang="de-DE" sz="1200" dirty="0" smtClean="0"/>
              <a:t>  </a:t>
            </a:r>
            <a:r>
              <a:rPr lang="de-DE" sz="1200" dirty="0" err="1" smtClean="0"/>
              <a:t>exceeding</a:t>
            </a:r>
            <a:r>
              <a:rPr lang="de-DE" sz="1200" dirty="0" smtClean="0"/>
              <a:t> RF </a:t>
            </a:r>
            <a:r>
              <a:rPr lang="de-DE" sz="1200" dirty="0" err="1" smtClean="0"/>
              <a:t>acceptance</a:t>
            </a:r>
            <a:r>
              <a:rPr lang="de-DE" sz="1200" dirty="0"/>
              <a:t> </a:t>
            </a:r>
            <a:r>
              <a:rPr lang="de-DE" sz="1200" dirty="0" err="1" smtClean="0"/>
              <a:t>of</a:t>
            </a:r>
            <a:r>
              <a:rPr lang="de-DE" sz="1200" dirty="0" smtClean="0"/>
              <a:t> </a:t>
            </a:r>
            <a:r>
              <a:rPr lang="de-DE" sz="1200" dirty="0" err="1" smtClean="0"/>
              <a:t>the</a:t>
            </a:r>
            <a:r>
              <a:rPr lang="de-DE" sz="1200" dirty="0" smtClean="0"/>
              <a:t> ring.  </a:t>
            </a:r>
            <a:r>
              <a:rPr lang="de-DE" sz="1200" dirty="0" err="1" smtClean="0"/>
              <a:t>Particles</a:t>
            </a:r>
            <a:r>
              <a:rPr lang="de-DE" sz="1200" dirty="0" smtClean="0"/>
              <a:t> </a:t>
            </a:r>
            <a:r>
              <a:rPr lang="de-DE" sz="1200" dirty="0" err="1" smtClean="0"/>
              <a:t>are</a:t>
            </a:r>
            <a:r>
              <a:rPr lang="de-DE" sz="1200" dirty="0" smtClean="0"/>
              <a:t> lost </a:t>
            </a:r>
            <a:r>
              <a:rPr lang="de-DE" sz="1200" dirty="0" err="1" smtClean="0"/>
              <a:t>by</a:t>
            </a:r>
            <a:r>
              <a:rPr lang="de-DE" sz="1200" dirty="0" smtClean="0"/>
              <a:t> </a:t>
            </a:r>
            <a:r>
              <a:rPr lang="de-DE" sz="1200" dirty="0" err="1" smtClean="0"/>
              <a:t>moving</a:t>
            </a:r>
            <a:r>
              <a:rPr lang="de-DE" sz="1200" dirty="0" smtClean="0"/>
              <a:t> out </a:t>
            </a:r>
            <a:r>
              <a:rPr lang="de-DE" sz="1200" dirty="0" err="1" smtClean="0"/>
              <a:t>of</a:t>
            </a:r>
            <a:r>
              <a:rPr lang="de-DE" sz="1200" dirty="0" smtClean="0"/>
              <a:t> RF </a:t>
            </a:r>
            <a:r>
              <a:rPr lang="de-DE" sz="1200" dirty="0" err="1" smtClean="0"/>
              <a:t>Bucket</a:t>
            </a:r>
            <a:r>
              <a:rPr lang="de-DE" sz="1200" dirty="0" smtClean="0"/>
              <a:t>.</a:t>
            </a:r>
            <a:endParaRPr lang="de-DE" sz="1200" dirty="0"/>
          </a:p>
        </p:txBody>
      </p:sp>
      <p:sp>
        <p:nvSpPr>
          <p:cNvPr id="5" name="Rechteck 4"/>
          <p:cNvSpPr/>
          <p:nvPr/>
        </p:nvSpPr>
        <p:spPr>
          <a:xfrm>
            <a:off x="609874" y="148571"/>
            <a:ext cx="2723823" cy="369332"/>
          </a:xfrm>
          <a:prstGeom prst="rect">
            <a:avLst/>
          </a:prstGeom>
        </p:spPr>
        <p:txBody>
          <a:bodyPr wrap="none">
            <a:spAutoFit/>
          </a:bodyPr>
          <a:lstStyle/>
          <a:p>
            <a:r>
              <a:rPr lang="de-DE" b="1" dirty="0" err="1" smtClean="0">
                <a:solidFill>
                  <a:srgbClr val="FF0000"/>
                </a:solidFill>
              </a:rPr>
              <a:t>Some</a:t>
            </a:r>
            <a:r>
              <a:rPr lang="de-DE" b="1" dirty="0" smtClean="0">
                <a:solidFill>
                  <a:srgbClr val="FF0000"/>
                </a:solidFill>
              </a:rPr>
              <a:t> </a:t>
            </a:r>
            <a:r>
              <a:rPr lang="de-DE" b="1" dirty="0" err="1">
                <a:solidFill>
                  <a:srgbClr val="FF0000"/>
                </a:solidFill>
              </a:rPr>
              <a:t>problems</a:t>
            </a:r>
            <a:r>
              <a:rPr lang="de-DE" b="1" dirty="0">
                <a:solidFill>
                  <a:srgbClr val="FF0000"/>
                </a:solidFill>
              </a:rPr>
              <a:t> </a:t>
            </a:r>
            <a:r>
              <a:rPr lang="de-DE" b="1" dirty="0" err="1">
                <a:solidFill>
                  <a:srgbClr val="FF0000"/>
                </a:solidFill>
              </a:rPr>
              <a:t>arise</a:t>
            </a:r>
            <a:r>
              <a:rPr lang="de-DE" b="1" dirty="0">
                <a:solidFill>
                  <a:srgbClr val="FF0000"/>
                </a:solidFill>
              </a:rPr>
              <a:t>:  </a:t>
            </a:r>
          </a:p>
        </p:txBody>
      </p:sp>
    </p:spTree>
    <p:extLst>
      <p:ext uri="{BB962C8B-B14F-4D97-AF65-F5344CB8AC3E}">
        <p14:creationId xmlns:p14="http://schemas.microsoft.com/office/powerpoint/2010/main" val="1067984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6412" y="269207"/>
            <a:ext cx="4187365" cy="584775"/>
          </a:xfrm>
          <a:prstGeom prst="rect">
            <a:avLst/>
          </a:prstGeom>
          <a:noFill/>
        </p:spPr>
        <p:txBody>
          <a:bodyPr wrap="none" rtlCol="0">
            <a:spAutoFit/>
          </a:bodyPr>
          <a:lstStyle/>
          <a:p>
            <a:r>
              <a:rPr lang="de-DE" sz="1600" b="1" dirty="0" smtClean="0">
                <a:solidFill>
                  <a:srgbClr val="FF0000"/>
                </a:solidFill>
              </a:rPr>
              <a:t>More </a:t>
            </a:r>
            <a:r>
              <a:rPr lang="de-DE" sz="1600" b="1" dirty="0" err="1" smtClean="0">
                <a:solidFill>
                  <a:srgbClr val="FF0000"/>
                </a:solidFill>
              </a:rPr>
              <a:t>problems</a:t>
            </a:r>
            <a:r>
              <a:rPr lang="de-DE" sz="1600" b="1" dirty="0" smtClean="0">
                <a:solidFill>
                  <a:srgbClr val="FF0000"/>
                </a:solidFill>
              </a:rPr>
              <a:t> </a:t>
            </a:r>
            <a:r>
              <a:rPr lang="de-DE" sz="1600" b="1" dirty="0" err="1" smtClean="0">
                <a:solidFill>
                  <a:srgbClr val="FF0000"/>
                </a:solidFill>
              </a:rPr>
              <a:t>may</a:t>
            </a:r>
            <a:r>
              <a:rPr lang="de-DE" sz="1600" b="1" dirty="0" smtClean="0">
                <a:solidFill>
                  <a:srgbClr val="FF0000"/>
                </a:solidFill>
              </a:rPr>
              <a:t> </a:t>
            </a:r>
            <a:r>
              <a:rPr lang="de-DE" sz="1600" b="1" dirty="0" err="1" smtClean="0">
                <a:solidFill>
                  <a:srgbClr val="FF0000"/>
                </a:solidFill>
              </a:rPr>
              <a:t>lead</a:t>
            </a:r>
            <a:r>
              <a:rPr lang="de-DE" sz="1600" b="1" dirty="0" smtClean="0">
                <a:solidFill>
                  <a:srgbClr val="FF0000"/>
                </a:solidFill>
              </a:rPr>
              <a:t> </a:t>
            </a:r>
            <a:r>
              <a:rPr lang="de-DE" sz="1600" b="1" dirty="0" err="1" smtClean="0">
                <a:solidFill>
                  <a:srgbClr val="FF0000"/>
                </a:solidFill>
              </a:rPr>
              <a:t>to</a:t>
            </a:r>
            <a:r>
              <a:rPr lang="de-DE" sz="1600" b="1" dirty="0" smtClean="0">
                <a:solidFill>
                  <a:srgbClr val="FF0000"/>
                </a:solidFill>
              </a:rPr>
              <a:t> </a:t>
            </a:r>
            <a:r>
              <a:rPr lang="de-DE" sz="1600" b="1" dirty="0" err="1" smtClean="0">
                <a:solidFill>
                  <a:srgbClr val="FF0000"/>
                </a:solidFill>
              </a:rPr>
              <a:t>emittance</a:t>
            </a:r>
            <a:r>
              <a:rPr lang="de-DE" sz="1600" b="1" dirty="0" smtClean="0">
                <a:solidFill>
                  <a:srgbClr val="FF0000"/>
                </a:solidFill>
              </a:rPr>
              <a:t> </a:t>
            </a:r>
          </a:p>
          <a:p>
            <a:r>
              <a:rPr lang="de-DE" sz="1600" b="1" dirty="0" err="1" smtClean="0">
                <a:solidFill>
                  <a:srgbClr val="FF0000"/>
                </a:solidFill>
              </a:rPr>
              <a:t>growth</a:t>
            </a:r>
            <a:r>
              <a:rPr lang="de-DE" sz="1600" b="1" dirty="0" smtClean="0">
                <a:solidFill>
                  <a:srgbClr val="FF0000"/>
                </a:solidFill>
              </a:rPr>
              <a:t> </a:t>
            </a:r>
            <a:r>
              <a:rPr lang="de-DE" sz="1600" b="1" dirty="0" err="1" smtClean="0">
                <a:solidFill>
                  <a:srgbClr val="FF0000"/>
                </a:solidFill>
              </a:rPr>
              <a:t>and</a:t>
            </a:r>
            <a:r>
              <a:rPr lang="de-DE" sz="1600" b="1" dirty="0" smtClean="0">
                <a:solidFill>
                  <a:srgbClr val="FF0000"/>
                </a:solidFill>
              </a:rPr>
              <a:t> </a:t>
            </a:r>
            <a:r>
              <a:rPr lang="de-DE" sz="1600" b="1" dirty="0" err="1" smtClean="0">
                <a:solidFill>
                  <a:srgbClr val="FF0000"/>
                </a:solidFill>
              </a:rPr>
              <a:t>bunch</a:t>
            </a:r>
            <a:r>
              <a:rPr lang="de-DE" sz="1600" b="1" dirty="0" smtClean="0">
                <a:solidFill>
                  <a:srgbClr val="FF0000"/>
                </a:solidFill>
              </a:rPr>
              <a:t> </a:t>
            </a:r>
            <a:r>
              <a:rPr lang="de-DE" sz="1600" b="1" dirty="0" err="1" smtClean="0">
                <a:solidFill>
                  <a:srgbClr val="FF0000"/>
                </a:solidFill>
              </a:rPr>
              <a:t>broadening</a:t>
            </a:r>
            <a:r>
              <a:rPr lang="de-DE" sz="1600" b="1" dirty="0" smtClean="0">
                <a:solidFill>
                  <a:srgbClr val="FF0000"/>
                </a:solidFill>
              </a:rPr>
              <a:t> in </a:t>
            </a:r>
            <a:r>
              <a:rPr lang="de-DE" sz="1600" b="1" dirty="0" err="1" smtClean="0">
                <a:solidFill>
                  <a:srgbClr val="FF0000"/>
                </a:solidFill>
              </a:rPr>
              <a:t>the</a:t>
            </a:r>
            <a:r>
              <a:rPr lang="de-DE" sz="1600" b="1" dirty="0" smtClean="0">
                <a:solidFill>
                  <a:srgbClr val="FF0000"/>
                </a:solidFill>
              </a:rPr>
              <a:t> ring</a:t>
            </a:r>
          </a:p>
        </p:txBody>
      </p:sp>
      <p:sp>
        <p:nvSpPr>
          <p:cNvPr id="3" name="Rechteck 2"/>
          <p:cNvSpPr/>
          <p:nvPr/>
        </p:nvSpPr>
        <p:spPr>
          <a:xfrm>
            <a:off x="0" y="980728"/>
            <a:ext cx="8784976" cy="861774"/>
          </a:xfrm>
          <a:prstGeom prst="rect">
            <a:avLst/>
          </a:prstGeom>
        </p:spPr>
        <p:txBody>
          <a:bodyPr wrap="square">
            <a:spAutoFit/>
          </a:bodyPr>
          <a:lstStyle/>
          <a:p>
            <a:pPr algn="just"/>
            <a:r>
              <a:rPr lang="en-US" sz="1200" dirty="0"/>
              <a:t>Due to the expanding of electrons in the plasma “bubble” with large divergence </a:t>
            </a:r>
            <a:r>
              <a:rPr lang="en-US" sz="1200" b="1" i="1" dirty="0">
                <a:solidFill>
                  <a:srgbClr val="0000CC"/>
                </a:solidFill>
                <a:sym typeface="Symbol"/>
              </a:rPr>
              <a:t></a:t>
            </a:r>
            <a:r>
              <a:rPr lang="en-US" sz="1200" b="1" i="1" baseline="-25000" dirty="0">
                <a:solidFill>
                  <a:srgbClr val="0000CC"/>
                </a:solidFill>
              </a:rPr>
              <a:t>x</a:t>
            </a:r>
            <a:r>
              <a:rPr lang="en-US" sz="1200" b="1" i="1" baseline="-25000" dirty="0">
                <a:solidFill>
                  <a:srgbClr val="0000CC"/>
                </a:solidFill>
                <a:sym typeface="Symbol"/>
              </a:rPr>
              <a:t></a:t>
            </a:r>
            <a:r>
              <a:rPr lang="en-US" sz="1200" b="1" i="1" baseline="-25000" dirty="0">
                <a:solidFill>
                  <a:srgbClr val="0000CC"/>
                </a:solidFill>
              </a:rPr>
              <a:t>  </a:t>
            </a:r>
            <a:r>
              <a:rPr lang="en-US" sz="1200" dirty="0"/>
              <a:t>and </a:t>
            </a:r>
            <a:r>
              <a:rPr lang="en-US" sz="1200" b="1" u="sng" dirty="0"/>
              <a:t>large momentum spread</a:t>
            </a:r>
            <a:r>
              <a:rPr lang="en-US" sz="1200" dirty="0"/>
              <a:t> </a:t>
            </a:r>
            <a:r>
              <a:rPr lang="en-US" sz="1200" b="1" i="1" dirty="0">
                <a:solidFill>
                  <a:srgbClr val="0000CC"/>
                </a:solidFill>
                <a:sym typeface="Symbol"/>
              </a:rPr>
              <a:t></a:t>
            </a:r>
            <a:r>
              <a:rPr lang="en-US" sz="1200" b="1" i="1" baseline="-25000" dirty="0">
                <a:solidFill>
                  <a:srgbClr val="0000CC"/>
                </a:solidFill>
              </a:rPr>
              <a:t>E</a:t>
            </a:r>
            <a:r>
              <a:rPr lang="en-US" sz="1200" dirty="0"/>
              <a:t> of initial bunch extracted from electron plasma the </a:t>
            </a:r>
            <a:r>
              <a:rPr lang="en-US" sz="1200" b="1" u="sng" dirty="0"/>
              <a:t>effective normalized beam emittance </a:t>
            </a:r>
            <a:r>
              <a:rPr lang="en-US" sz="1200" b="1" i="1" dirty="0">
                <a:solidFill>
                  <a:srgbClr val="0000CC"/>
                </a:solidFill>
                <a:sym typeface="Symbol"/>
              </a:rPr>
              <a:t></a:t>
            </a:r>
            <a:r>
              <a:rPr lang="en-US" sz="1200" b="1" i="1" baseline="-25000" dirty="0">
                <a:solidFill>
                  <a:srgbClr val="0000CC"/>
                </a:solidFill>
              </a:rPr>
              <a:t>norm</a:t>
            </a:r>
            <a:r>
              <a:rPr lang="en-US" sz="1200" b="1" dirty="0">
                <a:solidFill>
                  <a:srgbClr val="0000CC"/>
                </a:solidFill>
              </a:rPr>
              <a:t> </a:t>
            </a:r>
            <a:r>
              <a:rPr lang="en-US" sz="1200" b="1" u="sng" dirty="0"/>
              <a:t>will grow </a:t>
            </a:r>
            <a:r>
              <a:rPr lang="en-US" sz="1200" dirty="0"/>
              <a:t>significantly according </a:t>
            </a:r>
            <a:r>
              <a:rPr lang="en-US" sz="1200" dirty="0" smtClean="0"/>
              <a:t>to</a:t>
            </a:r>
          </a:p>
          <a:p>
            <a:pPr algn="just"/>
            <a:endParaRPr lang="de-DE" sz="1200" dirty="0"/>
          </a:p>
          <a:p>
            <a:pPr algn="ctr"/>
            <a:r>
              <a:rPr lang="en-US" sz="1400" i="1" dirty="0">
                <a:solidFill>
                  <a:srgbClr val="0000CC"/>
                </a:solidFill>
                <a:sym typeface="Symbol"/>
              </a:rPr>
              <a:t></a:t>
            </a:r>
            <a:r>
              <a:rPr lang="de-DE" sz="1400" i="1" baseline="30000" dirty="0">
                <a:solidFill>
                  <a:srgbClr val="0000CC"/>
                </a:solidFill>
              </a:rPr>
              <a:t>2</a:t>
            </a:r>
            <a:r>
              <a:rPr lang="de-DE" sz="1400" i="1" baseline="-25000" dirty="0">
                <a:solidFill>
                  <a:srgbClr val="0000CC"/>
                </a:solidFill>
              </a:rPr>
              <a:t>norm</a:t>
            </a:r>
            <a:r>
              <a:rPr lang="de-DE" sz="1400" baseline="-25000" dirty="0">
                <a:solidFill>
                  <a:srgbClr val="0000CC"/>
                </a:solidFill>
              </a:rPr>
              <a:t> </a:t>
            </a:r>
            <a:r>
              <a:rPr lang="de-DE" sz="1400" dirty="0">
                <a:solidFill>
                  <a:srgbClr val="0000CC"/>
                </a:solidFill>
              </a:rPr>
              <a:t>= </a:t>
            </a:r>
            <a:r>
              <a:rPr lang="en-US" sz="1400" dirty="0">
                <a:solidFill>
                  <a:srgbClr val="0000CC"/>
                </a:solidFill>
                <a:sym typeface="Symbol"/>
              </a:rPr>
              <a:t></a:t>
            </a:r>
            <a:r>
              <a:rPr lang="en-US" sz="1400" i="1" dirty="0">
                <a:solidFill>
                  <a:srgbClr val="0000CC"/>
                </a:solidFill>
                <a:sym typeface="Symbol"/>
              </a:rPr>
              <a:t></a:t>
            </a:r>
            <a:r>
              <a:rPr lang="en-US" sz="1400" dirty="0">
                <a:solidFill>
                  <a:srgbClr val="0000CC"/>
                </a:solidFill>
                <a:sym typeface="Symbol"/>
              </a:rPr>
              <a:t></a:t>
            </a:r>
            <a:r>
              <a:rPr lang="de-DE" sz="1400" baseline="30000" dirty="0">
                <a:solidFill>
                  <a:srgbClr val="0000CC"/>
                </a:solidFill>
              </a:rPr>
              <a:t>2</a:t>
            </a:r>
            <a:r>
              <a:rPr lang="en-US" sz="1400" dirty="0">
                <a:solidFill>
                  <a:srgbClr val="0000CC"/>
                </a:solidFill>
                <a:sym typeface="Symbol"/>
              </a:rPr>
              <a:t></a:t>
            </a:r>
            <a:r>
              <a:rPr lang="en-US" sz="1400" baseline="30000" dirty="0">
                <a:solidFill>
                  <a:srgbClr val="0000CC"/>
                </a:solidFill>
              </a:rPr>
              <a:t> </a:t>
            </a:r>
            <a:r>
              <a:rPr lang="de-DE" sz="1400" dirty="0">
                <a:solidFill>
                  <a:srgbClr val="0000CC"/>
                </a:solidFill>
              </a:rPr>
              <a:t>(</a:t>
            </a:r>
            <a:r>
              <a:rPr lang="en-US" sz="1400" i="1" dirty="0">
                <a:solidFill>
                  <a:srgbClr val="0000CC"/>
                </a:solidFill>
                <a:sym typeface="Symbol"/>
              </a:rPr>
              <a:t></a:t>
            </a:r>
            <a:r>
              <a:rPr lang="de-DE" sz="1400" i="1" baseline="30000" dirty="0">
                <a:solidFill>
                  <a:srgbClr val="0000CC"/>
                </a:solidFill>
              </a:rPr>
              <a:t>2</a:t>
            </a:r>
            <a:r>
              <a:rPr lang="de-DE" sz="1400" i="1" baseline="-25000" dirty="0">
                <a:solidFill>
                  <a:srgbClr val="0000CC"/>
                </a:solidFill>
              </a:rPr>
              <a:t>E</a:t>
            </a:r>
            <a:r>
              <a:rPr lang="de-DE" sz="1400" i="1" dirty="0">
                <a:solidFill>
                  <a:srgbClr val="0000CC"/>
                </a:solidFill>
              </a:rPr>
              <a:t> </a:t>
            </a:r>
            <a:r>
              <a:rPr lang="en-US" sz="1400" i="1" dirty="0">
                <a:solidFill>
                  <a:srgbClr val="0000CC"/>
                </a:solidFill>
                <a:sym typeface="Symbol"/>
              </a:rPr>
              <a:t></a:t>
            </a:r>
            <a:r>
              <a:rPr lang="de-DE" sz="1400" i="1" baseline="30000" dirty="0">
                <a:solidFill>
                  <a:srgbClr val="0000CC"/>
                </a:solidFill>
              </a:rPr>
              <a:t>2</a:t>
            </a:r>
            <a:r>
              <a:rPr lang="de-DE" sz="1400" i="1" baseline="-25000" dirty="0">
                <a:solidFill>
                  <a:srgbClr val="0000CC"/>
                </a:solidFill>
              </a:rPr>
              <a:t>x</a:t>
            </a:r>
            <a:r>
              <a:rPr lang="de-DE" sz="1400" i="1" dirty="0">
                <a:solidFill>
                  <a:srgbClr val="0000CC"/>
                </a:solidFill>
              </a:rPr>
              <a:t> </a:t>
            </a:r>
            <a:r>
              <a:rPr lang="en-US" sz="1400" i="1" dirty="0">
                <a:solidFill>
                  <a:srgbClr val="0000CC"/>
                </a:solidFill>
                <a:sym typeface="Symbol"/>
              </a:rPr>
              <a:t></a:t>
            </a:r>
            <a:r>
              <a:rPr lang="de-DE" sz="1400" i="1" baseline="30000" dirty="0">
                <a:solidFill>
                  <a:srgbClr val="0000CC"/>
                </a:solidFill>
              </a:rPr>
              <a:t>2</a:t>
            </a:r>
            <a:r>
              <a:rPr lang="de-DE" sz="1400" i="1" baseline="-25000" dirty="0">
                <a:solidFill>
                  <a:srgbClr val="0000CC"/>
                </a:solidFill>
              </a:rPr>
              <a:t>x</a:t>
            </a:r>
            <a:r>
              <a:rPr lang="en-US" sz="1400" i="1" baseline="-25000" dirty="0">
                <a:solidFill>
                  <a:srgbClr val="0000CC"/>
                </a:solidFill>
                <a:sym typeface="Symbol"/>
              </a:rPr>
              <a:t></a:t>
            </a:r>
            <a:r>
              <a:rPr lang="de-DE" sz="1400" dirty="0">
                <a:solidFill>
                  <a:srgbClr val="0000CC"/>
                </a:solidFill>
              </a:rPr>
              <a:t> + </a:t>
            </a:r>
            <a:r>
              <a:rPr lang="en-US" sz="1400" i="1" dirty="0">
                <a:solidFill>
                  <a:srgbClr val="0000CC"/>
                </a:solidFill>
                <a:sym typeface="Symbol"/>
              </a:rPr>
              <a:t></a:t>
            </a:r>
            <a:r>
              <a:rPr lang="de-DE" sz="1400" i="1" baseline="30000" dirty="0">
                <a:solidFill>
                  <a:srgbClr val="0000CC"/>
                </a:solidFill>
              </a:rPr>
              <a:t>2</a:t>
            </a:r>
            <a:r>
              <a:rPr lang="de-DE" sz="1400" dirty="0">
                <a:solidFill>
                  <a:srgbClr val="0000CC"/>
                </a:solidFill>
              </a:rPr>
              <a:t>)</a:t>
            </a:r>
          </a:p>
        </p:txBody>
      </p:sp>
      <p:sp>
        <p:nvSpPr>
          <p:cNvPr id="4" name="Rechteck 3"/>
          <p:cNvSpPr/>
          <p:nvPr/>
        </p:nvSpPr>
        <p:spPr>
          <a:xfrm>
            <a:off x="0" y="1827629"/>
            <a:ext cx="8784976" cy="461665"/>
          </a:xfrm>
          <a:prstGeom prst="rect">
            <a:avLst/>
          </a:prstGeom>
        </p:spPr>
        <p:txBody>
          <a:bodyPr wrap="square">
            <a:spAutoFit/>
          </a:bodyPr>
          <a:lstStyle/>
          <a:p>
            <a:r>
              <a:rPr lang="en-US" sz="1200" dirty="0" smtClean="0"/>
              <a:t>approximating </a:t>
            </a:r>
            <a:r>
              <a:rPr lang="en-US" sz="1200" dirty="0"/>
              <a:t>beam divergence as </a:t>
            </a:r>
            <a:r>
              <a:rPr lang="en-US" sz="1200" b="1" i="1" dirty="0">
                <a:solidFill>
                  <a:srgbClr val="0000CC"/>
                </a:solidFill>
                <a:sym typeface="Symbol"/>
              </a:rPr>
              <a:t></a:t>
            </a:r>
            <a:r>
              <a:rPr lang="en-US" sz="1200" b="1" i="1" baseline="-25000" dirty="0">
                <a:solidFill>
                  <a:srgbClr val="0000CC"/>
                </a:solidFill>
              </a:rPr>
              <a:t>x</a:t>
            </a:r>
            <a:r>
              <a:rPr lang="en-US" sz="1200" b="1" i="1" baseline="-25000" dirty="0">
                <a:solidFill>
                  <a:srgbClr val="0000CC"/>
                </a:solidFill>
                <a:sym typeface="Symbol"/>
              </a:rPr>
              <a:t></a:t>
            </a:r>
            <a:r>
              <a:rPr lang="en-US" sz="1200" b="1" i="1" baseline="-25000" dirty="0">
                <a:solidFill>
                  <a:srgbClr val="0000CC"/>
                </a:solidFill>
              </a:rPr>
              <a:t> </a:t>
            </a:r>
            <a:r>
              <a:rPr lang="en-US" sz="1200" b="1" dirty="0">
                <a:solidFill>
                  <a:srgbClr val="0000CC"/>
                </a:solidFill>
              </a:rPr>
              <a:t>=</a:t>
            </a:r>
            <a:r>
              <a:rPr lang="en-US" sz="1200" b="1" i="1" dirty="0">
                <a:solidFill>
                  <a:srgbClr val="0000CC"/>
                </a:solidFill>
                <a:sym typeface="Symbol"/>
              </a:rPr>
              <a:t></a:t>
            </a:r>
            <a:r>
              <a:rPr lang="en-US" sz="1200" b="1" i="1" baseline="-25000" dirty="0">
                <a:solidFill>
                  <a:srgbClr val="0000CC"/>
                </a:solidFill>
              </a:rPr>
              <a:t>x </a:t>
            </a:r>
            <a:r>
              <a:rPr lang="en-US" sz="1200" b="1" dirty="0">
                <a:solidFill>
                  <a:srgbClr val="0000CC"/>
                </a:solidFill>
                <a:sym typeface="Symbol"/>
              </a:rPr>
              <a:t></a:t>
            </a:r>
            <a:r>
              <a:rPr lang="en-US" sz="1200" b="1" i="1" dirty="0">
                <a:solidFill>
                  <a:srgbClr val="0000CC"/>
                </a:solidFill>
              </a:rPr>
              <a:t>s </a:t>
            </a:r>
            <a:r>
              <a:rPr lang="en-US" sz="1200" dirty="0"/>
              <a:t>where </a:t>
            </a:r>
            <a:r>
              <a:rPr lang="en-US" sz="1200" b="1" i="1" dirty="0">
                <a:solidFill>
                  <a:srgbClr val="0000CC"/>
                </a:solidFill>
              </a:rPr>
              <a:t>s</a:t>
            </a:r>
            <a:r>
              <a:rPr lang="en-US" sz="1200" b="1" i="1" dirty="0"/>
              <a:t> </a:t>
            </a:r>
            <a:r>
              <a:rPr lang="en-US" sz="1200" dirty="0"/>
              <a:t>is distance from the laser </a:t>
            </a:r>
            <a:r>
              <a:rPr lang="en-US" sz="1200" dirty="0" smtClean="0"/>
              <a:t>target, the </a:t>
            </a:r>
            <a:r>
              <a:rPr lang="en-US" sz="1200" dirty="0"/>
              <a:t>normalized emittance should grow with distance as square of product of momentum spread and distance from the target </a:t>
            </a:r>
            <a:r>
              <a:rPr lang="en-US" sz="1200" dirty="0">
                <a:solidFill>
                  <a:srgbClr val="0000CC"/>
                </a:solidFill>
              </a:rPr>
              <a:t>(</a:t>
            </a:r>
            <a:r>
              <a:rPr lang="en-US" sz="1200" b="1" i="1" dirty="0">
                <a:solidFill>
                  <a:srgbClr val="0000CC"/>
                </a:solidFill>
                <a:sym typeface="Symbol"/>
              </a:rPr>
              <a:t></a:t>
            </a:r>
            <a:r>
              <a:rPr lang="en-US" sz="1200" b="1" i="1" baseline="-25000" dirty="0">
                <a:solidFill>
                  <a:srgbClr val="0000CC"/>
                </a:solidFill>
              </a:rPr>
              <a:t>E</a:t>
            </a:r>
            <a:r>
              <a:rPr lang="en-US" sz="1200" b="1" i="1" dirty="0">
                <a:solidFill>
                  <a:srgbClr val="0000CC"/>
                </a:solidFill>
              </a:rPr>
              <a:t> </a:t>
            </a:r>
            <a:r>
              <a:rPr lang="en-US" sz="1200" b="1" i="1" dirty="0">
                <a:solidFill>
                  <a:srgbClr val="0000CC"/>
                </a:solidFill>
                <a:sym typeface="Symbol"/>
              </a:rPr>
              <a:t></a:t>
            </a:r>
            <a:r>
              <a:rPr lang="en-US" sz="1200" b="1" i="1" dirty="0">
                <a:solidFill>
                  <a:srgbClr val="0000CC"/>
                </a:solidFill>
              </a:rPr>
              <a:t>s</a:t>
            </a:r>
            <a:r>
              <a:rPr lang="en-US" sz="1200" dirty="0">
                <a:solidFill>
                  <a:srgbClr val="0000CC"/>
                </a:solidFill>
              </a:rPr>
              <a:t>)</a:t>
            </a:r>
            <a:r>
              <a:rPr lang="en-US" sz="1200" baseline="30000" dirty="0">
                <a:solidFill>
                  <a:srgbClr val="0000CC"/>
                </a:solidFill>
              </a:rPr>
              <a:t>2</a:t>
            </a:r>
            <a:endParaRPr lang="de-DE" sz="1200" dirty="0">
              <a:solidFill>
                <a:srgbClr val="0000CC"/>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0566" y="107626"/>
            <a:ext cx="4089908" cy="89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2843808" y="2254900"/>
            <a:ext cx="2555508" cy="307777"/>
          </a:xfrm>
          <a:prstGeom prst="rect">
            <a:avLst/>
          </a:prstGeom>
        </p:spPr>
        <p:txBody>
          <a:bodyPr wrap="none">
            <a:spAutoFit/>
          </a:bodyPr>
          <a:lstStyle/>
          <a:p>
            <a:r>
              <a:rPr lang="en-US" sz="1400" i="1" dirty="0">
                <a:solidFill>
                  <a:srgbClr val="0000CC"/>
                </a:solidFill>
                <a:sym typeface="Symbol"/>
              </a:rPr>
              <a:t></a:t>
            </a:r>
            <a:r>
              <a:rPr lang="en-US" sz="1400" i="1" baseline="30000" dirty="0">
                <a:solidFill>
                  <a:srgbClr val="0000CC"/>
                </a:solidFill>
              </a:rPr>
              <a:t>2</a:t>
            </a:r>
            <a:r>
              <a:rPr lang="en-US" sz="1400" i="1" baseline="-25000" dirty="0">
                <a:solidFill>
                  <a:srgbClr val="0000CC"/>
                </a:solidFill>
              </a:rPr>
              <a:t>norm</a:t>
            </a:r>
            <a:r>
              <a:rPr lang="en-US" sz="1400" baseline="-25000" dirty="0">
                <a:solidFill>
                  <a:srgbClr val="0000CC"/>
                </a:solidFill>
              </a:rPr>
              <a:t> </a:t>
            </a:r>
            <a:r>
              <a:rPr lang="en-US" sz="1400" dirty="0">
                <a:solidFill>
                  <a:srgbClr val="0000CC"/>
                </a:solidFill>
                <a:sym typeface="Symbol"/>
              </a:rPr>
              <a:t></a:t>
            </a:r>
            <a:r>
              <a:rPr lang="en-US" sz="1400" dirty="0">
                <a:solidFill>
                  <a:srgbClr val="0000CC"/>
                </a:solidFill>
              </a:rPr>
              <a:t> </a:t>
            </a:r>
            <a:r>
              <a:rPr lang="en-US" sz="1400" dirty="0">
                <a:solidFill>
                  <a:srgbClr val="0000CC"/>
                </a:solidFill>
                <a:sym typeface="Symbol"/>
              </a:rPr>
              <a:t></a:t>
            </a:r>
            <a:r>
              <a:rPr lang="en-US" sz="1400" i="1" dirty="0">
                <a:solidFill>
                  <a:srgbClr val="0000CC"/>
                </a:solidFill>
                <a:sym typeface="Symbol"/>
              </a:rPr>
              <a:t></a:t>
            </a:r>
            <a:r>
              <a:rPr lang="en-US" sz="1400" dirty="0">
                <a:solidFill>
                  <a:srgbClr val="0000CC"/>
                </a:solidFill>
                <a:sym typeface="Symbol"/>
              </a:rPr>
              <a:t></a:t>
            </a:r>
            <a:r>
              <a:rPr lang="en-US" sz="1400" baseline="30000" dirty="0">
                <a:solidFill>
                  <a:srgbClr val="0000CC"/>
                </a:solidFill>
              </a:rPr>
              <a:t>2</a:t>
            </a:r>
            <a:r>
              <a:rPr lang="en-US" sz="1400" dirty="0">
                <a:solidFill>
                  <a:srgbClr val="0000CC"/>
                </a:solidFill>
                <a:sym typeface="Symbol"/>
              </a:rPr>
              <a:t></a:t>
            </a:r>
            <a:r>
              <a:rPr lang="en-US" sz="1400" baseline="30000" dirty="0">
                <a:solidFill>
                  <a:srgbClr val="0000CC"/>
                </a:solidFill>
              </a:rPr>
              <a:t> </a:t>
            </a:r>
            <a:r>
              <a:rPr lang="en-US" sz="1400" dirty="0">
                <a:solidFill>
                  <a:srgbClr val="0000CC"/>
                </a:solidFill>
              </a:rPr>
              <a:t>(</a:t>
            </a:r>
            <a:r>
              <a:rPr lang="en-US" sz="1400" i="1" dirty="0">
                <a:solidFill>
                  <a:srgbClr val="0000CC"/>
                </a:solidFill>
                <a:sym typeface="Symbol"/>
              </a:rPr>
              <a:t></a:t>
            </a:r>
            <a:r>
              <a:rPr lang="en-US" sz="1400" i="1" baseline="30000" dirty="0">
                <a:solidFill>
                  <a:srgbClr val="0000CC"/>
                </a:solidFill>
              </a:rPr>
              <a:t>2</a:t>
            </a:r>
            <a:r>
              <a:rPr lang="en-US" sz="1400" i="1" baseline="-25000" dirty="0">
                <a:solidFill>
                  <a:srgbClr val="0000CC"/>
                </a:solidFill>
              </a:rPr>
              <a:t>E</a:t>
            </a:r>
            <a:r>
              <a:rPr lang="en-US" sz="1400" i="1" dirty="0">
                <a:solidFill>
                  <a:srgbClr val="0000CC"/>
                </a:solidFill>
              </a:rPr>
              <a:t> </a:t>
            </a:r>
            <a:r>
              <a:rPr lang="en-US" sz="1400" i="1" dirty="0">
                <a:solidFill>
                  <a:srgbClr val="0000CC"/>
                </a:solidFill>
                <a:sym typeface="Symbol"/>
              </a:rPr>
              <a:t></a:t>
            </a:r>
            <a:r>
              <a:rPr lang="en-US" sz="1400" i="1" baseline="30000" dirty="0">
                <a:solidFill>
                  <a:srgbClr val="0000CC"/>
                </a:solidFill>
              </a:rPr>
              <a:t>4</a:t>
            </a:r>
            <a:r>
              <a:rPr lang="en-US" sz="1400" i="1" baseline="-25000" dirty="0">
                <a:solidFill>
                  <a:srgbClr val="0000CC"/>
                </a:solidFill>
              </a:rPr>
              <a:t>x</a:t>
            </a:r>
            <a:r>
              <a:rPr lang="en-US" sz="1400" i="1" dirty="0">
                <a:solidFill>
                  <a:srgbClr val="0000CC"/>
                </a:solidFill>
              </a:rPr>
              <a:t> </a:t>
            </a:r>
            <a:r>
              <a:rPr lang="en-US" sz="1400" i="1" dirty="0">
                <a:solidFill>
                  <a:srgbClr val="0000CC"/>
                </a:solidFill>
                <a:sym typeface="Symbol"/>
              </a:rPr>
              <a:t></a:t>
            </a:r>
            <a:r>
              <a:rPr lang="en-US" sz="1400" i="1" dirty="0">
                <a:solidFill>
                  <a:srgbClr val="0000CC"/>
                </a:solidFill>
              </a:rPr>
              <a:t>s</a:t>
            </a:r>
            <a:r>
              <a:rPr lang="en-US" sz="1400" i="1" baseline="30000" dirty="0">
                <a:solidFill>
                  <a:srgbClr val="0000CC"/>
                </a:solidFill>
              </a:rPr>
              <a:t>2</a:t>
            </a:r>
            <a:r>
              <a:rPr lang="en-US" sz="1400" dirty="0">
                <a:solidFill>
                  <a:srgbClr val="0000CC"/>
                </a:solidFill>
              </a:rPr>
              <a:t> + </a:t>
            </a:r>
            <a:r>
              <a:rPr lang="en-US" sz="1400" i="1" dirty="0">
                <a:solidFill>
                  <a:srgbClr val="0000CC"/>
                </a:solidFill>
                <a:sym typeface="Symbol"/>
              </a:rPr>
              <a:t></a:t>
            </a:r>
            <a:r>
              <a:rPr lang="en-US" sz="1400" i="1" baseline="30000" dirty="0">
                <a:solidFill>
                  <a:srgbClr val="0000CC"/>
                </a:solidFill>
              </a:rPr>
              <a:t>2</a:t>
            </a:r>
            <a:r>
              <a:rPr lang="en-US" sz="1400" dirty="0">
                <a:solidFill>
                  <a:srgbClr val="0000CC"/>
                </a:solidFill>
              </a:rPr>
              <a:t>)</a:t>
            </a:r>
            <a:endParaRPr lang="de-DE" sz="1400" dirty="0">
              <a:solidFill>
                <a:srgbClr val="0000CC"/>
              </a:solidFill>
            </a:endParaRPr>
          </a:p>
        </p:txBody>
      </p:sp>
      <p:sp>
        <p:nvSpPr>
          <p:cNvPr id="7" name="Rechteck 6"/>
          <p:cNvSpPr/>
          <p:nvPr/>
        </p:nvSpPr>
        <p:spPr>
          <a:xfrm>
            <a:off x="86412" y="2562677"/>
            <a:ext cx="8424936" cy="646331"/>
          </a:xfrm>
          <a:prstGeom prst="rect">
            <a:avLst/>
          </a:prstGeom>
        </p:spPr>
        <p:txBody>
          <a:bodyPr wrap="square">
            <a:spAutoFit/>
          </a:bodyPr>
          <a:lstStyle/>
          <a:p>
            <a:r>
              <a:rPr lang="en-US" sz="1200" dirty="0" smtClean="0"/>
              <a:t>Growth of normalized emittance should lead to increase of bunch length due to synchrotron-</a:t>
            </a:r>
            <a:r>
              <a:rPr lang="en-US" sz="1200" dirty="0" err="1" smtClean="0"/>
              <a:t>betatron</a:t>
            </a:r>
            <a:r>
              <a:rPr lang="en-US" sz="1200" dirty="0" smtClean="0"/>
              <a:t> coupling  in dispersion sections of a ring. Laser </a:t>
            </a:r>
            <a:r>
              <a:rPr lang="en-US" sz="1200" dirty="0"/>
              <a:t>driven e-gun could be immersed into a strong field solenoids with short focusing distance in order to limit effect of beam emittance growth.</a:t>
            </a:r>
            <a:endParaRPr lang="de-DE" sz="1200" dirty="0"/>
          </a:p>
        </p:txBody>
      </p:sp>
      <p:sp>
        <p:nvSpPr>
          <p:cNvPr id="8" name="Textfeld 7"/>
          <p:cNvSpPr txBox="1"/>
          <p:nvPr/>
        </p:nvSpPr>
        <p:spPr>
          <a:xfrm>
            <a:off x="86412" y="3290500"/>
            <a:ext cx="8829756" cy="276999"/>
          </a:xfrm>
          <a:prstGeom prst="rect">
            <a:avLst/>
          </a:prstGeom>
          <a:noFill/>
        </p:spPr>
        <p:txBody>
          <a:bodyPr wrap="square" rtlCol="0">
            <a:spAutoFit/>
          </a:bodyPr>
          <a:lstStyle/>
          <a:p>
            <a:r>
              <a:rPr lang="de-DE" sz="1200" dirty="0" smtClean="0"/>
              <a:t>At </a:t>
            </a:r>
            <a:r>
              <a:rPr lang="de-DE" sz="1200" dirty="0" err="1" smtClean="0"/>
              <a:t>low</a:t>
            </a:r>
            <a:r>
              <a:rPr lang="de-DE" sz="1200" dirty="0" smtClean="0"/>
              <a:t> </a:t>
            </a:r>
            <a:r>
              <a:rPr lang="de-DE" sz="1200" dirty="0" err="1" smtClean="0"/>
              <a:t>energies</a:t>
            </a:r>
            <a:r>
              <a:rPr lang="de-DE" sz="1200" dirty="0" smtClean="0"/>
              <a:t> (&lt;100 </a:t>
            </a:r>
            <a:r>
              <a:rPr lang="de-DE" sz="1200" dirty="0" err="1" smtClean="0"/>
              <a:t>MeV</a:t>
            </a:r>
            <a:r>
              <a:rPr lang="de-DE" sz="1200" dirty="0" smtClean="0"/>
              <a:t>) </a:t>
            </a:r>
            <a:r>
              <a:rPr lang="de-DE" sz="1200" b="1" u="sng" dirty="0" smtClean="0"/>
              <a:t>multi-</a:t>
            </a:r>
            <a:r>
              <a:rPr lang="de-DE" sz="1200" b="1" u="sng" dirty="0" err="1" smtClean="0"/>
              <a:t>bunch</a:t>
            </a:r>
            <a:r>
              <a:rPr lang="de-DE" sz="1200" b="1" u="sng" dirty="0" smtClean="0"/>
              <a:t> </a:t>
            </a:r>
            <a:r>
              <a:rPr lang="de-DE" sz="1200" b="1" u="sng" dirty="0" err="1" smtClean="0"/>
              <a:t>instability</a:t>
            </a:r>
            <a:r>
              <a:rPr lang="de-DE" sz="1200" dirty="0" smtClean="0"/>
              <a:t> </a:t>
            </a:r>
            <a:r>
              <a:rPr lang="de-DE" sz="1200" dirty="0" err="1" smtClean="0"/>
              <a:t>and</a:t>
            </a:r>
            <a:r>
              <a:rPr lang="de-DE" sz="1200" dirty="0" smtClean="0"/>
              <a:t> </a:t>
            </a:r>
            <a:r>
              <a:rPr lang="de-DE" sz="1200" b="1" u="sng" dirty="0" smtClean="0"/>
              <a:t>Intra-beam </a:t>
            </a:r>
            <a:r>
              <a:rPr lang="de-DE" sz="1200" b="1" u="sng" dirty="0" err="1"/>
              <a:t>scattering</a:t>
            </a:r>
            <a:r>
              <a:rPr lang="de-DE" sz="1200" b="1" u="sng" dirty="0" smtClean="0"/>
              <a:t> </a:t>
            </a:r>
            <a:r>
              <a:rPr lang="de-DE" sz="1200" dirty="0" err="1" smtClean="0"/>
              <a:t>would</a:t>
            </a:r>
            <a:r>
              <a:rPr lang="de-DE" sz="1200" dirty="0" smtClean="0"/>
              <a:t> </a:t>
            </a:r>
            <a:r>
              <a:rPr lang="de-DE" sz="1200" dirty="0" err="1" smtClean="0"/>
              <a:t>contribute</a:t>
            </a:r>
            <a:r>
              <a:rPr lang="de-DE" sz="1200" dirty="0" smtClean="0"/>
              <a:t> </a:t>
            </a:r>
            <a:r>
              <a:rPr lang="de-DE" sz="1200" dirty="0" err="1" smtClean="0"/>
              <a:t>to</a:t>
            </a:r>
            <a:r>
              <a:rPr lang="de-DE" sz="1200" dirty="0" smtClean="0"/>
              <a:t> </a:t>
            </a:r>
            <a:r>
              <a:rPr lang="de-DE" sz="1200" dirty="0" err="1" smtClean="0"/>
              <a:t>bunch</a:t>
            </a:r>
            <a:r>
              <a:rPr lang="de-DE" sz="1200" dirty="0" smtClean="0"/>
              <a:t> </a:t>
            </a:r>
            <a:r>
              <a:rPr lang="de-DE" sz="1200" dirty="0" err="1" smtClean="0"/>
              <a:t>length</a:t>
            </a:r>
            <a:r>
              <a:rPr lang="de-DE" sz="1200" dirty="0"/>
              <a:t> </a:t>
            </a:r>
            <a:r>
              <a:rPr lang="de-DE" sz="1200" dirty="0" err="1" smtClean="0"/>
              <a:t>increasing</a:t>
            </a:r>
            <a:endParaRPr lang="de-DE" sz="12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246" y="3596073"/>
            <a:ext cx="5741268" cy="105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86" y="4719598"/>
            <a:ext cx="2430520" cy="2119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49" y="4813006"/>
            <a:ext cx="2352675" cy="199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185642" y="4985854"/>
            <a:ext cx="3834704" cy="830997"/>
          </a:xfrm>
          <a:prstGeom prst="rect">
            <a:avLst/>
          </a:prstGeom>
          <a:noFill/>
        </p:spPr>
        <p:txBody>
          <a:bodyPr wrap="none" rtlCol="0">
            <a:spAutoFit/>
          </a:bodyPr>
          <a:lstStyle/>
          <a:p>
            <a:r>
              <a:rPr lang="de-DE" sz="1200" dirty="0" smtClean="0"/>
              <a:t>Evolution </a:t>
            </a:r>
            <a:r>
              <a:rPr lang="de-DE" sz="1200" dirty="0" err="1" smtClean="0"/>
              <a:t>of</a:t>
            </a:r>
            <a:r>
              <a:rPr lang="de-DE" sz="1200" dirty="0" smtClean="0"/>
              <a:t> </a:t>
            </a:r>
            <a:r>
              <a:rPr lang="de-DE" sz="1200" dirty="0" err="1" smtClean="0"/>
              <a:t>phase</a:t>
            </a:r>
            <a:r>
              <a:rPr lang="de-DE" sz="1200" dirty="0" smtClean="0"/>
              <a:t> </a:t>
            </a:r>
            <a:r>
              <a:rPr lang="de-DE" sz="1200" dirty="0" err="1" smtClean="0"/>
              <a:t>space</a:t>
            </a:r>
            <a:r>
              <a:rPr lang="de-DE" sz="1200" dirty="0" smtClean="0"/>
              <a:t> </a:t>
            </a:r>
            <a:r>
              <a:rPr lang="de-DE" sz="1200" dirty="0" err="1" smtClean="0"/>
              <a:t>for</a:t>
            </a:r>
            <a:r>
              <a:rPr lang="de-DE" sz="1200" dirty="0" smtClean="0"/>
              <a:t> </a:t>
            </a:r>
            <a:r>
              <a:rPr lang="de-DE" sz="1200" dirty="0" err="1" smtClean="0"/>
              <a:t>electron</a:t>
            </a:r>
            <a:r>
              <a:rPr lang="de-DE" sz="1200" dirty="0" smtClean="0"/>
              <a:t> beam </a:t>
            </a:r>
            <a:r>
              <a:rPr lang="de-DE" sz="1200" dirty="0" err="1" smtClean="0"/>
              <a:t>travelling</a:t>
            </a:r>
            <a:r>
              <a:rPr lang="de-DE" sz="1200" dirty="0" smtClean="0"/>
              <a:t> </a:t>
            </a:r>
          </a:p>
          <a:p>
            <a:r>
              <a:rPr lang="de-DE" sz="1200" dirty="0" err="1" smtClean="0"/>
              <a:t>through</a:t>
            </a:r>
            <a:r>
              <a:rPr lang="de-DE" sz="1200" dirty="0" smtClean="0"/>
              <a:t> neutral Li gas </a:t>
            </a:r>
            <a:r>
              <a:rPr lang="de-DE" sz="1200" dirty="0" err="1" smtClean="0"/>
              <a:t>sampled</a:t>
            </a:r>
            <a:r>
              <a:rPr lang="de-DE" sz="1200" dirty="0" smtClean="0"/>
              <a:t> </a:t>
            </a:r>
            <a:r>
              <a:rPr lang="de-DE" sz="1200" dirty="0" err="1" smtClean="0"/>
              <a:t>and</a:t>
            </a:r>
            <a:r>
              <a:rPr lang="de-DE" sz="1200" dirty="0" smtClean="0"/>
              <a:t> </a:t>
            </a:r>
            <a:r>
              <a:rPr lang="de-DE" sz="1200" dirty="0" err="1" smtClean="0"/>
              <a:t>compared</a:t>
            </a:r>
            <a:r>
              <a:rPr lang="de-DE" sz="1200" dirty="0"/>
              <a:t> </a:t>
            </a:r>
            <a:r>
              <a:rPr lang="de-DE" sz="1200" dirty="0" smtClean="0"/>
              <a:t>at: </a:t>
            </a:r>
          </a:p>
          <a:p>
            <a:r>
              <a:rPr lang="de-DE" sz="1200" dirty="0" smtClean="0"/>
              <a:t>a) Initial </a:t>
            </a:r>
            <a:r>
              <a:rPr lang="de-DE" sz="1200" dirty="0" err="1" smtClean="0"/>
              <a:t>phase</a:t>
            </a:r>
            <a:r>
              <a:rPr lang="de-DE" sz="1200" dirty="0" smtClean="0"/>
              <a:t> </a:t>
            </a:r>
            <a:r>
              <a:rPr lang="de-DE" sz="1200" dirty="0" err="1" smtClean="0"/>
              <a:t>space</a:t>
            </a:r>
            <a:r>
              <a:rPr lang="de-DE" sz="1200" dirty="0" smtClean="0"/>
              <a:t> </a:t>
            </a:r>
            <a:r>
              <a:rPr lang="de-DE" sz="1200" dirty="0" err="1" smtClean="0"/>
              <a:t>distribution</a:t>
            </a:r>
            <a:r>
              <a:rPr lang="de-DE" sz="1200" dirty="0" smtClean="0"/>
              <a:t>, </a:t>
            </a:r>
          </a:p>
          <a:p>
            <a:r>
              <a:rPr lang="de-DE" sz="1200" dirty="0" smtClean="0"/>
              <a:t>c) 130-150 m </a:t>
            </a:r>
            <a:r>
              <a:rPr lang="de-DE" sz="1200" dirty="0" err="1" smtClean="0"/>
              <a:t>as</a:t>
            </a:r>
            <a:r>
              <a:rPr lang="de-DE" sz="1200" dirty="0" smtClean="0"/>
              <a:t> initial </a:t>
            </a:r>
            <a:r>
              <a:rPr lang="de-DE" sz="1200" dirty="0" err="1" smtClean="0"/>
              <a:t>and</a:t>
            </a:r>
            <a:r>
              <a:rPr lang="de-DE" sz="1200" dirty="0" smtClean="0"/>
              <a:t> final, </a:t>
            </a:r>
            <a:r>
              <a:rPr lang="de-DE" sz="1200" dirty="0" err="1" smtClean="0"/>
              <a:t>respectively</a:t>
            </a:r>
            <a:r>
              <a:rPr lang="de-DE" sz="1200" dirty="0" smtClean="0"/>
              <a:t>.</a:t>
            </a:r>
            <a:endParaRPr lang="de-DE" sz="1200" dirty="0"/>
          </a:p>
        </p:txBody>
      </p:sp>
    </p:spTree>
    <p:extLst>
      <p:ext uri="{BB962C8B-B14F-4D97-AF65-F5344CB8AC3E}">
        <p14:creationId xmlns:p14="http://schemas.microsoft.com/office/powerpoint/2010/main" val="19043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16632"/>
            <a:ext cx="8784976" cy="664797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expected parameters of electron beam generated </a:t>
            </a:r>
            <a:r>
              <a:rPr lang="en-US" sz="1600" b="1" dirty="0" smtClean="0">
                <a:latin typeface="Arial" panose="020B0604020202020204" pitchFamily="34" charset="0"/>
                <a:cs typeface="Arial" panose="020B0604020202020204" pitchFamily="34" charset="0"/>
              </a:rPr>
              <a:t> by </a:t>
            </a:r>
            <a:r>
              <a:rPr lang="en-US" sz="1600" b="1" dirty="0">
                <a:latin typeface="Arial" panose="020B0604020202020204" pitchFamily="34" charset="0"/>
                <a:cs typeface="Arial" panose="020B0604020202020204" pitchFamily="34" charset="0"/>
              </a:rPr>
              <a:t>Laser Wake-field accelerator</a:t>
            </a:r>
          </a:p>
          <a:p>
            <a:endParaRPr lang="en-US" sz="1400" dirty="0" smtClean="0">
              <a:solidFill>
                <a:prstClr val="black"/>
              </a:solidFill>
            </a:endParaRPr>
          </a:p>
          <a:p>
            <a:r>
              <a:rPr lang="en-US" sz="1400" dirty="0" smtClean="0">
                <a:solidFill>
                  <a:prstClr val="black"/>
                </a:solidFill>
              </a:rPr>
              <a:t>The  pulse </a:t>
            </a:r>
            <a:r>
              <a:rPr lang="en-US" sz="1400" dirty="0">
                <a:solidFill>
                  <a:prstClr val="black"/>
                </a:solidFill>
              </a:rPr>
              <a:t>width of </a:t>
            </a:r>
            <a:r>
              <a:rPr lang="en-US" sz="1400" b="1" u="sng" dirty="0">
                <a:solidFill>
                  <a:prstClr val="black"/>
                </a:solidFill>
              </a:rPr>
              <a:t>single spike </a:t>
            </a:r>
            <a:r>
              <a:rPr lang="en-US" sz="1400" dirty="0">
                <a:solidFill>
                  <a:prstClr val="black"/>
                </a:solidFill>
              </a:rPr>
              <a:t>electron </a:t>
            </a:r>
            <a:r>
              <a:rPr lang="en-US" sz="1400" dirty="0" smtClean="0">
                <a:solidFill>
                  <a:prstClr val="black"/>
                </a:solidFill>
              </a:rPr>
              <a:t>bunch </a:t>
            </a:r>
            <a:r>
              <a:rPr lang="en-US" sz="1400" dirty="0">
                <a:solidFill>
                  <a:prstClr val="black"/>
                </a:solidFill>
              </a:rPr>
              <a:t>extracted from the Laser Wake Field Accelerator </a:t>
            </a:r>
            <a:r>
              <a:rPr lang="en-US" sz="1400" dirty="0" smtClean="0">
                <a:solidFill>
                  <a:prstClr val="black"/>
                </a:solidFill>
              </a:rPr>
              <a:t>and </a:t>
            </a:r>
          </a:p>
          <a:p>
            <a:r>
              <a:rPr lang="en-US" sz="1400" dirty="0" smtClean="0">
                <a:solidFill>
                  <a:prstClr val="black"/>
                </a:solidFill>
              </a:rPr>
              <a:t>after </a:t>
            </a:r>
            <a:r>
              <a:rPr lang="en-US" sz="1400" dirty="0">
                <a:solidFill>
                  <a:prstClr val="black"/>
                </a:solidFill>
              </a:rPr>
              <a:t>bunch compression  </a:t>
            </a:r>
            <a:r>
              <a:rPr lang="en-US" sz="1400" dirty="0" smtClean="0">
                <a:solidFill>
                  <a:prstClr val="black"/>
                </a:solidFill>
              </a:rPr>
              <a:t>should be expected in </a:t>
            </a:r>
            <a:r>
              <a:rPr lang="en-US" sz="1400" dirty="0">
                <a:solidFill>
                  <a:prstClr val="black"/>
                </a:solidFill>
              </a:rPr>
              <a:t>a range </a:t>
            </a:r>
            <a:r>
              <a:rPr lang="en-US" sz="1400" dirty="0" smtClean="0">
                <a:solidFill>
                  <a:prstClr val="black"/>
                </a:solidFill>
              </a:rPr>
              <a:t> of</a:t>
            </a:r>
            <a:endParaRPr lang="en-US" b="1" i="1" dirty="0" smtClean="0">
              <a:solidFill>
                <a:prstClr val="black"/>
              </a:solidFill>
              <a:sym typeface="Symbol"/>
            </a:endParaRPr>
          </a:p>
          <a:p>
            <a:pPr algn="ctr"/>
            <a:endParaRPr lang="en-US" sz="1400" b="1" i="1" dirty="0" smtClean="0">
              <a:solidFill>
                <a:srgbClr val="0000CC"/>
              </a:solidFill>
              <a:sym typeface="Symbol"/>
            </a:endParaRPr>
          </a:p>
          <a:p>
            <a:pPr algn="ctr"/>
            <a:r>
              <a:rPr lang="en-US" b="1" i="1" dirty="0" smtClean="0">
                <a:solidFill>
                  <a:srgbClr val="0000CC"/>
                </a:solidFill>
                <a:sym typeface="Symbol"/>
              </a:rPr>
              <a:t></a:t>
            </a:r>
            <a:r>
              <a:rPr lang="en-US" b="1" i="1" baseline="-25000" dirty="0" smtClean="0">
                <a:solidFill>
                  <a:srgbClr val="0000CC"/>
                </a:solidFill>
                <a:sym typeface="Symbol"/>
              </a:rPr>
              <a:t></a:t>
            </a:r>
            <a:r>
              <a:rPr lang="en-US" b="1" dirty="0" smtClean="0">
                <a:solidFill>
                  <a:srgbClr val="0000CC"/>
                </a:solidFill>
              </a:rPr>
              <a:t> </a:t>
            </a:r>
            <a:r>
              <a:rPr lang="en-US" b="1" dirty="0">
                <a:solidFill>
                  <a:srgbClr val="0000CC"/>
                </a:solidFill>
                <a:sym typeface="Symbol"/>
              </a:rPr>
              <a:t></a:t>
            </a:r>
            <a:r>
              <a:rPr lang="en-US" b="1" dirty="0">
                <a:solidFill>
                  <a:srgbClr val="0000CC"/>
                </a:solidFill>
              </a:rPr>
              <a:t> </a:t>
            </a:r>
            <a:r>
              <a:rPr lang="en-US" b="1" dirty="0" smtClean="0">
                <a:solidFill>
                  <a:srgbClr val="0000CC"/>
                </a:solidFill>
              </a:rPr>
              <a:t>1 to 10 </a:t>
            </a:r>
            <a:r>
              <a:rPr lang="en-US" b="1" dirty="0">
                <a:solidFill>
                  <a:srgbClr val="0000CC"/>
                </a:solidFill>
              </a:rPr>
              <a:t>fs </a:t>
            </a:r>
            <a:endParaRPr lang="en-US" dirty="0" smtClean="0">
              <a:solidFill>
                <a:prstClr val="black"/>
              </a:solidFill>
            </a:endParaRPr>
          </a:p>
          <a:p>
            <a:endParaRPr lang="en-US" sz="1400" dirty="0" smtClean="0">
              <a:solidFill>
                <a:prstClr val="black"/>
              </a:solidFill>
            </a:endParaRPr>
          </a:p>
          <a:p>
            <a:r>
              <a:rPr lang="en-US" sz="1400" dirty="0" smtClean="0">
                <a:solidFill>
                  <a:prstClr val="black"/>
                </a:solidFill>
              </a:rPr>
              <a:t>while </a:t>
            </a:r>
            <a:r>
              <a:rPr lang="en-US" sz="1400" dirty="0">
                <a:solidFill>
                  <a:prstClr val="black"/>
                </a:solidFill>
              </a:rPr>
              <a:t>energy spread of such ultra-short spike could be </a:t>
            </a:r>
            <a:r>
              <a:rPr lang="en-US" sz="1400" dirty="0" smtClean="0">
                <a:solidFill>
                  <a:prstClr val="black"/>
                </a:solidFill>
              </a:rPr>
              <a:t>varied in a range of </a:t>
            </a:r>
            <a:endParaRPr lang="en-US" dirty="0" smtClean="0">
              <a:solidFill>
                <a:prstClr val="black"/>
              </a:solidFill>
            </a:endParaRPr>
          </a:p>
          <a:p>
            <a:pPr algn="ctr"/>
            <a:endParaRPr lang="en-US" sz="1400" dirty="0" smtClean="0">
              <a:solidFill>
                <a:prstClr val="black"/>
              </a:solidFill>
            </a:endParaRPr>
          </a:p>
          <a:p>
            <a:pPr algn="ctr"/>
            <a:r>
              <a:rPr lang="en-US" dirty="0" smtClean="0">
                <a:solidFill>
                  <a:prstClr val="black"/>
                </a:solidFill>
              </a:rPr>
              <a:t> </a:t>
            </a:r>
            <a:r>
              <a:rPr lang="en-US" b="1" i="1" dirty="0">
                <a:solidFill>
                  <a:srgbClr val="0000CC"/>
                </a:solidFill>
                <a:sym typeface="Symbol"/>
              </a:rPr>
              <a:t></a:t>
            </a:r>
            <a:r>
              <a:rPr lang="en-US" b="1" i="1" baseline="-25000" dirty="0">
                <a:solidFill>
                  <a:srgbClr val="0000CC"/>
                </a:solidFill>
              </a:rPr>
              <a:t>E</a:t>
            </a:r>
            <a:r>
              <a:rPr lang="en-US" b="1" dirty="0">
                <a:solidFill>
                  <a:srgbClr val="0000CC"/>
                </a:solidFill>
              </a:rPr>
              <a:t> </a:t>
            </a:r>
            <a:r>
              <a:rPr lang="en-US" b="1" dirty="0">
                <a:solidFill>
                  <a:srgbClr val="0000CC"/>
                </a:solidFill>
                <a:sym typeface="Symbol"/>
              </a:rPr>
              <a:t></a:t>
            </a:r>
            <a:r>
              <a:rPr lang="en-US" b="1" dirty="0">
                <a:solidFill>
                  <a:srgbClr val="0000CC"/>
                </a:solidFill>
              </a:rPr>
              <a:t> </a:t>
            </a:r>
            <a:r>
              <a:rPr lang="en-US" b="1" dirty="0" smtClean="0">
                <a:solidFill>
                  <a:srgbClr val="0000CC"/>
                </a:solidFill>
              </a:rPr>
              <a:t> 1%  to 3% </a:t>
            </a:r>
          </a:p>
          <a:p>
            <a:endParaRPr lang="en-US" sz="1400" dirty="0" smtClean="0">
              <a:solidFill>
                <a:prstClr val="black"/>
              </a:solidFill>
            </a:endParaRPr>
          </a:p>
          <a:p>
            <a:r>
              <a:rPr lang="en-US" sz="1400" dirty="0" smtClean="0">
                <a:solidFill>
                  <a:prstClr val="black"/>
                </a:solidFill>
              </a:rPr>
              <a:t>The </a:t>
            </a:r>
            <a:r>
              <a:rPr lang="en-US" sz="1400" dirty="0">
                <a:solidFill>
                  <a:prstClr val="black"/>
                </a:solidFill>
              </a:rPr>
              <a:t>bunch charge </a:t>
            </a:r>
            <a:r>
              <a:rPr lang="en-US" sz="1400" dirty="0" smtClean="0">
                <a:solidFill>
                  <a:prstClr val="black"/>
                </a:solidFill>
              </a:rPr>
              <a:t>of </a:t>
            </a:r>
            <a:r>
              <a:rPr lang="en-US" sz="1400" b="1" u="sng" dirty="0" smtClean="0">
                <a:solidFill>
                  <a:prstClr val="black"/>
                </a:solidFill>
              </a:rPr>
              <a:t>single spike </a:t>
            </a:r>
            <a:r>
              <a:rPr lang="en-US" sz="1400" dirty="0" smtClean="0">
                <a:solidFill>
                  <a:prstClr val="black"/>
                </a:solidFill>
              </a:rPr>
              <a:t>might be in a range of  </a:t>
            </a:r>
          </a:p>
          <a:p>
            <a:pPr algn="ctr"/>
            <a:r>
              <a:rPr lang="en-US" sz="1400" b="1" i="1" dirty="0" smtClean="0">
                <a:solidFill>
                  <a:srgbClr val="0000CC"/>
                </a:solidFill>
              </a:rPr>
              <a:t>Q </a:t>
            </a:r>
            <a:r>
              <a:rPr lang="en-US" sz="1400" b="1" dirty="0" smtClean="0">
                <a:solidFill>
                  <a:srgbClr val="0000CC"/>
                </a:solidFill>
                <a:sym typeface="Symbol"/>
              </a:rPr>
              <a:t></a:t>
            </a:r>
            <a:r>
              <a:rPr lang="en-US" sz="1400" b="1" dirty="0" smtClean="0">
                <a:solidFill>
                  <a:srgbClr val="0000CC"/>
                </a:solidFill>
              </a:rPr>
              <a:t> 20 </a:t>
            </a:r>
            <a:r>
              <a:rPr lang="en-US" sz="1400" b="1" dirty="0" smtClean="0">
                <a:solidFill>
                  <a:srgbClr val="0000CC"/>
                </a:solidFill>
                <a:sym typeface="Symbol"/>
              </a:rPr>
              <a:t> 30 </a:t>
            </a:r>
            <a:r>
              <a:rPr lang="en-US" sz="1400" b="1" i="1" dirty="0" err="1" smtClean="0">
                <a:solidFill>
                  <a:srgbClr val="0000CC"/>
                </a:solidFill>
              </a:rPr>
              <a:t>pC</a:t>
            </a:r>
            <a:r>
              <a:rPr lang="en-US" sz="1400" b="1" i="1" dirty="0" smtClean="0">
                <a:solidFill>
                  <a:srgbClr val="0000CC"/>
                </a:solidFill>
              </a:rPr>
              <a:t> </a:t>
            </a:r>
          </a:p>
          <a:p>
            <a:pPr algn="just"/>
            <a:r>
              <a:rPr lang="en-US" sz="1400" dirty="0" smtClean="0">
                <a:solidFill>
                  <a:prstClr val="black"/>
                </a:solidFill>
              </a:rPr>
              <a:t>and should </a:t>
            </a:r>
            <a:r>
              <a:rPr lang="en-US" sz="1400" dirty="0">
                <a:solidFill>
                  <a:prstClr val="black"/>
                </a:solidFill>
              </a:rPr>
              <a:t>not exceed </a:t>
            </a:r>
            <a:r>
              <a:rPr lang="en-US" sz="1400" b="1" i="1" dirty="0">
                <a:solidFill>
                  <a:srgbClr val="0000CC"/>
                </a:solidFill>
              </a:rPr>
              <a:t> </a:t>
            </a:r>
            <a:endParaRPr lang="en-US" sz="1400" b="1" i="1" dirty="0" smtClean="0">
              <a:solidFill>
                <a:srgbClr val="0000CC"/>
              </a:solidFill>
            </a:endParaRPr>
          </a:p>
          <a:p>
            <a:pPr algn="ctr"/>
            <a:r>
              <a:rPr lang="en-US" b="1" i="1" dirty="0" smtClean="0">
                <a:solidFill>
                  <a:srgbClr val="0000CC"/>
                </a:solidFill>
              </a:rPr>
              <a:t>Q </a:t>
            </a:r>
            <a:r>
              <a:rPr lang="en-US" b="1" dirty="0">
                <a:solidFill>
                  <a:srgbClr val="0000CC"/>
                </a:solidFill>
                <a:sym typeface="Symbol"/>
              </a:rPr>
              <a:t></a:t>
            </a:r>
            <a:r>
              <a:rPr lang="en-US" b="1" dirty="0">
                <a:solidFill>
                  <a:srgbClr val="0000CC"/>
                </a:solidFill>
              </a:rPr>
              <a:t> 200 </a:t>
            </a:r>
            <a:r>
              <a:rPr lang="en-US" b="1" i="1" dirty="0" err="1">
                <a:solidFill>
                  <a:srgbClr val="0000CC"/>
                </a:solidFill>
              </a:rPr>
              <a:t>pC</a:t>
            </a:r>
            <a:r>
              <a:rPr lang="en-US" b="1" i="1" dirty="0">
                <a:solidFill>
                  <a:srgbClr val="0000CC"/>
                </a:solidFill>
              </a:rPr>
              <a:t> </a:t>
            </a:r>
            <a:endParaRPr lang="en-US" b="1" i="1" dirty="0" smtClean="0">
              <a:solidFill>
                <a:srgbClr val="0000CC"/>
              </a:solidFill>
            </a:endParaRPr>
          </a:p>
          <a:p>
            <a:r>
              <a:rPr lang="en-US" sz="1400" dirty="0" smtClean="0">
                <a:solidFill>
                  <a:prstClr val="black"/>
                </a:solidFill>
              </a:rPr>
              <a:t>in </a:t>
            </a:r>
            <a:r>
              <a:rPr lang="en-US" sz="1400" dirty="0">
                <a:solidFill>
                  <a:prstClr val="black"/>
                </a:solidFill>
              </a:rPr>
              <a:t>order to fulfill conditions for a single </a:t>
            </a:r>
            <a:r>
              <a:rPr lang="en-US" sz="1400" dirty="0" smtClean="0">
                <a:solidFill>
                  <a:prstClr val="black"/>
                </a:solidFill>
              </a:rPr>
              <a:t>spike.  </a:t>
            </a:r>
          </a:p>
          <a:p>
            <a:r>
              <a:rPr lang="en-US" sz="1400" dirty="0" smtClean="0">
                <a:solidFill>
                  <a:prstClr val="black"/>
                </a:solidFill>
              </a:rPr>
              <a:t>The </a:t>
            </a:r>
            <a:r>
              <a:rPr lang="en-US" sz="1400" dirty="0">
                <a:solidFill>
                  <a:prstClr val="black"/>
                </a:solidFill>
              </a:rPr>
              <a:t>pulse duration of bunch with charge </a:t>
            </a:r>
            <a:r>
              <a:rPr lang="en-US" sz="1400" dirty="0" smtClean="0">
                <a:solidFill>
                  <a:prstClr val="black"/>
                </a:solidFill>
              </a:rPr>
              <a:t>of </a:t>
            </a:r>
            <a:r>
              <a:rPr lang="en-US" sz="1400" b="1" i="1" dirty="0" smtClean="0">
                <a:solidFill>
                  <a:srgbClr val="FF0000"/>
                </a:solidFill>
              </a:rPr>
              <a:t>Q</a:t>
            </a:r>
            <a:r>
              <a:rPr lang="en-US" sz="1400" b="1" dirty="0" smtClean="0">
                <a:solidFill>
                  <a:srgbClr val="FF0000"/>
                </a:solidFill>
              </a:rPr>
              <a:t> </a:t>
            </a:r>
            <a:r>
              <a:rPr lang="en-US" sz="1400" b="1" dirty="0">
                <a:solidFill>
                  <a:srgbClr val="FF0000"/>
                </a:solidFill>
                <a:sym typeface="Symbol"/>
              </a:rPr>
              <a:t></a:t>
            </a:r>
            <a:r>
              <a:rPr lang="en-US" sz="1400" b="1" dirty="0">
                <a:solidFill>
                  <a:srgbClr val="FF0000"/>
                </a:solidFill>
              </a:rPr>
              <a:t> 1 </a:t>
            </a:r>
            <a:r>
              <a:rPr lang="en-US" sz="1400" b="1" i="1" dirty="0" err="1">
                <a:solidFill>
                  <a:srgbClr val="FF0000"/>
                </a:solidFill>
              </a:rPr>
              <a:t>nC</a:t>
            </a:r>
            <a:r>
              <a:rPr lang="en-US" sz="1400" b="1" dirty="0">
                <a:solidFill>
                  <a:srgbClr val="FF0000"/>
                </a:solidFill>
              </a:rPr>
              <a:t>  </a:t>
            </a:r>
            <a:r>
              <a:rPr lang="en-US" sz="1400" dirty="0" smtClean="0">
                <a:solidFill>
                  <a:prstClr val="black"/>
                </a:solidFill>
              </a:rPr>
              <a:t>might </a:t>
            </a:r>
            <a:r>
              <a:rPr lang="en-US" sz="1400" dirty="0">
                <a:solidFill>
                  <a:prstClr val="black"/>
                </a:solidFill>
              </a:rPr>
              <a:t>reach </a:t>
            </a:r>
            <a:r>
              <a:rPr lang="en-US" sz="1400" dirty="0" smtClean="0">
                <a:solidFill>
                  <a:prstClr val="black"/>
                </a:solidFill>
              </a:rPr>
              <a:t>                     </a:t>
            </a:r>
            <a:endParaRPr lang="en-US" b="1" i="1" dirty="0" smtClean="0">
              <a:solidFill>
                <a:srgbClr val="0000CC"/>
              </a:solidFill>
              <a:sym typeface="Symbol"/>
            </a:endParaRPr>
          </a:p>
          <a:p>
            <a:pPr algn="ctr"/>
            <a:r>
              <a:rPr lang="en-US" b="1" i="1" dirty="0" smtClean="0">
                <a:solidFill>
                  <a:srgbClr val="FF0000"/>
                </a:solidFill>
                <a:sym typeface="Symbol"/>
              </a:rPr>
              <a:t></a:t>
            </a:r>
            <a:r>
              <a:rPr lang="en-US" b="1" i="1" baseline="-25000" dirty="0" smtClean="0">
                <a:solidFill>
                  <a:srgbClr val="FF0000"/>
                </a:solidFill>
                <a:sym typeface="Symbol"/>
              </a:rPr>
              <a:t></a:t>
            </a:r>
            <a:r>
              <a:rPr lang="en-US" b="1" i="1" baseline="-25000" dirty="0" smtClean="0">
                <a:solidFill>
                  <a:srgbClr val="FF0000"/>
                </a:solidFill>
              </a:rPr>
              <a:t> </a:t>
            </a:r>
            <a:r>
              <a:rPr lang="en-US" b="1" dirty="0">
                <a:solidFill>
                  <a:srgbClr val="FF0000"/>
                </a:solidFill>
                <a:sym typeface="Symbol"/>
              </a:rPr>
              <a:t></a:t>
            </a:r>
            <a:r>
              <a:rPr lang="en-US" b="1" dirty="0">
                <a:solidFill>
                  <a:srgbClr val="FF0000"/>
                </a:solidFill>
              </a:rPr>
              <a:t> </a:t>
            </a:r>
            <a:r>
              <a:rPr lang="en-US" b="1" dirty="0" smtClean="0">
                <a:solidFill>
                  <a:srgbClr val="FF0000"/>
                </a:solidFill>
              </a:rPr>
              <a:t>30 </a:t>
            </a:r>
            <a:r>
              <a:rPr lang="en-US" b="1" dirty="0" smtClean="0">
                <a:solidFill>
                  <a:srgbClr val="FF0000"/>
                </a:solidFill>
                <a:sym typeface="Symbol"/>
              </a:rPr>
              <a:t> 100</a:t>
            </a:r>
            <a:r>
              <a:rPr lang="en-US" b="1" dirty="0" smtClean="0">
                <a:solidFill>
                  <a:srgbClr val="FF0000"/>
                </a:solidFill>
              </a:rPr>
              <a:t> </a:t>
            </a:r>
            <a:r>
              <a:rPr lang="en-US" b="1" dirty="0">
                <a:solidFill>
                  <a:srgbClr val="FF0000"/>
                </a:solidFill>
              </a:rPr>
              <a:t>fs</a:t>
            </a:r>
            <a:r>
              <a:rPr lang="en-US" b="1" dirty="0" smtClean="0">
                <a:solidFill>
                  <a:srgbClr val="FF0000"/>
                </a:solidFill>
                <a:sym typeface="Symbol"/>
              </a:rPr>
              <a:t> </a:t>
            </a:r>
            <a:r>
              <a:rPr lang="en-US" b="1" dirty="0" smtClean="0">
                <a:solidFill>
                  <a:srgbClr val="0000CC"/>
                </a:solidFill>
                <a:sym typeface="Symbol"/>
              </a:rPr>
              <a:t>  </a:t>
            </a:r>
            <a:r>
              <a:rPr lang="en-US" dirty="0" smtClean="0">
                <a:solidFill>
                  <a:prstClr val="black"/>
                </a:solidFill>
                <a:sym typeface="Symbol"/>
              </a:rPr>
              <a:t>                                                       </a:t>
            </a:r>
            <a:r>
              <a:rPr lang="en-US" dirty="0" smtClean="0">
                <a:solidFill>
                  <a:prstClr val="black"/>
                </a:solidFill>
              </a:rPr>
              <a:t>         </a:t>
            </a:r>
          </a:p>
          <a:p>
            <a:endParaRPr lang="en-US" sz="1400" dirty="0" smtClean="0">
              <a:solidFill>
                <a:prstClr val="black"/>
              </a:solidFill>
            </a:endParaRPr>
          </a:p>
          <a:p>
            <a:r>
              <a:rPr lang="en-US" sz="1400" dirty="0" smtClean="0">
                <a:solidFill>
                  <a:prstClr val="black"/>
                </a:solidFill>
              </a:rPr>
              <a:t>The </a:t>
            </a:r>
            <a:r>
              <a:rPr lang="en-US" sz="1400" dirty="0">
                <a:solidFill>
                  <a:prstClr val="black"/>
                </a:solidFill>
              </a:rPr>
              <a:t>laser spot footprint is less than </a:t>
            </a:r>
            <a:r>
              <a:rPr lang="en-US" sz="1400" b="1" dirty="0">
                <a:solidFill>
                  <a:srgbClr val="0000CC"/>
                </a:solidFill>
              </a:rPr>
              <a:t>1</a:t>
            </a:r>
            <a:r>
              <a:rPr lang="en-US" sz="1400" b="1" i="1" dirty="0">
                <a:solidFill>
                  <a:srgbClr val="0000CC"/>
                </a:solidFill>
              </a:rPr>
              <a:t> </a:t>
            </a:r>
            <a:r>
              <a:rPr lang="en-US" sz="1400" b="1" i="1" dirty="0">
                <a:solidFill>
                  <a:srgbClr val="0000CC"/>
                </a:solidFill>
                <a:sym typeface="Symbol"/>
              </a:rPr>
              <a:t></a:t>
            </a:r>
            <a:r>
              <a:rPr lang="en-US" sz="1400" b="1" i="1" dirty="0">
                <a:solidFill>
                  <a:srgbClr val="0000CC"/>
                </a:solidFill>
              </a:rPr>
              <a:t>m</a:t>
            </a:r>
            <a:r>
              <a:rPr lang="en-US" sz="1400" dirty="0">
                <a:solidFill>
                  <a:prstClr val="black"/>
                </a:solidFill>
              </a:rPr>
              <a:t> </a:t>
            </a:r>
            <a:r>
              <a:rPr lang="en-US" sz="1400" dirty="0" smtClean="0">
                <a:solidFill>
                  <a:prstClr val="black"/>
                </a:solidFill>
              </a:rPr>
              <a:t>  and initial </a:t>
            </a:r>
            <a:r>
              <a:rPr lang="en-US" sz="1400" dirty="0">
                <a:solidFill>
                  <a:prstClr val="black"/>
                </a:solidFill>
              </a:rPr>
              <a:t>beam spot might be expected as small as </a:t>
            </a:r>
            <a:r>
              <a:rPr lang="en-US" sz="1400" b="1" i="1" dirty="0" smtClean="0">
                <a:solidFill>
                  <a:srgbClr val="0000CC"/>
                </a:solidFill>
                <a:sym typeface="Symbol"/>
              </a:rPr>
              <a:t></a:t>
            </a:r>
            <a:r>
              <a:rPr lang="en-US" sz="1400" b="1" i="1" baseline="-25000" dirty="0" err="1">
                <a:solidFill>
                  <a:srgbClr val="0000CC"/>
                </a:solidFill>
              </a:rPr>
              <a:t>x,y</a:t>
            </a:r>
            <a:r>
              <a:rPr lang="en-US" sz="1400" b="1" i="1" baseline="-25000" dirty="0">
                <a:solidFill>
                  <a:srgbClr val="0000CC"/>
                </a:solidFill>
              </a:rPr>
              <a:t> </a:t>
            </a:r>
            <a:r>
              <a:rPr lang="en-US" sz="1400" b="1" i="1" dirty="0">
                <a:solidFill>
                  <a:srgbClr val="0000CC"/>
                </a:solidFill>
                <a:sym typeface="Symbol"/>
              </a:rPr>
              <a:t></a:t>
            </a:r>
            <a:r>
              <a:rPr lang="en-US" sz="1400" b="1" i="1" dirty="0">
                <a:solidFill>
                  <a:srgbClr val="0000CC"/>
                </a:solidFill>
              </a:rPr>
              <a:t> </a:t>
            </a:r>
            <a:r>
              <a:rPr lang="en-US" sz="1400" b="1" dirty="0">
                <a:solidFill>
                  <a:srgbClr val="0000CC"/>
                </a:solidFill>
              </a:rPr>
              <a:t>1 </a:t>
            </a:r>
            <a:r>
              <a:rPr lang="en-US" sz="1400" b="1" i="1" dirty="0">
                <a:solidFill>
                  <a:srgbClr val="0000CC"/>
                </a:solidFill>
                <a:sym typeface="Symbol"/>
              </a:rPr>
              <a:t></a:t>
            </a:r>
            <a:r>
              <a:rPr lang="en-US" sz="1400" b="1" i="1" dirty="0">
                <a:solidFill>
                  <a:srgbClr val="0000CC"/>
                </a:solidFill>
              </a:rPr>
              <a:t>m </a:t>
            </a:r>
            <a:endParaRPr lang="en-US" sz="1400" b="1" i="1" dirty="0" smtClean="0">
              <a:solidFill>
                <a:srgbClr val="0000CC"/>
              </a:solidFill>
            </a:endParaRPr>
          </a:p>
          <a:p>
            <a:r>
              <a:rPr lang="en-US" sz="1400" dirty="0" smtClean="0">
                <a:solidFill>
                  <a:prstClr val="black"/>
                </a:solidFill>
              </a:rPr>
              <a:t>More realistic to expect  that due to fast expansion of electrons in a plasma with large angular and momentum spread </a:t>
            </a:r>
            <a:r>
              <a:rPr lang="en-US" sz="1400" dirty="0">
                <a:solidFill>
                  <a:prstClr val="black"/>
                </a:solidFill>
              </a:rPr>
              <a:t>the beam size</a:t>
            </a:r>
            <a:r>
              <a:rPr lang="en-US" sz="1400" dirty="0" smtClean="0">
                <a:solidFill>
                  <a:prstClr val="black"/>
                </a:solidFill>
              </a:rPr>
              <a:t> should be defined at expanded   bubble surface where </a:t>
            </a:r>
            <a:r>
              <a:rPr lang="en-US" sz="1400" i="1" u="sng" dirty="0" smtClean="0">
                <a:solidFill>
                  <a:prstClr val="black"/>
                </a:solidFill>
              </a:rPr>
              <a:t>electrons leave dense plasma </a:t>
            </a:r>
          </a:p>
          <a:p>
            <a:pPr algn="r"/>
            <a:r>
              <a:rPr lang="en-US" sz="1400" b="1" i="1" dirty="0" smtClean="0">
                <a:solidFill>
                  <a:srgbClr val="0000CC"/>
                </a:solidFill>
                <a:sym typeface="Symbol"/>
              </a:rPr>
              <a:t></a:t>
            </a:r>
            <a:r>
              <a:rPr lang="en-US" sz="1400" b="1" i="1" baseline="-25000" dirty="0" err="1">
                <a:solidFill>
                  <a:srgbClr val="0000CC"/>
                </a:solidFill>
              </a:rPr>
              <a:t>x,y</a:t>
            </a:r>
            <a:r>
              <a:rPr lang="en-US" sz="1400" b="1" i="1" baseline="-25000" dirty="0">
                <a:solidFill>
                  <a:srgbClr val="0000CC"/>
                </a:solidFill>
              </a:rPr>
              <a:t> </a:t>
            </a:r>
            <a:r>
              <a:rPr lang="en-US" sz="1400" b="1" i="1" dirty="0">
                <a:solidFill>
                  <a:srgbClr val="0000CC"/>
                </a:solidFill>
                <a:sym typeface="Symbol"/>
              </a:rPr>
              <a:t></a:t>
            </a:r>
            <a:r>
              <a:rPr lang="en-US" sz="1400" b="1" i="1" dirty="0">
                <a:solidFill>
                  <a:srgbClr val="0000CC"/>
                </a:solidFill>
              </a:rPr>
              <a:t> </a:t>
            </a:r>
            <a:r>
              <a:rPr lang="en-US" sz="1400" b="1" dirty="0" smtClean="0">
                <a:solidFill>
                  <a:srgbClr val="0000CC"/>
                </a:solidFill>
              </a:rPr>
              <a:t>10 </a:t>
            </a:r>
            <a:r>
              <a:rPr lang="en-US" sz="1400" b="1" dirty="0">
                <a:solidFill>
                  <a:srgbClr val="0000CC"/>
                </a:solidFill>
                <a:sym typeface="Symbol"/>
              </a:rPr>
              <a:t></a:t>
            </a:r>
            <a:r>
              <a:rPr lang="en-US" sz="1400" b="1" dirty="0" smtClean="0">
                <a:solidFill>
                  <a:srgbClr val="0000CC"/>
                </a:solidFill>
              </a:rPr>
              <a:t>m                 </a:t>
            </a:r>
            <a:r>
              <a:rPr lang="en-US" sz="1400" i="1" dirty="0" smtClean="0">
                <a:solidFill>
                  <a:srgbClr val="FF0000"/>
                </a:solidFill>
              </a:rPr>
              <a:t>( this number should be </a:t>
            </a:r>
            <a:r>
              <a:rPr lang="en-US" sz="1400" i="1" dirty="0" err="1" smtClean="0">
                <a:solidFill>
                  <a:srgbClr val="FF0000"/>
                </a:solidFill>
              </a:rPr>
              <a:t>ckecked</a:t>
            </a:r>
            <a:r>
              <a:rPr lang="en-US" sz="1400" i="1" dirty="0" smtClean="0">
                <a:solidFill>
                  <a:srgbClr val="FF0000"/>
                </a:solidFill>
              </a:rPr>
              <a:t>  -?)</a:t>
            </a:r>
          </a:p>
          <a:p>
            <a:r>
              <a:rPr lang="en-US" sz="1400" dirty="0" smtClean="0">
                <a:solidFill>
                  <a:prstClr val="black"/>
                </a:solidFill>
              </a:rPr>
              <a:t>The </a:t>
            </a:r>
            <a:r>
              <a:rPr lang="en-US" sz="1400" dirty="0">
                <a:solidFill>
                  <a:prstClr val="black"/>
                </a:solidFill>
              </a:rPr>
              <a:t>beam divergence is rather high </a:t>
            </a:r>
            <a:r>
              <a:rPr lang="en-US" sz="1400" i="1" dirty="0" smtClean="0">
                <a:solidFill>
                  <a:prstClr val="black"/>
                </a:solidFill>
                <a:sym typeface="Symbol"/>
              </a:rPr>
              <a:t>  </a:t>
            </a:r>
          </a:p>
          <a:p>
            <a:pPr algn="ctr"/>
            <a:r>
              <a:rPr lang="en-US" sz="1400" b="1" i="1" dirty="0" smtClean="0">
                <a:solidFill>
                  <a:srgbClr val="0000CC"/>
                </a:solidFill>
                <a:sym typeface="Symbol"/>
              </a:rPr>
              <a:t></a:t>
            </a:r>
            <a:r>
              <a:rPr lang="en-US" sz="1400" b="1" i="1" baseline="-25000" dirty="0" err="1">
                <a:solidFill>
                  <a:srgbClr val="0000CC"/>
                </a:solidFill>
              </a:rPr>
              <a:t>x</a:t>
            </a:r>
            <a:r>
              <a:rPr lang="en-US" sz="1400" b="1" i="1" baseline="-25000" dirty="0" err="1">
                <a:solidFill>
                  <a:srgbClr val="0000CC"/>
                </a:solidFill>
                <a:sym typeface="Symbol"/>
              </a:rPr>
              <a:t></a:t>
            </a:r>
            <a:r>
              <a:rPr lang="en-US" sz="1400" b="1" i="1" baseline="-25000" dirty="0" err="1">
                <a:solidFill>
                  <a:srgbClr val="0000CC"/>
                </a:solidFill>
              </a:rPr>
              <a:t>,y</a:t>
            </a:r>
            <a:r>
              <a:rPr lang="en-US" sz="1400" b="1" i="1" baseline="-25000" dirty="0">
                <a:solidFill>
                  <a:srgbClr val="0000CC"/>
                </a:solidFill>
                <a:sym typeface="Symbol"/>
              </a:rPr>
              <a:t></a:t>
            </a:r>
            <a:r>
              <a:rPr lang="en-US" sz="1400" b="1" i="1" baseline="-25000" dirty="0">
                <a:solidFill>
                  <a:srgbClr val="0000CC"/>
                </a:solidFill>
              </a:rPr>
              <a:t> </a:t>
            </a:r>
            <a:r>
              <a:rPr lang="en-US" sz="1400" b="1" dirty="0">
                <a:solidFill>
                  <a:srgbClr val="0000CC"/>
                </a:solidFill>
                <a:sym typeface="Symbol"/>
              </a:rPr>
              <a:t></a:t>
            </a:r>
            <a:r>
              <a:rPr lang="en-US" sz="1400" b="1" dirty="0">
                <a:solidFill>
                  <a:srgbClr val="0000CC"/>
                </a:solidFill>
              </a:rPr>
              <a:t> </a:t>
            </a:r>
            <a:r>
              <a:rPr lang="en-US" sz="1400" b="1" dirty="0" smtClean="0">
                <a:solidFill>
                  <a:srgbClr val="0000CC"/>
                </a:solidFill>
              </a:rPr>
              <a:t>1 ÷ 3 </a:t>
            </a:r>
            <a:r>
              <a:rPr lang="en-US" sz="1400" b="1" dirty="0" err="1" smtClean="0">
                <a:solidFill>
                  <a:srgbClr val="0000CC"/>
                </a:solidFill>
              </a:rPr>
              <a:t>mr.</a:t>
            </a:r>
            <a:endParaRPr lang="en-US" sz="1400" b="1" dirty="0" smtClean="0">
              <a:solidFill>
                <a:srgbClr val="0000CC"/>
              </a:solidFill>
            </a:endParaRPr>
          </a:p>
          <a:p>
            <a:pPr algn="just"/>
            <a:endParaRPr lang="en-US" sz="1400" dirty="0" smtClean="0">
              <a:solidFill>
                <a:prstClr val="black"/>
              </a:solidFill>
            </a:endParaRPr>
          </a:p>
          <a:p>
            <a:pPr algn="just"/>
            <a:r>
              <a:rPr lang="en-US" sz="1400" dirty="0" smtClean="0">
                <a:solidFill>
                  <a:prstClr val="black"/>
                </a:solidFill>
              </a:rPr>
              <a:t>Thus, emittance </a:t>
            </a:r>
            <a:r>
              <a:rPr lang="en-US" sz="1400" dirty="0">
                <a:solidFill>
                  <a:prstClr val="black"/>
                </a:solidFill>
              </a:rPr>
              <a:t>of </a:t>
            </a:r>
            <a:r>
              <a:rPr lang="en-US" sz="1400" dirty="0" smtClean="0">
                <a:solidFill>
                  <a:prstClr val="black"/>
                </a:solidFill>
              </a:rPr>
              <a:t>electron </a:t>
            </a:r>
            <a:r>
              <a:rPr lang="en-US" sz="1400" dirty="0">
                <a:solidFill>
                  <a:prstClr val="black"/>
                </a:solidFill>
              </a:rPr>
              <a:t>spikes after LWFA  </a:t>
            </a:r>
            <a:r>
              <a:rPr lang="en-US" sz="1400" dirty="0" smtClean="0">
                <a:solidFill>
                  <a:prstClr val="black"/>
                </a:solidFill>
              </a:rPr>
              <a:t>(1 GeV) might </a:t>
            </a:r>
            <a:r>
              <a:rPr lang="en-US" sz="1400" dirty="0">
                <a:solidFill>
                  <a:prstClr val="black"/>
                </a:solidFill>
              </a:rPr>
              <a:t>be estimated </a:t>
            </a:r>
            <a:r>
              <a:rPr lang="en-US" sz="1400" dirty="0" smtClean="0">
                <a:solidFill>
                  <a:prstClr val="black"/>
                </a:solidFill>
              </a:rPr>
              <a:t>as</a:t>
            </a:r>
          </a:p>
          <a:p>
            <a:pPr algn="ctr"/>
            <a:endParaRPr lang="en-US" sz="1400" b="1" i="1" dirty="0" smtClean="0">
              <a:solidFill>
                <a:srgbClr val="0000CC"/>
              </a:solidFill>
              <a:sym typeface="Symbol"/>
            </a:endParaRPr>
          </a:p>
          <a:p>
            <a:pPr algn="ctr"/>
            <a:r>
              <a:rPr lang="en-US" b="1" i="1" dirty="0" smtClean="0">
                <a:solidFill>
                  <a:srgbClr val="0000CC"/>
                </a:solidFill>
                <a:sym typeface="Symbol"/>
              </a:rPr>
              <a:t></a:t>
            </a:r>
            <a:r>
              <a:rPr lang="en-US" b="1" i="1" baseline="-25000" dirty="0" err="1">
                <a:solidFill>
                  <a:srgbClr val="0000CC"/>
                </a:solidFill>
              </a:rPr>
              <a:t>x,y</a:t>
            </a:r>
            <a:r>
              <a:rPr lang="en-US" b="1" dirty="0">
                <a:solidFill>
                  <a:srgbClr val="0000CC"/>
                </a:solidFill>
              </a:rPr>
              <a:t> </a:t>
            </a:r>
            <a:r>
              <a:rPr lang="en-US" b="1" dirty="0">
                <a:solidFill>
                  <a:srgbClr val="0000CC"/>
                </a:solidFill>
                <a:sym typeface="Symbol"/>
              </a:rPr>
              <a:t></a:t>
            </a:r>
            <a:r>
              <a:rPr lang="en-US" b="1" dirty="0">
                <a:solidFill>
                  <a:srgbClr val="0000CC"/>
                </a:solidFill>
              </a:rPr>
              <a:t> </a:t>
            </a:r>
            <a:r>
              <a:rPr lang="en-US" b="1" dirty="0" smtClean="0">
                <a:solidFill>
                  <a:srgbClr val="0000CC"/>
                </a:solidFill>
              </a:rPr>
              <a:t>10 </a:t>
            </a:r>
            <a:r>
              <a:rPr lang="en-US" b="1" dirty="0" smtClean="0">
                <a:solidFill>
                  <a:srgbClr val="0000CC"/>
                </a:solidFill>
                <a:sym typeface="Symbol"/>
              </a:rPr>
              <a:t> 30 </a:t>
            </a:r>
            <a:r>
              <a:rPr lang="en-US" b="1" dirty="0" err="1" smtClean="0">
                <a:solidFill>
                  <a:srgbClr val="0000CC"/>
                </a:solidFill>
              </a:rPr>
              <a:t>nm</a:t>
            </a:r>
            <a:r>
              <a:rPr lang="en-US" b="1" dirty="0" err="1">
                <a:solidFill>
                  <a:srgbClr val="0000CC"/>
                </a:solidFill>
                <a:sym typeface="Symbol"/>
              </a:rPr>
              <a:t></a:t>
            </a:r>
            <a:r>
              <a:rPr lang="en-US" b="1" dirty="0" err="1" smtClean="0">
                <a:solidFill>
                  <a:srgbClr val="0000CC"/>
                </a:solidFill>
              </a:rPr>
              <a:t>rad</a:t>
            </a:r>
            <a:r>
              <a:rPr lang="en-US" b="1" dirty="0" smtClean="0">
                <a:solidFill>
                  <a:srgbClr val="0000CC"/>
                </a:solidFill>
              </a:rPr>
              <a:t>   ( </a:t>
            </a:r>
            <a:r>
              <a:rPr lang="en-US" b="1" i="1" dirty="0" smtClean="0">
                <a:solidFill>
                  <a:srgbClr val="0000CC"/>
                </a:solidFill>
                <a:sym typeface="Symbol"/>
              </a:rPr>
              <a:t></a:t>
            </a:r>
            <a:r>
              <a:rPr lang="en-US" b="1" i="1" baseline="-25000" dirty="0" smtClean="0">
                <a:solidFill>
                  <a:srgbClr val="0000CC"/>
                </a:solidFill>
              </a:rPr>
              <a:t>norm</a:t>
            </a:r>
            <a:r>
              <a:rPr lang="en-US" b="1" dirty="0" smtClean="0">
                <a:solidFill>
                  <a:srgbClr val="0000CC"/>
                </a:solidFill>
              </a:rPr>
              <a:t> </a:t>
            </a:r>
            <a:r>
              <a:rPr lang="en-US" b="1" dirty="0" smtClean="0">
                <a:solidFill>
                  <a:srgbClr val="0000CC"/>
                </a:solidFill>
                <a:sym typeface="Symbol"/>
              </a:rPr>
              <a:t> 20 </a:t>
            </a:r>
            <a:r>
              <a:rPr lang="en-US" b="1" dirty="0" err="1" smtClean="0">
                <a:solidFill>
                  <a:srgbClr val="0000CC"/>
                </a:solidFill>
                <a:sym typeface="Symbol"/>
              </a:rPr>
              <a:t>mm</a:t>
            </a:r>
            <a:r>
              <a:rPr lang="en-US" b="1" dirty="0" err="1" smtClean="0">
                <a:solidFill>
                  <a:srgbClr val="0000CC"/>
                </a:solidFill>
                <a:latin typeface="Arial"/>
                <a:cs typeface="Arial"/>
                <a:sym typeface="Symbol"/>
              </a:rPr>
              <a:t>·mr</a:t>
            </a:r>
            <a:r>
              <a:rPr lang="en-US" b="1" dirty="0" smtClean="0">
                <a:solidFill>
                  <a:srgbClr val="0000CC"/>
                </a:solidFill>
                <a:latin typeface="Arial"/>
                <a:cs typeface="Arial"/>
                <a:sym typeface="Symbol"/>
              </a:rPr>
              <a:t> )</a:t>
            </a:r>
            <a:endParaRPr lang="de-DE" dirty="0" smtClean="0">
              <a:solidFill>
                <a:prstClr val="black"/>
              </a:solidFill>
            </a:endParaRPr>
          </a:p>
        </p:txBody>
      </p:sp>
    </p:spTree>
    <p:extLst>
      <p:ext uri="{BB962C8B-B14F-4D97-AF65-F5344CB8AC3E}">
        <p14:creationId xmlns:p14="http://schemas.microsoft.com/office/powerpoint/2010/main" val="95770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88640"/>
            <a:ext cx="8229600" cy="4525963"/>
          </a:xfrm>
        </p:spPr>
        <p:txBody>
          <a:bodyPr/>
          <a:lstStyle/>
          <a:p>
            <a:pPr marL="0" indent="0" algn="ctr">
              <a:buNone/>
            </a:pPr>
            <a:r>
              <a:rPr lang="de-DE" sz="2000" b="1" dirty="0" smtClean="0">
                <a:latin typeface="Arial" panose="020B0604020202020204" pitchFamily="34" charset="0"/>
                <a:cs typeface="Arial" panose="020B0604020202020204" pitchFamily="34" charset="0"/>
              </a:rPr>
              <a:t>Definition </a:t>
            </a:r>
            <a:r>
              <a:rPr lang="de-DE" sz="2000" b="1" dirty="0" err="1" smtClean="0">
                <a:latin typeface="Arial" panose="020B0604020202020204" pitchFamily="34" charset="0"/>
                <a:cs typeface="Arial" panose="020B0604020202020204" pitchFamily="34" charset="0"/>
              </a:rPr>
              <a:t>of</a:t>
            </a:r>
            <a:r>
              <a:rPr lang="de-DE" sz="2000" b="1" dirty="0" smtClean="0">
                <a:latin typeface="Arial" panose="020B0604020202020204" pitchFamily="34" charset="0"/>
                <a:cs typeface="Arial" panose="020B0604020202020204" pitchFamily="34" charset="0"/>
              </a:rPr>
              <a:t> a </a:t>
            </a:r>
            <a:r>
              <a:rPr lang="de-DE" sz="2000" b="1" dirty="0" err="1" smtClean="0">
                <a:latin typeface="Arial" panose="020B0604020202020204" pitchFamily="34" charset="0"/>
                <a:cs typeface="Arial" panose="020B0604020202020204" pitchFamily="34" charset="0"/>
              </a:rPr>
              <a:t>problem</a:t>
            </a:r>
            <a:endParaRPr lang="de-DE" sz="2000" b="1" dirty="0" smtClean="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pPr>
            <a:r>
              <a:rPr lang="en-US" sz="1600" dirty="0">
                <a:solidFill>
                  <a:srgbClr val="FF0000"/>
                </a:solidFill>
                <a:latin typeface="Arial" panose="020B0604020202020204" pitchFamily="34" charset="0"/>
                <a:cs typeface="Arial" panose="020B0604020202020204" pitchFamily="34" charset="0"/>
              </a:rPr>
              <a:t>beam after LWFA is NOT fitted for storage and accumulation in  present generation rings </a:t>
            </a:r>
            <a:endParaRPr lang="en-US" sz="1600" dirty="0" smtClean="0">
              <a:solidFill>
                <a:srgbClr val="FF0000"/>
              </a:solidFill>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defRPr/>
            </a:pPr>
            <a:endParaRPr lang="en-US" sz="1600" dirty="0" smtClean="0">
              <a:solidFill>
                <a:prstClr val="black"/>
              </a:solidFill>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defRPr/>
            </a:pPr>
            <a:r>
              <a:rPr lang="en-US" sz="1600" dirty="0" smtClean="0">
                <a:solidFill>
                  <a:prstClr val="black"/>
                </a:solidFill>
                <a:latin typeface="Arial" panose="020B0604020202020204" pitchFamily="34" charset="0"/>
                <a:cs typeface="Arial" panose="020B0604020202020204" pitchFamily="34" charset="0"/>
              </a:rPr>
              <a:t>energy </a:t>
            </a:r>
            <a:r>
              <a:rPr lang="en-US" sz="1600" dirty="0">
                <a:solidFill>
                  <a:prstClr val="black"/>
                </a:solidFill>
                <a:latin typeface="Arial" panose="020B0604020202020204" pitchFamily="34" charset="0"/>
                <a:cs typeface="Arial" panose="020B0604020202020204" pitchFamily="34" charset="0"/>
              </a:rPr>
              <a:t>spread of post  LWFA beam </a:t>
            </a:r>
            <a:r>
              <a:rPr lang="en-US" sz="1600" b="1" i="1" dirty="0">
                <a:solidFill>
                  <a:prstClr val="black"/>
                </a:solidFill>
                <a:latin typeface="Arial" panose="020B0604020202020204" pitchFamily="34" charset="0"/>
                <a:cs typeface="Arial" panose="020B0604020202020204" pitchFamily="34" charset="0"/>
                <a:sym typeface="Symbol"/>
              </a:rPr>
              <a:t></a:t>
            </a:r>
            <a:r>
              <a:rPr lang="en-US" sz="1600" b="1" i="1" baseline="-25000" dirty="0">
                <a:solidFill>
                  <a:prstClr val="black"/>
                </a:solidFill>
                <a:latin typeface="Arial" panose="020B0604020202020204" pitchFamily="34" charset="0"/>
                <a:cs typeface="Arial" panose="020B0604020202020204" pitchFamily="34" charset="0"/>
              </a:rPr>
              <a:t>E</a:t>
            </a:r>
            <a:r>
              <a:rPr lang="en-US" sz="1600" b="1" dirty="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sym typeface="Symbol"/>
              </a:rPr>
              <a:t></a:t>
            </a:r>
            <a:r>
              <a:rPr lang="en-US" sz="1600" b="1" dirty="0">
                <a:solidFill>
                  <a:prstClr val="black"/>
                </a:solidFill>
                <a:latin typeface="Arial" panose="020B0604020202020204" pitchFamily="34" charset="0"/>
                <a:cs typeface="Arial" panose="020B0604020202020204" pitchFamily="34" charset="0"/>
              </a:rPr>
              <a:t> (1</a:t>
            </a:r>
            <a:r>
              <a:rPr lang="en-US" sz="1600" b="1" dirty="0">
                <a:solidFill>
                  <a:prstClr val="black"/>
                </a:solidFill>
                <a:latin typeface="Arial" panose="020B0604020202020204" pitchFamily="34" charset="0"/>
                <a:cs typeface="Arial" panose="020B0604020202020204" pitchFamily="34" charset="0"/>
                <a:sym typeface="Symbol"/>
              </a:rPr>
              <a:t>3)%</a:t>
            </a:r>
            <a:r>
              <a:rPr lang="en-US" sz="1600" b="1"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exceeds </a:t>
            </a:r>
            <a:r>
              <a:rPr lang="en-US" sz="1600" dirty="0">
                <a:solidFill>
                  <a:prstClr val="black"/>
                </a:solidFill>
                <a:latin typeface="Arial" panose="020B0604020202020204" pitchFamily="34" charset="0"/>
                <a:cs typeface="Arial" panose="020B0604020202020204" pitchFamily="34" charset="0"/>
              </a:rPr>
              <a:t>momentum spread of beam injected and stored in existing light sources  (</a:t>
            </a:r>
            <a:r>
              <a:rPr lang="en-US" sz="1600" b="1" i="1" dirty="0">
                <a:solidFill>
                  <a:prstClr val="black"/>
                </a:solidFill>
                <a:latin typeface="Arial" panose="020B0604020202020204" pitchFamily="34" charset="0"/>
                <a:cs typeface="Arial" panose="020B0604020202020204" pitchFamily="34" charset="0"/>
                <a:sym typeface="Symbol"/>
              </a:rPr>
              <a:t></a:t>
            </a:r>
            <a:r>
              <a:rPr lang="en-US" sz="1600" b="1" i="1" baseline="-25000" dirty="0">
                <a:solidFill>
                  <a:prstClr val="black"/>
                </a:solidFill>
                <a:latin typeface="Arial" panose="020B0604020202020204" pitchFamily="34" charset="0"/>
                <a:cs typeface="Arial" panose="020B0604020202020204" pitchFamily="34" charset="0"/>
              </a:rPr>
              <a:t>E</a:t>
            </a:r>
            <a:r>
              <a:rPr lang="en-US" sz="1600" b="1" dirty="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sym typeface="Symbol"/>
              </a:rPr>
              <a:t></a:t>
            </a:r>
            <a:r>
              <a:rPr lang="en-US" sz="1600" b="1" dirty="0">
                <a:solidFill>
                  <a:prstClr val="black"/>
                </a:solidFill>
                <a:latin typeface="Arial" panose="020B0604020202020204" pitchFamily="34" charset="0"/>
                <a:cs typeface="Arial" panose="020B0604020202020204" pitchFamily="34" charset="0"/>
              </a:rPr>
              <a:t>  0.1%)</a:t>
            </a:r>
          </a:p>
          <a:p>
            <a:pPr marL="285750" lvl="0" indent="-285750" algn="just" eaLnBrk="1" hangingPunct="1">
              <a:spcBef>
                <a:spcPct val="0"/>
              </a:spcBef>
              <a:buFont typeface="Arial" panose="020B0604020202020204" pitchFamily="34" charset="0"/>
              <a:buChar char="•"/>
              <a:defRPr/>
            </a:pPr>
            <a:endParaRPr lang="en-US" sz="1600" dirty="0">
              <a:solidFill>
                <a:prstClr val="black"/>
              </a:solidFill>
              <a:latin typeface="Arial" panose="020B0604020202020204" pitchFamily="34" charset="0"/>
              <a:cs typeface="Arial" panose="020B0604020202020204" pitchFamily="34" charset="0"/>
            </a:endParaRPr>
          </a:p>
          <a:p>
            <a:pPr marL="285750" indent="-285750" algn="just" eaLnBrk="1" hangingPunct="1">
              <a:spcBef>
                <a:spcPct val="0"/>
              </a:spcBef>
              <a:buFont typeface="Arial" panose="020B0604020202020204" pitchFamily="34" charset="0"/>
              <a:buChar char="•"/>
              <a:defRPr/>
            </a:pPr>
            <a:r>
              <a:rPr lang="en-US" sz="1600" dirty="0" err="1">
                <a:solidFill>
                  <a:prstClr val="black"/>
                </a:solidFill>
                <a:latin typeface="Arial" panose="020B0604020202020204" pitchFamily="34" charset="0"/>
                <a:cs typeface="Arial" panose="020B0604020202020204" pitchFamily="34" charset="0"/>
              </a:rPr>
              <a:t>utlra</a:t>
            </a:r>
            <a:r>
              <a:rPr lang="en-US" sz="1600" dirty="0">
                <a:solidFill>
                  <a:prstClr val="black"/>
                </a:solidFill>
                <a:latin typeface="Arial" panose="020B0604020202020204" pitchFamily="34" charset="0"/>
                <a:cs typeface="Arial" panose="020B0604020202020204" pitchFamily="34" charset="0"/>
              </a:rPr>
              <a:t> short e-pulses after LWFA (</a:t>
            </a:r>
            <a:r>
              <a:rPr lang="en-US" sz="1600" b="1" i="1" dirty="0">
                <a:solidFill>
                  <a:prstClr val="black"/>
                </a:solidFill>
                <a:latin typeface="Arial" panose="020B0604020202020204" pitchFamily="34" charset="0"/>
                <a:cs typeface="Arial" panose="020B0604020202020204" pitchFamily="34" charset="0"/>
                <a:sym typeface="Symbol"/>
              </a:rPr>
              <a:t></a:t>
            </a:r>
            <a:r>
              <a:rPr lang="en-US" sz="1600" b="1" i="1" baseline="-25000" dirty="0">
                <a:solidFill>
                  <a:prstClr val="black"/>
                </a:solidFill>
                <a:latin typeface="Arial" panose="020B0604020202020204" pitchFamily="34" charset="0"/>
                <a:cs typeface="Arial" panose="020B0604020202020204" pitchFamily="34" charset="0"/>
                <a:sym typeface="Symbol"/>
              </a:rPr>
              <a:t></a:t>
            </a:r>
            <a:r>
              <a:rPr lang="en-US" sz="1600" b="1" dirty="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sym typeface="Symbol"/>
              </a:rPr>
              <a:t></a:t>
            </a:r>
            <a:r>
              <a:rPr lang="en-US" sz="1600" b="1" dirty="0">
                <a:solidFill>
                  <a:prstClr val="black"/>
                </a:solidFill>
                <a:latin typeface="Arial" panose="020B0604020202020204" pitchFamily="34" charset="0"/>
                <a:cs typeface="Arial" panose="020B0604020202020204" pitchFamily="34" charset="0"/>
              </a:rPr>
              <a:t> 10 fs</a:t>
            </a:r>
            <a:r>
              <a:rPr lang="en-US" sz="1600" dirty="0">
                <a:solidFill>
                  <a:prstClr val="black"/>
                </a:solidFill>
                <a:latin typeface="Arial" panose="020B0604020202020204" pitchFamily="34" charset="0"/>
                <a:cs typeface="Arial" panose="020B0604020202020204" pitchFamily="34" charset="0"/>
              </a:rPr>
              <a:t>)</a:t>
            </a:r>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will be spread out in existing storage rings to </a:t>
            </a:r>
            <a:r>
              <a:rPr lang="en-US" sz="1600" b="1" i="1" dirty="0">
                <a:solidFill>
                  <a:prstClr val="black"/>
                </a:solidFill>
                <a:latin typeface="Arial" panose="020B0604020202020204" pitchFamily="34" charset="0"/>
                <a:cs typeface="Arial" panose="020B0604020202020204" pitchFamily="34" charset="0"/>
                <a:sym typeface="Symbol"/>
              </a:rPr>
              <a:t></a:t>
            </a:r>
            <a:r>
              <a:rPr lang="en-US" sz="1600" b="1" i="1" baseline="-25000" dirty="0" err="1">
                <a:solidFill>
                  <a:prstClr val="black"/>
                </a:solidFill>
                <a:latin typeface="Arial" panose="020B0604020202020204" pitchFamily="34" charset="0"/>
                <a:cs typeface="Arial" panose="020B0604020202020204" pitchFamily="34" charset="0"/>
                <a:sym typeface="Symbol"/>
              </a:rPr>
              <a:t>rf</a:t>
            </a:r>
            <a:r>
              <a:rPr lang="en-US" sz="1600" b="1" dirty="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sym typeface="Symbol"/>
              </a:rPr>
              <a:t></a:t>
            </a:r>
            <a:r>
              <a:rPr lang="en-US" sz="1600" b="1" dirty="0">
                <a:solidFill>
                  <a:prstClr val="black"/>
                </a:solidFill>
                <a:latin typeface="Arial" panose="020B0604020202020204" pitchFamily="34" charset="0"/>
                <a:cs typeface="Arial" panose="020B0604020202020204" pitchFamily="34" charset="0"/>
              </a:rPr>
              <a:t> 1 </a:t>
            </a:r>
            <a:r>
              <a:rPr lang="en-US" sz="1600" b="1" dirty="0" smtClean="0">
                <a:solidFill>
                  <a:prstClr val="black"/>
                </a:solidFill>
                <a:latin typeface="Arial" panose="020B0604020202020204" pitchFamily="34" charset="0"/>
                <a:cs typeface="Arial" panose="020B0604020202020204" pitchFamily="34" charset="0"/>
              </a:rPr>
              <a:t>ns</a:t>
            </a:r>
            <a:r>
              <a:rPr lang="en-US" sz="1600" dirty="0" smtClean="0">
                <a:solidFill>
                  <a:prstClr val="black"/>
                </a:solidFill>
                <a:latin typeface="Arial" panose="020B0604020202020204" pitchFamily="34" charset="0"/>
                <a:cs typeface="Arial" panose="020B0604020202020204" pitchFamily="34" charset="0"/>
              </a:rPr>
              <a:t> due </a:t>
            </a:r>
            <a:r>
              <a:rPr lang="en-US" sz="1600" dirty="0">
                <a:solidFill>
                  <a:prstClr val="black"/>
                </a:solidFill>
                <a:latin typeface="Arial" panose="020B0604020202020204" pitchFamily="34" charset="0"/>
                <a:cs typeface="Arial" panose="020B0604020202020204" pitchFamily="34" charset="0"/>
              </a:rPr>
              <a:t>to RF </a:t>
            </a:r>
            <a:r>
              <a:rPr lang="en-US" sz="1600" dirty="0" err="1">
                <a:solidFill>
                  <a:prstClr val="black"/>
                </a:solidFill>
                <a:latin typeface="Arial" panose="020B0604020202020204" pitchFamily="34" charset="0"/>
                <a:cs typeface="Arial" panose="020B0604020202020204" pitchFamily="34" charset="0"/>
              </a:rPr>
              <a:t>filamentation</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process</a:t>
            </a:r>
          </a:p>
          <a:p>
            <a:pPr marL="285750" indent="-285750" algn="just" eaLnBrk="1" hangingPunct="1">
              <a:spcBef>
                <a:spcPct val="0"/>
              </a:spcBef>
              <a:buFont typeface="Arial" panose="020B0604020202020204" pitchFamily="34" charset="0"/>
              <a:buChar char="•"/>
              <a:defRPr/>
            </a:pPr>
            <a:endParaRPr lang="en-US" sz="1600" dirty="0">
              <a:solidFill>
                <a:srgbClr val="FF0000"/>
              </a:solidFill>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LWFA </a:t>
            </a:r>
            <a:r>
              <a:rPr lang="en-US" sz="1600" dirty="0">
                <a:solidFill>
                  <a:srgbClr val="FF0000"/>
                </a:solidFill>
                <a:latin typeface="Arial" panose="020B0604020202020204" pitchFamily="34" charset="0"/>
                <a:cs typeface="Arial" panose="020B0604020202020204" pitchFamily="34" charset="0"/>
              </a:rPr>
              <a:t>beam  will be destroyed if one would attempt to inject it into </a:t>
            </a:r>
            <a:r>
              <a:rPr lang="en-US" sz="1600" dirty="0" smtClean="0">
                <a:solidFill>
                  <a:srgbClr val="FF0000"/>
                </a:solidFill>
                <a:latin typeface="Arial" panose="020B0604020202020204" pitchFamily="34" charset="0"/>
                <a:cs typeface="Arial" panose="020B0604020202020204" pitchFamily="34" charset="0"/>
              </a:rPr>
              <a:t>present generation light sources</a:t>
            </a:r>
            <a:endParaRPr lang="en-US" sz="1600" dirty="0">
              <a:solidFill>
                <a:srgbClr val="FF0000"/>
              </a:solidFill>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pPr>
            <a:r>
              <a:rPr lang="en-US" sz="1600" dirty="0" smtClean="0">
                <a:solidFill>
                  <a:srgbClr val="0000CC"/>
                </a:solidFill>
                <a:latin typeface="Arial" panose="020B0604020202020204" pitchFamily="34" charset="0"/>
                <a:cs typeface="Arial" panose="020B0604020202020204" pitchFamily="34" charset="0"/>
              </a:rPr>
              <a:t>Dedicated rings </a:t>
            </a:r>
            <a:r>
              <a:rPr lang="en-US" sz="1600" dirty="0">
                <a:solidFill>
                  <a:srgbClr val="0000CC"/>
                </a:solidFill>
                <a:latin typeface="Arial" panose="020B0604020202020204" pitchFamily="34" charset="0"/>
                <a:cs typeface="Arial" panose="020B0604020202020204" pitchFamily="34" charset="0"/>
              </a:rPr>
              <a:t>with new features are required </a:t>
            </a:r>
          </a:p>
          <a:p>
            <a:pPr marL="285750" lvl="0" indent="-285750" algn="just" eaLnBrk="1" hangingPunct="1">
              <a:spcBef>
                <a:spcPct val="0"/>
              </a:spcBef>
              <a:buFont typeface="Arial" panose="020B0604020202020204" pitchFamily="34" charset="0"/>
              <a:buChar char="•"/>
            </a:pPr>
            <a:endParaRPr lang="en-US" sz="1600" dirty="0">
              <a:solidFill>
                <a:srgbClr val="0000CC"/>
              </a:solidFill>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before to build </a:t>
            </a:r>
            <a:r>
              <a:rPr lang="en-US" sz="1600" dirty="0" smtClean="0">
                <a:solidFill>
                  <a:prstClr val="black"/>
                </a:solidFill>
                <a:latin typeface="Arial" panose="020B0604020202020204" pitchFamily="34" charset="0"/>
                <a:cs typeface="Arial" panose="020B0604020202020204" pitchFamily="34" charset="0"/>
              </a:rPr>
              <a:t>LWFA facility one </a:t>
            </a:r>
            <a:r>
              <a:rPr lang="en-US" sz="1600" dirty="0">
                <a:solidFill>
                  <a:prstClr val="black"/>
                </a:solidFill>
                <a:latin typeface="Arial" panose="020B0604020202020204" pitchFamily="34" charset="0"/>
                <a:cs typeface="Arial" panose="020B0604020202020204" pitchFamily="34" charset="0"/>
              </a:rPr>
              <a:t>should study how is it possible to accept  beam after LWFA </a:t>
            </a:r>
          </a:p>
          <a:p>
            <a:pPr marL="285750" lvl="0" indent="-285750" algn="just" eaLnBrk="1" hangingPunct="1">
              <a:spcBef>
                <a:spcPct val="0"/>
              </a:spcBef>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lvl="0" indent="-285750" algn="just" eaLnBrk="1" hangingPunct="1">
              <a:spcBef>
                <a:spcPct val="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experimental "proof of principles" is </a:t>
            </a:r>
            <a:r>
              <a:rPr lang="en-US" sz="1600" dirty="0" smtClean="0">
                <a:solidFill>
                  <a:prstClr val="black"/>
                </a:solidFill>
                <a:latin typeface="Arial" panose="020B0604020202020204" pitchFamily="34" charset="0"/>
                <a:cs typeface="Arial" panose="020B0604020202020204" pitchFamily="34" charset="0"/>
              </a:rPr>
              <a:t>required </a:t>
            </a:r>
            <a:r>
              <a:rPr lang="de-DE" sz="1600" dirty="0" err="1" smtClean="0">
                <a:solidFill>
                  <a:prstClr val="black"/>
                </a:solidFill>
                <a:latin typeface="Arial" panose="020B0604020202020204" pitchFamily="34" charset="0"/>
                <a:cs typeface="Arial" panose="020B0604020202020204" pitchFamily="34" charset="0"/>
              </a:rPr>
              <a:t>of</a:t>
            </a:r>
            <a:r>
              <a:rPr lang="de-DE" sz="1600" dirty="0" smtClean="0">
                <a:solidFill>
                  <a:prstClr val="black"/>
                </a:solidFill>
                <a:latin typeface="Arial" panose="020B0604020202020204" pitchFamily="34" charset="0"/>
                <a:cs typeface="Arial" panose="020B0604020202020204" pitchFamily="34" charset="0"/>
              </a:rPr>
              <a:t> </a:t>
            </a:r>
            <a:r>
              <a:rPr lang="de-DE" sz="1600" dirty="0" err="1">
                <a:solidFill>
                  <a:prstClr val="black"/>
                </a:solidFill>
                <a:latin typeface="Arial" panose="020B0604020202020204" pitchFamily="34" charset="0"/>
                <a:cs typeface="Arial" panose="020B0604020202020204" pitchFamily="34" charset="0"/>
              </a:rPr>
              <a:t>stable</a:t>
            </a:r>
            <a:r>
              <a:rPr lang="de-DE" sz="1600" dirty="0">
                <a:solidFill>
                  <a:prstClr val="black"/>
                </a:solidFill>
                <a:latin typeface="Arial" panose="020B0604020202020204" pitchFamily="34" charset="0"/>
                <a:cs typeface="Arial" panose="020B0604020202020204" pitchFamily="34" charset="0"/>
              </a:rPr>
              <a:t> </a:t>
            </a:r>
            <a:r>
              <a:rPr lang="de-DE" sz="1600" dirty="0" err="1">
                <a:solidFill>
                  <a:prstClr val="black"/>
                </a:solidFill>
                <a:latin typeface="Arial" panose="020B0604020202020204" pitchFamily="34" charset="0"/>
                <a:cs typeface="Arial" panose="020B0604020202020204" pitchFamily="34" charset="0"/>
              </a:rPr>
              <a:t>rotation</a:t>
            </a:r>
            <a:r>
              <a:rPr lang="de-DE" sz="1600" dirty="0">
                <a:solidFill>
                  <a:prstClr val="black"/>
                </a:solidFill>
                <a:latin typeface="Arial" panose="020B0604020202020204" pitchFamily="34" charset="0"/>
                <a:cs typeface="Arial" panose="020B0604020202020204" pitchFamily="34" charset="0"/>
              </a:rPr>
              <a:t> </a:t>
            </a:r>
            <a:r>
              <a:rPr lang="de-DE" sz="1600" dirty="0" err="1">
                <a:solidFill>
                  <a:prstClr val="black"/>
                </a:solidFill>
                <a:latin typeface="Arial" panose="020B0604020202020204" pitchFamily="34" charset="0"/>
                <a:cs typeface="Arial" panose="020B0604020202020204" pitchFamily="34" charset="0"/>
              </a:rPr>
              <a:t>of</a:t>
            </a:r>
            <a:r>
              <a:rPr lang="de-DE" sz="1600" dirty="0">
                <a:solidFill>
                  <a:prstClr val="black"/>
                </a:solidFill>
                <a:latin typeface="Arial" panose="020B0604020202020204" pitchFamily="34" charset="0"/>
                <a:cs typeface="Arial" panose="020B0604020202020204" pitchFamily="34" charset="0"/>
              </a:rPr>
              <a:t> ultra-</a:t>
            </a:r>
            <a:r>
              <a:rPr lang="de-DE" sz="1600" dirty="0" err="1">
                <a:solidFill>
                  <a:prstClr val="black"/>
                </a:solidFill>
                <a:latin typeface="Arial" panose="020B0604020202020204" pitchFamily="34" charset="0"/>
                <a:cs typeface="Arial" panose="020B0604020202020204" pitchFamily="34" charset="0"/>
              </a:rPr>
              <a:t>short</a:t>
            </a:r>
            <a:r>
              <a:rPr lang="de-DE" sz="1600" dirty="0">
                <a:solidFill>
                  <a:prstClr val="black"/>
                </a:solidFill>
                <a:latin typeface="Arial" panose="020B0604020202020204" pitchFamily="34" charset="0"/>
                <a:cs typeface="Arial" panose="020B0604020202020204" pitchFamily="34" charset="0"/>
              </a:rPr>
              <a:t> (</a:t>
            </a:r>
            <a:r>
              <a:rPr lang="de-DE" sz="1600" dirty="0">
                <a:solidFill>
                  <a:prstClr val="black"/>
                </a:solidFill>
                <a:latin typeface="Arial" panose="020B0604020202020204" pitchFamily="34" charset="0"/>
                <a:cs typeface="Arial" panose="020B0604020202020204" pitchFamily="34" charset="0"/>
                <a:sym typeface="Symbol"/>
              </a:rPr>
              <a:t></a:t>
            </a:r>
            <a:r>
              <a:rPr lang="de-DE" sz="1600" dirty="0" err="1">
                <a:solidFill>
                  <a:prstClr val="black"/>
                </a:solidFill>
                <a:latin typeface="Arial" panose="020B0604020202020204" pitchFamily="34" charset="0"/>
                <a:cs typeface="Arial" panose="020B0604020202020204" pitchFamily="34" charset="0"/>
                <a:sym typeface="Symbol"/>
              </a:rPr>
              <a:t>fs</a:t>
            </a:r>
            <a:r>
              <a:rPr lang="de-DE" sz="1600" dirty="0">
                <a:solidFill>
                  <a:prstClr val="black"/>
                </a:solidFill>
                <a:latin typeface="Arial" panose="020B0604020202020204" pitchFamily="34" charset="0"/>
                <a:cs typeface="Arial" panose="020B0604020202020204" pitchFamily="34" charset="0"/>
                <a:sym typeface="Symbol"/>
              </a:rPr>
              <a:t>) </a:t>
            </a:r>
          </a:p>
          <a:p>
            <a:pPr marL="0" lvl="0" indent="0">
              <a:buNone/>
            </a:pPr>
            <a:r>
              <a:rPr lang="de-DE" sz="1600" dirty="0">
                <a:solidFill>
                  <a:prstClr val="black"/>
                </a:solidFill>
                <a:latin typeface="Arial" panose="020B0604020202020204" pitchFamily="34" charset="0"/>
                <a:cs typeface="Arial" panose="020B0604020202020204" pitchFamily="34" charset="0"/>
                <a:sym typeface="Symbol"/>
              </a:rPr>
              <a:t> </a:t>
            </a:r>
            <a:r>
              <a:rPr lang="de-DE" sz="1600" dirty="0" smtClean="0">
                <a:solidFill>
                  <a:prstClr val="black"/>
                </a:solidFill>
                <a:latin typeface="Arial" panose="020B0604020202020204" pitchFamily="34" charset="0"/>
                <a:cs typeface="Arial" panose="020B0604020202020204" pitchFamily="34" charset="0"/>
                <a:sym typeface="Symbol"/>
              </a:rPr>
              <a:t>     </a:t>
            </a:r>
            <a:r>
              <a:rPr lang="de-DE" sz="1600" dirty="0" err="1" smtClean="0">
                <a:solidFill>
                  <a:prstClr val="black"/>
                </a:solidFill>
                <a:latin typeface="Arial" panose="020B0604020202020204" pitchFamily="34" charset="0"/>
                <a:cs typeface="Arial" panose="020B0604020202020204" pitchFamily="34" charset="0"/>
                <a:sym typeface="Symbol"/>
              </a:rPr>
              <a:t>bunches</a:t>
            </a:r>
            <a:r>
              <a:rPr lang="de-DE" sz="1600" dirty="0" smtClean="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as</a:t>
            </a:r>
            <a:r>
              <a:rPr lang="de-DE" sz="1600" dirty="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well</a:t>
            </a:r>
            <a:r>
              <a:rPr lang="de-DE" sz="1600" dirty="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as</a:t>
            </a:r>
            <a:r>
              <a:rPr lang="de-DE" sz="1600" dirty="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wide-momentum</a:t>
            </a:r>
            <a:r>
              <a:rPr lang="de-DE" sz="1600" dirty="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spread</a:t>
            </a:r>
            <a:r>
              <a:rPr lang="de-DE" sz="1600" dirty="0">
                <a:solidFill>
                  <a:prstClr val="black"/>
                </a:solidFill>
                <a:latin typeface="Arial" panose="020B0604020202020204" pitchFamily="34" charset="0"/>
                <a:cs typeface="Arial" panose="020B0604020202020204" pitchFamily="34" charset="0"/>
                <a:sym typeface="Symbol"/>
              </a:rPr>
              <a:t> beam in a </a:t>
            </a:r>
            <a:r>
              <a:rPr lang="de-DE" sz="1600" dirty="0" err="1">
                <a:solidFill>
                  <a:prstClr val="black"/>
                </a:solidFill>
                <a:latin typeface="Arial" panose="020B0604020202020204" pitchFamily="34" charset="0"/>
                <a:cs typeface="Arial" panose="020B0604020202020204" pitchFamily="34" charset="0"/>
                <a:sym typeface="Symbol"/>
              </a:rPr>
              <a:t>circular</a:t>
            </a:r>
            <a:r>
              <a:rPr lang="de-DE" sz="1600" dirty="0">
                <a:solidFill>
                  <a:prstClr val="black"/>
                </a:solidFill>
                <a:latin typeface="Arial" panose="020B0604020202020204" pitchFamily="34" charset="0"/>
                <a:cs typeface="Arial" panose="020B0604020202020204" pitchFamily="34" charset="0"/>
                <a:sym typeface="Symbol"/>
              </a:rPr>
              <a:t> rings </a:t>
            </a:r>
            <a:r>
              <a:rPr lang="de-DE" sz="1600" dirty="0" err="1" smtClean="0">
                <a:solidFill>
                  <a:prstClr val="black"/>
                </a:solidFill>
                <a:latin typeface="Arial" panose="020B0604020202020204" pitchFamily="34" charset="0"/>
                <a:cs typeface="Arial" panose="020B0604020202020204" pitchFamily="34" charset="0"/>
                <a:sym typeface="Symbol"/>
              </a:rPr>
              <a:t>would</a:t>
            </a:r>
            <a:r>
              <a:rPr lang="de-DE" sz="1600" dirty="0" smtClean="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be</a:t>
            </a:r>
            <a:r>
              <a:rPr lang="de-DE" sz="1600" dirty="0">
                <a:solidFill>
                  <a:prstClr val="black"/>
                </a:solidFill>
                <a:latin typeface="Arial" panose="020B0604020202020204" pitchFamily="34" charset="0"/>
                <a:cs typeface="Arial" panose="020B0604020202020204" pitchFamily="34" charset="0"/>
                <a:sym typeface="Symbol"/>
              </a:rPr>
              <a:t> a solid </a:t>
            </a:r>
          </a:p>
          <a:p>
            <a:pPr marL="0" lvl="0" indent="0">
              <a:buNone/>
            </a:pPr>
            <a:r>
              <a:rPr lang="de-DE" sz="1600" dirty="0">
                <a:solidFill>
                  <a:prstClr val="black"/>
                </a:solidFill>
                <a:latin typeface="Arial" panose="020B0604020202020204" pitchFamily="34" charset="0"/>
                <a:cs typeface="Arial" panose="020B0604020202020204" pitchFamily="34" charset="0"/>
                <a:sym typeface="Symbol"/>
              </a:rPr>
              <a:t> </a:t>
            </a:r>
            <a:r>
              <a:rPr lang="de-DE" sz="1600" dirty="0" smtClean="0">
                <a:solidFill>
                  <a:prstClr val="black"/>
                </a:solidFill>
                <a:latin typeface="Arial" panose="020B0604020202020204" pitchFamily="34" charset="0"/>
                <a:cs typeface="Arial" panose="020B0604020202020204" pitchFamily="34" charset="0"/>
                <a:sym typeface="Symbol"/>
              </a:rPr>
              <a:t>     </a:t>
            </a:r>
            <a:r>
              <a:rPr lang="de-DE" sz="1600" dirty="0" err="1" smtClean="0">
                <a:solidFill>
                  <a:prstClr val="black"/>
                </a:solidFill>
                <a:latin typeface="Arial" panose="020B0604020202020204" pitchFamily="34" charset="0"/>
                <a:cs typeface="Arial" panose="020B0604020202020204" pitchFamily="34" charset="0"/>
                <a:sym typeface="Symbol"/>
              </a:rPr>
              <a:t>ground</a:t>
            </a:r>
            <a:r>
              <a:rPr lang="de-DE" sz="1600" dirty="0" smtClean="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for</a:t>
            </a:r>
            <a:r>
              <a:rPr lang="de-DE" sz="1600" dirty="0">
                <a:solidFill>
                  <a:prstClr val="black"/>
                </a:solidFill>
                <a:latin typeface="Arial" panose="020B0604020202020204" pitchFamily="34" charset="0"/>
                <a:cs typeface="Arial" panose="020B0604020202020204" pitchFamily="34" charset="0"/>
                <a:sym typeface="Symbol"/>
              </a:rPr>
              <a:t> </a:t>
            </a:r>
            <a:r>
              <a:rPr lang="de-DE" sz="1600" dirty="0" err="1">
                <a:solidFill>
                  <a:prstClr val="black"/>
                </a:solidFill>
                <a:latin typeface="Arial" panose="020B0604020202020204" pitchFamily="34" charset="0"/>
                <a:cs typeface="Arial" panose="020B0604020202020204" pitchFamily="34" charset="0"/>
                <a:sym typeface="Symbol"/>
              </a:rPr>
              <a:t>further</a:t>
            </a:r>
            <a:r>
              <a:rPr lang="de-DE" sz="1600" dirty="0">
                <a:solidFill>
                  <a:prstClr val="black"/>
                </a:solidFill>
                <a:latin typeface="Arial" panose="020B0604020202020204" pitchFamily="34" charset="0"/>
                <a:cs typeface="Arial" panose="020B0604020202020204" pitchFamily="34" charset="0"/>
                <a:sym typeface="Symbol"/>
              </a:rPr>
              <a:t> R&amp;D on LWFA </a:t>
            </a:r>
            <a:r>
              <a:rPr lang="de-DE" sz="1600" dirty="0" err="1">
                <a:solidFill>
                  <a:prstClr val="black"/>
                </a:solidFill>
                <a:latin typeface="Arial" panose="020B0604020202020204" pitchFamily="34" charset="0"/>
                <a:cs typeface="Arial" panose="020B0604020202020204" pitchFamily="34" charset="0"/>
                <a:sym typeface="Symbol"/>
              </a:rPr>
              <a:t>facilities</a:t>
            </a:r>
            <a:r>
              <a:rPr lang="de-DE" sz="1600" dirty="0">
                <a:solidFill>
                  <a:prstClr val="black"/>
                </a:solidFill>
                <a:latin typeface="Arial" panose="020B0604020202020204" pitchFamily="34" charset="0"/>
                <a:cs typeface="Arial" panose="020B0604020202020204" pitchFamily="34" charset="0"/>
                <a:sym typeface="Symbol"/>
              </a:rPr>
              <a:t> </a:t>
            </a:r>
          </a:p>
          <a:p>
            <a:pPr marL="0" indent="0" algn="ctr">
              <a:buNone/>
            </a:pPr>
            <a:endParaRPr lang="de-DE" sz="1600" b="1" dirty="0" smtClean="0">
              <a:solidFill>
                <a:srgbClr val="0000CC"/>
              </a:solidFill>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2400" dirty="0">
              <a:sym typeface="Symbol"/>
            </a:endParaRPr>
          </a:p>
          <a:p>
            <a:endParaRPr lang="de-DE" sz="2400" dirty="0"/>
          </a:p>
        </p:txBody>
      </p:sp>
    </p:spTree>
    <p:extLst>
      <p:ext uri="{BB962C8B-B14F-4D97-AF65-F5344CB8AC3E}">
        <p14:creationId xmlns:p14="http://schemas.microsoft.com/office/powerpoint/2010/main" val="1453625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843808" y="2419147"/>
            <a:ext cx="3607442" cy="646331"/>
          </a:xfrm>
          <a:prstGeom prst="rect">
            <a:avLst/>
          </a:prstGeom>
        </p:spPr>
        <p:txBody>
          <a:bodyPr wrap="square">
            <a:spAutoFit/>
          </a:bodyPr>
          <a:lstStyle/>
          <a:p>
            <a:r>
              <a:rPr lang="en-US" sz="3600" b="1" dirty="0"/>
              <a:t>Prototypes</a:t>
            </a:r>
            <a:r>
              <a:rPr lang="en-US" b="1" dirty="0"/>
              <a:t> </a:t>
            </a:r>
            <a:endParaRPr lang="de-DE" b="1" dirty="0"/>
          </a:p>
        </p:txBody>
      </p:sp>
    </p:spTree>
    <p:extLst>
      <p:ext uri="{BB962C8B-B14F-4D97-AF65-F5344CB8AC3E}">
        <p14:creationId xmlns:p14="http://schemas.microsoft.com/office/powerpoint/2010/main" val="531864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117" y="937942"/>
            <a:ext cx="6359219" cy="221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84984"/>
            <a:ext cx="834131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4041177" y="97144"/>
            <a:ext cx="1313180" cy="338554"/>
          </a:xfrm>
          <a:prstGeom prst="rect">
            <a:avLst/>
          </a:prstGeom>
        </p:spPr>
        <p:txBody>
          <a:bodyPr wrap="none">
            <a:spAutoFit/>
          </a:bodyPr>
          <a:lstStyle/>
          <a:p>
            <a:r>
              <a:rPr lang="en-US" sz="1600" b="1" dirty="0"/>
              <a:t>Prototypes </a:t>
            </a:r>
            <a:endParaRPr lang="de-DE" sz="1600" b="1" dirty="0"/>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701" y="602065"/>
            <a:ext cx="57340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06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4" y="116632"/>
            <a:ext cx="8856984" cy="4525963"/>
          </a:xfrm>
        </p:spPr>
        <p:txBody>
          <a:bodyPr/>
          <a:lstStyle/>
          <a:p>
            <a:pPr indent="0" algn="ctr">
              <a:spcAft>
                <a:spcPts val="0"/>
              </a:spcAft>
              <a:buNone/>
            </a:pPr>
            <a:r>
              <a:rPr lang="en-US" sz="1600" b="1" kern="800" dirty="0" smtClean="0">
                <a:latin typeface="Times New Roman"/>
                <a:ea typeface="Times New Roman"/>
              </a:rPr>
              <a:t>Abstract</a:t>
            </a:r>
            <a:endParaRPr lang="de-DE" sz="2000" dirty="0">
              <a:latin typeface="Times New Roman"/>
              <a:ea typeface="Times New Roman"/>
            </a:endParaRPr>
          </a:p>
          <a:p>
            <a:pPr marL="628650" indent="-285750" algn="just">
              <a:spcAft>
                <a:spcPts val="0"/>
              </a:spcAft>
            </a:pPr>
            <a:r>
              <a:rPr lang="en-US" sz="1800" u="sng" kern="800" dirty="0">
                <a:latin typeface="Times New Roman"/>
                <a:ea typeface="Times New Roman"/>
              </a:rPr>
              <a:t>Combination</a:t>
            </a:r>
            <a:r>
              <a:rPr lang="en-US" sz="1800" kern="800" dirty="0">
                <a:latin typeface="Times New Roman"/>
                <a:ea typeface="Times New Roman"/>
              </a:rPr>
              <a:t> of a circular storage </a:t>
            </a:r>
            <a:r>
              <a:rPr lang="en-US" sz="1800" u="sng" kern="800" dirty="0">
                <a:latin typeface="Times New Roman"/>
                <a:ea typeface="Times New Roman"/>
              </a:rPr>
              <a:t>ring</a:t>
            </a:r>
            <a:r>
              <a:rPr lang="en-US" sz="1800" kern="800" dirty="0">
                <a:latin typeface="Times New Roman"/>
                <a:ea typeface="Times New Roman"/>
              </a:rPr>
              <a:t> and a </a:t>
            </a:r>
            <a:r>
              <a:rPr lang="en-US" sz="1800" u="sng" kern="800" dirty="0">
                <a:latin typeface="Times New Roman"/>
                <a:ea typeface="Times New Roman"/>
              </a:rPr>
              <a:t>laser</a:t>
            </a:r>
            <a:r>
              <a:rPr lang="en-US" sz="1800" kern="800" dirty="0">
                <a:latin typeface="Times New Roman"/>
                <a:ea typeface="Times New Roman"/>
              </a:rPr>
              <a:t> </a:t>
            </a:r>
            <a:r>
              <a:rPr lang="en-US" sz="1800" u="sng" kern="800" dirty="0" smtClean="0">
                <a:latin typeface="Times New Roman"/>
                <a:ea typeface="Times New Roman"/>
              </a:rPr>
              <a:t>wake-field</a:t>
            </a:r>
            <a:r>
              <a:rPr lang="en-US" sz="1800" kern="800" dirty="0" smtClean="0">
                <a:latin typeface="Times New Roman"/>
                <a:ea typeface="Times New Roman"/>
              </a:rPr>
              <a:t> </a:t>
            </a:r>
            <a:r>
              <a:rPr lang="en-US" sz="1800" kern="800" dirty="0">
                <a:latin typeface="Times New Roman"/>
                <a:ea typeface="Times New Roman"/>
              </a:rPr>
              <a:t>accelerator (LWFA) might be the basis for a new generation of </a:t>
            </a:r>
            <a:r>
              <a:rPr lang="en-US" sz="1800" u="sng" kern="800" dirty="0">
                <a:latin typeface="Times New Roman"/>
                <a:ea typeface="Times New Roman"/>
              </a:rPr>
              <a:t>compact</a:t>
            </a:r>
            <a:r>
              <a:rPr lang="en-US" sz="1800" kern="800" dirty="0">
                <a:latin typeface="Times New Roman"/>
                <a:ea typeface="Times New Roman"/>
              </a:rPr>
              <a:t> </a:t>
            </a:r>
            <a:r>
              <a:rPr lang="en-US" sz="1800" u="sng" kern="800" dirty="0">
                <a:latin typeface="Times New Roman"/>
                <a:ea typeface="Times New Roman"/>
              </a:rPr>
              <a:t>light</a:t>
            </a:r>
            <a:r>
              <a:rPr lang="en-US" sz="1800" kern="800" dirty="0">
                <a:latin typeface="Times New Roman"/>
                <a:ea typeface="Times New Roman"/>
              </a:rPr>
              <a:t> </a:t>
            </a:r>
            <a:r>
              <a:rPr lang="en-US" sz="1800" u="sng" kern="800" dirty="0">
                <a:latin typeface="Times New Roman"/>
                <a:ea typeface="Times New Roman"/>
              </a:rPr>
              <a:t>sources</a:t>
            </a:r>
            <a:r>
              <a:rPr lang="en-US" sz="1800" kern="800" dirty="0">
                <a:latin typeface="Times New Roman"/>
                <a:ea typeface="Times New Roman"/>
              </a:rPr>
              <a:t> and advancing user facilities to different commercial applications including multi-user medical applications etc. </a:t>
            </a:r>
            <a:endParaRPr lang="en-US" sz="1800" kern="800" dirty="0" smtClean="0">
              <a:latin typeface="Times New Roman"/>
              <a:ea typeface="Times New Roman"/>
            </a:endParaRPr>
          </a:p>
          <a:p>
            <a:pPr marL="628650" indent="-285750" algn="just">
              <a:spcAft>
                <a:spcPts val="0"/>
              </a:spcAft>
            </a:pPr>
            <a:endParaRPr lang="en-US" sz="1800" kern="800" dirty="0">
              <a:latin typeface="Times New Roman"/>
              <a:ea typeface="Times New Roman"/>
            </a:endParaRPr>
          </a:p>
          <a:p>
            <a:pPr marL="628650" indent="-285750" algn="just">
              <a:spcAft>
                <a:spcPts val="0"/>
              </a:spcAft>
            </a:pPr>
            <a:r>
              <a:rPr lang="en-US" sz="1800" kern="800" dirty="0" smtClean="0">
                <a:latin typeface="Times New Roman"/>
                <a:ea typeface="Times New Roman"/>
              </a:rPr>
              <a:t>Meanwhile </a:t>
            </a:r>
            <a:r>
              <a:rPr lang="en-US" sz="1800" kern="800" dirty="0">
                <a:latin typeface="Times New Roman"/>
                <a:ea typeface="Times New Roman"/>
              </a:rPr>
              <a:t>the </a:t>
            </a:r>
            <a:r>
              <a:rPr lang="en-US" sz="1800" u="sng" kern="800" dirty="0">
                <a:latin typeface="Times New Roman"/>
                <a:ea typeface="Times New Roman"/>
              </a:rPr>
              <a:t>post-LWFA</a:t>
            </a:r>
            <a:r>
              <a:rPr lang="en-US" sz="1800" kern="800" dirty="0">
                <a:latin typeface="Times New Roman"/>
                <a:ea typeface="Times New Roman"/>
              </a:rPr>
              <a:t> beam is </a:t>
            </a:r>
            <a:r>
              <a:rPr lang="en-US" sz="1800" u="sng" kern="800" dirty="0">
                <a:latin typeface="Times New Roman"/>
                <a:ea typeface="Times New Roman"/>
              </a:rPr>
              <a:t>NOT</a:t>
            </a:r>
            <a:r>
              <a:rPr lang="en-US" sz="1800" kern="800" dirty="0">
                <a:latin typeface="Times New Roman"/>
                <a:ea typeface="Times New Roman"/>
              </a:rPr>
              <a:t> </a:t>
            </a:r>
            <a:r>
              <a:rPr lang="en-US" sz="1800" u="sng" kern="800" dirty="0">
                <a:latin typeface="Times New Roman"/>
                <a:ea typeface="Times New Roman"/>
              </a:rPr>
              <a:t>directly</a:t>
            </a:r>
            <a:r>
              <a:rPr lang="en-US" sz="1800" kern="800" dirty="0">
                <a:latin typeface="Times New Roman"/>
                <a:ea typeface="Times New Roman"/>
              </a:rPr>
              <a:t> </a:t>
            </a:r>
            <a:r>
              <a:rPr lang="en-US" sz="1800" u="sng" kern="800" dirty="0">
                <a:latin typeface="Times New Roman"/>
                <a:ea typeface="Times New Roman"/>
              </a:rPr>
              <a:t>suitable</a:t>
            </a:r>
            <a:r>
              <a:rPr lang="en-US" sz="1800" kern="800" dirty="0">
                <a:latin typeface="Times New Roman"/>
                <a:ea typeface="Times New Roman"/>
              </a:rPr>
              <a:t> for storage and accumulation in conventional storage rings.  The </a:t>
            </a:r>
            <a:r>
              <a:rPr lang="en-US" sz="1800" u="sng" kern="800" dirty="0">
                <a:latin typeface="Times New Roman"/>
                <a:ea typeface="Times New Roman"/>
              </a:rPr>
              <a:t>energy-spread</a:t>
            </a:r>
            <a:r>
              <a:rPr lang="en-US" sz="1800" kern="800" dirty="0">
                <a:latin typeface="Times New Roman"/>
                <a:ea typeface="Times New Roman"/>
              </a:rPr>
              <a:t> of a post-LWFA beam </a:t>
            </a:r>
            <a:r>
              <a:rPr lang="en-US" sz="1800" kern="800" dirty="0" smtClean="0">
                <a:latin typeface="Times New Roman"/>
                <a:ea typeface="Times New Roman"/>
              </a:rPr>
              <a:t>well </a:t>
            </a:r>
            <a:r>
              <a:rPr lang="en-US" sz="1800" u="sng" kern="800" dirty="0" smtClean="0">
                <a:latin typeface="Times New Roman"/>
                <a:ea typeface="Times New Roman"/>
              </a:rPr>
              <a:t>exceeds</a:t>
            </a:r>
            <a:r>
              <a:rPr lang="en-US" sz="1800" kern="800" dirty="0" smtClean="0">
                <a:latin typeface="Times New Roman"/>
                <a:ea typeface="Times New Roman"/>
              </a:rPr>
              <a:t> </a:t>
            </a:r>
            <a:r>
              <a:rPr lang="en-US" sz="1800" kern="800" dirty="0">
                <a:latin typeface="Times New Roman"/>
                <a:ea typeface="Times New Roman"/>
              </a:rPr>
              <a:t>the momentum-spread of beams injected and stored in existing light </a:t>
            </a:r>
            <a:r>
              <a:rPr lang="en-US" sz="1800" kern="800" dirty="0" smtClean="0">
                <a:latin typeface="Times New Roman"/>
                <a:ea typeface="Times New Roman"/>
              </a:rPr>
              <a:t>sources. </a:t>
            </a:r>
            <a:r>
              <a:rPr lang="en-US" sz="1800" u="sng" kern="800" dirty="0" smtClean="0">
                <a:latin typeface="Times New Roman"/>
                <a:ea typeface="Times New Roman"/>
              </a:rPr>
              <a:t>Ultra-short</a:t>
            </a:r>
            <a:r>
              <a:rPr lang="en-US" sz="1800" kern="800" dirty="0" smtClean="0">
                <a:latin typeface="Times New Roman"/>
                <a:ea typeface="Times New Roman"/>
              </a:rPr>
              <a:t> </a:t>
            </a:r>
            <a:r>
              <a:rPr lang="en-US" sz="1800" u="sng" kern="800" dirty="0">
                <a:latin typeface="Times New Roman"/>
                <a:ea typeface="Times New Roman"/>
              </a:rPr>
              <a:t>electron</a:t>
            </a:r>
            <a:r>
              <a:rPr lang="en-US" sz="1800" kern="800" dirty="0">
                <a:latin typeface="Times New Roman"/>
                <a:ea typeface="Times New Roman"/>
              </a:rPr>
              <a:t> </a:t>
            </a:r>
            <a:r>
              <a:rPr lang="en-US" sz="1800" u="sng" kern="800" dirty="0">
                <a:latin typeface="Times New Roman"/>
                <a:ea typeface="Times New Roman"/>
              </a:rPr>
              <a:t>bunches</a:t>
            </a:r>
            <a:r>
              <a:rPr lang="en-US" sz="1800" kern="800" dirty="0">
                <a:latin typeface="Times New Roman"/>
                <a:ea typeface="Times New Roman"/>
              </a:rPr>
              <a:t> </a:t>
            </a:r>
            <a:r>
              <a:rPr lang="en-US" sz="1800" kern="800" dirty="0" smtClean="0">
                <a:latin typeface="Times New Roman"/>
                <a:ea typeface="Times New Roman"/>
              </a:rPr>
              <a:t>after LWFA </a:t>
            </a:r>
            <a:r>
              <a:rPr lang="en-US" sz="1800" kern="800" dirty="0">
                <a:latin typeface="Times New Roman"/>
                <a:ea typeface="Times New Roman"/>
              </a:rPr>
              <a:t>will be </a:t>
            </a:r>
            <a:r>
              <a:rPr lang="en-US" sz="1800" u="sng" kern="800" dirty="0">
                <a:latin typeface="Times New Roman"/>
                <a:ea typeface="Times New Roman"/>
              </a:rPr>
              <a:t>spread</a:t>
            </a:r>
            <a:r>
              <a:rPr lang="en-US" sz="1800" kern="800" dirty="0">
                <a:latin typeface="Times New Roman"/>
                <a:ea typeface="Times New Roman"/>
              </a:rPr>
              <a:t> </a:t>
            </a:r>
            <a:r>
              <a:rPr lang="en-US" sz="1800" u="sng" kern="800" dirty="0">
                <a:latin typeface="Times New Roman"/>
                <a:ea typeface="Times New Roman"/>
              </a:rPr>
              <a:t>out</a:t>
            </a:r>
            <a:r>
              <a:rPr lang="en-US" sz="1800" kern="800" dirty="0">
                <a:latin typeface="Times New Roman"/>
                <a:ea typeface="Times New Roman"/>
              </a:rPr>
              <a:t> in existing storage </a:t>
            </a:r>
            <a:r>
              <a:rPr lang="en-US" sz="1800" kern="800" dirty="0" smtClean="0">
                <a:latin typeface="Times New Roman"/>
                <a:ea typeface="Times New Roman"/>
              </a:rPr>
              <a:t>rings.</a:t>
            </a:r>
          </a:p>
          <a:p>
            <a:pPr marL="628650" indent="-285750" algn="just">
              <a:spcAft>
                <a:spcPts val="0"/>
              </a:spcAft>
            </a:pPr>
            <a:endParaRPr lang="en-US" sz="1800" kern="800" dirty="0">
              <a:latin typeface="Times New Roman"/>
              <a:ea typeface="Times New Roman"/>
            </a:endParaRPr>
          </a:p>
          <a:p>
            <a:pPr marL="628650" indent="-285750" algn="just">
              <a:spcAft>
                <a:spcPts val="0"/>
              </a:spcAft>
            </a:pPr>
            <a:r>
              <a:rPr lang="en-US" sz="1800" kern="800" dirty="0" smtClean="0">
                <a:latin typeface="Times New Roman"/>
                <a:ea typeface="Times New Roman"/>
              </a:rPr>
              <a:t>Storage rings </a:t>
            </a:r>
            <a:r>
              <a:rPr lang="en-US" sz="1800" kern="800" dirty="0">
                <a:latin typeface="Times New Roman"/>
                <a:ea typeface="Times New Roman"/>
              </a:rPr>
              <a:t>with </a:t>
            </a:r>
            <a:r>
              <a:rPr lang="en-US" sz="1800" u="sng" kern="800" dirty="0">
                <a:latin typeface="Times New Roman"/>
                <a:ea typeface="Times New Roman"/>
              </a:rPr>
              <a:t>adapted</a:t>
            </a:r>
            <a:r>
              <a:rPr lang="en-US" sz="1800" kern="800" dirty="0">
                <a:latin typeface="Times New Roman"/>
                <a:ea typeface="Times New Roman"/>
              </a:rPr>
              <a:t> features </a:t>
            </a:r>
            <a:r>
              <a:rPr lang="en-US" sz="1800" kern="800" dirty="0" smtClean="0">
                <a:latin typeface="Times New Roman"/>
                <a:ea typeface="Times New Roman"/>
              </a:rPr>
              <a:t>should be built. In </a:t>
            </a:r>
            <a:r>
              <a:rPr lang="en-US" sz="1800" kern="800" dirty="0">
                <a:latin typeface="Times New Roman"/>
                <a:ea typeface="Times New Roman"/>
              </a:rPr>
              <a:t>order to build these new rings, </a:t>
            </a:r>
            <a:r>
              <a:rPr lang="en-US" sz="1800" b="1" kern="800" dirty="0" smtClean="0">
                <a:latin typeface="Times New Roman"/>
                <a:ea typeface="Times New Roman"/>
              </a:rPr>
              <a:t>feasibility</a:t>
            </a:r>
            <a:r>
              <a:rPr lang="en-US" sz="1800" kern="800" dirty="0" smtClean="0">
                <a:latin typeface="Times New Roman"/>
                <a:ea typeface="Times New Roman"/>
              </a:rPr>
              <a:t> </a:t>
            </a:r>
            <a:r>
              <a:rPr lang="en-US" sz="1800" b="1" kern="800" dirty="0" smtClean="0">
                <a:latin typeface="Times New Roman"/>
                <a:ea typeface="Times New Roman"/>
              </a:rPr>
              <a:t>studies</a:t>
            </a:r>
            <a:r>
              <a:rPr lang="en-US" sz="1800" kern="800" dirty="0" smtClean="0">
                <a:latin typeface="Times New Roman"/>
                <a:ea typeface="Times New Roman"/>
              </a:rPr>
              <a:t> are required.  Experimental </a:t>
            </a:r>
            <a:r>
              <a:rPr lang="en-US" sz="1800" kern="800" dirty="0">
                <a:latin typeface="Times New Roman"/>
                <a:ea typeface="Times New Roman"/>
              </a:rPr>
              <a:t>"</a:t>
            </a:r>
            <a:r>
              <a:rPr lang="en-US" sz="1800" b="1" u="sng" kern="800" dirty="0">
                <a:latin typeface="Times New Roman"/>
                <a:ea typeface="Times New Roman"/>
              </a:rPr>
              <a:t>proof–of-principles</a:t>
            </a:r>
            <a:r>
              <a:rPr lang="en-US" sz="1800" kern="800" dirty="0">
                <a:latin typeface="Times New Roman"/>
                <a:ea typeface="Times New Roman"/>
              </a:rPr>
              <a:t>" of </a:t>
            </a:r>
            <a:r>
              <a:rPr lang="en-US" sz="1800" u="sng" kern="800" dirty="0">
                <a:latin typeface="Times New Roman"/>
                <a:ea typeface="Times New Roman"/>
              </a:rPr>
              <a:t>stable</a:t>
            </a:r>
            <a:r>
              <a:rPr lang="en-US" sz="1800" kern="800" dirty="0">
                <a:latin typeface="Times New Roman"/>
                <a:ea typeface="Times New Roman"/>
              </a:rPr>
              <a:t> </a:t>
            </a:r>
            <a:r>
              <a:rPr lang="en-US" sz="1800" u="sng" kern="800" dirty="0">
                <a:latin typeface="Times New Roman"/>
                <a:ea typeface="Times New Roman"/>
              </a:rPr>
              <a:t>rotation</a:t>
            </a:r>
            <a:r>
              <a:rPr lang="en-US" sz="1800" kern="800" dirty="0">
                <a:latin typeface="Times New Roman"/>
                <a:ea typeface="Times New Roman"/>
              </a:rPr>
              <a:t> of ultra-short (fs) bunches as well as storage of a </a:t>
            </a:r>
            <a:r>
              <a:rPr lang="en-US" sz="1800" u="sng" kern="800" dirty="0">
                <a:latin typeface="Times New Roman"/>
                <a:ea typeface="Times New Roman"/>
              </a:rPr>
              <a:t>wide-momentum</a:t>
            </a:r>
            <a:r>
              <a:rPr lang="en-US" sz="1800" kern="800" dirty="0">
                <a:latin typeface="Times New Roman"/>
                <a:ea typeface="Times New Roman"/>
              </a:rPr>
              <a:t> </a:t>
            </a:r>
            <a:r>
              <a:rPr lang="en-US" sz="1800" u="sng" kern="800" dirty="0">
                <a:latin typeface="Times New Roman"/>
                <a:ea typeface="Times New Roman"/>
              </a:rPr>
              <a:t>spread</a:t>
            </a:r>
            <a:r>
              <a:rPr lang="en-US" sz="1800" kern="800" dirty="0">
                <a:latin typeface="Times New Roman"/>
                <a:ea typeface="Times New Roman"/>
              </a:rPr>
              <a:t> beam in circular rings would be a solid ground for further R&amp;D on LWFA </a:t>
            </a:r>
            <a:r>
              <a:rPr lang="en-US" sz="1800" kern="800" dirty="0" smtClean="0">
                <a:latin typeface="Times New Roman"/>
                <a:ea typeface="Times New Roman"/>
              </a:rPr>
              <a:t>facilities</a:t>
            </a:r>
          </a:p>
          <a:p>
            <a:pPr marL="628650" indent="-285750" algn="just">
              <a:spcAft>
                <a:spcPts val="0"/>
              </a:spcAft>
            </a:pPr>
            <a:endParaRPr lang="de-DE" sz="1800" dirty="0" smtClean="0">
              <a:latin typeface="Times New Roman"/>
              <a:ea typeface="Times New Roman"/>
            </a:endParaRPr>
          </a:p>
          <a:p>
            <a:pPr marL="628650" indent="-285750" algn="just">
              <a:spcAft>
                <a:spcPts val="0"/>
              </a:spcAft>
            </a:pPr>
            <a:r>
              <a:rPr lang="en-US" sz="1800" kern="800" dirty="0" smtClean="0">
                <a:latin typeface="Times New Roman"/>
                <a:ea typeface="Times New Roman"/>
              </a:rPr>
              <a:t>Extensive </a:t>
            </a:r>
            <a:r>
              <a:rPr lang="en-US" sz="1800" kern="800" dirty="0">
                <a:latin typeface="Times New Roman"/>
                <a:ea typeface="Times New Roman"/>
              </a:rPr>
              <a:t>studies of possible geometries and lattices of </a:t>
            </a:r>
            <a:r>
              <a:rPr lang="en-US" sz="1800" kern="800" dirty="0" smtClean="0">
                <a:latin typeface="Times New Roman"/>
                <a:ea typeface="Times New Roman"/>
              </a:rPr>
              <a:t>Very Large Acceptance </a:t>
            </a:r>
            <a:r>
              <a:rPr lang="en-US" sz="1800" kern="800" dirty="0">
                <a:latin typeface="Times New Roman"/>
                <a:ea typeface="Times New Roman"/>
              </a:rPr>
              <a:t>compact </a:t>
            </a:r>
            <a:r>
              <a:rPr lang="en-US" sz="1800" kern="800" dirty="0" smtClean="0">
                <a:latin typeface="Times New Roman"/>
                <a:ea typeface="Times New Roman"/>
              </a:rPr>
              <a:t>Storage Ring (</a:t>
            </a:r>
            <a:r>
              <a:rPr lang="en-US" sz="1800" b="1" kern="800" dirty="0" smtClean="0">
                <a:latin typeface="Times New Roman"/>
                <a:ea typeface="Times New Roman"/>
              </a:rPr>
              <a:t>VLA-</a:t>
            </a:r>
            <a:r>
              <a:rPr lang="en-US" sz="1800" b="1" kern="800" dirty="0" err="1" smtClean="0">
                <a:latin typeface="Times New Roman"/>
                <a:ea typeface="Times New Roman"/>
              </a:rPr>
              <a:t>cSR</a:t>
            </a:r>
            <a:r>
              <a:rPr lang="en-US" sz="1800" kern="800" dirty="0">
                <a:latin typeface="Times New Roman"/>
                <a:ea typeface="Times New Roman"/>
              </a:rPr>
              <a:t>)</a:t>
            </a:r>
            <a:r>
              <a:rPr lang="en-US" sz="1800" kern="800" dirty="0" smtClean="0">
                <a:latin typeface="Times New Roman"/>
                <a:ea typeface="Times New Roman"/>
              </a:rPr>
              <a:t> in </a:t>
            </a:r>
            <a:r>
              <a:rPr lang="en-US" sz="1800" kern="800" dirty="0">
                <a:latin typeface="Times New Roman"/>
                <a:ea typeface="Times New Roman"/>
              </a:rPr>
              <a:t>the energy range from 50 to 500 MeV </a:t>
            </a:r>
            <a:r>
              <a:rPr lang="en-US" sz="1800" kern="800" dirty="0" smtClean="0">
                <a:latin typeface="Times New Roman"/>
                <a:ea typeface="Times New Roman"/>
              </a:rPr>
              <a:t>in progress </a:t>
            </a:r>
            <a:r>
              <a:rPr lang="en-US" sz="1800" u="sng" kern="800" dirty="0" smtClean="0">
                <a:solidFill>
                  <a:prstClr val="black"/>
                </a:solidFill>
                <a:latin typeface="Times New Roman"/>
                <a:ea typeface="Times New Roman"/>
              </a:rPr>
              <a:t>Objective</a:t>
            </a:r>
            <a:r>
              <a:rPr lang="en-US" sz="1800" kern="800" dirty="0" smtClean="0">
                <a:solidFill>
                  <a:prstClr val="black"/>
                </a:solidFill>
                <a:latin typeface="Times New Roman"/>
                <a:ea typeface="Times New Roman"/>
              </a:rPr>
              <a:t> </a:t>
            </a:r>
            <a:r>
              <a:rPr lang="en-US" sz="1800" kern="800" dirty="0">
                <a:solidFill>
                  <a:prstClr val="black"/>
                </a:solidFill>
                <a:latin typeface="Times New Roman"/>
                <a:ea typeface="Times New Roman"/>
              </a:rPr>
              <a:t>-- create a ring model suitable to store wide momentum spread </a:t>
            </a:r>
            <a:r>
              <a:rPr lang="en-US" sz="1800" b="1" u="sng" kern="800" dirty="0">
                <a:solidFill>
                  <a:prstClr val="black"/>
                </a:solidFill>
                <a:latin typeface="Times New Roman"/>
                <a:ea typeface="Times New Roman"/>
              </a:rPr>
              <a:t>(2</a:t>
            </a:r>
            <a:r>
              <a:rPr lang="en-US" sz="1800" b="1" u="sng" kern="800" dirty="0">
                <a:solidFill>
                  <a:prstClr val="black"/>
                </a:solidFill>
                <a:latin typeface="Times New Roman"/>
                <a:ea typeface="Times New Roman"/>
                <a:sym typeface="Symbol"/>
              </a:rPr>
              <a:t></a:t>
            </a:r>
            <a:r>
              <a:rPr lang="en-US" sz="1800" b="1" u="sng" kern="800" dirty="0">
                <a:solidFill>
                  <a:prstClr val="black"/>
                </a:solidFill>
                <a:latin typeface="Times New Roman"/>
                <a:ea typeface="Times New Roman"/>
              </a:rPr>
              <a:t>3% </a:t>
            </a:r>
            <a:r>
              <a:rPr lang="en-US" sz="1800" b="1" u="sng" kern="800" dirty="0" err="1">
                <a:solidFill>
                  <a:prstClr val="black"/>
                </a:solidFill>
                <a:latin typeface="Times New Roman"/>
                <a:ea typeface="Times New Roman"/>
              </a:rPr>
              <a:t>rms</a:t>
            </a:r>
            <a:r>
              <a:rPr lang="en-US" sz="1800" b="1" u="sng" kern="800" dirty="0">
                <a:solidFill>
                  <a:prstClr val="black"/>
                </a:solidFill>
                <a:latin typeface="Times New Roman"/>
                <a:ea typeface="Times New Roman"/>
              </a:rPr>
              <a:t>) </a:t>
            </a:r>
            <a:r>
              <a:rPr lang="en-US" sz="1800" kern="800" dirty="0">
                <a:solidFill>
                  <a:prstClr val="black"/>
                </a:solidFill>
                <a:latin typeface="Times New Roman"/>
                <a:ea typeface="Times New Roman"/>
              </a:rPr>
              <a:t>beam as well as </a:t>
            </a:r>
            <a:r>
              <a:rPr lang="en-US" sz="1800" b="1" u="sng" kern="800" dirty="0">
                <a:solidFill>
                  <a:prstClr val="black"/>
                </a:solidFill>
                <a:latin typeface="Times New Roman"/>
                <a:ea typeface="Times New Roman"/>
              </a:rPr>
              <a:t>ultra-short</a:t>
            </a:r>
            <a:r>
              <a:rPr lang="en-US" sz="1800" kern="800" dirty="0">
                <a:solidFill>
                  <a:prstClr val="black"/>
                </a:solidFill>
                <a:latin typeface="Times New Roman"/>
                <a:ea typeface="Times New Roman"/>
              </a:rPr>
              <a:t> electron bunches in the </a:t>
            </a:r>
            <a:r>
              <a:rPr lang="en-US" sz="1800" b="1" u="sng" kern="800" dirty="0">
                <a:solidFill>
                  <a:prstClr val="black"/>
                </a:solidFill>
                <a:latin typeface="Times New Roman"/>
                <a:ea typeface="Times New Roman"/>
              </a:rPr>
              <a:t>fs</a:t>
            </a:r>
            <a:r>
              <a:rPr lang="en-US" sz="1800" kern="800" dirty="0">
                <a:solidFill>
                  <a:prstClr val="black"/>
                </a:solidFill>
                <a:latin typeface="Times New Roman"/>
                <a:ea typeface="Times New Roman"/>
              </a:rPr>
              <a:t> </a:t>
            </a:r>
            <a:r>
              <a:rPr lang="en-US" sz="1800" kern="800" dirty="0" smtClean="0">
                <a:solidFill>
                  <a:prstClr val="black"/>
                </a:solidFill>
                <a:latin typeface="Times New Roman"/>
                <a:ea typeface="Times New Roman"/>
              </a:rPr>
              <a:t>range. </a:t>
            </a:r>
          </a:p>
          <a:p>
            <a:pPr indent="0" algn="just">
              <a:spcAft>
                <a:spcPts val="0"/>
              </a:spcAft>
              <a:buNone/>
            </a:pPr>
            <a:endParaRPr lang="en-US" sz="1800" kern="800" dirty="0" smtClean="0">
              <a:solidFill>
                <a:prstClr val="black"/>
              </a:solidFill>
              <a:latin typeface="Times New Roman"/>
              <a:ea typeface="Times New Roman"/>
            </a:endParaRPr>
          </a:p>
          <a:p>
            <a:pPr marL="628650" indent="-285750" algn="just">
              <a:spcAft>
                <a:spcPts val="0"/>
              </a:spcAft>
            </a:pPr>
            <a:r>
              <a:rPr lang="en-US" sz="1800" kern="800" dirty="0" smtClean="0">
                <a:solidFill>
                  <a:prstClr val="black"/>
                </a:solidFill>
                <a:latin typeface="Times New Roman"/>
                <a:ea typeface="Times New Roman"/>
              </a:rPr>
              <a:t>More </a:t>
            </a:r>
            <a:r>
              <a:rPr lang="en-US" sz="1800" kern="800" dirty="0">
                <a:solidFill>
                  <a:prstClr val="black"/>
                </a:solidFill>
                <a:latin typeface="Times New Roman"/>
                <a:ea typeface="Times New Roman"/>
              </a:rPr>
              <a:t>than 40 </a:t>
            </a:r>
            <a:r>
              <a:rPr lang="en-US" sz="1800" u="sng" kern="800" dirty="0">
                <a:solidFill>
                  <a:prstClr val="black"/>
                </a:solidFill>
                <a:latin typeface="Times New Roman"/>
                <a:ea typeface="Times New Roman"/>
              </a:rPr>
              <a:t>versions</a:t>
            </a:r>
            <a:r>
              <a:rPr lang="en-US" sz="1800" kern="800" dirty="0">
                <a:solidFill>
                  <a:prstClr val="black"/>
                </a:solidFill>
                <a:latin typeface="Times New Roman"/>
                <a:ea typeface="Times New Roman"/>
              </a:rPr>
              <a:t> of compact ring lattices based on DBA, DBA-FDF, TBA, 5BA cells, were analyzed so far</a:t>
            </a:r>
          </a:p>
          <a:p>
            <a:pPr marL="628650" lvl="0" indent="-285750" algn="just">
              <a:spcAft>
                <a:spcPts val="0"/>
              </a:spcAft>
            </a:pPr>
            <a:endParaRPr lang="en-US" sz="1800" kern="800" dirty="0">
              <a:solidFill>
                <a:prstClr val="black"/>
              </a:solidFill>
              <a:latin typeface="Times New Roman"/>
              <a:ea typeface="Times New Roman"/>
            </a:endParaRPr>
          </a:p>
          <a:p>
            <a:pPr marL="628650" indent="-285750" algn="just">
              <a:spcAft>
                <a:spcPts val="0"/>
              </a:spcAft>
            </a:pPr>
            <a:endParaRPr lang="en-US" sz="1800" kern="800" dirty="0" smtClean="0">
              <a:latin typeface="Times New Roman"/>
              <a:ea typeface="Times New Roman"/>
            </a:endParaRPr>
          </a:p>
          <a:p>
            <a:endParaRPr lang="de-DE" sz="1800" dirty="0"/>
          </a:p>
        </p:txBody>
      </p:sp>
    </p:spTree>
    <p:extLst>
      <p:ext uri="{BB962C8B-B14F-4D97-AF65-F5344CB8AC3E}">
        <p14:creationId xmlns:p14="http://schemas.microsoft.com/office/powerpoint/2010/main" val="2168916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43874" y="56193"/>
            <a:ext cx="1313180" cy="338554"/>
          </a:xfrm>
          <a:prstGeom prst="rect">
            <a:avLst/>
          </a:prstGeom>
          <a:noFill/>
        </p:spPr>
        <p:txBody>
          <a:bodyPr wrap="none" rtlCol="0">
            <a:spAutoFit/>
          </a:bodyPr>
          <a:lstStyle/>
          <a:p>
            <a:r>
              <a:rPr lang="en-US" sz="1600" b="1" dirty="0" smtClean="0"/>
              <a:t>Prototypes </a:t>
            </a:r>
            <a:endParaRPr lang="de-DE" sz="1600" b="1" dirty="0"/>
          </a:p>
        </p:txBody>
      </p:sp>
      <p:sp>
        <p:nvSpPr>
          <p:cNvPr id="4" name="Textfeld 3"/>
          <p:cNvSpPr txBox="1"/>
          <p:nvPr/>
        </p:nvSpPr>
        <p:spPr>
          <a:xfrm>
            <a:off x="256564" y="819059"/>
            <a:ext cx="8928992" cy="1231106"/>
          </a:xfrm>
          <a:prstGeom prst="rect">
            <a:avLst/>
          </a:prstGeom>
          <a:noFill/>
        </p:spPr>
        <p:txBody>
          <a:bodyPr wrap="square" rtlCol="0">
            <a:spAutoFit/>
          </a:bodyPr>
          <a:lstStyle/>
          <a:p>
            <a:r>
              <a:rPr lang="de-DE" b="1" dirty="0" smtClean="0">
                <a:solidFill>
                  <a:srgbClr val="0000CC"/>
                </a:solidFill>
              </a:rPr>
              <a:t>Compact Low </a:t>
            </a:r>
            <a:r>
              <a:rPr lang="de-DE" b="1" dirty="0" err="1" smtClean="0">
                <a:solidFill>
                  <a:srgbClr val="0000CC"/>
                </a:solidFill>
              </a:rPr>
              <a:t>energy</a:t>
            </a:r>
            <a:r>
              <a:rPr lang="de-DE" b="1" dirty="0" smtClean="0">
                <a:solidFill>
                  <a:srgbClr val="0000CC"/>
                </a:solidFill>
              </a:rPr>
              <a:t> </a:t>
            </a:r>
            <a:r>
              <a:rPr lang="de-DE" b="1" dirty="0" err="1" smtClean="0">
                <a:solidFill>
                  <a:srgbClr val="0000CC"/>
                </a:solidFill>
              </a:rPr>
              <a:t>electron</a:t>
            </a:r>
            <a:r>
              <a:rPr lang="de-DE" b="1" dirty="0" smtClean="0">
                <a:solidFill>
                  <a:srgbClr val="0000CC"/>
                </a:solidFill>
              </a:rPr>
              <a:t> </a:t>
            </a:r>
            <a:r>
              <a:rPr lang="de-DE" b="1" dirty="0" err="1" smtClean="0">
                <a:solidFill>
                  <a:srgbClr val="0000CC"/>
                </a:solidFill>
              </a:rPr>
              <a:t>storage</a:t>
            </a:r>
            <a:r>
              <a:rPr lang="de-DE" b="1" dirty="0" smtClean="0">
                <a:solidFill>
                  <a:srgbClr val="0000CC"/>
                </a:solidFill>
              </a:rPr>
              <a:t> rings </a:t>
            </a:r>
            <a:r>
              <a:rPr lang="de-DE" b="1" dirty="0" err="1" smtClean="0">
                <a:solidFill>
                  <a:srgbClr val="0000CC"/>
                </a:solidFill>
              </a:rPr>
              <a:t>for</a:t>
            </a:r>
            <a:r>
              <a:rPr lang="de-DE" b="1" dirty="0" smtClean="0">
                <a:solidFill>
                  <a:srgbClr val="0000CC"/>
                </a:solidFill>
              </a:rPr>
              <a:t> inverse Compton </a:t>
            </a:r>
            <a:r>
              <a:rPr lang="de-DE" b="1" dirty="0" err="1" smtClean="0">
                <a:solidFill>
                  <a:srgbClr val="0000CC"/>
                </a:solidFill>
              </a:rPr>
              <a:t>Scattering</a:t>
            </a:r>
            <a:endParaRPr lang="de-DE" b="1" dirty="0" smtClean="0">
              <a:solidFill>
                <a:srgbClr val="0000CC"/>
              </a:solidFill>
            </a:endParaRPr>
          </a:p>
          <a:p>
            <a:endParaRPr lang="de-DE" b="1" dirty="0" smtClean="0">
              <a:solidFill>
                <a:srgbClr val="0000CC"/>
              </a:solidFill>
            </a:endParaRPr>
          </a:p>
          <a:p>
            <a:pPr marL="285750" indent="-285750">
              <a:buFont typeface="Arial" panose="020B0604020202020204" pitchFamily="34" charset="0"/>
              <a:buChar char="•"/>
            </a:pPr>
            <a:r>
              <a:rPr lang="de-DE" sz="1200" b="1" dirty="0" err="1" smtClean="0"/>
              <a:t>D.E.Monston</a:t>
            </a:r>
            <a:r>
              <a:rPr lang="de-DE" sz="1200" b="1" dirty="0" smtClean="0"/>
              <a:t> (MIT, USA) “Inverse Compton </a:t>
            </a:r>
            <a:r>
              <a:rPr lang="de-DE" sz="1200" b="1" dirty="0" err="1" smtClean="0"/>
              <a:t>Scattering</a:t>
            </a:r>
            <a:r>
              <a:rPr lang="de-DE" sz="1200" b="1" dirty="0" smtClean="0"/>
              <a:t>: A Small </a:t>
            </a:r>
            <a:r>
              <a:rPr lang="de-DE" sz="1200" b="1" dirty="0"/>
              <a:t>R</a:t>
            </a:r>
            <a:r>
              <a:rPr lang="de-DE" sz="1200" b="1" dirty="0" smtClean="0"/>
              <a:t>evolution in X-Ray </a:t>
            </a:r>
            <a:r>
              <a:rPr lang="de-DE" sz="1200" b="1" dirty="0" err="1" smtClean="0"/>
              <a:t>Sources</a:t>
            </a:r>
            <a:r>
              <a:rPr lang="de-DE" sz="1200" b="1" dirty="0" smtClean="0"/>
              <a:t> </a:t>
            </a:r>
            <a:r>
              <a:rPr lang="de-DE" sz="1200" b="1" dirty="0" err="1" smtClean="0"/>
              <a:t>and</a:t>
            </a:r>
            <a:r>
              <a:rPr lang="de-DE" sz="1200" b="1" dirty="0" smtClean="0"/>
              <a:t> </a:t>
            </a:r>
            <a:r>
              <a:rPr lang="de-DE" sz="1200" b="1" dirty="0" err="1" smtClean="0"/>
              <a:t>Applications</a:t>
            </a:r>
            <a:r>
              <a:rPr lang="de-DE" sz="1200" b="1" dirty="0" smtClean="0"/>
              <a:t>“</a:t>
            </a:r>
          </a:p>
          <a:p>
            <a:pPr marL="285750" indent="-285750">
              <a:buFont typeface="Arial" panose="020B0604020202020204" pitchFamily="34" charset="0"/>
              <a:buChar char="•"/>
            </a:pPr>
            <a:r>
              <a:rPr lang="de-DE" sz="1200" b="1" dirty="0" smtClean="0"/>
              <a:t>Inverse Compton </a:t>
            </a:r>
            <a:r>
              <a:rPr lang="de-DE" sz="1200" b="1" dirty="0" err="1" smtClean="0"/>
              <a:t>Scattering</a:t>
            </a:r>
            <a:r>
              <a:rPr lang="de-DE" sz="1200" b="1" dirty="0" smtClean="0"/>
              <a:t> x-</a:t>
            </a:r>
            <a:r>
              <a:rPr lang="de-DE" sz="1200" b="1" dirty="0" err="1" smtClean="0"/>
              <a:t>ray</a:t>
            </a:r>
            <a:r>
              <a:rPr lang="de-DE" sz="1200" b="1" dirty="0" smtClean="0"/>
              <a:t> (</a:t>
            </a:r>
            <a:r>
              <a:rPr lang="de-DE" sz="1400" b="1" dirty="0" smtClean="0">
                <a:solidFill>
                  <a:srgbClr val="0000CC"/>
                </a:solidFill>
              </a:rPr>
              <a:t>ICSX</a:t>
            </a:r>
            <a:r>
              <a:rPr lang="de-DE" sz="1200" b="1" dirty="0" smtClean="0"/>
              <a:t>) </a:t>
            </a:r>
            <a:r>
              <a:rPr lang="de-DE" sz="1200" b="1" dirty="0" err="1" smtClean="0"/>
              <a:t>sources</a:t>
            </a:r>
            <a:r>
              <a:rPr lang="de-DE" sz="1200" b="1" dirty="0" smtClean="0"/>
              <a:t>. LINAC -- </a:t>
            </a:r>
            <a:r>
              <a:rPr lang="de-DE" sz="1200" b="1" dirty="0" err="1" smtClean="0"/>
              <a:t>driver</a:t>
            </a:r>
            <a:r>
              <a:rPr lang="de-DE" sz="1200" b="1" dirty="0" smtClean="0"/>
              <a:t> </a:t>
            </a:r>
            <a:r>
              <a:rPr lang="de-DE" sz="1200" b="1" dirty="0" err="1" smtClean="0"/>
              <a:t>for</a:t>
            </a:r>
            <a:r>
              <a:rPr lang="de-DE" sz="1200" b="1" dirty="0" smtClean="0"/>
              <a:t> </a:t>
            </a:r>
            <a:r>
              <a:rPr lang="de-DE" sz="1200" b="1" dirty="0" err="1" smtClean="0"/>
              <a:t>electron</a:t>
            </a:r>
            <a:r>
              <a:rPr lang="de-DE" sz="1200" b="1" dirty="0" smtClean="0"/>
              <a:t> beam…</a:t>
            </a:r>
          </a:p>
          <a:p>
            <a:pPr marL="285750" indent="-285750">
              <a:buFont typeface="Arial" panose="020B0604020202020204" pitchFamily="34" charset="0"/>
              <a:buChar char="•"/>
            </a:pPr>
            <a:endParaRPr lang="de-DE" sz="1200" b="1" dirty="0" smtClean="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4090020"/>
            <a:ext cx="6814865" cy="243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060848"/>
            <a:ext cx="5047834" cy="189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 Verbindung 5"/>
          <p:cNvCxnSpPr/>
          <p:nvPr/>
        </p:nvCxnSpPr>
        <p:spPr>
          <a:xfrm>
            <a:off x="575556" y="4074393"/>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61" y="2925614"/>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253927" y="2348880"/>
            <a:ext cx="2125903" cy="461665"/>
          </a:xfrm>
          <a:prstGeom prst="rect">
            <a:avLst/>
          </a:prstGeom>
          <a:noFill/>
        </p:spPr>
        <p:txBody>
          <a:bodyPr wrap="none" rtlCol="0">
            <a:spAutoFit/>
          </a:bodyPr>
          <a:lstStyle/>
          <a:p>
            <a:r>
              <a:rPr lang="de-DE" sz="1200" dirty="0" err="1" smtClean="0"/>
              <a:t>Energy</a:t>
            </a:r>
            <a:r>
              <a:rPr lang="de-DE" sz="1200" dirty="0" smtClean="0"/>
              <a:t> </a:t>
            </a:r>
            <a:r>
              <a:rPr lang="de-DE" sz="1200" dirty="0" err="1" smtClean="0"/>
              <a:t>of</a:t>
            </a:r>
            <a:r>
              <a:rPr lang="de-DE" sz="1200" dirty="0" smtClean="0"/>
              <a:t> </a:t>
            </a:r>
            <a:r>
              <a:rPr lang="de-DE" sz="1200" dirty="0" err="1" smtClean="0"/>
              <a:t>scattered</a:t>
            </a:r>
            <a:r>
              <a:rPr lang="de-DE" sz="1200" dirty="0" smtClean="0"/>
              <a:t> </a:t>
            </a:r>
            <a:r>
              <a:rPr lang="de-DE" sz="1200" dirty="0" smtClean="0">
                <a:sym typeface="Symbol"/>
              </a:rPr>
              <a:t> </a:t>
            </a:r>
            <a:r>
              <a:rPr lang="de-DE" sz="1200" dirty="0" err="1" smtClean="0">
                <a:sym typeface="Symbol"/>
              </a:rPr>
              <a:t>quants</a:t>
            </a:r>
            <a:endParaRPr lang="de-DE" sz="1200" dirty="0" smtClean="0">
              <a:sym typeface="Symbol"/>
            </a:endParaRPr>
          </a:p>
          <a:p>
            <a:r>
              <a:rPr lang="de-DE" sz="1200" dirty="0" smtClean="0">
                <a:sym typeface="Symbol"/>
              </a:rPr>
              <a:t> </a:t>
            </a:r>
            <a:r>
              <a:rPr lang="de-DE" sz="1200" dirty="0" err="1" smtClean="0">
                <a:sym typeface="Symbol"/>
              </a:rPr>
              <a:t>under</a:t>
            </a:r>
            <a:r>
              <a:rPr lang="de-DE" sz="1200" dirty="0" smtClean="0">
                <a:sym typeface="Symbol"/>
              </a:rPr>
              <a:t> </a:t>
            </a:r>
            <a:r>
              <a:rPr lang="de-DE" sz="1200" dirty="0" err="1" smtClean="0">
                <a:sym typeface="Symbol"/>
              </a:rPr>
              <a:t>head</a:t>
            </a:r>
            <a:r>
              <a:rPr lang="de-DE" sz="1200" dirty="0" smtClean="0">
                <a:sym typeface="Symbol"/>
              </a:rPr>
              <a:t>-on </a:t>
            </a:r>
            <a:r>
              <a:rPr lang="de-DE" sz="1200" dirty="0" err="1" smtClean="0">
                <a:sym typeface="Symbol"/>
              </a:rPr>
              <a:t>collision</a:t>
            </a:r>
            <a:endParaRPr lang="de-DE" sz="1200" dirty="0"/>
          </a:p>
        </p:txBody>
      </p: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18" y="501559"/>
            <a:ext cx="7065963"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5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548680"/>
            <a:ext cx="8856984" cy="6524863"/>
          </a:xfrm>
          <a:prstGeom prst="rect">
            <a:avLst/>
          </a:prstGeom>
          <a:noFill/>
        </p:spPr>
        <p:txBody>
          <a:bodyPr wrap="square" rtlCol="0">
            <a:spAutoFit/>
          </a:bodyPr>
          <a:lstStyle/>
          <a:p>
            <a:pPr algn="ctr"/>
            <a:r>
              <a:rPr lang="de-DE" b="1" dirty="0" smtClean="0">
                <a:solidFill>
                  <a:srgbClr val="0000CC"/>
                </a:solidFill>
              </a:rPr>
              <a:t>ICSX Project     ( Indiana University, USA )</a:t>
            </a:r>
          </a:p>
          <a:p>
            <a:endParaRPr lang="de-DE" dirty="0" smtClean="0"/>
          </a:p>
          <a:p>
            <a:pPr marL="285750" indent="-285750">
              <a:buFont typeface="Arial" panose="020B0604020202020204" pitchFamily="34" charset="0"/>
              <a:buChar char="•"/>
            </a:pPr>
            <a:r>
              <a:rPr lang="de-DE" sz="1400" dirty="0" smtClean="0"/>
              <a:t>20 – 100 </a:t>
            </a:r>
            <a:r>
              <a:rPr lang="de-DE" sz="1400" dirty="0" err="1" smtClean="0"/>
              <a:t>MeV</a:t>
            </a:r>
            <a:r>
              <a:rPr lang="de-DE" sz="1400" dirty="0" smtClean="0"/>
              <a:t> (</a:t>
            </a:r>
            <a:r>
              <a:rPr lang="de-DE" sz="1400" dirty="0" err="1" smtClean="0"/>
              <a:t>up</a:t>
            </a:r>
            <a:r>
              <a:rPr lang="de-DE" sz="1400" dirty="0" smtClean="0"/>
              <a:t> </a:t>
            </a:r>
            <a:r>
              <a:rPr lang="de-DE" sz="1400" dirty="0" err="1" smtClean="0"/>
              <a:t>to</a:t>
            </a:r>
            <a:r>
              <a:rPr lang="de-DE" sz="1400" dirty="0" smtClean="0"/>
              <a:t> 600 </a:t>
            </a:r>
            <a:r>
              <a:rPr lang="de-DE" sz="1400" dirty="0" err="1" smtClean="0"/>
              <a:t>MeV</a:t>
            </a:r>
            <a:r>
              <a:rPr lang="de-DE" sz="1400" dirty="0" smtClean="0"/>
              <a:t>) e-synchrotron. Ring </a:t>
            </a:r>
            <a:r>
              <a:rPr lang="de-DE" sz="1400" dirty="0" err="1" smtClean="0"/>
              <a:t>circumference</a:t>
            </a:r>
            <a:r>
              <a:rPr lang="de-DE" sz="1400" dirty="0" smtClean="0"/>
              <a:t> = 20 m</a:t>
            </a:r>
          </a:p>
          <a:p>
            <a:pPr marL="285750" indent="-285750">
              <a:buFont typeface="Arial" panose="020B0604020202020204" pitchFamily="34" charset="0"/>
              <a:buChar char="•"/>
            </a:pPr>
            <a:endParaRPr lang="de-DE" sz="1400" dirty="0" smtClean="0"/>
          </a:p>
          <a:p>
            <a:pPr marL="285750" indent="-285750">
              <a:buFont typeface="Arial" panose="020B0604020202020204" pitchFamily="34" charset="0"/>
              <a:buChar char="•"/>
            </a:pPr>
            <a:r>
              <a:rPr lang="de-DE" sz="1400" dirty="0" err="1" smtClean="0"/>
              <a:t>Four</a:t>
            </a:r>
            <a:r>
              <a:rPr lang="de-DE" sz="1400" dirty="0" smtClean="0"/>
              <a:t> </a:t>
            </a:r>
            <a:r>
              <a:rPr lang="de-DE" sz="1400" dirty="0" err="1" smtClean="0"/>
              <a:t>fold</a:t>
            </a:r>
            <a:r>
              <a:rPr lang="de-DE" sz="1400" dirty="0" smtClean="0"/>
              <a:t> </a:t>
            </a:r>
            <a:r>
              <a:rPr lang="de-DE" sz="1400" dirty="0" err="1" smtClean="0"/>
              <a:t>symmetry</a:t>
            </a:r>
            <a:r>
              <a:rPr lang="de-DE" sz="1400" dirty="0" smtClean="0"/>
              <a:t>,      </a:t>
            </a:r>
            <a:r>
              <a:rPr lang="de-DE" sz="1400" dirty="0" err="1" smtClean="0"/>
              <a:t>Four</a:t>
            </a:r>
            <a:r>
              <a:rPr lang="de-DE" sz="1400" dirty="0" smtClean="0"/>
              <a:t> 90</a:t>
            </a:r>
            <a:r>
              <a:rPr lang="de-DE" sz="1400" dirty="0" smtClean="0">
                <a:sym typeface="Symbol"/>
              </a:rPr>
              <a:t></a:t>
            </a:r>
            <a:r>
              <a:rPr lang="de-DE" sz="1400" dirty="0" smtClean="0"/>
              <a:t> </a:t>
            </a:r>
            <a:r>
              <a:rPr lang="de-DE" sz="1400" dirty="0" err="1" smtClean="0"/>
              <a:t>bending</a:t>
            </a:r>
            <a:r>
              <a:rPr lang="de-DE" sz="1400" dirty="0" smtClean="0"/>
              <a:t> </a:t>
            </a:r>
            <a:r>
              <a:rPr lang="de-DE" sz="1400" dirty="0" err="1" smtClean="0"/>
              <a:t>magnets</a:t>
            </a:r>
            <a:r>
              <a:rPr lang="de-DE" sz="1400" dirty="0" smtClean="0"/>
              <a:t>, </a:t>
            </a:r>
            <a:r>
              <a:rPr lang="de-DE" sz="1400" dirty="0" smtClean="0">
                <a:sym typeface="Symbol"/>
              </a:rPr>
              <a:t>=2 m </a:t>
            </a:r>
            <a:r>
              <a:rPr lang="de-DE" sz="1400" dirty="0">
                <a:solidFill>
                  <a:srgbClr val="0000CC"/>
                </a:solidFill>
              </a:rPr>
              <a:t>(</a:t>
            </a:r>
            <a:r>
              <a:rPr lang="de-DE" sz="1400" dirty="0" smtClean="0">
                <a:solidFill>
                  <a:srgbClr val="0000CC"/>
                </a:solidFill>
              </a:rPr>
              <a:t>D=2.5 </a:t>
            </a:r>
            <a:r>
              <a:rPr lang="de-DE" sz="1400" dirty="0">
                <a:solidFill>
                  <a:srgbClr val="0000CC"/>
                </a:solidFill>
              </a:rPr>
              <a:t>m)</a:t>
            </a:r>
            <a:r>
              <a:rPr lang="de-DE" sz="1400" dirty="0" smtClean="0">
                <a:sym typeface="Symbol"/>
              </a:rPr>
              <a:t>  </a:t>
            </a:r>
            <a:r>
              <a:rPr lang="de-DE" sz="1400" dirty="0" err="1" smtClean="0"/>
              <a:t>Four</a:t>
            </a:r>
            <a:r>
              <a:rPr lang="de-DE" sz="1400" dirty="0" smtClean="0"/>
              <a:t> 3 m </a:t>
            </a:r>
            <a:r>
              <a:rPr lang="de-DE" sz="1400" dirty="0" err="1" smtClean="0"/>
              <a:t>long</a:t>
            </a:r>
            <a:r>
              <a:rPr lang="de-DE" sz="1400" dirty="0" smtClean="0"/>
              <a:t> </a:t>
            </a:r>
            <a:r>
              <a:rPr lang="de-DE" sz="1400" dirty="0" err="1" smtClean="0"/>
              <a:t>straigth</a:t>
            </a:r>
            <a:r>
              <a:rPr lang="de-DE" sz="1400" dirty="0" smtClean="0"/>
              <a:t> </a:t>
            </a:r>
            <a:r>
              <a:rPr lang="de-DE" sz="1400" dirty="0" err="1" smtClean="0"/>
              <a:t>sections</a:t>
            </a:r>
            <a:endParaRPr lang="de-DE" sz="1400" dirty="0" smtClean="0"/>
          </a:p>
          <a:p>
            <a:pPr marL="285750" indent="-285750">
              <a:buFont typeface="Arial" panose="020B0604020202020204" pitchFamily="34" charset="0"/>
              <a:buChar char="•"/>
            </a:pPr>
            <a:endParaRPr lang="de-DE" sz="1400" dirty="0" smtClean="0"/>
          </a:p>
          <a:p>
            <a:pPr marL="285750" indent="-285750">
              <a:buFont typeface="Arial" panose="020B0604020202020204" pitchFamily="34" charset="0"/>
              <a:buChar char="•"/>
            </a:pPr>
            <a:r>
              <a:rPr lang="de-DE" sz="1400" dirty="0" err="1" smtClean="0"/>
              <a:t>Two</a:t>
            </a:r>
            <a:r>
              <a:rPr lang="de-DE" sz="1400" dirty="0" smtClean="0"/>
              <a:t> </a:t>
            </a:r>
            <a:r>
              <a:rPr lang="de-DE" sz="1400" dirty="0" err="1" smtClean="0"/>
              <a:t>sets</a:t>
            </a:r>
            <a:r>
              <a:rPr lang="de-DE" sz="1400" dirty="0" smtClean="0"/>
              <a:t> </a:t>
            </a:r>
            <a:r>
              <a:rPr lang="de-DE" sz="1400" dirty="0" err="1" smtClean="0"/>
              <a:t>of</a:t>
            </a:r>
            <a:r>
              <a:rPr lang="de-DE" sz="1400" dirty="0" smtClean="0"/>
              <a:t>  </a:t>
            </a:r>
            <a:r>
              <a:rPr lang="de-DE" sz="1400" dirty="0" err="1" smtClean="0"/>
              <a:t>focusing</a:t>
            </a:r>
            <a:r>
              <a:rPr lang="de-DE" sz="1400" dirty="0" smtClean="0"/>
              <a:t> </a:t>
            </a:r>
            <a:r>
              <a:rPr lang="de-DE" sz="1400" dirty="0" err="1" smtClean="0"/>
              <a:t>damping</a:t>
            </a:r>
            <a:r>
              <a:rPr lang="de-DE" sz="1400" dirty="0" smtClean="0"/>
              <a:t> </a:t>
            </a:r>
            <a:r>
              <a:rPr lang="de-DE" sz="1400" dirty="0" err="1" smtClean="0"/>
              <a:t>wigglers</a:t>
            </a:r>
            <a:r>
              <a:rPr lang="de-DE" sz="1400" dirty="0" smtClean="0"/>
              <a:t> -- </a:t>
            </a:r>
            <a:r>
              <a:rPr lang="de-DE" sz="1400" dirty="0" err="1" smtClean="0"/>
              <a:t>three</a:t>
            </a:r>
            <a:r>
              <a:rPr lang="de-DE" sz="1400" dirty="0" smtClean="0"/>
              <a:t> </a:t>
            </a:r>
            <a:r>
              <a:rPr lang="de-DE" sz="1400" dirty="0" err="1" smtClean="0"/>
              <a:t>gradient</a:t>
            </a:r>
            <a:r>
              <a:rPr lang="de-DE" sz="1400" dirty="0" smtClean="0"/>
              <a:t> </a:t>
            </a:r>
            <a:r>
              <a:rPr lang="de-DE" sz="1400" dirty="0" err="1" smtClean="0"/>
              <a:t>rectangular</a:t>
            </a:r>
            <a:r>
              <a:rPr lang="de-DE" sz="1400" dirty="0" smtClean="0"/>
              <a:t> </a:t>
            </a:r>
            <a:r>
              <a:rPr lang="de-DE" sz="1400" dirty="0" err="1" smtClean="0"/>
              <a:t>dipoles</a:t>
            </a:r>
            <a:r>
              <a:rPr lang="de-DE" sz="1400" dirty="0" smtClean="0"/>
              <a:t> </a:t>
            </a:r>
            <a:r>
              <a:rPr lang="de-DE" sz="1400" dirty="0" err="1" smtClean="0"/>
              <a:t>each</a:t>
            </a:r>
            <a:r>
              <a:rPr lang="de-DE" sz="1400" dirty="0" smtClean="0"/>
              <a:t> </a:t>
            </a:r>
            <a:r>
              <a:rPr lang="de-DE" sz="1400" dirty="0" err="1" smtClean="0"/>
              <a:t>set</a:t>
            </a:r>
            <a:r>
              <a:rPr lang="de-DE" sz="1400" dirty="0" smtClean="0"/>
              <a:t> (</a:t>
            </a:r>
            <a:r>
              <a:rPr lang="de-DE" sz="1400" dirty="0" err="1" smtClean="0"/>
              <a:t>either</a:t>
            </a:r>
            <a:r>
              <a:rPr lang="de-DE" sz="1400" dirty="0"/>
              <a:t> </a:t>
            </a:r>
            <a:r>
              <a:rPr lang="de-DE" sz="1400" dirty="0" err="1" smtClean="0"/>
              <a:t>four</a:t>
            </a:r>
            <a:r>
              <a:rPr lang="de-DE" sz="1400" dirty="0" smtClean="0"/>
              <a:t> </a:t>
            </a:r>
            <a:r>
              <a:rPr lang="de-DE" sz="1400" dirty="0" err="1" smtClean="0"/>
              <a:t>bends</a:t>
            </a:r>
            <a:r>
              <a:rPr lang="de-DE" sz="1400" dirty="0" smtClean="0"/>
              <a:t> </a:t>
            </a:r>
            <a:r>
              <a:rPr lang="de-DE" sz="1400" dirty="0" err="1" smtClean="0"/>
              <a:t>of</a:t>
            </a:r>
            <a:r>
              <a:rPr lang="de-DE" sz="1400" dirty="0" smtClean="0"/>
              <a:t> </a:t>
            </a:r>
            <a:r>
              <a:rPr lang="de-DE" sz="1400" dirty="0" err="1" smtClean="0"/>
              <a:t>chican</a:t>
            </a:r>
            <a:r>
              <a:rPr lang="de-DE" sz="1400" dirty="0" smtClean="0"/>
              <a:t> type) </a:t>
            </a:r>
            <a:r>
              <a:rPr lang="de-DE" sz="1400" dirty="0" err="1" smtClean="0"/>
              <a:t>located</a:t>
            </a:r>
            <a:r>
              <a:rPr lang="de-DE" sz="1400" dirty="0" smtClean="0"/>
              <a:t> at </a:t>
            </a:r>
            <a:r>
              <a:rPr lang="de-DE" sz="1400" dirty="0" err="1" smtClean="0"/>
              <a:t>opposite</a:t>
            </a:r>
            <a:r>
              <a:rPr lang="de-DE" sz="1400" dirty="0" smtClean="0"/>
              <a:t> </a:t>
            </a:r>
            <a:r>
              <a:rPr lang="de-DE" sz="1400" dirty="0" err="1" smtClean="0"/>
              <a:t>straights</a:t>
            </a:r>
            <a:endParaRPr lang="de-DE" sz="1400" dirty="0" smtClean="0"/>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err="1" smtClean="0"/>
              <a:t>Chican</a:t>
            </a:r>
            <a:r>
              <a:rPr lang="de-DE" sz="1400" dirty="0" smtClean="0"/>
              <a:t> </a:t>
            </a:r>
            <a:r>
              <a:rPr lang="de-DE" sz="1400" dirty="0" err="1" smtClean="0"/>
              <a:t>magnet</a:t>
            </a:r>
            <a:r>
              <a:rPr lang="de-DE" sz="1400" dirty="0" smtClean="0"/>
              <a:t> </a:t>
            </a:r>
            <a:r>
              <a:rPr lang="de-DE" sz="1400" dirty="0" err="1" smtClean="0"/>
              <a:t>system</a:t>
            </a:r>
            <a:r>
              <a:rPr lang="de-DE" sz="1400" dirty="0" smtClean="0"/>
              <a:t> </a:t>
            </a:r>
            <a:r>
              <a:rPr lang="de-DE" sz="1400" dirty="0" err="1" smtClean="0"/>
              <a:t>to</a:t>
            </a:r>
            <a:r>
              <a:rPr lang="de-DE" sz="1400" dirty="0" smtClean="0"/>
              <a:t> </a:t>
            </a:r>
            <a:r>
              <a:rPr lang="de-DE" sz="1400" dirty="0" err="1" smtClean="0"/>
              <a:t>interact</a:t>
            </a:r>
            <a:r>
              <a:rPr lang="de-DE" sz="1400" dirty="0" smtClean="0"/>
              <a:t> e-beam </a:t>
            </a:r>
            <a:r>
              <a:rPr lang="de-DE" sz="1400" dirty="0" err="1" smtClean="0"/>
              <a:t>with</a:t>
            </a:r>
            <a:r>
              <a:rPr lang="de-DE" sz="1400" dirty="0" smtClean="0"/>
              <a:t> </a:t>
            </a:r>
            <a:r>
              <a:rPr lang="de-DE" sz="1400" dirty="0" err="1" smtClean="0"/>
              <a:t>laser</a:t>
            </a:r>
            <a:r>
              <a:rPr lang="de-DE" sz="1400" dirty="0" smtClean="0"/>
              <a:t> </a:t>
            </a:r>
            <a:r>
              <a:rPr lang="de-DE" sz="1400" dirty="0" err="1" smtClean="0"/>
              <a:t>pulses</a:t>
            </a:r>
            <a:r>
              <a:rPr lang="de-DE" sz="1400" dirty="0" smtClean="0"/>
              <a:t> </a:t>
            </a:r>
            <a:r>
              <a:rPr lang="de-DE" sz="1400" dirty="0" err="1" smtClean="0"/>
              <a:t>for</a:t>
            </a:r>
            <a:r>
              <a:rPr lang="de-DE" sz="1400" dirty="0" smtClean="0"/>
              <a:t> inverse Compton </a:t>
            </a:r>
            <a:r>
              <a:rPr lang="de-DE" sz="1400" dirty="0" err="1" smtClean="0"/>
              <a:t>scattering</a:t>
            </a:r>
            <a:endParaRPr lang="de-DE" sz="1400" dirty="0" smtClean="0"/>
          </a:p>
          <a:p>
            <a:pPr marL="285750" indent="-285750">
              <a:buFont typeface="Arial" panose="020B0604020202020204" pitchFamily="34" charset="0"/>
              <a:buChar char="•"/>
            </a:pPr>
            <a:endParaRPr lang="de-DE" sz="1400" dirty="0" smtClean="0"/>
          </a:p>
          <a:p>
            <a:pPr marL="285750" indent="-285750">
              <a:buFont typeface="Arial" panose="020B0604020202020204" pitchFamily="34" charset="0"/>
              <a:buChar char="•"/>
            </a:pPr>
            <a:r>
              <a:rPr lang="de-DE" sz="1400" dirty="0" err="1" smtClean="0"/>
              <a:t>Tunable</a:t>
            </a:r>
            <a:r>
              <a:rPr lang="de-DE" sz="1400" dirty="0" smtClean="0"/>
              <a:t> </a:t>
            </a:r>
            <a:r>
              <a:rPr lang="de-DE" sz="1400" dirty="0" err="1" smtClean="0"/>
              <a:t>momentum</a:t>
            </a:r>
            <a:r>
              <a:rPr lang="de-DE" sz="1400" dirty="0" smtClean="0"/>
              <a:t> </a:t>
            </a:r>
            <a:r>
              <a:rPr lang="de-DE" sz="1400" dirty="0" err="1" smtClean="0"/>
              <a:t>compaction</a:t>
            </a:r>
            <a:r>
              <a:rPr lang="de-DE" sz="1400" dirty="0" smtClean="0"/>
              <a:t> </a:t>
            </a:r>
            <a:r>
              <a:rPr lang="de-DE" sz="1400" dirty="0" err="1" smtClean="0"/>
              <a:t>factor</a:t>
            </a:r>
            <a:r>
              <a:rPr lang="de-DE" sz="1400" dirty="0" smtClean="0"/>
              <a:t>  (</a:t>
            </a:r>
            <a:r>
              <a:rPr lang="de-DE" sz="1400" dirty="0" smtClean="0">
                <a:sym typeface="Symbol"/>
              </a:rPr>
              <a:t>1..0,58)</a:t>
            </a:r>
            <a:r>
              <a:rPr lang="de-DE" sz="1400" dirty="0" smtClean="0"/>
              <a:t>  </a:t>
            </a:r>
            <a:r>
              <a:rPr lang="de-DE" sz="1400" dirty="0" err="1" smtClean="0"/>
              <a:t>by</a:t>
            </a:r>
            <a:r>
              <a:rPr lang="de-DE" sz="1400" dirty="0" smtClean="0"/>
              <a:t> </a:t>
            </a:r>
            <a:r>
              <a:rPr lang="de-DE" sz="1400" dirty="0" err="1" smtClean="0"/>
              <a:t>adjusting</a:t>
            </a:r>
            <a:r>
              <a:rPr lang="de-DE" sz="1400" dirty="0" smtClean="0"/>
              <a:t> </a:t>
            </a:r>
            <a:r>
              <a:rPr lang="de-DE" sz="1400" dirty="0" err="1" smtClean="0"/>
              <a:t>field</a:t>
            </a:r>
            <a:r>
              <a:rPr lang="de-DE" sz="1400" dirty="0" smtClean="0"/>
              <a:t> </a:t>
            </a:r>
            <a:r>
              <a:rPr lang="de-DE" sz="1400" dirty="0" err="1" smtClean="0"/>
              <a:t>strength</a:t>
            </a:r>
            <a:r>
              <a:rPr lang="de-DE" sz="1400" dirty="0" smtClean="0"/>
              <a:t> </a:t>
            </a:r>
            <a:r>
              <a:rPr lang="de-DE" sz="1400" dirty="0" err="1" smtClean="0"/>
              <a:t>of</a:t>
            </a:r>
            <a:r>
              <a:rPr lang="de-DE" sz="1400" dirty="0" smtClean="0"/>
              <a:t> </a:t>
            </a:r>
            <a:r>
              <a:rPr lang="de-DE" sz="1400" dirty="0" err="1" smtClean="0"/>
              <a:t>damping</a:t>
            </a:r>
            <a:r>
              <a:rPr lang="de-DE" sz="1400" dirty="0" smtClean="0"/>
              <a:t> </a:t>
            </a:r>
            <a:r>
              <a:rPr lang="de-DE" sz="1400" dirty="0" err="1" smtClean="0"/>
              <a:t>wigglers</a:t>
            </a:r>
            <a:endParaRPr lang="de-DE" sz="1400" dirty="0"/>
          </a:p>
          <a:p>
            <a:pPr marL="285750" indent="-285750">
              <a:buFont typeface="Arial" panose="020B0604020202020204" pitchFamily="34" charset="0"/>
              <a:buChar char="•"/>
            </a:pPr>
            <a:endParaRPr lang="de-DE" sz="1400" dirty="0" smtClean="0"/>
          </a:p>
          <a:p>
            <a:pPr marL="285750" indent="-285750">
              <a:buFont typeface="Arial" panose="020B0604020202020204" pitchFamily="34" charset="0"/>
              <a:buChar char="•"/>
            </a:pPr>
            <a:r>
              <a:rPr lang="de-DE" sz="1400" dirty="0" err="1" smtClean="0"/>
              <a:t>Debunch</a:t>
            </a:r>
            <a:r>
              <a:rPr lang="de-DE" sz="1400" dirty="0" smtClean="0"/>
              <a:t> </a:t>
            </a:r>
            <a:r>
              <a:rPr lang="de-DE" sz="1400" dirty="0"/>
              <a:t>RF LINAC beam </a:t>
            </a:r>
            <a:r>
              <a:rPr lang="de-DE" sz="1400" dirty="0" err="1"/>
              <a:t>bunches</a:t>
            </a:r>
            <a:endParaRPr lang="de-DE" sz="1400" dirty="0"/>
          </a:p>
          <a:p>
            <a:pPr marL="285750" indent="-285750">
              <a:buFont typeface="Arial" panose="020B0604020202020204" pitchFamily="34" charset="0"/>
              <a:buChar char="•"/>
            </a:pPr>
            <a:endParaRPr lang="de-DE" sz="1400" dirty="0" smtClean="0"/>
          </a:p>
          <a:p>
            <a:pPr marL="285750" indent="-285750">
              <a:buFont typeface="Arial" panose="020B0604020202020204" pitchFamily="34" charset="0"/>
              <a:buChar char="•"/>
            </a:pPr>
            <a:r>
              <a:rPr lang="de-DE" sz="1400" dirty="0" err="1" smtClean="0"/>
              <a:t>Compress</a:t>
            </a:r>
            <a:r>
              <a:rPr lang="de-DE" sz="1400" dirty="0" smtClean="0"/>
              <a:t> </a:t>
            </a:r>
            <a:r>
              <a:rPr lang="de-DE" sz="1400" dirty="0"/>
              <a:t>LINAC </a:t>
            </a:r>
            <a:r>
              <a:rPr lang="de-DE" sz="1400" dirty="0" err="1" smtClean="0"/>
              <a:t>pulses</a:t>
            </a:r>
            <a:r>
              <a:rPr lang="de-DE" sz="1400" dirty="0" smtClean="0"/>
              <a:t> </a:t>
            </a:r>
            <a:r>
              <a:rPr lang="de-DE" sz="1400" dirty="0" err="1" smtClean="0"/>
              <a:t>by</a:t>
            </a:r>
            <a:r>
              <a:rPr lang="de-DE" sz="1400" dirty="0" smtClean="0"/>
              <a:t> </a:t>
            </a:r>
            <a:r>
              <a:rPr lang="de-DE" sz="1400" dirty="0" err="1" smtClean="0"/>
              <a:t>operation</a:t>
            </a:r>
            <a:r>
              <a:rPr lang="de-DE" sz="1400" dirty="0" smtClean="0"/>
              <a:t> at </a:t>
            </a:r>
            <a:r>
              <a:rPr lang="de-DE" sz="1400" dirty="0" smtClean="0">
                <a:sym typeface="Symbol"/>
              </a:rPr>
              <a:t> 0 ( quasi-</a:t>
            </a:r>
            <a:r>
              <a:rPr lang="de-DE" sz="1400" dirty="0" err="1" smtClean="0">
                <a:sym typeface="Symbol"/>
              </a:rPr>
              <a:t>isochronous</a:t>
            </a:r>
            <a:r>
              <a:rPr lang="de-DE" sz="1400" dirty="0" smtClean="0">
                <a:sym typeface="Symbol"/>
              </a:rPr>
              <a:t> </a:t>
            </a:r>
            <a:r>
              <a:rPr lang="de-DE" sz="1400" dirty="0" err="1" smtClean="0">
                <a:sym typeface="Symbol"/>
              </a:rPr>
              <a:t>mode</a:t>
            </a:r>
            <a:r>
              <a:rPr lang="de-DE" sz="1400" dirty="0" smtClean="0">
                <a:sym typeface="Symbol"/>
              </a:rPr>
              <a:t>)</a:t>
            </a:r>
          </a:p>
          <a:p>
            <a:pPr marL="285750" indent="-285750">
              <a:buFont typeface="Arial" panose="020B0604020202020204" pitchFamily="34" charset="0"/>
              <a:buChar char="•"/>
            </a:pPr>
            <a:endParaRPr lang="de-DE" sz="1400" dirty="0">
              <a:sym typeface="Symbol"/>
            </a:endParaRPr>
          </a:p>
          <a:p>
            <a:pPr marL="285750" indent="-285750">
              <a:buFont typeface="Arial" panose="020B0604020202020204" pitchFamily="34" charset="0"/>
              <a:buChar char="•"/>
            </a:pPr>
            <a:r>
              <a:rPr lang="de-DE" sz="1400" dirty="0" err="1" smtClean="0">
                <a:solidFill>
                  <a:srgbClr val="0000CC"/>
                </a:solidFill>
                <a:sym typeface="Symbol"/>
              </a:rPr>
              <a:t>Energy</a:t>
            </a:r>
            <a:r>
              <a:rPr lang="de-DE" sz="1400" dirty="0" smtClean="0">
                <a:solidFill>
                  <a:srgbClr val="0000CC"/>
                </a:solidFill>
                <a:sym typeface="Symbol"/>
              </a:rPr>
              <a:t> </a:t>
            </a:r>
            <a:r>
              <a:rPr lang="de-DE" sz="1400" dirty="0" err="1" smtClean="0">
                <a:solidFill>
                  <a:srgbClr val="0000CC"/>
                </a:solidFill>
                <a:sym typeface="Symbol"/>
              </a:rPr>
              <a:t>spread</a:t>
            </a:r>
            <a:r>
              <a:rPr lang="de-DE" sz="1400" dirty="0" smtClean="0">
                <a:solidFill>
                  <a:srgbClr val="0000CC"/>
                </a:solidFill>
                <a:sym typeface="Symbol"/>
              </a:rPr>
              <a:t>  </a:t>
            </a:r>
            <a:r>
              <a:rPr lang="de-DE" sz="1400" dirty="0" err="1" smtClean="0">
                <a:solidFill>
                  <a:srgbClr val="0000CC"/>
                </a:solidFill>
                <a:sym typeface="Symbol"/>
              </a:rPr>
              <a:t>of</a:t>
            </a:r>
            <a:r>
              <a:rPr lang="de-DE" sz="1400" dirty="0" smtClean="0">
                <a:solidFill>
                  <a:srgbClr val="0000CC"/>
                </a:solidFill>
                <a:sym typeface="Symbol"/>
              </a:rPr>
              <a:t> ICSX ring - </a:t>
            </a:r>
            <a:r>
              <a:rPr lang="de-DE" sz="1400" dirty="0" err="1" smtClean="0">
                <a:solidFill>
                  <a:srgbClr val="0000CC"/>
                </a:solidFill>
                <a:sym typeface="Symbol"/>
              </a:rPr>
              <a:t>combined</a:t>
            </a:r>
            <a:r>
              <a:rPr lang="de-DE" sz="1400" dirty="0" smtClean="0">
                <a:solidFill>
                  <a:srgbClr val="0000CC"/>
                </a:solidFill>
                <a:sym typeface="Symbol"/>
              </a:rPr>
              <a:t> </a:t>
            </a:r>
            <a:r>
              <a:rPr lang="de-DE" sz="1400" dirty="0" err="1" smtClean="0">
                <a:solidFill>
                  <a:srgbClr val="0000CC"/>
                </a:solidFill>
                <a:sym typeface="Symbol"/>
              </a:rPr>
              <a:t>effect</a:t>
            </a:r>
            <a:r>
              <a:rPr lang="de-DE" sz="1400" dirty="0" smtClean="0">
                <a:solidFill>
                  <a:srgbClr val="0000CC"/>
                </a:solidFill>
                <a:sym typeface="Symbol"/>
              </a:rPr>
              <a:t> </a:t>
            </a:r>
            <a:r>
              <a:rPr lang="de-DE" sz="1400" dirty="0" err="1" smtClean="0">
                <a:solidFill>
                  <a:srgbClr val="0000CC"/>
                </a:solidFill>
                <a:sym typeface="Symbol"/>
              </a:rPr>
              <a:t>of</a:t>
            </a:r>
            <a:r>
              <a:rPr lang="de-DE" sz="1400" dirty="0" smtClean="0">
                <a:solidFill>
                  <a:srgbClr val="0000CC"/>
                </a:solidFill>
                <a:sym typeface="Symbol"/>
              </a:rPr>
              <a:t>  SR </a:t>
            </a:r>
            <a:r>
              <a:rPr lang="de-DE" sz="1400" dirty="0" err="1" smtClean="0">
                <a:solidFill>
                  <a:srgbClr val="0000CC"/>
                </a:solidFill>
                <a:sym typeface="Symbol"/>
              </a:rPr>
              <a:t>and</a:t>
            </a:r>
            <a:r>
              <a:rPr lang="de-DE" sz="1400" dirty="0" smtClean="0">
                <a:solidFill>
                  <a:srgbClr val="0000CC"/>
                </a:solidFill>
                <a:sym typeface="Symbol"/>
              </a:rPr>
              <a:t> CS</a:t>
            </a:r>
          </a:p>
          <a:p>
            <a:pPr marL="285750" indent="-285750">
              <a:buFont typeface="Arial" panose="020B0604020202020204" pitchFamily="34" charset="0"/>
              <a:buChar char="•"/>
            </a:pPr>
            <a:endParaRPr lang="de-DE" sz="1600" dirty="0" smtClean="0">
              <a:solidFill>
                <a:srgbClr val="0000CC"/>
              </a:solidFill>
            </a:endParaRPr>
          </a:p>
          <a:p>
            <a:pPr marL="285750" indent="-285750">
              <a:buFont typeface="Arial" panose="020B0604020202020204" pitchFamily="34" charset="0"/>
              <a:buChar char="•"/>
            </a:pPr>
            <a:r>
              <a:rPr lang="de-DE" sz="1400" dirty="0" err="1" smtClean="0">
                <a:solidFill>
                  <a:srgbClr val="0000CC"/>
                </a:solidFill>
                <a:sym typeface="Symbol"/>
              </a:rPr>
              <a:t>Electron</a:t>
            </a:r>
            <a:r>
              <a:rPr lang="de-DE" sz="1400" dirty="0" smtClean="0">
                <a:solidFill>
                  <a:srgbClr val="0000CC"/>
                </a:solidFill>
                <a:sym typeface="Symbol"/>
              </a:rPr>
              <a:t> loses </a:t>
            </a:r>
            <a:r>
              <a:rPr lang="de-DE" sz="1400" dirty="0" err="1" smtClean="0">
                <a:solidFill>
                  <a:srgbClr val="0000CC"/>
                </a:solidFill>
                <a:sym typeface="Symbol"/>
              </a:rPr>
              <a:t>significant</a:t>
            </a:r>
            <a:r>
              <a:rPr lang="de-DE" sz="1400" dirty="0" smtClean="0">
                <a:solidFill>
                  <a:srgbClr val="0000CC"/>
                </a:solidFill>
                <a:sym typeface="Symbol"/>
              </a:rPr>
              <a:t> </a:t>
            </a:r>
            <a:r>
              <a:rPr lang="de-DE" sz="1400" dirty="0" err="1" smtClean="0">
                <a:solidFill>
                  <a:srgbClr val="0000CC"/>
                </a:solidFill>
                <a:sym typeface="Symbol"/>
              </a:rPr>
              <a:t>part</a:t>
            </a:r>
            <a:r>
              <a:rPr lang="de-DE" sz="1400" dirty="0" smtClean="0">
                <a:solidFill>
                  <a:srgbClr val="0000CC"/>
                </a:solidFill>
                <a:sym typeface="Symbol"/>
              </a:rPr>
              <a:t> </a:t>
            </a:r>
            <a:r>
              <a:rPr lang="de-DE" sz="1400" dirty="0" err="1" smtClean="0">
                <a:solidFill>
                  <a:srgbClr val="0000CC"/>
                </a:solidFill>
                <a:sym typeface="Symbol"/>
              </a:rPr>
              <a:t>of</a:t>
            </a:r>
            <a:r>
              <a:rPr lang="de-DE" sz="1400" dirty="0" smtClean="0">
                <a:solidFill>
                  <a:srgbClr val="0000CC"/>
                </a:solidFill>
                <a:sym typeface="Symbol"/>
              </a:rPr>
              <a:t> </a:t>
            </a:r>
            <a:r>
              <a:rPr lang="de-DE" sz="1400" dirty="0" err="1" smtClean="0">
                <a:solidFill>
                  <a:srgbClr val="0000CC"/>
                </a:solidFill>
                <a:sym typeface="Symbol"/>
              </a:rPr>
              <a:t>energy</a:t>
            </a:r>
            <a:r>
              <a:rPr lang="de-DE" sz="1400" dirty="0" smtClean="0">
                <a:solidFill>
                  <a:srgbClr val="0000CC"/>
                </a:solidFill>
                <a:sym typeface="Symbol"/>
              </a:rPr>
              <a:t> due </a:t>
            </a:r>
            <a:r>
              <a:rPr lang="de-DE" sz="1400" dirty="0" err="1" smtClean="0">
                <a:solidFill>
                  <a:srgbClr val="0000CC"/>
                </a:solidFill>
                <a:sym typeface="Symbol"/>
              </a:rPr>
              <a:t>to</a:t>
            </a:r>
            <a:r>
              <a:rPr lang="de-DE" sz="1400" dirty="0" smtClean="0">
                <a:solidFill>
                  <a:srgbClr val="0000CC"/>
                </a:solidFill>
                <a:sym typeface="Symbol"/>
              </a:rPr>
              <a:t> </a:t>
            </a:r>
            <a:r>
              <a:rPr lang="de-DE" sz="1400" dirty="0" err="1" smtClean="0">
                <a:solidFill>
                  <a:srgbClr val="0000CC"/>
                </a:solidFill>
                <a:sym typeface="Symbol"/>
              </a:rPr>
              <a:t>stochastic</a:t>
            </a:r>
            <a:r>
              <a:rPr lang="de-DE" sz="1400" dirty="0" smtClean="0">
                <a:solidFill>
                  <a:srgbClr val="0000CC"/>
                </a:solidFill>
                <a:sym typeface="Symbol"/>
              </a:rPr>
              <a:t> </a:t>
            </a:r>
            <a:r>
              <a:rPr lang="de-DE" sz="1400" dirty="0" err="1" smtClean="0">
                <a:solidFill>
                  <a:srgbClr val="0000CC"/>
                </a:solidFill>
                <a:sym typeface="Symbol"/>
              </a:rPr>
              <a:t>nature</a:t>
            </a:r>
            <a:r>
              <a:rPr lang="de-DE" sz="1400" dirty="0" smtClean="0">
                <a:solidFill>
                  <a:srgbClr val="0000CC"/>
                </a:solidFill>
                <a:sym typeface="Symbol"/>
              </a:rPr>
              <a:t> </a:t>
            </a:r>
            <a:r>
              <a:rPr lang="de-DE" sz="1400" dirty="0" err="1" smtClean="0">
                <a:solidFill>
                  <a:srgbClr val="0000CC"/>
                </a:solidFill>
                <a:sym typeface="Symbol"/>
              </a:rPr>
              <a:t>of</a:t>
            </a:r>
            <a:r>
              <a:rPr lang="de-DE" sz="1400" dirty="0" smtClean="0">
                <a:solidFill>
                  <a:srgbClr val="0000CC"/>
                </a:solidFill>
                <a:sym typeface="Symbol"/>
              </a:rPr>
              <a:t> Compton </a:t>
            </a:r>
            <a:r>
              <a:rPr lang="de-DE" sz="1400" dirty="0" err="1" smtClean="0">
                <a:solidFill>
                  <a:srgbClr val="0000CC"/>
                </a:solidFill>
                <a:sym typeface="Symbol"/>
              </a:rPr>
              <a:t>scattering</a:t>
            </a:r>
            <a:r>
              <a:rPr lang="de-DE" sz="1400" dirty="0" smtClean="0">
                <a:solidFill>
                  <a:srgbClr val="0000CC"/>
                </a:solidFill>
                <a:sym typeface="Symbol"/>
              </a:rPr>
              <a:t> – strong </a:t>
            </a:r>
            <a:r>
              <a:rPr lang="de-DE" sz="1400" dirty="0" err="1" smtClean="0">
                <a:solidFill>
                  <a:srgbClr val="0000CC"/>
                </a:solidFill>
                <a:sym typeface="Symbol"/>
              </a:rPr>
              <a:t>excitaiton</a:t>
            </a:r>
            <a:r>
              <a:rPr lang="de-DE" sz="1400" dirty="0" smtClean="0">
                <a:solidFill>
                  <a:srgbClr val="0000CC"/>
                </a:solidFill>
                <a:sym typeface="Symbol"/>
              </a:rPr>
              <a:t> </a:t>
            </a:r>
            <a:r>
              <a:rPr lang="de-DE" sz="1400" dirty="0" err="1" smtClean="0">
                <a:solidFill>
                  <a:srgbClr val="0000CC"/>
                </a:solidFill>
                <a:sym typeface="Symbol"/>
              </a:rPr>
              <a:t>of</a:t>
            </a:r>
            <a:r>
              <a:rPr lang="de-DE" sz="1400" dirty="0" smtClean="0">
                <a:solidFill>
                  <a:srgbClr val="0000CC"/>
                </a:solidFill>
                <a:sym typeface="Symbol"/>
              </a:rPr>
              <a:t> </a:t>
            </a:r>
            <a:r>
              <a:rPr lang="de-DE" sz="1400" dirty="0" err="1" smtClean="0">
                <a:solidFill>
                  <a:srgbClr val="0000CC"/>
                </a:solidFill>
                <a:sym typeface="Symbol"/>
              </a:rPr>
              <a:t>syncrhotron</a:t>
            </a:r>
            <a:r>
              <a:rPr lang="de-DE" sz="1400" dirty="0" smtClean="0">
                <a:solidFill>
                  <a:srgbClr val="0000CC"/>
                </a:solidFill>
                <a:sym typeface="Symbol"/>
              </a:rPr>
              <a:t> </a:t>
            </a:r>
            <a:r>
              <a:rPr lang="de-DE" sz="1400" dirty="0" err="1" smtClean="0">
                <a:solidFill>
                  <a:srgbClr val="0000CC"/>
                </a:solidFill>
                <a:sym typeface="Symbol"/>
              </a:rPr>
              <a:t>oscillations</a:t>
            </a:r>
            <a:r>
              <a:rPr lang="de-DE" sz="1400" dirty="0" smtClean="0">
                <a:solidFill>
                  <a:srgbClr val="0000CC"/>
                </a:solidFill>
                <a:sym typeface="Symbol"/>
              </a:rPr>
              <a:t> --  large </a:t>
            </a:r>
            <a:r>
              <a:rPr lang="de-DE" sz="1400" dirty="0" err="1" smtClean="0">
                <a:solidFill>
                  <a:srgbClr val="0000CC"/>
                </a:solidFill>
                <a:sym typeface="Symbol"/>
              </a:rPr>
              <a:t>momentum</a:t>
            </a:r>
            <a:r>
              <a:rPr lang="de-DE" sz="1400" dirty="0" smtClean="0">
                <a:solidFill>
                  <a:srgbClr val="0000CC"/>
                </a:solidFill>
                <a:sym typeface="Symbol"/>
              </a:rPr>
              <a:t> </a:t>
            </a:r>
            <a:r>
              <a:rPr lang="de-DE" sz="1400" dirty="0" err="1" smtClean="0">
                <a:solidFill>
                  <a:srgbClr val="0000CC"/>
                </a:solidFill>
                <a:sym typeface="Symbol"/>
              </a:rPr>
              <a:t>spread</a:t>
            </a:r>
            <a:r>
              <a:rPr lang="de-DE" sz="1400" dirty="0" smtClean="0">
                <a:solidFill>
                  <a:srgbClr val="0000CC"/>
                </a:solidFill>
                <a:sym typeface="Symbol"/>
              </a:rPr>
              <a:t>     &gt; 1.5%  (e –beam  </a:t>
            </a:r>
            <a:r>
              <a:rPr lang="de-DE" sz="1400" dirty="0" err="1" smtClean="0">
                <a:solidFill>
                  <a:srgbClr val="0000CC"/>
                </a:solidFill>
                <a:sym typeface="Symbol"/>
              </a:rPr>
              <a:t>energy</a:t>
            </a:r>
            <a:r>
              <a:rPr lang="de-DE" sz="1400" dirty="0" smtClean="0">
                <a:solidFill>
                  <a:srgbClr val="0000CC"/>
                </a:solidFill>
                <a:sym typeface="Symbol"/>
              </a:rPr>
              <a:t> E = 50 </a:t>
            </a:r>
            <a:r>
              <a:rPr lang="de-DE" sz="1400" dirty="0" err="1" smtClean="0">
                <a:solidFill>
                  <a:srgbClr val="0000CC"/>
                </a:solidFill>
                <a:sym typeface="Symbol"/>
              </a:rPr>
              <a:t>MeV</a:t>
            </a:r>
            <a:r>
              <a:rPr lang="de-DE" sz="1400" dirty="0" smtClean="0">
                <a:solidFill>
                  <a:srgbClr val="0000CC"/>
                </a:solidFill>
                <a:sym typeface="Symbol"/>
              </a:rPr>
              <a:t>)</a:t>
            </a:r>
            <a:endParaRPr lang="de-DE" sz="1400" dirty="0" smtClean="0">
              <a:solidFill>
                <a:srgbClr val="0000CC"/>
              </a:solidFill>
            </a:endParaRPr>
          </a:p>
          <a:p>
            <a:pPr marL="285750" indent="-285750">
              <a:buFont typeface="Arial" panose="020B0604020202020204" pitchFamily="34" charset="0"/>
              <a:buChar char="•"/>
            </a:pPr>
            <a:endParaRPr lang="de-DE" sz="1400" dirty="0" smtClean="0">
              <a:solidFill>
                <a:srgbClr val="0000CC"/>
              </a:solidFill>
            </a:endParaRPr>
          </a:p>
          <a:p>
            <a:pPr marL="285750" indent="-285750">
              <a:buFont typeface="Arial" panose="020B0604020202020204" pitchFamily="34" charset="0"/>
              <a:buChar char="•"/>
            </a:pPr>
            <a:r>
              <a:rPr lang="de-DE" sz="1400" dirty="0" smtClean="0">
                <a:solidFill>
                  <a:srgbClr val="0000CC"/>
                </a:solidFill>
              </a:rPr>
              <a:t>Large Dispersion </a:t>
            </a:r>
            <a:r>
              <a:rPr lang="de-DE" sz="1400" dirty="0" err="1" smtClean="0">
                <a:solidFill>
                  <a:srgbClr val="0000CC"/>
                </a:solidFill>
              </a:rPr>
              <a:t>of</a:t>
            </a:r>
            <a:r>
              <a:rPr lang="de-DE" sz="1400" dirty="0" smtClean="0">
                <a:solidFill>
                  <a:srgbClr val="0000CC"/>
                </a:solidFill>
              </a:rPr>
              <a:t> ICSX ring (D&gt;2 m) </a:t>
            </a:r>
            <a:r>
              <a:rPr lang="de-DE" sz="1400" dirty="0" err="1" smtClean="0">
                <a:solidFill>
                  <a:srgbClr val="0000CC"/>
                </a:solidFill>
              </a:rPr>
              <a:t>would</a:t>
            </a:r>
            <a:r>
              <a:rPr lang="de-DE" sz="1400" dirty="0" smtClean="0">
                <a:solidFill>
                  <a:srgbClr val="0000CC"/>
                </a:solidFill>
              </a:rPr>
              <a:t> </a:t>
            </a:r>
            <a:r>
              <a:rPr lang="de-DE" sz="1400" dirty="0" err="1" smtClean="0">
                <a:solidFill>
                  <a:srgbClr val="0000CC"/>
                </a:solidFill>
              </a:rPr>
              <a:t>lead</a:t>
            </a:r>
            <a:r>
              <a:rPr lang="de-DE" sz="1400" dirty="0" smtClean="0">
                <a:solidFill>
                  <a:srgbClr val="0000CC"/>
                </a:solidFill>
              </a:rPr>
              <a:t> </a:t>
            </a:r>
            <a:r>
              <a:rPr lang="de-DE" sz="1400" dirty="0" err="1" smtClean="0">
                <a:solidFill>
                  <a:srgbClr val="0000CC"/>
                </a:solidFill>
              </a:rPr>
              <a:t>to</a:t>
            </a:r>
            <a:r>
              <a:rPr lang="de-DE" sz="1400" dirty="0" smtClean="0">
                <a:solidFill>
                  <a:srgbClr val="0000CC"/>
                </a:solidFill>
              </a:rPr>
              <a:t> SMALL </a:t>
            </a:r>
            <a:r>
              <a:rPr lang="de-DE" sz="1400" dirty="0" err="1" smtClean="0">
                <a:solidFill>
                  <a:srgbClr val="0000CC"/>
                </a:solidFill>
              </a:rPr>
              <a:t>geometric</a:t>
            </a:r>
            <a:r>
              <a:rPr lang="de-DE" sz="1400" dirty="0" smtClean="0">
                <a:solidFill>
                  <a:srgbClr val="0000CC"/>
                </a:solidFill>
              </a:rPr>
              <a:t> </a:t>
            </a:r>
            <a:r>
              <a:rPr lang="de-DE" sz="1400" dirty="0" err="1" smtClean="0">
                <a:solidFill>
                  <a:srgbClr val="0000CC"/>
                </a:solidFill>
              </a:rPr>
              <a:t>Momentum</a:t>
            </a:r>
            <a:r>
              <a:rPr lang="de-DE" sz="1400" dirty="0" smtClean="0">
                <a:solidFill>
                  <a:srgbClr val="0000CC"/>
                </a:solidFill>
              </a:rPr>
              <a:t> </a:t>
            </a:r>
            <a:r>
              <a:rPr lang="de-DE" sz="1400" dirty="0" err="1">
                <a:solidFill>
                  <a:srgbClr val="0000CC"/>
                </a:solidFill>
              </a:rPr>
              <a:t>A</a:t>
            </a:r>
            <a:r>
              <a:rPr lang="de-DE" sz="1400" dirty="0" err="1" smtClean="0">
                <a:solidFill>
                  <a:srgbClr val="0000CC"/>
                </a:solidFill>
              </a:rPr>
              <a:t>cceptance</a:t>
            </a:r>
            <a:r>
              <a:rPr lang="de-DE" sz="1400" dirty="0" smtClean="0">
                <a:solidFill>
                  <a:srgbClr val="0000CC"/>
                </a:solidFill>
              </a:rPr>
              <a:t>  </a:t>
            </a:r>
          </a:p>
          <a:p>
            <a:pPr marL="285750" indent="-285750">
              <a:buFont typeface="Arial" panose="020B0604020202020204" pitchFamily="34" charset="0"/>
              <a:buChar char="•"/>
            </a:pPr>
            <a:endParaRPr lang="de-DE" sz="1400" dirty="0">
              <a:solidFill>
                <a:srgbClr val="0000CC"/>
              </a:solidFill>
            </a:endParaRPr>
          </a:p>
          <a:p>
            <a:pPr marL="285750" indent="-285750">
              <a:buFont typeface="Arial" panose="020B0604020202020204" pitchFamily="34" charset="0"/>
              <a:buChar char="•"/>
            </a:pPr>
            <a:r>
              <a:rPr lang="de-DE" sz="1400" dirty="0" smtClean="0">
                <a:solidFill>
                  <a:srgbClr val="0000CC"/>
                </a:solidFill>
              </a:rPr>
              <a:t>IBS (</a:t>
            </a:r>
            <a:r>
              <a:rPr lang="de-DE" sz="1400" dirty="0" err="1" smtClean="0">
                <a:solidFill>
                  <a:srgbClr val="0000CC"/>
                </a:solidFill>
              </a:rPr>
              <a:t>Touschek</a:t>
            </a:r>
            <a:r>
              <a:rPr lang="de-DE" sz="1400" dirty="0" smtClean="0">
                <a:solidFill>
                  <a:srgbClr val="0000CC"/>
                </a:solidFill>
              </a:rPr>
              <a:t> </a:t>
            </a:r>
            <a:r>
              <a:rPr lang="de-DE" sz="1400" dirty="0" err="1" smtClean="0">
                <a:solidFill>
                  <a:srgbClr val="0000CC"/>
                </a:solidFill>
              </a:rPr>
              <a:t>life</a:t>
            </a:r>
            <a:r>
              <a:rPr lang="de-DE" sz="1400" dirty="0" smtClean="0">
                <a:solidFill>
                  <a:srgbClr val="0000CC"/>
                </a:solidFill>
              </a:rPr>
              <a:t> time), </a:t>
            </a:r>
            <a:r>
              <a:rPr lang="de-DE" sz="1400" dirty="0" err="1" smtClean="0">
                <a:solidFill>
                  <a:srgbClr val="0000CC"/>
                </a:solidFill>
              </a:rPr>
              <a:t>vacuum</a:t>
            </a:r>
            <a:r>
              <a:rPr lang="de-DE" sz="1400" dirty="0" smtClean="0">
                <a:solidFill>
                  <a:srgbClr val="0000CC"/>
                </a:solidFill>
              </a:rPr>
              <a:t> </a:t>
            </a:r>
            <a:r>
              <a:rPr lang="de-DE" sz="1400" dirty="0" err="1" smtClean="0">
                <a:solidFill>
                  <a:srgbClr val="0000CC"/>
                </a:solidFill>
              </a:rPr>
              <a:t>conditions</a:t>
            </a:r>
            <a:r>
              <a:rPr lang="de-DE" sz="1400" dirty="0" smtClean="0">
                <a:solidFill>
                  <a:srgbClr val="0000CC"/>
                </a:solidFill>
              </a:rPr>
              <a:t>  </a:t>
            </a:r>
            <a:r>
              <a:rPr lang="de-DE" sz="1400" dirty="0" err="1" smtClean="0">
                <a:solidFill>
                  <a:srgbClr val="0000CC"/>
                </a:solidFill>
              </a:rPr>
              <a:t>for</a:t>
            </a:r>
            <a:r>
              <a:rPr lang="de-DE" sz="1400" dirty="0" smtClean="0">
                <a:solidFill>
                  <a:srgbClr val="0000CC"/>
                </a:solidFill>
              </a:rPr>
              <a:t> </a:t>
            </a:r>
            <a:r>
              <a:rPr lang="de-DE" sz="1400" dirty="0" err="1" smtClean="0">
                <a:solidFill>
                  <a:srgbClr val="0000CC"/>
                </a:solidFill>
              </a:rPr>
              <a:t>low</a:t>
            </a:r>
            <a:r>
              <a:rPr lang="de-DE" sz="1400" dirty="0" smtClean="0">
                <a:solidFill>
                  <a:srgbClr val="0000CC"/>
                </a:solidFill>
              </a:rPr>
              <a:t> </a:t>
            </a:r>
            <a:r>
              <a:rPr lang="de-DE" sz="1400" dirty="0" err="1" smtClean="0">
                <a:solidFill>
                  <a:srgbClr val="0000CC"/>
                </a:solidFill>
              </a:rPr>
              <a:t>energy</a:t>
            </a:r>
            <a:r>
              <a:rPr lang="de-DE" sz="1400" dirty="0" smtClean="0">
                <a:solidFill>
                  <a:srgbClr val="0000CC"/>
                </a:solidFill>
              </a:rPr>
              <a:t> </a:t>
            </a:r>
            <a:r>
              <a:rPr lang="de-DE" sz="1400" dirty="0" err="1" smtClean="0">
                <a:solidFill>
                  <a:srgbClr val="0000CC"/>
                </a:solidFill>
              </a:rPr>
              <a:t>electrons</a:t>
            </a:r>
            <a:r>
              <a:rPr lang="de-DE" sz="1400" dirty="0" smtClean="0">
                <a:solidFill>
                  <a:srgbClr val="0000CC"/>
                </a:solidFill>
              </a:rPr>
              <a:t>  </a:t>
            </a:r>
            <a:r>
              <a:rPr lang="de-DE" sz="1400" dirty="0" err="1" smtClean="0">
                <a:solidFill>
                  <a:srgbClr val="0000CC"/>
                </a:solidFill>
              </a:rPr>
              <a:t>require</a:t>
            </a:r>
            <a:r>
              <a:rPr lang="de-DE" sz="1400" dirty="0" smtClean="0">
                <a:solidFill>
                  <a:srgbClr val="0000CC"/>
                </a:solidFill>
              </a:rPr>
              <a:t>  additional </a:t>
            </a:r>
            <a:r>
              <a:rPr lang="de-DE" sz="1400" dirty="0" err="1" smtClean="0">
                <a:solidFill>
                  <a:srgbClr val="0000CC"/>
                </a:solidFill>
              </a:rPr>
              <a:t>studies</a:t>
            </a:r>
            <a:endParaRPr lang="de-DE" sz="1400" dirty="0" smtClean="0">
              <a:solidFill>
                <a:srgbClr val="0000CC"/>
              </a:solidFill>
            </a:endParaRPr>
          </a:p>
          <a:p>
            <a:pPr marL="285750" indent="-285750">
              <a:buFont typeface="Arial" panose="020B0604020202020204" pitchFamily="34" charset="0"/>
              <a:buChar char="•"/>
            </a:pPr>
            <a:endParaRPr lang="de-DE" sz="1400" dirty="0" smtClean="0">
              <a:solidFill>
                <a:srgbClr val="0000CC"/>
              </a:solidFill>
            </a:endParaRPr>
          </a:p>
          <a:p>
            <a:pPr marL="285750" indent="-285750">
              <a:buFont typeface="Arial" panose="020B0604020202020204" pitchFamily="34" charset="0"/>
              <a:buChar char="•"/>
            </a:pPr>
            <a:r>
              <a:rPr lang="de-DE" sz="1400" b="1" dirty="0" err="1" smtClean="0">
                <a:solidFill>
                  <a:srgbClr val="FF0000"/>
                </a:solidFill>
              </a:rPr>
              <a:t>Unfortunately</a:t>
            </a:r>
            <a:r>
              <a:rPr lang="de-DE" sz="1400" b="1" dirty="0" smtClean="0">
                <a:solidFill>
                  <a:srgbClr val="FF0000"/>
                </a:solidFill>
              </a:rPr>
              <a:t>, </a:t>
            </a:r>
            <a:r>
              <a:rPr lang="de-DE" sz="1400" b="1" dirty="0" err="1" smtClean="0">
                <a:solidFill>
                  <a:srgbClr val="FF0000"/>
                </a:solidFill>
              </a:rPr>
              <a:t>post</a:t>
            </a:r>
            <a:r>
              <a:rPr lang="de-DE" sz="1400" b="1" dirty="0" smtClean="0">
                <a:solidFill>
                  <a:srgbClr val="FF0000"/>
                </a:solidFill>
              </a:rPr>
              <a:t> LWFA beam </a:t>
            </a:r>
            <a:r>
              <a:rPr lang="de-DE" sz="1400" b="1" dirty="0">
                <a:solidFill>
                  <a:srgbClr val="FF0000"/>
                </a:solidFill>
              </a:rPr>
              <a:t> </a:t>
            </a:r>
            <a:r>
              <a:rPr lang="de-DE" sz="1400" b="1" dirty="0" err="1" smtClean="0">
                <a:solidFill>
                  <a:srgbClr val="FF0000"/>
                </a:solidFill>
              </a:rPr>
              <a:t>with</a:t>
            </a:r>
            <a:r>
              <a:rPr lang="de-DE" sz="1400" b="1" dirty="0" smtClean="0">
                <a:solidFill>
                  <a:srgbClr val="FF0000"/>
                </a:solidFill>
              </a:rPr>
              <a:t> large </a:t>
            </a:r>
            <a:r>
              <a:rPr lang="de-DE" sz="1400" b="1" dirty="0" err="1" smtClean="0">
                <a:solidFill>
                  <a:srgbClr val="FF0000"/>
                </a:solidFill>
              </a:rPr>
              <a:t>momentum</a:t>
            </a:r>
            <a:r>
              <a:rPr lang="de-DE" sz="1400" b="1" dirty="0" smtClean="0">
                <a:solidFill>
                  <a:srgbClr val="FF0000"/>
                </a:solidFill>
              </a:rPr>
              <a:t> </a:t>
            </a:r>
            <a:r>
              <a:rPr lang="de-DE" sz="1400" b="1" dirty="0" err="1" smtClean="0">
                <a:solidFill>
                  <a:srgbClr val="FF0000"/>
                </a:solidFill>
              </a:rPr>
              <a:t>spread</a:t>
            </a:r>
            <a:r>
              <a:rPr lang="de-DE" sz="1400" b="1" dirty="0" smtClean="0">
                <a:solidFill>
                  <a:srgbClr val="FF0000"/>
                </a:solidFill>
              </a:rPr>
              <a:t> </a:t>
            </a:r>
            <a:r>
              <a:rPr lang="de-DE" sz="1400" b="1" u="sng" dirty="0" smtClean="0">
                <a:solidFill>
                  <a:srgbClr val="FF0000"/>
                </a:solidFill>
              </a:rPr>
              <a:t>not</a:t>
            </a:r>
            <a:r>
              <a:rPr lang="de-DE" sz="1400" b="1" dirty="0" smtClean="0">
                <a:solidFill>
                  <a:srgbClr val="FF0000"/>
                </a:solidFill>
              </a:rPr>
              <a:t> </a:t>
            </a:r>
            <a:r>
              <a:rPr lang="de-DE" sz="1400" b="1" u="sng" dirty="0" err="1" smtClean="0">
                <a:solidFill>
                  <a:srgbClr val="FF0000"/>
                </a:solidFill>
              </a:rPr>
              <a:t>fitted</a:t>
            </a:r>
            <a:r>
              <a:rPr lang="de-DE" sz="1400" b="1" dirty="0" smtClean="0">
                <a:solidFill>
                  <a:srgbClr val="FF0000"/>
                </a:solidFill>
              </a:rPr>
              <a:t> </a:t>
            </a:r>
            <a:r>
              <a:rPr lang="de-DE" sz="1400" b="1" dirty="0" err="1" smtClean="0">
                <a:solidFill>
                  <a:srgbClr val="FF0000"/>
                </a:solidFill>
              </a:rPr>
              <a:t>to</a:t>
            </a:r>
            <a:r>
              <a:rPr lang="de-DE" sz="1400" b="1" dirty="0" smtClean="0">
                <a:solidFill>
                  <a:srgbClr val="FF0000"/>
                </a:solidFill>
              </a:rPr>
              <a:t> </a:t>
            </a:r>
            <a:r>
              <a:rPr lang="de-DE" sz="1400" b="1" dirty="0" err="1" smtClean="0">
                <a:solidFill>
                  <a:srgbClr val="FF0000"/>
                </a:solidFill>
              </a:rPr>
              <a:t>the</a:t>
            </a:r>
            <a:r>
              <a:rPr lang="de-DE" sz="1400" b="1" dirty="0" smtClean="0">
                <a:solidFill>
                  <a:srgbClr val="FF0000"/>
                </a:solidFill>
              </a:rPr>
              <a:t> ICSX ring</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sz="1600" dirty="0" smtClean="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1886855191"/>
              </p:ext>
            </p:extLst>
          </p:nvPr>
        </p:nvGraphicFramePr>
        <p:xfrm>
          <a:off x="5724128" y="4221088"/>
          <a:ext cx="2597599" cy="360040"/>
        </p:xfrm>
        <a:graphic>
          <a:graphicData uri="http://schemas.openxmlformats.org/presentationml/2006/ole">
            <mc:AlternateContent xmlns:mc="http://schemas.openxmlformats.org/markup-compatibility/2006">
              <mc:Choice xmlns:v="urn:schemas-microsoft-com:vml" Requires="v">
                <p:oleObj spid="_x0000_s3132" name="Formel" r:id="rId3" imgW="2120900" imgH="292100" progId="Equation.3">
                  <p:embed/>
                </p:oleObj>
              </mc:Choice>
              <mc:Fallback>
                <p:oleObj name="Formel" r:id="rId3" imgW="2120900" imgH="292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221088"/>
                        <a:ext cx="2597599" cy="360040"/>
                      </a:xfrm>
                      <a:prstGeom prst="rect">
                        <a:avLst/>
                      </a:prstGeom>
                      <a:noFill/>
                    </p:spPr>
                  </p:pic>
                </p:oleObj>
              </mc:Fallback>
            </mc:AlternateContent>
          </a:graphicData>
        </a:graphic>
      </p:graphicFrame>
      <p:sp>
        <p:nvSpPr>
          <p:cNvPr id="6" name="Rechteck 5"/>
          <p:cNvSpPr/>
          <p:nvPr/>
        </p:nvSpPr>
        <p:spPr>
          <a:xfrm>
            <a:off x="3995936" y="179348"/>
            <a:ext cx="1454244" cy="369332"/>
          </a:xfrm>
          <a:prstGeom prst="rect">
            <a:avLst/>
          </a:prstGeom>
        </p:spPr>
        <p:txBody>
          <a:bodyPr wrap="none">
            <a:spAutoFit/>
          </a:bodyPr>
          <a:lstStyle/>
          <a:p>
            <a:r>
              <a:rPr lang="en-US" b="1" dirty="0"/>
              <a:t>Prototypes </a:t>
            </a:r>
            <a:endParaRPr lang="de-DE" b="1" dirty="0"/>
          </a:p>
        </p:txBody>
      </p:sp>
    </p:spTree>
    <p:extLst>
      <p:ext uri="{BB962C8B-B14F-4D97-AF65-F5344CB8AC3E}">
        <p14:creationId xmlns:p14="http://schemas.microsoft.com/office/powerpoint/2010/main" val="3902664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46233"/>
            <a:ext cx="8229600" cy="620688"/>
          </a:xfrm>
        </p:spPr>
        <p:txBody>
          <a:bodyPr/>
          <a:lstStyle/>
          <a:p>
            <a:r>
              <a:rPr lang="de-DE" sz="1800" b="1" dirty="0" smtClean="0">
                <a:solidFill>
                  <a:srgbClr val="FF0000"/>
                </a:solidFill>
                <a:latin typeface="Arial" panose="020B0604020202020204" pitchFamily="34" charset="0"/>
                <a:cs typeface="Arial" panose="020B0604020202020204" pitchFamily="34" charset="0"/>
              </a:rPr>
              <a:t>IOTA ring (ASTA </a:t>
            </a:r>
            <a:r>
              <a:rPr lang="de-DE" sz="1800" b="1" dirty="0" err="1" smtClean="0">
                <a:solidFill>
                  <a:srgbClr val="FF0000"/>
                </a:solidFill>
                <a:latin typeface="Arial" panose="020B0604020202020204" pitchFamily="34" charset="0"/>
                <a:cs typeface="Arial" panose="020B0604020202020204" pitchFamily="34" charset="0"/>
              </a:rPr>
              <a:t>proposals</a:t>
            </a:r>
            <a:r>
              <a:rPr lang="de-DE" sz="1800" b="1" dirty="0" smtClean="0">
                <a:solidFill>
                  <a:srgbClr val="FF0000"/>
                </a:solidFill>
                <a:latin typeface="Arial" panose="020B0604020202020204" pitchFamily="34" charset="0"/>
                <a:cs typeface="Arial" panose="020B0604020202020204" pitchFamily="34" charset="0"/>
              </a:rPr>
              <a:t> 2013)</a:t>
            </a:r>
            <a:endParaRPr lang="de-DE" sz="1800" b="1" dirty="0">
              <a:solidFill>
                <a:srgbClr val="FF0000"/>
              </a:solidFill>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3" y="1052736"/>
            <a:ext cx="5275244" cy="356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91" y="4357098"/>
            <a:ext cx="4536504" cy="227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699" y="1000187"/>
            <a:ext cx="3843983" cy="306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29166" y="739443"/>
            <a:ext cx="1759969" cy="338554"/>
          </a:xfrm>
          <a:prstGeom prst="rect">
            <a:avLst/>
          </a:prstGeom>
          <a:noFill/>
        </p:spPr>
        <p:txBody>
          <a:bodyPr wrap="none" rtlCol="0">
            <a:spAutoFit/>
          </a:bodyPr>
          <a:lstStyle/>
          <a:p>
            <a:r>
              <a:rPr lang="de-DE" sz="1600" b="1" dirty="0" smtClean="0">
                <a:solidFill>
                  <a:srgbClr val="0000CC"/>
                </a:solidFill>
              </a:rPr>
              <a:t>IOTA ring </a:t>
            </a:r>
            <a:r>
              <a:rPr lang="de-DE" sz="1600" b="1" dirty="0" err="1" smtClean="0">
                <a:solidFill>
                  <a:srgbClr val="0000CC"/>
                </a:solidFill>
              </a:rPr>
              <a:t>layout</a:t>
            </a:r>
            <a:endParaRPr lang="de-DE" sz="1600" b="1" dirty="0">
              <a:solidFill>
                <a:srgbClr val="0000CC"/>
              </a:solidFill>
            </a:endParaRPr>
          </a:p>
        </p:txBody>
      </p:sp>
      <p:sp>
        <p:nvSpPr>
          <p:cNvPr id="5" name="Textfeld 4"/>
          <p:cNvSpPr txBox="1"/>
          <p:nvPr/>
        </p:nvSpPr>
        <p:spPr>
          <a:xfrm>
            <a:off x="6876256" y="724054"/>
            <a:ext cx="1441357" cy="369332"/>
          </a:xfrm>
          <a:prstGeom prst="rect">
            <a:avLst/>
          </a:prstGeom>
          <a:noFill/>
        </p:spPr>
        <p:txBody>
          <a:bodyPr wrap="none" rtlCol="0">
            <a:spAutoFit/>
          </a:bodyPr>
          <a:lstStyle/>
          <a:p>
            <a:r>
              <a:rPr lang="de-DE" b="1" dirty="0" smtClean="0">
                <a:solidFill>
                  <a:srgbClr val="0000CC"/>
                </a:solidFill>
              </a:rPr>
              <a:t>IOTA </a:t>
            </a:r>
            <a:r>
              <a:rPr lang="de-DE" b="1" dirty="0" err="1" smtClean="0">
                <a:solidFill>
                  <a:srgbClr val="0000CC"/>
                </a:solidFill>
              </a:rPr>
              <a:t>lattice</a:t>
            </a:r>
            <a:endParaRPr lang="de-DE" b="1" dirty="0">
              <a:solidFill>
                <a:srgbClr val="0000CC"/>
              </a:solidFill>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763" y="5517232"/>
            <a:ext cx="4375945"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5004048" y="5340329"/>
            <a:ext cx="4572000" cy="307777"/>
          </a:xfrm>
          <a:prstGeom prst="rect">
            <a:avLst/>
          </a:prstGeom>
        </p:spPr>
        <p:txBody>
          <a:bodyPr>
            <a:spAutoFit/>
          </a:bodyPr>
          <a:lstStyle/>
          <a:p>
            <a:r>
              <a:rPr lang="de-DE" sz="1400" b="1" dirty="0">
                <a:latin typeface="Arial" panose="020B0604020202020204" pitchFamily="34" charset="0"/>
                <a:cs typeface="Arial" panose="020B0604020202020204" pitchFamily="34" charset="0"/>
              </a:rPr>
              <a:t>Optical </a:t>
            </a:r>
            <a:r>
              <a:rPr lang="de-DE" sz="1400" b="1" dirty="0" err="1">
                <a:latin typeface="Arial" panose="020B0604020202020204" pitchFamily="34" charset="0"/>
                <a:cs typeface="Arial" panose="020B0604020202020204" pitchFamily="34" charset="0"/>
              </a:rPr>
              <a:t>stochastic</a:t>
            </a:r>
            <a:r>
              <a:rPr lang="de-DE" sz="1400" b="1" dirty="0">
                <a:latin typeface="Arial" panose="020B0604020202020204" pitchFamily="34" charset="0"/>
                <a:cs typeface="Arial" panose="020B0604020202020204" pitchFamily="34" charset="0"/>
              </a:rPr>
              <a:t> </a:t>
            </a:r>
            <a:r>
              <a:rPr lang="de-DE" sz="1400" b="1" dirty="0" err="1">
                <a:latin typeface="Arial" panose="020B0604020202020204" pitchFamily="34" charset="0"/>
                <a:cs typeface="Arial" panose="020B0604020202020204" pitchFamily="34" charset="0"/>
              </a:rPr>
              <a:t>experiment</a:t>
            </a:r>
            <a:r>
              <a:rPr lang="de-DE" sz="1400" b="1" dirty="0">
                <a:latin typeface="Arial" panose="020B0604020202020204" pitchFamily="34" charset="0"/>
                <a:cs typeface="Arial" panose="020B0604020202020204" pitchFamily="34" charset="0"/>
              </a:rPr>
              <a:t> at IOTA (2014)</a:t>
            </a:r>
            <a:endParaRPr lang="de-DE" sz="1400" dirty="0"/>
          </a:p>
        </p:txBody>
      </p:sp>
      <p:sp>
        <p:nvSpPr>
          <p:cNvPr id="9" name="Rechteck 8"/>
          <p:cNvSpPr/>
          <p:nvPr/>
        </p:nvSpPr>
        <p:spPr>
          <a:xfrm>
            <a:off x="4483708" y="4177574"/>
            <a:ext cx="4572000" cy="1200329"/>
          </a:xfrm>
          <a:prstGeom prst="rect">
            <a:avLst/>
          </a:prstGeom>
        </p:spPr>
        <p:txBody>
          <a:bodyPr>
            <a:spAutoFit/>
          </a:bodyPr>
          <a:lstStyle/>
          <a:p>
            <a:pPr algn="just"/>
            <a:r>
              <a:rPr lang="en-US" altLang="de-DE" sz="1200" dirty="0"/>
              <a:t>The IOTA ring is designed for the proof-of-principle experiment of the nonlinear </a:t>
            </a:r>
            <a:r>
              <a:rPr lang="en-US" altLang="de-DE" sz="1200" dirty="0" err="1"/>
              <a:t>integrable</a:t>
            </a:r>
            <a:r>
              <a:rPr lang="en-US" altLang="de-DE" sz="1200" dirty="0"/>
              <a:t> optics at the ASTA facility. </a:t>
            </a:r>
          </a:p>
          <a:p>
            <a:pPr algn="just"/>
            <a:r>
              <a:rPr lang="en-US" altLang="de-DE" sz="1200" dirty="0"/>
              <a:t>It is desirable to accommodate more experiments, such as the </a:t>
            </a:r>
            <a:r>
              <a:rPr lang="en-US" altLang="de-DE" sz="1200" b="1" u="sng" dirty="0"/>
              <a:t>nonlinear focusing </a:t>
            </a:r>
            <a:r>
              <a:rPr lang="en-US" altLang="de-DE" sz="1200" dirty="0"/>
              <a:t>with </a:t>
            </a:r>
            <a:r>
              <a:rPr lang="en-US" altLang="de-DE" sz="1200" b="1" u="sng" dirty="0"/>
              <a:t>electron beam lens </a:t>
            </a:r>
            <a:r>
              <a:rPr lang="en-US" altLang="de-DE" sz="1200" dirty="0"/>
              <a:t>and </a:t>
            </a:r>
            <a:r>
              <a:rPr lang="en-US" altLang="de-DE" sz="1200" b="1" u="sng" dirty="0"/>
              <a:t>optical stochastic cooling</a:t>
            </a:r>
            <a:r>
              <a:rPr lang="en-US" altLang="de-DE" sz="1200" dirty="0"/>
              <a:t>. four 2 m nonlinear magnet insertions sections</a:t>
            </a:r>
            <a:endParaRPr lang="de-DE" sz="1200" dirty="0"/>
          </a:p>
        </p:txBody>
      </p:sp>
      <p:sp>
        <p:nvSpPr>
          <p:cNvPr id="10" name="Rechteck 9"/>
          <p:cNvSpPr/>
          <p:nvPr/>
        </p:nvSpPr>
        <p:spPr>
          <a:xfrm>
            <a:off x="4067944" y="112739"/>
            <a:ext cx="1454244" cy="369332"/>
          </a:xfrm>
          <a:prstGeom prst="rect">
            <a:avLst/>
          </a:prstGeom>
        </p:spPr>
        <p:txBody>
          <a:bodyPr wrap="none">
            <a:spAutoFit/>
          </a:bodyPr>
          <a:lstStyle/>
          <a:p>
            <a:r>
              <a:rPr lang="en-US" b="1" dirty="0"/>
              <a:t>Prototypes </a:t>
            </a:r>
            <a:endParaRPr lang="de-DE" b="1" dirty="0"/>
          </a:p>
        </p:txBody>
      </p:sp>
    </p:spTree>
    <p:extLst>
      <p:ext uri="{BB962C8B-B14F-4D97-AF65-F5344CB8AC3E}">
        <p14:creationId xmlns:p14="http://schemas.microsoft.com/office/powerpoint/2010/main" val="2200337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915816" y="2276872"/>
            <a:ext cx="2698175" cy="1200329"/>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FLUTE </a:t>
            </a:r>
            <a:r>
              <a:rPr lang="en-US" b="1" dirty="0" smtClean="0">
                <a:latin typeface="Arial" panose="020B0604020202020204" pitchFamily="34" charset="0"/>
                <a:cs typeface="Arial" panose="020B0604020202020204" pitchFamily="34" charset="0"/>
              </a:rPr>
              <a:t> LINAC </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as</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injector of </a:t>
            </a:r>
            <a:r>
              <a:rPr lang="en-US" b="1" dirty="0" smtClean="0">
                <a:latin typeface="Arial" panose="020B0604020202020204" pitchFamily="34" charset="0"/>
                <a:cs typeface="Arial" panose="020B0604020202020204" pitchFamily="34" charset="0"/>
              </a:rPr>
              <a:t>low energy </a:t>
            </a:r>
          </a:p>
          <a:p>
            <a:pPr algn="ctr"/>
            <a:r>
              <a:rPr lang="en-US" b="1" dirty="0" smtClean="0">
                <a:latin typeface="Arial" panose="020B0604020202020204" pitchFamily="34" charset="0"/>
                <a:cs typeface="Arial" panose="020B0604020202020204" pitchFamily="34" charset="0"/>
              </a:rPr>
              <a:t>Electron beam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158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7720" y="188640"/>
            <a:ext cx="9001000" cy="6494085"/>
          </a:xfrm>
          <a:prstGeom prst="rect">
            <a:avLst/>
          </a:prstGeom>
        </p:spPr>
        <p:txBody>
          <a:bodyPr wrap="square">
            <a:spAutoFit/>
          </a:bodyPr>
          <a:lstStyle/>
          <a:p>
            <a:r>
              <a:rPr lang="en-US" sz="1600" b="1" dirty="0" smtClean="0">
                <a:solidFill>
                  <a:srgbClr val="0000CC"/>
                </a:solidFill>
              </a:rPr>
              <a:t>The VLA-</a:t>
            </a:r>
            <a:r>
              <a:rPr lang="en-US" sz="1600" b="1" dirty="0" err="1" smtClean="0">
                <a:solidFill>
                  <a:srgbClr val="0000CC"/>
                </a:solidFill>
              </a:rPr>
              <a:t>cSR</a:t>
            </a:r>
            <a:r>
              <a:rPr lang="en-US" sz="1600" b="1" dirty="0" smtClean="0">
                <a:solidFill>
                  <a:srgbClr val="0000CC"/>
                </a:solidFill>
              </a:rPr>
              <a:t> ring should </a:t>
            </a:r>
            <a:r>
              <a:rPr lang="en-US" sz="1600" b="1" dirty="0">
                <a:solidFill>
                  <a:srgbClr val="0000CC"/>
                </a:solidFill>
              </a:rPr>
              <a:t>provide possibility </a:t>
            </a:r>
            <a:r>
              <a:rPr lang="en-US" sz="1600" b="1" dirty="0" smtClean="0">
                <a:solidFill>
                  <a:srgbClr val="0000CC"/>
                </a:solidFill>
              </a:rPr>
              <a:t>for EXPERIMENTS </a:t>
            </a:r>
            <a:r>
              <a:rPr lang="en-US" sz="1600" b="1" dirty="0">
                <a:solidFill>
                  <a:srgbClr val="0000CC"/>
                </a:solidFill>
              </a:rPr>
              <a:t>and TESTS with electron beam in </a:t>
            </a:r>
            <a:r>
              <a:rPr lang="en-US" sz="1600" b="1" dirty="0" smtClean="0">
                <a:solidFill>
                  <a:srgbClr val="0000CC"/>
                </a:solidFill>
              </a:rPr>
              <a:t>a wide  </a:t>
            </a:r>
            <a:r>
              <a:rPr lang="en-US" sz="1600" b="1" dirty="0">
                <a:solidFill>
                  <a:srgbClr val="0000CC"/>
                </a:solidFill>
              </a:rPr>
              <a:t>energy range </a:t>
            </a:r>
            <a:r>
              <a:rPr lang="en-US" sz="1600" b="1" dirty="0" smtClean="0">
                <a:solidFill>
                  <a:srgbClr val="0000CC"/>
                </a:solidFill>
              </a:rPr>
              <a:t>from  </a:t>
            </a:r>
            <a:r>
              <a:rPr lang="en-US" sz="1600" b="1" dirty="0">
                <a:solidFill>
                  <a:srgbClr val="0000CC"/>
                </a:solidFill>
              </a:rPr>
              <a:t>50 </a:t>
            </a:r>
            <a:r>
              <a:rPr lang="en-US" sz="1600" b="1" dirty="0" smtClean="0">
                <a:solidFill>
                  <a:srgbClr val="0000CC"/>
                </a:solidFill>
              </a:rPr>
              <a:t> to </a:t>
            </a:r>
            <a:r>
              <a:rPr lang="en-US" sz="1600" b="1" dirty="0" smtClean="0">
                <a:solidFill>
                  <a:srgbClr val="0000CC"/>
                </a:solidFill>
                <a:sym typeface="Symbol"/>
              </a:rPr>
              <a:t></a:t>
            </a:r>
            <a:r>
              <a:rPr lang="en-US" sz="1600" b="1" dirty="0" smtClean="0">
                <a:solidFill>
                  <a:srgbClr val="0000CC"/>
                </a:solidFill>
              </a:rPr>
              <a:t>500 MeV with objectives:</a:t>
            </a:r>
            <a:endParaRPr lang="en-US" sz="1400" dirty="0" smtClean="0"/>
          </a:p>
          <a:p>
            <a:pPr lvl="0" algn="ctr"/>
            <a:endParaRPr lang="en-US" b="1" dirty="0" smtClean="0"/>
          </a:p>
          <a:p>
            <a:pPr lvl="0" algn="ctr"/>
            <a:r>
              <a:rPr lang="en-US" b="1" dirty="0" smtClean="0"/>
              <a:t>1) Ring operation with ULTRA </a:t>
            </a:r>
            <a:r>
              <a:rPr lang="en-US" b="1" dirty="0"/>
              <a:t>SHORT </a:t>
            </a:r>
            <a:r>
              <a:rPr lang="en-US" b="1" dirty="0" smtClean="0"/>
              <a:t>PULSES</a:t>
            </a:r>
            <a:endParaRPr lang="en-US" dirty="0" smtClean="0"/>
          </a:p>
          <a:p>
            <a:pPr marL="285750" indent="-285750">
              <a:buFont typeface="Arial" panose="020B0604020202020204" pitchFamily="34" charset="0"/>
              <a:buChar char="•"/>
            </a:pPr>
            <a:r>
              <a:rPr lang="en-US" sz="1400" dirty="0" smtClean="0"/>
              <a:t>preserve </a:t>
            </a:r>
            <a:r>
              <a:rPr lang="en-US" sz="1400" dirty="0"/>
              <a:t>pulse structure of ultra-short bunches with pulse width </a:t>
            </a:r>
            <a:endParaRPr lang="en-US" sz="1400" dirty="0" smtClean="0"/>
          </a:p>
          <a:p>
            <a:pPr algn="ctr"/>
            <a:endParaRPr lang="en-US" sz="1400" b="1" i="1" dirty="0" smtClean="0">
              <a:sym typeface="Symbol"/>
            </a:endParaRPr>
          </a:p>
          <a:p>
            <a:pPr algn="ctr"/>
            <a:r>
              <a:rPr lang="en-US" sz="1400" b="1" i="1" dirty="0" smtClean="0">
                <a:sym typeface="Symbol"/>
              </a:rPr>
              <a:t></a:t>
            </a:r>
            <a:r>
              <a:rPr lang="en-US" sz="1400" b="1" i="1" baseline="-25000" dirty="0" smtClean="0">
                <a:sym typeface="Symbol"/>
              </a:rPr>
              <a:t></a:t>
            </a:r>
            <a:r>
              <a:rPr lang="en-US" sz="1400" b="1" dirty="0" smtClean="0"/>
              <a:t> </a:t>
            </a:r>
            <a:r>
              <a:rPr lang="en-US" sz="1400" b="1" dirty="0" smtClean="0">
                <a:sym typeface="Symbol"/>
              </a:rPr>
              <a:t> 30</a:t>
            </a:r>
            <a:r>
              <a:rPr lang="en-US" sz="1400" b="1" dirty="0" smtClean="0"/>
              <a:t> </a:t>
            </a:r>
            <a:r>
              <a:rPr lang="en-US" sz="1400" b="1" dirty="0"/>
              <a:t>fs </a:t>
            </a:r>
            <a:r>
              <a:rPr lang="en-US" sz="1400" b="1" dirty="0" smtClean="0"/>
              <a:t>  </a:t>
            </a:r>
          </a:p>
          <a:p>
            <a:pPr marL="285750" indent="-285750">
              <a:buFont typeface="Arial" panose="020B0604020202020204" pitchFamily="34" charset="0"/>
              <a:buChar char="•"/>
            </a:pPr>
            <a:r>
              <a:rPr lang="en-US" sz="1400" dirty="0" smtClean="0"/>
              <a:t>Charge of single spike could </a:t>
            </a:r>
            <a:r>
              <a:rPr lang="en-US" sz="1400" dirty="0"/>
              <a:t>be in the range of  </a:t>
            </a:r>
            <a:endParaRPr lang="en-US" sz="1400" dirty="0" smtClean="0"/>
          </a:p>
          <a:p>
            <a:pPr marL="285750" indent="-285750">
              <a:buFont typeface="Arial" panose="020B0604020202020204" pitchFamily="34" charset="0"/>
              <a:buChar char="•"/>
            </a:pPr>
            <a:endParaRPr lang="en-US" sz="1400" b="1" i="1" dirty="0" smtClean="0"/>
          </a:p>
          <a:p>
            <a:pPr algn="ctr"/>
            <a:r>
              <a:rPr lang="en-US" sz="1400" b="1" i="1" dirty="0" smtClean="0"/>
              <a:t>Q = 20 </a:t>
            </a:r>
            <a:r>
              <a:rPr lang="en-US" sz="1400" b="1" i="1" dirty="0"/>
              <a:t>÷</a:t>
            </a:r>
            <a:r>
              <a:rPr lang="en-US" sz="1400" b="1" dirty="0"/>
              <a:t> 200 </a:t>
            </a:r>
            <a:r>
              <a:rPr lang="en-US" sz="1400" b="1" dirty="0" err="1"/>
              <a:t>pC</a:t>
            </a:r>
            <a:r>
              <a:rPr lang="en-US" sz="1400" b="1" i="1" dirty="0"/>
              <a:t> </a:t>
            </a:r>
            <a:endParaRPr lang="en-US" sz="1400" b="1" i="1" dirty="0" smtClean="0"/>
          </a:p>
          <a:p>
            <a:r>
              <a:rPr lang="en-US" sz="1400" dirty="0"/>
              <a:t> </a:t>
            </a:r>
            <a:r>
              <a:rPr lang="en-US" sz="1400" dirty="0" smtClean="0"/>
              <a:t>     in </a:t>
            </a:r>
            <a:r>
              <a:rPr lang="en-US" sz="1400" dirty="0"/>
              <a:t>order to fulfill conditions for a single spike injection after the LWFA while the </a:t>
            </a:r>
            <a:r>
              <a:rPr lang="en-US" sz="1400" dirty="0" smtClean="0"/>
              <a:t>  </a:t>
            </a:r>
          </a:p>
          <a:p>
            <a:r>
              <a:rPr lang="en-US" sz="1400" dirty="0" smtClean="0"/>
              <a:t>     pulse </a:t>
            </a:r>
            <a:r>
              <a:rPr lang="en-US" sz="1400" dirty="0"/>
              <a:t>duration of bunch with charge of </a:t>
            </a:r>
            <a:r>
              <a:rPr lang="en-US" sz="1400" dirty="0" smtClean="0"/>
              <a:t> </a:t>
            </a:r>
            <a:r>
              <a:rPr lang="en-US" sz="1400" b="1" i="1" dirty="0" smtClean="0"/>
              <a:t>Q</a:t>
            </a:r>
            <a:r>
              <a:rPr lang="en-US" sz="1400" b="1" dirty="0" smtClean="0"/>
              <a:t> </a:t>
            </a:r>
            <a:r>
              <a:rPr lang="en-US" sz="1400" b="1" dirty="0">
                <a:sym typeface="Symbol"/>
              </a:rPr>
              <a:t></a:t>
            </a:r>
            <a:r>
              <a:rPr lang="en-US" sz="1400" b="1" dirty="0"/>
              <a:t> 1 </a:t>
            </a:r>
            <a:r>
              <a:rPr lang="en-US" sz="1400" b="1" i="1" dirty="0" err="1"/>
              <a:t>nC</a:t>
            </a:r>
            <a:r>
              <a:rPr lang="en-US" sz="1400" b="1" dirty="0"/>
              <a:t> </a:t>
            </a:r>
            <a:r>
              <a:rPr lang="en-US" sz="1400" dirty="0" smtClean="0"/>
              <a:t> might </a:t>
            </a:r>
            <a:r>
              <a:rPr lang="en-US" sz="1400" dirty="0"/>
              <a:t>reach </a:t>
            </a:r>
            <a:endParaRPr lang="en-US" sz="1400" b="1" i="1" dirty="0" smtClean="0">
              <a:sym typeface="Symbol"/>
            </a:endParaRPr>
          </a:p>
          <a:p>
            <a:pPr algn="ctr"/>
            <a:r>
              <a:rPr lang="en-US" sz="1400" b="1" i="1" dirty="0" smtClean="0">
                <a:sym typeface="Symbol"/>
              </a:rPr>
              <a:t>  </a:t>
            </a:r>
            <a:r>
              <a:rPr lang="en-US" sz="1400" b="1" i="1" baseline="-25000" dirty="0" smtClean="0">
                <a:sym typeface="Symbol"/>
              </a:rPr>
              <a:t></a:t>
            </a:r>
            <a:r>
              <a:rPr lang="en-US" sz="1400" b="1" i="1" baseline="-25000" dirty="0" smtClean="0"/>
              <a:t> </a:t>
            </a:r>
            <a:r>
              <a:rPr lang="en-US" sz="1400" b="1" dirty="0">
                <a:sym typeface="Symbol"/>
              </a:rPr>
              <a:t></a:t>
            </a:r>
            <a:r>
              <a:rPr lang="en-US" sz="1400" b="1" dirty="0"/>
              <a:t> </a:t>
            </a:r>
            <a:r>
              <a:rPr lang="en-US" sz="1400" b="1" dirty="0" smtClean="0"/>
              <a:t>100 fs.</a:t>
            </a:r>
            <a:endParaRPr lang="de-DE" sz="1400" dirty="0"/>
          </a:p>
          <a:p>
            <a:endParaRPr lang="en-US" sz="1400" dirty="0" smtClean="0"/>
          </a:p>
          <a:p>
            <a:pPr marL="342900" indent="-342900" algn="ctr">
              <a:buAutoNum type="arabicParenR" startAt="2"/>
            </a:pPr>
            <a:r>
              <a:rPr lang="en-US" b="1" dirty="0" smtClean="0"/>
              <a:t>Ring operation with beam of large momentum spread </a:t>
            </a:r>
            <a:endParaRPr lang="de-DE" dirty="0"/>
          </a:p>
          <a:p>
            <a:pPr marL="342900" indent="-342900" algn="just">
              <a:buFont typeface="Arial" panose="020B0604020202020204" pitchFamily="34" charset="0"/>
              <a:buChar char="•"/>
            </a:pPr>
            <a:endParaRPr lang="en-US" sz="1400" dirty="0" smtClean="0"/>
          </a:p>
          <a:p>
            <a:pPr marL="342900" indent="-342900" algn="just">
              <a:buFont typeface="Arial" panose="020B0604020202020204" pitchFamily="34" charset="0"/>
              <a:buChar char="•"/>
            </a:pPr>
            <a:r>
              <a:rPr lang="en-US" sz="1400" dirty="0" smtClean="0"/>
              <a:t>feasibility </a:t>
            </a:r>
            <a:r>
              <a:rPr lang="en-US" sz="1400" dirty="0"/>
              <a:t>studies of a ring with large </a:t>
            </a:r>
            <a:r>
              <a:rPr lang="en-US" sz="1400" b="1" u="sng" dirty="0"/>
              <a:t>Momentum </a:t>
            </a:r>
            <a:r>
              <a:rPr lang="en-US" sz="1400" b="1" u="sng" dirty="0" smtClean="0"/>
              <a:t>Acceptance  </a:t>
            </a:r>
            <a:endParaRPr lang="en-US" sz="1400" b="1" i="1" u="sng" dirty="0" smtClean="0">
              <a:sym typeface="Symbol"/>
            </a:endParaRPr>
          </a:p>
          <a:p>
            <a:pPr algn="ctr"/>
            <a:endParaRPr lang="en-US" sz="1400" b="1" i="1" dirty="0" smtClean="0">
              <a:sym typeface="Symbol"/>
            </a:endParaRPr>
          </a:p>
          <a:p>
            <a:pPr algn="ctr"/>
            <a:r>
              <a:rPr lang="en-US" sz="1400" b="1" i="1" dirty="0" smtClean="0">
                <a:sym typeface="Symbol"/>
              </a:rPr>
              <a:t></a:t>
            </a:r>
            <a:r>
              <a:rPr lang="en-US" sz="1400" b="1" i="1" dirty="0"/>
              <a:t>P/P</a:t>
            </a:r>
            <a:r>
              <a:rPr lang="en-US" sz="1400" b="1" dirty="0"/>
              <a:t>  </a:t>
            </a:r>
            <a:r>
              <a:rPr lang="en-US" sz="1400" b="1" dirty="0" smtClean="0"/>
              <a:t>&gt; </a:t>
            </a:r>
            <a:r>
              <a:rPr lang="en-US" sz="1400" b="1" dirty="0" smtClean="0">
                <a:sym typeface="Symbol"/>
              </a:rPr>
              <a:t></a:t>
            </a:r>
            <a:r>
              <a:rPr lang="en-US" sz="1400" b="1" dirty="0" smtClean="0"/>
              <a:t> 10 </a:t>
            </a:r>
            <a:r>
              <a:rPr lang="en-US" sz="1400" b="1" dirty="0"/>
              <a:t>%</a:t>
            </a:r>
            <a:r>
              <a:rPr lang="en-US" sz="1400" dirty="0"/>
              <a:t> </a:t>
            </a:r>
            <a:endParaRPr lang="en-US" sz="1400" dirty="0" smtClean="0"/>
          </a:p>
          <a:p>
            <a:pPr algn="ctr"/>
            <a:endParaRPr lang="en-US" sz="1400" dirty="0" smtClean="0"/>
          </a:p>
          <a:p>
            <a:pPr marL="285750" indent="-285750" algn="just">
              <a:buFont typeface="Arial" panose="020B0604020202020204" pitchFamily="34" charset="0"/>
              <a:buChar char="•"/>
            </a:pPr>
            <a:r>
              <a:rPr lang="en-US" sz="1400" dirty="0" smtClean="0"/>
              <a:t>and </a:t>
            </a:r>
            <a:r>
              <a:rPr lang="en-US" sz="1400" dirty="0"/>
              <a:t>reasonably large Dynamic Aperture to  store the </a:t>
            </a:r>
            <a:r>
              <a:rPr lang="en-US" sz="1400" dirty="0" smtClean="0"/>
              <a:t>electrons </a:t>
            </a:r>
            <a:r>
              <a:rPr lang="en-US" sz="1400" dirty="0"/>
              <a:t>after the </a:t>
            </a:r>
            <a:r>
              <a:rPr lang="en-US" sz="1400" dirty="0" smtClean="0"/>
              <a:t>LWFA </a:t>
            </a:r>
            <a:r>
              <a:rPr lang="en-US" sz="1400" dirty="0"/>
              <a:t>with </a:t>
            </a:r>
          </a:p>
          <a:p>
            <a:pPr marL="285750" indent="-285750" algn="just">
              <a:buFont typeface="Arial" panose="020B0604020202020204" pitchFamily="34" charset="0"/>
              <a:buChar char="•"/>
            </a:pPr>
            <a:r>
              <a:rPr lang="en-US" sz="1400" dirty="0" smtClean="0"/>
              <a:t>emittance </a:t>
            </a:r>
            <a:r>
              <a:rPr lang="en-US" sz="1400" dirty="0"/>
              <a:t>of about </a:t>
            </a:r>
          </a:p>
          <a:p>
            <a:pPr algn="ctr"/>
            <a:r>
              <a:rPr lang="en-US" sz="1400" b="1" i="1" dirty="0" smtClean="0">
                <a:sym typeface="Symbol"/>
              </a:rPr>
              <a:t></a:t>
            </a:r>
            <a:r>
              <a:rPr lang="en-US" sz="1400" b="1" i="1" baseline="-25000" dirty="0" err="1"/>
              <a:t>x,y</a:t>
            </a:r>
            <a:r>
              <a:rPr lang="en-US" sz="1400" b="1" dirty="0"/>
              <a:t> </a:t>
            </a:r>
            <a:r>
              <a:rPr lang="en-US" sz="1400" b="1" dirty="0">
                <a:sym typeface="Symbol"/>
              </a:rPr>
              <a:t></a:t>
            </a:r>
            <a:r>
              <a:rPr lang="en-US" sz="1400" b="1" dirty="0"/>
              <a:t> </a:t>
            </a:r>
            <a:r>
              <a:rPr lang="en-US" sz="1400" b="1" dirty="0" smtClean="0"/>
              <a:t>10 to 30  </a:t>
            </a:r>
            <a:r>
              <a:rPr lang="en-US" sz="1400" b="1" dirty="0" err="1"/>
              <a:t>nm</a:t>
            </a:r>
            <a:r>
              <a:rPr lang="en-US" sz="1400" b="1" dirty="0" err="1">
                <a:sym typeface="Symbol"/>
              </a:rPr>
              <a:t></a:t>
            </a:r>
            <a:r>
              <a:rPr lang="en-US" sz="1400" b="1" dirty="0" err="1"/>
              <a:t>rad</a:t>
            </a:r>
            <a:r>
              <a:rPr lang="en-US" sz="1400" dirty="0"/>
              <a:t> (</a:t>
            </a:r>
            <a:r>
              <a:rPr lang="en-US" sz="1400" dirty="0" err="1"/>
              <a:t>rms</a:t>
            </a:r>
            <a:r>
              <a:rPr lang="en-US" sz="1400" dirty="0"/>
              <a:t>) </a:t>
            </a:r>
            <a:endParaRPr lang="en-US" sz="1400" dirty="0" smtClean="0"/>
          </a:p>
          <a:p>
            <a:pPr marL="285750" indent="-285750" algn="just">
              <a:buFont typeface="Arial" panose="020B0604020202020204" pitchFamily="34" charset="0"/>
              <a:buChar char="•"/>
            </a:pPr>
            <a:r>
              <a:rPr lang="en-US" sz="1400" dirty="0" smtClean="0"/>
              <a:t>and </a:t>
            </a:r>
            <a:r>
              <a:rPr lang="en-US" sz="1400" dirty="0"/>
              <a:t>momentum spread of </a:t>
            </a:r>
            <a:endParaRPr lang="en-US" sz="1400" dirty="0" smtClean="0"/>
          </a:p>
          <a:p>
            <a:pPr lvl="1" algn="ctr"/>
            <a:r>
              <a:rPr lang="en-US" sz="1400" b="1" i="1" dirty="0" smtClean="0">
                <a:sym typeface="Symbol"/>
              </a:rPr>
              <a:t></a:t>
            </a:r>
            <a:r>
              <a:rPr lang="en-US" sz="1400" b="1" i="1" baseline="-25000" dirty="0"/>
              <a:t>E</a:t>
            </a:r>
            <a:r>
              <a:rPr lang="en-US" sz="1400" b="1" dirty="0"/>
              <a:t> </a:t>
            </a:r>
            <a:r>
              <a:rPr lang="en-US" sz="1400" b="1" dirty="0">
                <a:sym typeface="Symbol"/>
              </a:rPr>
              <a:t></a:t>
            </a:r>
            <a:r>
              <a:rPr lang="en-US" sz="1400" b="1" dirty="0"/>
              <a:t> </a:t>
            </a:r>
            <a:r>
              <a:rPr lang="en-US" sz="1400" b="1" dirty="0" smtClean="0"/>
              <a:t>± 1 % </a:t>
            </a:r>
            <a:r>
              <a:rPr lang="en-US" sz="1400" dirty="0" smtClean="0"/>
              <a:t>(realistic value) up  to   </a:t>
            </a:r>
            <a:r>
              <a:rPr lang="en-US" sz="1400" b="1" dirty="0" smtClean="0">
                <a:solidFill>
                  <a:srgbClr val="FF0000"/>
                </a:solidFill>
              </a:rPr>
              <a:t>± 3 % </a:t>
            </a:r>
            <a:r>
              <a:rPr lang="en-US" sz="1400" dirty="0" smtClean="0"/>
              <a:t>(if  possible et al)</a:t>
            </a:r>
          </a:p>
          <a:p>
            <a:pPr lvl="1" algn="ctr"/>
            <a:endParaRPr lang="en-US" sz="1400" b="1" dirty="0">
              <a:solidFill>
                <a:srgbClr val="FF0000"/>
              </a:solidFill>
            </a:endParaRPr>
          </a:p>
          <a:p>
            <a:pPr lvl="1" algn="ctr"/>
            <a:r>
              <a:rPr lang="en-US" b="1" dirty="0" smtClean="0">
                <a:solidFill>
                  <a:srgbClr val="FF0000"/>
                </a:solidFill>
              </a:rPr>
              <a:t>3) Is it feasible and realistic to </a:t>
            </a:r>
            <a:r>
              <a:rPr lang="en-US" b="1" u="sng" dirty="0" smtClean="0">
                <a:solidFill>
                  <a:srgbClr val="FF0000"/>
                </a:solidFill>
              </a:rPr>
              <a:t>COMBINE</a:t>
            </a:r>
            <a:r>
              <a:rPr lang="en-US" b="1" dirty="0" smtClean="0">
                <a:solidFill>
                  <a:srgbClr val="FF0000"/>
                </a:solidFill>
              </a:rPr>
              <a:t> ring operation with beam of large </a:t>
            </a:r>
          </a:p>
          <a:p>
            <a:pPr lvl="1" algn="ctr"/>
            <a:r>
              <a:rPr lang="en-US" b="1" dirty="0" smtClean="0">
                <a:solidFill>
                  <a:srgbClr val="FF0000"/>
                </a:solidFill>
              </a:rPr>
              <a:t>momentum spread AND ultra short bunch width  ???</a:t>
            </a:r>
            <a:endParaRPr lang="de-DE" dirty="0">
              <a:solidFill>
                <a:srgbClr val="FF0000"/>
              </a:solidFill>
            </a:endParaRPr>
          </a:p>
        </p:txBody>
      </p:sp>
    </p:spTree>
    <p:extLst>
      <p:ext uri="{BB962C8B-B14F-4D97-AF65-F5344CB8AC3E}">
        <p14:creationId xmlns:p14="http://schemas.microsoft.com/office/powerpoint/2010/main" val="2962578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4281104504"/>
              </p:ext>
            </p:extLst>
          </p:nvPr>
        </p:nvGraphicFramePr>
        <p:xfrm>
          <a:off x="827584" y="3645024"/>
          <a:ext cx="7632848" cy="3009340"/>
        </p:xfrm>
        <a:graphic>
          <a:graphicData uri="http://schemas.openxmlformats.org/drawingml/2006/table">
            <a:tbl>
              <a:tblPr firstRow="1" firstCol="1" bandRow="1">
                <a:tableStyleId>{5C22544A-7EE6-4342-B048-85BDC9FD1C3A}</a:tableStyleId>
              </a:tblPr>
              <a:tblGrid>
                <a:gridCol w="1656184"/>
                <a:gridCol w="1764842"/>
                <a:gridCol w="1710513"/>
                <a:gridCol w="2501309"/>
              </a:tblGrid>
              <a:tr h="1655120">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e-beam</a:t>
                      </a:r>
                      <a:endParaRPr lang="de-DE" sz="1400" dirty="0">
                        <a:effectLst/>
                        <a:latin typeface="Arial" panose="020B0604020202020204" pitchFamily="34" charset="0"/>
                        <a:cs typeface="Arial" panose="020B0604020202020204" pitchFamily="34" charset="0"/>
                      </a:endParaRPr>
                    </a:p>
                    <a:p>
                      <a:pPr algn="ctr">
                        <a:lnSpc>
                          <a:spcPct val="115000"/>
                        </a:lnSpc>
                        <a:spcAft>
                          <a:spcPts val="1000"/>
                        </a:spcAft>
                      </a:pPr>
                      <a:r>
                        <a:rPr lang="en-US" sz="1400" dirty="0" err="1">
                          <a:effectLst/>
                          <a:latin typeface="Arial" panose="020B0604020202020204" pitchFamily="34" charset="0"/>
                          <a:cs typeface="Arial" panose="020B0604020202020204" pitchFamily="34" charset="0"/>
                        </a:rPr>
                        <a:t>Energ</a:t>
                      </a:r>
                      <a:r>
                        <a:rPr lang="de-DE" sz="1400" dirty="0">
                          <a:effectLst/>
                          <a:latin typeface="Arial" panose="020B0604020202020204" pitchFamily="34" charset="0"/>
                          <a:cs typeface="Arial" panose="020B0604020202020204" pitchFamily="34" charset="0"/>
                        </a:rPr>
                        <a:t>y</a:t>
                      </a:r>
                    </a:p>
                    <a:p>
                      <a:pPr algn="ctr">
                        <a:lnSpc>
                          <a:spcPct val="115000"/>
                        </a:lnSpc>
                        <a:spcAft>
                          <a:spcPts val="100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SR Damping time</a:t>
                      </a:r>
                      <a:endParaRPr lang="de-DE" sz="1400" dirty="0">
                        <a:effectLst/>
                        <a:latin typeface="Arial" panose="020B0604020202020204" pitchFamily="34" charset="0"/>
                        <a:cs typeface="Arial" panose="020B0604020202020204" pitchFamily="34" charset="0"/>
                      </a:endParaRPr>
                    </a:p>
                    <a:p>
                      <a:pPr algn="ctr">
                        <a:lnSpc>
                          <a:spcPct val="115000"/>
                        </a:lnSpc>
                        <a:spcAft>
                          <a:spcPts val="1000"/>
                        </a:spcAft>
                      </a:pPr>
                      <a:r>
                        <a:rPr lang="en-US" sz="1400" dirty="0">
                          <a:effectLst/>
                          <a:latin typeface="Arial" panose="020B0604020202020204" pitchFamily="34" charset="0"/>
                          <a:cs typeface="Arial" panose="020B0604020202020204" pitchFamily="34" charset="0"/>
                        </a:rPr>
                        <a:t>in horizontal</a:t>
                      </a:r>
                      <a:endParaRPr lang="de-DE" sz="1400" dirty="0">
                        <a:effectLst/>
                        <a:latin typeface="Arial" panose="020B0604020202020204" pitchFamily="34" charset="0"/>
                        <a:cs typeface="Arial" panose="020B0604020202020204" pitchFamily="34" charset="0"/>
                      </a:endParaRPr>
                    </a:p>
                    <a:p>
                      <a:pPr algn="ctr">
                        <a:lnSpc>
                          <a:spcPct val="115000"/>
                        </a:lnSpc>
                        <a:spcAft>
                          <a:spcPts val="1000"/>
                        </a:spcAft>
                      </a:pPr>
                      <a:r>
                        <a:rPr lang="en-US" sz="1400" dirty="0">
                          <a:effectLst/>
                          <a:latin typeface="Arial" panose="020B0604020202020204" pitchFamily="34" charset="0"/>
                          <a:cs typeface="Arial" panose="020B0604020202020204" pitchFamily="34" charset="0"/>
                        </a:rPr>
                        <a:t>phase space plane</a:t>
                      </a:r>
                      <a:endParaRPr lang="de-DE" sz="1400" dirty="0">
                        <a:effectLst/>
                        <a:latin typeface="Arial" panose="020B0604020202020204" pitchFamily="34" charset="0"/>
                        <a:cs typeface="Arial" panose="020B0604020202020204" pitchFamily="34" charset="0"/>
                      </a:endParaRPr>
                    </a:p>
                    <a:p>
                      <a:pPr algn="ctr">
                        <a:lnSpc>
                          <a:spcPct val="115000"/>
                        </a:lnSpc>
                        <a:spcAft>
                          <a:spcPts val="1000"/>
                        </a:spcAft>
                      </a:pPr>
                      <a:r>
                        <a:rPr lang="en-US"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SR Damping time</a:t>
                      </a:r>
                      <a:endParaRPr lang="de-DE" sz="1400">
                        <a:effectLst/>
                        <a:latin typeface="Arial" panose="020B0604020202020204" pitchFamily="34" charset="0"/>
                        <a:cs typeface="Arial" panose="020B0604020202020204" pitchFamily="34" charset="0"/>
                      </a:endParaRPr>
                    </a:p>
                    <a:p>
                      <a:pPr algn="ctr">
                        <a:lnSpc>
                          <a:spcPct val="115000"/>
                        </a:lnSpc>
                        <a:spcAft>
                          <a:spcPts val="1000"/>
                        </a:spcAft>
                      </a:pPr>
                      <a:r>
                        <a:rPr lang="en-US" sz="1400">
                          <a:effectLst/>
                          <a:latin typeface="Arial" panose="020B0604020202020204" pitchFamily="34" charset="0"/>
                          <a:cs typeface="Arial" panose="020B0604020202020204" pitchFamily="34" charset="0"/>
                        </a:rPr>
                        <a:t>in vertical</a:t>
                      </a:r>
                      <a:endParaRPr lang="de-DE" sz="1400">
                        <a:effectLst/>
                        <a:latin typeface="Arial" panose="020B0604020202020204" pitchFamily="34" charset="0"/>
                        <a:cs typeface="Arial" panose="020B0604020202020204" pitchFamily="34" charset="0"/>
                      </a:endParaRPr>
                    </a:p>
                    <a:p>
                      <a:pPr algn="ctr">
                        <a:lnSpc>
                          <a:spcPct val="115000"/>
                        </a:lnSpc>
                        <a:spcAft>
                          <a:spcPts val="1000"/>
                        </a:spcAft>
                      </a:pPr>
                      <a:r>
                        <a:rPr lang="en-US" sz="1400">
                          <a:effectLst/>
                          <a:latin typeface="Arial" panose="020B0604020202020204" pitchFamily="34" charset="0"/>
                          <a:cs typeface="Arial" panose="020B0604020202020204" pitchFamily="34" charset="0"/>
                        </a:rPr>
                        <a:t>phase space plane</a:t>
                      </a:r>
                      <a:endParaRPr lang="de-DE" sz="1400">
                        <a:effectLst/>
                        <a:latin typeface="Arial" panose="020B0604020202020204" pitchFamily="34" charset="0"/>
                        <a:cs typeface="Arial" panose="020B0604020202020204" pitchFamily="34" charset="0"/>
                      </a:endParaRPr>
                    </a:p>
                    <a:p>
                      <a:pPr algn="ctr">
                        <a:lnSpc>
                          <a:spcPct val="115000"/>
                        </a:lnSpc>
                        <a:spcAft>
                          <a:spcPts val="1000"/>
                        </a:spcAft>
                      </a:pPr>
                      <a:r>
                        <a:rPr lang="en-US" sz="1400">
                          <a:effectLst/>
                          <a:latin typeface="Arial" panose="020B0604020202020204" pitchFamily="34" charset="0"/>
                          <a:cs typeface="Arial" panose="020B0604020202020204" pitchFamily="34" charset="0"/>
                        </a:rPr>
                        <a:t> </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SR Damping time</a:t>
                      </a:r>
                      <a:endParaRPr lang="de-DE" sz="1400">
                        <a:effectLst/>
                        <a:latin typeface="Arial" panose="020B0604020202020204" pitchFamily="34" charset="0"/>
                        <a:cs typeface="Arial" panose="020B0604020202020204" pitchFamily="34" charset="0"/>
                      </a:endParaRPr>
                    </a:p>
                    <a:p>
                      <a:pPr algn="ctr">
                        <a:lnSpc>
                          <a:spcPct val="115000"/>
                        </a:lnSpc>
                        <a:spcAft>
                          <a:spcPts val="1000"/>
                        </a:spcAft>
                      </a:pPr>
                      <a:r>
                        <a:rPr lang="en-US" sz="1400">
                          <a:effectLst/>
                          <a:latin typeface="Arial" panose="020B0604020202020204" pitchFamily="34" charset="0"/>
                          <a:cs typeface="Arial" panose="020B0604020202020204" pitchFamily="34" charset="0"/>
                        </a:rPr>
                        <a:t>in longitudinal</a:t>
                      </a:r>
                      <a:endParaRPr lang="de-DE" sz="1400">
                        <a:effectLst/>
                        <a:latin typeface="Arial" panose="020B0604020202020204" pitchFamily="34" charset="0"/>
                        <a:cs typeface="Arial" panose="020B0604020202020204" pitchFamily="34" charset="0"/>
                      </a:endParaRPr>
                    </a:p>
                    <a:p>
                      <a:pPr algn="ctr">
                        <a:lnSpc>
                          <a:spcPct val="115000"/>
                        </a:lnSpc>
                        <a:spcAft>
                          <a:spcPts val="1000"/>
                        </a:spcAft>
                      </a:pPr>
                      <a:r>
                        <a:rPr lang="en-US" sz="1400">
                          <a:effectLst/>
                          <a:latin typeface="Arial" panose="020B0604020202020204" pitchFamily="34" charset="0"/>
                          <a:cs typeface="Arial" panose="020B0604020202020204" pitchFamily="34" charset="0"/>
                        </a:rPr>
                        <a:t>phase space (bunch length – energy spread)</a:t>
                      </a:r>
                      <a:endParaRPr lang="de-DE" sz="1400">
                        <a:effectLst/>
                        <a:latin typeface="Arial" panose="020B0604020202020204" pitchFamily="34" charset="0"/>
                        <a:ea typeface="Calibri"/>
                        <a:cs typeface="Arial" panose="020B0604020202020204" pitchFamily="34" charset="0"/>
                      </a:endParaRPr>
                    </a:p>
                  </a:txBody>
                  <a:tcPr marL="68580" marR="68580" marT="0" marB="0"/>
                </a:tc>
              </a:tr>
              <a:tr h="270844">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50 MeV</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20 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19.6 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9.7 s</a:t>
                      </a:r>
                      <a:endParaRPr lang="de-DE" sz="1400">
                        <a:effectLst/>
                        <a:latin typeface="Arial" panose="020B0604020202020204" pitchFamily="34" charset="0"/>
                        <a:ea typeface="Calibri"/>
                        <a:cs typeface="Arial" panose="020B0604020202020204" pitchFamily="34" charset="0"/>
                      </a:endParaRPr>
                    </a:p>
                  </a:txBody>
                  <a:tcPr marL="68580" marR="68580" marT="0" marB="0"/>
                </a:tc>
              </a:tr>
              <a:tr h="270844">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100 MeV</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2.5 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2.45 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1.2 s</a:t>
                      </a:r>
                      <a:endParaRPr lang="de-DE" sz="1400">
                        <a:effectLst/>
                        <a:latin typeface="Arial" panose="020B0604020202020204" pitchFamily="34" charset="0"/>
                        <a:ea typeface="Calibri"/>
                        <a:cs typeface="Arial" panose="020B0604020202020204" pitchFamily="34" charset="0"/>
                      </a:endParaRPr>
                    </a:p>
                  </a:txBody>
                  <a:tcPr marL="68580" marR="68580" marT="0" marB="0"/>
                </a:tc>
              </a:tr>
              <a:tr h="270844">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200 MeV</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 0.32 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0.31 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0.15 s</a:t>
                      </a:r>
                      <a:endParaRPr lang="de-DE" sz="1400">
                        <a:effectLst/>
                        <a:latin typeface="Arial" panose="020B0604020202020204" pitchFamily="34" charset="0"/>
                        <a:ea typeface="Calibri"/>
                        <a:cs typeface="Arial" panose="020B0604020202020204" pitchFamily="34" charset="0"/>
                      </a:endParaRPr>
                    </a:p>
                  </a:txBody>
                  <a:tcPr marL="68580" marR="68580" marT="0" marB="0"/>
                </a:tc>
              </a:tr>
              <a:tr h="270844">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400 MeV</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39 ms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38 ms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19 ms</a:t>
                      </a:r>
                      <a:endParaRPr lang="de-DE" sz="1400">
                        <a:effectLst/>
                        <a:latin typeface="Arial" panose="020B0604020202020204" pitchFamily="34" charset="0"/>
                        <a:ea typeface="Calibri"/>
                        <a:cs typeface="Arial" panose="020B0604020202020204" pitchFamily="34" charset="0"/>
                      </a:endParaRPr>
                    </a:p>
                  </a:txBody>
                  <a:tcPr marL="68580" marR="68580" marT="0" marB="0"/>
                </a:tc>
              </a:tr>
              <a:tr h="270844">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500 MeV</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20 ms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19.7 ms</a:t>
                      </a:r>
                      <a:endParaRPr lang="de-DE"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9.7 </a:t>
                      </a:r>
                      <a:r>
                        <a:rPr lang="en-US" sz="1400" dirty="0" err="1">
                          <a:effectLst/>
                          <a:latin typeface="Arial" panose="020B0604020202020204" pitchFamily="34" charset="0"/>
                          <a:cs typeface="Arial" panose="020B0604020202020204" pitchFamily="34" charset="0"/>
                        </a:rPr>
                        <a:t>ms</a:t>
                      </a:r>
                      <a:endParaRPr lang="de-DE" sz="14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4" name="Textfeld 3"/>
          <p:cNvSpPr txBox="1"/>
          <p:nvPr/>
        </p:nvSpPr>
        <p:spPr>
          <a:xfrm>
            <a:off x="323528" y="236547"/>
            <a:ext cx="8424936" cy="2985433"/>
          </a:xfrm>
          <a:prstGeom prst="rect">
            <a:avLst/>
          </a:prstGeom>
          <a:noFill/>
        </p:spPr>
        <p:txBody>
          <a:bodyPr wrap="square" rtlCol="0">
            <a:spAutoFit/>
          </a:bodyPr>
          <a:lstStyle/>
          <a:p>
            <a:pPr algn="just"/>
            <a:r>
              <a:rPr lang="de-DE" sz="1400" dirty="0">
                <a:solidFill>
                  <a:srgbClr val="0000CC"/>
                </a:solidFill>
              </a:rPr>
              <a:t>At beam </a:t>
            </a:r>
            <a:r>
              <a:rPr lang="de-DE" sz="1400" dirty="0" err="1">
                <a:solidFill>
                  <a:srgbClr val="0000CC"/>
                </a:solidFill>
              </a:rPr>
              <a:t>energy</a:t>
            </a:r>
            <a:r>
              <a:rPr lang="de-DE" sz="1400" dirty="0">
                <a:solidFill>
                  <a:srgbClr val="0000CC"/>
                </a:solidFill>
              </a:rPr>
              <a:t> 50 </a:t>
            </a:r>
            <a:r>
              <a:rPr lang="de-DE" sz="1400" dirty="0" err="1">
                <a:solidFill>
                  <a:srgbClr val="0000CC"/>
                </a:solidFill>
              </a:rPr>
              <a:t>MeV</a:t>
            </a:r>
            <a:r>
              <a:rPr lang="de-DE" sz="1400" dirty="0">
                <a:solidFill>
                  <a:srgbClr val="0000CC"/>
                </a:solidFill>
              </a:rPr>
              <a:t>  </a:t>
            </a:r>
            <a:r>
              <a:rPr lang="de-DE" sz="1400" dirty="0" err="1">
                <a:solidFill>
                  <a:srgbClr val="0000CC"/>
                </a:solidFill>
              </a:rPr>
              <a:t>the</a:t>
            </a:r>
            <a:r>
              <a:rPr lang="de-DE" sz="1400" dirty="0">
                <a:solidFill>
                  <a:srgbClr val="0000CC"/>
                </a:solidFill>
              </a:rPr>
              <a:t> SR </a:t>
            </a:r>
            <a:r>
              <a:rPr lang="de-DE" sz="1400" dirty="0" err="1">
                <a:solidFill>
                  <a:srgbClr val="0000CC"/>
                </a:solidFill>
              </a:rPr>
              <a:t>dumping</a:t>
            </a:r>
            <a:r>
              <a:rPr lang="de-DE" sz="1400" dirty="0">
                <a:solidFill>
                  <a:srgbClr val="0000CC"/>
                </a:solidFill>
              </a:rPr>
              <a:t> time </a:t>
            </a:r>
            <a:r>
              <a:rPr lang="de-DE" sz="1400" dirty="0" err="1">
                <a:solidFill>
                  <a:srgbClr val="0000CC"/>
                </a:solidFill>
              </a:rPr>
              <a:t>is</a:t>
            </a:r>
            <a:r>
              <a:rPr lang="de-DE" sz="1400" dirty="0">
                <a:solidFill>
                  <a:srgbClr val="0000CC"/>
                </a:solidFill>
              </a:rPr>
              <a:t> </a:t>
            </a:r>
            <a:r>
              <a:rPr lang="de-DE" sz="1400" dirty="0" err="1" smtClean="0">
                <a:solidFill>
                  <a:srgbClr val="0000CC"/>
                </a:solidFill>
              </a:rPr>
              <a:t>about</a:t>
            </a:r>
            <a:r>
              <a:rPr lang="de-DE" sz="1400" dirty="0" smtClean="0">
                <a:solidFill>
                  <a:srgbClr val="0000CC"/>
                </a:solidFill>
              </a:rPr>
              <a:t> </a:t>
            </a:r>
            <a:r>
              <a:rPr lang="de-DE" sz="1400" b="1" i="1" dirty="0" smtClean="0">
                <a:solidFill>
                  <a:srgbClr val="0000CC"/>
                </a:solidFill>
                <a:sym typeface="Symbol"/>
              </a:rPr>
              <a:t></a:t>
            </a:r>
            <a:r>
              <a:rPr lang="de-DE" sz="1400" b="1" i="1" dirty="0">
                <a:solidFill>
                  <a:srgbClr val="0000CC"/>
                </a:solidFill>
                <a:sym typeface="Symbol"/>
              </a:rPr>
              <a:t>SR </a:t>
            </a:r>
            <a:r>
              <a:rPr lang="de-DE" sz="1400" b="1" dirty="0">
                <a:solidFill>
                  <a:srgbClr val="0000CC"/>
                </a:solidFill>
                <a:sym typeface="Symbol"/>
              </a:rPr>
              <a:t> </a:t>
            </a:r>
            <a:r>
              <a:rPr lang="de-DE" sz="1400" b="1" dirty="0">
                <a:solidFill>
                  <a:srgbClr val="0000CC"/>
                </a:solidFill>
              </a:rPr>
              <a:t>20 s </a:t>
            </a:r>
            <a:r>
              <a:rPr lang="de-DE" sz="1400" dirty="0" err="1">
                <a:solidFill>
                  <a:srgbClr val="0000CC"/>
                </a:solidFill>
              </a:rPr>
              <a:t>and</a:t>
            </a:r>
            <a:r>
              <a:rPr lang="de-DE" sz="1400" dirty="0">
                <a:solidFill>
                  <a:srgbClr val="0000CC"/>
                </a:solidFill>
              </a:rPr>
              <a:t> </a:t>
            </a:r>
            <a:r>
              <a:rPr lang="de-DE" sz="1400" dirty="0" err="1">
                <a:solidFill>
                  <a:srgbClr val="0000CC"/>
                </a:solidFill>
              </a:rPr>
              <a:t>one</a:t>
            </a:r>
            <a:r>
              <a:rPr lang="de-DE" sz="1400" dirty="0">
                <a:solidFill>
                  <a:srgbClr val="0000CC"/>
                </a:solidFill>
              </a:rPr>
              <a:t> </a:t>
            </a:r>
            <a:r>
              <a:rPr lang="de-DE" sz="1400" dirty="0" err="1">
                <a:solidFill>
                  <a:srgbClr val="0000CC"/>
                </a:solidFill>
              </a:rPr>
              <a:t>can</a:t>
            </a:r>
            <a:r>
              <a:rPr lang="de-DE" sz="1400" dirty="0">
                <a:solidFill>
                  <a:srgbClr val="0000CC"/>
                </a:solidFill>
              </a:rPr>
              <a:t> </a:t>
            </a:r>
            <a:r>
              <a:rPr lang="de-DE" sz="1400" dirty="0" err="1">
                <a:solidFill>
                  <a:srgbClr val="0000CC"/>
                </a:solidFill>
              </a:rPr>
              <a:t>consider</a:t>
            </a:r>
            <a:r>
              <a:rPr lang="de-DE" sz="1400" dirty="0">
                <a:solidFill>
                  <a:srgbClr val="0000CC"/>
                </a:solidFill>
              </a:rPr>
              <a:t> </a:t>
            </a:r>
            <a:r>
              <a:rPr lang="de-DE" sz="1400" dirty="0" err="1">
                <a:solidFill>
                  <a:srgbClr val="0000CC"/>
                </a:solidFill>
              </a:rPr>
              <a:t>processes</a:t>
            </a:r>
            <a:r>
              <a:rPr lang="de-DE" sz="1400" dirty="0">
                <a:solidFill>
                  <a:srgbClr val="0000CC"/>
                </a:solidFill>
              </a:rPr>
              <a:t> </a:t>
            </a:r>
            <a:r>
              <a:rPr lang="de-DE" sz="1400" dirty="0" err="1">
                <a:solidFill>
                  <a:srgbClr val="0000CC"/>
                </a:solidFill>
              </a:rPr>
              <a:t>associated</a:t>
            </a:r>
            <a:r>
              <a:rPr lang="de-DE" sz="1400" dirty="0">
                <a:solidFill>
                  <a:srgbClr val="0000CC"/>
                </a:solidFill>
              </a:rPr>
              <a:t> </a:t>
            </a:r>
            <a:r>
              <a:rPr lang="de-DE" sz="1400" dirty="0" err="1" smtClean="0">
                <a:solidFill>
                  <a:srgbClr val="0000CC"/>
                </a:solidFill>
              </a:rPr>
              <a:t>with</a:t>
            </a:r>
            <a:r>
              <a:rPr lang="de-DE" sz="1400" dirty="0" smtClean="0">
                <a:solidFill>
                  <a:srgbClr val="0000CC"/>
                </a:solidFill>
              </a:rPr>
              <a:t> </a:t>
            </a:r>
            <a:r>
              <a:rPr lang="de-DE" sz="1400" dirty="0">
                <a:solidFill>
                  <a:srgbClr val="0000CC"/>
                </a:solidFill>
              </a:rPr>
              <a:t>SR </a:t>
            </a:r>
            <a:r>
              <a:rPr lang="de-DE" sz="1400" dirty="0" err="1">
                <a:solidFill>
                  <a:srgbClr val="0000CC"/>
                </a:solidFill>
              </a:rPr>
              <a:t>as</a:t>
            </a:r>
            <a:r>
              <a:rPr lang="de-DE" sz="1400" dirty="0">
                <a:solidFill>
                  <a:srgbClr val="0000CC"/>
                </a:solidFill>
              </a:rPr>
              <a:t> SLOW ADIABATIC DAMPING  </a:t>
            </a:r>
            <a:r>
              <a:rPr lang="de-DE" sz="1400" dirty="0" err="1">
                <a:solidFill>
                  <a:srgbClr val="0000CC"/>
                </a:solidFill>
              </a:rPr>
              <a:t>with</a:t>
            </a:r>
            <a:r>
              <a:rPr lang="de-DE" sz="1400" dirty="0">
                <a:solidFill>
                  <a:srgbClr val="0000CC"/>
                </a:solidFill>
              </a:rPr>
              <a:t> </a:t>
            </a:r>
            <a:r>
              <a:rPr lang="de-DE" sz="1400" dirty="0" err="1">
                <a:solidFill>
                  <a:srgbClr val="0000CC"/>
                </a:solidFill>
              </a:rPr>
              <a:t>respect</a:t>
            </a:r>
            <a:r>
              <a:rPr lang="de-DE" sz="1400" dirty="0">
                <a:solidFill>
                  <a:srgbClr val="0000CC"/>
                </a:solidFill>
              </a:rPr>
              <a:t>  </a:t>
            </a:r>
            <a:r>
              <a:rPr lang="de-DE" sz="1400" dirty="0" err="1" smtClean="0">
                <a:solidFill>
                  <a:srgbClr val="0000CC"/>
                </a:solidFill>
              </a:rPr>
              <a:t>to</a:t>
            </a:r>
            <a:r>
              <a:rPr lang="de-DE" sz="1400" dirty="0" smtClean="0">
                <a:solidFill>
                  <a:srgbClr val="0000CC"/>
                </a:solidFill>
              </a:rPr>
              <a:t> </a:t>
            </a:r>
            <a:r>
              <a:rPr lang="de-DE" sz="1400" dirty="0" err="1">
                <a:solidFill>
                  <a:srgbClr val="0000CC"/>
                </a:solidFill>
              </a:rPr>
              <a:t>betatron</a:t>
            </a:r>
            <a:r>
              <a:rPr lang="de-DE" sz="1400" dirty="0">
                <a:solidFill>
                  <a:srgbClr val="0000CC"/>
                </a:solidFill>
              </a:rPr>
              <a:t> </a:t>
            </a:r>
            <a:r>
              <a:rPr lang="de-DE" sz="1400" dirty="0" err="1">
                <a:solidFill>
                  <a:srgbClr val="0000CC"/>
                </a:solidFill>
              </a:rPr>
              <a:t>and</a:t>
            </a:r>
            <a:r>
              <a:rPr lang="de-DE" sz="1400" dirty="0">
                <a:solidFill>
                  <a:srgbClr val="0000CC"/>
                </a:solidFill>
              </a:rPr>
              <a:t> </a:t>
            </a:r>
            <a:r>
              <a:rPr lang="de-DE" sz="1400" dirty="0" err="1">
                <a:solidFill>
                  <a:srgbClr val="0000CC"/>
                </a:solidFill>
              </a:rPr>
              <a:t>synchrotron</a:t>
            </a:r>
            <a:r>
              <a:rPr lang="de-DE" sz="1400" dirty="0">
                <a:solidFill>
                  <a:srgbClr val="0000CC"/>
                </a:solidFill>
              </a:rPr>
              <a:t> </a:t>
            </a:r>
            <a:r>
              <a:rPr lang="de-DE" sz="1400" dirty="0" err="1">
                <a:solidFill>
                  <a:srgbClr val="0000CC"/>
                </a:solidFill>
              </a:rPr>
              <a:t>motion</a:t>
            </a:r>
            <a:r>
              <a:rPr lang="de-DE" sz="1400" dirty="0">
                <a:solidFill>
                  <a:srgbClr val="0000CC"/>
                </a:solidFill>
              </a:rPr>
              <a:t> </a:t>
            </a:r>
            <a:r>
              <a:rPr lang="de-DE" sz="1400" dirty="0" err="1">
                <a:solidFill>
                  <a:srgbClr val="0000CC"/>
                </a:solidFill>
              </a:rPr>
              <a:t>as</a:t>
            </a:r>
            <a:r>
              <a:rPr lang="de-DE" sz="1400" dirty="0">
                <a:solidFill>
                  <a:srgbClr val="0000CC"/>
                </a:solidFill>
              </a:rPr>
              <a:t> </a:t>
            </a:r>
            <a:r>
              <a:rPr lang="de-DE" sz="1400" dirty="0" err="1">
                <a:solidFill>
                  <a:srgbClr val="0000CC"/>
                </a:solidFill>
              </a:rPr>
              <a:t>well</a:t>
            </a:r>
            <a:r>
              <a:rPr lang="de-DE" sz="1400" dirty="0">
                <a:solidFill>
                  <a:srgbClr val="0000CC"/>
                </a:solidFill>
              </a:rPr>
              <a:t> </a:t>
            </a:r>
            <a:r>
              <a:rPr lang="de-DE" sz="1400" dirty="0" err="1">
                <a:solidFill>
                  <a:srgbClr val="0000CC"/>
                </a:solidFill>
              </a:rPr>
              <a:t>as</a:t>
            </a:r>
            <a:r>
              <a:rPr lang="de-DE" sz="1400" dirty="0">
                <a:solidFill>
                  <a:srgbClr val="0000CC"/>
                </a:solidFill>
              </a:rPr>
              <a:t> </a:t>
            </a:r>
            <a:r>
              <a:rPr lang="de-DE" sz="1400" dirty="0" err="1">
                <a:solidFill>
                  <a:srgbClr val="0000CC"/>
                </a:solidFill>
              </a:rPr>
              <a:t>to</a:t>
            </a:r>
            <a:r>
              <a:rPr lang="de-DE" sz="1400" dirty="0">
                <a:solidFill>
                  <a:srgbClr val="0000CC"/>
                </a:solidFill>
              </a:rPr>
              <a:t> </a:t>
            </a:r>
            <a:r>
              <a:rPr lang="de-DE" sz="1400" dirty="0" err="1" smtClean="0">
                <a:solidFill>
                  <a:srgbClr val="0000CC"/>
                </a:solidFill>
              </a:rPr>
              <a:t>stochastic</a:t>
            </a:r>
            <a:r>
              <a:rPr lang="de-DE" sz="1400" dirty="0" smtClean="0">
                <a:solidFill>
                  <a:srgbClr val="0000CC"/>
                </a:solidFill>
              </a:rPr>
              <a:t> </a:t>
            </a:r>
            <a:r>
              <a:rPr lang="de-DE" sz="1400" dirty="0" err="1">
                <a:solidFill>
                  <a:srgbClr val="0000CC"/>
                </a:solidFill>
              </a:rPr>
              <a:t>cooling</a:t>
            </a:r>
            <a:r>
              <a:rPr lang="de-DE" sz="1400" dirty="0">
                <a:solidFill>
                  <a:srgbClr val="0000CC"/>
                </a:solidFill>
              </a:rPr>
              <a:t> </a:t>
            </a:r>
            <a:r>
              <a:rPr lang="de-DE" sz="1400" dirty="0" err="1">
                <a:solidFill>
                  <a:srgbClr val="0000CC"/>
                </a:solidFill>
              </a:rPr>
              <a:t>processes</a:t>
            </a:r>
            <a:r>
              <a:rPr lang="de-DE" sz="1400" dirty="0">
                <a:solidFill>
                  <a:srgbClr val="0000CC"/>
                </a:solidFill>
              </a:rPr>
              <a:t>  in a </a:t>
            </a:r>
            <a:r>
              <a:rPr lang="de-DE" sz="1400" dirty="0" err="1">
                <a:solidFill>
                  <a:srgbClr val="0000CC"/>
                </a:solidFill>
              </a:rPr>
              <a:t>dedicated</a:t>
            </a:r>
            <a:r>
              <a:rPr lang="de-DE" sz="1400" dirty="0">
                <a:solidFill>
                  <a:srgbClr val="0000CC"/>
                </a:solidFill>
              </a:rPr>
              <a:t> </a:t>
            </a:r>
            <a:r>
              <a:rPr lang="de-DE" sz="1400" dirty="0" err="1">
                <a:solidFill>
                  <a:srgbClr val="0000CC"/>
                </a:solidFill>
              </a:rPr>
              <a:t>test</a:t>
            </a:r>
            <a:r>
              <a:rPr lang="de-DE" sz="1400" dirty="0">
                <a:solidFill>
                  <a:srgbClr val="0000CC"/>
                </a:solidFill>
              </a:rPr>
              <a:t> </a:t>
            </a:r>
            <a:r>
              <a:rPr lang="de-DE" sz="1400" dirty="0" smtClean="0">
                <a:solidFill>
                  <a:srgbClr val="0000CC"/>
                </a:solidFill>
              </a:rPr>
              <a:t>ring</a:t>
            </a:r>
          </a:p>
          <a:p>
            <a:endParaRPr lang="de-DE" dirty="0">
              <a:solidFill>
                <a:srgbClr val="0000CC"/>
              </a:solidFill>
            </a:endParaRPr>
          </a:p>
          <a:p>
            <a:pPr algn="just"/>
            <a:r>
              <a:rPr lang="en-US" sz="1600" dirty="0" smtClean="0"/>
              <a:t>Available energy range  of  the LWFA ring from 50 up to 500 MeV </a:t>
            </a:r>
            <a:r>
              <a:rPr lang="de-DE" sz="1600" dirty="0" err="1" smtClean="0"/>
              <a:t>would</a:t>
            </a:r>
            <a:r>
              <a:rPr lang="de-DE" sz="1600" dirty="0" smtClean="0"/>
              <a:t> </a:t>
            </a:r>
            <a:r>
              <a:rPr lang="de-DE" sz="1600" dirty="0" err="1" smtClean="0"/>
              <a:t>allow</a:t>
            </a:r>
            <a:r>
              <a:rPr lang="de-DE" sz="1600" dirty="0" smtClean="0"/>
              <a:t> </a:t>
            </a:r>
            <a:r>
              <a:rPr lang="de-DE" sz="1600" dirty="0" err="1" smtClean="0"/>
              <a:t>to</a:t>
            </a:r>
            <a:r>
              <a:rPr lang="de-DE" sz="1600" dirty="0" smtClean="0"/>
              <a:t> </a:t>
            </a:r>
            <a:r>
              <a:rPr lang="de-DE" sz="1600" dirty="0" err="1" smtClean="0"/>
              <a:t>study</a:t>
            </a:r>
            <a:r>
              <a:rPr lang="de-DE" sz="1600" dirty="0"/>
              <a:t> </a:t>
            </a:r>
            <a:r>
              <a:rPr lang="de-DE" sz="1600" dirty="0" err="1" smtClean="0"/>
              <a:t>injection</a:t>
            </a:r>
            <a:r>
              <a:rPr lang="de-DE" sz="1600" dirty="0" smtClean="0"/>
              <a:t>, </a:t>
            </a:r>
            <a:r>
              <a:rPr lang="de-DE" sz="1600" dirty="0" err="1" smtClean="0"/>
              <a:t>circulation</a:t>
            </a:r>
            <a:r>
              <a:rPr lang="de-DE" sz="1600" dirty="0" smtClean="0"/>
              <a:t> </a:t>
            </a:r>
            <a:r>
              <a:rPr lang="de-DE" sz="1600" dirty="0" err="1" smtClean="0"/>
              <a:t>and</a:t>
            </a:r>
            <a:r>
              <a:rPr lang="de-DE" sz="1600" dirty="0" smtClean="0"/>
              <a:t> </a:t>
            </a:r>
            <a:r>
              <a:rPr lang="de-DE" sz="1600" dirty="0" err="1" smtClean="0"/>
              <a:t>storage</a:t>
            </a:r>
            <a:r>
              <a:rPr lang="de-DE" sz="1600" dirty="0" smtClean="0"/>
              <a:t> </a:t>
            </a:r>
            <a:r>
              <a:rPr lang="de-DE" sz="1600" dirty="0" err="1" smtClean="0"/>
              <a:t>of</a:t>
            </a:r>
            <a:r>
              <a:rPr lang="de-DE" sz="1600" dirty="0" smtClean="0"/>
              <a:t> ultra-</a:t>
            </a:r>
            <a:r>
              <a:rPr lang="de-DE" sz="1600" dirty="0" err="1" smtClean="0"/>
              <a:t>short</a:t>
            </a:r>
            <a:r>
              <a:rPr lang="de-DE" sz="1600" dirty="0" smtClean="0"/>
              <a:t> </a:t>
            </a:r>
            <a:r>
              <a:rPr lang="de-DE" sz="1600" dirty="0" err="1" smtClean="0"/>
              <a:t>bunches</a:t>
            </a:r>
            <a:r>
              <a:rPr lang="de-DE" sz="1600" dirty="0" smtClean="0"/>
              <a:t>  </a:t>
            </a:r>
            <a:r>
              <a:rPr lang="de-DE" sz="1600" dirty="0" err="1" smtClean="0"/>
              <a:t>as</a:t>
            </a:r>
            <a:r>
              <a:rPr lang="de-DE" sz="1600" dirty="0" smtClean="0"/>
              <a:t> </a:t>
            </a:r>
            <a:r>
              <a:rPr lang="de-DE" sz="1600" dirty="0" err="1" smtClean="0"/>
              <a:t>well</a:t>
            </a:r>
            <a:r>
              <a:rPr lang="de-DE" sz="1600" dirty="0" smtClean="0"/>
              <a:t> </a:t>
            </a:r>
            <a:r>
              <a:rPr lang="de-DE" sz="1600" dirty="0" err="1" smtClean="0"/>
              <a:t>as</a:t>
            </a:r>
            <a:r>
              <a:rPr lang="de-DE" sz="1600" dirty="0" smtClean="0"/>
              <a:t> beam </a:t>
            </a:r>
            <a:r>
              <a:rPr lang="de-DE" sz="1600" dirty="0" err="1" smtClean="0"/>
              <a:t>with</a:t>
            </a:r>
            <a:r>
              <a:rPr lang="de-DE" sz="1600" dirty="0" smtClean="0"/>
              <a:t> large </a:t>
            </a:r>
            <a:r>
              <a:rPr lang="de-DE" sz="1600" dirty="0" err="1" smtClean="0"/>
              <a:t>momentum</a:t>
            </a:r>
            <a:r>
              <a:rPr lang="de-DE" sz="1600" dirty="0" smtClean="0"/>
              <a:t> </a:t>
            </a:r>
            <a:r>
              <a:rPr lang="de-DE" sz="1600" dirty="0" err="1" smtClean="0"/>
              <a:t>spread</a:t>
            </a:r>
            <a:r>
              <a:rPr lang="de-DE" sz="1600" dirty="0" smtClean="0"/>
              <a:t> after </a:t>
            </a:r>
            <a:r>
              <a:rPr lang="de-DE" sz="1600" dirty="0" err="1" smtClean="0"/>
              <a:t>the</a:t>
            </a:r>
            <a:r>
              <a:rPr lang="de-DE" sz="1600" dirty="0" smtClean="0"/>
              <a:t> FLUTE at </a:t>
            </a:r>
            <a:r>
              <a:rPr lang="de-DE" sz="1600" dirty="0" err="1" smtClean="0"/>
              <a:t>low</a:t>
            </a:r>
            <a:r>
              <a:rPr lang="de-DE" sz="1600" dirty="0" smtClean="0"/>
              <a:t> </a:t>
            </a:r>
            <a:r>
              <a:rPr lang="de-DE" sz="1600" dirty="0" err="1" smtClean="0"/>
              <a:t>energies</a:t>
            </a:r>
            <a:r>
              <a:rPr lang="de-DE" sz="1600" dirty="0" smtClean="0"/>
              <a:t> – </a:t>
            </a:r>
            <a:r>
              <a:rPr lang="de-DE" sz="1600" dirty="0" err="1" smtClean="0"/>
              <a:t>without</a:t>
            </a:r>
            <a:r>
              <a:rPr lang="de-DE" sz="1600" dirty="0" smtClean="0"/>
              <a:t> </a:t>
            </a:r>
            <a:r>
              <a:rPr lang="de-DE" sz="1600" dirty="0" err="1" smtClean="0"/>
              <a:t>interfering</a:t>
            </a:r>
            <a:r>
              <a:rPr lang="de-DE" sz="1600" dirty="0" smtClean="0"/>
              <a:t> </a:t>
            </a:r>
            <a:r>
              <a:rPr lang="de-DE" sz="1600" dirty="0" err="1" smtClean="0"/>
              <a:t>with</a:t>
            </a:r>
            <a:r>
              <a:rPr lang="de-DE" sz="1600" dirty="0" smtClean="0"/>
              <a:t> Synchrotron </a:t>
            </a:r>
            <a:r>
              <a:rPr lang="de-DE" sz="1600" dirty="0" err="1" smtClean="0"/>
              <a:t>radiation</a:t>
            </a:r>
            <a:r>
              <a:rPr lang="de-DE" sz="1600" dirty="0" smtClean="0"/>
              <a:t> </a:t>
            </a:r>
            <a:r>
              <a:rPr lang="de-DE" sz="1600" dirty="0" err="1" smtClean="0"/>
              <a:t>damping</a:t>
            </a:r>
            <a:r>
              <a:rPr lang="de-DE" sz="1600" dirty="0" smtClean="0"/>
              <a:t>. </a:t>
            </a:r>
          </a:p>
          <a:p>
            <a:pPr algn="just"/>
            <a:endParaRPr lang="de-DE" sz="1600" dirty="0" smtClean="0"/>
          </a:p>
          <a:p>
            <a:pPr algn="just"/>
            <a:r>
              <a:rPr lang="de-DE" sz="1600" dirty="0" smtClean="0"/>
              <a:t>Also </a:t>
            </a:r>
            <a:r>
              <a:rPr lang="de-DE" sz="1600" dirty="0" err="1" smtClean="0"/>
              <a:t>one</a:t>
            </a:r>
            <a:r>
              <a:rPr lang="de-DE" sz="1600" dirty="0" smtClean="0"/>
              <a:t> </a:t>
            </a:r>
            <a:r>
              <a:rPr lang="de-DE" sz="1600" dirty="0" err="1" smtClean="0"/>
              <a:t>could</a:t>
            </a:r>
            <a:r>
              <a:rPr lang="de-DE" sz="1600" dirty="0" smtClean="0"/>
              <a:t> </a:t>
            </a:r>
            <a:r>
              <a:rPr lang="de-DE" sz="1600" dirty="0" err="1" smtClean="0"/>
              <a:t>investigate</a:t>
            </a:r>
            <a:r>
              <a:rPr lang="de-DE" sz="1600" dirty="0" smtClean="0"/>
              <a:t> beam </a:t>
            </a:r>
            <a:r>
              <a:rPr lang="de-DE" sz="1600" dirty="0" err="1" smtClean="0"/>
              <a:t>sirculation</a:t>
            </a:r>
            <a:r>
              <a:rPr lang="de-DE" sz="1600" dirty="0" smtClean="0"/>
              <a:t> </a:t>
            </a:r>
            <a:r>
              <a:rPr lang="de-DE" sz="1600" dirty="0" err="1" smtClean="0"/>
              <a:t>and</a:t>
            </a:r>
            <a:r>
              <a:rPr lang="de-DE" sz="1600" dirty="0" smtClean="0"/>
              <a:t> </a:t>
            </a:r>
            <a:r>
              <a:rPr lang="de-DE" sz="1600" dirty="0" err="1" smtClean="0"/>
              <a:t>storage</a:t>
            </a:r>
            <a:r>
              <a:rPr lang="de-DE" sz="1600" dirty="0" smtClean="0"/>
              <a:t> after </a:t>
            </a:r>
            <a:r>
              <a:rPr lang="de-DE" sz="1600" dirty="0" err="1" smtClean="0"/>
              <a:t>the</a:t>
            </a:r>
            <a:r>
              <a:rPr lang="de-DE" sz="1600" dirty="0" smtClean="0"/>
              <a:t> </a:t>
            </a:r>
            <a:r>
              <a:rPr lang="de-DE" sz="1600" dirty="0" err="1" smtClean="0"/>
              <a:t>laser</a:t>
            </a:r>
            <a:r>
              <a:rPr lang="de-DE" sz="1600" dirty="0" smtClean="0"/>
              <a:t> </a:t>
            </a:r>
            <a:r>
              <a:rPr lang="de-DE" sz="1600" dirty="0" err="1" smtClean="0"/>
              <a:t>wake-field</a:t>
            </a:r>
            <a:r>
              <a:rPr lang="de-DE" sz="1600" dirty="0" smtClean="0"/>
              <a:t> </a:t>
            </a:r>
            <a:r>
              <a:rPr lang="de-DE" sz="1600" dirty="0" err="1" smtClean="0"/>
              <a:t>accelerator</a:t>
            </a:r>
            <a:r>
              <a:rPr lang="de-DE" sz="1600" dirty="0" smtClean="0"/>
              <a:t> at high </a:t>
            </a:r>
            <a:r>
              <a:rPr lang="de-DE" sz="1600" dirty="0" err="1" smtClean="0"/>
              <a:t>energies</a:t>
            </a:r>
            <a:r>
              <a:rPr lang="de-DE" sz="1600" dirty="0" smtClean="0"/>
              <a:t> </a:t>
            </a:r>
            <a:r>
              <a:rPr lang="de-DE" sz="1600" dirty="0" err="1" smtClean="0"/>
              <a:t>up</a:t>
            </a:r>
            <a:r>
              <a:rPr lang="de-DE" sz="1600" dirty="0" smtClean="0"/>
              <a:t> </a:t>
            </a:r>
            <a:r>
              <a:rPr lang="de-DE" sz="1600" dirty="0" err="1" smtClean="0"/>
              <a:t>to</a:t>
            </a:r>
            <a:r>
              <a:rPr lang="de-DE" sz="1600" dirty="0" smtClean="0"/>
              <a:t> 500 </a:t>
            </a:r>
            <a:r>
              <a:rPr lang="de-DE" sz="1600" dirty="0" err="1" smtClean="0"/>
              <a:t>MeV</a:t>
            </a:r>
            <a:r>
              <a:rPr lang="de-DE" sz="1600" dirty="0" smtClean="0"/>
              <a:t>.</a:t>
            </a:r>
          </a:p>
          <a:p>
            <a:endParaRPr lang="de-DE" sz="1600" dirty="0"/>
          </a:p>
        </p:txBody>
      </p:sp>
    </p:spTree>
    <p:extLst>
      <p:ext uri="{BB962C8B-B14F-4D97-AF65-F5344CB8AC3E}">
        <p14:creationId xmlns:p14="http://schemas.microsoft.com/office/powerpoint/2010/main" val="3402555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733" y="1772816"/>
            <a:ext cx="3681077" cy="452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53046" y="188640"/>
            <a:ext cx="8811441" cy="1354217"/>
          </a:xfrm>
          <a:prstGeom prst="rect">
            <a:avLst/>
          </a:prstGeom>
          <a:noFill/>
        </p:spPr>
        <p:txBody>
          <a:bodyPr wrap="square" rtlCol="0">
            <a:spAutoFit/>
          </a:bodyPr>
          <a:lstStyle/>
          <a:p>
            <a:pPr algn="ctr"/>
            <a:r>
              <a:rPr lang="de-DE" b="1" u="sng" dirty="0" err="1" smtClean="0">
                <a:solidFill>
                  <a:srgbClr val="FF0000"/>
                </a:solidFill>
              </a:rPr>
              <a:t>Why</a:t>
            </a:r>
            <a:r>
              <a:rPr lang="de-DE" b="1" u="sng" dirty="0" smtClean="0">
                <a:solidFill>
                  <a:srgbClr val="FF0000"/>
                </a:solidFill>
              </a:rPr>
              <a:t> FLUTE </a:t>
            </a:r>
            <a:r>
              <a:rPr lang="de-DE" b="1" u="sng" dirty="0" err="1" smtClean="0">
                <a:solidFill>
                  <a:srgbClr val="FF0000"/>
                </a:solidFill>
              </a:rPr>
              <a:t>as</a:t>
            </a:r>
            <a:r>
              <a:rPr lang="de-DE" b="1" u="sng" dirty="0" smtClean="0">
                <a:solidFill>
                  <a:srgbClr val="FF0000"/>
                </a:solidFill>
              </a:rPr>
              <a:t> a </a:t>
            </a:r>
            <a:r>
              <a:rPr lang="de-DE" b="1" u="sng" dirty="0" err="1" smtClean="0">
                <a:solidFill>
                  <a:srgbClr val="FF0000"/>
                </a:solidFill>
              </a:rPr>
              <a:t>test</a:t>
            </a:r>
            <a:r>
              <a:rPr lang="de-DE" b="1" u="sng" dirty="0" smtClean="0">
                <a:solidFill>
                  <a:srgbClr val="FF0000"/>
                </a:solidFill>
              </a:rPr>
              <a:t> </a:t>
            </a:r>
            <a:r>
              <a:rPr lang="de-DE" b="1" u="sng" dirty="0" err="1" smtClean="0">
                <a:solidFill>
                  <a:srgbClr val="FF0000"/>
                </a:solidFill>
              </a:rPr>
              <a:t>injector</a:t>
            </a:r>
            <a:r>
              <a:rPr lang="de-DE" b="1" u="sng" dirty="0" smtClean="0">
                <a:solidFill>
                  <a:srgbClr val="FF0000"/>
                </a:solidFill>
              </a:rPr>
              <a:t>, </a:t>
            </a:r>
            <a:r>
              <a:rPr lang="de-DE" b="1" u="sng" dirty="0" err="1" smtClean="0">
                <a:solidFill>
                  <a:srgbClr val="FF0000"/>
                </a:solidFill>
              </a:rPr>
              <a:t>why</a:t>
            </a:r>
            <a:r>
              <a:rPr lang="de-DE" b="1" u="sng" dirty="0" smtClean="0">
                <a:solidFill>
                  <a:srgbClr val="FF0000"/>
                </a:solidFill>
              </a:rPr>
              <a:t> not a </a:t>
            </a:r>
            <a:r>
              <a:rPr lang="de-DE" b="1" u="sng" dirty="0" err="1" smtClean="0">
                <a:solidFill>
                  <a:srgbClr val="FF0000"/>
                </a:solidFill>
              </a:rPr>
              <a:t>conventional</a:t>
            </a:r>
            <a:r>
              <a:rPr lang="de-DE" b="1" u="sng" dirty="0" smtClean="0">
                <a:solidFill>
                  <a:srgbClr val="FF0000"/>
                </a:solidFill>
              </a:rPr>
              <a:t> Light Source </a:t>
            </a:r>
            <a:r>
              <a:rPr lang="de-DE" b="1" u="sng" dirty="0" err="1" smtClean="0">
                <a:solidFill>
                  <a:srgbClr val="FF0000"/>
                </a:solidFill>
              </a:rPr>
              <a:t>facility</a:t>
            </a:r>
            <a:r>
              <a:rPr lang="de-DE" b="1" u="sng" dirty="0" smtClean="0">
                <a:solidFill>
                  <a:srgbClr val="FF0000"/>
                </a:solidFill>
              </a:rPr>
              <a:t>  </a:t>
            </a:r>
            <a:r>
              <a:rPr lang="de-DE" b="1" dirty="0" smtClean="0">
                <a:solidFill>
                  <a:srgbClr val="FF0000"/>
                </a:solidFill>
              </a:rPr>
              <a:t>?</a:t>
            </a:r>
          </a:p>
          <a:p>
            <a:pPr algn="ctr"/>
            <a:endParaRPr lang="de-DE" sz="1600" b="1" dirty="0" smtClean="0">
              <a:solidFill>
                <a:srgbClr val="0000CC"/>
              </a:solidFill>
            </a:endParaRPr>
          </a:p>
          <a:p>
            <a:pPr algn="just"/>
            <a:r>
              <a:rPr lang="de-DE" sz="1600" b="1" dirty="0" smtClean="0">
                <a:solidFill>
                  <a:srgbClr val="0000CC"/>
                </a:solidFill>
              </a:rPr>
              <a:t>(1) First </a:t>
            </a:r>
            <a:r>
              <a:rPr lang="de-DE" sz="1600" b="1" dirty="0" err="1" smtClean="0">
                <a:solidFill>
                  <a:srgbClr val="0000CC"/>
                </a:solidFill>
              </a:rPr>
              <a:t>of</a:t>
            </a:r>
            <a:r>
              <a:rPr lang="de-DE" sz="1600" b="1" dirty="0" smtClean="0">
                <a:solidFill>
                  <a:srgbClr val="0000CC"/>
                </a:solidFill>
              </a:rPr>
              <a:t> all, FLUTE </a:t>
            </a:r>
            <a:r>
              <a:rPr lang="de-DE" sz="1600" b="1" dirty="0" err="1">
                <a:solidFill>
                  <a:srgbClr val="0000CC"/>
                </a:solidFill>
              </a:rPr>
              <a:t>i</a:t>
            </a:r>
            <a:r>
              <a:rPr lang="de-DE" sz="1600" b="1" dirty="0" err="1" smtClean="0">
                <a:solidFill>
                  <a:srgbClr val="0000CC"/>
                </a:solidFill>
              </a:rPr>
              <a:t>s</a:t>
            </a:r>
            <a:r>
              <a:rPr lang="de-DE" sz="1600" b="1" dirty="0" smtClean="0">
                <a:solidFill>
                  <a:srgbClr val="0000CC"/>
                </a:solidFill>
              </a:rPr>
              <a:t> a </a:t>
            </a:r>
            <a:r>
              <a:rPr lang="de-DE" sz="1600" b="1" dirty="0" err="1" smtClean="0">
                <a:solidFill>
                  <a:srgbClr val="0000CC"/>
                </a:solidFill>
              </a:rPr>
              <a:t>research</a:t>
            </a:r>
            <a:r>
              <a:rPr lang="de-DE" sz="1600" b="1" dirty="0" smtClean="0">
                <a:solidFill>
                  <a:srgbClr val="0000CC"/>
                </a:solidFill>
              </a:rPr>
              <a:t> </a:t>
            </a:r>
            <a:r>
              <a:rPr lang="de-DE" sz="1600" b="1" dirty="0" err="1" smtClean="0">
                <a:solidFill>
                  <a:srgbClr val="0000CC"/>
                </a:solidFill>
              </a:rPr>
              <a:t>test</a:t>
            </a:r>
            <a:r>
              <a:rPr lang="de-DE" sz="1600" b="1" dirty="0" smtClean="0">
                <a:solidFill>
                  <a:srgbClr val="0000CC"/>
                </a:solidFill>
              </a:rPr>
              <a:t> </a:t>
            </a:r>
            <a:r>
              <a:rPr lang="de-DE" sz="1600" b="1" dirty="0" err="1" smtClean="0">
                <a:solidFill>
                  <a:srgbClr val="0000CC"/>
                </a:solidFill>
              </a:rPr>
              <a:t>bench</a:t>
            </a:r>
            <a:r>
              <a:rPr lang="de-DE" sz="1600" b="1" dirty="0" smtClean="0">
                <a:solidFill>
                  <a:srgbClr val="0000CC"/>
                </a:solidFill>
              </a:rPr>
              <a:t> </a:t>
            </a:r>
            <a:r>
              <a:rPr lang="de-DE" sz="1600" b="1" u="sng" dirty="0" smtClean="0">
                <a:solidFill>
                  <a:srgbClr val="0000CC"/>
                </a:solidFill>
              </a:rPr>
              <a:t>DEDICATED</a:t>
            </a:r>
            <a:r>
              <a:rPr lang="de-DE" sz="1600" b="1" dirty="0" smtClean="0">
                <a:solidFill>
                  <a:srgbClr val="0000CC"/>
                </a:solidFill>
              </a:rPr>
              <a:t> </a:t>
            </a:r>
            <a:r>
              <a:rPr lang="de-DE" sz="1600" b="1" dirty="0" err="1" smtClean="0">
                <a:solidFill>
                  <a:srgbClr val="0000CC"/>
                </a:solidFill>
              </a:rPr>
              <a:t>to</a:t>
            </a:r>
            <a:r>
              <a:rPr lang="de-DE" sz="1600" b="1" dirty="0" smtClean="0">
                <a:solidFill>
                  <a:srgbClr val="0000CC"/>
                </a:solidFill>
              </a:rPr>
              <a:t> R</a:t>
            </a:r>
            <a:r>
              <a:rPr lang="de-DE" sz="1600" b="1" dirty="0" smtClean="0">
                <a:solidFill>
                  <a:srgbClr val="0000CC"/>
                </a:solidFill>
                <a:sym typeface="Symbol"/>
              </a:rPr>
              <a:t>D </a:t>
            </a:r>
            <a:r>
              <a:rPr lang="de-DE" sz="1600" b="1" dirty="0" err="1" smtClean="0">
                <a:solidFill>
                  <a:srgbClr val="0000CC"/>
                </a:solidFill>
                <a:sym typeface="Symbol"/>
              </a:rPr>
              <a:t>while</a:t>
            </a:r>
            <a:r>
              <a:rPr lang="de-DE" sz="1600" b="1" dirty="0" smtClean="0">
                <a:solidFill>
                  <a:srgbClr val="0000CC"/>
                </a:solidFill>
                <a:sym typeface="Symbol"/>
              </a:rPr>
              <a:t> </a:t>
            </a:r>
            <a:r>
              <a:rPr lang="de-DE" sz="1600" b="1" dirty="0" err="1" smtClean="0">
                <a:solidFill>
                  <a:srgbClr val="0000CC"/>
                </a:solidFill>
                <a:sym typeface="Symbol"/>
              </a:rPr>
              <a:t>user</a:t>
            </a:r>
            <a:r>
              <a:rPr lang="de-DE" sz="1600" b="1" dirty="0" smtClean="0">
                <a:solidFill>
                  <a:srgbClr val="0000CC"/>
                </a:solidFill>
                <a:sym typeface="Symbol"/>
              </a:rPr>
              <a:t> </a:t>
            </a:r>
            <a:r>
              <a:rPr lang="de-DE" sz="1600" b="1" dirty="0" err="1" smtClean="0">
                <a:solidFill>
                  <a:srgbClr val="0000CC"/>
                </a:solidFill>
                <a:sym typeface="Symbol"/>
              </a:rPr>
              <a:t>facilities</a:t>
            </a:r>
            <a:r>
              <a:rPr lang="de-DE" sz="1600" b="1" dirty="0" smtClean="0">
                <a:solidFill>
                  <a:srgbClr val="0000CC"/>
                </a:solidFill>
                <a:sym typeface="Symbol"/>
              </a:rPr>
              <a:t> </a:t>
            </a:r>
            <a:r>
              <a:rPr lang="de-DE" sz="1600" b="1" dirty="0" err="1" smtClean="0">
                <a:solidFill>
                  <a:srgbClr val="0000CC"/>
                </a:solidFill>
                <a:sym typeface="Symbol"/>
              </a:rPr>
              <a:t>are</a:t>
            </a:r>
            <a:r>
              <a:rPr lang="de-DE" sz="1600" b="1" dirty="0" smtClean="0">
                <a:solidFill>
                  <a:srgbClr val="0000CC"/>
                </a:solidFill>
                <a:sym typeface="Symbol"/>
              </a:rPr>
              <a:t> </a:t>
            </a:r>
            <a:r>
              <a:rPr lang="de-DE" sz="1600" b="1" u="sng" dirty="0" err="1" smtClean="0">
                <a:solidFill>
                  <a:srgbClr val="0000CC"/>
                </a:solidFill>
                <a:sym typeface="Symbol"/>
              </a:rPr>
              <a:t>overbooked</a:t>
            </a:r>
            <a:r>
              <a:rPr lang="de-DE" sz="1600" b="1" dirty="0" smtClean="0">
                <a:solidFill>
                  <a:srgbClr val="0000CC"/>
                </a:solidFill>
                <a:sym typeface="Symbol"/>
              </a:rPr>
              <a:t> </a:t>
            </a:r>
            <a:r>
              <a:rPr lang="de-DE" sz="1600" b="1" dirty="0" err="1" smtClean="0">
                <a:solidFill>
                  <a:srgbClr val="0000CC"/>
                </a:solidFill>
                <a:sym typeface="Symbol"/>
              </a:rPr>
              <a:t>and</a:t>
            </a:r>
            <a:r>
              <a:rPr lang="de-DE" sz="1600" b="1" dirty="0" smtClean="0">
                <a:solidFill>
                  <a:srgbClr val="0000CC"/>
                </a:solidFill>
                <a:sym typeface="Symbol"/>
              </a:rPr>
              <a:t> </a:t>
            </a:r>
            <a:r>
              <a:rPr lang="de-DE" sz="1600" b="1" u="sng" dirty="0" err="1" smtClean="0">
                <a:solidFill>
                  <a:srgbClr val="0000CC"/>
                </a:solidFill>
                <a:sym typeface="Symbol"/>
              </a:rPr>
              <a:t>can</a:t>
            </a:r>
            <a:r>
              <a:rPr lang="de-DE" sz="1600" b="1" u="sng" dirty="0" smtClean="0">
                <a:solidFill>
                  <a:srgbClr val="0000CC"/>
                </a:solidFill>
                <a:sym typeface="Symbol"/>
              </a:rPr>
              <a:t> not </a:t>
            </a:r>
            <a:r>
              <a:rPr lang="de-DE" sz="1600" b="1" dirty="0" err="1" smtClean="0">
                <a:solidFill>
                  <a:srgbClr val="0000CC"/>
                </a:solidFill>
                <a:sym typeface="Symbol"/>
              </a:rPr>
              <a:t>be</a:t>
            </a:r>
            <a:r>
              <a:rPr lang="de-DE" sz="1600" b="1" dirty="0" smtClean="0">
                <a:solidFill>
                  <a:srgbClr val="0000CC"/>
                </a:solidFill>
                <a:sym typeface="Symbol"/>
              </a:rPr>
              <a:t> </a:t>
            </a:r>
            <a:r>
              <a:rPr lang="de-DE" sz="1600" b="1" dirty="0" err="1" smtClean="0">
                <a:solidFill>
                  <a:srgbClr val="0000CC"/>
                </a:solidFill>
                <a:sym typeface="Symbol"/>
              </a:rPr>
              <a:t>easily</a:t>
            </a:r>
            <a:r>
              <a:rPr lang="de-DE" sz="1600" b="1" dirty="0" smtClean="0">
                <a:solidFill>
                  <a:srgbClr val="0000CC"/>
                </a:solidFill>
                <a:sym typeface="Symbol"/>
              </a:rPr>
              <a:t> </a:t>
            </a:r>
            <a:r>
              <a:rPr lang="de-DE" sz="1600" b="1" dirty="0" err="1" smtClean="0">
                <a:solidFill>
                  <a:srgbClr val="0000CC"/>
                </a:solidFill>
                <a:sym typeface="Symbol"/>
              </a:rPr>
              <a:t>modified</a:t>
            </a:r>
            <a:r>
              <a:rPr lang="de-DE" sz="1600" b="1" dirty="0" smtClean="0">
                <a:solidFill>
                  <a:srgbClr val="0000CC"/>
                </a:solidFill>
                <a:sym typeface="Symbol"/>
              </a:rPr>
              <a:t> </a:t>
            </a:r>
            <a:r>
              <a:rPr lang="de-DE" sz="1600" b="1" dirty="0" err="1" smtClean="0">
                <a:solidFill>
                  <a:srgbClr val="0000CC"/>
                </a:solidFill>
                <a:sym typeface="Symbol"/>
              </a:rPr>
              <a:t>and</a:t>
            </a:r>
            <a:r>
              <a:rPr lang="de-DE" sz="1600" b="1" dirty="0" smtClean="0">
                <a:solidFill>
                  <a:srgbClr val="0000CC"/>
                </a:solidFill>
                <a:sym typeface="Symbol"/>
              </a:rPr>
              <a:t> </a:t>
            </a:r>
            <a:r>
              <a:rPr lang="de-DE" sz="1600" b="1" dirty="0" err="1" smtClean="0">
                <a:solidFill>
                  <a:srgbClr val="0000CC"/>
                </a:solidFill>
                <a:sym typeface="Symbol"/>
              </a:rPr>
              <a:t>even</a:t>
            </a:r>
            <a:r>
              <a:rPr lang="de-DE" sz="1600" b="1" dirty="0" smtClean="0">
                <a:solidFill>
                  <a:srgbClr val="0000CC"/>
                </a:solidFill>
                <a:sym typeface="Symbol"/>
              </a:rPr>
              <a:t> </a:t>
            </a:r>
            <a:r>
              <a:rPr lang="de-DE" sz="1600" b="1" dirty="0" err="1" smtClean="0">
                <a:solidFill>
                  <a:srgbClr val="0000CC"/>
                </a:solidFill>
                <a:sym typeface="Symbol"/>
              </a:rPr>
              <a:t>can</a:t>
            </a:r>
            <a:r>
              <a:rPr lang="de-DE" sz="1600" b="1" dirty="0" smtClean="0">
                <a:solidFill>
                  <a:srgbClr val="0000CC"/>
                </a:solidFill>
                <a:sym typeface="Symbol"/>
              </a:rPr>
              <a:t> NOT </a:t>
            </a:r>
            <a:r>
              <a:rPr lang="de-DE" sz="1600" b="1" dirty="0" err="1" smtClean="0">
                <a:solidFill>
                  <a:srgbClr val="0000CC"/>
                </a:solidFill>
                <a:sym typeface="Symbol"/>
              </a:rPr>
              <a:t>be</a:t>
            </a:r>
            <a:r>
              <a:rPr lang="de-DE" sz="1600" b="1" dirty="0" smtClean="0">
                <a:solidFill>
                  <a:srgbClr val="0000CC"/>
                </a:solidFill>
                <a:sym typeface="Symbol"/>
              </a:rPr>
              <a:t> </a:t>
            </a:r>
            <a:r>
              <a:rPr lang="de-DE" sz="1600" b="1" dirty="0" err="1" smtClean="0">
                <a:solidFill>
                  <a:srgbClr val="0000CC"/>
                </a:solidFill>
                <a:sym typeface="Symbol"/>
              </a:rPr>
              <a:t>modified</a:t>
            </a:r>
            <a:r>
              <a:rPr lang="de-DE" sz="1600" b="1" dirty="0" smtClean="0">
                <a:solidFill>
                  <a:srgbClr val="0000CC"/>
                </a:solidFill>
                <a:sym typeface="Symbol"/>
              </a:rPr>
              <a:t> et al in </a:t>
            </a:r>
            <a:r>
              <a:rPr lang="de-DE" sz="1600" b="1" dirty="0" err="1" smtClean="0">
                <a:solidFill>
                  <a:srgbClr val="0000CC"/>
                </a:solidFill>
                <a:sym typeface="Symbol"/>
              </a:rPr>
              <a:t>order</a:t>
            </a:r>
            <a:r>
              <a:rPr lang="de-DE" sz="1600" b="1" dirty="0" smtClean="0">
                <a:solidFill>
                  <a:srgbClr val="0000CC"/>
                </a:solidFill>
                <a:sym typeface="Symbol"/>
              </a:rPr>
              <a:t> </a:t>
            </a:r>
            <a:r>
              <a:rPr lang="de-DE" sz="1600" b="1" dirty="0" err="1" smtClean="0">
                <a:solidFill>
                  <a:srgbClr val="0000CC"/>
                </a:solidFill>
                <a:sym typeface="Symbol"/>
              </a:rPr>
              <a:t>to</a:t>
            </a:r>
            <a:r>
              <a:rPr lang="de-DE" sz="1600" b="1" dirty="0" smtClean="0">
                <a:solidFill>
                  <a:srgbClr val="0000CC"/>
                </a:solidFill>
                <a:sym typeface="Symbol"/>
              </a:rPr>
              <a:t> </a:t>
            </a:r>
            <a:r>
              <a:rPr lang="de-DE" sz="1600" b="1" dirty="0" err="1" smtClean="0">
                <a:solidFill>
                  <a:srgbClr val="0000CC"/>
                </a:solidFill>
                <a:sym typeface="Symbol"/>
              </a:rPr>
              <a:t>fulfil</a:t>
            </a:r>
            <a:r>
              <a:rPr lang="de-DE" sz="1600" b="1" dirty="0" smtClean="0">
                <a:solidFill>
                  <a:srgbClr val="0000CC"/>
                </a:solidFill>
                <a:sym typeface="Symbol"/>
              </a:rPr>
              <a:t> </a:t>
            </a:r>
            <a:r>
              <a:rPr lang="de-DE" sz="1600" b="1" dirty="0" err="1" smtClean="0">
                <a:solidFill>
                  <a:srgbClr val="0000CC"/>
                </a:solidFill>
                <a:sym typeface="Symbol"/>
              </a:rPr>
              <a:t>very</a:t>
            </a:r>
            <a:r>
              <a:rPr lang="de-DE" sz="1600" b="1" dirty="0" smtClean="0">
                <a:solidFill>
                  <a:srgbClr val="0000CC"/>
                </a:solidFill>
                <a:sym typeface="Symbol"/>
              </a:rPr>
              <a:t> </a:t>
            </a:r>
            <a:r>
              <a:rPr lang="de-DE" sz="1600" b="1" dirty="0" err="1" smtClean="0">
                <a:solidFill>
                  <a:srgbClr val="0000CC"/>
                </a:solidFill>
                <a:sym typeface="Symbol"/>
              </a:rPr>
              <a:t>specific</a:t>
            </a:r>
            <a:r>
              <a:rPr lang="de-DE" sz="1600" b="1" dirty="0" smtClean="0">
                <a:solidFill>
                  <a:srgbClr val="0000CC"/>
                </a:solidFill>
                <a:sym typeface="Symbol"/>
              </a:rPr>
              <a:t> </a:t>
            </a:r>
            <a:r>
              <a:rPr lang="de-DE" sz="1600" b="1" dirty="0" err="1" smtClean="0">
                <a:solidFill>
                  <a:srgbClr val="0000CC"/>
                </a:solidFill>
                <a:sym typeface="Symbol"/>
              </a:rPr>
              <a:t>requirements</a:t>
            </a:r>
            <a:r>
              <a:rPr lang="de-DE" sz="1600" b="1" dirty="0" smtClean="0">
                <a:solidFill>
                  <a:srgbClr val="0000CC"/>
                </a:solidFill>
                <a:sym typeface="Symbol"/>
              </a:rPr>
              <a:t> </a:t>
            </a:r>
            <a:r>
              <a:rPr lang="de-DE" sz="1600" b="1" dirty="0" err="1" smtClean="0">
                <a:solidFill>
                  <a:srgbClr val="0000CC"/>
                </a:solidFill>
                <a:sym typeface="Symbol"/>
              </a:rPr>
              <a:t>for</a:t>
            </a:r>
            <a:r>
              <a:rPr lang="de-DE" sz="1600" b="1" dirty="0" smtClean="0">
                <a:solidFill>
                  <a:srgbClr val="0000CC"/>
                </a:solidFill>
                <a:sym typeface="Symbol"/>
              </a:rPr>
              <a:t> </a:t>
            </a:r>
            <a:r>
              <a:rPr lang="de-DE" sz="1600" b="1" dirty="0" err="1" smtClean="0">
                <a:solidFill>
                  <a:srgbClr val="0000CC"/>
                </a:solidFill>
                <a:sym typeface="Symbol"/>
              </a:rPr>
              <a:t>post</a:t>
            </a:r>
            <a:r>
              <a:rPr lang="de-DE" sz="1600" b="1" dirty="0" smtClean="0">
                <a:solidFill>
                  <a:srgbClr val="0000CC"/>
                </a:solidFill>
                <a:sym typeface="Symbol"/>
              </a:rPr>
              <a:t> LWFA ring</a:t>
            </a:r>
            <a:endParaRPr lang="de-DE" sz="1600" b="1" dirty="0">
              <a:solidFill>
                <a:srgbClr val="0000CC"/>
              </a:solidFill>
            </a:endParaRPr>
          </a:p>
        </p:txBody>
      </p:sp>
      <p:sp>
        <p:nvSpPr>
          <p:cNvPr id="4" name="Textfeld 3"/>
          <p:cNvSpPr txBox="1"/>
          <p:nvPr/>
        </p:nvSpPr>
        <p:spPr>
          <a:xfrm>
            <a:off x="153046" y="1772816"/>
            <a:ext cx="4644220" cy="4832092"/>
          </a:xfrm>
          <a:prstGeom prst="rect">
            <a:avLst/>
          </a:prstGeom>
          <a:noFill/>
        </p:spPr>
        <p:txBody>
          <a:bodyPr wrap="none" rtlCol="0">
            <a:spAutoFit/>
          </a:bodyPr>
          <a:lstStyle/>
          <a:p>
            <a:r>
              <a:rPr lang="de-DE" sz="1400" dirty="0" smtClean="0">
                <a:solidFill>
                  <a:prstClr val="black"/>
                </a:solidFill>
              </a:rPr>
              <a:t>(2) </a:t>
            </a:r>
            <a:r>
              <a:rPr lang="de-DE" sz="1200" dirty="0" smtClean="0">
                <a:solidFill>
                  <a:prstClr val="black"/>
                </a:solidFill>
              </a:rPr>
              <a:t>Beam </a:t>
            </a:r>
            <a:r>
              <a:rPr lang="de-DE" sz="1200" dirty="0" err="1" smtClean="0">
                <a:solidFill>
                  <a:prstClr val="black"/>
                </a:solidFill>
              </a:rPr>
              <a:t>parameters</a:t>
            </a:r>
            <a:r>
              <a:rPr lang="de-DE" sz="1200" dirty="0" smtClean="0">
                <a:solidFill>
                  <a:prstClr val="black"/>
                </a:solidFill>
              </a:rPr>
              <a:t> after FLUTE  </a:t>
            </a:r>
            <a:r>
              <a:rPr lang="de-DE" sz="1200" dirty="0" err="1" smtClean="0">
                <a:solidFill>
                  <a:prstClr val="black"/>
                </a:solidFill>
              </a:rPr>
              <a:t>might</a:t>
            </a:r>
            <a:r>
              <a:rPr lang="de-DE" sz="1200" dirty="0" smtClean="0">
                <a:solidFill>
                  <a:prstClr val="black"/>
                </a:solidFill>
              </a:rPr>
              <a:t> </a:t>
            </a:r>
            <a:r>
              <a:rPr lang="de-DE" sz="1200" dirty="0" err="1" smtClean="0">
                <a:solidFill>
                  <a:prstClr val="black"/>
                </a:solidFill>
              </a:rPr>
              <a:t>be</a:t>
            </a:r>
            <a:r>
              <a:rPr lang="de-DE" sz="1200" dirty="0" smtClean="0">
                <a:solidFill>
                  <a:prstClr val="black"/>
                </a:solidFill>
              </a:rPr>
              <a:t> </a:t>
            </a:r>
            <a:r>
              <a:rPr lang="de-DE" sz="1200" dirty="0" err="1" smtClean="0">
                <a:solidFill>
                  <a:prstClr val="black"/>
                </a:solidFill>
              </a:rPr>
              <a:t>easily</a:t>
            </a:r>
            <a:r>
              <a:rPr lang="de-DE" sz="1200" dirty="0" smtClean="0">
                <a:solidFill>
                  <a:prstClr val="black"/>
                </a:solidFill>
              </a:rPr>
              <a:t> </a:t>
            </a:r>
            <a:r>
              <a:rPr lang="de-DE" sz="1200" dirty="0" err="1" smtClean="0">
                <a:solidFill>
                  <a:prstClr val="black"/>
                </a:solidFill>
              </a:rPr>
              <a:t>fitted</a:t>
            </a:r>
            <a:r>
              <a:rPr lang="de-DE" sz="1200" dirty="0" smtClean="0">
                <a:solidFill>
                  <a:prstClr val="black"/>
                </a:solidFill>
              </a:rPr>
              <a:t> </a:t>
            </a:r>
          </a:p>
          <a:p>
            <a:r>
              <a:rPr lang="de-DE" sz="1200" dirty="0">
                <a:solidFill>
                  <a:prstClr val="black"/>
                </a:solidFill>
              </a:rPr>
              <a:t> </a:t>
            </a:r>
            <a:r>
              <a:rPr lang="de-DE" sz="1200" dirty="0" smtClean="0">
                <a:solidFill>
                  <a:prstClr val="black"/>
                </a:solidFill>
              </a:rPr>
              <a:t>      </a:t>
            </a:r>
            <a:r>
              <a:rPr lang="de-DE" sz="1200" dirty="0" err="1" smtClean="0">
                <a:solidFill>
                  <a:prstClr val="black"/>
                </a:solidFill>
              </a:rPr>
              <a:t>to</a:t>
            </a:r>
            <a:r>
              <a:rPr lang="de-DE" sz="1200" dirty="0" smtClean="0">
                <a:solidFill>
                  <a:prstClr val="black"/>
                </a:solidFill>
              </a:rPr>
              <a:t> </a:t>
            </a:r>
            <a:r>
              <a:rPr lang="de-DE" sz="1200" dirty="0" err="1" smtClean="0">
                <a:solidFill>
                  <a:prstClr val="black"/>
                </a:solidFill>
              </a:rPr>
              <a:t>those</a:t>
            </a:r>
            <a:r>
              <a:rPr lang="de-DE" sz="1200" dirty="0" smtClean="0">
                <a:solidFill>
                  <a:prstClr val="black"/>
                </a:solidFill>
              </a:rPr>
              <a:t> after </a:t>
            </a:r>
            <a:r>
              <a:rPr lang="de-DE" sz="1200" dirty="0" err="1" smtClean="0">
                <a:solidFill>
                  <a:prstClr val="black"/>
                </a:solidFill>
              </a:rPr>
              <a:t>the</a:t>
            </a:r>
            <a:r>
              <a:rPr lang="de-DE" sz="1200" dirty="0" smtClean="0">
                <a:solidFill>
                  <a:prstClr val="black"/>
                </a:solidFill>
              </a:rPr>
              <a:t> LWFA:</a:t>
            </a:r>
          </a:p>
          <a:p>
            <a:pPr algn="ctr"/>
            <a:endParaRPr lang="de-DE" sz="1200" dirty="0" smtClean="0">
              <a:solidFill>
                <a:prstClr val="black"/>
              </a:solidFill>
            </a:endParaRPr>
          </a:p>
          <a:p>
            <a:pPr algn="ctr"/>
            <a:r>
              <a:rPr lang="de-DE" sz="1200" b="1" dirty="0" smtClean="0">
                <a:solidFill>
                  <a:prstClr val="black"/>
                </a:solidFill>
              </a:rPr>
              <a:t>Parameters </a:t>
            </a:r>
            <a:r>
              <a:rPr lang="de-DE" sz="1200" b="1" dirty="0" err="1" smtClean="0">
                <a:solidFill>
                  <a:prstClr val="black"/>
                </a:solidFill>
              </a:rPr>
              <a:t>of</a:t>
            </a:r>
            <a:r>
              <a:rPr lang="de-DE" sz="1200" b="1" dirty="0" smtClean="0">
                <a:solidFill>
                  <a:prstClr val="black"/>
                </a:solidFill>
              </a:rPr>
              <a:t> FLUTE beam</a:t>
            </a:r>
            <a:r>
              <a:rPr lang="de-DE" sz="1200" dirty="0" smtClean="0">
                <a:solidFill>
                  <a:prstClr val="black"/>
                </a:solidFill>
              </a:rPr>
              <a:t>:</a:t>
            </a:r>
          </a:p>
          <a:p>
            <a:pPr marL="285750" indent="-285750">
              <a:buFont typeface="Arial" panose="020B0604020202020204" pitchFamily="34" charset="0"/>
              <a:buChar char="•"/>
            </a:pPr>
            <a:r>
              <a:rPr lang="de-DE" sz="1200" dirty="0" smtClean="0">
                <a:solidFill>
                  <a:prstClr val="black"/>
                </a:solidFill>
              </a:rPr>
              <a:t>Beam </a:t>
            </a:r>
            <a:r>
              <a:rPr lang="de-DE" sz="1200" dirty="0" err="1" smtClean="0">
                <a:solidFill>
                  <a:prstClr val="black"/>
                </a:solidFill>
              </a:rPr>
              <a:t>energy</a:t>
            </a:r>
            <a:r>
              <a:rPr lang="de-DE" sz="1200" dirty="0" smtClean="0">
                <a:solidFill>
                  <a:prstClr val="black"/>
                </a:solidFill>
              </a:rPr>
              <a:t> 40 </a:t>
            </a:r>
            <a:r>
              <a:rPr lang="de-DE" sz="1200" dirty="0" err="1" smtClean="0">
                <a:solidFill>
                  <a:prstClr val="black"/>
                </a:solidFill>
              </a:rPr>
              <a:t>to</a:t>
            </a:r>
            <a:r>
              <a:rPr lang="de-DE" sz="1200" dirty="0" smtClean="0">
                <a:solidFill>
                  <a:prstClr val="black"/>
                </a:solidFill>
              </a:rPr>
              <a:t> 90 </a:t>
            </a:r>
            <a:r>
              <a:rPr lang="de-DE" sz="1200" dirty="0" err="1" smtClean="0">
                <a:solidFill>
                  <a:prstClr val="black"/>
                </a:solidFill>
              </a:rPr>
              <a:t>MeV</a:t>
            </a:r>
            <a:endParaRPr lang="de-DE" sz="1200" dirty="0" smtClean="0">
              <a:solidFill>
                <a:prstClr val="black"/>
              </a:solidFill>
            </a:endParaRPr>
          </a:p>
          <a:p>
            <a:pPr marL="285750" indent="-285750">
              <a:buFont typeface="Arial" panose="020B0604020202020204" pitchFamily="34" charset="0"/>
              <a:buChar char="•"/>
            </a:pPr>
            <a:r>
              <a:rPr lang="de-DE" sz="1200" dirty="0" err="1" smtClean="0">
                <a:solidFill>
                  <a:prstClr val="black"/>
                </a:solidFill>
              </a:rPr>
              <a:t>Bunch</a:t>
            </a:r>
            <a:r>
              <a:rPr lang="de-DE" sz="1200" dirty="0" smtClean="0">
                <a:solidFill>
                  <a:prstClr val="black"/>
                </a:solidFill>
              </a:rPr>
              <a:t> </a:t>
            </a:r>
            <a:r>
              <a:rPr lang="de-DE" sz="1200" dirty="0" err="1" smtClean="0">
                <a:solidFill>
                  <a:prstClr val="black"/>
                </a:solidFill>
              </a:rPr>
              <a:t>length</a:t>
            </a:r>
            <a:r>
              <a:rPr lang="de-DE" sz="1200" dirty="0" smtClean="0">
                <a:solidFill>
                  <a:prstClr val="black"/>
                </a:solidFill>
              </a:rPr>
              <a:t> (</a:t>
            </a:r>
            <a:r>
              <a:rPr lang="de-DE" sz="1200" dirty="0" err="1" smtClean="0">
                <a:solidFill>
                  <a:prstClr val="black"/>
                </a:solidFill>
              </a:rPr>
              <a:t>rms</a:t>
            </a:r>
            <a:r>
              <a:rPr lang="de-DE" sz="1200" dirty="0" smtClean="0">
                <a:solidFill>
                  <a:prstClr val="black"/>
                </a:solidFill>
              </a:rPr>
              <a:t>) </a:t>
            </a:r>
            <a:r>
              <a:rPr lang="de-DE" sz="1200" dirty="0" err="1" smtClean="0">
                <a:solidFill>
                  <a:prstClr val="black"/>
                </a:solidFill>
              </a:rPr>
              <a:t>from</a:t>
            </a:r>
            <a:r>
              <a:rPr lang="de-DE" sz="1200" dirty="0" smtClean="0">
                <a:solidFill>
                  <a:prstClr val="black"/>
                </a:solidFill>
              </a:rPr>
              <a:t> </a:t>
            </a:r>
            <a:r>
              <a:rPr lang="en-US" sz="1200" b="1" i="1" dirty="0">
                <a:solidFill>
                  <a:srgbClr val="0000CC"/>
                </a:solidFill>
                <a:sym typeface="Symbol"/>
              </a:rPr>
              <a:t></a:t>
            </a:r>
            <a:r>
              <a:rPr lang="en-US" sz="1200" b="1" i="1" baseline="-25000" dirty="0">
                <a:solidFill>
                  <a:srgbClr val="0000CC"/>
                </a:solidFill>
                <a:sym typeface="Symbol"/>
              </a:rPr>
              <a:t></a:t>
            </a:r>
            <a:r>
              <a:rPr lang="en-US" sz="1200" b="1" dirty="0">
                <a:solidFill>
                  <a:srgbClr val="0000CC"/>
                </a:solidFill>
              </a:rPr>
              <a:t> </a:t>
            </a:r>
            <a:r>
              <a:rPr lang="en-US" sz="1200" b="1" dirty="0">
                <a:solidFill>
                  <a:srgbClr val="0000CC"/>
                </a:solidFill>
                <a:sym typeface="Symbol"/>
              </a:rPr>
              <a:t>=</a:t>
            </a:r>
            <a:r>
              <a:rPr lang="en-US" sz="1200" b="1" dirty="0" smtClean="0">
                <a:solidFill>
                  <a:srgbClr val="0000CC"/>
                </a:solidFill>
              </a:rPr>
              <a:t> </a:t>
            </a:r>
            <a:r>
              <a:rPr lang="de-DE" sz="1200" dirty="0" smtClean="0">
                <a:solidFill>
                  <a:srgbClr val="0000CC"/>
                </a:solidFill>
              </a:rPr>
              <a:t>5 </a:t>
            </a:r>
            <a:r>
              <a:rPr lang="de-DE" sz="1200" dirty="0" err="1" smtClean="0">
                <a:solidFill>
                  <a:srgbClr val="0000CC"/>
                </a:solidFill>
              </a:rPr>
              <a:t>fs</a:t>
            </a:r>
            <a:r>
              <a:rPr lang="de-DE" sz="1200" dirty="0" smtClean="0">
                <a:solidFill>
                  <a:srgbClr val="0000CC"/>
                </a:solidFill>
              </a:rPr>
              <a:t> </a:t>
            </a:r>
            <a:r>
              <a:rPr lang="de-DE" sz="1200" dirty="0" smtClean="0">
                <a:solidFill>
                  <a:prstClr val="black"/>
                </a:solidFill>
              </a:rPr>
              <a:t>(</a:t>
            </a:r>
            <a:r>
              <a:rPr lang="de-DE" sz="1200" b="1" i="1" dirty="0" smtClean="0">
                <a:solidFill>
                  <a:srgbClr val="0000CC"/>
                </a:solidFill>
              </a:rPr>
              <a:t>Q</a:t>
            </a:r>
            <a:r>
              <a:rPr lang="de-DE" sz="1200" dirty="0" smtClean="0">
                <a:solidFill>
                  <a:srgbClr val="0000CC"/>
                </a:solidFill>
              </a:rPr>
              <a:t>= 1 </a:t>
            </a:r>
            <a:r>
              <a:rPr lang="de-DE" sz="1200" dirty="0" err="1" smtClean="0">
                <a:solidFill>
                  <a:srgbClr val="0000CC"/>
                </a:solidFill>
              </a:rPr>
              <a:t>pC</a:t>
            </a:r>
            <a:r>
              <a:rPr lang="de-DE" sz="1200" dirty="0" smtClean="0">
                <a:solidFill>
                  <a:srgbClr val="0000CC"/>
                </a:solidFill>
              </a:rPr>
              <a:t> </a:t>
            </a:r>
            <a:r>
              <a:rPr lang="de-DE" sz="1200" dirty="0" err="1" smtClean="0">
                <a:solidFill>
                  <a:prstClr val="black"/>
                </a:solidFill>
              </a:rPr>
              <a:t>charge</a:t>
            </a:r>
            <a:r>
              <a:rPr lang="de-DE" sz="1200" dirty="0" smtClean="0">
                <a:solidFill>
                  <a:prstClr val="black"/>
                </a:solidFill>
              </a:rPr>
              <a:t>) </a:t>
            </a:r>
          </a:p>
          <a:p>
            <a:r>
              <a:rPr lang="de-DE" sz="1200" dirty="0">
                <a:solidFill>
                  <a:prstClr val="black"/>
                </a:solidFill>
              </a:rPr>
              <a:t> </a:t>
            </a:r>
            <a:r>
              <a:rPr lang="de-DE" sz="1200" dirty="0" smtClean="0">
                <a:solidFill>
                  <a:prstClr val="black"/>
                </a:solidFill>
              </a:rPr>
              <a:t>     </a:t>
            </a:r>
            <a:r>
              <a:rPr lang="de-DE" sz="1200" dirty="0" err="1" smtClean="0">
                <a:solidFill>
                  <a:prstClr val="black"/>
                </a:solidFill>
              </a:rPr>
              <a:t>to</a:t>
            </a:r>
            <a:r>
              <a:rPr lang="de-DE" sz="1200" dirty="0" smtClean="0">
                <a:solidFill>
                  <a:prstClr val="black"/>
                </a:solidFill>
              </a:rPr>
              <a:t> </a:t>
            </a:r>
            <a:r>
              <a:rPr lang="en-US" sz="1200" b="1" i="1" dirty="0">
                <a:solidFill>
                  <a:srgbClr val="0000CC"/>
                </a:solidFill>
                <a:sym typeface="Symbol"/>
              </a:rPr>
              <a:t></a:t>
            </a:r>
            <a:r>
              <a:rPr lang="en-US" sz="1200" b="1" i="1" baseline="-25000" dirty="0">
                <a:solidFill>
                  <a:srgbClr val="0000CC"/>
                </a:solidFill>
                <a:sym typeface="Symbol"/>
              </a:rPr>
              <a:t></a:t>
            </a:r>
            <a:r>
              <a:rPr lang="en-US" sz="1200" b="1" dirty="0">
                <a:solidFill>
                  <a:srgbClr val="0000CC"/>
                </a:solidFill>
              </a:rPr>
              <a:t> </a:t>
            </a:r>
            <a:r>
              <a:rPr lang="en-US" sz="1200" b="1" dirty="0" smtClean="0">
                <a:solidFill>
                  <a:srgbClr val="0000CC"/>
                </a:solidFill>
              </a:rPr>
              <a:t>&lt;100 </a:t>
            </a:r>
            <a:r>
              <a:rPr lang="de-DE" sz="1200" dirty="0" err="1" smtClean="0">
                <a:solidFill>
                  <a:srgbClr val="0000CC"/>
                </a:solidFill>
              </a:rPr>
              <a:t>fs</a:t>
            </a:r>
            <a:r>
              <a:rPr lang="de-DE" sz="1200" dirty="0" smtClean="0">
                <a:solidFill>
                  <a:srgbClr val="0000CC"/>
                </a:solidFill>
              </a:rPr>
              <a:t> </a:t>
            </a:r>
            <a:r>
              <a:rPr lang="de-DE" sz="1200" dirty="0">
                <a:solidFill>
                  <a:prstClr val="black"/>
                </a:solidFill>
              </a:rPr>
              <a:t>(</a:t>
            </a:r>
            <a:r>
              <a:rPr lang="de-DE" sz="1200" b="1" i="1" dirty="0">
                <a:solidFill>
                  <a:srgbClr val="0000CC"/>
                </a:solidFill>
              </a:rPr>
              <a:t>Q</a:t>
            </a:r>
            <a:r>
              <a:rPr lang="de-DE" sz="1200" dirty="0">
                <a:solidFill>
                  <a:srgbClr val="0000CC"/>
                </a:solidFill>
              </a:rPr>
              <a:t>= </a:t>
            </a:r>
            <a:r>
              <a:rPr lang="de-DE" sz="1200" dirty="0" smtClean="0">
                <a:solidFill>
                  <a:srgbClr val="0000CC"/>
                </a:solidFill>
              </a:rPr>
              <a:t>100 </a:t>
            </a:r>
            <a:r>
              <a:rPr lang="de-DE" sz="1200" dirty="0" err="1">
                <a:solidFill>
                  <a:srgbClr val="0000CC"/>
                </a:solidFill>
              </a:rPr>
              <a:t>pC</a:t>
            </a:r>
            <a:r>
              <a:rPr lang="de-DE" sz="1200" dirty="0">
                <a:solidFill>
                  <a:srgbClr val="0000CC"/>
                </a:solidFill>
              </a:rPr>
              <a:t> </a:t>
            </a:r>
            <a:r>
              <a:rPr lang="de-DE" sz="1200" dirty="0" err="1">
                <a:solidFill>
                  <a:prstClr val="black"/>
                </a:solidFill>
              </a:rPr>
              <a:t>charge</a:t>
            </a:r>
            <a:r>
              <a:rPr lang="de-DE" sz="1200" dirty="0">
                <a:solidFill>
                  <a:prstClr val="black"/>
                </a:solidFill>
              </a:rPr>
              <a:t>) </a:t>
            </a:r>
            <a:endParaRPr lang="de-DE" sz="1200" dirty="0" smtClean="0">
              <a:solidFill>
                <a:prstClr val="black"/>
              </a:solidFill>
            </a:endParaRPr>
          </a:p>
          <a:p>
            <a:pPr marL="285750" indent="-285750">
              <a:buFont typeface="Arial" panose="020B0604020202020204" pitchFamily="34" charset="0"/>
              <a:buChar char="•"/>
            </a:pPr>
            <a:r>
              <a:rPr lang="de-DE" sz="1200" dirty="0" err="1">
                <a:solidFill>
                  <a:prstClr val="black"/>
                </a:solidFill>
              </a:rPr>
              <a:t>m</a:t>
            </a:r>
            <a:r>
              <a:rPr lang="de-DE" sz="1200" dirty="0" err="1" smtClean="0">
                <a:solidFill>
                  <a:prstClr val="black"/>
                </a:solidFill>
              </a:rPr>
              <a:t>omentum</a:t>
            </a:r>
            <a:r>
              <a:rPr lang="de-DE" sz="1200" dirty="0" smtClean="0">
                <a:solidFill>
                  <a:prstClr val="black"/>
                </a:solidFill>
              </a:rPr>
              <a:t> </a:t>
            </a:r>
            <a:r>
              <a:rPr lang="de-DE" sz="1200" dirty="0" err="1" smtClean="0">
                <a:solidFill>
                  <a:prstClr val="black"/>
                </a:solidFill>
              </a:rPr>
              <a:t>spread</a:t>
            </a:r>
            <a:r>
              <a:rPr lang="de-DE" sz="1200" dirty="0" smtClean="0">
                <a:solidFill>
                  <a:prstClr val="black"/>
                </a:solidFill>
              </a:rPr>
              <a:t>   (</a:t>
            </a:r>
            <a:r>
              <a:rPr lang="de-DE" sz="1200" dirty="0" err="1" smtClean="0">
                <a:solidFill>
                  <a:prstClr val="black"/>
                </a:solidFill>
              </a:rPr>
              <a:t>rms</a:t>
            </a:r>
            <a:r>
              <a:rPr lang="de-DE" sz="1200" dirty="0" smtClean="0">
                <a:solidFill>
                  <a:prstClr val="black"/>
                </a:solidFill>
              </a:rPr>
              <a:t>) </a:t>
            </a:r>
            <a:r>
              <a:rPr lang="en-US" sz="1200" b="1" i="1" dirty="0">
                <a:solidFill>
                  <a:srgbClr val="0000CC"/>
                </a:solidFill>
                <a:sym typeface="Symbol"/>
              </a:rPr>
              <a:t></a:t>
            </a:r>
            <a:r>
              <a:rPr lang="en-US" sz="1200" b="1" i="1" baseline="-25000" dirty="0">
                <a:solidFill>
                  <a:srgbClr val="0000CC"/>
                </a:solidFill>
              </a:rPr>
              <a:t>E</a:t>
            </a:r>
            <a:r>
              <a:rPr lang="en-US" sz="1200" b="1" dirty="0">
                <a:solidFill>
                  <a:srgbClr val="0000CC"/>
                </a:solidFill>
              </a:rPr>
              <a:t> </a:t>
            </a:r>
            <a:r>
              <a:rPr lang="en-US" sz="1200" b="1" dirty="0">
                <a:solidFill>
                  <a:srgbClr val="0000CC"/>
                </a:solidFill>
                <a:sym typeface="Symbol"/>
              </a:rPr>
              <a:t></a:t>
            </a:r>
            <a:r>
              <a:rPr lang="en-US" sz="1200" b="1" dirty="0">
                <a:solidFill>
                  <a:srgbClr val="0000CC"/>
                </a:solidFill>
              </a:rPr>
              <a:t>  1% </a:t>
            </a:r>
            <a:endParaRPr lang="en-US" sz="1200" b="1" dirty="0" smtClean="0">
              <a:solidFill>
                <a:srgbClr val="0000CC"/>
              </a:solidFill>
            </a:endParaRPr>
          </a:p>
          <a:p>
            <a:pPr marL="285750" indent="-285750">
              <a:buFont typeface="Arial" panose="020B0604020202020204" pitchFamily="34" charset="0"/>
              <a:buChar char="•"/>
            </a:pPr>
            <a:r>
              <a:rPr lang="en-US" sz="1200" dirty="0">
                <a:solidFill>
                  <a:prstClr val="black"/>
                </a:solidFill>
              </a:rPr>
              <a:t>r</a:t>
            </a:r>
            <a:r>
              <a:rPr lang="en-US" sz="1200" dirty="0" smtClean="0">
                <a:solidFill>
                  <a:prstClr val="black"/>
                </a:solidFill>
              </a:rPr>
              <a:t>epetition rate  10 Hz</a:t>
            </a:r>
          </a:p>
          <a:p>
            <a:pPr marL="285750" indent="-285750">
              <a:buFont typeface="Arial" panose="020B0604020202020204" pitchFamily="34" charset="0"/>
              <a:buChar char="•"/>
            </a:pPr>
            <a:r>
              <a:rPr lang="en-US" sz="1200" dirty="0" smtClean="0">
                <a:solidFill>
                  <a:prstClr val="black"/>
                </a:solidFill>
              </a:rPr>
              <a:t>FLUTE beam emittance </a:t>
            </a:r>
            <a:r>
              <a:rPr lang="en-US" sz="1200" i="1" dirty="0">
                <a:solidFill>
                  <a:srgbClr val="0000CC"/>
                </a:solidFill>
                <a:sym typeface="Symbol"/>
              </a:rPr>
              <a:t></a:t>
            </a:r>
            <a:r>
              <a:rPr lang="en-US" sz="1200" i="1" baseline="-25000" dirty="0" err="1">
                <a:solidFill>
                  <a:srgbClr val="0000CC"/>
                </a:solidFill>
              </a:rPr>
              <a:t>x,y</a:t>
            </a:r>
            <a:r>
              <a:rPr lang="en-US" sz="1200" dirty="0">
                <a:solidFill>
                  <a:srgbClr val="0000CC"/>
                </a:solidFill>
              </a:rPr>
              <a:t> </a:t>
            </a:r>
            <a:r>
              <a:rPr lang="en-US" sz="1200" dirty="0" smtClean="0">
                <a:solidFill>
                  <a:srgbClr val="0000CC"/>
                </a:solidFill>
              </a:rPr>
              <a:t>&lt; 10 </a:t>
            </a:r>
            <a:r>
              <a:rPr lang="en-US" sz="1200" dirty="0" err="1" smtClean="0">
                <a:solidFill>
                  <a:srgbClr val="0000CC"/>
                </a:solidFill>
              </a:rPr>
              <a:t>nm</a:t>
            </a:r>
            <a:r>
              <a:rPr lang="en-US" sz="1200" dirty="0" err="1" smtClean="0">
                <a:solidFill>
                  <a:srgbClr val="0000CC"/>
                </a:solidFill>
                <a:sym typeface="Symbol"/>
              </a:rPr>
              <a:t></a:t>
            </a:r>
            <a:r>
              <a:rPr lang="en-US" sz="1200" dirty="0" err="1" smtClean="0">
                <a:solidFill>
                  <a:srgbClr val="0000CC"/>
                </a:solidFill>
              </a:rPr>
              <a:t>rad</a:t>
            </a:r>
            <a:r>
              <a:rPr lang="en-US" sz="1200" dirty="0" smtClean="0">
                <a:solidFill>
                  <a:srgbClr val="0000CC"/>
                </a:solidFill>
              </a:rPr>
              <a:t>  (</a:t>
            </a:r>
            <a:r>
              <a:rPr lang="en-US" sz="1200" dirty="0" err="1" smtClean="0">
                <a:solidFill>
                  <a:srgbClr val="0000CC"/>
                </a:solidFill>
              </a:rPr>
              <a:t>rms</a:t>
            </a:r>
            <a:r>
              <a:rPr lang="en-US" sz="1200" dirty="0" smtClean="0">
                <a:solidFill>
                  <a:srgbClr val="0000CC"/>
                </a:solidFill>
              </a:rPr>
              <a:t>)</a:t>
            </a:r>
          </a:p>
          <a:p>
            <a:pPr marL="285750" indent="-285750">
              <a:buFont typeface="Arial" panose="020B0604020202020204" pitchFamily="34" charset="0"/>
              <a:buChar char="•"/>
            </a:pPr>
            <a:r>
              <a:rPr lang="en-US" sz="1200" dirty="0" smtClean="0">
                <a:solidFill>
                  <a:prstClr val="black"/>
                </a:solidFill>
              </a:rPr>
              <a:t>Parameters of FLUTE beam are more </a:t>
            </a:r>
            <a:r>
              <a:rPr lang="en-US" sz="1200" b="1" u="sng" dirty="0" err="1" smtClean="0">
                <a:solidFill>
                  <a:prstClr val="black"/>
                </a:solidFill>
              </a:rPr>
              <a:t>reproducable</a:t>
            </a:r>
            <a:r>
              <a:rPr lang="en-US" sz="1200" dirty="0" smtClean="0">
                <a:solidFill>
                  <a:prstClr val="black"/>
                </a:solidFill>
              </a:rPr>
              <a:t> and </a:t>
            </a:r>
          </a:p>
          <a:p>
            <a:r>
              <a:rPr lang="en-US" sz="1200" dirty="0">
                <a:solidFill>
                  <a:prstClr val="black"/>
                </a:solidFill>
              </a:rPr>
              <a:t> </a:t>
            </a:r>
            <a:r>
              <a:rPr lang="en-US" sz="1200" dirty="0" smtClean="0">
                <a:solidFill>
                  <a:prstClr val="black"/>
                </a:solidFill>
              </a:rPr>
              <a:t>     </a:t>
            </a:r>
            <a:r>
              <a:rPr lang="en-US" sz="1200" b="1" u="sng" dirty="0" smtClean="0">
                <a:solidFill>
                  <a:prstClr val="black"/>
                </a:solidFill>
              </a:rPr>
              <a:t>stable </a:t>
            </a:r>
            <a:r>
              <a:rPr lang="en-US" sz="1200" dirty="0" smtClean="0">
                <a:solidFill>
                  <a:prstClr val="black"/>
                </a:solidFill>
              </a:rPr>
              <a:t>than those from LWFA . Ideal for systematic R&amp;D</a:t>
            </a:r>
          </a:p>
          <a:p>
            <a:pPr marL="285750" indent="-285750">
              <a:buFont typeface="Arial" panose="020B0604020202020204" pitchFamily="34" charset="0"/>
              <a:buChar char="•"/>
            </a:pPr>
            <a:endParaRPr lang="de-DE" sz="1200" dirty="0">
              <a:solidFill>
                <a:prstClr val="black"/>
              </a:solidFill>
            </a:endParaRPr>
          </a:p>
          <a:p>
            <a:r>
              <a:rPr lang="de-DE" sz="1200" dirty="0" smtClean="0">
                <a:solidFill>
                  <a:prstClr val="black"/>
                </a:solidFill>
              </a:rPr>
              <a:t>(3) The SR </a:t>
            </a:r>
            <a:r>
              <a:rPr lang="de-DE" sz="1200" dirty="0" err="1" smtClean="0">
                <a:solidFill>
                  <a:prstClr val="black"/>
                </a:solidFill>
              </a:rPr>
              <a:t>dumping</a:t>
            </a:r>
            <a:r>
              <a:rPr lang="de-DE" sz="1200" dirty="0" smtClean="0">
                <a:solidFill>
                  <a:prstClr val="black"/>
                </a:solidFill>
              </a:rPr>
              <a:t> time </a:t>
            </a:r>
            <a:r>
              <a:rPr lang="de-DE" sz="1200" dirty="0" err="1" smtClean="0">
                <a:solidFill>
                  <a:prstClr val="black"/>
                </a:solidFill>
              </a:rPr>
              <a:t>is</a:t>
            </a:r>
            <a:r>
              <a:rPr lang="de-DE" sz="1200" dirty="0" smtClean="0">
                <a:solidFill>
                  <a:prstClr val="black"/>
                </a:solidFill>
              </a:rPr>
              <a:t> </a:t>
            </a:r>
            <a:r>
              <a:rPr lang="de-DE" b="1" i="1" dirty="0" smtClean="0">
                <a:solidFill>
                  <a:srgbClr val="0000CC"/>
                </a:solidFill>
                <a:sym typeface="Symbol"/>
              </a:rPr>
              <a:t></a:t>
            </a:r>
            <a:r>
              <a:rPr lang="de-DE" sz="900" b="1" i="1" dirty="0" smtClean="0">
                <a:solidFill>
                  <a:srgbClr val="0000CC"/>
                </a:solidFill>
                <a:sym typeface="Symbol"/>
              </a:rPr>
              <a:t>SR</a:t>
            </a:r>
            <a:r>
              <a:rPr lang="de-DE" sz="1200" b="1" i="1" dirty="0" smtClean="0">
                <a:solidFill>
                  <a:srgbClr val="0000CC"/>
                </a:solidFill>
                <a:sym typeface="Symbol"/>
              </a:rPr>
              <a:t> </a:t>
            </a:r>
            <a:r>
              <a:rPr lang="de-DE" sz="1200" b="1" dirty="0" smtClean="0">
                <a:solidFill>
                  <a:srgbClr val="0000CC"/>
                </a:solidFill>
                <a:sym typeface="Symbol"/>
              </a:rPr>
              <a:t> </a:t>
            </a:r>
            <a:r>
              <a:rPr lang="de-DE" sz="1200" b="1" dirty="0" smtClean="0">
                <a:solidFill>
                  <a:srgbClr val="0000CC"/>
                </a:solidFill>
              </a:rPr>
              <a:t>20</a:t>
            </a:r>
            <a:r>
              <a:rPr lang="de-DE" sz="1200" b="1" dirty="0" smtClean="0">
                <a:solidFill>
                  <a:srgbClr val="0000CC"/>
                </a:solidFill>
                <a:sym typeface="Symbol"/>
              </a:rPr>
              <a:t>40</a:t>
            </a:r>
            <a:r>
              <a:rPr lang="de-DE" sz="1200" b="1" dirty="0" smtClean="0">
                <a:solidFill>
                  <a:srgbClr val="0000CC"/>
                </a:solidFill>
              </a:rPr>
              <a:t> s </a:t>
            </a:r>
            <a:r>
              <a:rPr lang="de-DE" sz="1200" dirty="0" smtClean="0"/>
              <a:t>at E=50 </a:t>
            </a:r>
            <a:r>
              <a:rPr lang="de-DE" sz="1200" dirty="0" err="1" smtClean="0"/>
              <a:t>MeV</a:t>
            </a:r>
            <a:r>
              <a:rPr lang="de-DE" sz="1200" dirty="0" smtClean="0"/>
              <a:t>, i.e. SR </a:t>
            </a:r>
          </a:p>
          <a:p>
            <a:r>
              <a:rPr lang="de-DE" sz="1200" dirty="0"/>
              <a:t> </a:t>
            </a:r>
            <a:r>
              <a:rPr lang="de-DE" sz="1200" dirty="0" smtClean="0"/>
              <a:t>     </a:t>
            </a:r>
            <a:r>
              <a:rPr lang="de-DE" sz="1200" dirty="0" err="1" smtClean="0"/>
              <a:t>is</a:t>
            </a:r>
            <a:r>
              <a:rPr lang="de-DE" sz="1200" b="1" dirty="0" smtClean="0">
                <a:solidFill>
                  <a:srgbClr val="0000CC"/>
                </a:solidFill>
              </a:rPr>
              <a:t> </a:t>
            </a:r>
            <a:r>
              <a:rPr lang="de-DE" sz="1200" dirty="0" smtClean="0">
                <a:solidFill>
                  <a:prstClr val="black"/>
                </a:solidFill>
              </a:rPr>
              <a:t>SLOW ADIABATIC </a:t>
            </a:r>
            <a:r>
              <a:rPr lang="de-DE" sz="1200" dirty="0" err="1" smtClean="0">
                <a:solidFill>
                  <a:prstClr val="black"/>
                </a:solidFill>
              </a:rPr>
              <a:t>process</a:t>
            </a:r>
            <a:r>
              <a:rPr lang="de-DE" sz="1200" dirty="0" smtClean="0">
                <a:solidFill>
                  <a:prstClr val="black"/>
                </a:solidFill>
              </a:rPr>
              <a:t> </a:t>
            </a:r>
            <a:r>
              <a:rPr lang="de-DE" sz="1200" dirty="0" err="1" smtClean="0">
                <a:solidFill>
                  <a:prstClr val="black"/>
                </a:solidFill>
              </a:rPr>
              <a:t>with</a:t>
            </a:r>
            <a:r>
              <a:rPr lang="de-DE" sz="1200" dirty="0" smtClean="0">
                <a:solidFill>
                  <a:prstClr val="black"/>
                </a:solidFill>
              </a:rPr>
              <a:t> </a:t>
            </a:r>
            <a:r>
              <a:rPr lang="de-DE" sz="1200" dirty="0" err="1" smtClean="0">
                <a:solidFill>
                  <a:prstClr val="black"/>
                </a:solidFill>
              </a:rPr>
              <a:t>respect</a:t>
            </a:r>
            <a:r>
              <a:rPr lang="de-DE" sz="1200" dirty="0" smtClean="0">
                <a:solidFill>
                  <a:prstClr val="black"/>
                </a:solidFill>
              </a:rPr>
              <a:t>  </a:t>
            </a:r>
            <a:r>
              <a:rPr lang="de-DE" sz="1200" dirty="0" err="1" smtClean="0">
                <a:solidFill>
                  <a:prstClr val="black"/>
                </a:solidFill>
              </a:rPr>
              <a:t>to</a:t>
            </a:r>
            <a:r>
              <a:rPr lang="de-DE" sz="1200" dirty="0" smtClean="0">
                <a:solidFill>
                  <a:prstClr val="black"/>
                </a:solidFill>
              </a:rPr>
              <a:t> </a:t>
            </a:r>
            <a:r>
              <a:rPr lang="de-DE" sz="1200" dirty="0" err="1" smtClean="0">
                <a:solidFill>
                  <a:prstClr val="black"/>
                </a:solidFill>
              </a:rPr>
              <a:t>betatron</a:t>
            </a:r>
            <a:r>
              <a:rPr lang="de-DE" sz="1200" dirty="0">
                <a:solidFill>
                  <a:prstClr val="black"/>
                </a:solidFill>
              </a:rPr>
              <a:t> </a:t>
            </a:r>
            <a:r>
              <a:rPr lang="de-DE" sz="1200" dirty="0" err="1" smtClean="0">
                <a:solidFill>
                  <a:prstClr val="black"/>
                </a:solidFill>
              </a:rPr>
              <a:t>and</a:t>
            </a:r>
            <a:r>
              <a:rPr lang="de-DE" sz="1200" dirty="0" smtClean="0">
                <a:solidFill>
                  <a:prstClr val="black"/>
                </a:solidFill>
              </a:rPr>
              <a:t> </a:t>
            </a:r>
          </a:p>
          <a:p>
            <a:r>
              <a:rPr lang="de-DE" sz="1200" dirty="0">
                <a:solidFill>
                  <a:prstClr val="black"/>
                </a:solidFill>
              </a:rPr>
              <a:t> </a:t>
            </a:r>
            <a:r>
              <a:rPr lang="de-DE" sz="1200" dirty="0" smtClean="0">
                <a:solidFill>
                  <a:prstClr val="black"/>
                </a:solidFill>
              </a:rPr>
              <a:t>     </a:t>
            </a:r>
            <a:r>
              <a:rPr lang="de-DE" sz="1200" dirty="0" err="1" smtClean="0">
                <a:solidFill>
                  <a:prstClr val="black"/>
                </a:solidFill>
              </a:rPr>
              <a:t>synchrotron</a:t>
            </a:r>
            <a:r>
              <a:rPr lang="de-DE" sz="1200" dirty="0" smtClean="0">
                <a:solidFill>
                  <a:prstClr val="black"/>
                </a:solidFill>
              </a:rPr>
              <a:t> </a:t>
            </a:r>
            <a:r>
              <a:rPr lang="de-DE" sz="1200" dirty="0" err="1" smtClean="0">
                <a:solidFill>
                  <a:prstClr val="black"/>
                </a:solidFill>
              </a:rPr>
              <a:t>oscillations</a:t>
            </a:r>
            <a:r>
              <a:rPr lang="de-DE" sz="1200" dirty="0" smtClean="0">
                <a:solidFill>
                  <a:prstClr val="black"/>
                </a:solidFill>
              </a:rPr>
              <a:t> </a:t>
            </a:r>
            <a:r>
              <a:rPr lang="de-DE" sz="1200" dirty="0" err="1" smtClean="0">
                <a:solidFill>
                  <a:prstClr val="black"/>
                </a:solidFill>
              </a:rPr>
              <a:t>as</a:t>
            </a:r>
            <a:r>
              <a:rPr lang="de-DE" sz="1200" dirty="0" smtClean="0">
                <a:solidFill>
                  <a:prstClr val="black"/>
                </a:solidFill>
              </a:rPr>
              <a:t> </a:t>
            </a:r>
            <a:r>
              <a:rPr lang="de-DE" sz="1200" dirty="0" err="1" smtClean="0">
                <a:solidFill>
                  <a:prstClr val="black"/>
                </a:solidFill>
              </a:rPr>
              <a:t>well</a:t>
            </a:r>
            <a:r>
              <a:rPr lang="de-DE" sz="1200" dirty="0" smtClean="0">
                <a:solidFill>
                  <a:prstClr val="black"/>
                </a:solidFill>
              </a:rPr>
              <a:t> </a:t>
            </a:r>
            <a:r>
              <a:rPr lang="de-DE" sz="1200" dirty="0" err="1" smtClean="0">
                <a:solidFill>
                  <a:prstClr val="black"/>
                </a:solidFill>
              </a:rPr>
              <a:t>as</a:t>
            </a:r>
            <a:r>
              <a:rPr lang="de-DE" sz="1200" dirty="0" smtClean="0">
                <a:solidFill>
                  <a:prstClr val="black"/>
                </a:solidFill>
              </a:rPr>
              <a:t> </a:t>
            </a:r>
            <a:r>
              <a:rPr lang="de-DE" sz="1200" dirty="0" err="1" smtClean="0">
                <a:solidFill>
                  <a:prstClr val="black"/>
                </a:solidFill>
              </a:rPr>
              <a:t>possible</a:t>
            </a:r>
            <a:r>
              <a:rPr lang="de-DE" sz="1200" dirty="0" smtClean="0">
                <a:solidFill>
                  <a:prstClr val="black"/>
                </a:solidFill>
              </a:rPr>
              <a:t> </a:t>
            </a:r>
            <a:r>
              <a:rPr lang="de-DE" sz="1200" dirty="0" err="1" smtClean="0">
                <a:solidFill>
                  <a:prstClr val="black"/>
                </a:solidFill>
              </a:rPr>
              <a:t>stochastic</a:t>
            </a:r>
            <a:r>
              <a:rPr lang="de-DE" sz="1200" dirty="0" smtClean="0">
                <a:solidFill>
                  <a:prstClr val="black"/>
                </a:solidFill>
              </a:rPr>
              <a:t> </a:t>
            </a:r>
            <a:r>
              <a:rPr lang="de-DE" sz="1200" dirty="0" err="1" smtClean="0">
                <a:solidFill>
                  <a:prstClr val="black"/>
                </a:solidFill>
              </a:rPr>
              <a:t>cooling</a:t>
            </a:r>
            <a:endParaRPr lang="de-DE" sz="1200" dirty="0" smtClean="0">
              <a:solidFill>
                <a:prstClr val="black"/>
              </a:solidFill>
            </a:endParaRPr>
          </a:p>
          <a:p>
            <a:endParaRPr lang="de-DE" sz="1200" dirty="0" smtClean="0">
              <a:solidFill>
                <a:prstClr val="black"/>
              </a:solidFill>
            </a:endParaRPr>
          </a:p>
          <a:p>
            <a:r>
              <a:rPr lang="de-DE" sz="1200" dirty="0" smtClean="0">
                <a:solidFill>
                  <a:prstClr val="black"/>
                </a:solidFill>
              </a:rPr>
              <a:t>(4) </a:t>
            </a:r>
            <a:r>
              <a:rPr lang="de-DE" sz="1200" dirty="0" err="1" smtClean="0">
                <a:solidFill>
                  <a:prstClr val="black"/>
                </a:solidFill>
              </a:rPr>
              <a:t>With</a:t>
            </a:r>
            <a:r>
              <a:rPr lang="de-DE" sz="1200" dirty="0" smtClean="0">
                <a:solidFill>
                  <a:prstClr val="black"/>
                </a:solidFill>
              </a:rPr>
              <a:t> beam after FLUTE </a:t>
            </a:r>
            <a:r>
              <a:rPr lang="de-DE" sz="1200" dirty="0" err="1" smtClean="0">
                <a:solidFill>
                  <a:prstClr val="black"/>
                </a:solidFill>
              </a:rPr>
              <a:t>one</a:t>
            </a:r>
            <a:r>
              <a:rPr lang="de-DE" sz="1200" dirty="0" smtClean="0">
                <a:solidFill>
                  <a:prstClr val="black"/>
                </a:solidFill>
              </a:rPr>
              <a:t> </a:t>
            </a:r>
            <a:r>
              <a:rPr lang="de-DE" sz="1200" dirty="0" err="1" smtClean="0">
                <a:solidFill>
                  <a:prstClr val="black"/>
                </a:solidFill>
              </a:rPr>
              <a:t>could</a:t>
            </a:r>
            <a:r>
              <a:rPr lang="de-DE" sz="1200" dirty="0" smtClean="0">
                <a:solidFill>
                  <a:prstClr val="black"/>
                </a:solidFill>
              </a:rPr>
              <a:t> </a:t>
            </a:r>
            <a:r>
              <a:rPr lang="de-DE" sz="1200" dirty="0" err="1" smtClean="0">
                <a:solidFill>
                  <a:prstClr val="black"/>
                </a:solidFill>
              </a:rPr>
              <a:t>study</a:t>
            </a:r>
            <a:r>
              <a:rPr lang="de-DE" sz="1200" dirty="0" smtClean="0">
                <a:solidFill>
                  <a:prstClr val="black"/>
                </a:solidFill>
              </a:rPr>
              <a:t> </a:t>
            </a:r>
            <a:r>
              <a:rPr lang="de-DE" sz="1200" dirty="0" err="1" smtClean="0">
                <a:solidFill>
                  <a:prstClr val="black"/>
                </a:solidFill>
              </a:rPr>
              <a:t>short</a:t>
            </a:r>
            <a:r>
              <a:rPr lang="de-DE" sz="1200" dirty="0" smtClean="0">
                <a:solidFill>
                  <a:prstClr val="black"/>
                </a:solidFill>
              </a:rPr>
              <a:t> (</a:t>
            </a:r>
            <a:r>
              <a:rPr lang="de-DE" sz="1200" dirty="0" smtClean="0">
                <a:solidFill>
                  <a:prstClr val="black"/>
                </a:solidFill>
                <a:sym typeface="Symbol"/>
              </a:rPr>
              <a:t></a:t>
            </a:r>
            <a:r>
              <a:rPr lang="de-DE" sz="1200" dirty="0" err="1" smtClean="0">
                <a:solidFill>
                  <a:prstClr val="black"/>
                </a:solidFill>
                <a:sym typeface="Symbol"/>
              </a:rPr>
              <a:t>fs</a:t>
            </a:r>
            <a:r>
              <a:rPr lang="de-DE" sz="1200" dirty="0" smtClean="0">
                <a:solidFill>
                  <a:prstClr val="black"/>
                </a:solidFill>
                <a:sym typeface="Symbol"/>
              </a:rPr>
              <a:t>) </a:t>
            </a:r>
            <a:r>
              <a:rPr lang="de-DE" sz="1200" dirty="0" err="1" smtClean="0">
                <a:solidFill>
                  <a:prstClr val="black"/>
                </a:solidFill>
                <a:sym typeface="Symbol"/>
              </a:rPr>
              <a:t>as</a:t>
            </a:r>
            <a:r>
              <a:rPr lang="de-DE" sz="1200" dirty="0" smtClean="0">
                <a:solidFill>
                  <a:prstClr val="black"/>
                </a:solidFill>
                <a:sym typeface="Symbol"/>
              </a:rPr>
              <a:t> </a:t>
            </a:r>
            <a:r>
              <a:rPr lang="de-DE" sz="1200" dirty="0" err="1" smtClean="0">
                <a:solidFill>
                  <a:prstClr val="black"/>
                </a:solidFill>
                <a:sym typeface="Symbol"/>
              </a:rPr>
              <a:t>well</a:t>
            </a:r>
            <a:r>
              <a:rPr lang="de-DE" sz="1200" dirty="0" smtClean="0">
                <a:solidFill>
                  <a:prstClr val="black"/>
                </a:solidFill>
                <a:sym typeface="Symbol"/>
              </a:rPr>
              <a:t> </a:t>
            </a:r>
            <a:r>
              <a:rPr lang="de-DE" sz="1200" dirty="0" err="1" smtClean="0">
                <a:solidFill>
                  <a:prstClr val="black"/>
                </a:solidFill>
                <a:sym typeface="Symbol"/>
              </a:rPr>
              <a:t>as</a:t>
            </a:r>
            <a:r>
              <a:rPr lang="de-DE" sz="1200" dirty="0" smtClean="0">
                <a:solidFill>
                  <a:prstClr val="black"/>
                </a:solidFill>
                <a:sym typeface="Symbol"/>
              </a:rPr>
              <a:t> </a:t>
            </a:r>
          </a:p>
          <a:p>
            <a:r>
              <a:rPr lang="de-DE" sz="1200" dirty="0">
                <a:solidFill>
                  <a:prstClr val="black"/>
                </a:solidFill>
                <a:sym typeface="Symbol"/>
              </a:rPr>
              <a:t> </a:t>
            </a:r>
            <a:r>
              <a:rPr lang="de-DE" sz="1200" dirty="0" smtClean="0">
                <a:solidFill>
                  <a:prstClr val="black"/>
                </a:solidFill>
                <a:sym typeface="Symbol"/>
              </a:rPr>
              <a:t>    </a:t>
            </a:r>
            <a:r>
              <a:rPr lang="de-DE" sz="1200" dirty="0" err="1" smtClean="0">
                <a:solidFill>
                  <a:prstClr val="black"/>
                </a:solidFill>
                <a:sym typeface="Symbol"/>
              </a:rPr>
              <a:t>wide</a:t>
            </a:r>
            <a:r>
              <a:rPr lang="de-DE" sz="1200" dirty="0" smtClean="0">
                <a:solidFill>
                  <a:prstClr val="black"/>
                </a:solidFill>
                <a:sym typeface="Symbol"/>
              </a:rPr>
              <a:t> </a:t>
            </a:r>
            <a:r>
              <a:rPr lang="de-DE" sz="1200" dirty="0" err="1" smtClean="0">
                <a:solidFill>
                  <a:prstClr val="black"/>
                </a:solidFill>
                <a:sym typeface="Symbol"/>
              </a:rPr>
              <a:t>momentum</a:t>
            </a:r>
            <a:r>
              <a:rPr lang="de-DE" sz="1200" dirty="0" smtClean="0">
                <a:solidFill>
                  <a:prstClr val="black"/>
                </a:solidFill>
                <a:sym typeface="Symbol"/>
              </a:rPr>
              <a:t> </a:t>
            </a:r>
            <a:r>
              <a:rPr lang="de-DE" sz="1200" dirty="0" err="1" smtClean="0">
                <a:solidFill>
                  <a:prstClr val="black"/>
                </a:solidFill>
                <a:sym typeface="Symbol"/>
              </a:rPr>
              <a:t>spread</a:t>
            </a:r>
            <a:r>
              <a:rPr lang="de-DE" sz="1200" dirty="0">
                <a:solidFill>
                  <a:prstClr val="black"/>
                </a:solidFill>
                <a:sym typeface="Symbol"/>
              </a:rPr>
              <a:t> </a:t>
            </a:r>
            <a:r>
              <a:rPr lang="de-DE" sz="1200" dirty="0" smtClean="0">
                <a:solidFill>
                  <a:prstClr val="black"/>
                </a:solidFill>
                <a:sym typeface="Symbol"/>
              </a:rPr>
              <a:t>(2%) </a:t>
            </a:r>
            <a:r>
              <a:rPr lang="de-DE" sz="1200" dirty="0" err="1" smtClean="0">
                <a:solidFill>
                  <a:prstClr val="black"/>
                </a:solidFill>
                <a:sym typeface="Symbol"/>
              </a:rPr>
              <a:t>bunches</a:t>
            </a:r>
            <a:r>
              <a:rPr lang="de-DE" sz="1200" dirty="0" smtClean="0">
                <a:solidFill>
                  <a:prstClr val="black"/>
                </a:solidFill>
                <a:sym typeface="Symbol"/>
              </a:rPr>
              <a:t> </a:t>
            </a:r>
            <a:r>
              <a:rPr lang="de-DE" sz="1200" dirty="0" err="1" smtClean="0">
                <a:solidFill>
                  <a:prstClr val="black"/>
                </a:solidFill>
                <a:sym typeface="Symbol"/>
              </a:rPr>
              <a:t>indepenent</a:t>
            </a:r>
            <a:r>
              <a:rPr lang="de-DE" sz="1200" dirty="0" smtClean="0">
                <a:solidFill>
                  <a:prstClr val="black"/>
                </a:solidFill>
                <a:sym typeface="Symbol"/>
              </a:rPr>
              <a:t> on SR</a:t>
            </a:r>
            <a:endParaRPr lang="de-DE" sz="1200" dirty="0" smtClean="0">
              <a:solidFill>
                <a:prstClr val="black"/>
              </a:solidFill>
            </a:endParaRPr>
          </a:p>
          <a:p>
            <a:endParaRPr lang="de-DE" sz="1200" dirty="0" smtClean="0">
              <a:solidFill>
                <a:prstClr val="black"/>
              </a:solidFill>
            </a:endParaRPr>
          </a:p>
          <a:p>
            <a:r>
              <a:rPr lang="de-DE" sz="1200" dirty="0" smtClean="0">
                <a:solidFill>
                  <a:prstClr val="black"/>
                </a:solidFill>
              </a:rPr>
              <a:t>(5) Ring </a:t>
            </a:r>
            <a:r>
              <a:rPr lang="de-DE" sz="1200" dirty="0" err="1" smtClean="0">
                <a:solidFill>
                  <a:prstClr val="black"/>
                </a:solidFill>
              </a:rPr>
              <a:t>could</a:t>
            </a:r>
            <a:r>
              <a:rPr lang="de-DE" sz="1200" dirty="0" smtClean="0">
                <a:solidFill>
                  <a:prstClr val="black"/>
                </a:solidFill>
              </a:rPr>
              <a:t> </a:t>
            </a:r>
            <a:r>
              <a:rPr lang="de-DE" sz="1200" dirty="0" err="1" smtClean="0">
                <a:solidFill>
                  <a:prstClr val="black"/>
                </a:solidFill>
              </a:rPr>
              <a:t>operate</a:t>
            </a:r>
            <a:r>
              <a:rPr lang="de-DE" sz="1200" dirty="0" smtClean="0">
                <a:solidFill>
                  <a:prstClr val="black"/>
                </a:solidFill>
              </a:rPr>
              <a:t> in an </a:t>
            </a:r>
            <a:r>
              <a:rPr lang="de-DE" sz="1200" dirty="0" err="1" smtClean="0">
                <a:solidFill>
                  <a:prstClr val="black"/>
                </a:solidFill>
              </a:rPr>
              <a:t>energy</a:t>
            </a:r>
            <a:r>
              <a:rPr lang="de-DE" sz="1200" dirty="0" smtClean="0">
                <a:solidFill>
                  <a:prstClr val="black"/>
                </a:solidFill>
              </a:rPr>
              <a:t> </a:t>
            </a:r>
            <a:r>
              <a:rPr lang="de-DE" sz="1200" dirty="0" err="1" smtClean="0">
                <a:solidFill>
                  <a:prstClr val="black"/>
                </a:solidFill>
              </a:rPr>
              <a:t>range</a:t>
            </a:r>
            <a:r>
              <a:rPr lang="de-DE" sz="1200" dirty="0" smtClean="0">
                <a:solidFill>
                  <a:prstClr val="black"/>
                </a:solidFill>
              </a:rPr>
              <a:t> </a:t>
            </a:r>
            <a:r>
              <a:rPr lang="de-DE" sz="1200" dirty="0" err="1" smtClean="0">
                <a:solidFill>
                  <a:prstClr val="black"/>
                </a:solidFill>
              </a:rPr>
              <a:t>from</a:t>
            </a:r>
            <a:r>
              <a:rPr lang="de-DE" sz="1200" dirty="0" smtClean="0">
                <a:solidFill>
                  <a:prstClr val="black"/>
                </a:solidFill>
              </a:rPr>
              <a:t> 50 </a:t>
            </a:r>
            <a:r>
              <a:rPr lang="de-DE" sz="1200" dirty="0" err="1" smtClean="0">
                <a:solidFill>
                  <a:prstClr val="black"/>
                </a:solidFill>
              </a:rPr>
              <a:t>to</a:t>
            </a:r>
            <a:r>
              <a:rPr lang="de-DE" sz="1200" dirty="0" smtClean="0">
                <a:solidFill>
                  <a:prstClr val="black"/>
                </a:solidFill>
              </a:rPr>
              <a:t> 500 </a:t>
            </a:r>
            <a:r>
              <a:rPr lang="de-DE" sz="1200" dirty="0" err="1" smtClean="0">
                <a:solidFill>
                  <a:prstClr val="black"/>
                </a:solidFill>
              </a:rPr>
              <a:t>MeV</a:t>
            </a:r>
            <a:r>
              <a:rPr lang="de-DE" sz="1200" dirty="0" smtClean="0">
                <a:solidFill>
                  <a:prstClr val="black"/>
                </a:solidFill>
              </a:rPr>
              <a:t>  </a:t>
            </a:r>
          </a:p>
          <a:p>
            <a:endParaRPr lang="de-DE" sz="1200" dirty="0" smtClean="0">
              <a:solidFill>
                <a:prstClr val="black"/>
              </a:solidFill>
            </a:endParaRPr>
          </a:p>
          <a:p>
            <a:r>
              <a:rPr lang="de-DE" sz="1200" dirty="0" smtClean="0">
                <a:solidFill>
                  <a:prstClr val="black"/>
                </a:solidFill>
              </a:rPr>
              <a:t>(6) Next </a:t>
            </a:r>
            <a:r>
              <a:rPr lang="de-DE" sz="1200" dirty="0" err="1" smtClean="0">
                <a:solidFill>
                  <a:prstClr val="black"/>
                </a:solidFill>
              </a:rPr>
              <a:t>step</a:t>
            </a:r>
            <a:r>
              <a:rPr lang="de-DE" sz="1200" dirty="0" smtClean="0">
                <a:solidFill>
                  <a:prstClr val="black"/>
                </a:solidFill>
              </a:rPr>
              <a:t> </a:t>
            </a:r>
            <a:r>
              <a:rPr lang="de-DE" sz="1200" dirty="0" err="1" smtClean="0">
                <a:solidFill>
                  <a:prstClr val="black"/>
                </a:solidFill>
              </a:rPr>
              <a:t>towards</a:t>
            </a:r>
            <a:r>
              <a:rPr lang="de-DE" sz="1200" dirty="0" smtClean="0">
                <a:solidFill>
                  <a:prstClr val="black"/>
                </a:solidFill>
              </a:rPr>
              <a:t> </a:t>
            </a:r>
            <a:r>
              <a:rPr lang="de-DE" sz="1200" dirty="0" err="1" smtClean="0">
                <a:solidFill>
                  <a:prstClr val="black"/>
                </a:solidFill>
              </a:rPr>
              <a:t>post</a:t>
            </a:r>
            <a:r>
              <a:rPr lang="de-DE" sz="1200" dirty="0" smtClean="0">
                <a:solidFill>
                  <a:prstClr val="black"/>
                </a:solidFill>
              </a:rPr>
              <a:t> LWFA </a:t>
            </a:r>
            <a:r>
              <a:rPr lang="de-DE" sz="1200" dirty="0" err="1" smtClean="0">
                <a:solidFill>
                  <a:prstClr val="black"/>
                </a:solidFill>
              </a:rPr>
              <a:t>facility</a:t>
            </a:r>
            <a:r>
              <a:rPr lang="de-DE" sz="1200" dirty="0" smtClean="0">
                <a:solidFill>
                  <a:prstClr val="black"/>
                </a:solidFill>
              </a:rPr>
              <a:t> </a:t>
            </a:r>
            <a:r>
              <a:rPr lang="de-DE" sz="1200" dirty="0" err="1" smtClean="0">
                <a:solidFill>
                  <a:prstClr val="black"/>
                </a:solidFill>
              </a:rPr>
              <a:t>would</a:t>
            </a:r>
            <a:r>
              <a:rPr lang="de-DE" sz="1200" dirty="0" smtClean="0">
                <a:solidFill>
                  <a:prstClr val="black"/>
                </a:solidFill>
              </a:rPr>
              <a:t> </a:t>
            </a:r>
            <a:r>
              <a:rPr lang="de-DE" sz="1200" dirty="0" err="1" smtClean="0">
                <a:solidFill>
                  <a:prstClr val="black"/>
                </a:solidFill>
              </a:rPr>
              <a:t>be</a:t>
            </a:r>
            <a:r>
              <a:rPr lang="de-DE" sz="1200" dirty="0" smtClean="0">
                <a:solidFill>
                  <a:prstClr val="black"/>
                </a:solidFill>
              </a:rPr>
              <a:t> an </a:t>
            </a:r>
            <a:r>
              <a:rPr lang="de-DE" sz="1200" dirty="0" err="1" smtClean="0">
                <a:solidFill>
                  <a:prstClr val="black"/>
                </a:solidFill>
              </a:rPr>
              <a:t>injection</a:t>
            </a:r>
            <a:r>
              <a:rPr lang="de-DE" sz="1200" dirty="0" smtClean="0">
                <a:solidFill>
                  <a:prstClr val="black"/>
                </a:solidFill>
              </a:rPr>
              <a:t> </a:t>
            </a:r>
          </a:p>
          <a:p>
            <a:r>
              <a:rPr lang="de-DE" sz="1200" dirty="0">
                <a:solidFill>
                  <a:prstClr val="black"/>
                </a:solidFill>
              </a:rPr>
              <a:t> </a:t>
            </a:r>
            <a:r>
              <a:rPr lang="de-DE" sz="1200" dirty="0" smtClean="0">
                <a:solidFill>
                  <a:prstClr val="black"/>
                </a:solidFill>
              </a:rPr>
              <a:t>    </a:t>
            </a:r>
            <a:r>
              <a:rPr lang="de-DE" sz="1200" dirty="0" err="1" smtClean="0">
                <a:solidFill>
                  <a:prstClr val="black"/>
                </a:solidFill>
              </a:rPr>
              <a:t>of</a:t>
            </a:r>
            <a:r>
              <a:rPr lang="de-DE" sz="1200" dirty="0" smtClean="0">
                <a:solidFill>
                  <a:prstClr val="black"/>
                </a:solidFill>
              </a:rPr>
              <a:t> </a:t>
            </a:r>
            <a:r>
              <a:rPr lang="de-DE" sz="1200" dirty="0" smtClean="0">
                <a:solidFill>
                  <a:prstClr val="black"/>
                </a:solidFill>
                <a:sym typeface="Symbol"/>
              </a:rPr>
              <a:t></a:t>
            </a:r>
            <a:r>
              <a:rPr lang="de-DE" sz="1200" dirty="0" smtClean="0">
                <a:solidFill>
                  <a:prstClr val="black"/>
                </a:solidFill>
              </a:rPr>
              <a:t>500 </a:t>
            </a:r>
            <a:r>
              <a:rPr lang="de-DE" sz="1200" dirty="0" err="1" smtClean="0">
                <a:solidFill>
                  <a:prstClr val="black"/>
                </a:solidFill>
              </a:rPr>
              <a:t>MeV</a:t>
            </a:r>
            <a:r>
              <a:rPr lang="de-DE" sz="1200" dirty="0" smtClean="0">
                <a:solidFill>
                  <a:prstClr val="black"/>
                </a:solidFill>
              </a:rPr>
              <a:t> e-beam after </a:t>
            </a:r>
            <a:r>
              <a:rPr lang="de-DE" sz="1200" dirty="0" err="1" smtClean="0">
                <a:solidFill>
                  <a:prstClr val="black"/>
                </a:solidFill>
              </a:rPr>
              <a:t>the</a:t>
            </a:r>
            <a:r>
              <a:rPr lang="de-DE" sz="1200" dirty="0" smtClean="0">
                <a:solidFill>
                  <a:prstClr val="black"/>
                </a:solidFill>
              </a:rPr>
              <a:t> LWFA </a:t>
            </a:r>
            <a:r>
              <a:rPr lang="de-DE" sz="1200" dirty="0" err="1" smtClean="0">
                <a:solidFill>
                  <a:prstClr val="black"/>
                </a:solidFill>
              </a:rPr>
              <a:t>into</a:t>
            </a:r>
            <a:r>
              <a:rPr lang="de-DE" sz="1200" dirty="0" smtClean="0">
                <a:solidFill>
                  <a:prstClr val="black"/>
                </a:solidFill>
              </a:rPr>
              <a:t> </a:t>
            </a:r>
            <a:r>
              <a:rPr lang="de-DE" sz="1200" dirty="0" err="1" smtClean="0">
                <a:solidFill>
                  <a:prstClr val="black"/>
                </a:solidFill>
              </a:rPr>
              <a:t>the</a:t>
            </a:r>
            <a:r>
              <a:rPr lang="de-DE" sz="1200" dirty="0" smtClean="0">
                <a:solidFill>
                  <a:prstClr val="black"/>
                </a:solidFill>
              </a:rPr>
              <a:t> VLA-</a:t>
            </a:r>
            <a:r>
              <a:rPr lang="de-DE" sz="1200" dirty="0" err="1" smtClean="0">
                <a:solidFill>
                  <a:prstClr val="black"/>
                </a:solidFill>
              </a:rPr>
              <a:t>cSR</a:t>
            </a:r>
            <a:r>
              <a:rPr lang="de-DE" sz="1200" dirty="0" smtClean="0">
                <a:solidFill>
                  <a:prstClr val="black"/>
                </a:solidFill>
              </a:rPr>
              <a:t> ring</a:t>
            </a:r>
            <a:endParaRPr lang="de-DE" sz="1200" dirty="0">
              <a:solidFill>
                <a:prstClr val="black"/>
              </a:solidFill>
            </a:endParaRPr>
          </a:p>
          <a:p>
            <a:endParaRPr lang="de-DE" sz="1200" dirty="0">
              <a:solidFill>
                <a:prstClr val="black"/>
              </a:solidFill>
            </a:endParaRPr>
          </a:p>
        </p:txBody>
      </p:sp>
    </p:spTree>
    <p:extLst>
      <p:ext uri="{BB962C8B-B14F-4D97-AF65-F5344CB8AC3E}">
        <p14:creationId xmlns:p14="http://schemas.microsoft.com/office/powerpoint/2010/main" val="2598263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6730" y="515608"/>
            <a:ext cx="5927725" cy="5980112"/>
          </a:xfrm>
          <a:prstGeom prst="rect">
            <a:avLst/>
          </a:prstGeom>
          <a:noFill/>
          <a:ln w="9525">
            <a:noFill/>
            <a:round/>
            <a:headEnd/>
            <a:tailEnd/>
          </a:ln>
        </p:spPr>
      </p:pic>
      <p:sp>
        <p:nvSpPr>
          <p:cNvPr id="20482" name="Text Box 8"/>
          <p:cNvSpPr txBox="1">
            <a:spLocks noChangeArrowheads="1"/>
          </p:cNvSpPr>
          <p:nvPr/>
        </p:nvSpPr>
        <p:spPr bwMode="auto">
          <a:xfrm>
            <a:off x="5934075" y="482600"/>
            <a:ext cx="2853964" cy="3367205"/>
          </a:xfrm>
          <a:prstGeom prst="rect">
            <a:avLst/>
          </a:prstGeom>
          <a:noFill/>
          <a:ln w="9525">
            <a:noFill/>
            <a:round/>
            <a:headEnd/>
            <a:tailEnd/>
          </a:ln>
        </p:spPr>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t>Ring is fitted into the </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t>FLUTE bunker </a:t>
            </a:r>
            <a:r>
              <a:rPr lang="en-US" sz="1400" b="1" dirty="0" smtClean="0"/>
              <a:t>and </a:t>
            </a:r>
            <a:r>
              <a:rPr lang="en-US" sz="1400" b="1" dirty="0"/>
              <a:t>might be </a:t>
            </a:r>
            <a:endParaRPr lang="en-US" sz="1400" b="1" dirty="0" smtClean="0"/>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t>located </a:t>
            </a:r>
            <a:r>
              <a:rPr lang="en-US" sz="1400" b="1" dirty="0"/>
              <a:t>above </a:t>
            </a:r>
            <a:r>
              <a:rPr lang="en-US" sz="1400" b="1" dirty="0" smtClean="0"/>
              <a:t>the LINAC </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smtClean="0"/>
              <a:t>at </a:t>
            </a:r>
            <a:r>
              <a:rPr lang="en-US" sz="1400" b="1" dirty="0"/>
              <a:t>second </a:t>
            </a:r>
            <a:r>
              <a:rPr lang="en-US" sz="1400" b="1" dirty="0" smtClean="0"/>
              <a:t>level</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t>(height 5 m</a:t>
            </a:r>
            <a:r>
              <a:rPr lang="en-US" sz="1400" b="1" dirty="0" smtClean="0"/>
              <a:t>)</a:t>
            </a:r>
            <a:endParaRPr lang="en-US" sz="1400" b="1" dirty="0"/>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1" dirty="0">
              <a:solidFill>
                <a:srgbClr val="CC0000"/>
              </a:solidFill>
            </a:endParaRP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CC0000"/>
                </a:solidFill>
              </a:rPr>
              <a:t>Bunker </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CC0000"/>
                </a:solidFill>
              </a:rPr>
              <a:t>S =210 m</a:t>
            </a:r>
            <a:r>
              <a:rPr lang="en-US" sz="2000" b="1" baseline="30000" dirty="0">
                <a:solidFill>
                  <a:srgbClr val="CC0000"/>
                </a:solidFill>
              </a:rPr>
              <a:t>2</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1" baseline="30000" dirty="0">
              <a:solidFill>
                <a:srgbClr val="CC0000"/>
              </a:solidFill>
            </a:endParaRP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rPr>
              <a:t>Area =15 m </a:t>
            </a:r>
            <a:r>
              <a:rPr lang="en-US" sz="1600" dirty="0">
                <a:solidFill>
                  <a:srgbClr val="000000"/>
                </a:solidFill>
                <a:sym typeface="Symbol" pitchFamily="18" charset="2"/>
              </a:rPr>
              <a:t></a:t>
            </a:r>
            <a:r>
              <a:rPr lang="en-US" sz="1600" dirty="0">
                <a:solidFill>
                  <a:srgbClr val="000000"/>
                </a:solidFill>
              </a:rPr>
              <a:t> 14 m </a:t>
            </a:r>
            <a:r>
              <a:rPr lang="en-US" sz="1600" dirty="0">
                <a:solidFill>
                  <a:srgbClr val="000000"/>
                </a:solidFill>
                <a:sym typeface="Symbol" pitchFamily="18" charset="2"/>
              </a:rPr>
              <a:t></a:t>
            </a:r>
            <a:r>
              <a:rPr lang="en-US" sz="1600" dirty="0">
                <a:solidFill>
                  <a:srgbClr val="000000"/>
                </a:solidFill>
              </a:rPr>
              <a:t> h = 5 m</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rPr>
              <a:t>with radiation protection</a:t>
            </a: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rgbClr val="000000"/>
              </a:solidFill>
            </a:endParaRPr>
          </a:p>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rPr>
              <a:t>diagonal ~21 m</a:t>
            </a:r>
          </a:p>
        </p:txBody>
      </p:sp>
      <p:sp>
        <p:nvSpPr>
          <p:cNvPr id="20483" name="Rectangle 10"/>
          <p:cNvSpPr>
            <a:spLocks noChangeArrowheads="1"/>
          </p:cNvSpPr>
          <p:nvPr/>
        </p:nvSpPr>
        <p:spPr bwMode="auto">
          <a:xfrm>
            <a:off x="4138613" y="5711825"/>
            <a:ext cx="1065212" cy="276225"/>
          </a:xfrm>
          <a:prstGeom prst="rect">
            <a:avLst/>
          </a:prstGeom>
          <a:solidFill>
            <a:srgbClr val="FFFFFF"/>
          </a:solidFill>
          <a:ln w="9525">
            <a:noFill/>
            <a:round/>
            <a:headEnd/>
            <a:tailEnd/>
          </a:ln>
        </p:spPr>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Control room</a:t>
            </a:r>
          </a:p>
        </p:txBody>
      </p:sp>
      <p:sp>
        <p:nvSpPr>
          <p:cNvPr id="20484" name="Rectangle 11"/>
          <p:cNvSpPr>
            <a:spLocks noChangeArrowheads="1"/>
          </p:cNvSpPr>
          <p:nvPr/>
        </p:nvSpPr>
        <p:spPr bwMode="auto">
          <a:xfrm>
            <a:off x="2336800" y="5711825"/>
            <a:ext cx="1463675" cy="276225"/>
          </a:xfrm>
          <a:prstGeom prst="rect">
            <a:avLst/>
          </a:prstGeom>
          <a:solidFill>
            <a:srgbClr val="FFFFFF"/>
          </a:solidFill>
          <a:ln w="9525">
            <a:noFill/>
            <a:round/>
            <a:headEnd/>
            <a:tailEnd/>
          </a:ln>
        </p:spPr>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Experimental room</a:t>
            </a:r>
          </a:p>
        </p:txBody>
      </p:sp>
      <p:sp>
        <p:nvSpPr>
          <p:cNvPr id="20485" name="Rectangle 12"/>
          <p:cNvSpPr>
            <a:spLocks noChangeArrowheads="1"/>
          </p:cNvSpPr>
          <p:nvPr/>
        </p:nvSpPr>
        <p:spPr bwMode="auto">
          <a:xfrm>
            <a:off x="282575" y="5711825"/>
            <a:ext cx="1363663" cy="276225"/>
          </a:xfrm>
          <a:prstGeom prst="rect">
            <a:avLst/>
          </a:prstGeom>
          <a:solidFill>
            <a:srgbClr val="FFFFFF"/>
          </a:solidFill>
          <a:ln w="9525">
            <a:noFill/>
            <a:round/>
            <a:headEnd/>
            <a:tailEnd/>
          </a:ln>
        </p:spPr>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Laser clean room</a:t>
            </a:r>
          </a:p>
        </p:txBody>
      </p:sp>
      <p:sp>
        <p:nvSpPr>
          <p:cNvPr id="20486" name="Text Box 13"/>
          <p:cNvSpPr txBox="1">
            <a:spLocks noChangeArrowheads="1"/>
          </p:cNvSpPr>
          <p:nvPr/>
        </p:nvSpPr>
        <p:spPr bwMode="auto">
          <a:xfrm>
            <a:off x="160338" y="6381750"/>
            <a:ext cx="250825" cy="246063"/>
          </a:xfrm>
          <a:prstGeom prst="rect">
            <a:avLst/>
          </a:prstGeom>
          <a:noFill/>
          <a:ln w="9525">
            <a:noFill/>
            <a:round/>
            <a:headEnd/>
            <a:tailEnd/>
          </a:ln>
        </p:spPr>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000" b="1">
                <a:solidFill>
                  <a:srgbClr val="000000"/>
                </a:solidFill>
              </a:rPr>
              <a:t>1</a:t>
            </a:r>
          </a:p>
        </p:txBody>
      </p:sp>
      <p:sp>
        <p:nvSpPr>
          <p:cNvPr id="20487" name="Rectangle 14"/>
          <p:cNvSpPr>
            <a:spLocks noChangeArrowheads="1"/>
          </p:cNvSpPr>
          <p:nvPr/>
        </p:nvSpPr>
        <p:spPr bwMode="auto">
          <a:xfrm>
            <a:off x="2700338" y="476250"/>
            <a:ext cx="1412875" cy="274638"/>
          </a:xfrm>
          <a:prstGeom prst="rect">
            <a:avLst/>
          </a:prstGeom>
          <a:noFill/>
          <a:ln w="9525">
            <a:noFill/>
            <a:round/>
            <a:headEnd/>
            <a:tailEnd/>
          </a:ln>
        </p:spPr>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Experimental Hall </a:t>
            </a:r>
          </a:p>
        </p:txBody>
      </p:sp>
      <p:pic>
        <p:nvPicPr>
          <p:cNvPr id="20488" name="Picture 19" descr="LWFA+RING_14_GEOMETRY"/>
          <p:cNvPicPr>
            <a:picLocks noChangeAspect="1" noChangeArrowheads="1"/>
          </p:cNvPicPr>
          <p:nvPr/>
        </p:nvPicPr>
        <p:blipFill>
          <a:blip r:embed="rId4"/>
          <a:srcRect/>
          <a:stretch>
            <a:fillRect/>
          </a:stretch>
        </p:blipFill>
        <p:spPr bwMode="auto">
          <a:xfrm>
            <a:off x="2559282" y="1195101"/>
            <a:ext cx="2952750" cy="2952750"/>
          </a:xfrm>
          <a:prstGeom prst="rect">
            <a:avLst/>
          </a:prstGeom>
          <a:noFill/>
          <a:ln w="9525">
            <a:noFill/>
            <a:miter lim="800000"/>
            <a:headEnd/>
            <a:tailEnd/>
          </a:ln>
        </p:spPr>
      </p:pic>
      <p:pic>
        <p:nvPicPr>
          <p:cNvPr id="20489" name="Picture 2"/>
          <p:cNvPicPr>
            <a:picLocks noChangeAspect="1" noChangeArrowheads="1"/>
          </p:cNvPicPr>
          <p:nvPr/>
        </p:nvPicPr>
        <p:blipFill>
          <a:blip r:embed="rId5"/>
          <a:srcRect/>
          <a:stretch>
            <a:fillRect/>
          </a:stretch>
        </p:blipFill>
        <p:spPr bwMode="auto">
          <a:xfrm rot="8121484">
            <a:off x="1925638" y="2503488"/>
            <a:ext cx="4095750" cy="231775"/>
          </a:xfrm>
          <a:prstGeom prst="rect">
            <a:avLst/>
          </a:prstGeom>
          <a:noFill/>
          <a:ln w="9525">
            <a:noFill/>
            <a:miter lim="800000"/>
            <a:headEnd/>
            <a:tailEnd/>
          </a:ln>
        </p:spPr>
      </p:pic>
      <p:sp>
        <p:nvSpPr>
          <p:cNvPr id="20490" name="Textfeld 1"/>
          <p:cNvSpPr txBox="1">
            <a:spLocks noChangeArrowheads="1"/>
          </p:cNvSpPr>
          <p:nvPr/>
        </p:nvSpPr>
        <p:spPr bwMode="auto">
          <a:xfrm>
            <a:off x="34925" y="114300"/>
            <a:ext cx="9031288" cy="368300"/>
          </a:xfrm>
          <a:prstGeom prst="rect">
            <a:avLst/>
          </a:prstGeom>
          <a:noFill/>
          <a:ln w="9525">
            <a:noFill/>
            <a:miter lim="800000"/>
            <a:headEnd/>
            <a:tailEnd/>
          </a:ln>
        </p:spPr>
        <p:txBody>
          <a:bodyPr>
            <a:spAutoFit/>
          </a:bodyPr>
          <a:lstStyle/>
          <a:p>
            <a:pPr algn="ctr"/>
            <a:r>
              <a:rPr lang="de-DE" b="1" dirty="0">
                <a:solidFill>
                  <a:srgbClr val="0000CC"/>
                </a:solidFill>
              </a:rPr>
              <a:t>Layout </a:t>
            </a:r>
            <a:r>
              <a:rPr lang="de-DE" b="1" dirty="0" err="1">
                <a:solidFill>
                  <a:srgbClr val="0000CC"/>
                </a:solidFill>
              </a:rPr>
              <a:t>of</a:t>
            </a:r>
            <a:r>
              <a:rPr lang="de-DE" b="1" dirty="0">
                <a:solidFill>
                  <a:srgbClr val="0000CC"/>
                </a:solidFill>
              </a:rPr>
              <a:t> FLUTE </a:t>
            </a:r>
            <a:r>
              <a:rPr lang="de-DE" b="1" dirty="0" err="1">
                <a:solidFill>
                  <a:srgbClr val="0000CC"/>
                </a:solidFill>
              </a:rPr>
              <a:t>and</a:t>
            </a:r>
            <a:r>
              <a:rPr lang="de-DE" b="1" dirty="0">
                <a:solidFill>
                  <a:srgbClr val="0000CC"/>
                </a:solidFill>
              </a:rPr>
              <a:t> post-LWFA  ring in </a:t>
            </a:r>
            <a:r>
              <a:rPr lang="de-DE" b="1" dirty="0" err="1">
                <a:solidFill>
                  <a:srgbClr val="0000CC"/>
                </a:solidFill>
              </a:rPr>
              <a:t>the</a:t>
            </a:r>
            <a:r>
              <a:rPr lang="de-DE" b="1" dirty="0">
                <a:solidFill>
                  <a:srgbClr val="0000CC"/>
                </a:solidFill>
              </a:rPr>
              <a:t> Bunker</a:t>
            </a:r>
          </a:p>
        </p:txBody>
      </p:sp>
      <p:sp>
        <p:nvSpPr>
          <p:cNvPr id="20491" name="Textfeld 2"/>
          <p:cNvSpPr txBox="1">
            <a:spLocks noChangeArrowheads="1"/>
          </p:cNvSpPr>
          <p:nvPr/>
        </p:nvSpPr>
        <p:spPr bwMode="auto">
          <a:xfrm>
            <a:off x="5927725" y="4292600"/>
            <a:ext cx="3138488" cy="2247900"/>
          </a:xfrm>
          <a:prstGeom prst="rect">
            <a:avLst/>
          </a:prstGeom>
          <a:noFill/>
          <a:ln w="9525">
            <a:noFill/>
            <a:miter lim="800000"/>
            <a:headEnd/>
            <a:tailEnd/>
          </a:ln>
        </p:spPr>
        <p:txBody>
          <a:bodyPr wrap="none">
            <a:spAutoFit/>
          </a:bodyPr>
          <a:lstStyle/>
          <a:p>
            <a:r>
              <a:rPr lang="de-DE" sz="1400" dirty="0"/>
              <a:t>COST </a:t>
            </a:r>
            <a:r>
              <a:rPr lang="de-DE" sz="1400" dirty="0" err="1"/>
              <a:t>saving</a:t>
            </a:r>
            <a:r>
              <a:rPr lang="de-DE" sz="1400" dirty="0"/>
              <a:t> </a:t>
            </a:r>
            <a:r>
              <a:rPr lang="de-DE" sz="1400" dirty="0" err="1"/>
              <a:t>project</a:t>
            </a:r>
            <a:endParaRPr lang="de-DE" sz="1400" dirty="0"/>
          </a:p>
          <a:p>
            <a:endParaRPr lang="de-DE" sz="1400" dirty="0"/>
          </a:p>
          <a:p>
            <a:r>
              <a:rPr lang="de-DE" sz="1400" dirty="0"/>
              <a:t>NO additional </a:t>
            </a:r>
            <a:r>
              <a:rPr lang="de-DE" sz="1400" dirty="0" err="1"/>
              <a:t>radiation</a:t>
            </a:r>
            <a:r>
              <a:rPr lang="de-DE" sz="1400" dirty="0"/>
              <a:t> </a:t>
            </a:r>
            <a:r>
              <a:rPr lang="de-DE" sz="1400" dirty="0" err="1"/>
              <a:t>protection</a:t>
            </a:r>
            <a:r>
              <a:rPr lang="de-DE" sz="1400" dirty="0"/>
              <a:t> </a:t>
            </a:r>
          </a:p>
          <a:p>
            <a:endParaRPr lang="de-DE" sz="1400" dirty="0"/>
          </a:p>
          <a:p>
            <a:r>
              <a:rPr lang="de-DE" sz="1400" dirty="0"/>
              <a:t>NO additional </a:t>
            </a:r>
            <a:r>
              <a:rPr lang="de-DE" sz="1400" dirty="0" err="1"/>
              <a:t>costs</a:t>
            </a:r>
            <a:r>
              <a:rPr lang="de-DE" sz="1400" dirty="0"/>
              <a:t> </a:t>
            </a:r>
            <a:r>
              <a:rPr lang="de-DE" sz="1400" dirty="0" err="1"/>
              <a:t>for</a:t>
            </a:r>
            <a:r>
              <a:rPr lang="de-DE" sz="1400" dirty="0"/>
              <a:t> </a:t>
            </a:r>
            <a:r>
              <a:rPr lang="de-DE" sz="1400" dirty="0" err="1"/>
              <a:t>building</a:t>
            </a:r>
            <a:r>
              <a:rPr lang="de-DE" sz="1400" dirty="0"/>
              <a:t> </a:t>
            </a:r>
            <a:r>
              <a:rPr lang="de-DE" sz="1400" dirty="0" err="1"/>
              <a:t>and</a:t>
            </a:r>
            <a:r>
              <a:rPr lang="de-DE" sz="1400" dirty="0"/>
              <a:t> </a:t>
            </a:r>
          </a:p>
          <a:p>
            <a:r>
              <a:rPr lang="de-DE" sz="1400" dirty="0"/>
              <a:t>moderate </a:t>
            </a:r>
            <a:r>
              <a:rPr lang="de-DE" sz="1400" dirty="0" err="1"/>
              <a:t>cost</a:t>
            </a:r>
            <a:r>
              <a:rPr lang="de-DE" sz="1400" dirty="0"/>
              <a:t> </a:t>
            </a:r>
            <a:r>
              <a:rPr lang="de-DE" sz="1400" dirty="0" err="1"/>
              <a:t>for</a:t>
            </a:r>
            <a:r>
              <a:rPr lang="de-DE" sz="1400" dirty="0"/>
              <a:t> </a:t>
            </a:r>
            <a:r>
              <a:rPr lang="de-DE" sz="1400" dirty="0" err="1"/>
              <a:t>engineering</a:t>
            </a:r>
            <a:r>
              <a:rPr lang="de-DE" sz="1400" dirty="0"/>
              <a:t> </a:t>
            </a:r>
          </a:p>
          <a:p>
            <a:endParaRPr lang="de-DE" sz="1400" dirty="0"/>
          </a:p>
          <a:p>
            <a:r>
              <a:rPr lang="de-DE" sz="1400" dirty="0" err="1"/>
              <a:t>Rooms</a:t>
            </a:r>
            <a:r>
              <a:rPr lang="de-DE" sz="1400" dirty="0"/>
              <a:t>  </a:t>
            </a:r>
            <a:r>
              <a:rPr lang="de-DE" sz="1400" dirty="0" err="1"/>
              <a:t>around</a:t>
            </a:r>
            <a:r>
              <a:rPr lang="de-DE" sz="1400" dirty="0"/>
              <a:t> Bunker </a:t>
            </a:r>
            <a:r>
              <a:rPr lang="de-DE" sz="1400" dirty="0" err="1"/>
              <a:t>are</a:t>
            </a:r>
            <a:r>
              <a:rPr lang="de-DE" sz="1400" dirty="0"/>
              <a:t> </a:t>
            </a:r>
            <a:r>
              <a:rPr lang="de-DE" sz="1400" dirty="0" err="1"/>
              <a:t>available</a:t>
            </a:r>
            <a:r>
              <a:rPr lang="de-DE" sz="1400" dirty="0"/>
              <a:t> </a:t>
            </a:r>
          </a:p>
          <a:p>
            <a:r>
              <a:rPr lang="de-DE" sz="1400" dirty="0" err="1"/>
              <a:t>to</a:t>
            </a:r>
            <a:r>
              <a:rPr lang="de-DE" sz="1400" dirty="0"/>
              <a:t> </a:t>
            </a:r>
            <a:r>
              <a:rPr lang="de-DE" sz="1400" dirty="0" err="1"/>
              <a:t>locate</a:t>
            </a:r>
            <a:r>
              <a:rPr lang="de-DE" sz="1400" dirty="0"/>
              <a:t> power </a:t>
            </a:r>
            <a:r>
              <a:rPr lang="de-DE" sz="1400" dirty="0" err="1"/>
              <a:t>supplies</a:t>
            </a:r>
            <a:r>
              <a:rPr lang="de-DE" sz="1400" dirty="0"/>
              <a:t>, </a:t>
            </a:r>
            <a:r>
              <a:rPr lang="de-DE" sz="1400" dirty="0" err="1"/>
              <a:t>electronics</a:t>
            </a:r>
            <a:endParaRPr lang="de-DE" sz="1400" dirty="0"/>
          </a:p>
          <a:p>
            <a:r>
              <a:rPr lang="de-DE" sz="1400" dirty="0" err="1"/>
              <a:t>and</a:t>
            </a:r>
            <a:r>
              <a:rPr lang="de-DE" sz="1400" dirty="0"/>
              <a:t> </a:t>
            </a:r>
            <a:r>
              <a:rPr lang="de-DE" sz="1400" dirty="0" err="1"/>
              <a:t>engineering</a:t>
            </a:r>
            <a:r>
              <a:rPr lang="de-DE" sz="1400" dirty="0"/>
              <a:t> </a:t>
            </a:r>
            <a:r>
              <a:rPr lang="de-DE" sz="1400" dirty="0" err="1"/>
              <a:t>equipment</a:t>
            </a:r>
            <a:r>
              <a:rPr lang="de-DE" sz="1400" dirty="0"/>
              <a:t> </a:t>
            </a:r>
          </a:p>
        </p:txBody>
      </p:sp>
    </p:spTree>
    <p:extLst>
      <p:ext uri="{BB962C8B-B14F-4D97-AF65-F5344CB8AC3E}">
        <p14:creationId xmlns:p14="http://schemas.microsoft.com/office/powerpoint/2010/main" val="1040431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643622"/>
            <a:ext cx="8064896" cy="5755422"/>
          </a:xfrm>
          <a:prstGeom prst="rect">
            <a:avLst/>
          </a:prstGeom>
        </p:spPr>
        <p:txBody>
          <a:bodyPr wrap="square">
            <a:spAutoFit/>
          </a:bodyPr>
          <a:lstStyle/>
          <a:p>
            <a:pPr lvl="0" algn="ctr"/>
            <a:r>
              <a:rPr lang="en-US" sz="1600" b="1" dirty="0">
                <a:solidFill>
                  <a:prstClr val="black"/>
                </a:solidFill>
              </a:rPr>
              <a:t>REASONS to use FLUTE as an injector for the   low energy post LWFA  test storage ring</a:t>
            </a:r>
            <a:endParaRPr lang="en-US" sz="1600" b="1" u="sng" dirty="0">
              <a:solidFill>
                <a:prstClr val="black"/>
              </a:solidFill>
            </a:endParaRPr>
          </a:p>
          <a:p>
            <a:pPr lvl="0"/>
            <a:endParaRPr lang="de-DE" sz="1600" dirty="0">
              <a:solidFill>
                <a:prstClr val="black"/>
              </a:solidFill>
            </a:endParaRPr>
          </a:p>
          <a:p>
            <a:pPr marL="171450" lvl="0" indent="-171450">
              <a:buFont typeface="Arial" panose="020B0604020202020204" pitchFamily="34" charset="0"/>
              <a:buChar char="•"/>
            </a:pPr>
            <a:r>
              <a:rPr lang="de-DE" sz="1600" dirty="0">
                <a:solidFill>
                  <a:prstClr val="black"/>
                </a:solidFill>
              </a:rPr>
              <a:t>At 50 </a:t>
            </a:r>
            <a:r>
              <a:rPr lang="de-DE" sz="1600" dirty="0" err="1">
                <a:solidFill>
                  <a:prstClr val="black"/>
                </a:solidFill>
              </a:rPr>
              <a:t>MeV</a:t>
            </a:r>
            <a:r>
              <a:rPr lang="de-DE" sz="1600" dirty="0">
                <a:solidFill>
                  <a:prstClr val="black"/>
                </a:solidFill>
              </a:rPr>
              <a:t> </a:t>
            </a:r>
            <a:r>
              <a:rPr lang="de-DE" sz="1600" dirty="0" err="1">
                <a:solidFill>
                  <a:prstClr val="black"/>
                </a:solidFill>
              </a:rPr>
              <a:t>the</a:t>
            </a:r>
            <a:r>
              <a:rPr lang="de-DE" sz="1600" dirty="0">
                <a:solidFill>
                  <a:prstClr val="black"/>
                </a:solidFill>
              </a:rPr>
              <a:t> SR </a:t>
            </a:r>
            <a:r>
              <a:rPr lang="de-DE" sz="1600" dirty="0" err="1">
                <a:solidFill>
                  <a:prstClr val="black"/>
                </a:solidFill>
              </a:rPr>
              <a:t>damping</a:t>
            </a:r>
            <a:r>
              <a:rPr lang="de-DE" sz="1600" dirty="0">
                <a:solidFill>
                  <a:prstClr val="black"/>
                </a:solidFill>
              </a:rPr>
              <a:t> time </a:t>
            </a:r>
            <a:r>
              <a:rPr lang="de-DE" sz="1600" dirty="0" err="1">
                <a:solidFill>
                  <a:prstClr val="black"/>
                </a:solidFill>
              </a:rPr>
              <a:t>is</a:t>
            </a:r>
            <a:r>
              <a:rPr lang="de-DE" sz="1600" dirty="0">
                <a:solidFill>
                  <a:prstClr val="black"/>
                </a:solidFill>
              </a:rPr>
              <a:t> </a:t>
            </a:r>
            <a:r>
              <a:rPr lang="de-DE" sz="1600" b="1" i="1" dirty="0" smtClean="0">
                <a:solidFill>
                  <a:srgbClr val="0000CC"/>
                </a:solidFill>
                <a:sym typeface="Symbol"/>
              </a:rPr>
              <a:t> </a:t>
            </a:r>
            <a:r>
              <a:rPr lang="de-DE" sz="1600" b="1" dirty="0">
                <a:solidFill>
                  <a:srgbClr val="0000CC"/>
                </a:solidFill>
                <a:sym typeface="Symbol"/>
              </a:rPr>
              <a:t> </a:t>
            </a:r>
            <a:r>
              <a:rPr lang="de-DE" sz="1600" b="1" dirty="0">
                <a:solidFill>
                  <a:srgbClr val="0000CC"/>
                </a:solidFill>
              </a:rPr>
              <a:t>20 s </a:t>
            </a:r>
            <a:r>
              <a:rPr lang="de-DE" sz="1600" dirty="0" err="1">
                <a:solidFill>
                  <a:prstClr val="black"/>
                </a:solidFill>
              </a:rPr>
              <a:t>and</a:t>
            </a:r>
            <a:r>
              <a:rPr lang="de-DE" sz="1600" dirty="0">
                <a:solidFill>
                  <a:prstClr val="black"/>
                </a:solidFill>
              </a:rPr>
              <a:t> SR </a:t>
            </a:r>
            <a:r>
              <a:rPr lang="de-DE" sz="1600" dirty="0" err="1">
                <a:solidFill>
                  <a:prstClr val="black"/>
                </a:solidFill>
              </a:rPr>
              <a:t>is</a:t>
            </a:r>
            <a:r>
              <a:rPr lang="de-DE" sz="1600" dirty="0">
                <a:solidFill>
                  <a:prstClr val="black"/>
                </a:solidFill>
              </a:rPr>
              <a:t> SLOW ADIABATIC </a:t>
            </a:r>
            <a:r>
              <a:rPr lang="de-DE" sz="1600" dirty="0" err="1">
                <a:solidFill>
                  <a:prstClr val="black"/>
                </a:solidFill>
              </a:rPr>
              <a:t>process</a:t>
            </a:r>
            <a:r>
              <a:rPr lang="de-DE" sz="1600" dirty="0">
                <a:solidFill>
                  <a:prstClr val="black"/>
                </a:solidFill>
              </a:rPr>
              <a:t> </a:t>
            </a:r>
            <a:r>
              <a:rPr lang="de-DE" sz="1600" dirty="0" err="1">
                <a:solidFill>
                  <a:prstClr val="black"/>
                </a:solidFill>
              </a:rPr>
              <a:t>with</a:t>
            </a:r>
            <a:r>
              <a:rPr lang="de-DE" sz="1600" dirty="0">
                <a:solidFill>
                  <a:prstClr val="black"/>
                </a:solidFill>
              </a:rPr>
              <a:t> </a:t>
            </a:r>
            <a:r>
              <a:rPr lang="de-DE" sz="1600" dirty="0" err="1">
                <a:solidFill>
                  <a:prstClr val="black"/>
                </a:solidFill>
              </a:rPr>
              <a:t>respect</a:t>
            </a:r>
            <a:r>
              <a:rPr lang="de-DE" sz="1600" dirty="0">
                <a:solidFill>
                  <a:prstClr val="black"/>
                </a:solidFill>
              </a:rPr>
              <a:t>  </a:t>
            </a:r>
            <a:r>
              <a:rPr lang="de-DE" sz="1600" dirty="0" err="1">
                <a:solidFill>
                  <a:prstClr val="black"/>
                </a:solidFill>
              </a:rPr>
              <a:t>to</a:t>
            </a:r>
            <a:r>
              <a:rPr lang="de-DE" sz="1600" dirty="0">
                <a:solidFill>
                  <a:prstClr val="black"/>
                </a:solidFill>
              </a:rPr>
              <a:t> </a:t>
            </a:r>
            <a:r>
              <a:rPr lang="de-DE" sz="1600" dirty="0" err="1">
                <a:solidFill>
                  <a:prstClr val="black"/>
                </a:solidFill>
              </a:rPr>
              <a:t>betatron</a:t>
            </a:r>
            <a:r>
              <a:rPr lang="de-DE" sz="1600" dirty="0">
                <a:solidFill>
                  <a:prstClr val="black"/>
                </a:solidFill>
              </a:rPr>
              <a:t> </a:t>
            </a:r>
            <a:r>
              <a:rPr lang="de-DE" sz="1600" dirty="0" err="1">
                <a:solidFill>
                  <a:prstClr val="black"/>
                </a:solidFill>
              </a:rPr>
              <a:t>and</a:t>
            </a:r>
            <a:r>
              <a:rPr lang="de-DE" sz="1600" dirty="0">
                <a:solidFill>
                  <a:prstClr val="black"/>
                </a:solidFill>
              </a:rPr>
              <a:t> </a:t>
            </a:r>
            <a:r>
              <a:rPr lang="de-DE" sz="1600" dirty="0" err="1">
                <a:solidFill>
                  <a:prstClr val="black"/>
                </a:solidFill>
              </a:rPr>
              <a:t>synchrotron</a:t>
            </a:r>
            <a:r>
              <a:rPr lang="de-DE" sz="1600" dirty="0">
                <a:solidFill>
                  <a:prstClr val="black"/>
                </a:solidFill>
              </a:rPr>
              <a:t> </a:t>
            </a:r>
            <a:r>
              <a:rPr lang="de-DE" sz="1600" dirty="0" err="1">
                <a:solidFill>
                  <a:prstClr val="black"/>
                </a:solidFill>
              </a:rPr>
              <a:t>motion</a:t>
            </a:r>
            <a:endParaRPr lang="de-DE" sz="1600" dirty="0">
              <a:solidFill>
                <a:prstClr val="black"/>
              </a:solidFill>
            </a:endParaRPr>
          </a:p>
          <a:p>
            <a:pPr marL="171450" lvl="0" indent="-171450">
              <a:buFont typeface="Arial" panose="020B0604020202020204" pitchFamily="34" charset="0"/>
              <a:buChar char="•"/>
            </a:pPr>
            <a:endParaRPr lang="de-DE" sz="1600" dirty="0">
              <a:solidFill>
                <a:prstClr val="black"/>
              </a:solidFill>
            </a:endParaRPr>
          </a:p>
          <a:p>
            <a:pPr marL="171450" lvl="0" indent="-171450">
              <a:buFont typeface="Arial" panose="020B0604020202020204" pitchFamily="34" charset="0"/>
              <a:buChar char="•"/>
            </a:pPr>
            <a:r>
              <a:rPr lang="de-DE" sz="1600" dirty="0" err="1">
                <a:solidFill>
                  <a:prstClr val="black"/>
                </a:solidFill>
              </a:rPr>
              <a:t>Using</a:t>
            </a:r>
            <a:r>
              <a:rPr lang="de-DE" sz="1600" dirty="0">
                <a:solidFill>
                  <a:prstClr val="black"/>
                </a:solidFill>
              </a:rPr>
              <a:t> FLUTE </a:t>
            </a:r>
            <a:r>
              <a:rPr lang="de-DE" sz="1600" dirty="0" err="1">
                <a:solidFill>
                  <a:prstClr val="black"/>
                </a:solidFill>
              </a:rPr>
              <a:t>as</a:t>
            </a:r>
            <a:r>
              <a:rPr lang="de-DE" sz="1600" dirty="0">
                <a:solidFill>
                  <a:prstClr val="black"/>
                </a:solidFill>
              </a:rPr>
              <a:t> an </a:t>
            </a:r>
            <a:r>
              <a:rPr lang="de-DE" sz="1600" dirty="0" err="1">
                <a:solidFill>
                  <a:prstClr val="black"/>
                </a:solidFill>
              </a:rPr>
              <a:t>injector</a:t>
            </a:r>
            <a:r>
              <a:rPr lang="de-DE" sz="1600" dirty="0">
                <a:solidFill>
                  <a:prstClr val="black"/>
                </a:solidFill>
              </a:rPr>
              <a:t> </a:t>
            </a:r>
            <a:r>
              <a:rPr lang="de-DE" sz="1600" dirty="0" err="1">
                <a:solidFill>
                  <a:prstClr val="black"/>
                </a:solidFill>
              </a:rPr>
              <a:t>one</a:t>
            </a:r>
            <a:r>
              <a:rPr lang="de-DE" sz="1600" dirty="0">
                <a:solidFill>
                  <a:prstClr val="black"/>
                </a:solidFill>
              </a:rPr>
              <a:t> </a:t>
            </a:r>
            <a:r>
              <a:rPr lang="de-DE" sz="1600" dirty="0" err="1">
                <a:solidFill>
                  <a:prstClr val="black"/>
                </a:solidFill>
              </a:rPr>
              <a:t>can</a:t>
            </a:r>
            <a:r>
              <a:rPr lang="de-DE" sz="1600" dirty="0">
                <a:solidFill>
                  <a:prstClr val="black"/>
                </a:solidFill>
              </a:rPr>
              <a:t> </a:t>
            </a:r>
            <a:r>
              <a:rPr lang="de-DE" sz="1600" dirty="0" err="1">
                <a:solidFill>
                  <a:prstClr val="black"/>
                </a:solidFill>
              </a:rPr>
              <a:t>systematically</a:t>
            </a:r>
            <a:r>
              <a:rPr lang="de-DE" sz="1600" dirty="0">
                <a:solidFill>
                  <a:prstClr val="black"/>
                </a:solidFill>
              </a:rPr>
              <a:t> </a:t>
            </a:r>
            <a:r>
              <a:rPr lang="de-DE" sz="1600" dirty="0" err="1">
                <a:solidFill>
                  <a:prstClr val="black"/>
                </a:solidFill>
              </a:rPr>
              <a:t>study</a:t>
            </a:r>
            <a:r>
              <a:rPr lang="de-DE" sz="1600" dirty="0">
                <a:solidFill>
                  <a:prstClr val="black"/>
                </a:solidFill>
              </a:rPr>
              <a:t> </a:t>
            </a:r>
            <a:r>
              <a:rPr lang="de-DE" sz="1600" dirty="0" err="1">
                <a:solidFill>
                  <a:prstClr val="black"/>
                </a:solidFill>
              </a:rPr>
              <a:t>effects</a:t>
            </a:r>
            <a:r>
              <a:rPr lang="de-DE" sz="1600" dirty="0">
                <a:solidFill>
                  <a:prstClr val="black"/>
                </a:solidFill>
              </a:rPr>
              <a:t> </a:t>
            </a:r>
            <a:r>
              <a:rPr lang="de-DE" sz="1600" dirty="0" err="1">
                <a:solidFill>
                  <a:prstClr val="black"/>
                </a:solidFill>
              </a:rPr>
              <a:t>associated</a:t>
            </a:r>
            <a:r>
              <a:rPr lang="de-DE" sz="1600" dirty="0">
                <a:solidFill>
                  <a:prstClr val="black"/>
                </a:solidFill>
              </a:rPr>
              <a:t> </a:t>
            </a:r>
            <a:r>
              <a:rPr lang="de-DE" sz="1600" dirty="0" err="1">
                <a:solidFill>
                  <a:prstClr val="black"/>
                </a:solidFill>
              </a:rPr>
              <a:t>with</a:t>
            </a:r>
            <a:r>
              <a:rPr lang="de-DE" sz="1600" dirty="0">
                <a:solidFill>
                  <a:prstClr val="black"/>
                </a:solidFill>
              </a:rPr>
              <a:t> </a:t>
            </a:r>
            <a:r>
              <a:rPr lang="de-DE" sz="1600" dirty="0" err="1">
                <a:solidFill>
                  <a:prstClr val="black"/>
                </a:solidFill>
              </a:rPr>
              <a:t>circulation</a:t>
            </a:r>
            <a:r>
              <a:rPr lang="de-DE" sz="1600" dirty="0">
                <a:solidFill>
                  <a:prstClr val="black"/>
                </a:solidFill>
              </a:rPr>
              <a:t> </a:t>
            </a:r>
            <a:r>
              <a:rPr lang="de-DE" sz="1600" dirty="0" err="1">
                <a:solidFill>
                  <a:prstClr val="black"/>
                </a:solidFill>
              </a:rPr>
              <a:t>of</a:t>
            </a:r>
            <a:r>
              <a:rPr lang="de-DE" sz="1600" dirty="0">
                <a:solidFill>
                  <a:prstClr val="black"/>
                </a:solidFill>
              </a:rPr>
              <a:t> large </a:t>
            </a:r>
            <a:r>
              <a:rPr lang="de-DE" sz="1600" dirty="0" err="1">
                <a:solidFill>
                  <a:prstClr val="black"/>
                </a:solidFill>
              </a:rPr>
              <a:t>momentum</a:t>
            </a:r>
            <a:r>
              <a:rPr lang="de-DE" sz="1600" dirty="0">
                <a:solidFill>
                  <a:prstClr val="black"/>
                </a:solidFill>
              </a:rPr>
              <a:t> </a:t>
            </a:r>
            <a:r>
              <a:rPr lang="de-DE" sz="1600" dirty="0" err="1">
                <a:solidFill>
                  <a:prstClr val="black"/>
                </a:solidFill>
              </a:rPr>
              <a:t>spread</a:t>
            </a:r>
            <a:r>
              <a:rPr lang="de-DE" sz="1600" dirty="0">
                <a:solidFill>
                  <a:prstClr val="black"/>
                </a:solidFill>
              </a:rPr>
              <a:t> beam </a:t>
            </a:r>
            <a:r>
              <a:rPr lang="de-DE" sz="1600" dirty="0" err="1">
                <a:solidFill>
                  <a:prstClr val="black"/>
                </a:solidFill>
              </a:rPr>
              <a:t>as</a:t>
            </a:r>
            <a:r>
              <a:rPr lang="de-DE" sz="1600" dirty="0">
                <a:solidFill>
                  <a:prstClr val="black"/>
                </a:solidFill>
              </a:rPr>
              <a:t> </a:t>
            </a:r>
            <a:r>
              <a:rPr lang="de-DE" sz="1600" dirty="0" err="1">
                <a:solidFill>
                  <a:prstClr val="black"/>
                </a:solidFill>
              </a:rPr>
              <a:t>well</a:t>
            </a:r>
            <a:r>
              <a:rPr lang="de-DE" sz="1600" dirty="0">
                <a:solidFill>
                  <a:prstClr val="black"/>
                </a:solidFill>
              </a:rPr>
              <a:t> </a:t>
            </a:r>
            <a:r>
              <a:rPr lang="de-DE" sz="1600" dirty="0" err="1">
                <a:solidFill>
                  <a:prstClr val="black"/>
                </a:solidFill>
              </a:rPr>
              <a:t>as</a:t>
            </a:r>
            <a:r>
              <a:rPr lang="de-DE" sz="1600" dirty="0">
                <a:solidFill>
                  <a:prstClr val="black"/>
                </a:solidFill>
              </a:rPr>
              <a:t> </a:t>
            </a:r>
            <a:r>
              <a:rPr lang="de-DE" sz="1600" dirty="0" err="1">
                <a:solidFill>
                  <a:prstClr val="black"/>
                </a:solidFill>
              </a:rPr>
              <a:t>with</a:t>
            </a:r>
            <a:r>
              <a:rPr lang="de-DE" sz="1600" dirty="0">
                <a:solidFill>
                  <a:prstClr val="black"/>
                </a:solidFill>
              </a:rPr>
              <a:t> </a:t>
            </a:r>
            <a:r>
              <a:rPr lang="de-DE" sz="1600" dirty="0" err="1">
                <a:solidFill>
                  <a:prstClr val="black"/>
                </a:solidFill>
              </a:rPr>
              <a:t>rotation</a:t>
            </a:r>
            <a:r>
              <a:rPr lang="de-DE" sz="1600" dirty="0">
                <a:solidFill>
                  <a:prstClr val="black"/>
                </a:solidFill>
              </a:rPr>
              <a:t> </a:t>
            </a:r>
            <a:r>
              <a:rPr lang="de-DE" sz="1600" dirty="0" err="1">
                <a:solidFill>
                  <a:prstClr val="black"/>
                </a:solidFill>
              </a:rPr>
              <a:t>of</a:t>
            </a:r>
            <a:r>
              <a:rPr lang="de-DE" sz="1600" dirty="0">
                <a:solidFill>
                  <a:prstClr val="black"/>
                </a:solidFill>
              </a:rPr>
              <a:t> ultra-</a:t>
            </a:r>
            <a:r>
              <a:rPr lang="de-DE" sz="1600" dirty="0" err="1">
                <a:solidFill>
                  <a:prstClr val="black"/>
                </a:solidFill>
              </a:rPr>
              <a:t>short</a:t>
            </a:r>
            <a:r>
              <a:rPr lang="de-DE" sz="1600" dirty="0">
                <a:solidFill>
                  <a:prstClr val="black"/>
                </a:solidFill>
              </a:rPr>
              <a:t> </a:t>
            </a:r>
            <a:r>
              <a:rPr lang="de-DE" sz="1600" dirty="0" err="1">
                <a:solidFill>
                  <a:prstClr val="black"/>
                </a:solidFill>
              </a:rPr>
              <a:t>bunches</a:t>
            </a:r>
            <a:r>
              <a:rPr lang="de-DE" sz="1600" dirty="0">
                <a:solidFill>
                  <a:prstClr val="black"/>
                </a:solidFill>
              </a:rPr>
              <a:t> </a:t>
            </a:r>
            <a:r>
              <a:rPr lang="de-DE" sz="1600" dirty="0" err="1">
                <a:solidFill>
                  <a:prstClr val="black"/>
                </a:solidFill>
              </a:rPr>
              <a:t>without</a:t>
            </a:r>
            <a:r>
              <a:rPr lang="de-DE" sz="1600" dirty="0">
                <a:solidFill>
                  <a:prstClr val="black"/>
                </a:solidFill>
              </a:rPr>
              <a:t> </a:t>
            </a:r>
            <a:r>
              <a:rPr lang="de-DE" sz="1600" dirty="0" err="1">
                <a:solidFill>
                  <a:prstClr val="black"/>
                </a:solidFill>
              </a:rPr>
              <a:t>being</a:t>
            </a:r>
            <a:r>
              <a:rPr lang="de-DE" sz="1600" dirty="0">
                <a:solidFill>
                  <a:prstClr val="black"/>
                </a:solidFill>
              </a:rPr>
              <a:t> </a:t>
            </a:r>
            <a:r>
              <a:rPr lang="de-DE" sz="1600" dirty="0" err="1">
                <a:solidFill>
                  <a:prstClr val="black"/>
                </a:solidFill>
              </a:rPr>
              <a:t>affected</a:t>
            </a:r>
            <a:r>
              <a:rPr lang="de-DE" sz="1600" dirty="0">
                <a:solidFill>
                  <a:prstClr val="black"/>
                </a:solidFill>
              </a:rPr>
              <a:t> </a:t>
            </a:r>
            <a:r>
              <a:rPr lang="de-DE" sz="1600" dirty="0" err="1">
                <a:solidFill>
                  <a:prstClr val="black"/>
                </a:solidFill>
              </a:rPr>
              <a:t>by</a:t>
            </a:r>
            <a:r>
              <a:rPr lang="de-DE" sz="1600" dirty="0">
                <a:solidFill>
                  <a:prstClr val="black"/>
                </a:solidFill>
              </a:rPr>
              <a:t> SR</a:t>
            </a:r>
          </a:p>
          <a:p>
            <a:pPr marL="171450" lvl="0" indent="-171450">
              <a:buFont typeface="Arial" panose="020B0604020202020204" pitchFamily="34" charset="0"/>
              <a:buChar char="•"/>
            </a:pPr>
            <a:endParaRPr lang="de-DE" sz="1600" dirty="0">
              <a:solidFill>
                <a:prstClr val="black"/>
              </a:solidFill>
            </a:endParaRPr>
          </a:p>
          <a:p>
            <a:pPr marL="171450" lvl="0" indent="-171450">
              <a:buFont typeface="Arial" panose="020B0604020202020204" pitchFamily="34" charset="0"/>
              <a:buChar char="•"/>
            </a:pPr>
            <a:r>
              <a:rPr lang="de-DE" sz="1600" dirty="0" err="1">
                <a:solidFill>
                  <a:prstClr val="black"/>
                </a:solidFill>
              </a:rPr>
              <a:t>Optic</a:t>
            </a:r>
            <a:r>
              <a:rPr lang="de-DE" sz="1600" dirty="0">
                <a:solidFill>
                  <a:prstClr val="black"/>
                </a:solidFill>
              </a:rPr>
              <a:t> </a:t>
            </a:r>
            <a:r>
              <a:rPr lang="de-DE" sz="1600" dirty="0" err="1">
                <a:solidFill>
                  <a:prstClr val="black"/>
                </a:solidFill>
              </a:rPr>
              <a:t>stochastic</a:t>
            </a:r>
            <a:r>
              <a:rPr lang="de-DE" sz="1600" dirty="0">
                <a:solidFill>
                  <a:prstClr val="black"/>
                </a:solidFill>
              </a:rPr>
              <a:t> </a:t>
            </a:r>
            <a:r>
              <a:rPr lang="de-DE" sz="1600" dirty="0" err="1">
                <a:solidFill>
                  <a:prstClr val="black"/>
                </a:solidFill>
              </a:rPr>
              <a:t>cooling</a:t>
            </a:r>
            <a:r>
              <a:rPr lang="de-DE" sz="1600" dirty="0">
                <a:solidFill>
                  <a:prstClr val="black"/>
                </a:solidFill>
              </a:rPr>
              <a:t> </a:t>
            </a:r>
            <a:r>
              <a:rPr lang="de-DE" sz="1600" dirty="0" err="1">
                <a:solidFill>
                  <a:prstClr val="black"/>
                </a:solidFill>
              </a:rPr>
              <a:t>processes</a:t>
            </a:r>
            <a:r>
              <a:rPr lang="de-DE" sz="1600" dirty="0">
                <a:solidFill>
                  <a:prstClr val="black"/>
                </a:solidFill>
              </a:rPr>
              <a:t> </a:t>
            </a:r>
            <a:r>
              <a:rPr lang="de-DE" sz="1600" dirty="0" err="1">
                <a:solidFill>
                  <a:prstClr val="black"/>
                </a:solidFill>
              </a:rPr>
              <a:t>might</a:t>
            </a:r>
            <a:r>
              <a:rPr lang="de-DE" sz="1600" dirty="0">
                <a:solidFill>
                  <a:prstClr val="black"/>
                </a:solidFill>
              </a:rPr>
              <a:t> </a:t>
            </a:r>
            <a:r>
              <a:rPr lang="de-DE" sz="1600" dirty="0" err="1">
                <a:solidFill>
                  <a:prstClr val="black"/>
                </a:solidFill>
              </a:rPr>
              <a:t>be</a:t>
            </a:r>
            <a:r>
              <a:rPr lang="de-DE" sz="1600" dirty="0">
                <a:solidFill>
                  <a:prstClr val="black"/>
                </a:solidFill>
              </a:rPr>
              <a:t> </a:t>
            </a:r>
            <a:r>
              <a:rPr lang="de-DE" sz="1600" dirty="0" err="1">
                <a:solidFill>
                  <a:prstClr val="black"/>
                </a:solidFill>
              </a:rPr>
              <a:t>studied</a:t>
            </a:r>
            <a:r>
              <a:rPr lang="de-DE" sz="1600" dirty="0">
                <a:solidFill>
                  <a:prstClr val="black"/>
                </a:solidFill>
              </a:rPr>
              <a:t> in a </a:t>
            </a:r>
            <a:r>
              <a:rPr lang="de-DE" sz="1600" dirty="0" err="1">
                <a:solidFill>
                  <a:prstClr val="black"/>
                </a:solidFill>
              </a:rPr>
              <a:t>dedicated</a:t>
            </a:r>
            <a:r>
              <a:rPr lang="de-DE" sz="1600" dirty="0">
                <a:solidFill>
                  <a:prstClr val="black"/>
                </a:solidFill>
              </a:rPr>
              <a:t>  </a:t>
            </a:r>
            <a:r>
              <a:rPr lang="de-DE" sz="1600" dirty="0" err="1">
                <a:solidFill>
                  <a:prstClr val="black"/>
                </a:solidFill>
              </a:rPr>
              <a:t>low</a:t>
            </a:r>
            <a:r>
              <a:rPr lang="de-DE" sz="1600" dirty="0">
                <a:solidFill>
                  <a:prstClr val="black"/>
                </a:solidFill>
              </a:rPr>
              <a:t> </a:t>
            </a:r>
            <a:r>
              <a:rPr lang="de-DE" sz="1600" dirty="0" err="1">
                <a:solidFill>
                  <a:prstClr val="black"/>
                </a:solidFill>
              </a:rPr>
              <a:t>energy</a:t>
            </a:r>
            <a:r>
              <a:rPr lang="de-DE" sz="1600" dirty="0">
                <a:solidFill>
                  <a:prstClr val="black"/>
                </a:solidFill>
              </a:rPr>
              <a:t> </a:t>
            </a:r>
            <a:r>
              <a:rPr lang="de-DE" sz="1600" dirty="0" err="1">
                <a:solidFill>
                  <a:prstClr val="black"/>
                </a:solidFill>
              </a:rPr>
              <a:t>test</a:t>
            </a:r>
            <a:r>
              <a:rPr lang="de-DE" sz="1600" dirty="0">
                <a:solidFill>
                  <a:prstClr val="black"/>
                </a:solidFill>
              </a:rPr>
              <a:t> ring</a:t>
            </a:r>
          </a:p>
          <a:p>
            <a:pPr marL="171450" lvl="0" indent="-171450">
              <a:buFont typeface="Arial" panose="020B0604020202020204" pitchFamily="34" charset="0"/>
              <a:buChar char="•"/>
            </a:pPr>
            <a:endParaRPr lang="de-DE" sz="1600" dirty="0">
              <a:solidFill>
                <a:prstClr val="black"/>
              </a:solidFill>
            </a:endParaRPr>
          </a:p>
          <a:p>
            <a:pPr marL="171450" lvl="0" indent="-171450">
              <a:buFont typeface="Arial" panose="020B0604020202020204" pitchFamily="34" charset="0"/>
              <a:buChar char="•"/>
            </a:pPr>
            <a:r>
              <a:rPr lang="en-US" sz="1600" dirty="0">
                <a:solidFill>
                  <a:prstClr val="black"/>
                </a:solidFill>
              </a:rPr>
              <a:t>Using FLUTE as an injector one can simulate beam conditions after LWFA but more </a:t>
            </a:r>
            <a:r>
              <a:rPr lang="en-US" sz="1600" b="1" u="sng" dirty="0" err="1">
                <a:solidFill>
                  <a:prstClr val="black"/>
                </a:solidFill>
              </a:rPr>
              <a:t>reproducable</a:t>
            </a:r>
            <a:r>
              <a:rPr lang="en-US" sz="1600" dirty="0">
                <a:solidFill>
                  <a:prstClr val="black"/>
                </a:solidFill>
              </a:rPr>
              <a:t> and </a:t>
            </a:r>
            <a:r>
              <a:rPr lang="en-US" sz="1600" b="1" u="sng" dirty="0">
                <a:solidFill>
                  <a:prstClr val="black"/>
                </a:solidFill>
              </a:rPr>
              <a:t>stable </a:t>
            </a:r>
            <a:r>
              <a:rPr lang="en-US" sz="1600" dirty="0">
                <a:solidFill>
                  <a:prstClr val="black"/>
                </a:solidFill>
              </a:rPr>
              <a:t>than those from LWFA</a:t>
            </a:r>
          </a:p>
          <a:p>
            <a:pPr marL="171450" lvl="0" indent="-171450">
              <a:buFont typeface="Arial" panose="020B0604020202020204" pitchFamily="34" charset="0"/>
              <a:buChar char="•"/>
            </a:pPr>
            <a:endParaRPr lang="en-US" sz="1600" dirty="0">
              <a:solidFill>
                <a:prstClr val="black"/>
              </a:solidFill>
            </a:endParaRPr>
          </a:p>
          <a:p>
            <a:pPr marL="171450" lvl="0" indent="-171450">
              <a:buFont typeface="Arial" panose="020B0604020202020204" pitchFamily="34" charset="0"/>
              <a:buChar char="•"/>
            </a:pPr>
            <a:r>
              <a:rPr lang="en-US" sz="1600" dirty="0">
                <a:solidFill>
                  <a:prstClr val="black"/>
                </a:solidFill>
              </a:rPr>
              <a:t>Energy range from 50 MeV up to </a:t>
            </a:r>
            <a:r>
              <a:rPr lang="en-US" sz="1600" dirty="0">
                <a:solidFill>
                  <a:prstClr val="black"/>
                </a:solidFill>
                <a:sym typeface="Symbol"/>
              </a:rPr>
              <a:t></a:t>
            </a:r>
            <a:r>
              <a:rPr lang="en-US" sz="1600" dirty="0">
                <a:solidFill>
                  <a:prstClr val="black"/>
                </a:solidFill>
              </a:rPr>
              <a:t>500 MeV would allow to test low energy beam after FLUTE as well as beam after Laser Wake Field Accelerator </a:t>
            </a:r>
          </a:p>
          <a:p>
            <a:pPr marL="171450" lvl="0" indent="-171450">
              <a:buFont typeface="Arial" panose="020B0604020202020204" pitchFamily="34" charset="0"/>
              <a:buChar char="•"/>
            </a:pPr>
            <a:endParaRPr lang="en-US" sz="1600" dirty="0">
              <a:solidFill>
                <a:prstClr val="black"/>
              </a:solidFill>
            </a:endParaRPr>
          </a:p>
          <a:p>
            <a:pPr marL="171450" lvl="0" indent="-171450">
              <a:buFont typeface="Arial" panose="020B0604020202020204" pitchFamily="34" charset="0"/>
              <a:buChar char="•"/>
            </a:pPr>
            <a:r>
              <a:rPr lang="en-US" sz="1600" dirty="0">
                <a:solidFill>
                  <a:prstClr val="black"/>
                </a:solidFill>
              </a:rPr>
              <a:t>Cost saving project. Compact ring dimensions help to locate ring in existing Bunker vault where FLUTE is installed. Radiation protection, communications and other engineering equipment already provided either might  be easily accommodated</a:t>
            </a:r>
          </a:p>
          <a:p>
            <a:pPr lvl="0"/>
            <a:endParaRPr lang="de-DE" sz="1600" dirty="0">
              <a:solidFill>
                <a:prstClr val="black"/>
              </a:solidFill>
            </a:endParaRPr>
          </a:p>
        </p:txBody>
      </p:sp>
    </p:spTree>
    <p:extLst>
      <p:ext uri="{BB962C8B-B14F-4D97-AF65-F5344CB8AC3E}">
        <p14:creationId xmlns:p14="http://schemas.microsoft.com/office/powerpoint/2010/main" val="1690215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02770" y="1916832"/>
            <a:ext cx="8280920" cy="984885"/>
          </a:xfrm>
          <a:prstGeom prst="rect">
            <a:avLst/>
          </a:prstGeom>
        </p:spPr>
        <p:txBody>
          <a:bodyPr wrap="square">
            <a:spAutoFit/>
          </a:bodyPr>
          <a:lstStyle/>
          <a:p>
            <a:pPr algn="ctr"/>
            <a:r>
              <a:rPr lang="en-US" altLang="de-DE" sz="2000" b="1" dirty="0" smtClean="0">
                <a:latin typeface="Times New Roman" pitchFamily="18" charset="0"/>
                <a:cs typeface="Times New Roman" pitchFamily="18" charset="0"/>
              </a:rPr>
              <a:t>VLA-</a:t>
            </a:r>
            <a:r>
              <a:rPr lang="en-US" altLang="de-DE" sz="2000" b="1" dirty="0" err="1" smtClean="0">
                <a:latin typeface="Times New Roman" pitchFamily="18" charset="0"/>
                <a:cs typeface="Times New Roman" pitchFamily="18" charset="0"/>
              </a:rPr>
              <a:t>cSR</a:t>
            </a:r>
            <a:r>
              <a:rPr lang="en-US" altLang="de-DE" sz="2000" b="1" dirty="0" smtClean="0">
                <a:latin typeface="Times New Roman" pitchFamily="18" charset="0"/>
                <a:cs typeface="Times New Roman" pitchFamily="18" charset="0"/>
              </a:rPr>
              <a:t> lattice  with </a:t>
            </a:r>
            <a:r>
              <a:rPr lang="en-US" altLang="de-DE" sz="2000" b="1" dirty="0">
                <a:latin typeface="Times New Roman" pitchFamily="18" charset="0"/>
                <a:cs typeface="Times New Roman" pitchFamily="18" charset="0"/>
              </a:rPr>
              <a:t>relaxed </a:t>
            </a:r>
            <a:r>
              <a:rPr lang="en-US" altLang="de-DE" sz="2000" b="1" dirty="0" smtClean="0">
                <a:latin typeface="Times New Roman" pitchFamily="18" charset="0"/>
                <a:cs typeface="Times New Roman" pitchFamily="18" charset="0"/>
              </a:rPr>
              <a:t>parameters</a:t>
            </a:r>
            <a:r>
              <a:rPr lang="en-US" altLang="de-DE" sz="2000" b="1" dirty="0">
                <a:latin typeface="Times New Roman" pitchFamily="18" charset="0"/>
                <a:cs typeface="Times New Roman" pitchFamily="18" charset="0"/>
              </a:rPr>
              <a:t/>
            </a:r>
            <a:br>
              <a:rPr lang="en-US" altLang="de-DE" sz="2000" b="1" dirty="0">
                <a:latin typeface="Times New Roman" pitchFamily="18" charset="0"/>
                <a:cs typeface="Times New Roman" pitchFamily="18" charset="0"/>
              </a:rPr>
            </a:br>
            <a:r>
              <a:rPr lang="de-DE" altLang="de-DE" sz="2000" b="1" dirty="0" smtClean="0">
                <a:latin typeface="Times New Roman" pitchFamily="18" charset="0"/>
                <a:cs typeface="Times New Roman" pitchFamily="18" charset="0"/>
              </a:rPr>
              <a:t>(</a:t>
            </a:r>
            <a:r>
              <a:rPr lang="en-US" altLang="de-DE" sz="2000" b="1" dirty="0" smtClean="0">
                <a:latin typeface="Times New Roman" pitchFamily="18" charset="0"/>
                <a:cs typeface="Times New Roman" pitchFamily="18" charset="0"/>
              </a:rPr>
              <a:t>ring geometry fitted </a:t>
            </a:r>
            <a:r>
              <a:rPr lang="en-US" altLang="de-DE" sz="2000" b="1" dirty="0">
                <a:latin typeface="Times New Roman" pitchFamily="18" charset="0"/>
                <a:cs typeface="Times New Roman" pitchFamily="18" charset="0"/>
              </a:rPr>
              <a:t>to the FLUTE </a:t>
            </a:r>
            <a:r>
              <a:rPr lang="en-US" altLang="de-DE" sz="2000" b="1" dirty="0" smtClean="0">
                <a:latin typeface="Times New Roman" pitchFamily="18" charset="0"/>
                <a:cs typeface="Times New Roman" pitchFamily="18" charset="0"/>
              </a:rPr>
              <a:t>Bunker)</a:t>
            </a:r>
            <a:r>
              <a:rPr lang="de-DE" altLang="de-DE" sz="1400" dirty="0"/>
              <a:t/>
            </a:r>
            <a:br>
              <a:rPr lang="de-DE" altLang="de-DE" sz="1400" dirty="0"/>
            </a:br>
            <a:endParaRPr lang="de-DE" dirty="0"/>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156372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260648"/>
            <a:ext cx="8229600" cy="4525963"/>
          </a:xfrm>
        </p:spPr>
        <p:txBody>
          <a:bodyPr/>
          <a:lstStyle/>
          <a:p>
            <a:pPr marL="628650" indent="-285750" algn="just">
              <a:spcAft>
                <a:spcPts val="0"/>
              </a:spcAft>
            </a:pPr>
            <a:r>
              <a:rPr lang="en-US" sz="1800" kern="800" dirty="0" smtClean="0">
                <a:solidFill>
                  <a:prstClr val="black"/>
                </a:solidFill>
                <a:latin typeface="Times New Roman"/>
                <a:ea typeface="Times New Roman"/>
              </a:rPr>
              <a:t>  </a:t>
            </a:r>
            <a:r>
              <a:rPr lang="en-US" sz="1800" u="sng" kern="800" dirty="0" smtClean="0">
                <a:solidFill>
                  <a:prstClr val="black"/>
                </a:solidFill>
                <a:latin typeface="Times New Roman"/>
                <a:ea typeface="Times New Roman"/>
              </a:rPr>
              <a:t>DBA-FDF</a:t>
            </a:r>
            <a:r>
              <a:rPr lang="en-US" sz="1800" kern="800" dirty="0" smtClean="0">
                <a:solidFill>
                  <a:prstClr val="black"/>
                </a:solidFill>
                <a:latin typeface="Times New Roman"/>
                <a:ea typeface="Times New Roman"/>
              </a:rPr>
              <a:t> </a:t>
            </a:r>
            <a:r>
              <a:rPr lang="en-US" sz="1800" kern="800" dirty="0">
                <a:solidFill>
                  <a:prstClr val="black"/>
                </a:solidFill>
                <a:latin typeface="Times New Roman"/>
                <a:ea typeface="Times New Roman"/>
              </a:rPr>
              <a:t>lattice with </a:t>
            </a:r>
            <a:r>
              <a:rPr lang="en-US" sz="1800" u="sng" kern="800" dirty="0">
                <a:solidFill>
                  <a:prstClr val="black"/>
                </a:solidFill>
                <a:latin typeface="Times New Roman"/>
                <a:ea typeface="Times New Roman"/>
              </a:rPr>
              <a:t>relaxed</a:t>
            </a:r>
            <a:r>
              <a:rPr lang="en-US" sz="1800" kern="800" dirty="0">
                <a:solidFill>
                  <a:prstClr val="black"/>
                </a:solidFill>
                <a:latin typeface="Times New Roman"/>
                <a:ea typeface="Times New Roman"/>
              </a:rPr>
              <a:t> settings, </a:t>
            </a:r>
            <a:r>
              <a:rPr lang="en-US" sz="1800" u="sng" kern="800" dirty="0">
                <a:solidFill>
                  <a:prstClr val="black"/>
                </a:solidFill>
                <a:latin typeface="Times New Roman"/>
                <a:ea typeface="Times New Roman"/>
              </a:rPr>
              <a:t>split </a:t>
            </a:r>
            <a:r>
              <a:rPr lang="en-US" sz="1800" kern="800" dirty="0">
                <a:solidFill>
                  <a:prstClr val="black"/>
                </a:solidFill>
                <a:latin typeface="Times New Roman"/>
                <a:ea typeface="Times New Roman"/>
              </a:rPr>
              <a:t>elements and </a:t>
            </a:r>
            <a:r>
              <a:rPr lang="en-US" sz="1800" u="sng" kern="800" dirty="0">
                <a:solidFill>
                  <a:prstClr val="black"/>
                </a:solidFill>
                <a:latin typeface="Times New Roman"/>
                <a:ea typeface="Times New Roman"/>
              </a:rPr>
              <a:t>optimized</a:t>
            </a:r>
            <a:r>
              <a:rPr lang="en-US" sz="1800" kern="800" dirty="0">
                <a:solidFill>
                  <a:prstClr val="black"/>
                </a:solidFill>
                <a:latin typeface="Times New Roman"/>
                <a:ea typeface="Times New Roman"/>
              </a:rPr>
              <a:t> </a:t>
            </a:r>
            <a:r>
              <a:rPr lang="en-US" sz="1800" kern="800" dirty="0" smtClean="0">
                <a:solidFill>
                  <a:prstClr val="black"/>
                </a:solidFill>
                <a:latin typeface="Times New Roman"/>
                <a:ea typeface="Times New Roman"/>
              </a:rPr>
              <a:t> </a:t>
            </a:r>
          </a:p>
          <a:p>
            <a:pPr indent="0" algn="just">
              <a:spcAft>
                <a:spcPts val="0"/>
              </a:spcAft>
              <a:buNone/>
            </a:pPr>
            <a:r>
              <a:rPr lang="en-US" sz="1800" kern="800" dirty="0">
                <a:solidFill>
                  <a:prstClr val="black"/>
                </a:solidFill>
                <a:latin typeface="Times New Roman"/>
                <a:ea typeface="Times New Roman"/>
              </a:rPr>
              <a:t> </a:t>
            </a:r>
            <a:r>
              <a:rPr lang="en-US" sz="1800" kern="800" dirty="0" smtClean="0">
                <a:solidFill>
                  <a:prstClr val="black"/>
                </a:solidFill>
                <a:latin typeface="Times New Roman"/>
                <a:ea typeface="Times New Roman"/>
              </a:rPr>
              <a:t>      parameters </a:t>
            </a:r>
            <a:r>
              <a:rPr lang="en-US" sz="1800" kern="800" dirty="0">
                <a:solidFill>
                  <a:prstClr val="black"/>
                </a:solidFill>
                <a:latin typeface="Times New Roman"/>
                <a:ea typeface="Times New Roman"/>
              </a:rPr>
              <a:t>was chosen as a basis for further detailed studies of </a:t>
            </a:r>
            <a:r>
              <a:rPr lang="en-US" sz="1800" kern="800" dirty="0" smtClean="0">
                <a:solidFill>
                  <a:prstClr val="black"/>
                </a:solidFill>
                <a:latin typeface="Times New Roman"/>
                <a:ea typeface="Times New Roman"/>
              </a:rPr>
              <a:t> VLA-</a:t>
            </a:r>
            <a:r>
              <a:rPr lang="en-US" sz="1800" kern="800" dirty="0" err="1" smtClean="0">
                <a:solidFill>
                  <a:prstClr val="black"/>
                </a:solidFill>
                <a:latin typeface="Times New Roman"/>
                <a:ea typeface="Times New Roman"/>
              </a:rPr>
              <a:t>cSR</a:t>
            </a:r>
            <a:endParaRPr lang="en-US" sz="1800" kern="800" dirty="0" smtClean="0">
              <a:solidFill>
                <a:prstClr val="black"/>
              </a:solidFill>
              <a:latin typeface="Times New Roman"/>
              <a:ea typeface="Times New Roman"/>
            </a:endParaRPr>
          </a:p>
          <a:p>
            <a:pPr marL="628650" lvl="0" indent="-285750" algn="just">
              <a:spcAft>
                <a:spcPts val="0"/>
              </a:spcAft>
            </a:pPr>
            <a:endParaRPr lang="en-US" sz="1800" kern="800" dirty="0">
              <a:solidFill>
                <a:prstClr val="black"/>
              </a:solidFill>
              <a:latin typeface="Times New Roman"/>
              <a:ea typeface="Times New Roman"/>
            </a:endParaRPr>
          </a:p>
          <a:p>
            <a:pPr marL="628650" lvl="0" indent="-285750" algn="just">
              <a:spcAft>
                <a:spcPts val="0"/>
              </a:spcAft>
            </a:pPr>
            <a:r>
              <a:rPr lang="en-US" sz="1800" kern="800" dirty="0" smtClean="0">
                <a:solidFill>
                  <a:prstClr val="black"/>
                </a:solidFill>
                <a:latin typeface="Times New Roman"/>
                <a:ea typeface="Times New Roman"/>
              </a:rPr>
              <a:t>Lattice Model </a:t>
            </a:r>
            <a:r>
              <a:rPr lang="en-US" sz="1800" kern="800" dirty="0">
                <a:solidFill>
                  <a:prstClr val="black"/>
                </a:solidFill>
                <a:latin typeface="Times New Roman"/>
                <a:ea typeface="Times New Roman"/>
              </a:rPr>
              <a:t>compromises </a:t>
            </a:r>
            <a:r>
              <a:rPr lang="en-US" sz="1800" u="sng" kern="800" dirty="0">
                <a:solidFill>
                  <a:prstClr val="black"/>
                </a:solidFill>
                <a:latin typeface="Times New Roman"/>
                <a:ea typeface="Times New Roman"/>
              </a:rPr>
              <a:t>contradictory</a:t>
            </a:r>
            <a:r>
              <a:rPr lang="en-US" sz="1800" kern="800" dirty="0">
                <a:solidFill>
                  <a:prstClr val="black"/>
                </a:solidFill>
                <a:latin typeface="Times New Roman"/>
                <a:ea typeface="Times New Roman"/>
              </a:rPr>
              <a:t> conditions like </a:t>
            </a:r>
            <a:r>
              <a:rPr lang="en-US" sz="1800" u="sng" kern="800" dirty="0">
                <a:solidFill>
                  <a:prstClr val="black"/>
                </a:solidFill>
                <a:latin typeface="Times New Roman"/>
                <a:ea typeface="Times New Roman"/>
              </a:rPr>
              <a:t>small</a:t>
            </a:r>
            <a:r>
              <a:rPr lang="en-US" sz="1800" kern="800" dirty="0">
                <a:solidFill>
                  <a:prstClr val="black"/>
                </a:solidFill>
                <a:latin typeface="Times New Roman"/>
                <a:ea typeface="Times New Roman"/>
              </a:rPr>
              <a:t> circumference of the ring and </a:t>
            </a:r>
            <a:r>
              <a:rPr lang="en-US" sz="1800" u="sng" kern="800" dirty="0">
                <a:solidFill>
                  <a:prstClr val="black"/>
                </a:solidFill>
                <a:latin typeface="Times New Roman"/>
                <a:ea typeface="Times New Roman"/>
              </a:rPr>
              <a:t>small</a:t>
            </a:r>
            <a:r>
              <a:rPr lang="en-US" sz="1800" kern="800" dirty="0">
                <a:solidFill>
                  <a:prstClr val="black"/>
                </a:solidFill>
                <a:latin typeface="Times New Roman"/>
                <a:ea typeface="Times New Roman"/>
              </a:rPr>
              <a:t> dispersion. DA is </a:t>
            </a:r>
            <a:r>
              <a:rPr lang="en-US" sz="1800" u="sng" kern="800" dirty="0">
                <a:solidFill>
                  <a:prstClr val="black"/>
                </a:solidFill>
                <a:latin typeface="Times New Roman"/>
                <a:ea typeface="Times New Roman"/>
              </a:rPr>
              <a:t>opened</a:t>
            </a:r>
            <a:r>
              <a:rPr lang="en-US" sz="1800" kern="800" dirty="0">
                <a:solidFill>
                  <a:prstClr val="black"/>
                </a:solidFill>
                <a:latin typeface="Times New Roman"/>
                <a:ea typeface="Times New Roman"/>
              </a:rPr>
              <a:t> up to </a:t>
            </a:r>
            <a:r>
              <a:rPr lang="en-US" sz="1800" b="1" kern="800" dirty="0">
                <a:solidFill>
                  <a:srgbClr val="0000CC"/>
                </a:solidFill>
                <a:latin typeface="Times New Roman"/>
                <a:ea typeface="Times New Roman"/>
              </a:rPr>
              <a:t>15-20 mm</a:t>
            </a:r>
            <a:r>
              <a:rPr lang="en-US" sz="1800" kern="800" dirty="0">
                <a:solidFill>
                  <a:prstClr val="black"/>
                </a:solidFill>
                <a:latin typeface="Times New Roman"/>
                <a:ea typeface="Times New Roman"/>
              </a:rPr>
              <a:t> </a:t>
            </a:r>
            <a:r>
              <a:rPr lang="en-US" sz="1800" kern="800" dirty="0" smtClean="0">
                <a:solidFill>
                  <a:prstClr val="black"/>
                </a:solidFill>
                <a:latin typeface="Times New Roman"/>
                <a:ea typeface="Times New Roman"/>
              </a:rPr>
              <a:t>to </a:t>
            </a:r>
            <a:r>
              <a:rPr lang="en-US" sz="1800" kern="800" dirty="0">
                <a:solidFill>
                  <a:prstClr val="black"/>
                </a:solidFill>
                <a:latin typeface="Times New Roman"/>
                <a:ea typeface="Times New Roman"/>
              </a:rPr>
              <a:t>fit the wide momentum-spread </a:t>
            </a:r>
            <a:r>
              <a:rPr lang="en-US" sz="1800" kern="800" dirty="0" smtClean="0">
                <a:solidFill>
                  <a:prstClr val="black"/>
                </a:solidFill>
                <a:latin typeface="Times New Roman"/>
                <a:ea typeface="Times New Roman"/>
              </a:rPr>
              <a:t>beam</a:t>
            </a:r>
          </a:p>
          <a:p>
            <a:pPr marL="628650" lvl="0" indent="-285750" algn="just">
              <a:spcAft>
                <a:spcPts val="0"/>
              </a:spcAft>
            </a:pPr>
            <a:endParaRPr lang="en-US" sz="1800" kern="800" dirty="0">
              <a:solidFill>
                <a:prstClr val="black"/>
              </a:solidFill>
              <a:latin typeface="Times New Roman"/>
              <a:ea typeface="Times New Roman"/>
            </a:endParaRPr>
          </a:p>
          <a:p>
            <a:pPr marL="628650" lvl="0" indent="-285750" algn="just">
              <a:spcAft>
                <a:spcPts val="0"/>
              </a:spcAft>
            </a:pPr>
            <a:r>
              <a:rPr lang="en-US" sz="1800" kern="800" dirty="0">
                <a:solidFill>
                  <a:prstClr val="black"/>
                </a:solidFill>
                <a:latin typeface="Times New Roman"/>
                <a:ea typeface="Times New Roman"/>
              </a:rPr>
              <a:t>Chromaticity per unit cell is limited while the </a:t>
            </a:r>
            <a:r>
              <a:rPr lang="en-US" sz="1800" kern="800" dirty="0" smtClean="0">
                <a:solidFill>
                  <a:prstClr val="black"/>
                </a:solidFill>
                <a:latin typeface="Times New Roman"/>
                <a:ea typeface="Times New Roman"/>
                <a:sym typeface="Symbol"/>
              </a:rPr>
              <a:t></a:t>
            </a:r>
            <a:r>
              <a:rPr lang="en-US" sz="1800" kern="800" dirty="0" smtClean="0">
                <a:solidFill>
                  <a:prstClr val="black"/>
                </a:solidFill>
                <a:latin typeface="Times New Roman"/>
                <a:ea typeface="Times New Roman"/>
              </a:rPr>
              <a:t>“-</a:t>
            </a:r>
            <a:r>
              <a:rPr lang="en-US" sz="1800" kern="800" dirty="0">
                <a:solidFill>
                  <a:prstClr val="black"/>
                </a:solidFill>
                <a:latin typeface="Times New Roman"/>
                <a:ea typeface="Times New Roman"/>
              </a:rPr>
              <a:t>I” condition is realized </a:t>
            </a:r>
          </a:p>
          <a:p>
            <a:pPr marL="628650" lvl="0" indent="-285750" algn="just">
              <a:spcAft>
                <a:spcPts val="0"/>
              </a:spcAft>
            </a:pPr>
            <a:endParaRPr lang="en-US" sz="1800" kern="800" dirty="0" smtClean="0">
              <a:solidFill>
                <a:prstClr val="black"/>
              </a:solidFill>
              <a:latin typeface="Times New Roman"/>
              <a:ea typeface="Times New Roman"/>
            </a:endParaRPr>
          </a:p>
          <a:p>
            <a:pPr marL="628650" lvl="0" indent="-285750" algn="just">
              <a:spcAft>
                <a:spcPts val="0"/>
              </a:spcAft>
            </a:pPr>
            <a:r>
              <a:rPr lang="en-US" sz="1800" kern="800" dirty="0" smtClean="0">
                <a:solidFill>
                  <a:prstClr val="black"/>
                </a:solidFill>
                <a:latin typeface="Times New Roman"/>
                <a:ea typeface="Times New Roman"/>
              </a:rPr>
              <a:t>The </a:t>
            </a:r>
            <a:r>
              <a:rPr lang="en-US" sz="1800" kern="800" dirty="0">
                <a:solidFill>
                  <a:prstClr val="black"/>
                </a:solidFill>
                <a:latin typeface="Times New Roman"/>
                <a:ea typeface="Times New Roman"/>
              </a:rPr>
              <a:t>condition of </a:t>
            </a:r>
            <a:r>
              <a:rPr lang="en-US" sz="1800" u="sng" kern="800" dirty="0">
                <a:solidFill>
                  <a:prstClr val="black"/>
                </a:solidFill>
                <a:latin typeface="Times New Roman"/>
                <a:ea typeface="Times New Roman"/>
              </a:rPr>
              <a:t>mirror</a:t>
            </a:r>
            <a:r>
              <a:rPr lang="en-US" sz="1800" kern="800" dirty="0">
                <a:solidFill>
                  <a:prstClr val="black"/>
                </a:solidFill>
                <a:latin typeface="Times New Roman"/>
                <a:ea typeface="Times New Roman"/>
              </a:rPr>
              <a:t> </a:t>
            </a:r>
            <a:r>
              <a:rPr lang="en-US" sz="1800" u="sng" kern="800" dirty="0">
                <a:solidFill>
                  <a:prstClr val="black"/>
                </a:solidFill>
                <a:latin typeface="Times New Roman"/>
                <a:ea typeface="Times New Roman"/>
              </a:rPr>
              <a:t>symmetry</a:t>
            </a:r>
            <a:r>
              <a:rPr lang="en-US" sz="1800" kern="800" dirty="0">
                <a:solidFill>
                  <a:prstClr val="black"/>
                </a:solidFill>
                <a:latin typeface="Times New Roman"/>
                <a:ea typeface="Times New Roman"/>
              </a:rPr>
              <a:t> at the positions of the horizontal chromatic </a:t>
            </a:r>
            <a:r>
              <a:rPr lang="en-US" sz="1800" kern="800" dirty="0" err="1">
                <a:solidFill>
                  <a:prstClr val="black"/>
                </a:solidFill>
                <a:latin typeface="Times New Roman"/>
                <a:ea typeface="Times New Roman"/>
              </a:rPr>
              <a:t>sextupoles</a:t>
            </a:r>
            <a:r>
              <a:rPr lang="en-US" sz="1800" kern="800" dirty="0">
                <a:solidFill>
                  <a:prstClr val="black"/>
                </a:solidFill>
                <a:latin typeface="Times New Roman"/>
                <a:ea typeface="Times New Roman"/>
              </a:rPr>
              <a:t> is fulfilled </a:t>
            </a:r>
          </a:p>
          <a:p>
            <a:pPr marL="628650" lvl="0" indent="-285750" algn="just">
              <a:spcAft>
                <a:spcPts val="0"/>
              </a:spcAft>
            </a:pPr>
            <a:endParaRPr lang="en-US" sz="1800" kern="800" dirty="0" smtClean="0">
              <a:solidFill>
                <a:prstClr val="black"/>
              </a:solidFill>
              <a:latin typeface="Times New Roman"/>
              <a:ea typeface="Times New Roman"/>
            </a:endParaRPr>
          </a:p>
          <a:p>
            <a:pPr marL="628650" lvl="0" indent="-285750" algn="just">
              <a:spcAft>
                <a:spcPts val="0"/>
              </a:spcAft>
            </a:pPr>
            <a:r>
              <a:rPr lang="en-US" sz="1800" u="sng" kern="800" dirty="0" smtClean="0">
                <a:solidFill>
                  <a:prstClr val="black"/>
                </a:solidFill>
                <a:latin typeface="Times New Roman"/>
                <a:ea typeface="Times New Roman"/>
              </a:rPr>
              <a:t>Local</a:t>
            </a:r>
            <a:r>
              <a:rPr lang="en-US" sz="1800" kern="800" dirty="0" smtClean="0">
                <a:solidFill>
                  <a:prstClr val="black"/>
                </a:solidFill>
                <a:latin typeface="Times New Roman"/>
                <a:ea typeface="Times New Roman"/>
              </a:rPr>
              <a:t> </a:t>
            </a:r>
            <a:r>
              <a:rPr lang="en-US" sz="1800" u="sng" kern="800" dirty="0">
                <a:solidFill>
                  <a:prstClr val="black"/>
                </a:solidFill>
                <a:latin typeface="Times New Roman"/>
                <a:ea typeface="Times New Roman"/>
              </a:rPr>
              <a:t>maxima</a:t>
            </a:r>
            <a:r>
              <a:rPr lang="en-US" sz="1800" kern="800" dirty="0">
                <a:solidFill>
                  <a:prstClr val="black"/>
                </a:solidFill>
                <a:latin typeface="Times New Roman"/>
                <a:ea typeface="Times New Roman"/>
              </a:rPr>
              <a:t> of the horizontal beta-function and dispersion at positions of the main </a:t>
            </a:r>
            <a:r>
              <a:rPr lang="en-US" sz="1800" u="sng" kern="800" dirty="0">
                <a:solidFill>
                  <a:prstClr val="black"/>
                </a:solidFill>
                <a:latin typeface="Times New Roman"/>
                <a:ea typeface="Times New Roman"/>
              </a:rPr>
              <a:t>chromatic</a:t>
            </a:r>
            <a:r>
              <a:rPr lang="en-US" sz="1800" kern="800" dirty="0">
                <a:solidFill>
                  <a:prstClr val="black"/>
                </a:solidFill>
                <a:latin typeface="Times New Roman"/>
                <a:ea typeface="Times New Roman"/>
              </a:rPr>
              <a:t> </a:t>
            </a:r>
            <a:r>
              <a:rPr lang="en-US" sz="1800" u="sng" kern="800" dirty="0" err="1">
                <a:solidFill>
                  <a:prstClr val="black"/>
                </a:solidFill>
                <a:latin typeface="Times New Roman"/>
                <a:ea typeface="Times New Roman"/>
              </a:rPr>
              <a:t>sextupoles</a:t>
            </a:r>
            <a:r>
              <a:rPr lang="en-US" sz="1800" kern="800" dirty="0">
                <a:solidFill>
                  <a:prstClr val="black"/>
                </a:solidFill>
                <a:latin typeface="Times New Roman"/>
                <a:ea typeface="Times New Roman"/>
              </a:rPr>
              <a:t> help to limit the high </a:t>
            </a:r>
            <a:r>
              <a:rPr lang="en-US" sz="1800" kern="800" dirty="0" err="1">
                <a:solidFill>
                  <a:prstClr val="black"/>
                </a:solidFill>
                <a:latin typeface="Times New Roman"/>
                <a:ea typeface="Times New Roman"/>
              </a:rPr>
              <a:t>sextupole</a:t>
            </a:r>
            <a:r>
              <a:rPr lang="en-US" sz="1800" kern="800" dirty="0">
                <a:solidFill>
                  <a:prstClr val="black"/>
                </a:solidFill>
                <a:latin typeface="Times New Roman"/>
                <a:ea typeface="Times New Roman"/>
              </a:rPr>
              <a:t> strength </a:t>
            </a:r>
          </a:p>
          <a:p>
            <a:pPr marL="628650" lvl="0" indent="-285750" algn="just">
              <a:spcAft>
                <a:spcPts val="0"/>
              </a:spcAft>
            </a:pPr>
            <a:endParaRPr lang="en-US" sz="1800" kern="800" dirty="0" smtClean="0">
              <a:solidFill>
                <a:prstClr val="black"/>
              </a:solidFill>
              <a:latin typeface="Times New Roman"/>
              <a:ea typeface="Times New Roman"/>
            </a:endParaRPr>
          </a:p>
          <a:p>
            <a:pPr marL="628650" lvl="0" indent="-285750" algn="just">
              <a:spcAft>
                <a:spcPts val="0"/>
              </a:spcAft>
            </a:pPr>
            <a:r>
              <a:rPr lang="en-US" sz="1800" u="sng" kern="800" dirty="0" smtClean="0">
                <a:solidFill>
                  <a:prstClr val="black"/>
                </a:solidFill>
                <a:latin typeface="Times New Roman"/>
                <a:ea typeface="Times New Roman"/>
              </a:rPr>
              <a:t>Phase</a:t>
            </a:r>
            <a:r>
              <a:rPr lang="en-US" sz="1800" kern="800" dirty="0" smtClean="0">
                <a:solidFill>
                  <a:prstClr val="black"/>
                </a:solidFill>
                <a:latin typeface="Times New Roman"/>
                <a:ea typeface="Times New Roman"/>
              </a:rPr>
              <a:t> </a:t>
            </a:r>
            <a:r>
              <a:rPr lang="en-US" sz="1800" u="sng" kern="800" dirty="0">
                <a:solidFill>
                  <a:prstClr val="black"/>
                </a:solidFill>
                <a:latin typeface="Times New Roman"/>
                <a:ea typeface="Times New Roman"/>
              </a:rPr>
              <a:t>advance</a:t>
            </a:r>
            <a:r>
              <a:rPr lang="en-US" sz="1800" kern="800" dirty="0">
                <a:solidFill>
                  <a:prstClr val="black"/>
                </a:solidFill>
                <a:latin typeface="Times New Roman"/>
                <a:ea typeface="Times New Roman"/>
              </a:rPr>
              <a:t> per </a:t>
            </a:r>
            <a:r>
              <a:rPr lang="en-US" sz="1800" u="sng" kern="800" dirty="0">
                <a:solidFill>
                  <a:prstClr val="black"/>
                </a:solidFill>
                <a:latin typeface="Times New Roman"/>
                <a:ea typeface="Times New Roman"/>
              </a:rPr>
              <a:t>cell</a:t>
            </a:r>
            <a:r>
              <a:rPr lang="en-US" sz="1800" kern="800" dirty="0">
                <a:solidFill>
                  <a:prstClr val="black"/>
                </a:solidFill>
                <a:latin typeface="Times New Roman"/>
                <a:ea typeface="Times New Roman"/>
              </a:rPr>
              <a:t> is adjusted to </a:t>
            </a:r>
            <a:r>
              <a:rPr lang="en-US" sz="1800" u="sng" kern="800" dirty="0">
                <a:solidFill>
                  <a:prstClr val="black"/>
                </a:solidFill>
                <a:latin typeface="Times New Roman"/>
                <a:ea typeface="Times New Roman"/>
              </a:rPr>
              <a:t>minimize</a:t>
            </a:r>
            <a:r>
              <a:rPr lang="en-US" sz="1800" kern="800" dirty="0">
                <a:solidFill>
                  <a:prstClr val="black"/>
                </a:solidFill>
                <a:latin typeface="Times New Roman"/>
                <a:ea typeface="Times New Roman"/>
              </a:rPr>
              <a:t> the leading resonance-driving terms. </a:t>
            </a:r>
            <a:endParaRPr lang="en-US" sz="1800" kern="800" dirty="0" smtClean="0">
              <a:solidFill>
                <a:prstClr val="black"/>
              </a:solidFill>
              <a:latin typeface="Times New Roman"/>
              <a:ea typeface="Times New Roman"/>
            </a:endParaRPr>
          </a:p>
          <a:p>
            <a:pPr marL="628650" lvl="0" indent="-285750" algn="just">
              <a:spcAft>
                <a:spcPts val="0"/>
              </a:spcAft>
            </a:pPr>
            <a:r>
              <a:rPr lang="en-US" sz="1800" u="sng" kern="800" dirty="0" smtClean="0">
                <a:solidFill>
                  <a:prstClr val="black"/>
                </a:solidFill>
                <a:latin typeface="Times New Roman"/>
                <a:ea typeface="Times New Roman"/>
              </a:rPr>
              <a:t>Harmonic</a:t>
            </a:r>
            <a:r>
              <a:rPr lang="en-US" sz="1800" kern="800" dirty="0" smtClean="0">
                <a:solidFill>
                  <a:prstClr val="black"/>
                </a:solidFill>
                <a:latin typeface="Times New Roman"/>
                <a:ea typeface="Times New Roman"/>
              </a:rPr>
              <a:t> </a:t>
            </a:r>
            <a:r>
              <a:rPr lang="en-US" sz="1800" kern="800" dirty="0" err="1">
                <a:solidFill>
                  <a:prstClr val="black"/>
                </a:solidFill>
                <a:latin typeface="Times New Roman"/>
                <a:ea typeface="Times New Roman"/>
              </a:rPr>
              <a:t>sextupole</a:t>
            </a:r>
            <a:r>
              <a:rPr lang="en-US" sz="1800" kern="800" dirty="0">
                <a:solidFill>
                  <a:prstClr val="black"/>
                </a:solidFill>
                <a:latin typeface="Times New Roman"/>
                <a:ea typeface="Times New Roman"/>
              </a:rPr>
              <a:t> and </a:t>
            </a:r>
            <a:r>
              <a:rPr lang="en-US" sz="1800" kern="800" dirty="0" err="1">
                <a:solidFill>
                  <a:prstClr val="black"/>
                </a:solidFill>
                <a:latin typeface="Times New Roman"/>
                <a:ea typeface="Times New Roman"/>
              </a:rPr>
              <a:t>octupole</a:t>
            </a:r>
            <a:r>
              <a:rPr lang="en-US" sz="1800" kern="800" dirty="0">
                <a:solidFill>
                  <a:prstClr val="black"/>
                </a:solidFill>
                <a:latin typeface="Times New Roman"/>
                <a:ea typeface="Times New Roman"/>
              </a:rPr>
              <a:t> families applied for non-linear studies, in particular to operate the ring at a negative compaction factor and to manipulate the bunch length and shape etc., providing the </a:t>
            </a:r>
            <a:r>
              <a:rPr lang="en-US" sz="1800" u="sng" kern="800" dirty="0" err="1">
                <a:solidFill>
                  <a:prstClr val="black"/>
                </a:solidFill>
                <a:latin typeface="Times New Roman"/>
                <a:ea typeface="Times New Roman"/>
              </a:rPr>
              <a:t>octupole</a:t>
            </a:r>
            <a:r>
              <a:rPr lang="en-US" sz="1800" kern="800" dirty="0">
                <a:solidFill>
                  <a:prstClr val="black"/>
                </a:solidFill>
                <a:latin typeface="Times New Roman"/>
                <a:ea typeface="Times New Roman"/>
              </a:rPr>
              <a:t> strength </a:t>
            </a:r>
            <a:r>
              <a:rPr lang="en-US" sz="1800" kern="800" dirty="0" smtClean="0">
                <a:solidFill>
                  <a:prstClr val="black"/>
                </a:solidFill>
                <a:latin typeface="Times New Roman"/>
                <a:ea typeface="Times New Roman"/>
              </a:rPr>
              <a:t>will be </a:t>
            </a:r>
            <a:r>
              <a:rPr lang="en-US" sz="1800" u="sng" kern="800" dirty="0">
                <a:solidFill>
                  <a:prstClr val="black"/>
                </a:solidFill>
                <a:latin typeface="Times New Roman"/>
                <a:ea typeface="Times New Roman"/>
              </a:rPr>
              <a:t>limited</a:t>
            </a:r>
            <a:r>
              <a:rPr lang="en-US" sz="1800" kern="800" dirty="0">
                <a:solidFill>
                  <a:prstClr val="black"/>
                </a:solidFill>
                <a:latin typeface="Times New Roman"/>
                <a:ea typeface="Times New Roman"/>
              </a:rPr>
              <a:t>.</a:t>
            </a:r>
            <a:endParaRPr lang="de-DE" sz="1800" dirty="0">
              <a:solidFill>
                <a:prstClr val="black"/>
              </a:solidFill>
              <a:latin typeface="Times New Roman"/>
              <a:ea typeface="Times New Roman"/>
            </a:endParaRPr>
          </a:p>
          <a:p>
            <a:endParaRPr lang="de-DE" dirty="0"/>
          </a:p>
        </p:txBody>
      </p:sp>
    </p:spTree>
    <p:extLst>
      <p:ext uri="{BB962C8B-B14F-4D97-AF65-F5344CB8AC3E}">
        <p14:creationId xmlns:p14="http://schemas.microsoft.com/office/powerpoint/2010/main" val="3434431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323528" y="-171400"/>
            <a:ext cx="8229600" cy="864096"/>
          </a:xfrm>
        </p:spPr>
        <p:txBody>
          <a:bodyPr/>
          <a:lstStyle/>
          <a:p>
            <a:r>
              <a:rPr lang="de-DE" sz="1800" b="1" dirty="0" err="1" smtClean="0">
                <a:latin typeface="Arial" panose="020B0604020202020204" pitchFamily="34" charset="0"/>
                <a:cs typeface="Arial" panose="020B0604020202020204" pitchFamily="34" charset="0"/>
              </a:rPr>
              <a:t>VLA_cSR</a:t>
            </a:r>
            <a:r>
              <a:rPr lang="de-DE" sz="1800" b="1" dirty="0" smtClean="0">
                <a:latin typeface="Arial" panose="020B0604020202020204" pitchFamily="34" charset="0"/>
                <a:cs typeface="Arial" panose="020B0604020202020204" pitchFamily="34" charset="0"/>
              </a:rPr>
              <a:t> ring </a:t>
            </a:r>
            <a:r>
              <a:rPr lang="de-DE" sz="1800" b="1" dirty="0" err="1" smtClean="0">
                <a:latin typeface="Arial" panose="020B0604020202020204" pitchFamily="34" charset="0"/>
                <a:cs typeface="Arial" panose="020B0604020202020204" pitchFamily="34" charset="0"/>
              </a:rPr>
              <a:t>lattice</a:t>
            </a:r>
            <a:r>
              <a:rPr lang="de-DE" sz="1800" b="1" dirty="0" smtClean="0">
                <a:latin typeface="Arial" panose="020B0604020202020204" pitchFamily="34" charset="0"/>
                <a:cs typeface="Arial" panose="020B0604020202020204" pitchFamily="34" charset="0"/>
              </a:rPr>
              <a:t>  </a:t>
            </a:r>
            <a:r>
              <a:rPr lang="de-DE" sz="1800" b="1" dirty="0" err="1" smtClean="0">
                <a:latin typeface="Arial" panose="020B0604020202020204" pitchFamily="34" charset="0"/>
                <a:cs typeface="Arial" panose="020B0604020202020204" pitchFamily="34" charset="0"/>
              </a:rPr>
              <a:t>with</a:t>
            </a:r>
            <a:r>
              <a:rPr lang="de-DE" sz="1800" b="1" dirty="0" smtClean="0">
                <a:latin typeface="Arial" panose="020B0604020202020204" pitchFamily="34" charset="0"/>
                <a:cs typeface="Arial" panose="020B0604020202020204" pitchFamily="34" charset="0"/>
              </a:rPr>
              <a:t> relaxed </a:t>
            </a:r>
            <a:r>
              <a:rPr lang="de-DE" sz="1800" b="1" dirty="0" err="1" smtClean="0">
                <a:latin typeface="Arial" panose="020B0604020202020204" pitchFamily="34" charset="0"/>
                <a:cs typeface="Arial" panose="020B0604020202020204" pitchFamily="34" charset="0"/>
              </a:rPr>
              <a:t>parameters</a:t>
            </a:r>
            <a:r>
              <a:rPr lang="de-DE" sz="1800" b="1" dirty="0" smtClean="0">
                <a:latin typeface="Arial" panose="020B0604020202020204" pitchFamily="34" charset="0"/>
                <a:cs typeface="Arial" panose="020B0604020202020204" pitchFamily="34" charset="0"/>
              </a:rPr>
              <a:t> </a:t>
            </a:r>
            <a:br>
              <a:rPr lang="de-DE" sz="1800" b="1" dirty="0" smtClean="0">
                <a:latin typeface="Arial" panose="020B0604020202020204" pitchFamily="34" charset="0"/>
                <a:cs typeface="Arial" panose="020B0604020202020204" pitchFamily="34" charset="0"/>
              </a:rPr>
            </a:br>
            <a:r>
              <a:rPr lang="en-US" sz="1200" b="1" dirty="0" smtClean="0">
                <a:solidFill>
                  <a:srgbClr val="0000CC"/>
                </a:solidFill>
                <a:latin typeface="Arial" panose="020B0604020202020204" pitchFamily="34" charset="0"/>
                <a:cs typeface="Arial" panose="020B0604020202020204" pitchFamily="34" charset="0"/>
              </a:rPr>
              <a:t>”3Q_SPLIT_SHORT_5</a:t>
            </a:r>
            <a:r>
              <a:rPr lang="en-US" sz="1200" b="1" dirty="0">
                <a:solidFill>
                  <a:srgbClr val="0000CC"/>
                </a:solidFill>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lattice version </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fitted</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to</a:t>
            </a:r>
            <a:r>
              <a:rPr lang="de-DE" sz="1200" b="1" dirty="0" smtClean="0">
                <a:latin typeface="Arial" panose="020B0604020202020204" pitchFamily="34" charset="0"/>
                <a:cs typeface="Arial" panose="020B0604020202020204" pitchFamily="34" charset="0"/>
              </a:rPr>
              <a:t> </a:t>
            </a:r>
            <a:r>
              <a:rPr lang="de-DE" sz="1200" b="1" dirty="0" err="1" smtClean="0">
                <a:latin typeface="Arial" panose="020B0604020202020204" pitchFamily="34" charset="0"/>
                <a:cs typeface="Arial" panose="020B0604020202020204" pitchFamily="34" charset="0"/>
              </a:rPr>
              <a:t>the</a:t>
            </a:r>
            <a:r>
              <a:rPr lang="de-DE" sz="1200" b="1" dirty="0" smtClean="0">
                <a:latin typeface="Arial" panose="020B0604020202020204" pitchFamily="34" charset="0"/>
                <a:cs typeface="Arial" panose="020B0604020202020204" pitchFamily="34" charset="0"/>
              </a:rPr>
              <a:t> FLUTE Bunker 15 </a:t>
            </a:r>
            <a:r>
              <a:rPr lang="de-DE" sz="1200" b="1" dirty="0" smtClean="0">
                <a:latin typeface="Arial" panose="020B0604020202020204" pitchFamily="34" charset="0"/>
                <a:cs typeface="Arial" panose="020B0604020202020204" pitchFamily="34" charset="0"/>
                <a:sym typeface="Symbol"/>
              </a:rPr>
              <a:t> 14 m</a:t>
            </a:r>
            <a:endParaRPr lang="de-DE" sz="1200" b="1" dirty="0" smtClean="0">
              <a:latin typeface="Arial" panose="020B0604020202020204" pitchFamily="34" charset="0"/>
              <a:cs typeface="Arial" panose="020B0604020202020204" pitchFamily="34" charset="0"/>
            </a:endParaRPr>
          </a:p>
        </p:txBody>
      </p:sp>
      <p:sp>
        <p:nvSpPr>
          <p:cNvPr id="2" name="Rechteck 1"/>
          <p:cNvSpPr/>
          <p:nvPr/>
        </p:nvSpPr>
        <p:spPr>
          <a:xfrm>
            <a:off x="162304" y="1059410"/>
            <a:ext cx="3109630" cy="5816977"/>
          </a:xfrm>
          <a:prstGeom prst="rect">
            <a:avLst/>
          </a:prstGeom>
        </p:spPr>
        <p:txBody>
          <a:bodyPr wrap="square">
            <a:spAutoFit/>
          </a:bodyPr>
          <a:lstStyle/>
          <a:p>
            <a:r>
              <a:rPr lang="de-DE" sz="1200" dirty="0" err="1"/>
              <a:t>Circumference</a:t>
            </a:r>
            <a:r>
              <a:rPr lang="de-DE" sz="1200" dirty="0"/>
              <a:t> </a:t>
            </a:r>
            <a:r>
              <a:rPr lang="de-DE" sz="1200" dirty="0" smtClean="0"/>
              <a:t>[m] </a:t>
            </a:r>
            <a:r>
              <a:rPr lang="de-DE" sz="1200" b="1" dirty="0" smtClean="0"/>
              <a:t>44.112   </a:t>
            </a:r>
            <a:r>
              <a:rPr lang="de-DE" sz="1000" dirty="0" smtClean="0">
                <a:solidFill>
                  <a:srgbClr val="FF0000"/>
                </a:solidFill>
              </a:rPr>
              <a:t>(41)</a:t>
            </a:r>
            <a:endParaRPr lang="de-DE" sz="1000" dirty="0">
              <a:solidFill>
                <a:srgbClr val="FF0000"/>
              </a:solidFill>
            </a:endParaRPr>
          </a:p>
          <a:p>
            <a:r>
              <a:rPr lang="de-DE" sz="1200" dirty="0"/>
              <a:t>Horizontal Tune   </a:t>
            </a:r>
            <a:r>
              <a:rPr lang="de-DE" sz="1200" dirty="0" smtClean="0"/>
              <a:t> </a:t>
            </a:r>
            <a:r>
              <a:rPr lang="de-DE" sz="1200" b="1" dirty="0" smtClean="0"/>
              <a:t>5.8438    </a:t>
            </a:r>
            <a:r>
              <a:rPr lang="de-DE" sz="1000" dirty="0" smtClean="0">
                <a:solidFill>
                  <a:srgbClr val="FF0000"/>
                </a:solidFill>
              </a:rPr>
              <a:t>(11.31)</a:t>
            </a:r>
            <a:endParaRPr lang="de-DE" sz="1000" dirty="0">
              <a:solidFill>
                <a:srgbClr val="FF0000"/>
              </a:solidFill>
            </a:endParaRPr>
          </a:p>
          <a:p>
            <a:r>
              <a:rPr lang="de-DE" sz="1200" dirty="0" err="1"/>
              <a:t>Vertical</a:t>
            </a:r>
            <a:r>
              <a:rPr lang="de-DE" sz="1200" dirty="0"/>
              <a:t>   Tune     </a:t>
            </a:r>
            <a:r>
              <a:rPr lang="de-DE" sz="1200" dirty="0" smtClean="0"/>
              <a:t>  </a:t>
            </a:r>
            <a:r>
              <a:rPr lang="de-DE" sz="1200" b="1" dirty="0" smtClean="0"/>
              <a:t>8.4605   </a:t>
            </a:r>
            <a:r>
              <a:rPr lang="de-DE" sz="1000" dirty="0" smtClean="0">
                <a:solidFill>
                  <a:srgbClr val="FF0000"/>
                </a:solidFill>
              </a:rPr>
              <a:t>(2.61)</a:t>
            </a:r>
            <a:endParaRPr lang="de-DE" sz="1000" dirty="0">
              <a:solidFill>
                <a:srgbClr val="FF0000"/>
              </a:solidFill>
            </a:endParaRPr>
          </a:p>
          <a:p>
            <a:endParaRPr lang="de-DE" sz="1200" b="1" dirty="0" smtClean="0">
              <a:solidFill>
                <a:srgbClr val="FF0000"/>
              </a:solidFill>
            </a:endParaRPr>
          </a:p>
          <a:p>
            <a:r>
              <a:rPr lang="de-DE" sz="1200" b="1" dirty="0" smtClean="0"/>
              <a:t>Nat</a:t>
            </a:r>
            <a:r>
              <a:rPr lang="de-DE" sz="1200" b="1" dirty="0"/>
              <a:t>. </a:t>
            </a:r>
            <a:r>
              <a:rPr lang="de-DE" sz="1200" b="1" dirty="0" err="1"/>
              <a:t>hor</a:t>
            </a:r>
            <a:r>
              <a:rPr lang="de-DE" sz="1200" b="1" dirty="0"/>
              <a:t>. </a:t>
            </a:r>
            <a:r>
              <a:rPr lang="de-DE" sz="1200" b="1" dirty="0" err="1"/>
              <a:t>Chromaticity</a:t>
            </a:r>
            <a:r>
              <a:rPr lang="de-DE" sz="1200" b="1" dirty="0"/>
              <a:t> </a:t>
            </a:r>
            <a:r>
              <a:rPr lang="de-DE" sz="1200" b="1" dirty="0" smtClean="0">
                <a:sym typeface="Symbol"/>
              </a:rPr>
              <a:t></a:t>
            </a:r>
            <a:r>
              <a:rPr lang="de-DE" sz="1200" b="1" dirty="0" smtClean="0"/>
              <a:t>16   </a:t>
            </a:r>
            <a:r>
              <a:rPr lang="de-DE" sz="1000" dirty="0" smtClean="0">
                <a:solidFill>
                  <a:srgbClr val="FF0000"/>
                </a:solidFill>
              </a:rPr>
              <a:t>(</a:t>
            </a:r>
            <a:r>
              <a:rPr lang="de-DE" sz="1000" dirty="0" smtClean="0">
                <a:solidFill>
                  <a:srgbClr val="FF0000"/>
                </a:solidFill>
                <a:sym typeface="Symbol"/>
              </a:rPr>
              <a:t>2</a:t>
            </a:r>
            <a:r>
              <a:rPr lang="de-DE" sz="1000" dirty="0" smtClean="0">
                <a:solidFill>
                  <a:srgbClr val="FF0000"/>
                </a:solidFill>
              </a:rPr>
              <a:t>7)</a:t>
            </a:r>
            <a:endParaRPr lang="de-DE" sz="1000" dirty="0">
              <a:solidFill>
                <a:srgbClr val="FF0000"/>
              </a:solidFill>
            </a:endParaRPr>
          </a:p>
          <a:p>
            <a:pPr lvl="0"/>
            <a:r>
              <a:rPr lang="de-DE" sz="1200" b="1" dirty="0" smtClean="0"/>
              <a:t>Nat. </a:t>
            </a:r>
            <a:r>
              <a:rPr lang="de-DE" sz="1200" b="1" dirty="0" err="1" smtClean="0"/>
              <a:t>vert.Chromaticity</a:t>
            </a:r>
            <a:r>
              <a:rPr lang="de-DE" sz="1200" b="1" dirty="0" smtClean="0"/>
              <a:t> </a:t>
            </a:r>
            <a:r>
              <a:rPr lang="de-DE" sz="1200" b="1" dirty="0" smtClean="0">
                <a:sym typeface="Symbol"/>
              </a:rPr>
              <a:t>21</a:t>
            </a:r>
            <a:r>
              <a:rPr lang="de-DE" sz="1200" b="1" dirty="0" smtClean="0"/>
              <a:t>   </a:t>
            </a:r>
            <a:r>
              <a:rPr lang="de-DE" sz="1000" dirty="0" smtClean="0">
                <a:solidFill>
                  <a:srgbClr val="FF0000"/>
                </a:solidFill>
              </a:rPr>
              <a:t>(</a:t>
            </a:r>
            <a:r>
              <a:rPr lang="de-DE" sz="1000" dirty="0" smtClean="0">
                <a:solidFill>
                  <a:srgbClr val="FF0000"/>
                </a:solidFill>
                <a:sym typeface="Symbol"/>
              </a:rPr>
              <a:t>19</a:t>
            </a:r>
            <a:r>
              <a:rPr lang="de-DE" sz="1000" dirty="0" smtClean="0">
                <a:solidFill>
                  <a:srgbClr val="FF0000"/>
                </a:solidFill>
              </a:rPr>
              <a:t>)</a:t>
            </a:r>
            <a:endParaRPr lang="de-DE" sz="1000" dirty="0">
              <a:solidFill>
                <a:srgbClr val="FF0000"/>
              </a:solidFill>
            </a:endParaRPr>
          </a:p>
          <a:p>
            <a:pPr lvl="0"/>
            <a:r>
              <a:rPr lang="de-DE" sz="1200" b="1" dirty="0" err="1" smtClean="0"/>
              <a:t>Chr</a:t>
            </a:r>
            <a:r>
              <a:rPr lang="de-DE" sz="1200" b="1" dirty="0" smtClean="0"/>
              <a:t> / </a:t>
            </a:r>
            <a:r>
              <a:rPr lang="de-DE" sz="1200" b="1" dirty="0" err="1" smtClean="0"/>
              <a:t>Cell</a:t>
            </a:r>
            <a:r>
              <a:rPr lang="de-DE" sz="1200" b="1" dirty="0" smtClean="0"/>
              <a:t> </a:t>
            </a:r>
            <a:r>
              <a:rPr lang="de-DE" sz="1200" b="1" dirty="0" smtClean="0">
                <a:sym typeface="Symbol"/>
              </a:rPr>
              <a:t>4</a:t>
            </a:r>
            <a:r>
              <a:rPr lang="de-DE" sz="1200" b="1" dirty="0" smtClean="0"/>
              <a:t> </a:t>
            </a:r>
            <a:r>
              <a:rPr lang="de-DE" sz="1200" b="1" dirty="0"/>
              <a:t>/ </a:t>
            </a:r>
            <a:r>
              <a:rPr lang="de-DE" sz="1200" b="1" dirty="0" smtClean="0">
                <a:sym typeface="Symbol"/>
              </a:rPr>
              <a:t>5</a:t>
            </a:r>
            <a:r>
              <a:rPr lang="de-DE" sz="1200" b="1" dirty="0" smtClean="0"/>
              <a:t>.2   </a:t>
            </a:r>
            <a:r>
              <a:rPr lang="de-DE" sz="1000" dirty="0">
                <a:solidFill>
                  <a:srgbClr val="FF0000"/>
                </a:solidFill>
              </a:rPr>
              <a:t>(</a:t>
            </a:r>
            <a:r>
              <a:rPr lang="de-DE" sz="1000" dirty="0" smtClean="0">
                <a:solidFill>
                  <a:srgbClr val="FF0000"/>
                </a:solidFill>
                <a:sym typeface="Symbol"/>
              </a:rPr>
              <a:t>6.8 / </a:t>
            </a:r>
            <a:r>
              <a:rPr lang="de-DE" sz="1000" dirty="0">
                <a:solidFill>
                  <a:srgbClr val="FF0000"/>
                </a:solidFill>
              </a:rPr>
              <a:t>(</a:t>
            </a:r>
            <a:r>
              <a:rPr lang="de-DE" sz="1000" dirty="0" smtClean="0">
                <a:solidFill>
                  <a:srgbClr val="FF0000"/>
                </a:solidFill>
                <a:sym typeface="Symbol"/>
              </a:rPr>
              <a:t>4.8</a:t>
            </a:r>
            <a:r>
              <a:rPr lang="de-DE" sz="1000" dirty="0" smtClean="0">
                <a:solidFill>
                  <a:srgbClr val="FF0000"/>
                </a:solidFill>
              </a:rPr>
              <a:t>)</a:t>
            </a:r>
            <a:endParaRPr lang="de-DE" sz="1000" dirty="0">
              <a:solidFill>
                <a:srgbClr val="FF0000"/>
              </a:solidFill>
            </a:endParaRPr>
          </a:p>
          <a:p>
            <a:pPr lvl="0"/>
            <a:endParaRPr lang="de-DE" sz="1200" b="1" dirty="0" smtClean="0"/>
          </a:p>
          <a:p>
            <a:pPr lvl="0"/>
            <a:r>
              <a:rPr lang="de-DE" sz="1200" b="1" dirty="0" smtClean="0"/>
              <a:t>MAX-IV Chroma  (h/v) </a:t>
            </a:r>
            <a:r>
              <a:rPr lang="de-DE" sz="1200" b="1" dirty="0" smtClean="0">
                <a:solidFill>
                  <a:prstClr val="black"/>
                </a:solidFill>
                <a:sym typeface="Symbol"/>
              </a:rPr>
              <a:t>50</a:t>
            </a:r>
            <a:r>
              <a:rPr lang="de-DE" sz="1200" b="1" dirty="0" smtClean="0">
                <a:solidFill>
                  <a:prstClr val="black"/>
                </a:solidFill>
              </a:rPr>
              <a:t> </a:t>
            </a:r>
            <a:r>
              <a:rPr lang="de-DE" sz="1200" b="1" dirty="0">
                <a:solidFill>
                  <a:prstClr val="black"/>
                </a:solidFill>
              </a:rPr>
              <a:t>/ </a:t>
            </a:r>
            <a:r>
              <a:rPr lang="de-DE" sz="1200" b="1" dirty="0" smtClean="0">
                <a:solidFill>
                  <a:prstClr val="black"/>
                </a:solidFill>
                <a:sym typeface="Symbol"/>
              </a:rPr>
              <a:t>44</a:t>
            </a:r>
            <a:endParaRPr lang="de-DE" sz="1200" b="1" dirty="0"/>
          </a:p>
          <a:p>
            <a:r>
              <a:rPr lang="de-DE" sz="1200" b="1" dirty="0" smtClean="0"/>
              <a:t>MAX-IV CHR / </a:t>
            </a:r>
            <a:r>
              <a:rPr lang="de-DE" sz="1200" b="1" dirty="0" err="1" smtClean="0"/>
              <a:t>Cell</a:t>
            </a:r>
            <a:r>
              <a:rPr lang="de-DE" sz="1200" b="1" dirty="0" smtClean="0"/>
              <a:t>     </a:t>
            </a:r>
            <a:r>
              <a:rPr lang="de-DE" sz="1200" b="1" dirty="0" smtClean="0">
                <a:sym typeface="Symbol"/>
              </a:rPr>
              <a:t></a:t>
            </a:r>
            <a:r>
              <a:rPr lang="de-DE" sz="1200" b="1" dirty="0" smtClean="0"/>
              <a:t>2.5 / </a:t>
            </a:r>
            <a:r>
              <a:rPr lang="de-DE" sz="1200" b="1" dirty="0" smtClean="0">
                <a:sym typeface="Symbol"/>
              </a:rPr>
              <a:t></a:t>
            </a:r>
            <a:r>
              <a:rPr lang="de-DE" sz="1200" b="1" dirty="0" smtClean="0"/>
              <a:t>2.2 </a:t>
            </a:r>
          </a:p>
          <a:p>
            <a:pPr lvl="0"/>
            <a:r>
              <a:rPr lang="de-DE" sz="1200" b="1" dirty="0" smtClean="0">
                <a:solidFill>
                  <a:prstClr val="black"/>
                </a:solidFill>
              </a:rPr>
              <a:t>NSLS-II </a:t>
            </a:r>
            <a:r>
              <a:rPr lang="de-DE" sz="1200" b="1" dirty="0">
                <a:solidFill>
                  <a:prstClr val="black"/>
                </a:solidFill>
              </a:rPr>
              <a:t>CHR / </a:t>
            </a:r>
            <a:r>
              <a:rPr lang="de-DE" sz="1200" b="1" dirty="0" err="1">
                <a:solidFill>
                  <a:prstClr val="black"/>
                </a:solidFill>
              </a:rPr>
              <a:t>Cell</a:t>
            </a:r>
            <a:r>
              <a:rPr lang="de-DE" sz="1200" b="1" dirty="0">
                <a:solidFill>
                  <a:prstClr val="black"/>
                </a:solidFill>
              </a:rPr>
              <a:t>  </a:t>
            </a:r>
            <a:r>
              <a:rPr lang="de-DE" sz="1200" b="1" dirty="0" smtClean="0">
                <a:solidFill>
                  <a:prstClr val="black"/>
                </a:solidFill>
              </a:rPr>
              <a:t>&lt; </a:t>
            </a:r>
            <a:r>
              <a:rPr lang="de-DE" sz="1200" b="1" dirty="0" smtClean="0">
                <a:solidFill>
                  <a:prstClr val="black"/>
                </a:solidFill>
                <a:sym typeface="Symbol"/>
              </a:rPr>
              <a:t>3</a:t>
            </a:r>
            <a:endParaRPr lang="de-DE" sz="1200" b="1" dirty="0">
              <a:solidFill>
                <a:prstClr val="black"/>
              </a:solidFill>
            </a:endParaRPr>
          </a:p>
          <a:p>
            <a:pPr lvl="0"/>
            <a:r>
              <a:rPr lang="en-US" sz="1200" b="1" dirty="0" smtClean="0"/>
              <a:t>ESRF-100 pm </a:t>
            </a:r>
            <a:r>
              <a:rPr lang="de-DE" sz="1200" b="1" dirty="0" smtClean="0"/>
              <a:t>/ </a:t>
            </a:r>
            <a:r>
              <a:rPr lang="en-US" sz="1200" b="1" dirty="0" smtClean="0"/>
              <a:t>Cell  </a:t>
            </a:r>
            <a:r>
              <a:rPr lang="de-DE" sz="1200" b="1" dirty="0" smtClean="0">
                <a:solidFill>
                  <a:prstClr val="black"/>
                </a:solidFill>
                <a:sym typeface="Symbol"/>
              </a:rPr>
              <a:t>3</a:t>
            </a:r>
            <a:r>
              <a:rPr lang="de-DE" sz="1200" b="1" dirty="0" smtClean="0">
                <a:solidFill>
                  <a:prstClr val="black"/>
                </a:solidFill>
              </a:rPr>
              <a:t>.6 </a:t>
            </a:r>
            <a:r>
              <a:rPr lang="de-DE" sz="1200" b="1" dirty="0">
                <a:solidFill>
                  <a:prstClr val="black"/>
                </a:solidFill>
              </a:rPr>
              <a:t>/ </a:t>
            </a:r>
            <a:r>
              <a:rPr lang="de-DE" sz="1200" b="1" dirty="0">
                <a:solidFill>
                  <a:prstClr val="black"/>
                </a:solidFill>
                <a:sym typeface="Symbol"/>
              </a:rPr>
              <a:t></a:t>
            </a:r>
            <a:r>
              <a:rPr lang="de-DE" sz="1200" b="1" dirty="0" smtClean="0">
                <a:solidFill>
                  <a:prstClr val="black"/>
                </a:solidFill>
              </a:rPr>
              <a:t>2.7 </a:t>
            </a:r>
            <a:endParaRPr lang="de-DE" sz="1200" dirty="0" smtClean="0"/>
          </a:p>
          <a:p>
            <a:pPr lvl="0"/>
            <a:endParaRPr lang="de-DE" sz="1200" dirty="0" smtClean="0"/>
          </a:p>
          <a:p>
            <a:pPr lvl="0"/>
            <a:r>
              <a:rPr lang="de-DE" sz="1200" dirty="0" err="1" smtClean="0"/>
              <a:t>Mom</a:t>
            </a:r>
            <a:r>
              <a:rPr lang="de-DE" sz="1200" dirty="0" smtClean="0"/>
              <a:t> </a:t>
            </a:r>
            <a:r>
              <a:rPr lang="de-DE" sz="1200" dirty="0" err="1" smtClean="0"/>
              <a:t>compact</a:t>
            </a:r>
            <a:r>
              <a:rPr lang="de-DE" sz="1200" dirty="0" smtClean="0"/>
              <a:t>. 6.034E-03 </a:t>
            </a:r>
            <a:r>
              <a:rPr lang="de-DE" sz="1000" dirty="0" smtClean="0">
                <a:solidFill>
                  <a:srgbClr val="FF0000"/>
                </a:solidFill>
              </a:rPr>
              <a:t>(3.6E-03)</a:t>
            </a:r>
            <a:endParaRPr lang="de-DE" sz="1000" dirty="0">
              <a:solidFill>
                <a:srgbClr val="FF0000"/>
              </a:solidFill>
            </a:endParaRPr>
          </a:p>
          <a:p>
            <a:r>
              <a:rPr lang="de-DE" sz="1200" dirty="0" err="1"/>
              <a:t>Hor.damp.partition</a:t>
            </a:r>
            <a:r>
              <a:rPr lang="de-DE" sz="1200" dirty="0"/>
              <a:t> </a:t>
            </a:r>
            <a:r>
              <a:rPr lang="de-DE" sz="1200" dirty="0" err="1"/>
              <a:t>Jx</a:t>
            </a:r>
            <a:r>
              <a:rPr lang="de-DE" sz="1200" dirty="0"/>
              <a:t>   </a:t>
            </a:r>
            <a:r>
              <a:rPr lang="de-DE" sz="1200" dirty="0" smtClean="0"/>
              <a:t>1.397  </a:t>
            </a:r>
            <a:r>
              <a:rPr lang="de-DE" sz="1000" dirty="0" smtClean="0">
                <a:solidFill>
                  <a:srgbClr val="FF0000"/>
                </a:solidFill>
              </a:rPr>
              <a:t>(0.97)</a:t>
            </a:r>
            <a:endParaRPr lang="de-DE" sz="1000" dirty="0">
              <a:solidFill>
                <a:srgbClr val="FF0000"/>
              </a:solidFill>
            </a:endParaRPr>
          </a:p>
          <a:p>
            <a:endParaRPr lang="de-DE" sz="1200" dirty="0"/>
          </a:p>
          <a:p>
            <a:r>
              <a:rPr lang="de-DE" sz="1200" dirty="0" err="1"/>
              <a:t>Energy</a:t>
            </a:r>
            <a:r>
              <a:rPr lang="de-DE" sz="1200" dirty="0"/>
              <a:t>    </a:t>
            </a:r>
            <a:r>
              <a:rPr lang="de-DE" sz="1200" dirty="0" smtClean="0"/>
              <a:t>   50 </a:t>
            </a:r>
            <a:r>
              <a:rPr lang="de-DE" sz="1200" dirty="0" err="1"/>
              <a:t>M</a:t>
            </a:r>
            <a:r>
              <a:rPr lang="de-DE" sz="1200" dirty="0" err="1" smtClean="0"/>
              <a:t>eV</a:t>
            </a:r>
            <a:endParaRPr lang="de-DE" sz="1200" dirty="0"/>
          </a:p>
          <a:p>
            <a:r>
              <a:rPr lang="de-DE" sz="1200" dirty="0" err="1" smtClean="0"/>
              <a:t>Rad.energy</a:t>
            </a:r>
            <a:r>
              <a:rPr lang="de-DE" sz="1200" dirty="0" smtClean="0"/>
              <a:t>/turn [</a:t>
            </a:r>
            <a:r>
              <a:rPr lang="de-DE" sz="1200" dirty="0" err="1"/>
              <a:t>MeV</a:t>
            </a:r>
            <a:r>
              <a:rPr lang="de-DE" sz="1200" dirty="0" smtClean="0"/>
              <a:t>] 0.00</a:t>
            </a:r>
            <a:endParaRPr lang="de-DE" sz="1200" dirty="0"/>
          </a:p>
          <a:p>
            <a:pPr lvl="0"/>
            <a:r>
              <a:rPr lang="de-DE" sz="1200" dirty="0"/>
              <a:t>Natural </a:t>
            </a:r>
            <a:r>
              <a:rPr lang="de-DE" sz="1200" dirty="0" err="1"/>
              <a:t>Emittance</a:t>
            </a:r>
            <a:r>
              <a:rPr lang="de-DE" sz="1200" dirty="0"/>
              <a:t>  </a:t>
            </a:r>
            <a:r>
              <a:rPr lang="de-DE" sz="1200" dirty="0" smtClean="0"/>
              <a:t>[</a:t>
            </a:r>
            <a:r>
              <a:rPr lang="de-DE" sz="1200" dirty="0" err="1"/>
              <a:t>nm</a:t>
            </a:r>
            <a:r>
              <a:rPr lang="de-DE" sz="1200" dirty="0"/>
              <a:t>] </a:t>
            </a:r>
            <a:r>
              <a:rPr lang="de-DE" sz="1200" dirty="0" smtClean="0"/>
              <a:t> 0.18  </a:t>
            </a:r>
            <a:r>
              <a:rPr lang="de-DE" sz="1000" dirty="0" smtClean="0">
                <a:solidFill>
                  <a:srgbClr val="FF0000"/>
                </a:solidFill>
              </a:rPr>
              <a:t>(0.1)</a:t>
            </a:r>
            <a:endParaRPr lang="de-DE" sz="1000" dirty="0">
              <a:solidFill>
                <a:srgbClr val="FF0000"/>
              </a:solidFill>
            </a:endParaRPr>
          </a:p>
          <a:p>
            <a:r>
              <a:rPr lang="de-DE" sz="1200" dirty="0" err="1" smtClean="0"/>
              <a:t>Appr.vert</a:t>
            </a:r>
            <a:r>
              <a:rPr lang="de-DE" sz="1200" dirty="0"/>
              <a:t>. </a:t>
            </a:r>
            <a:r>
              <a:rPr lang="de-DE" sz="1200" dirty="0" err="1"/>
              <a:t>Emittance</a:t>
            </a:r>
            <a:r>
              <a:rPr lang="de-DE" sz="1200" dirty="0"/>
              <a:t>  </a:t>
            </a:r>
            <a:r>
              <a:rPr lang="de-DE" sz="1200" dirty="0" smtClean="0"/>
              <a:t>[</a:t>
            </a:r>
            <a:r>
              <a:rPr lang="de-DE" sz="1200" dirty="0" err="1"/>
              <a:t>p</a:t>
            </a:r>
            <a:r>
              <a:rPr lang="de-DE" sz="1200" dirty="0" err="1" smtClean="0"/>
              <a:t>m</a:t>
            </a:r>
            <a:r>
              <a:rPr lang="de-DE" sz="1200" dirty="0"/>
              <a:t>] </a:t>
            </a:r>
            <a:r>
              <a:rPr lang="de-DE" sz="1200" dirty="0" smtClean="0"/>
              <a:t>0.31</a:t>
            </a:r>
            <a:endParaRPr lang="de-DE" sz="1200" dirty="0"/>
          </a:p>
          <a:p>
            <a:r>
              <a:rPr lang="de-DE" sz="1200" dirty="0"/>
              <a:t>Natural </a:t>
            </a:r>
            <a:r>
              <a:rPr lang="de-DE" sz="1200" dirty="0" err="1"/>
              <a:t>energy</a:t>
            </a:r>
            <a:r>
              <a:rPr lang="de-DE" sz="1200" dirty="0"/>
              <a:t> </a:t>
            </a:r>
            <a:r>
              <a:rPr lang="de-DE" sz="1200" dirty="0" err="1"/>
              <a:t>spread</a:t>
            </a:r>
            <a:r>
              <a:rPr lang="de-DE" sz="1200" dirty="0"/>
              <a:t>  </a:t>
            </a:r>
            <a:r>
              <a:rPr lang="de-DE" sz="1200" dirty="0" smtClean="0"/>
              <a:t>4.24E-05</a:t>
            </a:r>
            <a:endParaRPr lang="de-DE" sz="1200" dirty="0"/>
          </a:p>
          <a:p>
            <a:r>
              <a:rPr lang="de-DE" sz="1200" dirty="0" err="1"/>
              <a:t>Hor</a:t>
            </a:r>
            <a:r>
              <a:rPr lang="de-DE" sz="1200" dirty="0"/>
              <a:t>.  </a:t>
            </a:r>
            <a:r>
              <a:rPr lang="de-DE" sz="1200" dirty="0" err="1"/>
              <a:t>damping</a:t>
            </a:r>
            <a:r>
              <a:rPr lang="de-DE" sz="1200" dirty="0"/>
              <a:t> time </a:t>
            </a:r>
            <a:r>
              <a:rPr lang="de-DE" sz="1200" dirty="0" smtClean="0"/>
              <a:t> [s</a:t>
            </a:r>
            <a:r>
              <a:rPr lang="de-DE" sz="1200" dirty="0"/>
              <a:t>] </a:t>
            </a:r>
            <a:r>
              <a:rPr lang="de-DE" sz="1200" dirty="0" smtClean="0"/>
              <a:t> 24     </a:t>
            </a:r>
            <a:r>
              <a:rPr lang="de-DE" sz="1000" dirty="0" smtClean="0">
                <a:solidFill>
                  <a:srgbClr val="FF0000"/>
                </a:solidFill>
              </a:rPr>
              <a:t>(20)</a:t>
            </a:r>
            <a:endParaRPr lang="de-DE" sz="1000" dirty="0">
              <a:solidFill>
                <a:srgbClr val="FF0000"/>
              </a:solidFill>
            </a:endParaRPr>
          </a:p>
          <a:p>
            <a:r>
              <a:rPr lang="de-DE" sz="1200" dirty="0" err="1"/>
              <a:t>Vert</a:t>
            </a:r>
            <a:r>
              <a:rPr lang="de-DE" sz="1200" dirty="0"/>
              <a:t>. </a:t>
            </a:r>
            <a:r>
              <a:rPr lang="de-DE" sz="1200" dirty="0" err="1"/>
              <a:t>damping</a:t>
            </a:r>
            <a:r>
              <a:rPr lang="de-DE" sz="1200" dirty="0"/>
              <a:t> time </a:t>
            </a:r>
            <a:r>
              <a:rPr lang="de-DE" sz="1200" dirty="0" smtClean="0"/>
              <a:t>[s</a:t>
            </a:r>
            <a:r>
              <a:rPr lang="de-DE" sz="1200" dirty="0"/>
              <a:t>]   </a:t>
            </a:r>
            <a:r>
              <a:rPr lang="de-DE" sz="1200" dirty="0" smtClean="0"/>
              <a:t>34     </a:t>
            </a:r>
            <a:r>
              <a:rPr lang="de-DE" sz="1000" dirty="0" smtClean="0">
                <a:solidFill>
                  <a:srgbClr val="FF0000"/>
                </a:solidFill>
              </a:rPr>
              <a:t>(19)</a:t>
            </a:r>
            <a:endParaRPr lang="de-DE" sz="1000" dirty="0">
              <a:solidFill>
                <a:srgbClr val="FF0000"/>
              </a:solidFill>
            </a:endParaRPr>
          </a:p>
          <a:p>
            <a:r>
              <a:rPr lang="de-DE" sz="1200" dirty="0"/>
              <a:t>Long. </a:t>
            </a:r>
            <a:r>
              <a:rPr lang="de-DE" sz="1200" dirty="0" err="1"/>
              <a:t>damping</a:t>
            </a:r>
            <a:r>
              <a:rPr lang="de-DE" sz="1200" dirty="0"/>
              <a:t> time </a:t>
            </a:r>
            <a:r>
              <a:rPr lang="de-DE" sz="1200" dirty="0" smtClean="0"/>
              <a:t>[s</a:t>
            </a:r>
            <a:r>
              <a:rPr lang="de-DE" sz="1200" dirty="0"/>
              <a:t>]  </a:t>
            </a:r>
            <a:r>
              <a:rPr lang="de-DE" sz="1200" dirty="0" smtClean="0"/>
              <a:t>21     </a:t>
            </a:r>
            <a:r>
              <a:rPr lang="de-DE" sz="1200" dirty="0" smtClean="0">
                <a:solidFill>
                  <a:srgbClr val="0000CC"/>
                </a:solidFill>
              </a:rPr>
              <a:t> </a:t>
            </a:r>
            <a:r>
              <a:rPr lang="de-DE" sz="1000" dirty="0" smtClean="0">
                <a:solidFill>
                  <a:srgbClr val="FF0000"/>
                </a:solidFill>
              </a:rPr>
              <a:t>(9) </a:t>
            </a:r>
            <a:endParaRPr lang="de-DE" sz="1000" dirty="0">
              <a:solidFill>
                <a:srgbClr val="FF0000"/>
              </a:solidFill>
            </a:endParaRPr>
          </a:p>
          <a:p>
            <a:endParaRPr lang="de-DE" sz="1200" dirty="0"/>
          </a:p>
          <a:p>
            <a:r>
              <a:rPr lang="de-DE" sz="1200" dirty="0"/>
              <a:t>Radiation Integrals:</a:t>
            </a:r>
          </a:p>
          <a:p>
            <a:r>
              <a:rPr lang="de-DE" sz="1200" dirty="0" smtClean="0"/>
              <a:t> </a:t>
            </a:r>
            <a:r>
              <a:rPr lang="de-DE" sz="1200" dirty="0"/>
              <a:t>I1  [m]      </a:t>
            </a:r>
            <a:r>
              <a:rPr lang="de-DE" sz="1200" dirty="0" smtClean="0"/>
              <a:t> 2.662E-01</a:t>
            </a:r>
            <a:endParaRPr lang="de-DE" sz="1200" dirty="0"/>
          </a:p>
          <a:p>
            <a:r>
              <a:rPr lang="de-DE" sz="1200" dirty="0" smtClean="0"/>
              <a:t> </a:t>
            </a:r>
            <a:r>
              <a:rPr lang="de-DE" sz="1200" dirty="0"/>
              <a:t>I2  [1/m]    </a:t>
            </a:r>
            <a:r>
              <a:rPr lang="de-DE" sz="1200" dirty="0" smtClean="0"/>
              <a:t>4.935E+00</a:t>
            </a:r>
            <a:endParaRPr lang="de-DE" sz="1200" dirty="0"/>
          </a:p>
          <a:p>
            <a:r>
              <a:rPr lang="de-DE" sz="1200" dirty="0" smtClean="0"/>
              <a:t> </a:t>
            </a:r>
            <a:r>
              <a:rPr lang="de-DE" sz="1200" dirty="0"/>
              <a:t>I3  [1/m2] </a:t>
            </a:r>
            <a:r>
              <a:rPr lang="de-DE" sz="1200" dirty="0" smtClean="0"/>
              <a:t> 3.876E+00</a:t>
            </a:r>
            <a:endParaRPr lang="de-DE" sz="1200" dirty="0"/>
          </a:p>
          <a:p>
            <a:r>
              <a:rPr lang="de-DE" sz="1200" dirty="0" smtClean="0"/>
              <a:t> </a:t>
            </a:r>
            <a:r>
              <a:rPr lang="de-DE" sz="1200" dirty="0"/>
              <a:t>I4  [1/m]   </a:t>
            </a:r>
            <a:r>
              <a:rPr lang="de-DE" sz="1200" dirty="0" smtClean="0"/>
              <a:t>-1.96E+00</a:t>
            </a:r>
            <a:endParaRPr lang="de-DE" sz="1200" dirty="0"/>
          </a:p>
          <a:p>
            <a:r>
              <a:rPr lang="de-DE" sz="1200" dirty="0" smtClean="0"/>
              <a:t> </a:t>
            </a:r>
            <a:r>
              <a:rPr lang="de-DE" sz="1200" dirty="0"/>
              <a:t>I5  [1/m]    </a:t>
            </a:r>
            <a:r>
              <a:rPr lang="de-DE" sz="1200" dirty="0" smtClean="0"/>
              <a:t>3.389E-01</a:t>
            </a:r>
            <a:endParaRPr lang="de-DE" sz="1200" dirty="0"/>
          </a:p>
        </p:txBody>
      </p:sp>
      <p:sp>
        <p:nvSpPr>
          <p:cNvPr id="8" name="Textfeld 7"/>
          <p:cNvSpPr txBox="1"/>
          <p:nvPr/>
        </p:nvSpPr>
        <p:spPr>
          <a:xfrm>
            <a:off x="192897" y="597745"/>
            <a:ext cx="2335896" cy="461665"/>
          </a:xfrm>
          <a:prstGeom prst="rect">
            <a:avLst/>
          </a:prstGeom>
          <a:noFill/>
        </p:spPr>
        <p:txBody>
          <a:bodyPr wrap="none" rtlCol="0">
            <a:spAutoFit/>
          </a:bodyPr>
          <a:lstStyle/>
          <a:p>
            <a:r>
              <a:rPr lang="de-DE" sz="1200" dirty="0" smtClean="0">
                <a:solidFill>
                  <a:srgbClr val="FF0000"/>
                </a:solidFill>
              </a:rPr>
              <a:t>Parameters </a:t>
            </a:r>
            <a:r>
              <a:rPr lang="de-DE" sz="1200" dirty="0" err="1" smtClean="0">
                <a:solidFill>
                  <a:srgbClr val="FF0000"/>
                </a:solidFill>
              </a:rPr>
              <a:t>of</a:t>
            </a:r>
            <a:r>
              <a:rPr lang="de-DE" sz="1200" dirty="0" smtClean="0">
                <a:solidFill>
                  <a:srgbClr val="FF0000"/>
                </a:solidFill>
              </a:rPr>
              <a:t> „21_3,6,9“ </a:t>
            </a:r>
            <a:r>
              <a:rPr lang="de-DE" sz="1200" dirty="0" err="1" smtClean="0">
                <a:solidFill>
                  <a:srgbClr val="FF0000"/>
                </a:solidFill>
              </a:rPr>
              <a:t>lattice</a:t>
            </a:r>
            <a:endParaRPr lang="de-DE" sz="1200" dirty="0" smtClean="0">
              <a:solidFill>
                <a:srgbClr val="FF0000"/>
              </a:solidFill>
            </a:endParaRPr>
          </a:p>
          <a:p>
            <a:r>
              <a:rPr lang="de-DE" sz="1200" dirty="0" err="1" smtClean="0">
                <a:solidFill>
                  <a:srgbClr val="FF0000"/>
                </a:solidFill>
              </a:rPr>
              <a:t>are</a:t>
            </a:r>
            <a:r>
              <a:rPr lang="de-DE" sz="1200" dirty="0" smtClean="0">
                <a:solidFill>
                  <a:srgbClr val="FF0000"/>
                </a:solidFill>
              </a:rPr>
              <a:t> </a:t>
            </a:r>
            <a:r>
              <a:rPr lang="de-DE" sz="1200" dirty="0" err="1" smtClean="0">
                <a:solidFill>
                  <a:srgbClr val="FF0000"/>
                </a:solidFill>
              </a:rPr>
              <a:t>shown</a:t>
            </a:r>
            <a:r>
              <a:rPr lang="de-DE" sz="1200" dirty="0" smtClean="0">
                <a:solidFill>
                  <a:srgbClr val="FF0000"/>
                </a:solidFill>
              </a:rPr>
              <a:t> in </a:t>
            </a:r>
            <a:r>
              <a:rPr lang="de-DE" sz="1200" dirty="0" err="1" smtClean="0">
                <a:solidFill>
                  <a:srgbClr val="FF0000"/>
                </a:solidFill>
              </a:rPr>
              <a:t>brackets</a:t>
            </a:r>
            <a:r>
              <a:rPr lang="de-DE" sz="1200" dirty="0" smtClean="0">
                <a:solidFill>
                  <a:srgbClr val="FF0000"/>
                </a:solidFill>
              </a:rPr>
              <a:t> </a:t>
            </a:r>
            <a:endParaRPr lang="de-DE" sz="1200" dirty="0">
              <a:solidFill>
                <a:srgbClr val="FF0000"/>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19429" y="692696"/>
            <a:ext cx="6119251" cy="618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srcRect/>
          <a:stretch>
            <a:fillRect/>
          </a:stretch>
        </p:blipFill>
        <p:spPr bwMode="auto">
          <a:xfrm>
            <a:off x="4711757" y="1988840"/>
            <a:ext cx="3274347" cy="3309495"/>
          </a:xfrm>
          <a:prstGeom prst="rect">
            <a:avLst/>
          </a:prstGeom>
          <a:noFill/>
          <a:ln w="9525">
            <a:noFill/>
            <a:miter lim="800000"/>
            <a:headEnd/>
            <a:tailEnd/>
          </a:ln>
        </p:spPr>
      </p:pic>
      <p:sp>
        <p:nvSpPr>
          <p:cNvPr id="12" name="Rechteck 11"/>
          <p:cNvSpPr/>
          <p:nvPr/>
        </p:nvSpPr>
        <p:spPr>
          <a:xfrm>
            <a:off x="5580112" y="2782669"/>
            <a:ext cx="2016224" cy="461665"/>
          </a:xfrm>
          <a:prstGeom prst="rect">
            <a:avLst/>
          </a:prstGeom>
        </p:spPr>
        <p:txBody>
          <a:bodyPr wrap="square">
            <a:spAutoFit/>
          </a:bodyPr>
          <a:lstStyle/>
          <a:p>
            <a:pPr lvl="0" algn="ctr"/>
            <a:r>
              <a:rPr lang="de-DE" sz="1200" b="1" dirty="0" err="1" smtClean="0">
                <a:solidFill>
                  <a:srgbClr val="0000CC"/>
                </a:solidFill>
              </a:rPr>
              <a:t>Earlier</a:t>
            </a:r>
            <a:r>
              <a:rPr lang="de-DE" sz="1200" b="1" dirty="0" smtClean="0">
                <a:solidFill>
                  <a:srgbClr val="0000CC"/>
                </a:solidFill>
              </a:rPr>
              <a:t> </a:t>
            </a:r>
            <a:r>
              <a:rPr lang="de-DE" sz="1200" b="1" dirty="0" err="1" smtClean="0">
                <a:solidFill>
                  <a:srgbClr val="0000CC"/>
                </a:solidFill>
              </a:rPr>
              <a:t>version</a:t>
            </a:r>
            <a:endParaRPr lang="de-DE" sz="1200" b="1" dirty="0">
              <a:solidFill>
                <a:srgbClr val="0000CC"/>
              </a:solidFill>
            </a:endParaRPr>
          </a:p>
          <a:p>
            <a:pPr lvl="0" algn="ctr"/>
            <a:r>
              <a:rPr lang="de-DE" sz="1200" b="1" dirty="0" smtClean="0">
                <a:solidFill>
                  <a:srgbClr val="0000CC"/>
                </a:solidFill>
              </a:rPr>
              <a:t>„VLA_21_3,6,9“</a:t>
            </a:r>
          </a:p>
        </p:txBody>
      </p:sp>
      <p:sp>
        <p:nvSpPr>
          <p:cNvPr id="14" name="Rechteck 13"/>
          <p:cNvSpPr/>
          <p:nvPr/>
        </p:nvSpPr>
        <p:spPr>
          <a:xfrm>
            <a:off x="6273875" y="2204864"/>
            <a:ext cx="628698" cy="246221"/>
          </a:xfrm>
          <a:prstGeom prst="rect">
            <a:avLst/>
          </a:prstGeom>
        </p:spPr>
        <p:txBody>
          <a:bodyPr wrap="none">
            <a:spAutoFit/>
          </a:bodyPr>
          <a:lstStyle/>
          <a:p>
            <a:pPr lvl="0"/>
            <a:r>
              <a:rPr lang="de-DE" sz="1000" b="1" dirty="0">
                <a:solidFill>
                  <a:prstClr val="black"/>
                </a:solidFill>
              </a:rPr>
              <a:t>L = 3 m</a:t>
            </a:r>
          </a:p>
        </p:txBody>
      </p:sp>
      <p:sp>
        <p:nvSpPr>
          <p:cNvPr id="15" name="Rechteck 14"/>
          <p:cNvSpPr/>
          <p:nvPr/>
        </p:nvSpPr>
        <p:spPr>
          <a:xfrm>
            <a:off x="6228166" y="846794"/>
            <a:ext cx="633507" cy="276999"/>
          </a:xfrm>
          <a:prstGeom prst="rect">
            <a:avLst/>
          </a:prstGeom>
        </p:spPr>
        <p:txBody>
          <a:bodyPr wrap="none">
            <a:spAutoFit/>
          </a:bodyPr>
          <a:lstStyle/>
          <a:p>
            <a:pPr lvl="0"/>
            <a:r>
              <a:rPr lang="de-DE" sz="1200" b="1" dirty="0" smtClean="0">
                <a:solidFill>
                  <a:prstClr val="black"/>
                </a:solidFill>
              </a:rPr>
              <a:t>L=2</a:t>
            </a:r>
            <a:r>
              <a:rPr lang="de-DE" sz="1200" b="1" dirty="0" smtClean="0">
                <a:solidFill>
                  <a:prstClr val="black"/>
                </a:solidFill>
                <a:sym typeface="Symbol"/>
              </a:rPr>
              <a:t> </a:t>
            </a:r>
            <a:r>
              <a:rPr lang="de-DE" sz="1200" b="1" dirty="0" smtClean="0">
                <a:solidFill>
                  <a:prstClr val="black"/>
                </a:solidFill>
              </a:rPr>
              <a:t>m</a:t>
            </a:r>
            <a:endParaRPr lang="de-DE" sz="1200" b="1" dirty="0">
              <a:solidFill>
                <a:prstClr val="black"/>
              </a:solidFill>
            </a:endParaRPr>
          </a:p>
        </p:txBody>
      </p:sp>
      <p:sp>
        <p:nvSpPr>
          <p:cNvPr id="20" name="Textfeld 19"/>
          <p:cNvSpPr txBox="1"/>
          <p:nvPr/>
        </p:nvSpPr>
        <p:spPr>
          <a:xfrm>
            <a:off x="3995936" y="861647"/>
            <a:ext cx="1071127" cy="430887"/>
          </a:xfrm>
          <a:prstGeom prst="rect">
            <a:avLst/>
          </a:prstGeom>
          <a:noFill/>
        </p:spPr>
        <p:txBody>
          <a:bodyPr wrap="none" rtlCol="0">
            <a:spAutoFit/>
          </a:bodyPr>
          <a:lstStyle/>
          <a:p>
            <a:r>
              <a:rPr lang="de-DE" sz="1000" b="1" dirty="0" smtClean="0">
                <a:solidFill>
                  <a:srgbClr val="009242"/>
                </a:solidFill>
              </a:rPr>
              <a:t>SXT</a:t>
            </a:r>
            <a:r>
              <a:rPr lang="de-DE" sz="1000" dirty="0" smtClean="0"/>
              <a:t> </a:t>
            </a:r>
            <a:r>
              <a:rPr lang="de-DE" sz="1000" dirty="0" err="1" smtClean="0"/>
              <a:t>and</a:t>
            </a:r>
            <a:r>
              <a:rPr lang="de-DE" sz="1000" dirty="0" smtClean="0"/>
              <a:t> </a:t>
            </a:r>
            <a:r>
              <a:rPr lang="de-DE" sz="1000" b="1" dirty="0" smtClean="0">
                <a:solidFill>
                  <a:srgbClr val="996633"/>
                </a:solidFill>
              </a:rPr>
              <a:t>OC</a:t>
            </a:r>
            <a:r>
              <a:rPr lang="de-DE" sz="1100" b="1" dirty="0" smtClean="0">
                <a:solidFill>
                  <a:srgbClr val="996633"/>
                </a:solidFill>
              </a:rPr>
              <a:t>T</a:t>
            </a:r>
          </a:p>
          <a:p>
            <a:r>
              <a:rPr lang="de-DE" sz="1100" dirty="0" err="1" smtClean="0"/>
              <a:t>are</a:t>
            </a:r>
            <a:r>
              <a:rPr lang="de-DE" sz="1100" dirty="0" smtClean="0"/>
              <a:t> not </a:t>
            </a:r>
            <a:r>
              <a:rPr lang="de-DE" sz="1100" dirty="0" err="1" smtClean="0"/>
              <a:t>shown</a:t>
            </a:r>
            <a:endParaRPr lang="de-DE" sz="1100" dirty="0"/>
          </a:p>
        </p:txBody>
      </p:sp>
      <p:cxnSp>
        <p:nvCxnSpPr>
          <p:cNvPr id="22" name="Gerade Verbindung 21"/>
          <p:cNvCxnSpPr/>
          <p:nvPr/>
        </p:nvCxnSpPr>
        <p:spPr>
          <a:xfrm>
            <a:off x="4169696" y="4961493"/>
            <a:ext cx="0" cy="7920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12132840" y="6184468"/>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4488" y="4998815"/>
            <a:ext cx="190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Gerade Verbindung mit Pfeil 27"/>
          <p:cNvCxnSpPr/>
          <p:nvPr/>
        </p:nvCxnSpPr>
        <p:spPr>
          <a:xfrm>
            <a:off x="4179221" y="5665314"/>
            <a:ext cx="4794792"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5950870" y="5357537"/>
            <a:ext cx="941283" cy="307777"/>
          </a:xfrm>
          <a:prstGeom prst="rect">
            <a:avLst/>
          </a:prstGeom>
          <a:noFill/>
        </p:spPr>
        <p:txBody>
          <a:bodyPr wrap="none" rtlCol="0">
            <a:spAutoFit/>
          </a:bodyPr>
          <a:lstStyle/>
          <a:p>
            <a:r>
              <a:rPr lang="de-DE" sz="1400" b="1" dirty="0" smtClean="0"/>
              <a:t>13,204 m</a:t>
            </a:r>
            <a:endParaRPr lang="de-DE" sz="1400" b="1" dirty="0"/>
          </a:p>
        </p:txBody>
      </p:sp>
      <p:sp>
        <p:nvSpPr>
          <p:cNvPr id="3" name="Textfeld 2"/>
          <p:cNvSpPr txBox="1"/>
          <p:nvPr/>
        </p:nvSpPr>
        <p:spPr>
          <a:xfrm>
            <a:off x="3995936" y="5688905"/>
            <a:ext cx="1120820" cy="507831"/>
          </a:xfrm>
          <a:prstGeom prst="rect">
            <a:avLst/>
          </a:prstGeom>
          <a:noFill/>
        </p:spPr>
        <p:txBody>
          <a:bodyPr wrap="none" rtlCol="0">
            <a:spAutoFit/>
          </a:bodyPr>
          <a:lstStyle/>
          <a:p>
            <a:r>
              <a:rPr lang="de-DE" sz="900" b="1" dirty="0" smtClean="0">
                <a:solidFill>
                  <a:srgbClr val="0000CC"/>
                </a:solidFill>
              </a:rPr>
              <a:t>Blue</a:t>
            </a:r>
            <a:r>
              <a:rPr lang="de-DE" sz="900" dirty="0" smtClean="0">
                <a:solidFill>
                  <a:srgbClr val="0000CC"/>
                </a:solidFill>
              </a:rPr>
              <a:t> </a:t>
            </a:r>
            <a:r>
              <a:rPr lang="de-DE" sz="900" dirty="0" smtClean="0"/>
              <a:t>– </a:t>
            </a:r>
            <a:r>
              <a:rPr lang="de-DE" sz="900" dirty="0" err="1" smtClean="0"/>
              <a:t>bends</a:t>
            </a:r>
            <a:endParaRPr lang="de-DE" sz="900" dirty="0" smtClean="0"/>
          </a:p>
          <a:p>
            <a:r>
              <a:rPr lang="de-DE" sz="900" b="1" dirty="0" err="1" smtClean="0">
                <a:solidFill>
                  <a:srgbClr val="FF0000"/>
                </a:solidFill>
              </a:rPr>
              <a:t>Red</a:t>
            </a:r>
            <a:r>
              <a:rPr lang="de-DE" sz="900" dirty="0" smtClean="0"/>
              <a:t> – </a:t>
            </a:r>
            <a:r>
              <a:rPr lang="de-DE" sz="900" dirty="0" err="1" smtClean="0"/>
              <a:t>quads</a:t>
            </a:r>
            <a:endParaRPr lang="de-DE" sz="900" dirty="0" smtClean="0"/>
          </a:p>
          <a:p>
            <a:r>
              <a:rPr lang="de-DE" sz="900" b="1" dirty="0" smtClean="0">
                <a:solidFill>
                  <a:srgbClr val="009242"/>
                </a:solidFill>
              </a:rPr>
              <a:t>Green</a:t>
            </a:r>
            <a:r>
              <a:rPr lang="de-DE" sz="900" dirty="0" smtClean="0"/>
              <a:t> </a:t>
            </a:r>
            <a:r>
              <a:rPr lang="de-DE" sz="900" dirty="0" err="1" smtClean="0"/>
              <a:t>Sextupoles</a:t>
            </a:r>
            <a:endParaRPr lang="de-DE" sz="900" dirty="0"/>
          </a:p>
        </p:txBody>
      </p:sp>
      <p:sp>
        <p:nvSpPr>
          <p:cNvPr id="4" name="Textfeld 3"/>
          <p:cNvSpPr txBox="1"/>
          <p:nvPr/>
        </p:nvSpPr>
        <p:spPr>
          <a:xfrm>
            <a:off x="8146837" y="859355"/>
            <a:ext cx="971741" cy="400110"/>
          </a:xfrm>
          <a:prstGeom prst="rect">
            <a:avLst/>
          </a:prstGeom>
          <a:noFill/>
        </p:spPr>
        <p:txBody>
          <a:bodyPr wrap="none" rtlCol="0">
            <a:spAutoFit/>
          </a:bodyPr>
          <a:lstStyle/>
          <a:p>
            <a:r>
              <a:rPr lang="de-DE" sz="1000" dirty="0" smtClean="0"/>
              <a:t>Elements </a:t>
            </a:r>
            <a:r>
              <a:rPr lang="de-DE" sz="1000" dirty="0" err="1" smtClean="0"/>
              <a:t>are</a:t>
            </a:r>
            <a:r>
              <a:rPr lang="de-DE" sz="1000" dirty="0" smtClean="0"/>
              <a:t> </a:t>
            </a:r>
          </a:p>
          <a:p>
            <a:r>
              <a:rPr lang="de-DE" sz="1000" dirty="0" smtClean="0"/>
              <a:t>not in </a:t>
            </a:r>
            <a:r>
              <a:rPr lang="de-DE" sz="1000" dirty="0" err="1" smtClean="0"/>
              <a:t>scale</a:t>
            </a:r>
            <a:endParaRPr lang="de-DE" sz="1000" dirty="0"/>
          </a:p>
        </p:txBody>
      </p:sp>
    </p:spTree>
    <p:extLst>
      <p:ext uri="{BB962C8B-B14F-4D97-AF65-F5344CB8AC3E}">
        <p14:creationId xmlns:p14="http://schemas.microsoft.com/office/powerpoint/2010/main" val="710967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6252803"/>
            <a:ext cx="9144000" cy="215444"/>
          </a:xfrm>
          <a:prstGeom prst="rect">
            <a:avLst/>
          </a:prstGeom>
        </p:spPr>
        <p:txBody>
          <a:bodyPr wrap="square">
            <a:spAutoFit/>
          </a:bodyPr>
          <a:lstStyle/>
          <a:p>
            <a:r>
              <a:rPr lang="de-DE" sz="800" b="1" dirty="0" smtClean="0">
                <a:solidFill>
                  <a:srgbClr val="FF0000"/>
                </a:solidFill>
              </a:rPr>
              <a:t>                                                 </a:t>
            </a:r>
            <a:r>
              <a:rPr lang="de-DE" sz="800" b="1" dirty="0" smtClean="0">
                <a:solidFill>
                  <a:srgbClr val="009242"/>
                </a:solidFill>
              </a:rPr>
              <a:t>  </a:t>
            </a:r>
            <a:endParaRPr lang="de-DE" sz="800" b="1" dirty="0">
              <a:solidFill>
                <a:srgbClr val="009242"/>
              </a:solidFill>
            </a:endParaRPr>
          </a:p>
        </p:txBody>
      </p:sp>
      <p:sp>
        <p:nvSpPr>
          <p:cNvPr id="6" name="Titel 1"/>
          <p:cNvSpPr>
            <a:spLocks noGrp="1"/>
          </p:cNvSpPr>
          <p:nvPr>
            <p:ph type="title"/>
          </p:nvPr>
        </p:nvSpPr>
        <p:spPr>
          <a:xfrm>
            <a:off x="107504" y="13098"/>
            <a:ext cx="9036496" cy="417512"/>
          </a:xfrm>
        </p:spPr>
        <p:txBody>
          <a:bodyPr/>
          <a:lstStyle/>
          <a:p>
            <a:r>
              <a:rPr lang="en-US" sz="1600" b="1" dirty="0" smtClean="0">
                <a:solidFill>
                  <a:prstClr val="black"/>
                </a:solidFill>
                <a:latin typeface="Arial" panose="020B0604020202020204" pitchFamily="34" charset="0"/>
                <a:cs typeface="Arial" panose="020B0604020202020204" pitchFamily="34" charset="0"/>
              </a:rPr>
              <a:t>Ring Lattice  </a:t>
            </a:r>
            <a:r>
              <a:rPr lang="en-US" sz="1600" b="1" dirty="0" smtClean="0">
                <a:solidFill>
                  <a:srgbClr val="0000CC"/>
                </a:solidFill>
                <a:latin typeface="Arial" panose="020B0604020202020204" pitchFamily="34" charset="0"/>
                <a:cs typeface="Arial" panose="020B0604020202020204" pitchFamily="34" charset="0"/>
              </a:rPr>
              <a:t>“3Q_SPLIT_SHORT_5”.  </a:t>
            </a:r>
            <a:r>
              <a:rPr lang="en-US" sz="1600" b="1" dirty="0" smtClean="0">
                <a:solidFill>
                  <a:prstClr val="black"/>
                </a:solidFill>
                <a:latin typeface="Arial" panose="020B0604020202020204" pitchFamily="34" charset="0"/>
                <a:cs typeface="Arial" panose="020B0604020202020204" pitchFamily="34" charset="0"/>
              </a:rPr>
              <a:t>C </a:t>
            </a:r>
            <a:r>
              <a:rPr lang="de-DE" sz="1600" b="1" dirty="0" smtClean="0">
                <a:solidFill>
                  <a:prstClr val="black"/>
                </a:solidFill>
                <a:latin typeface="Arial" panose="020B0604020202020204" pitchFamily="34" charset="0"/>
                <a:cs typeface="Arial" panose="020B0604020202020204" pitchFamily="34" charset="0"/>
              </a:rPr>
              <a:t>= 44.112 m </a:t>
            </a:r>
            <a:r>
              <a:rPr lang="en-US" sz="1600" b="1" dirty="0" smtClean="0">
                <a:solidFill>
                  <a:prstClr val="black"/>
                </a:solidFill>
                <a:latin typeface="Arial" panose="020B0604020202020204" pitchFamily="34" charset="0"/>
                <a:cs typeface="Arial" panose="020B0604020202020204" pitchFamily="34" charset="0"/>
              </a:rPr>
              <a:t> </a:t>
            </a:r>
            <a:endParaRPr lang="de-DE" sz="1600" b="1" dirty="0" smtClean="0">
              <a:latin typeface="Arial" panose="020B0604020202020204" pitchFamily="34" charset="0"/>
              <a:cs typeface="Arial" panose="020B0604020202020204" pitchFamily="34" charset="0"/>
            </a:endParaRPr>
          </a:p>
        </p:txBody>
      </p:sp>
      <p:sp>
        <p:nvSpPr>
          <p:cNvPr id="18" name="Rechteck 17"/>
          <p:cNvSpPr/>
          <p:nvPr/>
        </p:nvSpPr>
        <p:spPr>
          <a:xfrm>
            <a:off x="8117089" y="-307777"/>
            <a:ext cx="926857" cy="307777"/>
          </a:xfrm>
          <a:prstGeom prst="rect">
            <a:avLst/>
          </a:prstGeom>
        </p:spPr>
        <p:txBody>
          <a:bodyPr wrap="none">
            <a:spAutoFit/>
          </a:bodyPr>
          <a:lstStyle/>
          <a:p>
            <a:r>
              <a:rPr lang="en-US" sz="1400" b="1" dirty="0">
                <a:solidFill>
                  <a:srgbClr val="009242"/>
                </a:solidFill>
              </a:rPr>
              <a:t>D=25 cm</a:t>
            </a:r>
            <a:endParaRPr lang="de-DE" sz="1400" b="1" dirty="0">
              <a:solidFill>
                <a:srgbClr val="009242"/>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55" y="1412776"/>
            <a:ext cx="9070889" cy="514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467544" y="548680"/>
            <a:ext cx="4572000" cy="830997"/>
          </a:xfrm>
          <a:prstGeom prst="rect">
            <a:avLst/>
          </a:prstGeom>
        </p:spPr>
        <p:txBody>
          <a:bodyPr>
            <a:spAutoFit/>
          </a:bodyPr>
          <a:lstStyle/>
          <a:p>
            <a:pPr lvl="0"/>
            <a:r>
              <a:rPr lang="de-DE" sz="1200" b="1" dirty="0">
                <a:solidFill>
                  <a:prstClr val="black"/>
                </a:solidFill>
              </a:rPr>
              <a:t>Betatron tune   </a:t>
            </a:r>
          </a:p>
          <a:p>
            <a:pPr lvl="0"/>
            <a:r>
              <a:rPr lang="de-DE" sz="1200" dirty="0" err="1">
                <a:solidFill>
                  <a:prstClr val="black"/>
                </a:solidFill>
              </a:rPr>
              <a:t>Qx</a:t>
            </a:r>
            <a:r>
              <a:rPr lang="de-DE" sz="1200" dirty="0">
                <a:solidFill>
                  <a:prstClr val="black"/>
                </a:solidFill>
              </a:rPr>
              <a:t>=5.8438    </a:t>
            </a:r>
          </a:p>
          <a:p>
            <a:pPr lvl="0"/>
            <a:r>
              <a:rPr lang="de-DE" sz="1200" dirty="0" err="1">
                <a:solidFill>
                  <a:prstClr val="black"/>
                </a:solidFill>
              </a:rPr>
              <a:t>Qy</a:t>
            </a:r>
            <a:r>
              <a:rPr lang="de-DE" sz="1200" dirty="0">
                <a:solidFill>
                  <a:prstClr val="black"/>
                </a:solidFill>
              </a:rPr>
              <a:t>= 8.4605</a:t>
            </a:r>
          </a:p>
          <a:p>
            <a:pPr lvl="0"/>
            <a:endParaRPr lang="de-DE" sz="1200" dirty="0">
              <a:solidFill>
                <a:prstClr val="black"/>
              </a:solidFill>
            </a:endParaRPr>
          </a:p>
        </p:txBody>
      </p:sp>
    </p:spTree>
    <p:extLst>
      <p:ext uri="{BB962C8B-B14F-4D97-AF65-F5344CB8AC3E}">
        <p14:creationId xmlns:p14="http://schemas.microsoft.com/office/powerpoint/2010/main" val="1928959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812868549"/>
              </p:ext>
            </p:extLst>
          </p:nvPr>
        </p:nvGraphicFramePr>
        <p:xfrm>
          <a:off x="467544" y="1124744"/>
          <a:ext cx="8395757" cy="5403131"/>
        </p:xfrm>
        <a:graphic>
          <a:graphicData uri="http://schemas.openxmlformats.org/presentationml/2006/ole">
            <mc:AlternateContent xmlns:mc="http://schemas.openxmlformats.org/markup-compatibility/2006">
              <mc:Choice xmlns:v="urn:schemas-microsoft-com:vml" Requires="v">
                <p:oleObj spid="_x0000_s4128" name="Dokument" r:id="rId3" imgW="6662713" imgH="4287948" progId="Word.Document.12">
                  <p:embed/>
                </p:oleObj>
              </mc:Choice>
              <mc:Fallback>
                <p:oleObj name="Dokument" r:id="rId3" imgW="6662713" imgH="4287948" progId="Word.Document.12">
                  <p:embed/>
                  <p:pic>
                    <p:nvPicPr>
                      <p:cNvPr id="0" name=""/>
                      <p:cNvPicPr/>
                      <p:nvPr/>
                    </p:nvPicPr>
                    <p:blipFill>
                      <a:blip r:embed="rId4"/>
                      <a:stretch>
                        <a:fillRect/>
                      </a:stretch>
                    </p:blipFill>
                    <p:spPr>
                      <a:xfrm>
                        <a:off x="467544" y="1124744"/>
                        <a:ext cx="8395757" cy="5403131"/>
                      </a:xfrm>
                      <a:prstGeom prst="rect">
                        <a:avLst/>
                      </a:prstGeom>
                    </p:spPr>
                  </p:pic>
                </p:oleObj>
              </mc:Fallback>
            </mc:AlternateContent>
          </a:graphicData>
        </a:graphic>
      </p:graphicFrame>
      <p:sp>
        <p:nvSpPr>
          <p:cNvPr id="3" name="Rechteck 2"/>
          <p:cNvSpPr/>
          <p:nvPr/>
        </p:nvSpPr>
        <p:spPr>
          <a:xfrm>
            <a:off x="353616" y="485964"/>
            <a:ext cx="8568952" cy="369332"/>
          </a:xfrm>
          <a:prstGeom prst="rect">
            <a:avLst/>
          </a:prstGeom>
        </p:spPr>
        <p:txBody>
          <a:bodyPr wrap="square">
            <a:spAutoFit/>
          </a:bodyPr>
          <a:lstStyle/>
          <a:p>
            <a:pPr algn="ctr"/>
            <a:r>
              <a:rPr lang="en-US" b="1" dirty="0"/>
              <a:t>Table 1. Parameters of VLA-</a:t>
            </a:r>
            <a:r>
              <a:rPr lang="en-US" b="1" dirty="0" err="1"/>
              <a:t>cSR</a:t>
            </a:r>
            <a:r>
              <a:rPr lang="en-US" b="1" dirty="0"/>
              <a:t>  and MAX-IV rings </a:t>
            </a:r>
            <a:endParaRPr lang="de-DE" dirty="0"/>
          </a:p>
        </p:txBody>
      </p:sp>
    </p:spTree>
    <p:extLst>
      <p:ext uri="{BB962C8B-B14F-4D97-AF65-F5344CB8AC3E}">
        <p14:creationId xmlns:p14="http://schemas.microsoft.com/office/powerpoint/2010/main" val="2920048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5624" y="332656"/>
            <a:ext cx="8712968" cy="369332"/>
          </a:xfrm>
          <a:prstGeom prst="rect">
            <a:avLst/>
          </a:prstGeom>
        </p:spPr>
        <p:txBody>
          <a:bodyPr wrap="square">
            <a:spAutoFit/>
          </a:bodyPr>
          <a:lstStyle/>
          <a:p>
            <a:pPr algn="ctr"/>
            <a:r>
              <a:rPr lang="en-US" b="1" dirty="0" smtClean="0"/>
              <a:t>Table 1. Parameters </a:t>
            </a:r>
            <a:r>
              <a:rPr lang="en-US" b="1" dirty="0"/>
              <a:t>of VLA-</a:t>
            </a:r>
            <a:r>
              <a:rPr lang="en-US" b="1" dirty="0" err="1"/>
              <a:t>cSR</a:t>
            </a:r>
            <a:r>
              <a:rPr lang="en-US" b="1" dirty="0"/>
              <a:t>  and MAX-IV </a:t>
            </a:r>
            <a:r>
              <a:rPr lang="en-US" b="1" dirty="0" smtClean="0"/>
              <a:t>rings (cont.) </a:t>
            </a:r>
            <a:endParaRPr 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4073821106"/>
              </p:ext>
            </p:extLst>
          </p:nvPr>
        </p:nvGraphicFramePr>
        <p:xfrm>
          <a:off x="250776" y="980728"/>
          <a:ext cx="8306816" cy="1039093"/>
        </p:xfrm>
        <a:graphic>
          <a:graphicData uri="http://schemas.openxmlformats.org/presentationml/2006/ole">
            <mc:AlternateContent xmlns:mc="http://schemas.openxmlformats.org/markup-compatibility/2006">
              <mc:Choice xmlns:v="urn:schemas-microsoft-com:vml" Requires="v">
                <p:oleObj spid="_x0000_s5154" name="Dokument" r:id="rId3" imgW="6662713" imgH="833647" progId="Word.Document.12">
                  <p:embed/>
                </p:oleObj>
              </mc:Choice>
              <mc:Fallback>
                <p:oleObj name="Dokument" r:id="rId3" imgW="6662713" imgH="833647" progId="Word.Document.12">
                  <p:embed/>
                  <p:pic>
                    <p:nvPicPr>
                      <p:cNvPr id="0" name=""/>
                      <p:cNvPicPr/>
                      <p:nvPr/>
                    </p:nvPicPr>
                    <p:blipFill>
                      <a:blip r:embed="rId4"/>
                      <a:stretch>
                        <a:fillRect/>
                      </a:stretch>
                    </p:blipFill>
                    <p:spPr>
                      <a:xfrm>
                        <a:off x="250776" y="980728"/>
                        <a:ext cx="8306816" cy="1039093"/>
                      </a:xfrm>
                      <a:prstGeom prst="rect">
                        <a:avLst/>
                      </a:prstGeom>
                    </p:spPr>
                  </p:pic>
                </p:oleObj>
              </mc:Fallback>
            </mc:AlternateContent>
          </a:graphicData>
        </a:graphic>
      </p:graphicFrame>
      <p:pic>
        <p:nvPicPr>
          <p:cNvPr id="51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776" y="1844824"/>
            <a:ext cx="834552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008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0" y="-2768"/>
            <a:ext cx="9144000" cy="400639"/>
          </a:xfrm>
        </p:spPr>
        <p:txBody>
          <a:bodyPr/>
          <a:lstStyle/>
          <a:p>
            <a:pPr lvl="0"/>
            <a:r>
              <a:rPr lang="en-US" sz="1600" b="1" dirty="0" smtClean="0">
                <a:solidFill>
                  <a:srgbClr val="0000CC"/>
                </a:solidFill>
              </a:rPr>
              <a:t>”3Q_SPLIT_SHORT_5”  </a:t>
            </a:r>
            <a:r>
              <a:rPr lang="en-US" sz="1600" b="1" dirty="0" smtClean="0"/>
              <a:t>lattice version. </a:t>
            </a:r>
            <a:r>
              <a:rPr lang="en-US" sz="2000" b="1" dirty="0" smtClean="0">
                <a:solidFill>
                  <a:prstClr val="black"/>
                </a:solidFill>
              </a:rPr>
              <a:t>One Cell.  Length </a:t>
            </a:r>
            <a:r>
              <a:rPr lang="en-US" sz="1600" b="1" dirty="0" smtClean="0">
                <a:solidFill>
                  <a:prstClr val="black"/>
                </a:solidFill>
              </a:rPr>
              <a:t>L=11.028 m</a:t>
            </a:r>
            <a:endParaRPr lang="de-DE" sz="1600" b="1" dirty="0" smtClean="0"/>
          </a:p>
        </p:txBody>
      </p:sp>
      <p:sp>
        <p:nvSpPr>
          <p:cNvPr id="26" name="Rechteck 25"/>
          <p:cNvSpPr/>
          <p:nvPr/>
        </p:nvSpPr>
        <p:spPr>
          <a:xfrm>
            <a:off x="0" y="24383"/>
            <a:ext cx="2599861" cy="6771084"/>
          </a:xfrm>
          <a:prstGeom prst="rect">
            <a:avLst/>
          </a:prstGeom>
        </p:spPr>
        <p:txBody>
          <a:bodyPr wrap="square">
            <a:spAutoFit/>
          </a:bodyPr>
          <a:lstStyle/>
          <a:p>
            <a:pPr lvl="0"/>
            <a:r>
              <a:rPr lang="de-DE" sz="1000" dirty="0">
                <a:solidFill>
                  <a:srgbClr val="FF0000"/>
                </a:solidFill>
              </a:rPr>
              <a:t>Parameters </a:t>
            </a:r>
            <a:r>
              <a:rPr lang="de-DE" sz="1000" dirty="0" err="1">
                <a:solidFill>
                  <a:srgbClr val="FF0000"/>
                </a:solidFill>
              </a:rPr>
              <a:t>of</a:t>
            </a:r>
            <a:r>
              <a:rPr lang="de-DE" sz="1000" dirty="0">
                <a:solidFill>
                  <a:srgbClr val="FF0000"/>
                </a:solidFill>
              </a:rPr>
              <a:t> </a:t>
            </a:r>
            <a:endParaRPr lang="de-DE" sz="1000" dirty="0" smtClean="0">
              <a:solidFill>
                <a:srgbClr val="FF0000"/>
              </a:solidFill>
            </a:endParaRPr>
          </a:p>
          <a:p>
            <a:pPr lvl="0"/>
            <a:r>
              <a:rPr lang="de-DE" sz="1000" dirty="0" smtClean="0">
                <a:solidFill>
                  <a:srgbClr val="FF0000"/>
                </a:solidFill>
              </a:rPr>
              <a:t>„</a:t>
            </a:r>
            <a:r>
              <a:rPr lang="de-DE" sz="1000" dirty="0">
                <a:solidFill>
                  <a:srgbClr val="FF0000"/>
                </a:solidFill>
              </a:rPr>
              <a:t>21_3,6,9“ </a:t>
            </a:r>
            <a:r>
              <a:rPr lang="de-DE" sz="1000" dirty="0" err="1">
                <a:solidFill>
                  <a:srgbClr val="FF0000"/>
                </a:solidFill>
              </a:rPr>
              <a:t>lattice</a:t>
            </a:r>
            <a:endParaRPr lang="de-DE" sz="1000" dirty="0">
              <a:solidFill>
                <a:srgbClr val="FF0000"/>
              </a:solidFill>
            </a:endParaRPr>
          </a:p>
          <a:p>
            <a:pPr lvl="0"/>
            <a:r>
              <a:rPr lang="de-DE" sz="1000" dirty="0" err="1">
                <a:solidFill>
                  <a:srgbClr val="FF0000"/>
                </a:solidFill>
              </a:rPr>
              <a:t>are</a:t>
            </a:r>
            <a:r>
              <a:rPr lang="de-DE" sz="1000" dirty="0">
                <a:solidFill>
                  <a:srgbClr val="FF0000"/>
                </a:solidFill>
              </a:rPr>
              <a:t> </a:t>
            </a:r>
            <a:r>
              <a:rPr lang="de-DE" sz="1000" dirty="0" err="1">
                <a:solidFill>
                  <a:srgbClr val="FF0000"/>
                </a:solidFill>
              </a:rPr>
              <a:t>shown</a:t>
            </a:r>
            <a:r>
              <a:rPr lang="de-DE" sz="1000" dirty="0">
                <a:solidFill>
                  <a:srgbClr val="FF0000"/>
                </a:solidFill>
              </a:rPr>
              <a:t> in </a:t>
            </a:r>
            <a:r>
              <a:rPr lang="de-DE" sz="1000" dirty="0" err="1" smtClean="0">
                <a:solidFill>
                  <a:srgbClr val="FF0000"/>
                </a:solidFill>
              </a:rPr>
              <a:t>brackets</a:t>
            </a:r>
            <a:endParaRPr lang="en-US" sz="1200" dirty="0"/>
          </a:p>
          <a:p>
            <a:pPr algn="just"/>
            <a:endParaRPr lang="en-US" sz="1200" dirty="0" smtClean="0"/>
          </a:p>
          <a:p>
            <a:pPr algn="just"/>
            <a:r>
              <a:rPr lang="en-US" sz="1200" dirty="0" smtClean="0"/>
              <a:t>E</a:t>
            </a:r>
            <a:r>
              <a:rPr lang="de-DE" sz="1200" dirty="0" smtClean="0"/>
              <a:t>=50 </a:t>
            </a:r>
            <a:r>
              <a:rPr lang="de-DE" sz="1200" dirty="0" smtClean="0">
                <a:sym typeface="Symbol"/>
              </a:rPr>
              <a:t> 500</a:t>
            </a:r>
            <a:r>
              <a:rPr lang="de-DE" sz="1200" dirty="0" smtClean="0"/>
              <a:t> </a:t>
            </a:r>
            <a:r>
              <a:rPr lang="de-DE" sz="1200" dirty="0" err="1"/>
              <a:t>MeV</a:t>
            </a:r>
            <a:r>
              <a:rPr lang="de-DE" sz="1200" dirty="0"/>
              <a:t> </a:t>
            </a:r>
          </a:p>
          <a:p>
            <a:pPr algn="just"/>
            <a:r>
              <a:rPr lang="de-DE" sz="1200" dirty="0"/>
              <a:t>B</a:t>
            </a:r>
            <a:r>
              <a:rPr lang="de-DE" sz="1200" dirty="0">
                <a:sym typeface="Symbol"/>
              </a:rPr>
              <a:t></a:t>
            </a:r>
            <a:r>
              <a:rPr lang="de-DE" sz="1200" dirty="0" smtClean="0"/>
              <a:t>R=0.167</a:t>
            </a:r>
            <a:r>
              <a:rPr lang="de-DE" sz="1200" dirty="0" smtClean="0">
                <a:sym typeface="Symbol"/>
              </a:rPr>
              <a:t>1,67</a:t>
            </a:r>
            <a:r>
              <a:rPr lang="de-DE" sz="1200" dirty="0" smtClean="0"/>
              <a:t> </a:t>
            </a:r>
            <a:r>
              <a:rPr lang="de-DE" sz="1200" dirty="0" err="1"/>
              <a:t>T</a:t>
            </a:r>
            <a:r>
              <a:rPr lang="de-DE" sz="1200" dirty="0" err="1">
                <a:sym typeface="Symbol"/>
              </a:rPr>
              <a:t></a:t>
            </a:r>
            <a:r>
              <a:rPr lang="de-DE" sz="1200" dirty="0" err="1" smtClean="0"/>
              <a:t>m</a:t>
            </a:r>
            <a:endParaRPr lang="en-US" sz="1200" b="1" dirty="0" smtClean="0"/>
          </a:p>
          <a:p>
            <a:pPr algn="just"/>
            <a:r>
              <a:rPr lang="en-US" sz="1200" b="1" dirty="0" smtClean="0"/>
              <a:t>BENDS</a:t>
            </a:r>
            <a:r>
              <a:rPr lang="en-US" sz="1200" dirty="0" smtClean="0"/>
              <a:t>  </a:t>
            </a:r>
            <a:endParaRPr lang="en-US" sz="1200" dirty="0"/>
          </a:p>
          <a:p>
            <a:pPr lvl="0"/>
            <a:r>
              <a:rPr lang="en-US" sz="1200" dirty="0"/>
              <a:t>TH = 22.5</a:t>
            </a:r>
            <a:r>
              <a:rPr lang="en-US" sz="1200" dirty="0">
                <a:sym typeface="Symbol"/>
              </a:rPr>
              <a:t></a:t>
            </a:r>
            <a:r>
              <a:rPr lang="en-US" sz="1200" dirty="0"/>
              <a:t> </a:t>
            </a:r>
            <a:r>
              <a:rPr lang="de-DE" sz="1000" dirty="0" smtClean="0">
                <a:solidFill>
                  <a:srgbClr val="FF0000"/>
                </a:solidFill>
              </a:rPr>
              <a:t>(</a:t>
            </a:r>
            <a:r>
              <a:rPr lang="en-US" sz="1000" dirty="0">
                <a:solidFill>
                  <a:srgbClr val="FF0000"/>
                </a:solidFill>
              </a:rPr>
              <a:t>22.5</a:t>
            </a:r>
            <a:r>
              <a:rPr lang="en-US" sz="1000" dirty="0">
                <a:solidFill>
                  <a:srgbClr val="FF0000"/>
                </a:solidFill>
                <a:sym typeface="Symbol"/>
              </a:rPr>
              <a:t></a:t>
            </a:r>
            <a:r>
              <a:rPr lang="de-DE" sz="1000" dirty="0" smtClean="0">
                <a:solidFill>
                  <a:srgbClr val="FF0000"/>
                </a:solidFill>
              </a:rPr>
              <a:t>)</a:t>
            </a:r>
            <a:endParaRPr lang="de-DE" sz="1000" dirty="0">
              <a:solidFill>
                <a:srgbClr val="FF0000"/>
              </a:solidFill>
            </a:endParaRPr>
          </a:p>
          <a:p>
            <a:pPr lvl="0"/>
            <a:r>
              <a:rPr lang="en-US" sz="1200" dirty="0" smtClean="0"/>
              <a:t>L=50 cm </a:t>
            </a:r>
            <a:r>
              <a:rPr lang="de-DE" sz="1000" dirty="0" smtClean="0">
                <a:solidFill>
                  <a:srgbClr val="FF0000"/>
                </a:solidFill>
              </a:rPr>
              <a:t>(30</a:t>
            </a:r>
            <a:r>
              <a:rPr lang="de-DE" sz="1000" dirty="0" smtClean="0">
                <a:solidFill>
                  <a:srgbClr val="0000CC"/>
                </a:solidFill>
              </a:rPr>
              <a:t>)</a:t>
            </a:r>
            <a:endParaRPr lang="de-DE" sz="1000" dirty="0">
              <a:solidFill>
                <a:srgbClr val="0000CC"/>
              </a:solidFill>
            </a:endParaRPr>
          </a:p>
          <a:p>
            <a:pPr lvl="0"/>
            <a:r>
              <a:rPr lang="en-US" sz="1200" dirty="0" smtClean="0"/>
              <a:t>B </a:t>
            </a:r>
            <a:r>
              <a:rPr lang="en-US" sz="1200" dirty="0"/>
              <a:t>= </a:t>
            </a:r>
            <a:r>
              <a:rPr lang="en-US" sz="1200" dirty="0" smtClean="0"/>
              <a:t>0.13</a:t>
            </a:r>
            <a:r>
              <a:rPr lang="en-US" sz="1200" dirty="0">
                <a:sym typeface="Symbol"/>
              </a:rPr>
              <a:t> </a:t>
            </a:r>
            <a:r>
              <a:rPr lang="en-US" sz="1200" dirty="0" smtClean="0"/>
              <a:t>1,3 T </a:t>
            </a:r>
            <a:r>
              <a:rPr lang="de-DE" sz="1000" dirty="0" smtClean="0">
                <a:solidFill>
                  <a:srgbClr val="FF0000"/>
                </a:solidFill>
              </a:rPr>
              <a:t>(0.22-2,2)</a:t>
            </a:r>
            <a:endParaRPr lang="de-DE" sz="1000" dirty="0">
              <a:solidFill>
                <a:srgbClr val="FF0000"/>
              </a:solidFill>
            </a:endParaRPr>
          </a:p>
          <a:p>
            <a:pPr lvl="0"/>
            <a:r>
              <a:rPr lang="en-US" sz="1200" dirty="0" smtClean="0"/>
              <a:t>R </a:t>
            </a:r>
            <a:r>
              <a:rPr lang="en-US" sz="1200" dirty="0"/>
              <a:t>=1.273 </a:t>
            </a:r>
            <a:r>
              <a:rPr lang="en-US" sz="1200" dirty="0" smtClean="0"/>
              <a:t>m </a:t>
            </a:r>
            <a:r>
              <a:rPr lang="de-DE" sz="1000" dirty="0" smtClean="0">
                <a:solidFill>
                  <a:srgbClr val="FF0000"/>
                </a:solidFill>
              </a:rPr>
              <a:t>(0.764)</a:t>
            </a:r>
            <a:endParaRPr lang="de-DE" sz="1000" dirty="0">
              <a:solidFill>
                <a:srgbClr val="FF0000"/>
              </a:solidFill>
            </a:endParaRPr>
          </a:p>
          <a:p>
            <a:pPr lvl="0"/>
            <a:r>
              <a:rPr lang="en-US" sz="1200" dirty="0" smtClean="0">
                <a:sym typeface="Symbol"/>
              </a:rPr>
              <a:t>1=2</a:t>
            </a:r>
            <a:r>
              <a:rPr lang="en-US" sz="1200" dirty="0" smtClean="0"/>
              <a:t>=</a:t>
            </a:r>
            <a:r>
              <a:rPr lang="en-US" sz="1200" dirty="0" smtClean="0">
                <a:solidFill>
                  <a:prstClr val="black"/>
                </a:solidFill>
              </a:rPr>
              <a:t>11.25</a:t>
            </a:r>
            <a:r>
              <a:rPr lang="en-US" sz="1200" dirty="0" smtClean="0">
                <a:solidFill>
                  <a:prstClr val="black"/>
                </a:solidFill>
                <a:sym typeface="Symbol"/>
              </a:rPr>
              <a:t></a:t>
            </a:r>
            <a:r>
              <a:rPr lang="en-US" sz="1200" dirty="0" smtClean="0"/>
              <a:t>   </a:t>
            </a:r>
            <a:r>
              <a:rPr lang="de-DE" sz="1000" dirty="0" smtClean="0">
                <a:solidFill>
                  <a:srgbClr val="FF0000"/>
                </a:solidFill>
              </a:rPr>
              <a:t>(0)</a:t>
            </a:r>
            <a:endParaRPr lang="en-US" sz="1000" dirty="0" smtClean="0">
              <a:solidFill>
                <a:srgbClr val="FF0000"/>
              </a:solidFill>
            </a:endParaRPr>
          </a:p>
          <a:p>
            <a:pPr lvl="0"/>
            <a:r>
              <a:rPr lang="en-US" sz="1200" dirty="0" smtClean="0">
                <a:sym typeface="Symbol"/>
              </a:rPr>
              <a:t>STR=3.99 m-2 </a:t>
            </a:r>
            <a:r>
              <a:rPr lang="de-DE" sz="1000" dirty="0" smtClean="0">
                <a:solidFill>
                  <a:srgbClr val="FF0000"/>
                </a:solidFill>
              </a:rPr>
              <a:t>(0</a:t>
            </a:r>
            <a:r>
              <a:rPr lang="de-DE" sz="1000" dirty="0">
                <a:solidFill>
                  <a:srgbClr val="FF0000"/>
                </a:solidFill>
              </a:rPr>
              <a:t>)</a:t>
            </a:r>
          </a:p>
          <a:p>
            <a:pPr algn="just"/>
            <a:r>
              <a:rPr lang="en-US" sz="1000" b="1" dirty="0" smtClean="0"/>
              <a:t>GRAD</a:t>
            </a:r>
            <a:r>
              <a:rPr lang="de-DE" sz="1000" b="1" dirty="0" smtClean="0"/>
              <a:t>= </a:t>
            </a:r>
            <a:r>
              <a:rPr lang="en-US" sz="1000" dirty="0" smtClean="0">
                <a:sym typeface="Symbol"/>
              </a:rPr>
              <a:t></a:t>
            </a:r>
            <a:r>
              <a:rPr lang="en-US" sz="1000" dirty="0"/>
              <a:t>(</a:t>
            </a:r>
            <a:r>
              <a:rPr lang="en-US" sz="1000" dirty="0" smtClean="0"/>
              <a:t>0,67</a:t>
            </a:r>
            <a:r>
              <a:rPr lang="en-US" sz="1000" dirty="0" smtClean="0">
                <a:sym typeface="Symbol"/>
              </a:rPr>
              <a:t>6</a:t>
            </a:r>
            <a:r>
              <a:rPr lang="en-US" sz="1000" dirty="0" smtClean="0"/>
              <a:t>,7) </a:t>
            </a:r>
            <a:r>
              <a:rPr lang="en-US" sz="1000" dirty="0"/>
              <a:t>T/m</a:t>
            </a:r>
            <a:endParaRPr lang="en-US" sz="1000" b="1" dirty="0"/>
          </a:p>
          <a:p>
            <a:pPr algn="just"/>
            <a:endParaRPr lang="en-US" sz="1200" b="1" dirty="0" smtClean="0"/>
          </a:p>
          <a:p>
            <a:pPr algn="just"/>
            <a:r>
              <a:rPr lang="en-US" sz="1200" b="1" dirty="0" smtClean="0"/>
              <a:t>Quads eff. length </a:t>
            </a:r>
            <a:endParaRPr lang="en-US" sz="1200" b="1" dirty="0"/>
          </a:p>
          <a:p>
            <a:pPr algn="just"/>
            <a:r>
              <a:rPr lang="en-US" sz="1200" dirty="0" smtClean="0"/>
              <a:t>Q1,3 = 15 cm </a:t>
            </a:r>
            <a:r>
              <a:rPr lang="en-US" sz="1000" dirty="0" smtClean="0">
                <a:solidFill>
                  <a:srgbClr val="FF0000"/>
                </a:solidFill>
              </a:rPr>
              <a:t>(15)</a:t>
            </a:r>
            <a:endParaRPr lang="en-US" sz="1000" dirty="0">
              <a:solidFill>
                <a:srgbClr val="FF0000"/>
              </a:solidFill>
            </a:endParaRPr>
          </a:p>
          <a:p>
            <a:pPr lvl="0" algn="just"/>
            <a:r>
              <a:rPr lang="en-US" sz="1200" dirty="0" smtClean="0"/>
              <a:t>Q2,7,8 = 20 cm</a:t>
            </a:r>
          </a:p>
          <a:p>
            <a:pPr lvl="0" algn="just"/>
            <a:r>
              <a:rPr lang="en-US" sz="1200" dirty="0" smtClean="0"/>
              <a:t>Q4A-4B  15-15 cm</a:t>
            </a:r>
            <a:endParaRPr lang="en-US" sz="1200" dirty="0"/>
          </a:p>
          <a:p>
            <a:pPr algn="just"/>
            <a:r>
              <a:rPr lang="en-US" sz="1200" dirty="0" smtClean="0"/>
              <a:t>Q5A-5B  15-15 cm</a:t>
            </a:r>
            <a:endParaRPr lang="en-US" sz="1200" dirty="0"/>
          </a:p>
          <a:p>
            <a:pPr algn="just"/>
            <a:r>
              <a:rPr lang="en-US" sz="1200" dirty="0" smtClean="0"/>
              <a:t>Q6A-6B  15-15 cm</a:t>
            </a:r>
            <a:endParaRPr lang="en-US" sz="1200" dirty="0"/>
          </a:p>
          <a:p>
            <a:pPr algn="just"/>
            <a:endParaRPr lang="en-US" sz="1200" b="1" dirty="0" smtClean="0">
              <a:sym typeface="Symbol"/>
            </a:endParaRPr>
          </a:p>
          <a:p>
            <a:pPr algn="just"/>
            <a:r>
              <a:rPr lang="en-US" sz="1200" b="1" dirty="0" smtClean="0">
                <a:sym typeface="Symbol"/>
              </a:rPr>
              <a:t>Quads strength </a:t>
            </a:r>
          </a:p>
          <a:p>
            <a:pPr lvl="0" algn="just"/>
            <a:r>
              <a:rPr lang="en-US" sz="1200" dirty="0">
                <a:sym typeface="Symbol"/>
              </a:rPr>
              <a:t> </a:t>
            </a:r>
            <a:r>
              <a:rPr lang="en-US" sz="1200" dirty="0" err="1" smtClean="0"/>
              <a:t>Kq</a:t>
            </a:r>
            <a:r>
              <a:rPr lang="en-US" sz="1200" dirty="0" smtClean="0"/>
              <a:t> </a:t>
            </a:r>
            <a:r>
              <a:rPr lang="en-US" sz="1200" dirty="0">
                <a:sym typeface="Symbol"/>
              </a:rPr>
              <a:t> </a:t>
            </a:r>
            <a:r>
              <a:rPr lang="en-US" sz="1200" dirty="0"/>
              <a:t>&lt; </a:t>
            </a:r>
            <a:r>
              <a:rPr lang="en-US" sz="1200" dirty="0" smtClean="0"/>
              <a:t>16 </a:t>
            </a:r>
            <a:r>
              <a:rPr lang="en-US" sz="1200" dirty="0"/>
              <a:t>m</a:t>
            </a:r>
            <a:r>
              <a:rPr lang="en-US" sz="1200" baseline="30000" dirty="0"/>
              <a:t>-2</a:t>
            </a:r>
            <a:r>
              <a:rPr lang="en-US" sz="1200" dirty="0"/>
              <a:t> </a:t>
            </a:r>
            <a:r>
              <a:rPr lang="en-US" sz="1200" dirty="0" smtClean="0"/>
              <a:t>    </a:t>
            </a:r>
            <a:r>
              <a:rPr lang="en-US" sz="1000" dirty="0" smtClean="0">
                <a:solidFill>
                  <a:srgbClr val="FF0000"/>
                </a:solidFill>
              </a:rPr>
              <a:t>(30)</a:t>
            </a:r>
          </a:p>
          <a:p>
            <a:pPr lvl="0" algn="just"/>
            <a:r>
              <a:rPr lang="en-US" sz="1000" dirty="0" smtClean="0">
                <a:sym typeface="Symbol"/>
              </a:rPr>
              <a:t> G</a:t>
            </a:r>
            <a:r>
              <a:rPr lang="en-US" sz="1000" dirty="0" smtClean="0"/>
              <a:t> </a:t>
            </a:r>
            <a:r>
              <a:rPr lang="en-US" sz="1000" dirty="0">
                <a:sym typeface="Symbol"/>
              </a:rPr>
              <a:t> </a:t>
            </a:r>
            <a:r>
              <a:rPr lang="en-US" sz="1000" dirty="0"/>
              <a:t>&lt; </a:t>
            </a:r>
            <a:r>
              <a:rPr lang="en-US" sz="1000" dirty="0" smtClean="0"/>
              <a:t> 3 </a:t>
            </a:r>
            <a:r>
              <a:rPr lang="en-US" sz="1000" dirty="0" smtClean="0">
                <a:sym typeface="Symbol"/>
              </a:rPr>
              <a:t> 30  T/m</a:t>
            </a:r>
            <a:endParaRPr lang="en-US" sz="1000" dirty="0" smtClean="0"/>
          </a:p>
          <a:p>
            <a:pPr lvl="0" algn="just"/>
            <a:r>
              <a:rPr lang="en-US" sz="1200" dirty="0" smtClean="0"/>
              <a:t>MAX-IV </a:t>
            </a:r>
            <a:r>
              <a:rPr lang="en-US" sz="1200" dirty="0" err="1" smtClean="0"/>
              <a:t>Kq</a:t>
            </a:r>
            <a:r>
              <a:rPr lang="en-US" sz="1200" dirty="0" smtClean="0"/>
              <a:t> &lt; 4 </a:t>
            </a:r>
            <a:r>
              <a:rPr lang="en-US" sz="1200" dirty="0" smtClean="0">
                <a:latin typeface="Arial"/>
                <a:ea typeface="Calibri"/>
              </a:rPr>
              <a:t>m</a:t>
            </a:r>
            <a:r>
              <a:rPr lang="en-US" sz="1200" baseline="30000" dirty="0" smtClean="0">
                <a:latin typeface="Arial"/>
                <a:ea typeface="Calibri"/>
              </a:rPr>
              <a:t>-2</a:t>
            </a:r>
            <a:endParaRPr lang="en-US" sz="1000" dirty="0" smtClean="0"/>
          </a:p>
          <a:p>
            <a:pPr algn="just"/>
            <a:endParaRPr lang="en-US" sz="1200" dirty="0">
              <a:solidFill>
                <a:srgbClr val="007434"/>
              </a:solidFill>
            </a:endParaRPr>
          </a:p>
          <a:p>
            <a:pPr algn="just"/>
            <a:r>
              <a:rPr lang="en-US" sz="1200" b="1" dirty="0" smtClean="0"/>
              <a:t>Chromatic SXT </a:t>
            </a:r>
          </a:p>
          <a:p>
            <a:pPr algn="just"/>
            <a:r>
              <a:rPr lang="en-US" sz="1200" b="1" dirty="0" err="1" smtClean="0"/>
              <a:t>Integr</a:t>
            </a:r>
            <a:r>
              <a:rPr lang="en-US" sz="1200" b="1" dirty="0" smtClean="0"/>
              <a:t>.</a:t>
            </a:r>
            <a:r>
              <a:rPr lang="en-US" sz="1200" b="1" dirty="0"/>
              <a:t> </a:t>
            </a:r>
            <a:r>
              <a:rPr lang="en-US" sz="1200" b="1" dirty="0" smtClean="0"/>
              <a:t>Strength </a:t>
            </a:r>
            <a:r>
              <a:rPr lang="en-US" sz="1200" dirty="0" err="1" smtClean="0"/>
              <a:t>Ks</a:t>
            </a:r>
            <a:r>
              <a:rPr lang="en-US" sz="1200" dirty="0" err="1" smtClean="0">
                <a:latin typeface="Arial"/>
                <a:cs typeface="Arial"/>
              </a:rPr>
              <a:t>·L</a:t>
            </a:r>
            <a:r>
              <a:rPr lang="en-US" sz="1200" dirty="0" smtClean="0">
                <a:latin typeface="Arial"/>
                <a:cs typeface="Arial"/>
              </a:rPr>
              <a:t> (</a:t>
            </a:r>
            <a:r>
              <a:rPr lang="en-US" sz="1200" dirty="0" smtClean="0"/>
              <a:t>m</a:t>
            </a:r>
            <a:r>
              <a:rPr lang="en-US" sz="1200" baseline="30000" dirty="0" smtClean="0"/>
              <a:t>-2</a:t>
            </a:r>
            <a:r>
              <a:rPr lang="en-US" sz="1200" dirty="0" smtClean="0"/>
              <a:t>) </a:t>
            </a:r>
          </a:p>
          <a:p>
            <a:r>
              <a:rPr lang="en-US" sz="1200" dirty="0" smtClean="0"/>
              <a:t>4A-4-4B</a:t>
            </a:r>
            <a:r>
              <a:rPr lang="en-US" sz="1200" dirty="0" smtClean="0">
                <a:sym typeface="Symbol"/>
              </a:rPr>
              <a:t>= </a:t>
            </a:r>
            <a:r>
              <a:rPr lang="en-US" sz="1200" dirty="0" smtClean="0"/>
              <a:t>+2.2 / 2.2 / 2.2 </a:t>
            </a:r>
            <a:r>
              <a:rPr lang="en-US" sz="1000" dirty="0" smtClean="0">
                <a:solidFill>
                  <a:srgbClr val="FF0000"/>
                </a:solidFill>
              </a:rPr>
              <a:t>(+33) </a:t>
            </a:r>
            <a:endParaRPr lang="en-US" sz="1000" dirty="0">
              <a:solidFill>
                <a:srgbClr val="FF0000"/>
              </a:solidFill>
            </a:endParaRPr>
          </a:p>
          <a:p>
            <a:pPr algn="just"/>
            <a:r>
              <a:rPr lang="en-US" sz="1200" dirty="0" smtClean="0"/>
              <a:t>5A-5-5B= </a:t>
            </a:r>
            <a:r>
              <a:rPr lang="en-US" sz="1200" dirty="0" smtClean="0">
                <a:sym typeface="Symbol"/>
              </a:rPr>
              <a:t>11</a:t>
            </a:r>
            <a:r>
              <a:rPr lang="en-US" sz="1200" dirty="0" smtClean="0"/>
              <a:t>.3 / 11.3 / 11.3  </a:t>
            </a:r>
            <a:r>
              <a:rPr lang="en-US" sz="1000" dirty="0" smtClean="0">
                <a:solidFill>
                  <a:srgbClr val="FF0000"/>
                </a:solidFill>
              </a:rPr>
              <a:t>(-35) </a:t>
            </a:r>
            <a:endParaRPr lang="en-US" sz="1000" dirty="0">
              <a:solidFill>
                <a:srgbClr val="FF0000"/>
              </a:solidFill>
            </a:endParaRPr>
          </a:p>
          <a:p>
            <a:pPr algn="just"/>
            <a:r>
              <a:rPr lang="en-US" sz="1200" dirty="0" smtClean="0"/>
              <a:t>6A-6-6B</a:t>
            </a:r>
            <a:r>
              <a:rPr lang="en-US" sz="1200" dirty="0" smtClean="0">
                <a:sym typeface="Symbol"/>
              </a:rPr>
              <a:t> </a:t>
            </a:r>
            <a:r>
              <a:rPr lang="en-US" sz="1200" dirty="0" smtClean="0"/>
              <a:t>= +2.1 / 2.1 / 2.1 </a:t>
            </a:r>
            <a:r>
              <a:rPr lang="en-US" sz="1000" dirty="0" smtClean="0">
                <a:solidFill>
                  <a:srgbClr val="FF0000"/>
                </a:solidFill>
              </a:rPr>
              <a:t>(+34) </a:t>
            </a:r>
            <a:endParaRPr lang="en-US" sz="1000" dirty="0">
              <a:solidFill>
                <a:srgbClr val="FF0000"/>
              </a:solidFill>
            </a:endParaRPr>
          </a:p>
          <a:p>
            <a:pPr lvl="0" algn="just"/>
            <a:r>
              <a:rPr lang="en-US" sz="1200" dirty="0">
                <a:sym typeface="Symbol"/>
              </a:rPr>
              <a:t></a:t>
            </a:r>
            <a:r>
              <a:rPr lang="en-US" sz="1200" dirty="0" err="1"/>
              <a:t>Ks</a:t>
            </a:r>
            <a:r>
              <a:rPr lang="en-US" sz="1200" dirty="0" err="1">
                <a:sym typeface="Symbol" pitchFamily="18" charset="2"/>
              </a:rPr>
              <a:t>L</a:t>
            </a:r>
            <a:r>
              <a:rPr lang="en-US" sz="1200" dirty="0">
                <a:sym typeface="Symbol" pitchFamily="18" charset="2"/>
              </a:rPr>
              <a:t> </a:t>
            </a:r>
            <a:r>
              <a:rPr lang="en-US" sz="1200" dirty="0">
                <a:sym typeface="Symbol"/>
              </a:rPr>
              <a:t></a:t>
            </a:r>
            <a:r>
              <a:rPr lang="en-US" sz="1200" dirty="0">
                <a:sym typeface="Symbol" pitchFamily="18" charset="2"/>
              </a:rPr>
              <a:t> </a:t>
            </a:r>
            <a:r>
              <a:rPr lang="en-US" sz="1200" dirty="0"/>
              <a:t>&lt; 11 m</a:t>
            </a:r>
            <a:r>
              <a:rPr lang="en-US" sz="1200" baseline="30000" dirty="0"/>
              <a:t>-2</a:t>
            </a:r>
            <a:r>
              <a:rPr lang="en-US" sz="1200" dirty="0"/>
              <a:t> </a:t>
            </a:r>
            <a:r>
              <a:rPr lang="en-US" sz="1000" dirty="0" smtClean="0">
                <a:solidFill>
                  <a:srgbClr val="FF0000"/>
                </a:solidFill>
              </a:rPr>
              <a:t>(40</a:t>
            </a:r>
            <a:r>
              <a:rPr lang="en-US" sz="1000" dirty="0">
                <a:solidFill>
                  <a:srgbClr val="FF0000"/>
                </a:solidFill>
              </a:rPr>
              <a:t>) </a:t>
            </a:r>
          </a:p>
          <a:p>
            <a:pPr lvl="0" algn="just"/>
            <a:r>
              <a:rPr lang="en-US" sz="1200" dirty="0" smtClean="0"/>
              <a:t>(</a:t>
            </a:r>
            <a:r>
              <a:rPr lang="en-US" sz="1200" dirty="0"/>
              <a:t>MAX-IV </a:t>
            </a:r>
            <a:r>
              <a:rPr lang="en-US" sz="1200" dirty="0" smtClean="0"/>
              <a:t>S </a:t>
            </a:r>
            <a:r>
              <a:rPr lang="en-US" sz="1200" dirty="0"/>
              <a:t>&lt; 22 </a:t>
            </a:r>
            <a:r>
              <a:rPr lang="en-US" sz="1200" dirty="0" smtClean="0"/>
              <a:t>m</a:t>
            </a:r>
            <a:r>
              <a:rPr lang="en-US" sz="1200" baseline="30000" dirty="0" smtClean="0"/>
              <a:t>-2</a:t>
            </a:r>
            <a:r>
              <a:rPr lang="en-US" sz="1200" dirty="0" smtClean="0"/>
              <a:t>)</a:t>
            </a:r>
            <a:endParaRPr lang="en-US" sz="1200" dirty="0"/>
          </a:p>
          <a:p>
            <a:pPr algn="just"/>
            <a:endParaRPr lang="en-US" sz="1200" b="1" dirty="0" smtClean="0"/>
          </a:p>
          <a:p>
            <a:pPr lvl="0" algn="just"/>
            <a:r>
              <a:rPr lang="en-US" sz="1200" b="1" dirty="0" smtClean="0"/>
              <a:t>SXT effective length</a:t>
            </a:r>
          </a:p>
          <a:p>
            <a:pPr lvl="0" algn="just"/>
            <a:r>
              <a:rPr lang="en-US" sz="1200" dirty="0" smtClean="0"/>
              <a:t>15-10-15 cm </a:t>
            </a:r>
            <a:r>
              <a:rPr lang="en-US" sz="1100" dirty="0" smtClean="0">
                <a:solidFill>
                  <a:srgbClr val="FF0000"/>
                </a:solidFill>
              </a:rPr>
              <a:t>(15) </a:t>
            </a:r>
            <a:endParaRPr lang="en-US" sz="1100" dirty="0">
              <a:solidFill>
                <a:srgbClr val="FF0000"/>
              </a:solidFill>
            </a:endParaRPr>
          </a:p>
        </p:txBody>
      </p:sp>
      <p:sp>
        <p:nvSpPr>
          <p:cNvPr id="29" name="Rechteck 28"/>
          <p:cNvSpPr/>
          <p:nvPr/>
        </p:nvSpPr>
        <p:spPr>
          <a:xfrm>
            <a:off x="1835696" y="740404"/>
            <a:ext cx="1440160" cy="2631490"/>
          </a:xfrm>
          <a:prstGeom prst="rect">
            <a:avLst/>
          </a:prstGeom>
        </p:spPr>
        <p:txBody>
          <a:bodyPr wrap="square">
            <a:spAutoFit/>
          </a:bodyPr>
          <a:lstStyle/>
          <a:p>
            <a:pPr lvl="0"/>
            <a:r>
              <a:rPr lang="de-DE" sz="1000" b="1" dirty="0" smtClean="0"/>
              <a:t>Quads </a:t>
            </a:r>
          </a:p>
          <a:p>
            <a:pPr lvl="0"/>
            <a:r>
              <a:rPr lang="de-DE" sz="1000" b="1" dirty="0" err="1" smtClean="0"/>
              <a:t>strentgh</a:t>
            </a:r>
            <a:r>
              <a:rPr lang="de-DE" sz="1000" b="1" dirty="0" smtClean="0"/>
              <a:t> (</a:t>
            </a:r>
            <a:r>
              <a:rPr lang="en-US" sz="1000" b="1" dirty="0" smtClean="0">
                <a:solidFill>
                  <a:prstClr val="black"/>
                </a:solidFill>
              </a:rPr>
              <a:t>m</a:t>
            </a:r>
            <a:r>
              <a:rPr lang="en-US" sz="1000" b="1" baseline="30000" dirty="0" smtClean="0">
                <a:solidFill>
                  <a:prstClr val="black"/>
                </a:solidFill>
              </a:rPr>
              <a:t>-2</a:t>
            </a:r>
            <a:r>
              <a:rPr lang="de-DE" sz="1000" b="1" dirty="0" smtClean="0"/>
              <a:t>)</a:t>
            </a:r>
          </a:p>
          <a:p>
            <a:pPr lvl="0"/>
            <a:endParaRPr lang="de-DE" sz="1000" b="1" dirty="0"/>
          </a:p>
          <a:p>
            <a:r>
              <a:rPr lang="en-US" sz="900" dirty="0"/>
              <a:t>Q1=</a:t>
            </a:r>
            <a:r>
              <a:rPr lang="en-US" sz="900" dirty="0">
                <a:sym typeface="Symbol"/>
              </a:rPr>
              <a:t></a:t>
            </a:r>
            <a:r>
              <a:rPr lang="en-US" sz="900" dirty="0" smtClean="0"/>
              <a:t>2.138 </a:t>
            </a:r>
            <a:r>
              <a:rPr lang="en-US" sz="900" dirty="0" smtClean="0">
                <a:solidFill>
                  <a:srgbClr val="FF0000"/>
                </a:solidFill>
              </a:rPr>
              <a:t>(</a:t>
            </a:r>
            <a:r>
              <a:rPr lang="en-US" sz="900" dirty="0" smtClean="0">
                <a:solidFill>
                  <a:srgbClr val="FF0000"/>
                </a:solidFill>
                <a:sym typeface="Symbol"/>
              </a:rPr>
              <a:t>5.8)</a:t>
            </a:r>
            <a:endParaRPr lang="de-DE" sz="900" dirty="0">
              <a:solidFill>
                <a:srgbClr val="FF0000"/>
              </a:solidFill>
            </a:endParaRPr>
          </a:p>
          <a:p>
            <a:r>
              <a:rPr lang="en-US" sz="900" dirty="0"/>
              <a:t>Q2=+</a:t>
            </a:r>
            <a:r>
              <a:rPr lang="en-US" sz="900" dirty="0" smtClean="0"/>
              <a:t>6.736 </a:t>
            </a:r>
            <a:r>
              <a:rPr lang="en-US" sz="900" dirty="0" smtClean="0">
                <a:solidFill>
                  <a:srgbClr val="FF0000"/>
                </a:solidFill>
              </a:rPr>
              <a:t>(+18.2)</a:t>
            </a:r>
            <a:endParaRPr lang="de-DE" sz="900" dirty="0">
              <a:solidFill>
                <a:srgbClr val="FF0000"/>
              </a:solidFill>
            </a:endParaRPr>
          </a:p>
          <a:p>
            <a:pPr lvl="0"/>
            <a:r>
              <a:rPr lang="en-US" sz="900" dirty="0"/>
              <a:t>Q3=</a:t>
            </a:r>
            <a:r>
              <a:rPr lang="en-US" sz="900" dirty="0" smtClean="0">
                <a:sym typeface="Symbol"/>
              </a:rPr>
              <a:t>4</a:t>
            </a:r>
            <a:r>
              <a:rPr lang="en-US" sz="900" dirty="0" smtClean="0"/>
              <a:t>.01 </a:t>
            </a:r>
            <a:r>
              <a:rPr lang="en-US" sz="900" dirty="0">
                <a:solidFill>
                  <a:srgbClr val="FF0000"/>
                </a:solidFill>
              </a:rPr>
              <a:t>(</a:t>
            </a:r>
            <a:r>
              <a:rPr lang="en-US" sz="900" dirty="0" smtClean="0">
                <a:solidFill>
                  <a:srgbClr val="FF0000"/>
                </a:solidFill>
                <a:sym typeface="Symbol"/>
              </a:rPr>
              <a:t>13.9)</a:t>
            </a:r>
            <a:endParaRPr lang="de-DE" sz="900" dirty="0">
              <a:solidFill>
                <a:srgbClr val="FF0000"/>
              </a:solidFill>
            </a:endParaRPr>
          </a:p>
          <a:p>
            <a:r>
              <a:rPr lang="en-US" sz="900" dirty="0"/>
              <a:t> </a:t>
            </a:r>
            <a:endParaRPr lang="de-DE" sz="900" dirty="0"/>
          </a:p>
          <a:p>
            <a:pPr lvl="0"/>
            <a:r>
              <a:rPr lang="en-US" sz="900" dirty="0"/>
              <a:t>Q4A=+</a:t>
            </a:r>
            <a:r>
              <a:rPr lang="en-US" sz="900" dirty="0" smtClean="0"/>
              <a:t>11.7 </a:t>
            </a:r>
            <a:r>
              <a:rPr lang="en-US" sz="900" dirty="0" smtClean="0">
                <a:solidFill>
                  <a:srgbClr val="FF0000"/>
                </a:solidFill>
              </a:rPr>
              <a:t>(</a:t>
            </a:r>
            <a:r>
              <a:rPr lang="en-US" sz="900" dirty="0" smtClean="0">
                <a:solidFill>
                  <a:srgbClr val="FF0000"/>
                </a:solidFill>
                <a:sym typeface="Symbol"/>
              </a:rPr>
              <a:t>+28.7)</a:t>
            </a:r>
            <a:endParaRPr lang="de-DE" sz="900" dirty="0">
              <a:solidFill>
                <a:srgbClr val="FF0000"/>
              </a:solidFill>
            </a:endParaRPr>
          </a:p>
          <a:p>
            <a:r>
              <a:rPr lang="en-US" sz="900" dirty="0" smtClean="0"/>
              <a:t>Q4B</a:t>
            </a:r>
            <a:r>
              <a:rPr lang="en-US" sz="900" dirty="0"/>
              <a:t>=+</a:t>
            </a:r>
            <a:r>
              <a:rPr lang="en-US" sz="900" dirty="0" smtClean="0"/>
              <a:t>11.485 </a:t>
            </a:r>
            <a:endParaRPr lang="de-DE" sz="900" dirty="0"/>
          </a:p>
          <a:p>
            <a:r>
              <a:rPr lang="en-US" sz="900" dirty="0"/>
              <a:t> </a:t>
            </a:r>
            <a:endParaRPr lang="de-DE" sz="900" dirty="0"/>
          </a:p>
          <a:p>
            <a:pPr lvl="0"/>
            <a:r>
              <a:rPr lang="en-US" sz="900" dirty="0"/>
              <a:t>Q5A=</a:t>
            </a:r>
            <a:r>
              <a:rPr lang="en-US" sz="900" dirty="0">
                <a:sym typeface="Symbol"/>
              </a:rPr>
              <a:t></a:t>
            </a:r>
            <a:r>
              <a:rPr lang="en-US" sz="900" dirty="0" smtClean="0"/>
              <a:t>15.305 </a:t>
            </a:r>
            <a:r>
              <a:rPr lang="en-US" sz="900" dirty="0" smtClean="0">
                <a:solidFill>
                  <a:srgbClr val="FF0000"/>
                </a:solidFill>
              </a:rPr>
              <a:t>(</a:t>
            </a:r>
            <a:r>
              <a:rPr lang="en-US" sz="900" dirty="0" smtClean="0">
                <a:solidFill>
                  <a:srgbClr val="FF0000"/>
                </a:solidFill>
                <a:sym typeface="Symbol"/>
              </a:rPr>
              <a:t>20)</a:t>
            </a:r>
            <a:endParaRPr lang="de-DE" sz="900" dirty="0">
              <a:solidFill>
                <a:srgbClr val="FF0000"/>
              </a:solidFill>
            </a:endParaRPr>
          </a:p>
          <a:p>
            <a:pPr lvl="0"/>
            <a:r>
              <a:rPr lang="en-US" sz="900" dirty="0"/>
              <a:t>Q5B=</a:t>
            </a:r>
            <a:r>
              <a:rPr lang="en-US" sz="900" dirty="0">
                <a:sym typeface="Symbol"/>
              </a:rPr>
              <a:t></a:t>
            </a:r>
            <a:r>
              <a:rPr lang="en-US" sz="900" dirty="0" smtClean="0"/>
              <a:t>16.435  </a:t>
            </a:r>
            <a:endParaRPr lang="de-DE" sz="900" dirty="0">
              <a:solidFill>
                <a:prstClr val="black"/>
              </a:solidFill>
            </a:endParaRPr>
          </a:p>
          <a:p>
            <a:endParaRPr lang="de-DE" sz="900" dirty="0"/>
          </a:p>
          <a:p>
            <a:pPr lvl="0"/>
            <a:r>
              <a:rPr lang="en-US" sz="900" dirty="0"/>
              <a:t>Q6A=+</a:t>
            </a:r>
            <a:r>
              <a:rPr lang="en-US" sz="900" dirty="0" smtClean="0"/>
              <a:t>11.65 </a:t>
            </a:r>
            <a:r>
              <a:rPr lang="en-US" sz="900" dirty="0" smtClean="0">
                <a:solidFill>
                  <a:srgbClr val="FF0000"/>
                </a:solidFill>
              </a:rPr>
              <a:t>(</a:t>
            </a:r>
            <a:r>
              <a:rPr lang="en-US" sz="900" dirty="0" smtClean="0">
                <a:solidFill>
                  <a:srgbClr val="FF0000"/>
                </a:solidFill>
                <a:sym typeface="Symbol"/>
              </a:rPr>
              <a:t>+28.9)</a:t>
            </a:r>
            <a:endParaRPr lang="de-DE" sz="900" dirty="0">
              <a:solidFill>
                <a:srgbClr val="FF0000"/>
              </a:solidFill>
            </a:endParaRPr>
          </a:p>
          <a:p>
            <a:r>
              <a:rPr lang="en-US" sz="900" dirty="0"/>
              <a:t>Q6B=+11.6 </a:t>
            </a:r>
            <a:r>
              <a:rPr lang="en-US" sz="900" dirty="0" smtClean="0"/>
              <a:t>5 </a:t>
            </a:r>
            <a:r>
              <a:rPr lang="en-US" sz="900" dirty="0"/>
              <a:t> </a:t>
            </a:r>
            <a:endParaRPr lang="de-DE" sz="900" dirty="0">
              <a:solidFill>
                <a:prstClr val="black"/>
              </a:solidFill>
            </a:endParaRPr>
          </a:p>
          <a:p>
            <a:endParaRPr lang="de-DE" sz="900" dirty="0"/>
          </a:p>
          <a:p>
            <a:pPr lvl="0"/>
            <a:r>
              <a:rPr lang="en-US" sz="900" dirty="0"/>
              <a:t>Q7=</a:t>
            </a:r>
            <a:r>
              <a:rPr lang="en-US" sz="900" dirty="0">
                <a:sym typeface="Symbol"/>
              </a:rPr>
              <a:t></a:t>
            </a:r>
            <a:r>
              <a:rPr lang="en-US" sz="900" dirty="0" smtClean="0"/>
              <a:t>2.437 </a:t>
            </a:r>
            <a:r>
              <a:rPr lang="en-US" sz="900" dirty="0">
                <a:solidFill>
                  <a:srgbClr val="FF0000"/>
                </a:solidFill>
              </a:rPr>
              <a:t>(</a:t>
            </a:r>
            <a:r>
              <a:rPr lang="en-US" sz="900" dirty="0" smtClean="0">
                <a:solidFill>
                  <a:srgbClr val="FF0000"/>
                </a:solidFill>
                <a:sym typeface="Symbol"/>
              </a:rPr>
              <a:t>12.1)</a:t>
            </a:r>
            <a:endParaRPr lang="de-DE" sz="900" dirty="0">
              <a:solidFill>
                <a:srgbClr val="FF0000"/>
              </a:solidFill>
            </a:endParaRPr>
          </a:p>
          <a:p>
            <a:pPr lvl="0"/>
            <a:r>
              <a:rPr lang="en-US" sz="900" dirty="0"/>
              <a:t>Q8=+</a:t>
            </a:r>
            <a:r>
              <a:rPr lang="en-US" sz="900" dirty="0" smtClean="0"/>
              <a:t>8.460 </a:t>
            </a:r>
            <a:r>
              <a:rPr lang="en-US" sz="900" dirty="0" smtClean="0">
                <a:solidFill>
                  <a:srgbClr val="FF0000"/>
                </a:solidFill>
              </a:rPr>
              <a:t>(</a:t>
            </a:r>
            <a:r>
              <a:rPr lang="en-US" sz="900" dirty="0" smtClean="0">
                <a:solidFill>
                  <a:srgbClr val="FF0000"/>
                </a:solidFill>
                <a:sym typeface="Symbol"/>
              </a:rPr>
              <a:t>+26.2)</a:t>
            </a:r>
            <a:endParaRPr lang="de-DE" sz="900" dirty="0">
              <a:solidFill>
                <a:srgbClr val="FF0000"/>
              </a:solidFill>
            </a:endParaRPr>
          </a:p>
        </p:txBody>
      </p:sp>
      <p:pic>
        <p:nvPicPr>
          <p:cNvPr id="205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536903"/>
            <a:ext cx="6228184" cy="629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hteck 29"/>
          <p:cNvSpPr/>
          <p:nvPr/>
        </p:nvSpPr>
        <p:spPr>
          <a:xfrm rot="1418896">
            <a:off x="5703630" y="884922"/>
            <a:ext cx="1664238" cy="246221"/>
          </a:xfrm>
          <a:prstGeom prst="rect">
            <a:avLst/>
          </a:prstGeom>
        </p:spPr>
        <p:txBody>
          <a:bodyPr wrap="none">
            <a:spAutoFit/>
          </a:bodyPr>
          <a:lstStyle/>
          <a:p>
            <a:pPr lvl="0"/>
            <a:r>
              <a:rPr lang="de-DE" sz="1000" b="1" dirty="0">
                <a:solidFill>
                  <a:srgbClr val="FF0000"/>
                </a:solidFill>
              </a:rPr>
              <a:t>Q4A-4B Q5A-5B Q6A-6B</a:t>
            </a:r>
          </a:p>
        </p:txBody>
      </p:sp>
      <p:sp>
        <p:nvSpPr>
          <p:cNvPr id="32" name="Rechteck 31"/>
          <p:cNvSpPr/>
          <p:nvPr/>
        </p:nvSpPr>
        <p:spPr>
          <a:xfrm>
            <a:off x="3616288" y="665860"/>
            <a:ext cx="856325" cy="307777"/>
          </a:xfrm>
          <a:prstGeom prst="rect">
            <a:avLst/>
          </a:prstGeom>
        </p:spPr>
        <p:txBody>
          <a:bodyPr wrap="none">
            <a:spAutoFit/>
          </a:bodyPr>
          <a:lstStyle/>
          <a:p>
            <a:pPr lvl="0"/>
            <a:r>
              <a:rPr lang="en-US" sz="1400" b="1" dirty="0" smtClean="0">
                <a:solidFill>
                  <a:prstClr val="black"/>
                </a:solidFill>
              </a:rPr>
              <a:t>L/2=1 m</a:t>
            </a:r>
            <a:endParaRPr lang="de-DE" sz="1400" b="1" dirty="0">
              <a:solidFill>
                <a:prstClr val="black"/>
              </a:solidFill>
            </a:endParaRPr>
          </a:p>
        </p:txBody>
      </p:sp>
      <p:sp>
        <p:nvSpPr>
          <p:cNvPr id="33" name="Rechteck 32"/>
          <p:cNvSpPr/>
          <p:nvPr/>
        </p:nvSpPr>
        <p:spPr>
          <a:xfrm>
            <a:off x="4396777" y="437309"/>
            <a:ext cx="728084" cy="276999"/>
          </a:xfrm>
          <a:prstGeom prst="rect">
            <a:avLst/>
          </a:prstGeom>
        </p:spPr>
        <p:txBody>
          <a:bodyPr wrap="none">
            <a:spAutoFit/>
          </a:bodyPr>
          <a:lstStyle/>
          <a:p>
            <a:r>
              <a:rPr lang="en-US" sz="1200" b="1" dirty="0" err="1" smtClean="0"/>
              <a:t>Lq</a:t>
            </a:r>
            <a:r>
              <a:rPr lang="en-US" sz="1200" b="1" dirty="0" smtClean="0"/>
              <a:t>=1 </a:t>
            </a:r>
            <a:r>
              <a:rPr lang="en-US" sz="1200" b="1" dirty="0"/>
              <a:t>m</a:t>
            </a:r>
            <a:endParaRPr lang="de-DE" sz="1200" b="1" dirty="0"/>
          </a:p>
        </p:txBody>
      </p:sp>
      <p:sp>
        <p:nvSpPr>
          <p:cNvPr id="34" name="Rechteck 33"/>
          <p:cNvSpPr/>
          <p:nvPr/>
        </p:nvSpPr>
        <p:spPr>
          <a:xfrm>
            <a:off x="4322604" y="1254442"/>
            <a:ext cx="973343" cy="276999"/>
          </a:xfrm>
          <a:prstGeom prst="rect">
            <a:avLst/>
          </a:prstGeom>
        </p:spPr>
        <p:txBody>
          <a:bodyPr wrap="none">
            <a:spAutoFit/>
          </a:bodyPr>
          <a:lstStyle/>
          <a:p>
            <a:pPr lvl="0"/>
            <a:r>
              <a:rPr lang="de-DE" sz="1200" b="1" dirty="0">
                <a:solidFill>
                  <a:srgbClr val="FF0000"/>
                </a:solidFill>
              </a:rPr>
              <a:t>Q1  Q2  Q3</a:t>
            </a:r>
          </a:p>
        </p:txBody>
      </p:sp>
      <p:sp>
        <p:nvSpPr>
          <p:cNvPr id="35" name="Rechteck 34"/>
          <p:cNvSpPr/>
          <p:nvPr/>
        </p:nvSpPr>
        <p:spPr>
          <a:xfrm rot="3347411">
            <a:off x="7956377" y="2321532"/>
            <a:ext cx="587020" cy="276999"/>
          </a:xfrm>
          <a:prstGeom prst="rect">
            <a:avLst/>
          </a:prstGeom>
        </p:spPr>
        <p:txBody>
          <a:bodyPr wrap="none">
            <a:spAutoFit/>
          </a:bodyPr>
          <a:lstStyle/>
          <a:p>
            <a:pPr lvl="0"/>
            <a:r>
              <a:rPr lang="de-DE" sz="1200" b="1" dirty="0" smtClean="0">
                <a:solidFill>
                  <a:srgbClr val="0000CC"/>
                </a:solidFill>
              </a:rPr>
              <a:t>22.5</a:t>
            </a:r>
            <a:r>
              <a:rPr lang="de-DE" sz="1200" b="1" dirty="0" smtClean="0">
                <a:solidFill>
                  <a:srgbClr val="0000CC"/>
                </a:solidFill>
                <a:sym typeface="Symbol"/>
              </a:rPr>
              <a:t></a:t>
            </a:r>
            <a:r>
              <a:rPr lang="de-DE" sz="1200" b="1" dirty="0" smtClean="0">
                <a:solidFill>
                  <a:srgbClr val="0000CC"/>
                </a:solidFill>
              </a:rPr>
              <a:t> </a:t>
            </a:r>
            <a:endParaRPr lang="de-DE" sz="1200" b="1" dirty="0">
              <a:solidFill>
                <a:srgbClr val="0000CC"/>
              </a:solidFill>
            </a:endParaRPr>
          </a:p>
        </p:txBody>
      </p:sp>
      <p:sp>
        <p:nvSpPr>
          <p:cNvPr id="36" name="Rechteck 35"/>
          <p:cNvSpPr/>
          <p:nvPr/>
        </p:nvSpPr>
        <p:spPr>
          <a:xfrm rot="727231">
            <a:off x="5170601" y="595377"/>
            <a:ext cx="587020" cy="276999"/>
          </a:xfrm>
          <a:prstGeom prst="rect">
            <a:avLst/>
          </a:prstGeom>
        </p:spPr>
        <p:txBody>
          <a:bodyPr wrap="none">
            <a:spAutoFit/>
          </a:bodyPr>
          <a:lstStyle/>
          <a:p>
            <a:pPr lvl="0"/>
            <a:r>
              <a:rPr lang="de-DE" sz="1200" b="1" dirty="0">
                <a:solidFill>
                  <a:srgbClr val="0000CC"/>
                </a:solidFill>
              </a:rPr>
              <a:t>22.5</a:t>
            </a:r>
            <a:r>
              <a:rPr lang="de-DE" sz="1200" b="1" dirty="0">
                <a:solidFill>
                  <a:srgbClr val="0000CC"/>
                </a:solidFill>
                <a:sym typeface="Symbol"/>
              </a:rPr>
              <a:t></a:t>
            </a:r>
            <a:r>
              <a:rPr lang="de-DE" sz="1200" b="1" dirty="0">
                <a:solidFill>
                  <a:srgbClr val="0000CC"/>
                </a:solidFill>
              </a:rPr>
              <a:t> </a:t>
            </a:r>
          </a:p>
        </p:txBody>
      </p:sp>
      <p:sp>
        <p:nvSpPr>
          <p:cNvPr id="37" name="Rechteck 36"/>
          <p:cNvSpPr/>
          <p:nvPr/>
        </p:nvSpPr>
        <p:spPr>
          <a:xfrm rot="1824938">
            <a:off x="7053867" y="1323653"/>
            <a:ext cx="587020" cy="276999"/>
          </a:xfrm>
          <a:prstGeom prst="rect">
            <a:avLst/>
          </a:prstGeom>
        </p:spPr>
        <p:txBody>
          <a:bodyPr wrap="none">
            <a:spAutoFit/>
          </a:bodyPr>
          <a:lstStyle/>
          <a:p>
            <a:pPr lvl="0"/>
            <a:r>
              <a:rPr lang="de-DE" sz="1200" b="1" dirty="0">
                <a:solidFill>
                  <a:srgbClr val="0000CC"/>
                </a:solidFill>
              </a:rPr>
              <a:t>22.5</a:t>
            </a:r>
            <a:r>
              <a:rPr lang="de-DE" sz="1200" b="1" dirty="0">
                <a:solidFill>
                  <a:srgbClr val="0000CC"/>
                </a:solidFill>
                <a:sym typeface="Symbol"/>
              </a:rPr>
              <a:t></a:t>
            </a:r>
            <a:r>
              <a:rPr lang="de-DE" sz="1200" b="1" dirty="0">
                <a:solidFill>
                  <a:srgbClr val="0000CC"/>
                </a:solidFill>
              </a:rPr>
              <a:t> </a:t>
            </a:r>
          </a:p>
        </p:txBody>
      </p:sp>
      <p:sp>
        <p:nvSpPr>
          <p:cNvPr id="38" name="Rechteck 37"/>
          <p:cNvSpPr/>
          <p:nvPr/>
        </p:nvSpPr>
        <p:spPr>
          <a:xfrm rot="4563602">
            <a:off x="8691117" y="4080688"/>
            <a:ext cx="587020" cy="276999"/>
          </a:xfrm>
          <a:prstGeom prst="rect">
            <a:avLst/>
          </a:prstGeom>
        </p:spPr>
        <p:txBody>
          <a:bodyPr wrap="none">
            <a:spAutoFit/>
          </a:bodyPr>
          <a:lstStyle/>
          <a:p>
            <a:pPr lvl="0"/>
            <a:r>
              <a:rPr lang="de-DE" sz="1200" b="1" dirty="0">
                <a:solidFill>
                  <a:srgbClr val="0000CC"/>
                </a:solidFill>
              </a:rPr>
              <a:t>22.5</a:t>
            </a:r>
            <a:r>
              <a:rPr lang="de-DE" sz="1200" b="1" dirty="0">
                <a:solidFill>
                  <a:srgbClr val="0000CC"/>
                </a:solidFill>
                <a:sym typeface="Symbol"/>
              </a:rPr>
              <a:t></a:t>
            </a:r>
            <a:r>
              <a:rPr lang="de-DE" sz="1200" b="1" dirty="0">
                <a:solidFill>
                  <a:srgbClr val="0000CC"/>
                </a:solidFill>
              </a:rPr>
              <a:t> </a:t>
            </a:r>
          </a:p>
        </p:txBody>
      </p:sp>
      <p:sp>
        <p:nvSpPr>
          <p:cNvPr id="39" name="Rechteck 38"/>
          <p:cNvSpPr/>
          <p:nvPr/>
        </p:nvSpPr>
        <p:spPr>
          <a:xfrm rot="4062160">
            <a:off x="7857936" y="3150644"/>
            <a:ext cx="1699504" cy="246221"/>
          </a:xfrm>
          <a:prstGeom prst="rect">
            <a:avLst/>
          </a:prstGeom>
        </p:spPr>
        <p:txBody>
          <a:bodyPr wrap="none">
            <a:spAutoFit/>
          </a:bodyPr>
          <a:lstStyle/>
          <a:p>
            <a:pPr lvl="0"/>
            <a:r>
              <a:rPr lang="de-DE" sz="1000" b="1" dirty="0">
                <a:solidFill>
                  <a:srgbClr val="FF0000"/>
                </a:solidFill>
              </a:rPr>
              <a:t>Q6B-6A Q5B-5A Q4B-4A </a:t>
            </a:r>
          </a:p>
        </p:txBody>
      </p:sp>
      <p:sp>
        <p:nvSpPr>
          <p:cNvPr id="40" name="Rechteck 39"/>
          <p:cNvSpPr/>
          <p:nvPr/>
        </p:nvSpPr>
        <p:spPr>
          <a:xfrm rot="5400000">
            <a:off x="7901715" y="4885591"/>
            <a:ext cx="973343" cy="276999"/>
          </a:xfrm>
          <a:prstGeom prst="rect">
            <a:avLst/>
          </a:prstGeom>
        </p:spPr>
        <p:txBody>
          <a:bodyPr wrap="none">
            <a:spAutoFit/>
          </a:bodyPr>
          <a:lstStyle/>
          <a:p>
            <a:pPr lvl="0"/>
            <a:r>
              <a:rPr lang="de-DE" sz="1200" b="1" dirty="0">
                <a:solidFill>
                  <a:srgbClr val="FF0000"/>
                </a:solidFill>
              </a:rPr>
              <a:t>Q3  Q2  Q1</a:t>
            </a:r>
          </a:p>
        </p:txBody>
      </p:sp>
      <p:sp>
        <p:nvSpPr>
          <p:cNvPr id="41" name="Rechteck 40"/>
          <p:cNvSpPr/>
          <p:nvPr/>
        </p:nvSpPr>
        <p:spPr>
          <a:xfrm rot="2649790">
            <a:off x="7377382" y="1777151"/>
            <a:ext cx="1016625" cy="276999"/>
          </a:xfrm>
          <a:prstGeom prst="rect">
            <a:avLst/>
          </a:prstGeom>
        </p:spPr>
        <p:txBody>
          <a:bodyPr wrap="none">
            <a:spAutoFit/>
          </a:bodyPr>
          <a:lstStyle/>
          <a:p>
            <a:pPr lvl="0"/>
            <a:r>
              <a:rPr lang="de-DE" sz="1200" b="1" dirty="0">
                <a:solidFill>
                  <a:srgbClr val="FF0000"/>
                </a:solidFill>
              </a:rPr>
              <a:t>Q7  Q8  Q7 </a:t>
            </a:r>
          </a:p>
        </p:txBody>
      </p:sp>
      <p:sp>
        <p:nvSpPr>
          <p:cNvPr id="43" name="Textfeld 42"/>
          <p:cNvSpPr txBox="1"/>
          <p:nvPr/>
        </p:nvSpPr>
        <p:spPr>
          <a:xfrm rot="1450214">
            <a:off x="5173266" y="1671689"/>
            <a:ext cx="2084225" cy="215444"/>
          </a:xfrm>
          <a:prstGeom prst="rect">
            <a:avLst/>
          </a:prstGeom>
          <a:noFill/>
        </p:spPr>
        <p:txBody>
          <a:bodyPr wrap="none" rtlCol="0">
            <a:spAutoFit/>
          </a:bodyPr>
          <a:lstStyle/>
          <a:p>
            <a:r>
              <a:rPr lang="de-DE" sz="800" b="1" dirty="0" smtClean="0">
                <a:solidFill>
                  <a:srgbClr val="009242"/>
                </a:solidFill>
              </a:rPr>
              <a:t>S4A-S4-S4B  S5A-S5-S5B  S6A-S6-S6B</a:t>
            </a:r>
            <a:endParaRPr lang="de-DE" sz="800" b="1" dirty="0">
              <a:solidFill>
                <a:srgbClr val="009242"/>
              </a:solidFill>
            </a:endParaRPr>
          </a:p>
        </p:txBody>
      </p:sp>
      <p:sp>
        <p:nvSpPr>
          <p:cNvPr id="44" name="Textfeld 43"/>
          <p:cNvSpPr txBox="1"/>
          <p:nvPr/>
        </p:nvSpPr>
        <p:spPr>
          <a:xfrm>
            <a:off x="3647947" y="1612602"/>
            <a:ext cx="2935868" cy="1754326"/>
          </a:xfrm>
          <a:prstGeom prst="rect">
            <a:avLst/>
          </a:prstGeom>
          <a:noFill/>
        </p:spPr>
        <p:txBody>
          <a:bodyPr wrap="none" rtlCol="0">
            <a:spAutoFit/>
          </a:bodyPr>
          <a:lstStyle/>
          <a:p>
            <a:pPr marL="171450" indent="-171450">
              <a:buFont typeface="Arial" panose="020B0604020202020204" pitchFamily="34" charset="0"/>
              <a:buChar char="•"/>
            </a:pPr>
            <a:r>
              <a:rPr lang="de-DE" sz="1200" dirty="0" smtClean="0"/>
              <a:t>Gradient </a:t>
            </a:r>
            <a:r>
              <a:rPr lang="de-DE" sz="1200" dirty="0" err="1" smtClean="0"/>
              <a:t>Bends</a:t>
            </a:r>
            <a:r>
              <a:rPr lang="de-DE" sz="1200" dirty="0" smtClean="0"/>
              <a:t> (</a:t>
            </a:r>
            <a:r>
              <a:rPr lang="de-DE" sz="1200" b="1" dirty="0" err="1" smtClean="0">
                <a:solidFill>
                  <a:srgbClr val="0000CC"/>
                </a:solidFill>
              </a:rPr>
              <a:t>blue</a:t>
            </a:r>
            <a:r>
              <a:rPr lang="de-DE" sz="1200" dirty="0" smtClean="0"/>
              <a:t>) </a:t>
            </a:r>
          </a:p>
          <a:p>
            <a:pPr marL="171450" indent="-171450">
              <a:buFont typeface="Arial" panose="020B0604020202020204" pitchFamily="34" charset="0"/>
              <a:buChar char="•"/>
            </a:pPr>
            <a:r>
              <a:rPr lang="de-DE" sz="1200" dirty="0" smtClean="0"/>
              <a:t>Quads  (</a:t>
            </a:r>
            <a:r>
              <a:rPr lang="de-DE" sz="1200" b="1" dirty="0" err="1" smtClean="0">
                <a:solidFill>
                  <a:srgbClr val="FF0000"/>
                </a:solidFill>
              </a:rPr>
              <a:t>red</a:t>
            </a:r>
            <a:r>
              <a:rPr lang="de-DE" sz="1200" dirty="0" smtClean="0"/>
              <a:t>)   </a:t>
            </a:r>
          </a:p>
          <a:p>
            <a:pPr marL="171450" indent="-171450">
              <a:buFont typeface="Arial" panose="020B0604020202020204" pitchFamily="34" charset="0"/>
              <a:buChar char="•"/>
            </a:pPr>
            <a:r>
              <a:rPr lang="de-DE" sz="1200" dirty="0" err="1" smtClean="0"/>
              <a:t>Chromatic</a:t>
            </a:r>
            <a:r>
              <a:rPr lang="de-DE" sz="1200" dirty="0" smtClean="0"/>
              <a:t> SXT(</a:t>
            </a:r>
            <a:r>
              <a:rPr lang="de-DE" sz="1200" b="1" dirty="0" err="1" smtClean="0">
                <a:solidFill>
                  <a:srgbClr val="009242"/>
                </a:solidFill>
              </a:rPr>
              <a:t>green</a:t>
            </a:r>
            <a:r>
              <a:rPr lang="de-DE" sz="1200" dirty="0" smtClean="0"/>
              <a:t>)</a:t>
            </a:r>
          </a:p>
          <a:p>
            <a:pPr marL="171450" indent="-171450">
              <a:buFont typeface="Arial" panose="020B0604020202020204" pitchFamily="34" charset="0"/>
              <a:buChar char="•"/>
            </a:pPr>
            <a:r>
              <a:rPr lang="de-DE" sz="1200" dirty="0" err="1" smtClean="0"/>
              <a:t>Combined</a:t>
            </a:r>
            <a:r>
              <a:rPr lang="de-DE" sz="1200" dirty="0" smtClean="0"/>
              <a:t> </a:t>
            </a:r>
            <a:r>
              <a:rPr lang="de-DE" sz="1200" dirty="0" err="1" smtClean="0"/>
              <a:t>function</a:t>
            </a:r>
            <a:r>
              <a:rPr lang="de-DE" sz="1200" dirty="0" smtClean="0"/>
              <a:t> </a:t>
            </a:r>
            <a:r>
              <a:rPr lang="de-DE" sz="1200" dirty="0" err="1" smtClean="0"/>
              <a:t>magnets</a:t>
            </a:r>
            <a:r>
              <a:rPr lang="de-DE" sz="1200" dirty="0" smtClean="0"/>
              <a:t> (Q+S)</a:t>
            </a:r>
            <a:endParaRPr lang="de-DE" sz="1200" dirty="0"/>
          </a:p>
          <a:p>
            <a:pPr marL="171450" indent="-171450">
              <a:buFont typeface="Arial" panose="020B0604020202020204" pitchFamily="34" charset="0"/>
              <a:buChar char="•"/>
            </a:pPr>
            <a:r>
              <a:rPr lang="de-DE" sz="1200" dirty="0" smtClean="0"/>
              <a:t>QUADS in </a:t>
            </a:r>
            <a:r>
              <a:rPr lang="de-DE" sz="1200" dirty="0" err="1" smtClean="0"/>
              <a:t>dispersion</a:t>
            </a:r>
            <a:r>
              <a:rPr lang="de-DE" sz="1200" dirty="0" smtClean="0"/>
              <a:t> </a:t>
            </a:r>
            <a:r>
              <a:rPr lang="de-DE" sz="1200" dirty="0" err="1" smtClean="0"/>
              <a:t>sections</a:t>
            </a:r>
            <a:r>
              <a:rPr lang="de-DE" sz="1200" dirty="0" smtClean="0"/>
              <a:t> </a:t>
            </a:r>
          </a:p>
          <a:p>
            <a:r>
              <a:rPr lang="de-DE" sz="1200" dirty="0"/>
              <a:t> </a:t>
            </a:r>
            <a:r>
              <a:rPr lang="de-DE" sz="1200" dirty="0" smtClean="0"/>
              <a:t>   </a:t>
            </a:r>
            <a:r>
              <a:rPr lang="de-DE" sz="1200" dirty="0" err="1" smtClean="0"/>
              <a:t>are</a:t>
            </a:r>
            <a:r>
              <a:rPr lang="de-DE" sz="1200" dirty="0" smtClean="0"/>
              <a:t> </a:t>
            </a:r>
            <a:r>
              <a:rPr lang="de-DE" sz="1200" dirty="0" err="1" smtClean="0"/>
              <a:t>splitted</a:t>
            </a:r>
            <a:r>
              <a:rPr lang="de-DE" sz="1200" dirty="0" smtClean="0"/>
              <a:t> in </a:t>
            </a:r>
            <a:r>
              <a:rPr lang="de-DE" sz="1200" b="1" u="sng" dirty="0" err="1" smtClean="0"/>
              <a:t>doublets</a:t>
            </a:r>
            <a:r>
              <a:rPr lang="de-DE" sz="1200" dirty="0" smtClean="0"/>
              <a:t>  </a:t>
            </a:r>
          </a:p>
          <a:p>
            <a:pPr marL="171450" indent="-171450">
              <a:buFont typeface="Arial" panose="020B0604020202020204" pitchFamily="34" charset="0"/>
              <a:buChar char="•"/>
            </a:pPr>
            <a:r>
              <a:rPr lang="de-DE" sz="1200" dirty="0" err="1" smtClean="0"/>
              <a:t>Chromatic</a:t>
            </a:r>
            <a:r>
              <a:rPr lang="de-DE" sz="1200" dirty="0" smtClean="0"/>
              <a:t> SXT </a:t>
            </a:r>
            <a:r>
              <a:rPr lang="de-DE" sz="1200" dirty="0" err="1" smtClean="0"/>
              <a:t>are</a:t>
            </a:r>
            <a:r>
              <a:rPr lang="de-DE" sz="1200" dirty="0" smtClean="0"/>
              <a:t> </a:t>
            </a:r>
            <a:r>
              <a:rPr lang="de-DE" sz="1200" dirty="0" err="1" smtClean="0"/>
              <a:t>splitted</a:t>
            </a:r>
            <a:r>
              <a:rPr lang="de-DE" sz="1200" dirty="0" smtClean="0"/>
              <a:t> in </a:t>
            </a:r>
            <a:r>
              <a:rPr lang="de-DE" sz="1200" b="1" u="sng" dirty="0" err="1" smtClean="0"/>
              <a:t>triplets</a:t>
            </a:r>
            <a:endParaRPr lang="de-DE" sz="1200" b="1" u="sng" dirty="0" smtClean="0"/>
          </a:p>
          <a:p>
            <a:pPr marL="171450" indent="-171450">
              <a:buFont typeface="Arial" panose="020B0604020202020204" pitchFamily="34" charset="0"/>
              <a:buChar char="•"/>
            </a:pPr>
            <a:r>
              <a:rPr lang="de-DE" sz="1200" dirty="0" smtClean="0"/>
              <a:t>Central SXT </a:t>
            </a:r>
            <a:r>
              <a:rPr lang="de-DE" sz="1200" dirty="0" err="1" smtClean="0"/>
              <a:t>of</a:t>
            </a:r>
            <a:r>
              <a:rPr lang="de-DE" sz="1200" dirty="0" smtClean="0"/>
              <a:t> </a:t>
            </a:r>
            <a:r>
              <a:rPr lang="de-DE" sz="1200" dirty="0" err="1" smtClean="0"/>
              <a:t>each</a:t>
            </a:r>
            <a:r>
              <a:rPr lang="de-DE" sz="1200" dirty="0" smtClean="0"/>
              <a:t> </a:t>
            </a:r>
            <a:r>
              <a:rPr lang="de-DE" sz="1200" dirty="0" err="1" smtClean="0"/>
              <a:t>triplet</a:t>
            </a:r>
            <a:r>
              <a:rPr lang="de-DE" sz="1200" dirty="0" smtClean="0"/>
              <a:t> </a:t>
            </a:r>
            <a:r>
              <a:rPr lang="de-DE" sz="1200" dirty="0" err="1" smtClean="0"/>
              <a:t>is</a:t>
            </a:r>
            <a:r>
              <a:rPr lang="de-DE" sz="1200" dirty="0" smtClean="0"/>
              <a:t> </a:t>
            </a:r>
            <a:r>
              <a:rPr lang="de-DE" sz="1200" b="1" u="sng" dirty="0" err="1" smtClean="0"/>
              <a:t>flanked</a:t>
            </a:r>
            <a:r>
              <a:rPr lang="de-DE" sz="1200" b="1" u="sng" dirty="0" smtClean="0"/>
              <a:t> </a:t>
            </a:r>
          </a:p>
          <a:p>
            <a:r>
              <a:rPr lang="de-DE" sz="1200" dirty="0"/>
              <a:t> </a:t>
            </a:r>
            <a:r>
              <a:rPr lang="de-DE" sz="1200" dirty="0" smtClean="0"/>
              <a:t>   </a:t>
            </a:r>
            <a:r>
              <a:rPr lang="de-DE" sz="1200" dirty="0" err="1" smtClean="0"/>
              <a:t>between</a:t>
            </a:r>
            <a:r>
              <a:rPr lang="de-DE" sz="1200" dirty="0" smtClean="0"/>
              <a:t> </a:t>
            </a:r>
            <a:r>
              <a:rPr lang="de-DE" sz="1200" dirty="0" err="1" smtClean="0"/>
              <a:t>quads</a:t>
            </a:r>
            <a:endParaRPr lang="de-DE" sz="1200" dirty="0"/>
          </a:p>
        </p:txBody>
      </p:sp>
      <p:sp>
        <p:nvSpPr>
          <p:cNvPr id="46" name="Rechteck 45"/>
          <p:cNvSpPr/>
          <p:nvPr/>
        </p:nvSpPr>
        <p:spPr>
          <a:xfrm rot="3999454">
            <a:off x="6975514" y="3541074"/>
            <a:ext cx="2084225" cy="215444"/>
          </a:xfrm>
          <a:prstGeom prst="rect">
            <a:avLst/>
          </a:prstGeom>
        </p:spPr>
        <p:txBody>
          <a:bodyPr wrap="none">
            <a:spAutoFit/>
          </a:bodyPr>
          <a:lstStyle/>
          <a:p>
            <a:pPr lvl="0"/>
            <a:r>
              <a:rPr lang="de-DE" sz="800" b="1" dirty="0" smtClean="0">
                <a:solidFill>
                  <a:srgbClr val="009242"/>
                </a:solidFill>
              </a:rPr>
              <a:t>S6A-S6-S6B  </a:t>
            </a:r>
            <a:r>
              <a:rPr lang="de-DE" sz="800" b="1" dirty="0">
                <a:solidFill>
                  <a:srgbClr val="009242"/>
                </a:solidFill>
              </a:rPr>
              <a:t>S5A-S5-S5B </a:t>
            </a:r>
            <a:r>
              <a:rPr lang="de-DE" sz="800" b="1" dirty="0" smtClean="0">
                <a:solidFill>
                  <a:srgbClr val="009242"/>
                </a:solidFill>
              </a:rPr>
              <a:t> S4A-S4-S4B</a:t>
            </a:r>
            <a:endParaRPr lang="de-DE" sz="800" b="1" dirty="0">
              <a:solidFill>
                <a:srgbClr val="009242"/>
              </a:solidFill>
            </a:endParaRP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791" y="3371894"/>
            <a:ext cx="2549351" cy="257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feld 46"/>
          <p:cNvSpPr txBox="1"/>
          <p:nvPr/>
        </p:nvSpPr>
        <p:spPr>
          <a:xfrm>
            <a:off x="4044450" y="5024090"/>
            <a:ext cx="1329210" cy="553998"/>
          </a:xfrm>
          <a:prstGeom prst="rect">
            <a:avLst/>
          </a:prstGeom>
          <a:noFill/>
        </p:spPr>
        <p:txBody>
          <a:bodyPr wrap="none" rtlCol="0">
            <a:spAutoFit/>
          </a:bodyPr>
          <a:lstStyle/>
          <a:p>
            <a:r>
              <a:rPr lang="de-DE" sz="1000" dirty="0" smtClean="0"/>
              <a:t>„3Q_SHORT_5“ </a:t>
            </a:r>
            <a:r>
              <a:rPr lang="de-DE" sz="1000" dirty="0" err="1" smtClean="0"/>
              <a:t>cell</a:t>
            </a:r>
            <a:endParaRPr lang="de-DE" sz="1000" dirty="0" smtClean="0"/>
          </a:p>
          <a:p>
            <a:r>
              <a:rPr lang="de-DE" sz="1000" dirty="0" smtClean="0"/>
              <a:t>All </a:t>
            </a:r>
            <a:r>
              <a:rPr lang="de-DE" sz="1000" dirty="0" err="1" smtClean="0"/>
              <a:t>sextupoles</a:t>
            </a:r>
            <a:endParaRPr lang="de-DE" sz="1000" dirty="0" smtClean="0"/>
          </a:p>
          <a:p>
            <a:r>
              <a:rPr lang="de-DE" sz="1000" dirty="0" smtClean="0"/>
              <a:t> </a:t>
            </a:r>
            <a:r>
              <a:rPr lang="de-DE" sz="1000" dirty="0" err="1" smtClean="0"/>
              <a:t>are</a:t>
            </a:r>
            <a:r>
              <a:rPr lang="de-DE" sz="1000" dirty="0" smtClean="0"/>
              <a:t> </a:t>
            </a:r>
            <a:r>
              <a:rPr lang="de-DE" sz="1000" dirty="0" err="1" smtClean="0"/>
              <a:t>shown</a:t>
            </a:r>
            <a:endParaRPr lang="de-DE" sz="1000" dirty="0"/>
          </a:p>
        </p:txBody>
      </p:sp>
      <p:cxnSp>
        <p:nvCxnSpPr>
          <p:cNvPr id="3" name="Gerade Verbindung mit Pfeil 2"/>
          <p:cNvCxnSpPr/>
          <p:nvPr/>
        </p:nvCxnSpPr>
        <p:spPr>
          <a:xfrm>
            <a:off x="3686762" y="6021288"/>
            <a:ext cx="500389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6444208" y="5651956"/>
            <a:ext cx="1018227" cy="369332"/>
          </a:xfrm>
          <a:prstGeom prst="rect">
            <a:avLst/>
          </a:prstGeom>
          <a:noFill/>
        </p:spPr>
        <p:txBody>
          <a:bodyPr wrap="none" rtlCol="0">
            <a:spAutoFit/>
          </a:bodyPr>
          <a:lstStyle/>
          <a:p>
            <a:r>
              <a:rPr lang="de-DE" dirty="0" smtClean="0"/>
              <a:t>6,602 m</a:t>
            </a:r>
            <a:endParaRPr lang="de-DE" dirty="0"/>
          </a:p>
        </p:txBody>
      </p:sp>
      <p:sp>
        <p:nvSpPr>
          <p:cNvPr id="5" name="Rechteck 4"/>
          <p:cNvSpPr/>
          <p:nvPr/>
        </p:nvSpPr>
        <p:spPr>
          <a:xfrm>
            <a:off x="7947676" y="665860"/>
            <a:ext cx="1133872" cy="553998"/>
          </a:xfrm>
          <a:prstGeom prst="rect">
            <a:avLst/>
          </a:prstGeom>
        </p:spPr>
        <p:txBody>
          <a:bodyPr wrap="square">
            <a:spAutoFit/>
          </a:bodyPr>
          <a:lstStyle/>
          <a:p>
            <a:pPr lvl="0"/>
            <a:r>
              <a:rPr lang="de-DE" sz="1000" dirty="0" smtClean="0">
                <a:solidFill>
                  <a:prstClr val="black"/>
                </a:solidFill>
              </a:rPr>
              <a:t>Element  </a:t>
            </a:r>
            <a:r>
              <a:rPr lang="de-DE" sz="1000" dirty="0" err="1" smtClean="0">
                <a:solidFill>
                  <a:prstClr val="black"/>
                </a:solidFill>
              </a:rPr>
              <a:t>dimensions</a:t>
            </a:r>
            <a:endParaRPr lang="de-DE" sz="1000" dirty="0" smtClean="0">
              <a:solidFill>
                <a:prstClr val="black"/>
              </a:solidFill>
            </a:endParaRPr>
          </a:p>
          <a:p>
            <a:pPr lvl="0"/>
            <a:r>
              <a:rPr lang="de-DE" sz="1000" dirty="0" smtClean="0">
                <a:solidFill>
                  <a:prstClr val="black"/>
                </a:solidFill>
              </a:rPr>
              <a:t> not </a:t>
            </a:r>
            <a:r>
              <a:rPr lang="de-DE" sz="1000" dirty="0">
                <a:solidFill>
                  <a:prstClr val="black"/>
                </a:solidFill>
              </a:rPr>
              <a:t>in </a:t>
            </a:r>
            <a:r>
              <a:rPr lang="de-DE" sz="1000" dirty="0" err="1">
                <a:solidFill>
                  <a:prstClr val="black"/>
                </a:solidFill>
              </a:rPr>
              <a:t>scale</a:t>
            </a:r>
            <a:endParaRPr lang="de-DE" sz="1000" dirty="0">
              <a:solidFill>
                <a:prstClr val="black"/>
              </a:solidFill>
            </a:endParaRPr>
          </a:p>
        </p:txBody>
      </p:sp>
    </p:spTree>
    <p:extLst>
      <p:ext uri="{BB962C8B-B14F-4D97-AF65-F5344CB8AC3E}">
        <p14:creationId xmlns:p14="http://schemas.microsoft.com/office/powerpoint/2010/main" val="1517276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55576" y="35679"/>
            <a:ext cx="8229600" cy="417512"/>
          </a:xfrm>
        </p:spPr>
        <p:txBody>
          <a:bodyPr/>
          <a:lstStyle/>
          <a:p>
            <a:r>
              <a:rPr lang="en-US" sz="1600" b="1" dirty="0" smtClean="0">
                <a:latin typeface="Arial" panose="020B0604020202020204" pitchFamily="34" charset="0"/>
                <a:cs typeface="Arial" panose="020B0604020202020204" pitchFamily="34" charset="0"/>
              </a:rPr>
              <a:t>Lattice  </a:t>
            </a:r>
            <a:r>
              <a:rPr lang="en-US" sz="1600" b="1" dirty="0" smtClean="0">
                <a:solidFill>
                  <a:srgbClr val="0000CC"/>
                </a:solidFill>
                <a:latin typeface="Arial" panose="020B0604020202020204" pitchFamily="34" charset="0"/>
                <a:cs typeface="Arial" panose="020B0604020202020204" pitchFamily="34" charset="0"/>
              </a:rPr>
              <a:t>“3Q_SPLIT_SHORT_5”.  </a:t>
            </a:r>
            <a:r>
              <a:rPr lang="en-US" sz="1600" b="1" dirty="0" smtClean="0">
                <a:latin typeface="Arial" panose="020B0604020202020204" pitchFamily="34" charset="0"/>
                <a:cs typeface="Arial" panose="020B0604020202020204" pitchFamily="34" charset="0"/>
              </a:rPr>
              <a:t>half- cell</a:t>
            </a:r>
            <a:endParaRPr lang="de-DE" sz="1600" b="1" dirty="0" smtClean="0">
              <a:latin typeface="Arial" panose="020B0604020202020204" pitchFamily="34" charset="0"/>
              <a:cs typeface="Arial" panose="020B0604020202020204" pitchFamily="34" charset="0"/>
            </a:endParaRPr>
          </a:p>
        </p:txBody>
      </p:sp>
      <p:sp>
        <p:nvSpPr>
          <p:cNvPr id="20483" name="Rechteck 3"/>
          <p:cNvSpPr>
            <a:spLocks noChangeArrowheads="1"/>
          </p:cNvSpPr>
          <p:nvPr/>
        </p:nvSpPr>
        <p:spPr bwMode="auto">
          <a:xfrm>
            <a:off x="34550" y="6165502"/>
            <a:ext cx="9144000" cy="461665"/>
          </a:xfrm>
          <a:prstGeom prst="rect">
            <a:avLst/>
          </a:prstGeom>
          <a:noFill/>
          <a:ln w="9525">
            <a:noFill/>
            <a:miter lim="800000"/>
            <a:headEnd/>
            <a:tailEnd/>
          </a:ln>
        </p:spPr>
        <p:txBody>
          <a:bodyPr wrap="square">
            <a:spAutoFit/>
          </a:bodyPr>
          <a:lstStyle/>
          <a:p>
            <a:r>
              <a:rPr lang="de-DE" sz="1200" b="1" dirty="0" smtClean="0">
                <a:solidFill>
                  <a:srgbClr val="FF0000"/>
                </a:solidFill>
              </a:rPr>
              <a:t>                                        Q1         Q2       Q3           </a:t>
            </a:r>
            <a:r>
              <a:rPr lang="de-DE" sz="1200" b="1" dirty="0" smtClean="0">
                <a:solidFill>
                  <a:srgbClr val="0000CC"/>
                </a:solidFill>
              </a:rPr>
              <a:t>BM             </a:t>
            </a:r>
            <a:r>
              <a:rPr lang="de-DE" sz="900" b="1" dirty="0" smtClean="0">
                <a:solidFill>
                  <a:srgbClr val="FF0000"/>
                </a:solidFill>
              </a:rPr>
              <a:t>Q4A - Q4B         Q5A-Q5B         Q6A-Q6B</a:t>
            </a:r>
            <a:r>
              <a:rPr lang="de-DE" sz="1200" b="1" dirty="0" smtClean="0">
                <a:solidFill>
                  <a:srgbClr val="FF0000"/>
                </a:solidFill>
              </a:rPr>
              <a:t>            </a:t>
            </a:r>
            <a:r>
              <a:rPr lang="de-DE" sz="1200" b="1" dirty="0" smtClean="0">
                <a:solidFill>
                  <a:srgbClr val="0000CC"/>
                </a:solidFill>
              </a:rPr>
              <a:t>BM</a:t>
            </a:r>
            <a:r>
              <a:rPr lang="de-DE" sz="1200" b="1" dirty="0" smtClean="0">
                <a:solidFill>
                  <a:srgbClr val="FF0000"/>
                </a:solidFill>
              </a:rPr>
              <a:t>          Q7       Q8 </a:t>
            </a:r>
          </a:p>
          <a:p>
            <a:r>
              <a:rPr lang="de-DE" sz="1200" b="1" dirty="0" smtClean="0">
                <a:solidFill>
                  <a:srgbClr val="009242"/>
                </a:solidFill>
              </a:rPr>
              <a:t>                                        </a:t>
            </a:r>
            <a:r>
              <a:rPr lang="de-DE" sz="800" b="1" dirty="0" smtClean="0">
                <a:solidFill>
                  <a:srgbClr val="009242"/>
                </a:solidFill>
              </a:rPr>
              <a:t>S1    S11      S2    S21    S3                                    S41  S4A-S4-S4B S51 S5A-S5-S5B S61 S6A-S6-S6B  S62                                 S7    S81  S8 </a:t>
            </a:r>
          </a:p>
        </p:txBody>
      </p:sp>
      <p:sp>
        <p:nvSpPr>
          <p:cNvPr id="2" name="Rechteck 1"/>
          <p:cNvSpPr/>
          <p:nvPr/>
        </p:nvSpPr>
        <p:spPr>
          <a:xfrm>
            <a:off x="-1836712" y="-433982"/>
            <a:ext cx="4572000" cy="307777"/>
          </a:xfrm>
          <a:prstGeom prst="rect">
            <a:avLst/>
          </a:prstGeom>
        </p:spPr>
        <p:txBody>
          <a:bodyPr>
            <a:spAutoFit/>
          </a:bodyPr>
          <a:lstStyle/>
          <a:p>
            <a:pPr lvl="0"/>
            <a:r>
              <a:rPr lang="de-DE" sz="1400" b="1" dirty="0" smtClean="0">
                <a:solidFill>
                  <a:srgbClr val="0000CC"/>
                </a:solidFill>
              </a:rPr>
              <a:t>                                  </a:t>
            </a:r>
            <a:endParaRPr lang="de-DE" sz="1400" dirty="0">
              <a:solidFill>
                <a:srgbClr val="0000CC"/>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020650"/>
            <a:ext cx="9000510" cy="51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5868144" y="935722"/>
            <a:ext cx="819455" cy="276999"/>
          </a:xfrm>
          <a:prstGeom prst="rect">
            <a:avLst/>
          </a:prstGeom>
        </p:spPr>
        <p:txBody>
          <a:bodyPr wrap="none">
            <a:spAutoFit/>
          </a:bodyPr>
          <a:lstStyle/>
          <a:p>
            <a:pPr lvl="0"/>
            <a:r>
              <a:rPr lang="en-US" sz="1200" b="1" dirty="0">
                <a:solidFill>
                  <a:srgbClr val="009242"/>
                </a:solidFill>
              </a:rPr>
              <a:t>D=25 cm</a:t>
            </a:r>
            <a:endParaRPr lang="de-DE" sz="1200" b="1" dirty="0">
              <a:solidFill>
                <a:srgbClr val="009242"/>
              </a:solidFill>
            </a:endParaRPr>
          </a:p>
        </p:txBody>
      </p:sp>
      <p:sp>
        <p:nvSpPr>
          <p:cNvPr id="12" name="Rechteck 11"/>
          <p:cNvSpPr/>
          <p:nvPr/>
        </p:nvSpPr>
        <p:spPr>
          <a:xfrm>
            <a:off x="449288" y="515067"/>
            <a:ext cx="4572000" cy="1569660"/>
          </a:xfrm>
          <a:prstGeom prst="rect">
            <a:avLst/>
          </a:prstGeom>
        </p:spPr>
        <p:txBody>
          <a:bodyPr>
            <a:spAutoFit/>
          </a:bodyPr>
          <a:lstStyle/>
          <a:p>
            <a:pPr lvl="0"/>
            <a:r>
              <a:rPr lang="de-DE" sz="1200" b="1" dirty="0" err="1">
                <a:solidFill>
                  <a:prstClr val="black"/>
                </a:solidFill>
              </a:rPr>
              <a:t>Chromaticity</a:t>
            </a:r>
            <a:r>
              <a:rPr lang="de-DE" sz="1200" b="1" dirty="0">
                <a:solidFill>
                  <a:prstClr val="black"/>
                </a:solidFill>
              </a:rPr>
              <a:t>    </a:t>
            </a:r>
            <a:r>
              <a:rPr lang="de-DE" sz="1200" b="1" dirty="0">
                <a:solidFill>
                  <a:prstClr val="black"/>
                </a:solidFill>
                <a:sym typeface="Symbol"/>
              </a:rPr>
              <a:t>x= 16       y = 21</a:t>
            </a:r>
            <a:endParaRPr lang="de-DE" sz="1200" b="1" dirty="0">
              <a:solidFill>
                <a:prstClr val="black"/>
              </a:solidFill>
            </a:endParaRPr>
          </a:p>
          <a:p>
            <a:pPr lvl="0"/>
            <a:r>
              <a:rPr lang="de-DE" sz="1200" b="1" dirty="0">
                <a:solidFill>
                  <a:prstClr val="black"/>
                </a:solidFill>
              </a:rPr>
              <a:t>Betatron tune   </a:t>
            </a:r>
            <a:r>
              <a:rPr lang="de-DE" sz="1200" b="1" dirty="0" err="1">
                <a:solidFill>
                  <a:prstClr val="black"/>
                </a:solidFill>
              </a:rPr>
              <a:t>Qx</a:t>
            </a:r>
            <a:r>
              <a:rPr lang="de-DE" sz="1200" b="1" dirty="0">
                <a:solidFill>
                  <a:prstClr val="black"/>
                </a:solidFill>
              </a:rPr>
              <a:t>=5.8438    </a:t>
            </a:r>
            <a:r>
              <a:rPr lang="de-DE" sz="1200" b="1" dirty="0" err="1">
                <a:solidFill>
                  <a:prstClr val="black"/>
                </a:solidFill>
              </a:rPr>
              <a:t>Qy</a:t>
            </a:r>
            <a:r>
              <a:rPr lang="de-DE" sz="1200" b="1" dirty="0">
                <a:solidFill>
                  <a:prstClr val="black"/>
                </a:solidFill>
              </a:rPr>
              <a:t>= 8.4605</a:t>
            </a:r>
          </a:p>
          <a:p>
            <a:pPr lvl="0"/>
            <a:endParaRPr lang="de-DE" sz="1200" b="1" dirty="0">
              <a:solidFill>
                <a:srgbClr val="FF0000"/>
              </a:solidFill>
            </a:endParaRPr>
          </a:p>
          <a:p>
            <a:pPr lvl="0"/>
            <a:r>
              <a:rPr lang="de-DE" sz="1200" b="1" dirty="0"/>
              <a:t>Phase </a:t>
            </a:r>
            <a:r>
              <a:rPr lang="de-DE" sz="1200" b="1" dirty="0" err="1"/>
              <a:t>adv</a:t>
            </a:r>
            <a:r>
              <a:rPr lang="de-DE" sz="1200" b="1" dirty="0"/>
              <a:t>/</a:t>
            </a:r>
            <a:r>
              <a:rPr lang="de-DE" sz="1200" b="1" dirty="0" err="1"/>
              <a:t>cell</a:t>
            </a:r>
            <a:r>
              <a:rPr lang="de-DE" sz="1200" b="1" dirty="0"/>
              <a:t>   </a:t>
            </a:r>
            <a:r>
              <a:rPr lang="en-US" sz="1200" i="1" dirty="0">
                <a:sym typeface="Symbol"/>
              </a:rPr>
              <a:t></a:t>
            </a:r>
            <a:r>
              <a:rPr lang="en-US" sz="1200" i="1" baseline="-25000" dirty="0" smtClean="0"/>
              <a:t>x</a:t>
            </a:r>
            <a:r>
              <a:rPr lang="en-US" sz="1200" i="1" dirty="0" smtClean="0"/>
              <a:t>=1.461</a:t>
            </a:r>
            <a:r>
              <a:rPr lang="en-US" sz="1200" i="1" dirty="0" smtClean="0">
                <a:sym typeface="Symbol"/>
              </a:rPr>
              <a:t></a:t>
            </a:r>
            <a:r>
              <a:rPr lang="en-US" sz="1200" i="1" dirty="0"/>
              <a:t>2</a:t>
            </a:r>
            <a:r>
              <a:rPr lang="en-US" sz="1200" i="1" dirty="0">
                <a:sym typeface="Symbol"/>
              </a:rPr>
              <a:t></a:t>
            </a:r>
            <a:r>
              <a:rPr lang="en-US" sz="1200" dirty="0"/>
              <a:t>=</a:t>
            </a:r>
            <a:r>
              <a:rPr lang="en-US" sz="1200" b="1" dirty="0" smtClean="0"/>
              <a:t>2.922</a:t>
            </a:r>
            <a:r>
              <a:rPr lang="en-US" sz="1200" b="1" i="1" dirty="0" smtClean="0">
                <a:sym typeface="Symbol"/>
              </a:rPr>
              <a:t></a:t>
            </a:r>
            <a:r>
              <a:rPr lang="en-US" sz="1200" b="1" dirty="0" smtClean="0"/>
              <a:t> </a:t>
            </a:r>
            <a:r>
              <a:rPr lang="en-US" sz="1200" dirty="0" smtClean="0"/>
              <a:t>        </a:t>
            </a:r>
            <a:endParaRPr lang="en-US" sz="1200" dirty="0"/>
          </a:p>
          <a:p>
            <a:pPr lvl="0"/>
            <a:r>
              <a:rPr lang="en-US" sz="1200" i="1" dirty="0">
                <a:sym typeface="Symbol"/>
              </a:rPr>
              <a:t>                            </a:t>
            </a:r>
            <a:r>
              <a:rPr lang="en-US" sz="1200" i="1" baseline="-25000" dirty="0" smtClean="0"/>
              <a:t>y</a:t>
            </a:r>
            <a:r>
              <a:rPr lang="en-US" sz="1200" i="1" dirty="0" smtClean="0"/>
              <a:t>=2.1151</a:t>
            </a:r>
            <a:r>
              <a:rPr lang="en-US" sz="1200" i="1" dirty="0" smtClean="0">
                <a:sym typeface="Symbol"/>
              </a:rPr>
              <a:t></a:t>
            </a:r>
            <a:r>
              <a:rPr lang="en-US" sz="1200" i="1" dirty="0"/>
              <a:t>2</a:t>
            </a:r>
            <a:r>
              <a:rPr lang="en-US" sz="1200" i="1" dirty="0">
                <a:sym typeface="Symbol"/>
              </a:rPr>
              <a:t></a:t>
            </a:r>
            <a:r>
              <a:rPr lang="en-US" sz="1200" dirty="0"/>
              <a:t>=</a:t>
            </a:r>
            <a:r>
              <a:rPr lang="en-US" sz="1200" dirty="0" smtClean="0"/>
              <a:t>4.2303</a:t>
            </a:r>
            <a:r>
              <a:rPr lang="en-US" sz="1200" i="1" dirty="0" smtClean="0">
                <a:sym typeface="Symbol"/>
              </a:rPr>
              <a:t></a:t>
            </a:r>
            <a:endParaRPr lang="de-DE" sz="1200" dirty="0"/>
          </a:p>
          <a:p>
            <a:pPr lvl="0"/>
            <a:endParaRPr lang="en-US" sz="1200" i="1" dirty="0">
              <a:solidFill>
                <a:srgbClr val="0000CC"/>
              </a:solidFill>
              <a:sym typeface="Symbol"/>
            </a:endParaRPr>
          </a:p>
          <a:p>
            <a:pPr lvl="0"/>
            <a:r>
              <a:rPr lang="en-US" sz="1200" i="1" dirty="0" err="1">
                <a:sym typeface="Symbol"/>
              </a:rPr>
              <a:t>Ph</a:t>
            </a:r>
            <a:r>
              <a:rPr lang="en-US" sz="1200" i="1" dirty="0">
                <a:sym typeface="Symbol"/>
              </a:rPr>
              <a:t> </a:t>
            </a:r>
            <a:r>
              <a:rPr lang="en-US" sz="1200" i="1" dirty="0" err="1">
                <a:sym typeface="Symbol"/>
              </a:rPr>
              <a:t>adv</a:t>
            </a:r>
            <a:r>
              <a:rPr lang="en-US" sz="1200" i="1" dirty="0">
                <a:sym typeface="Symbol"/>
              </a:rPr>
              <a:t>(half-cell)  </a:t>
            </a:r>
            <a:r>
              <a:rPr lang="en-US" sz="1200" i="1" baseline="-25000" dirty="0" smtClean="0"/>
              <a:t>x</a:t>
            </a:r>
            <a:r>
              <a:rPr lang="en-US" sz="1200" i="1" dirty="0" smtClean="0"/>
              <a:t>=0.7305</a:t>
            </a:r>
            <a:r>
              <a:rPr lang="en-US" sz="1200" i="1" dirty="0" smtClean="0">
                <a:sym typeface="Symbol"/>
              </a:rPr>
              <a:t></a:t>
            </a:r>
            <a:r>
              <a:rPr lang="en-US" sz="1200" i="1" dirty="0"/>
              <a:t>2</a:t>
            </a:r>
            <a:r>
              <a:rPr lang="en-US" sz="1200" i="1" dirty="0">
                <a:sym typeface="Symbol"/>
              </a:rPr>
              <a:t></a:t>
            </a:r>
            <a:r>
              <a:rPr lang="en-US" sz="1200" dirty="0"/>
              <a:t>=</a:t>
            </a:r>
            <a:r>
              <a:rPr lang="en-US" sz="1200" dirty="0" smtClean="0"/>
              <a:t>1.461</a:t>
            </a:r>
            <a:r>
              <a:rPr lang="en-US" sz="1200" i="1" dirty="0" smtClean="0">
                <a:sym typeface="Symbol"/>
              </a:rPr>
              <a:t> </a:t>
            </a:r>
            <a:r>
              <a:rPr lang="de-DE" sz="1200" b="1" dirty="0"/>
              <a:t>(</a:t>
            </a:r>
            <a:r>
              <a:rPr lang="en-US" sz="1200" b="1" dirty="0">
                <a:sym typeface="Symbol"/>
              </a:rPr>
              <a:t></a:t>
            </a:r>
            <a:r>
              <a:rPr lang="en-US" sz="1200" b="1" baseline="-25000" dirty="0"/>
              <a:t>x</a:t>
            </a:r>
            <a:r>
              <a:rPr lang="en-US" sz="1200" b="1" dirty="0"/>
              <a:t> </a:t>
            </a:r>
            <a:r>
              <a:rPr lang="en-US" sz="1200" b="1" dirty="0">
                <a:sym typeface="Symbol"/>
              </a:rPr>
              <a:t></a:t>
            </a:r>
            <a:r>
              <a:rPr lang="en-US" sz="1200" b="1" dirty="0"/>
              <a:t> ¾)</a:t>
            </a:r>
            <a:r>
              <a:rPr lang="en-US" sz="1200" dirty="0"/>
              <a:t> </a:t>
            </a:r>
            <a:r>
              <a:rPr lang="en-US" sz="1200" i="1" dirty="0">
                <a:sym typeface="Symbol"/>
              </a:rPr>
              <a:t> </a:t>
            </a:r>
            <a:r>
              <a:rPr lang="en-US" sz="1200" dirty="0"/>
              <a:t> </a:t>
            </a:r>
          </a:p>
          <a:p>
            <a:pPr lvl="0"/>
            <a:r>
              <a:rPr lang="en-US" sz="1200" i="1" dirty="0">
                <a:sym typeface="Symbol"/>
              </a:rPr>
              <a:t>                            </a:t>
            </a:r>
            <a:r>
              <a:rPr lang="en-US" sz="1200" i="1" baseline="-25000" dirty="0"/>
              <a:t>y</a:t>
            </a:r>
            <a:r>
              <a:rPr lang="en-US" sz="1200" i="1" dirty="0"/>
              <a:t>=1.084</a:t>
            </a:r>
            <a:r>
              <a:rPr lang="en-US" sz="1200" i="1" dirty="0">
                <a:sym typeface="Symbol"/>
              </a:rPr>
              <a:t></a:t>
            </a:r>
            <a:r>
              <a:rPr lang="en-US" sz="1200" i="1" dirty="0"/>
              <a:t>2</a:t>
            </a:r>
            <a:r>
              <a:rPr lang="en-US" sz="1200" i="1" dirty="0">
                <a:sym typeface="Symbol"/>
              </a:rPr>
              <a:t></a:t>
            </a:r>
            <a:r>
              <a:rPr lang="en-US" sz="1200" dirty="0"/>
              <a:t>=</a:t>
            </a:r>
            <a:r>
              <a:rPr lang="en-US" sz="1200" dirty="0" smtClean="0"/>
              <a:t>2.1151</a:t>
            </a:r>
            <a:r>
              <a:rPr lang="en-US" sz="1200" i="1" dirty="0" smtClean="0">
                <a:sym typeface="Symbol"/>
              </a:rPr>
              <a:t></a:t>
            </a:r>
            <a:endParaRPr lang="de-DE" sz="1200" dirty="0"/>
          </a:p>
        </p:txBody>
      </p:sp>
      <p:sp>
        <p:nvSpPr>
          <p:cNvPr id="13" name="Rechteck 12"/>
          <p:cNvSpPr/>
          <p:nvPr/>
        </p:nvSpPr>
        <p:spPr>
          <a:xfrm>
            <a:off x="449288" y="2838150"/>
            <a:ext cx="2034480" cy="1938992"/>
          </a:xfrm>
          <a:prstGeom prst="rect">
            <a:avLst/>
          </a:prstGeom>
        </p:spPr>
        <p:txBody>
          <a:bodyPr wrap="square">
            <a:spAutoFit/>
          </a:bodyPr>
          <a:lstStyle/>
          <a:p>
            <a:pPr lvl="0"/>
            <a:r>
              <a:rPr lang="de-DE" sz="1000" dirty="0" err="1">
                <a:solidFill>
                  <a:prstClr val="black"/>
                </a:solidFill>
              </a:rPr>
              <a:t>Minimization</a:t>
            </a:r>
            <a:r>
              <a:rPr lang="de-DE" sz="1000" dirty="0">
                <a:solidFill>
                  <a:prstClr val="black"/>
                </a:solidFill>
              </a:rPr>
              <a:t> </a:t>
            </a:r>
            <a:r>
              <a:rPr lang="de-DE" sz="1000" dirty="0" err="1">
                <a:solidFill>
                  <a:prstClr val="black"/>
                </a:solidFill>
              </a:rPr>
              <a:t>of</a:t>
            </a:r>
            <a:r>
              <a:rPr lang="de-DE" sz="1000" dirty="0">
                <a:solidFill>
                  <a:prstClr val="black"/>
                </a:solidFill>
              </a:rPr>
              <a:t> linear RDT</a:t>
            </a:r>
          </a:p>
          <a:p>
            <a:pPr lvl="0"/>
            <a:r>
              <a:rPr lang="de-DE" sz="1000" dirty="0" err="1">
                <a:solidFill>
                  <a:prstClr val="black"/>
                </a:solidFill>
              </a:rPr>
              <a:t>by</a:t>
            </a:r>
            <a:r>
              <a:rPr lang="de-DE" sz="1000" dirty="0">
                <a:solidFill>
                  <a:prstClr val="black"/>
                </a:solidFill>
              </a:rPr>
              <a:t> proper </a:t>
            </a:r>
            <a:r>
              <a:rPr lang="de-DE" sz="1000" dirty="0" err="1" smtClean="0">
                <a:solidFill>
                  <a:prstClr val="black"/>
                </a:solidFill>
              </a:rPr>
              <a:t>choice</a:t>
            </a:r>
            <a:r>
              <a:rPr lang="de-DE" sz="1000" dirty="0" smtClean="0">
                <a:solidFill>
                  <a:prstClr val="black"/>
                </a:solidFill>
              </a:rPr>
              <a:t> </a:t>
            </a:r>
            <a:r>
              <a:rPr lang="de-DE" sz="1000" dirty="0" err="1">
                <a:solidFill>
                  <a:prstClr val="black"/>
                </a:solidFill>
              </a:rPr>
              <a:t>of</a:t>
            </a:r>
            <a:r>
              <a:rPr lang="de-DE" sz="1000" dirty="0">
                <a:solidFill>
                  <a:prstClr val="black"/>
                </a:solidFill>
              </a:rPr>
              <a:t> </a:t>
            </a:r>
          </a:p>
          <a:p>
            <a:pPr lvl="0"/>
            <a:r>
              <a:rPr lang="de-DE" sz="1000" dirty="0" err="1" smtClean="0">
                <a:solidFill>
                  <a:prstClr val="black"/>
                </a:solidFill>
              </a:rPr>
              <a:t>betatron</a:t>
            </a:r>
            <a:r>
              <a:rPr lang="de-DE" sz="1000" dirty="0" smtClean="0">
                <a:solidFill>
                  <a:prstClr val="black"/>
                </a:solidFill>
              </a:rPr>
              <a:t> </a:t>
            </a:r>
            <a:r>
              <a:rPr lang="de-DE" sz="1000" dirty="0" err="1">
                <a:solidFill>
                  <a:prstClr val="black"/>
                </a:solidFill>
              </a:rPr>
              <a:t>phase</a:t>
            </a:r>
            <a:r>
              <a:rPr lang="de-DE" sz="1000" dirty="0">
                <a:solidFill>
                  <a:prstClr val="black"/>
                </a:solidFill>
              </a:rPr>
              <a:t> </a:t>
            </a:r>
            <a:r>
              <a:rPr lang="de-DE" sz="1000" dirty="0" err="1">
                <a:solidFill>
                  <a:prstClr val="black"/>
                </a:solidFill>
              </a:rPr>
              <a:t>advance</a:t>
            </a:r>
            <a:endParaRPr lang="de-DE" sz="1000" dirty="0">
              <a:solidFill>
                <a:prstClr val="black"/>
              </a:solidFill>
            </a:endParaRPr>
          </a:p>
          <a:p>
            <a:pPr lvl="0"/>
            <a:r>
              <a:rPr lang="de-DE" sz="1000" dirty="0" err="1">
                <a:solidFill>
                  <a:prstClr val="black"/>
                </a:solidFill>
              </a:rPr>
              <a:t>and</a:t>
            </a:r>
            <a:r>
              <a:rPr lang="de-DE" sz="1000" dirty="0">
                <a:solidFill>
                  <a:prstClr val="black"/>
                </a:solidFill>
              </a:rPr>
              <a:t> </a:t>
            </a:r>
            <a:r>
              <a:rPr lang="de-DE" sz="1000" dirty="0" err="1">
                <a:solidFill>
                  <a:prstClr val="black"/>
                </a:solidFill>
              </a:rPr>
              <a:t>mirror</a:t>
            </a:r>
            <a:r>
              <a:rPr lang="de-DE" sz="1000" dirty="0">
                <a:solidFill>
                  <a:prstClr val="black"/>
                </a:solidFill>
              </a:rPr>
              <a:t> </a:t>
            </a:r>
            <a:r>
              <a:rPr lang="de-DE" sz="1000" dirty="0" err="1">
                <a:solidFill>
                  <a:prstClr val="black"/>
                </a:solidFill>
              </a:rPr>
              <a:t>symmetry</a:t>
            </a:r>
            <a:endParaRPr lang="de-DE" sz="1000" dirty="0">
              <a:solidFill>
                <a:prstClr val="black"/>
              </a:solidFill>
            </a:endParaRPr>
          </a:p>
          <a:p>
            <a:pPr lvl="0"/>
            <a:endParaRPr lang="de-DE" sz="1000" dirty="0">
              <a:solidFill>
                <a:prstClr val="black"/>
              </a:solidFill>
            </a:endParaRPr>
          </a:p>
          <a:p>
            <a:pPr lvl="0"/>
            <a:r>
              <a:rPr lang="de-DE" sz="1000" dirty="0">
                <a:solidFill>
                  <a:prstClr val="black"/>
                </a:solidFill>
              </a:rPr>
              <a:t>Second </a:t>
            </a:r>
            <a:r>
              <a:rPr lang="de-DE" sz="1000" dirty="0" err="1">
                <a:solidFill>
                  <a:prstClr val="black"/>
                </a:solidFill>
              </a:rPr>
              <a:t>and</a:t>
            </a:r>
            <a:r>
              <a:rPr lang="de-DE" sz="1000" dirty="0">
                <a:solidFill>
                  <a:prstClr val="black"/>
                </a:solidFill>
              </a:rPr>
              <a:t> </a:t>
            </a:r>
            <a:r>
              <a:rPr lang="de-DE" sz="1000" dirty="0" err="1">
                <a:solidFill>
                  <a:prstClr val="black"/>
                </a:solidFill>
              </a:rPr>
              <a:t>third</a:t>
            </a:r>
            <a:r>
              <a:rPr lang="de-DE" sz="1000" dirty="0">
                <a:solidFill>
                  <a:prstClr val="black"/>
                </a:solidFill>
              </a:rPr>
              <a:t> </a:t>
            </a:r>
            <a:r>
              <a:rPr lang="de-DE" sz="1000" dirty="0" err="1">
                <a:solidFill>
                  <a:prstClr val="black"/>
                </a:solidFill>
              </a:rPr>
              <a:t>order</a:t>
            </a:r>
            <a:r>
              <a:rPr lang="de-DE" sz="1000" dirty="0">
                <a:solidFill>
                  <a:prstClr val="black"/>
                </a:solidFill>
              </a:rPr>
              <a:t> </a:t>
            </a:r>
          </a:p>
          <a:p>
            <a:pPr lvl="0"/>
            <a:r>
              <a:rPr lang="de-DE" sz="1000" dirty="0" err="1">
                <a:solidFill>
                  <a:prstClr val="black"/>
                </a:solidFill>
              </a:rPr>
              <a:t>Chromaticity</a:t>
            </a:r>
            <a:r>
              <a:rPr lang="de-DE" sz="1000" dirty="0">
                <a:solidFill>
                  <a:prstClr val="black"/>
                </a:solidFill>
              </a:rPr>
              <a:t> </a:t>
            </a:r>
            <a:r>
              <a:rPr lang="de-DE" sz="1000" dirty="0" err="1">
                <a:solidFill>
                  <a:prstClr val="black"/>
                </a:solidFill>
              </a:rPr>
              <a:t>terms</a:t>
            </a:r>
            <a:r>
              <a:rPr lang="de-DE" sz="1000" dirty="0">
                <a:solidFill>
                  <a:prstClr val="black"/>
                </a:solidFill>
              </a:rPr>
              <a:t> </a:t>
            </a:r>
          </a:p>
          <a:p>
            <a:pPr lvl="0"/>
            <a:r>
              <a:rPr lang="de-DE" sz="1000" dirty="0" err="1">
                <a:solidFill>
                  <a:prstClr val="black"/>
                </a:solidFill>
              </a:rPr>
              <a:t>are</a:t>
            </a:r>
            <a:r>
              <a:rPr lang="de-DE" sz="1000" dirty="0">
                <a:solidFill>
                  <a:prstClr val="black"/>
                </a:solidFill>
              </a:rPr>
              <a:t>  </a:t>
            </a:r>
            <a:r>
              <a:rPr lang="de-DE" sz="1000" dirty="0" err="1" smtClean="0">
                <a:solidFill>
                  <a:prstClr val="black"/>
                </a:solidFill>
              </a:rPr>
              <a:t>reduced</a:t>
            </a:r>
            <a:endParaRPr lang="de-DE" sz="1000" dirty="0" smtClean="0">
              <a:solidFill>
                <a:prstClr val="black"/>
              </a:solidFill>
            </a:endParaRPr>
          </a:p>
          <a:p>
            <a:pPr lvl="0"/>
            <a:endParaRPr lang="de-DE" sz="1000" dirty="0">
              <a:solidFill>
                <a:prstClr val="black"/>
              </a:solidFill>
            </a:endParaRPr>
          </a:p>
          <a:p>
            <a:pPr lvl="0"/>
            <a:r>
              <a:rPr lang="de-DE" sz="1000" dirty="0" smtClean="0">
                <a:solidFill>
                  <a:prstClr val="black"/>
                </a:solidFill>
              </a:rPr>
              <a:t>Split </a:t>
            </a:r>
            <a:r>
              <a:rPr lang="de-DE" sz="1000" dirty="0" err="1" smtClean="0">
                <a:solidFill>
                  <a:prstClr val="black"/>
                </a:solidFill>
              </a:rPr>
              <a:t>quads</a:t>
            </a:r>
            <a:r>
              <a:rPr lang="de-DE" sz="1000" dirty="0" smtClean="0">
                <a:solidFill>
                  <a:prstClr val="black"/>
                </a:solidFill>
              </a:rPr>
              <a:t> </a:t>
            </a:r>
            <a:r>
              <a:rPr lang="de-DE" sz="1000" dirty="0" err="1" smtClean="0">
                <a:solidFill>
                  <a:prstClr val="black"/>
                </a:solidFill>
              </a:rPr>
              <a:t>and</a:t>
            </a:r>
            <a:r>
              <a:rPr lang="de-DE" sz="1000" dirty="0" smtClean="0">
                <a:solidFill>
                  <a:prstClr val="black"/>
                </a:solidFill>
              </a:rPr>
              <a:t> </a:t>
            </a:r>
            <a:r>
              <a:rPr lang="de-DE" sz="1000" dirty="0" err="1" smtClean="0">
                <a:solidFill>
                  <a:prstClr val="black"/>
                </a:solidFill>
              </a:rPr>
              <a:t>sextupoles</a:t>
            </a:r>
            <a:endParaRPr lang="de-DE" sz="1000" dirty="0" smtClean="0">
              <a:solidFill>
                <a:prstClr val="black"/>
              </a:solidFill>
            </a:endParaRPr>
          </a:p>
          <a:p>
            <a:pPr lvl="0"/>
            <a:r>
              <a:rPr lang="de-DE" sz="1000" dirty="0" err="1" smtClean="0">
                <a:solidFill>
                  <a:prstClr val="black"/>
                </a:solidFill>
              </a:rPr>
              <a:t>applied</a:t>
            </a:r>
            <a:r>
              <a:rPr lang="de-DE" sz="1000" dirty="0" smtClean="0">
                <a:solidFill>
                  <a:prstClr val="black"/>
                </a:solidFill>
              </a:rPr>
              <a:t> </a:t>
            </a:r>
            <a:r>
              <a:rPr lang="de-DE" sz="1000" dirty="0" err="1" smtClean="0">
                <a:solidFill>
                  <a:prstClr val="black"/>
                </a:solidFill>
              </a:rPr>
              <a:t>to</a:t>
            </a:r>
            <a:r>
              <a:rPr lang="de-DE" sz="1000" dirty="0" smtClean="0">
                <a:solidFill>
                  <a:prstClr val="black"/>
                </a:solidFill>
              </a:rPr>
              <a:t> </a:t>
            </a:r>
            <a:r>
              <a:rPr lang="de-DE" sz="1000" dirty="0" err="1" smtClean="0">
                <a:solidFill>
                  <a:prstClr val="black"/>
                </a:solidFill>
              </a:rPr>
              <a:t>reduce</a:t>
            </a:r>
            <a:r>
              <a:rPr lang="de-DE" sz="1000" dirty="0" smtClean="0">
                <a:solidFill>
                  <a:prstClr val="black"/>
                </a:solidFill>
              </a:rPr>
              <a:t> </a:t>
            </a:r>
          </a:p>
          <a:p>
            <a:pPr lvl="0"/>
            <a:r>
              <a:rPr lang="de-DE" sz="1000" dirty="0" err="1" smtClean="0">
                <a:solidFill>
                  <a:prstClr val="black"/>
                </a:solidFill>
              </a:rPr>
              <a:t>overfocusing</a:t>
            </a:r>
            <a:endParaRPr lang="de-DE" sz="1000" dirty="0">
              <a:solidFill>
                <a:prstClr val="black"/>
              </a:solidFill>
            </a:endParaRPr>
          </a:p>
        </p:txBody>
      </p:sp>
      <p:sp>
        <p:nvSpPr>
          <p:cNvPr id="14" name="Rechteck 13"/>
          <p:cNvSpPr/>
          <p:nvPr/>
        </p:nvSpPr>
        <p:spPr>
          <a:xfrm>
            <a:off x="395536" y="5301208"/>
            <a:ext cx="4572000" cy="400110"/>
          </a:xfrm>
          <a:prstGeom prst="rect">
            <a:avLst/>
          </a:prstGeom>
        </p:spPr>
        <p:txBody>
          <a:bodyPr>
            <a:spAutoFit/>
          </a:bodyPr>
          <a:lstStyle/>
          <a:p>
            <a:pPr lvl="0"/>
            <a:r>
              <a:rPr lang="de-DE" sz="1000" dirty="0">
                <a:solidFill>
                  <a:prstClr val="black"/>
                </a:solidFill>
              </a:rPr>
              <a:t>Horizontal </a:t>
            </a:r>
            <a:r>
              <a:rPr lang="de-DE" sz="1000" dirty="0" err="1">
                <a:solidFill>
                  <a:prstClr val="black"/>
                </a:solidFill>
              </a:rPr>
              <a:t>and</a:t>
            </a:r>
            <a:r>
              <a:rPr lang="de-DE" sz="1000" dirty="0">
                <a:solidFill>
                  <a:prstClr val="black"/>
                </a:solidFill>
              </a:rPr>
              <a:t> </a:t>
            </a:r>
            <a:r>
              <a:rPr lang="de-DE" sz="1000" dirty="0" err="1">
                <a:solidFill>
                  <a:prstClr val="black"/>
                </a:solidFill>
              </a:rPr>
              <a:t>vertical</a:t>
            </a:r>
            <a:r>
              <a:rPr lang="de-DE" sz="1000" dirty="0">
                <a:solidFill>
                  <a:prstClr val="black"/>
                </a:solidFill>
              </a:rPr>
              <a:t> </a:t>
            </a:r>
            <a:r>
              <a:rPr lang="de-DE" sz="1000" dirty="0" err="1">
                <a:solidFill>
                  <a:prstClr val="black"/>
                </a:solidFill>
              </a:rPr>
              <a:t>betatron</a:t>
            </a:r>
            <a:endParaRPr lang="de-DE" sz="1000" dirty="0">
              <a:solidFill>
                <a:prstClr val="black"/>
              </a:solidFill>
            </a:endParaRPr>
          </a:p>
          <a:p>
            <a:pPr lvl="0"/>
            <a:r>
              <a:rPr lang="de-DE" sz="1000" dirty="0" err="1">
                <a:solidFill>
                  <a:prstClr val="black"/>
                </a:solidFill>
              </a:rPr>
              <a:t>functions</a:t>
            </a:r>
            <a:r>
              <a:rPr lang="de-DE" sz="1000" dirty="0">
                <a:solidFill>
                  <a:prstClr val="black"/>
                </a:solidFill>
              </a:rPr>
              <a:t> </a:t>
            </a:r>
            <a:r>
              <a:rPr lang="de-DE" sz="1000" dirty="0" err="1">
                <a:solidFill>
                  <a:prstClr val="black"/>
                </a:solidFill>
              </a:rPr>
              <a:t>are</a:t>
            </a:r>
            <a:r>
              <a:rPr lang="de-DE" sz="1000" dirty="0">
                <a:solidFill>
                  <a:prstClr val="black"/>
                </a:solidFill>
              </a:rPr>
              <a:t> WELL </a:t>
            </a:r>
            <a:r>
              <a:rPr lang="de-DE" sz="1000" dirty="0" err="1">
                <a:solidFill>
                  <a:prstClr val="black"/>
                </a:solidFill>
              </a:rPr>
              <a:t>separated</a:t>
            </a:r>
            <a:r>
              <a:rPr lang="de-DE" sz="1000" dirty="0">
                <a:solidFill>
                  <a:prstClr val="black"/>
                </a:solidFill>
              </a:rPr>
              <a:t> </a:t>
            </a:r>
          </a:p>
        </p:txBody>
      </p:sp>
      <p:sp>
        <p:nvSpPr>
          <p:cNvPr id="16" name="Rechteck 15"/>
          <p:cNvSpPr/>
          <p:nvPr/>
        </p:nvSpPr>
        <p:spPr>
          <a:xfrm>
            <a:off x="449288" y="2130264"/>
            <a:ext cx="3286477" cy="707886"/>
          </a:xfrm>
          <a:prstGeom prst="rect">
            <a:avLst/>
          </a:prstGeom>
        </p:spPr>
        <p:txBody>
          <a:bodyPr wrap="none">
            <a:spAutoFit/>
          </a:bodyPr>
          <a:lstStyle/>
          <a:p>
            <a:pPr lvl="0"/>
            <a:r>
              <a:rPr lang="en-US" sz="1000" dirty="0">
                <a:solidFill>
                  <a:prstClr val="black"/>
                </a:solidFill>
                <a:sym typeface="Symbol"/>
              </a:rPr>
              <a:t></a:t>
            </a:r>
            <a:r>
              <a:rPr lang="en-US" sz="1000" baseline="-25000" dirty="0" smtClean="0">
                <a:solidFill>
                  <a:prstClr val="black"/>
                </a:solidFill>
              </a:rPr>
              <a:t>x</a:t>
            </a:r>
            <a:r>
              <a:rPr lang="en-US" sz="1000" dirty="0" smtClean="0">
                <a:solidFill>
                  <a:prstClr val="black"/>
                </a:solidFill>
              </a:rPr>
              <a:t>(S6B-S4A)</a:t>
            </a:r>
            <a:r>
              <a:rPr lang="en-US" sz="1000" i="1" dirty="0" smtClean="0">
                <a:solidFill>
                  <a:prstClr val="black"/>
                </a:solidFill>
              </a:rPr>
              <a:t>=(0.64</a:t>
            </a:r>
            <a:r>
              <a:rPr lang="en-US" sz="1000" i="1" dirty="0" smtClean="0">
                <a:solidFill>
                  <a:prstClr val="black"/>
                </a:solidFill>
                <a:sym typeface="Symbol"/>
              </a:rPr>
              <a:t></a:t>
            </a:r>
            <a:r>
              <a:rPr lang="en-US" sz="1000" i="1" dirty="0" smtClean="0">
                <a:solidFill>
                  <a:prstClr val="black"/>
                </a:solidFill>
              </a:rPr>
              <a:t> 0.203)</a:t>
            </a:r>
            <a:r>
              <a:rPr lang="en-US" sz="1000" i="1" dirty="0">
                <a:solidFill>
                  <a:prstClr val="black"/>
                </a:solidFill>
                <a:sym typeface="Symbol"/>
              </a:rPr>
              <a:t></a:t>
            </a:r>
            <a:r>
              <a:rPr lang="en-US" sz="1000" i="1" dirty="0">
                <a:solidFill>
                  <a:prstClr val="black"/>
                </a:solidFill>
              </a:rPr>
              <a:t>2</a:t>
            </a:r>
            <a:r>
              <a:rPr lang="en-US" sz="1000" i="1" dirty="0">
                <a:solidFill>
                  <a:prstClr val="black"/>
                </a:solidFill>
                <a:sym typeface="Symbol"/>
              </a:rPr>
              <a:t></a:t>
            </a:r>
            <a:r>
              <a:rPr lang="en-US" sz="1000" dirty="0">
                <a:solidFill>
                  <a:prstClr val="black"/>
                </a:solidFill>
              </a:rPr>
              <a:t>=</a:t>
            </a:r>
            <a:r>
              <a:rPr lang="en-US" sz="1000" dirty="0" smtClean="0">
                <a:solidFill>
                  <a:prstClr val="black"/>
                </a:solidFill>
              </a:rPr>
              <a:t>0.44</a:t>
            </a:r>
            <a:r>
              <a:rPr lang="en-US" sz="1000" dirty="0" smtClean="0">
                <a:solidFill>
                  <a:prstClr val="black"/>
                </a:solidFill>
                <a:sym typeface="Symbol"/>
              </a:rPr>
              <a:t></a:t>
            </a:r>
            <a:r>
              <a:rPr lang="en-US" sz="1000" dirty="0" smtClean="0">
                <a:solidFill>
                  <a:prstClr val="black"/>
                </a:solidFill>
              </a:rPr>
              <a:t> </a:t>
            </a:r>
            <a:r>
              <a:rPr lang="en-US" sz="1000" dirty="0">
                <a:solidFill>
                  <a:prstClr val="black"/>
                </a:solidFill>
              </a:rPr>
              <a:t>2</a:t>
            </a:r>
            <a:r>
              <a:rPr lang="en-US" sz="1000" i="1" dirty="0">
                <a:solidFill>
                  <a:prstClr val="black"/>
                </a:solidFill>
                <a:sym typeface="Symbol"/>
              </a:rPr>
              <a:t></a:t>
            </a:r>
            <a:r>
              <a:rPr lang="en-US" sz="1000" dirty="0">
                <a:solidFill>
                  <a:prstClr val="black"/>
                </a:solidFill>
              </a:rPr>
              <a:t> </a:t>
            </a:r>
            <a:r>
              <a:rPr lang="en-US" sz="1000" dirty="0" smtClean="0">
                <a:solidFill>
                  <a:prstClr val="black"/>
                </a:solidFill>
              </a:rPr>
              <a:t>= </a:t>
            </a:r>
            <a:r>
              <a:rPr lang="en-US" sz="1000" b="1" dirty="0" smtClean="0">
                <a:solidFill>
                  <a:prstClr val="black"/>
                </a:solidFill>
              </a:rPr>
              <a:t>0.88 </a:t>
            </a:r>
            <a:r>
              <a:rPr lang="en-US" sz="1000" b="1" i="1" dirty="0" smtClean="0">
                <a:solidFill>
                  <a:prstClr val="black"/>
                </a:solidFill>
                <a:sym typeface="Symbol"/>
              </a:rPr>
              <a:t> </a:t>
            </a:r>
            <a:r>
              <a:rPr lang="en-US" sz="1000" dirty="0" smtClean="0">
                <a:solidFill>
                  <a:prstClr val="black"/>
                </a:solidFill>
                <a:sym typeface="Symbol"/>
              </a:rPr>
              <a:t></a:t>
            </a:r>
            <a:r>
              <a:rPr lang="en-US" sz="1000" dirty="0" smtClean="0">
                <a:solidFill>
                  <a:prstClr val="black"/>
                </a:solidFill>
              </a:rPr>
              <a:t>1</a:t>
            </a:r>
            <a:r>
              <a:rPr lang="en-US" sz="1000" dirty="0" smtClean="0">
                <a:solidFill>
                  <a:prstClr val="black"/>
                </a:solidFill>
                <a:sym typeface="Symbol"/>
              </a:rPr>
              <a:t></a:t>
            </a:r>
          </a:p>
          <a:p>
            <a:pPr lvl="0"/>
            <a:r>
              <a:rPr lang="en-US" sz="1000" dirty="0">
                <a:solidFill>
                  <a:prstClr val="black"/>
                </a:solidFill>
                <a:sym typeface="Symbol"/>
              </a:rPr>
              <a:t></a:t>
            </a:r>
            <a:r>
              <a:rPr lang="en-US" sz="1000" baseline="-25000" dirty="0" smtClean="0">
                <a:solidFill>
                  <a:prstClr val="black"/>
                </a:solidFill>
              </a:rPr>
              <a:t>x</a:t>
            </a:r>
            <a:r>
              <a:rPr lang="en-US" sz="1000" dirty="0" smtClean="0">
                <a:solidFill>
                  <a:prstClr val="black"/>
                </a:solidFill>
              </a:rPr>
              <a:t>(S6-S4)</a:t>
            </a:r>
            <a:r>
              <a:rPr lang="en-US" sz="1000" i="1" dirty="0" smtClean="0">
                <a:solidFill>
                  <a:prstClr val="black"/>
                </a:solidFill>
              </a:rPr>
              <a:t>=(0.636</a:t>
            </a:r>
            <a:r>
              <a:rPr lang="en-US" sz="1000" i="1" dirty="0" smtClean="0">
                <a:solidFill>
                  <a:prstClr val="black"/>
                </a:solidFill>
                <a:sym typeface="Symbol"/>
              </a:rPr>
              <a:t></a:t>
            </a:r>
            <a:r>
              <a:rPr lang="en-US" sz="1000" i="1" dirty="0" smtClean="0">
                <a:solidFill>
                  <a:prstClr val="black"/>
                </a:solidFill>
              </a:rPr>
              <a:t> 0.208)</a:t>
            </a:r>
            <a:r>
              <a:rPr lang="en-US" sz="1000" i="1" dirty="0">
                <a:solidFill>
                  <a:prstClr val="black"/>
                </a:solidFill>
                <a:sym typeface="Symbol"/>
              </a:rPr>
              <a:t></a:t>
            </a:r>
            <a:r>
              <a:rPr lang="en-US" sz="1000" i="1" dirty="0">
                <a:solidFill>
                  <a:prstClr val="black"/>
                </a:solidFill>
              </a:rPr>
              <a:t>2</a:t>
            </a:r>
            <a:r>
              <a:rPr lang="en-US" sz="1000" i="1" dirty="0">
                <a:solidFill>
                  <a:prstClr val="black"/>
                </a:solidFill>
                <a:sym typeface="Symbol"/>
              </a:rPr>
              <a:t></a:t>
            </a:r>
            <a:r>
              <a:rPr lang="en-US" sz="1000" dirty="0">
                <a:solidFill>
                  <a:prstClr val="black"/>
                </a:solidFill>
              </a:rPr>
              <a:t>=</a:t>
            </a:r>
            <a:r>
              <a:rPr lang="en-US" sz="1000" dirty="0" smtClean="0">
                <a:solidFill>
                  <a:prstClr val="black"/>
                </a:solidFill>
              </a:rPr>
              <a:t>0.43</a:t>
            </a:r>
            <a:r>
              <a:rPr lang="en-US" sz="1000" dirty="0" smtClean="0">
                <a:solidFill>
                  <a:prstClr val="black"/>
                </a:solidFill>
                <a:sym typeface="Symbol"/>
              </a:rPr>
              <a:t></a:t>
            </a:r>
            <a:r>
              <a:rPr lang="en-US" sz="1000" dirty="0" smtClean="0">
                <a:solidFill>
                  <a:prstClr val="black"/>
                </a:solidFill>
              </a:rPr>
              <a:t> </a:t>
            </a:r>
            <a:r>
              <a:rPr lang="en-US" sz="1000" dirty="0">
                <a:solidFill>
                  <a:prstClr val="black"/>
                </a:solidFill>
              </a:rPr>
              <a:t>2</a:t>
            </a:r>
            <a:r>
              <a:rPr lang="en-US" sz="1000" i="1" dirty="0">
                <a:solidFill>
                  <a:prstClr val="black"/>
                </a:solidFill>
                <a:sym typeface="Symbol"/>
              </a:rPr>
              <a:t></a:t>
            </a:r>
            <a:r>
              <a:rPr lang="en-US" sz="1000" dirty="0">
                <a:solidFill>
                  <a:prstClr val="black"/>
                </a:solidFill>
              </a:rPr>
              <a:t> = </a:t>
            </a:r>
            <a:r>
              <a:rPr lang="en-US" sz="1000" b="1" dirty="0" smtClean="0">
                <a:solidFill>
                  <a:prstClr val="black"/>
                </a:solidFill>
              </a:rPr>
              <a:t>0.86 </a:t>
            </a:r>
            <a:r>
              <a:rPr lang="en-US" sz="1000" b="1" i="1" dirty="0">
                <a:solidFill>
                  <a:prstClr val="black"/>
                </a:solidFill>
                <a:sym typeface="Symbol"/>
              </a:rPr>
              <a:t> </a:t>
            </a:r>
            <a:r>
              <a:rPr lang="en-US" sz="1000" b="1" i="1" dirty="0" smtClean="0">
                <a:solidFill>
                  <a:prstClr val="black"/>
                </a:solidFill>
                <a:sym typeface="Symbol"/>
              </a:rPr>
              <a:t> </a:t>
            </a:r>
          </a:p>
          <a:p>
            <a:pPr lvl="0"/>
            <a:r>
              <a:rPr lang="en-US" sz="1000" dirty="0">
                <a:solidFill>
                  <a:prstClr val="black"/>
                </a:solidFill>
                <a:sym typeface="Symbol"/>
              </a:rPr>
              <a:t></a:t>
            </a:r>
            <a:r>
              <a:rPr lang="en-US" sz="1000" baseline="-25000" dirty="0" smtClean="0">
                <a:solidFill>
                  <a:prstClr val="black"/>
                </a:solidFill>
              </a:rPr>
              <a:t>x</a:t>
            </a:r>
            <a:r>
              <a:rPr lang="en-US" sz="1000" dirty="0" smtClean="0">
                <a:solidFill>
                  <a:prstClr val="black"/>
                </a:solidFill>
              </a:rPr>
              <a:t>(S6A-S4B)</a:t>
            </a:r>
            <a:r>
              <a:rPr lang="en-US" sz="1000" i="1" dirty="0" smtClean="0">
                <a:solidFill>
                  <a:prstClr val="black"/>
                </a:solidFill>
              </a:rPr>
              <a:t>=(0.63</a:t>
            </a:r>
            <a:r>
              <a:rPr lang="en-US" sz="1000" i="1" dirty="0" smtClean="0">
                <a:solidFill>
                  <a:prstClr val="black"/>
                </a:solidFill>
                <a:sym typeface="Symbol"/>
              </a:rPr>
              <a:t></a:t>
            </a:r>
            <a:r>
              <a:rPr lang="en-US" sz="1000" i="1" dirty="0" smtClean="0">
                <a:solidFill>
                  <a:prstClr val="black"/>
                </a:solidFill>
              </a:rPr>
              <a:t> 0.21)</a:t>
            </a:r>
            <a:r>
              <a:rPr lang="en-US" sz="1000" i="1" dirty="0">
                <a:solidFill>
                  <a:prstClr val="black"/>
                </a:solidFill>
                <a:sym typeface="Symbol"/>
              </a:rPr>
              <a:t></a:t>
            </a:r>
            <a:r>
              <a:rPr lang="en-US" sz="1000" i="1" dirty="0">
                <a:solidFill>
                  <a:prstClr val="black"/>
                </a:solidFill>
              </a:rPr>
              <a:t>2</a:t>
            </a:r>
            <a:r>
              <a:rPr lang="en-US" sz="1000" i="1" dirty="0">
                <a:solidFill>
                  <a:prstClr val="black"/>
                </a:solidFill>
                <a:sym typeface="Symbol"/>
              </a:rPr>
              <a:t></a:t>
            </a:r>
            <a:r>
              <a:rPr lang="en-US" sz="1000" dirty="0">
                <a:solidFill>
                  <a:prstClr val="black"/>
                </a:solidFill>
              </a:rPr>
              <a:t>=</a:t>
            </a:r>
            <a:r>
              <a:rPr lang="en-US" sz="1000" dirty="0" smtClean="0">
                <a:solidFill>
                  <a:prstClr val="black"/>
                </a:solidFill>
              </a:rPr>
              <a:t>0.42</a:t>
            </a:r>
            <a:r>
              <a:rPr lang="en-US" sz="1000" dirty="0" smtClean="0">
                <a:solidFill>
                  <a:prstClr val="black"/>
                </a:solidFill>
                <a:sym typeface="Symbol"/>
              </a:rPr>
              <a:t></a:t>
            </a:r>
            <a:r>
              <a:rPr lang="en-US" sz="1000" dirty="0" smtClean="0">
                <a:solidFill>
                  <a:prstClr val="black"/>
                </a:solidFill>
              </a:rPr>
              <a:t> </a:t>
            </a:r>
            <a:r>
              <a:rPr lang="en-US" sz="1000" dirty="0">
                <a:solidFill>
                  <a:prstClr val="black"/>
                </a:solidFill>
              </a:rPr>
              <a:t>2</a:t>
            </a:r>
            <a:r>
              <a:rPr lang="en-US" sz="1000" i="1" dirty="0">
                <a:solidFill>
                  <a:prstClr val="black"/>
                </a:solidFill>
                <a:sym typeface="Symbol"/>
              </a:rPr>
              <a:t></a:t>
            </a:r>
            <a:r>
              <a:rPr lang="en-US" sz="1000" dirty="0">
                <a:solidFill>
                  <a:prstClr val="black"/>
                </a:solidFill>
              </a:rPr>
              <a:t> = </a:t>
            </a:r>
            <a:r>
              <a:rPr lang="en-US" sz="1000" b="1" dirty="0" smtClean="0">
                <a:solidFill>
                  <a:prstClr val="black"/>
                </a:solidFill>
              </a:rPr>
              <a:t>0.84 </a:t>
            </a:r>
            <a:r>
              <a:rPr lang="en-US" sz="1000" b="1" i="1" dirty="0" smtClean="0">
                <a:solidFill>
                  <a:prstClr val="black"/>
                </a:solidFill>
                <a:sym typeface="Symbol"/>
              </a:rPr>
              <a:t> </a:t>
            </a:r>
            <a:endParaRPr lang="de-DE" sz="1000" dirty="0">
              <a:solidFill>
                <a:prstClr val="black"/>
              </a:solidFill>
            </a:endParaRPr>
          </a:p>
          <a:p>
            <a:pPr lvl="0"/>
            <a:endParaRPr lang="de-DE" sz="1000" dirty="0">
              <a:solidFill>
                <a:prstClr val="black"/>
              </a:solidFill>
            </a:endParaRPr>
          </a:p>
        </p:txBody>
      </p:sp>
    </p:spTree>
    <p:extLst>
      <p:ext uri="{BB962C8B-B14F-4D97-AF65-F5344CB8AC3E}">
        <p14:creationId xmlns:p14="http://schemas.microsoft.com/office/powerpoint/2010/main" val="2348887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6252803"/>
            <a:ext cx="9144000" cy="384721"/>
          </a:xfrm>
          <a:prstGeom prst="rect">
            <a:avLst/>
          </a:prstGeom>
        </p:spPr>
        <p:txBody>
          <a:bodyPr wrap="square">
            <a:spAutoFit/>
          </a:bodyPr>
          <a:lstStyle/>
          <a:p>
            <a:pPr lvl="0"/>
            <a:r>
              <a:rPr lang="de-DE" sz="1100" b="1" dirty="0" smtClean="0">
                <a:solidFill>
                  <a:srgbClr val="FF0000"/>
                </a:solidFill>
              </a:rPr>
              <a:t>                           </a:t>
            </a:r>
            <a:r>
              <a:rPr lang="de-DE" sz="900" b="1" dirty="0" smtClean="0">
                <a:solidFill>
                  <a:srgbClr val="FF0000"/>
                </a:solidFill>
              </a:rPr>
              <a:t>Q1     Q2    Q3     </a:t>
            </a:r>
            <a:r>
              <a:rPr lang="de-DE" sz="900" b="1" dirty="0" smtClean="0">
                <a:solidFill>
                  <a:srgbClr val="0000CC"/>
                </a:solidFill>
              </a:rPr>
              <a:t>BM      </a:t>
            </a:r>
            <a:r>
              <a:rPr lang="de-DE" sz="800" b="1" dirty="0" smtClean="0">
                <a:solidFill>
                  <a:srgbClr val="FF0000"/>
                </a:solidFill>
              </a:rPr>
              <a:t>Q4A-4B  Q5A-5B Q6A-6B</a:t>
            </a:r>
            <a:r>
              <a:rPr lang="de-DE" sz="1100" b="1" dirty="0" smtClean="0">
                <a:solidFill>
                  <a:srgbClr val="FF0000"/>
                </a:solidFill>
              </a:rPr>
              <a:t>     </a:t>
            </a:r>
            <a:r>
              <a:rPr lang="de-DE" sz="900" b="1" dirty="0" smtClean="0">
                <a:solidFill>
                  <a:srgbClr val="0000CC"/>
                </a:solidFill>
              </a:rPr>
              <a:t>BM</a:t>
            </a:r>
            <a:r>
              <a:rPr lang="de-DE" sz="900" b="1" dirty="0" smtClean="0">
                <a:solidFill>
                  <a:srgbClr val="FF0000"/>
                </a:solidFill>
              </a:rPr>
              <a:t>     Q7    </a:t>
            </a:r>
            <a:r>
              <a:rPr lang="de-DE" sz="900" b="1" dirty="0">
                <a:solidFill>
                  <a:srgbClr val="FF0000"/>
                </a:solidFill>
              </a:rPr>
              <a:t>Q8    </a:t>
            </a:r>
            <a:r>
              <a:rPr lang="de-DE" sz="900" b="1" dirty="0" smtClean="0">
                <a:solidFill>
                  <a:srgbClr val="FF0000"/>
                </a:solidFill>
              </a:rPr>
              <a:t>Q7    </a:t>
            </a:r>
            <a:r>
              <a:rPr lang="de-DE" sz="900" b="1" dirty="0" smtClean="0">
                <a:solidFill>
                  <a:srgbClr val="0000CC"/>
                </a:solidFill>
              </a:rPr>
              <a:t>BM</a:t>
            </a:r>
            <a:r>
              <a:rPr lang="de-DE" sz="900" b="1" dirty="0" smtClean="0">
                <a:solidFill>
                  <a:srgbClr val="FF0000"/>
                </a:solidFill>
              </a:rPr>
              <a:t>       </a:t>
            </a:r>
            <a:r>
              <a:rPr lang="de-DE" sz="800" b="1" dirty="0" smtClean="0">
                <a:solidFill>
                  <a:srgbClr val="FF0000"/>
                </a:solidFill>
              </a:rPr>
              <a:t>Q4A-4B  Q5A-5B  Q6A-6B     </a:t>
            </a:r>
            <a:r>
              <a:rPr lang="de-DE" sz="900" b="1" dirty="0" smtClean="0">
                <a:solidFill>
                  <a:srgbClr val="0000CC"/>
                </a:solidFill>
              </a:rPr>
              <a:t>BM       </a:t>
            </a:r>
            <a:r>
              <a:rPr lang="de-DE" sz="900" b="1" dirty="0" smtClean="0">
                <a:solidFill>
                  <a:srgbClr val="FF0000"/>
                </a:solidFill>
              </a:rPr>
              <a:t>Q3    Q2    Q1</a:t>
            </a:r>
            <a:endParaRPr lang="de-DE" sz="900" b="1" dirty="0">
              <a:solidFill>
                <a:srgbClr val="FF0000"/>
              </a:solidFill>
            </a:endParaRPr>
          </a:p>
          <a:p>
            <a:pPr lvl="0"/>
            <a:r>
              <a:rPr lang="de-DE" sz="800" b="1" dirty="0">
                <a:solidFill>
                  <a:srgbClr val="FF0000"/>
                </a:solidFill>
              </a:rPr>
              <a:t>      </a:t>
            </a:r>
            <a:r>
              <a:rPr lang="de-DE" sz="800" b="1" dirty="0" smtClean="0">
                <a:solidFill>
                  <a:srgbClr val="FF0000"/>
                </a:solidFill>
              </a:rPr>
              <a:t>                                           </a:t>
            </a:r>
            <a:r>
              <a:rPr lang="de-DE" sz="800" b="1" dirty="0" smtClean="0">
                <a:solidFill>
                  <a:srgbClr val="009242"/>
                </a:solidFill>
              </a:rPr>
              <a:t>  </a:t>
            </a:r>
            <a:endParaRPr lang="de-DE" sz="800" b="1" dirty="0">
              <a:solidFill>
                <a:srgbClr val="009242"/>
              </a:solidFill>
            </a:endParaRPr>
          </a:p>
        </p:txBody>
      </p:sp>
      <p:sp>
        <p:nvSpPr>
          <p:cNvPr id="6" name="Titel 1"/>
          <p:cNvSpPr>
            <a:spLocks noGrp="1"/>
          </p:cNvSpPr>
          <p:nvPr>
            <p:ph type="title"/>
          </p:nvPr>
        </p:nvSpPr>
        <p:spPr>
          <a:xfrm>
            <a:off x="107504" y="13098"/>
            <a:ext cx="9036496" cy="417512"/>
          </a:xfrm>
        </p:spPr>
        <p:txBody>
          <a:bodyPr/>
          <a:lstStyle/>
          <a:p>
            <a:r>
              <a:rPr lang="en-US" sz="1600" b="1" dirty="0">
                <a:solidFill>
                  <a:prstClr val="black"/>
                </a:solidFill>
                <a:latin typeface="Arial" panose="020B0604020202020204" pitchFamily="34" charset="0"/>
                <a:cs typeface="Arial" panose="020B0604020202020204" pitchFamily="34" charset="0"/>
              </a:rPr>
              <a:t>Lattice  </a:t>
            </a:r>
            <a:r>
              <a:rPr lang="en-US" sz="1600" b="1" dirty="0" smtClean="0">
                <a:solidFill>
                  <a:srgbClr val="0000CC"/>
                </a:solidFill>
                <a:latin typeface="Arial" panose="020B0604020202020204" pitchFamily="34" charset="0"/>
                <a:cs typeface="Arial" panose="020B0604020202020204" pitchFamily="34" charset="0"/>
              </a:rPr>
              <a:t>“3Q_SPLIT_SHORT_5</a:t>
            </a:r>
            <a:r>
              <a:rPr lang="en-US" sz="1600" b="1" dirty="0">
                <a:solidFill>
                  <a:srgbClr val="0000CC"/>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One </a:t>
            </a:r>
            <a:r>
              <a:rPr lang="en-US" sz="1600" b="1" dirty="0">
                <a:solidFill>
                  <a:prstClr val="black"/>
                </a:solidFill>
                <a:latin typeface="Arial" panose="020B0604020202020204" pitchFamily="34" charset="0"/>
                <a:cs typeface="Arial" panose="020B0604020202020204" pitchFamily="34" charset="0"/>
              </a:rPr>
              <a:t>cell</a:t>
            </a:r>
            <a:endParaRPr lang="de-DE" sz="1600" b="1" dirty="0" smtClean="0">
              <a:latin typeface="Arial" panose="020B0604020202020204" pitchFamily="34" charset="0"/>
              <a:cs typeface="Arial" panose="020B0604020202020204" pitchFamily="34" charset="0"/>
            </a:endParaRPr>
          </a:p>
        </p:txBody>
      </p:sp>
      <p:pic>
        <p:nvPicPr>
          <p:cNvPr id="1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4" y="980728"/>
            <a:ext cx="9194027" cy="521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118965"/>
            <a:ext cx="1816940" cy="110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7020314" y="722437"/>
            <a:ext cx="1096775" cy="276999"/>
          </a:xfrm>
          <a:prstGeom prst="rect">
            <a:avLst/>
          </a:prstGeom>
        </p:spPr>
        <p:txBody>
          <a:bodyPr wrap="none">
            <a:spAutoFit/>
          </a:bodyPr>
          <a:lstStyle/>
          <a:p>
            <a:pPr lvl="0"/>
            <a:r>
              <a:rPr lang="en-US" sz="1200" b="1" dirty="0">
                <a:solidFill>
                  <a:srgbClr val="FF0000"/>
                </a:solidFill>
                <a:latin typeface="Calibri"/>
              </a:rPr>
              <a:t>VLA _21_3,6,9</a:t>
            </a:r>
            <a:endParaRPr lang="de-DE" sz="1200" dirty="0">
              <a:solidFill>
                <a:srgbClr val="FF0000"/>
              </a:solidFill>
            </a:endParaRPr>
          </a:p>
        </p:txBody>
      </p:sp>
      <p:sp>
        <p:nvSpPr>
          <p:cNvPr id="15" name="Rechteck 14"/>
          <p:cNvSpPr/>
          <p:nvPr/>
        </p:nvSpPr>
        <p:spPr>
          <a:xfrm>
            <a:off x="3995559" y="3290501"/>
            <a:ext cx="907621" cy="461665"/>
          </a:xfrm>
          <a:prstGeom prst="rect">
            <a:avLst/>
          </a:prstGeom>
        </p:spPr>
        <p:txBody>
          <a:bodyPr wrap="none">
            <a:spAutoFit/>
          </a:bodyPr>
          <a:lstStyle/>
          <a:p>
            <a:pPr lvl="0" algn="ctr"/>
            <a:r>
              <a:rPr lang="de-DE" sz="1200" b="1" dirty="0" err="1" smtClean="0"/>
              <a:t>Mirror</a:t>
            </a:r>
            <a:endParaRPr lang="de-DE" sz="1200" b="1" dirty="0" smtClean="0"/>
          </a:p>
          <a:p>
            <a:pPr lvl="0" algn="ctr"/>
            <a:r>
              <a:rPr lang="de-DE" sz="1200" b="1" dirty="0" err="1" smtClean="0"/>
              <a:t>symmetry</a:t>
            </a:r>
            <a:endParaRPr lang="de-DE" sz="1200" b="1" dirty="0"/>
          </a:p>
        </p:txBody>
      </p:sp>
      <p:cxnSp>
        <p:nvCxnSpPr>
          <p:cNvPr id="17" name="Gerade Verbindung mit Pfeil 16"/>
          <p:cNvCxnSpPr>
            <a:stCxn id="15" idx="3"/>
          </p:cNvCxnSpPr>
          <p:nvPr/>
        </p:nvCxnSpPr>
        <p:spPr>
          <a:xfrm flipV="1">
            <a:off x="4903180" y="3521333"/>
            <a:ext cx="60492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11884" y="3411003"/>
            <a:ext cx="706437"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eck 17"/>
          <p:cNvSpPr/>
          <p:nvPr/>
        </p:nvSpPr>
        <p:spPr>
          <a:xfrm>
            <a:off x="5068661" y="846426"/>
            <a:ext cx="926857" cy="307777"/>
          </a:xfrm>
          <a:prstGeom prst="rect">
            <a:avLst/>
          </a:prstGeom>
        </p:spPr>
        <p:txBody>
          <a:bodyPr wrap="none">
            <a:spAutoFit/>
          </a:bodyPr>
          <a:lstStyle/>
          <a:p>
            <a:pPr lvl="0"/>
            <a:r>
              <a:rPr lang="en-US" sz="1400" b="1" dirty="0">
                <a:solidFill>
                  <a:srgbClr val="009242"/>
                </a:solidFill>
              </a:rPr>
              <a:t>D=25 cm</a:t>
            </a:r>
            <a:endParaRPr lang="de-DE" sz="1400" b="1" dirty="0">
              <a:solidFill>
                <a:srgbClr val="009242"/>
              </a:solidFill>
            </a:endParaRPr>
          </a:p>
        </p:txBody>
      </p:sp>
      <p:sp>
        <p:nvSpPr>
          <p:cNvPr id="19" name="Rechteck 18"/>
          <p:cNvSpPr/>
          <p:nvPr/>
        </p:nvSpPr>
        <p:spPr>
          <a:xfrm>
            <a:off x="360921" y="722437"/>
            <a:ext cx="4572000" cy="1384995"/>
          </a:xfrm>
          <a:prstGeom prst="rect">
            <a:avLst/>
          </a:prstGeom>
        </p:spPr>
        <p:txBody>
          <a:bodyPr>
            <a:spAutoFit/>
          </a:bodyPr>
          <a:lstStyle/>
          <a:p>
            <a:pPr lvl="0"/>
            <a:r>
              <a:rPr lang="de-DE" sz="1200" b="1" dirty="0"/>
              <a:t>Betatron tune   </a:t>
            </a:r>
            <a:endParaRPr lang="de-DE" sz="1200" b="1" dirty="0" smtClean="0"/>
          </a:p>
          <a:p>
            <a:pPr lvl="0"/>
            <a:r>
              <a:rPr lang="de-DE" sz="1200" dirty="0" err="1" smtClean="0"/>
              <a:t>Qx</a:t>
            </a:r>
            <a:r>
              <a:rPr lang="de-DE" sz="1200" dirty="0" smtClean="0"/>
              <a:t>=5.8438    </a:t>
            </a:r>
          </a:p>
          <a:p>
            <a:pPr lvl="0"/>
            <a:r>
              <a:rPr lang="de-DE" sz="1200" dirty="0" err="1" smtClean="0"/>
              <a:t>Qy</a:t>
            </a:r>
            <a:r>
              <a:rPr lang="de-DE" sz="1200" dirty="0"/>
              <a:t>= 8.4605</a:t>
            </a:r>
          </a:p>
          <a:p>
            <a:pPr lvl="0"/>
            <a:endParaRPr lang="de-DE" sz="1200" dirty="0"/>
          </a:p>
          <a:p>
            <a:pPr lvl="0"/>
            <a:r>
              <a:rPr lang="de-DE" sz="1200" b="1" dirty="0" smtClean="0"/>
              <a:t>Phase </a:t>
            </a:r>
            <a:r>
              <a:rPr lang="de-DE" sz="1200" b="1" dirty="0" err="1"/>
              <a:t>adv</a:t>
            </a:r>
            <a:r>
              <a:rPr lang="de-DE" sz="1200" b="1" dirty="0"/>
              <a:t>/</a:t>
            </a:r>
            <a:r>
              <a:rPr lang="de-DE" sz="1200" b="1" dirty="0" err="1"/>
              <a:t>cell</a:t>
            </a:r>
            <a:r>
              <a:rPr lang="de-DE" sz="1200" b="1" dirty="0"/>
              <a:t>   </a:t>
            </a:r>
            <a:endParaRPr lang="de-DE" sz="1200" b="1" dirty="0" smtClean="0"/>
          </a:p>
          <a:p>
            <a:pPr lvl="0"/>
            <a:r>
              <a:rPr lang="en-US" sz="1200" i="1" dirty="0" smtClean="0">
                <a:sym typeface="Symbol"/>
              </a:rPr>
              <a:t></a:t>
            </a:r>
            <a:r>
              <a:rPr lang="en-US" sz="1200" i="1" baseline="-25000" dirty="0"/>
              <a:t>x</a:t>
            </a:r>
            <a:r>
              <a:rPr lang="en-US" sz="1200" i="1" dirty="0"/>
              <a:t>=1.461</a:t>
            </a:r>
            <a:r>
              <a:rPr lang="en-US" sz="1200" i="1" dirty="0">
                <a:sym typeface="Symbol"/>
              </a:rPr>
              <a:t></a:t>
            </a:r>
            <a:r>
              <a:rPr lang="en-US" sz="1200" i="1" dirty="0"/>
              <a:t>2</a:t>
            </a:r>
            <a:r>
              <a:rPr lang="en-US" sz="1200" i="1" dirty="0">
                <a:sym typeface="Symbol"/>
              </a:rPr>
              <a:t></a:t>
            </a:r>
            <a:r>
              <a:rPr lang="en-US" sz="1200" dirty="0"/>
              <a:t>=2.922</a:t>
            </a:r>
            <a:r>
              <a:rPr lang="en-US" sz="1200" i="1" dirty="0">
                <a:sym typeface="Symbol"/>
              </a:rPr>
              <a:t></a:t>
            </a:r>
            <a:r>
              <a:rPr lang="en-US" sz="1200" dirty="0"/>
              <a:t>         </a:t>
            </a:r>
          </a:p>
          <a:p>
            <a:pPr lvl="0"/>
            <a:r>
              <a:rPr lang="en-US" sz="1200" i="1" dirty="0" smtClean="0">
                <a:sym typeface="Symbol"/>
              </a:rPr>
              <a:t></a:t>
            </a:r>
            <a:r>
              <a:rPr lang="en-US" sz="1200" i="1" baseline="-25000" dirty="0" smtClean="0"/>
              <a:t>y</a:t>
            </a:r>
            <a:r>
              <a:rPr lang="en-US" sz="1200" i="1" dirty="0" smtClean="0"/>
              <a:t>=2.1151</a:t>
            </a:r>
            <a:r>
              <a:rPr lang="en-US" sz="1200" i="1" dirty="0">
                <a:sym typeface="Symbol"/>
              </a:rPr>
              <a:t></a:t>
            </a:r>
            <a:r>
              <a:rPr lang="en-US" sz="1200" i="1" dirty="0"/>
              <a:t>2</a:t>
            </a:r>
            <a:r>
              <a:rPr lang="en-US" sz="1200" i="1" dirty="0">
                <a:sym typeface="Symbol"/>
              </a:rPr>
              <a:t></a:t>
            </a:r>
            <a:r>
              <a:rPr lang="en-US" sz="1200" dirty="0"/>
              <a:t>=4.2303</a:t>
            </a:r>
            <a:r>
              <a:rPr lang="en-US" sz="1200" i="1" dirty="0">
                <a:sym typeface="Symbol"/>
              </a:rPr>
              <a:t></a:t>
            </a:r>
            <a:endParaRPr lang="de-DE" sz="1200" dirty="0"/>
          </a:p>
        </p:txBody>
      </p:sp>
    </p:spTree>
    <p:extLst>
      <p:ext uri="{BB962C8B-B14F-4D97-AF65-F5344CB8AC3E}">
        <p14:creationId xmlns:p14="http://schemas.microsoft.com/office/powerpoint/2010/main" val="1164180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5128" y="116632"/>
            <a:ext cx="9036496" cy="417512"/>
          </a:xfrm>
        </p:spPr>
        <p:txBody>
          <a:bodyPr/>
          <a:lstStyle/>
          <a:p>
            <a:r>
              <a:rPr lang="en-US" sz="1600" b="1" dirty="0" smtClean="0">
                <a:solidFill>
                  <a:prstClr val="black"/>
                </a:solidFill>
                <a:latin typeface="Arial" panose="020B0604020202020204" pitchFamily="34" charset="0"/>
                <a:cs typeface="Arial" panose="020B0604020202020204" pitchFamily="34" charset="0"/>
              </a:rPr>
              <a:t>An envelope of wide momentum spread beam  </a:t>
            </a:r>
            <a:br>
              <a:rPr lang="en-US" sz="1600" b="1" dirty="0" smtClean="0">
                <a:solidFill>
                  <a:prstClr val="black"/>
                </a:solidFill>
                <a:latin typeface="Arial" panose="020B0604020202020204" pitchFamily="34" charset="0"/>
                <a:cs typeface="Arial" panose="020B0604020202020204" pitchFamily="34" charset="0"/>
              </a:rPr>
            </a:br>
            <a:r>
              <a:rPr lang="en-US" sz="1600" b="1" dirty="0" smtClean="0">
                <a:solidFill>
                  <a:prstClr val="black"/>
                </a:solidFill>
                <a:latin typeface="Arial" panose="020B0604020202020204" pitchFamily="34" charset="0"/>
                <a:cs typeface="Arial" panose="020B0604020202020204" pitchFamily="34" charset="0"/>
              </a:rPr>
              <a:t>Lattice  </a:t>
            </a:r>
            <a:r>
              <a:rPr lang="en-US" sz="1600" b="1" dirty="0" smtClean="0">
                <a:solidFill>
                  <a:srgbClr val="0000CC"/>
                </a:solidFill>
                <a:latin typeface="Arial" panose="020B0604020202020204" pitchFamily="34" charset="0"/>
                <a:cs typeface="Arial" panose="020B0604020202020204" pitchFamily="34" charset="0"/>
              </a:rPr>
              <a:t>“3Q_SPLIT_SHORT_5”. </a:t>
            </a:r>
            <a:r>
              <a:rPr lang="en-US" sz="1600" b="1" dirty="0" smtClean="0">
                <a:solidFill>
                  <a:prstClr val="black"/>
                </a:solidFill>
                <a:latin typeface="Arial" panose="020B0604020202020204" pitchFamily="34" charset="0"/>
                <a:cs typeface="Arial" panose="020B0604020202020204" pitchFamily="34" charset="0"/>
              </a:rPr>
              <a:t> One cell</a:t>
            </a:r>
            <a:endParaRPr lang="de-DE" sz="1600" b="1" dirty="0" smtClean="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935446"/>
            <a:ext cx="4728083" cy="27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79512" y="2049339"/>
            <a:ext cx="1313180" cy="584775"/>
          </a:xfrm>
          <a:prstGeom prst="rect">
            <a:avLst/>
          </a:prstGeom>
          <a:noFill/>
        </p:spPr>
        <p:txBody>
          <a:bodyPr wrap="none" rtlCol="0">
            <a:spAutoFit/>
          </a:bodyPr>
          <a:lstStyle/>
          <a:p>
            <a:pPr>
              <a:spcAft>
                <a:spcPts val="0"/>
              </a:spcAft>
            </a:pPr>
            <a:r>
              <a:rPr lang="en-US" sz="1200" i="1" dirty="0" smtClean="0">
                <a:solidFill>
                  <a:srgbClr val="000000"/>
                </a:solidFill>
                <a:latin typeface="Arial" panose="020B0604020202020204" pitchFamily="34" charset="0"/>
                <a:cs typeface="Arial" panose="020B0604020202020204" pitchFamily="34" charset="0"/>
                <a:sym typeface="Symbol"/>
              </a:rPr>
              <a:t></a:t>
            </a:r>
            <a:r>
              <a:rPr lang="en-US" sz="1000" baseline="-25000" dirty="0" smtClean="0">
                <a:solidFill>
                  <a:srgbClr val="000000"/>
                </a:solidFill>
                <a:latin typeface="Arial" panose="020B0604020202020204" pitchFamily="34" charset="0"/>
                <a:cs typeface="Arial" panose="020B0604020202020204" pitchFamily="34" charset="0"/>
              </a:rPr>
              <a:t>x </a:t>
            </a:r>
            <a:r>
              <a:rPr lang="en-US" sz="1000" dirty="0" smtClean="0">
                <a:solidFill>
                  <a:srgbClr val="000000"/>
                </a:solidFill>
                <a:latin typeface="Arial" panose="020B0604020202020204" pitchFamily="34" charset="0"/>
                <a:cs typeface="Arial" panose="020B0604020202020204" pitchFamily="34" charset="0"/>
              </a:rPr>
              <a:t>=10 </a:t>
            </a:r>
            <a:r>
              <a:rPr lang="en-US" sz="1000" dirty="0" err="1">
                <a:solidFill>
                  <a:srgbClr val="000000"/>
                </a:solidFill>
                <a:latin typeface="Arial" panose="020B0604020202020204" pitchFamily="34" charset="0"/>
                <a:cs typeface="Arial" panose="020B0604020202020204" pitchFamily="34" charset="0"/>
              </a:rPr>
              <a:t>nm·rad</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a:t>
            </a:r>
            <a:endParaRPr lang="de-DE" sz="1000" dirty="0">
              <a:latin typeface="Arial" panose="020B0604020202020204" pitchFamily="34" charset="0"/>
              <a:ea typeface="Times New Roman"/>
              <a:cs typeface="Arial" panose="020B0604020202020204" pitchFamily="34" charset="0"/>
            </a:endParaRPr>
          </a:p>
          <a:p>
            <a:pPr>
              <a:spcAft>
                <a:spcPts val="0"/>
              </a:spcAft>
            </a:pPr>
            <a:r>
              <a:rPr lang="en-US" sz="1000" dirty="0" smtClean="0">
                <a:solidFill>
                  <a:srgbClr val="000000"/>
                </a:solidFill>
                <a:latin typeface="Arial" panose="020B0604020202020204" pitchFamily="34" charset="0"/>
                <a:cs typeface="Arial" panose="020B0604020202020204" pitchFamily="34" charset="0"/>
              </a:rPr>
              <a:t>Required  </a:t>
            </a:r>
          </a:p>
          <a:p>
            <a:pPr>
              <a:spcAft>
                <a:spcPts val="0"/>
              </a:spcAft>
            </a:pPr>
            <a:r>
              <a:rPr lang="en-US" sz="1000" dirty="0" smtClean="0">
                <a:solidFill>
                  <a:srgbClr val="000000"/>
                </a:solidFill>
                <a:latin typeface="Arial" panose="020B0604020202020204" pitchFamily="34" charset="0"/>
                <a:cs typeface="Arial" panose="020B0604020202020204" pitchFamily="34" charset="0"/>
              </a:rPr>
              <a:t>MA </a:t>
            </a:r>
            <a:r>
              <a:rPr lang="de-DE" sz="1000" dirty="0" smtClean="0">
                <a:solidFill>
                  <a:srgbClr val="000000"/>
                </a:solidFill>
                <a:latin typeface="Arial" panose="020B0604020202020204" pitchFamily="34" charset="0"/>
                <a:cs typeface="Arial" panose="020B0604020202020204" pitchFamily="34" charset="0"/>
              </a:rPr>
              <a:t>&gt; </a:t>
            </a:r>
            <a:r>
              <a:rPr lang="de-DE" sz="1000" dirty="0" smtClean="0">
                <a:solidFill>
                  <a:srgbClr val="000000"/>
                </a:solidFill>
                <a:latin typeface="Arial"/>
                <a:cs typeface="Arial"/>
              </a:rPr>
              <a:t>±3%</a:t>
            </a:r>
            <a:endParaRPr lang="de-DE" sz="1000" dirty="0">
              <a:latin typeface="Arial" panose="020B0604020202020204" pitchFamily="34" charset="0"/>
              <a:ea typeface="Times New Roman"/>
              <a:cs typeface="Arial" panose="020B0604020202020204" pitchFamily="34" charset="0"/>
            </a:endParaRPr>
          </a:p>
        </p:txBody>
      </p:sp>
      <p:pic>
        <p:nvPicPr>
          <p:cNvPr id="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0" y="4070554"/>
            <a:ext cx="4750057" cy="26944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4436" y="1052736"/>
            <a:ext cx="4736334" cy="26186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4720713" y="2055289"/>
            <a:ext cx="1925960" cy="769441"/>
          </a:xfrm>
          <a:prstGeom prst="rect">
            <a:avLst/>
          </a:prstGeom>
        </p:spPr>
        <p:txBody>
          <a:bodyPr wrap="square">
            <a:spAutoFit/>
          </a:bodyPr>
          <a:lstStyle/>
          <a:p>
            <a:pPr lvl="0">
              <a:spcAft>
                <a:spcPts val="0"/>
              </a:spcAft>
            </a:pPr>
            <a:r>
              <a:rPr lang="en-US" sz="1200" i="1" dirty="0">
                <a:solidFill>
                  <a:srgbClr val="000000"/>
                </a:solidFill>
                <a:latin typeface="Arial" panose="020B0604020202020204" pitchFamily="34" charset="0"/>
                <a:cs typeface="Arial" panose="020B0604020202020204" pitchFamily="34" charset="0"/>
                <a:sym typeface="Symbol"/>
              </a:rPr>
              <a:t></a:t>
            </a:r>
            <a:r>
              <a:rPr lang="en-US" sz="1000" baseline="-25000" dirty="0" smtClean="0">
                <a:solidFill>
                  <a:srgbClr val="000000"/>
                </a:solidFill>
                <a:latin typeface="Arial" panose="020B0604020202020204" pitchFamily="34" charset="0"/>
                <a:cs typeface="Arial" panose="020B0604020202020204" pitchFamily="34" charset="0"/>
              </a:rPr>
              <a:t>x</a:t>
            </a:r>
            <a:r>
              <a:rPr lang="en-US" sz="1000" dirty="0" smtClean="0">
                <a:solidFill>
                  <a:srgbClr val="000000"/>
                </a:solidFill>
                <a:latin typeface="Arial" panose="020B0604020202020204" pitchFamily="34" charset="0"/>
                <a:cs typeface="Arial" panose="020B0604020202020204" pitchFamily="34" charset="0"/>
              </a:rPr>
              <a:t>=10 </a:t>
            </a:r>
            <a:r>
              <a:rPr lang="en-US" sz="1000" dirty="0" err="1">
                <a:solidFill>
                  <a:srgbClr val="000000"/>
                </a:solidFill>
                <a:latin typeface="Arial" panose="020B0604020202020204" pitchFamily="34" charset="0"/>
                <a:cs typeface="Arial" panose="020B0604020202020204" pitchFamily="34" charset="0"/>
              </a:rPr>
              <a:t>nm·rad</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a:t>
            </a:r>
            <a:endParaRPr lang="de-DE" sz="1000" dirty="0">
              <a:solidFill>
                <a:prstClr val="black"/>
              </a:solidFill>
              <a:latin typeface="Arial" panose="020B0604020202020204" pitchFamily="34" charset="0"/>
              <a:ea typeface="Times New Roman"/>
              <a:cs typeface="Arial" panose="020B0604020202020204" pitchFamily="34" charset="0"/>
            </a:endParaRPr>
          </a:p>
          <a:p>
            <a:pPr lvl="0">
              <a:spcAft>
                <a:spcPts val="0"/>
              </a:spcAft>
            </a:pPr>
            <a:r>
              <a:rPr lang="en-US" sz="1200" i="1" dirty="0">
                <a:solidFill>
                  <a:srgbClr val="000000"/>
                </a:solidFill>
                <a:latin typeface="Arial" panose="020B0604020202020204" pitchFamily="34" charset="0"/>
                <a:cs typeface="Arial" panose="020B0604020202020204" pitchFamily="34" charset="0"/>
                <a:sym typeface="Symbol"/>
              </a:rPr>
              <a:t></a:t>
            </a:r>
            <a:r>
              <a:rPr lang="en-US" sz="1000" baseline="-25000" dirty="0">
                <a:solidFill>
                  <a:srgbClr val="000000"/>
                </a:solidFill>
                <a:latin typeface="Arial" panose="020B0604020202020204" pitchFamily="34" charset="0"/>
                <a:cs typeface="Arial" panose="020B0604020202020204" pitchFamily="34" charset="0"/>
              </a:rPr>
              <a:t>p</a:t>
            </a:r>
            <a:r>
              <a:rPr lang="en-US" sz="1000" dirty="0">
                <a:solidFill>
                  <a:srgbClr val="000000"/>
                </a:solidFill>
                <a:latin typeface="Arial" panose="020B0604020202020204" pitchFamily="34" charset="0"/>
                <a:cs typeface="Arial" panose="020B0604020202020204" pitchFamily="34" charset="0"/>
              </a:rPr>
              <a:t> =2% (</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a:t>
            </a:r>
          </a:p>
          <a:p>
            <a:pPr lvl="0">
              <a:spcAft>
                <a:spcPts val="0"/>
              </a:spcAft>
            </a:pPr>
            <a:r>
              <a:rPr lang="en-US" sz="1000" dirty="0">
                <a:solidFill>
                  <a:srgbClr val="000000"/>
                </a:solidFill>
                <a:latin typeface="Arial" panose="020B0604020202020204" pitchFamily="34" charset="0"/>
                <a:cs typeface="Arial" panose="020B0604020202020204" pitchFamily="34" charset="0"/>
              </a:rPr>
              <a:t>Required  </a:t>
            </a:r>
            <a:endParaRPr lang="en-US" sz="1000" dirty="0" smtClean="0">
              <a:solidFill>
                <a:srgbClr val="000000"/>
              </a:solidFill>
              <a:latin typeface="Arial" panose="020B0604020202020204" pitchFamily="34" charset="0"/>
              <a:cs typeface="Arial" panose="020B0604020202020204" pitchFamily="34" charset="0"/>
            </a:endParaRPr>
          </a:p>
          <a:p>
            <a:pPr lvl="0">
              <a:spcAft>
                <a:spcPts val="0"/>
              </a:spcAft>
            </a:pPr>
            <a:r>
              <a:rPr lang="en-US" sz="1000" dirty="0" smtClean="0">
                <a:solidFill>
                  <a:srgbClr val="000000"/>
                </a:solidFill>
                <a:latin typeface="Arial" panose="020B0604020202020204" pitchFamily="34" charset="0"/>
                <a:cs typeface="Arial" panose="020B0604020202020204" pitchFamily="34" charset="0"/>
              </a:rPr>
              <a:t>MA </a:t>
            </a:r>
            <a:r>
              <a:rPr lang="de-DE" sz="1000" dirty="0">
                <a:solidFill>
                  <a:srgbClr val="000000"/>
                </a:solidFill>
                <a:latin typeface="Arial" panose="020B0604020202020204" pitchFamily="34" charset="0"/>
                <a:cs typeface="Arial" panose="020B0604020202020204" pitchFamily="34" charset="0"/>
              </a:rPr>
              <a:t>&gt; </a:t>
            </a:r>
            <a:r>
              <a:rPr lang="de-DE" sz="1000" dirty="0">
                <a:solidFill>
                  <a:srgbClr val="000000"/>
                </a:solidFill>
                <a:latin typeface="Arial"/>
                <a:cs typeface="Arial"/>
              </a:rPr>
              <a:t>±6%</a:t>
            </a:r>
            <a:endParaRPr lang="de-DE" sz="1000" dirty="0">
              <a:solidFill>
                <a:prstClr val="black"/>
              </a:solidFill>
              <a:latin typeface="Arial" panose="020B0604020202020204" pitchFamily="34" charset="0"/>
              <a:ea typeface="Times New Roman"/>
              <a:cs typeface="Arial" panose="020B0604020202020204" pitchFamily="34" charset="0"/>
            </a:endParaRPr>
          </a:p>
        </p:txBody>
      </p:sp>
      <p:sp>
        <p:nvSpPr>
          <p:cNvPr id="8" name="Rechteck 7"/>
          <p:cNvSpPr/>
          <p:nvPr/>
        </p:nvSpPr>
        <p:spPr>
          <a:xfrm>
            <a:off x="179512" y="1226707"/>
            <a:ext cx="1356462" cy="276999"/>
          </a:xfrm>
          <a:prstGeom prst="rect">
            <a:avLst/>
          </a:prstGeom>
        </p:spPr>
        <p:txBody>
          <a:bodyPr wrap="none">
            <a:spAutoFit/>
          </a:bodyPr>
          <a:lstStyle/>
          <a:p>
            <a:pPr lvl="0">
              <a:spcAft>
                <a:spcPts val="0"/>
              </a:spcAft>
            </a:pPr>
            <a:r>
              <a:rPr lang="en-US" sz="1200" i="1" dirty="0" smtClean="0">
                <a:solidFill>
                  <a:srgbClr val="000000"/>
                </a:solidFill>
                <a:latin typeface="Arial" panose="020B0604020202020204" pitchFamily="34" charset="0"/>
                <a:cs typeface="Arial" panose="020B0604020202020204" pitchFamily="34" charset="0"/>
                <a:sym typeface="Symbol"/>
              </a:rPr>
              <a:t></a:t>
            </a:r>
            <a:r>
              <a:rPr lang="en-US" sz="1000" baseline="-25000" dirty="0" smtClean="0">
                <a:solidFill>
                  <a:srgbClr val="000000"/>
                </a:solidFill>
                <a:latin typeface="Arial" panose="020B0604020202020204" pitchFamily="34" charset="0"/>
                <a:cs typeface="Arial" panose="020B0604020202020204" pitchFamily="34" charset="0"/>
              </a:rPr>
              <a:t>y,</a:t>
            </a:r>
            <a:r>
              <a:rPr lang="en-US" sz="1000" dirty="0" smtClean="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rPr>
              <a:t>10 </a:t>
            </a:r>
            <a:r>
              <a:rPr lang="en-US" sz="1000" dirty="0" err="1">
                <a:solidFill>
                  <a:srgbClr val="000000"/>
                </a:solidFill>
                <a:latin typeface="Arial" panose="020B0604020202020204" pitchFamily="34" charset="0"/>
                <a:cs typeface="Arial" panose="020B0604020202020204" pitchFamily="34" charset="0"/>
              </a:rPr>
              <a:t>nm·rad</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a:t>
            </a:r>
            <a:endParaRPr lang="de-DE" sz="1000" dirty="0">
              <a:solidFill>
                <a:prstClr val="black"/>
              </a:solidFill>
              <a:latin typeface="Arial" panose="020B0604020202020204" pitchFamily="34" charset="0"/>
              <a:ea typeface="Times New Roman"/>
              <a:cs typeface="Arial" panose="020B0604020202020204" pitchFamily="34" charset="0"/>
            </a:endParaRPr>
          </a:p>
        </p:txBody>
      </p:sp>
      <p:sp>
        <p:nvSpPr>
          <p:cNvPr id="9" name="Textfeld 8"/>
          <p:cNvSpPr txBox="1"/>
          <p:nvPr/>
        </p:nvSpPr>
        <p:spPr>
          <a:xfrm>
            <a:off x="3184122" y="1344320"/>
            <a:ext cx="1162498" cy="246221"/>
          </a:xfrm>
          <a:prstGeom prst="rect">
            <a:avLst/>
          </a:prstGeom>
          <a:noFill/>
        </p:spPr>
        <p:txBody>
          <a:bodyPr wrap="none" rtlCol="0">
            <a:spAutoFit/>
          </a:bodyPr>
          <a:lstStyle/>
          <a:p>
            <a:r>
              <a:rPr lang="de-DE" sz="1000" dirty="0" err="1" smtClean="0">
                <a:solidFill>
                  <a:srgbClr val="FF0000"/>
                </a:solidFill>
              </a:rPr>
              <a:t>Vertical</a:t>
            </a:r>
            <a:r>
              <a:rPr lang="de-DE" sz="1000" dirty="0" smtClean="0">
                <a:solidFill>
                  <a:srgbClr val="FF0000"/>
                </a:solidFill>
              </a:rPr>
              <a:t> </a:t>
            </a:r>
            <a:r>
              <a:rPr lang="de-DE" sz="1000" dirty="0" err="1" smtClean="0">
                <a:solidFill>
                  <a:srgbClr val="FF0000"/>
                </a:solidFill>
              </a:rPr>
              <a:t>envelope</a:t>
            </a:r>
            <a:endParaRPr lang="de-DE" sz="1000" dirty="0">
              <a:solidFill>
                <a:srgbClr val="FF0000"/>
              </a:solidFill>
            </a:endParaRPr>
          </a:p>
        </p:txBody>
      </p:sp>
      <p:sp>
        <p:nvSpPr>
          <p:cNvPr id="10" name="Rechteck 9"/>
          <p:cNvSpPr/>
          <p:nvPr/>
        </p:nvSpPr>
        <p:spPr>
          <a:xfrm>
            <a:off x="3018047" y="2230969"/>
            <a:ext cx="1346844" cy="400110"/>
          </a:xfrm>
          <a:prstGeom prst="rect">
            <a:avLst/>
          </a:prstGeom>
        </p:spPr>
        <p:txBody>
          <a:bodyPr wrap="none">
            <a:spAutoFit/>
          </a:bodyPr>
          <a:lstStyle/>
          <a:p>
            <a:pPr lvl="0" algn="ctr"/>
            <a:r>
              <a:rPr lang="de-DE" sz="1000" dirty="0" smtClean="0">
                <a:solidFill>
                  <a:srgbClr val="0000CC"/>
                </a:solidFill>
              </a:rPr>
              <a:t>Horizontal </a:t>
            </a:r>
            <a:r>
              <a:rPr lang="de-DE" sz="1000" dirty="0" err="1" smtClean="0">
                <a:solidFill>
                  <a:srgbClr val="0000CC"/>
                </a:solidFill>
              </a:rPr>
              <a:t>envelope</a:t>
            </a:r>
            <a:r>
              <a:rPr lang="de-DE" sz="1000" dirty="0" smtClean="0">
                <a:solidFill>
                  <a:srgbClr val="0000CC"/>
                </a:solidFill>
              </a:rPr>
              <a:t> </a:t>
            </a:r>
          </a:p>
          <a:p>
            <a:pPr lvl="0" algn="ctr"/>
            <a:r>
              <a:rPr lang="de-DE" sz="1000" i="1" dirty="0" err="1" smtClean="0">
                <a:solidFill>
                  <a:srgbClr val="0000CC"/>
                </a:solidFill>
              </a:rPr>
              <a:t>Dx</a:t>
            </a:r>
            <a:r>
              <a:rPr lang="de-DE" sz="1000" dirty="0" smtClean="0">
                <a:solidFill>
                  <a:srgbClr val="0000CC"/>
                </a:solidFill>
              </a:rPr>
              <a:t> = 24 cm</a:t>
            </a:r>
            <a:endParaRPr lang="de-DE" sz="1000" dirty="0">
              <a:solidFill>
                <a:srgbClr val="0000CC"/>
              </a:solidFill>
            </a:endParaRPr>
          </a:p>
        </p:txBody>
      </p:sp>
      <p:sp>
        <p:nvSpPr>
          <p:cNvPr id="11" name="Rechteck 10"/>
          <p:cNvSpPr/>
          <p:nvPr/>
        </p:nvSpPr>
        <p:spPr>
          <a:xfrm>
            <a:off x="4720713" y="1313542"/>
            <a:ext cx="1313180" cy="276999"/>
          </a:xfrm>
          <a:prstGeom prst="rect">
            <a:avLst/>
          </a:prstGeom>
        </p:spPr>
        <p:txBody>
          <a:bodyPr wrap="none">
            <a:spAutoFit/>
          </a:bodyPr>
          <a:lstStyle/>
          <a:p>
            <a:pPr lvl="0">
              <a:spcAft>
                <a:spcPts val="0"/>
              </a:spcAft>
            </a:pPr>
            <a:r>
              <a:rPr lang="en-US" sz="1200" i="1" dirty="0">
                <a:solidFill>
                  <a:srgbClr val="000000"/>
                </a:solidFill>
                <a:latin typeface="Arial" panose="020B0604020202020204" pitchFamily="34" charset="0"/>
                <a:cs typeface="Arial" panose="020B0604020202020204" pitchFamily="34" charset="0"/>
                <a:sym typeface="Symbol"/>
              </a:rPr>
              <a:t></a:t>
            </a:r>
            <a:r>
              <a:rPr lang="en-US" sz="1000" baseline="-25000" dirty="0">
                <a:solidFill>
                  <a:srgbClr val="000000"/>
                </a:solidFill>
                <a:latin typeface="Arial" panose="020B0604020202020204" pitchFamily="34" charset="0"/>
                <a:cs typeface="Arial" panose="020B0604020202020204" pitchFamily="34" charset="0"/>
              </a:rPr>
              <a:t>y,</a:t>
            </a:r>
            <a:r>
              <a:rPr lang="en-US" sz="1000" dirty="0">
                <a:solidFill>
                  <a:srgbClr val="000000"/>
                </a:solidFill>
                <a:latin typeface="Arial" panose="020B0604020202020204" pitchFamily="34" charset="0"/>
                <a:cs typeface="Arial" panose="020B0604020202020204" pitchFamily="34" charset="0"/>
              </a:rPr>
              <a:t>=10 </a:t>
            </a:r>
            <a:r>
              <a:rPr lang="en-US" sz="1000" dirty="0" err="1">
                <a:solidFill>
                  <a:srgbClr val="000000"/>
                </a:solidFill>
                <a:latin typeface="Arial" panose="020B0604020202020204" pitchFamily="34" charset="0"/>
                <a:cs typeface="Arial" panose="020B0604020202020204" pitchFamily="34" charset="0"/>
              </a:rPr>
              <a:t>nm·rad</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a:t>
            </a:r>
            <a:endParaRPr lang="de-DE" sz="1000" dirty="0">
              <a:solidFill>
                <a:prstClr val="black"/>
              </a:solidFill>
              <a:latin typeface="Arial" panose="020B0604020202020204" pitchFamily="34" charset="0"/>
              <a:ea typeface="Times New Roman"/>
              <a:cs typeface="Arial" panose="020B0604020202020204" pitchFamily="34" charset="0"/>
            </a:endParaRPr>
          </a:p>
        </p:txBody>
      </p:sp>
      <p:pic>
        <p:nvPicPr>
          <p:cNvPr id="2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5066" y="4216114"/>
            <a:ext cx="4610202" cy="25488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2911660" y="949708"/>
            <a:ext cx="3618106" cy="276999"/>
          </a:xfrm>
          <a:prstGeom prst="rect">
            <a:avLst/>
          </a:prstGeom>
          <a:noFill/>
        </p:spPr>
        <p:txBody>
          <a:bodyPr wrap="none" rtlCol="0">
            <a:spAutoFit/>
          </a:bodyPr>
          <a:lstStyle/>
          <a:p>
            <a:r>
              <a:rPr lang="de-DE" sz="1200" b="1" dirty="0" smtClean="0"/>
              <a:t>Post-LWFA beam </a:t>
            </a:r>
            <a:r>
              <a:rPr lang="de-DE" sz="1200" b="1" dirty="0" err="1" smtClean="0"/>
              <a:t>with</a:t>
            </a:r>
            <a:r>
              <a:rPr lang="de-DE" sz="1200" b="1" dirty="0" smtClean="0"/>
              <a:t> large </a:t>
            </a:r>
            <a:r>
              <a:rPr lang="de-DE" sz="1200" b="1" dirty="0" err="1" smtClean="0"/>
              <a:t>momentum</a:t>
            </a:r>
            <a:r>
              <a:rPr lang="de-DE" sz="1200" b="1" dirty="0" smtClean="0"/>
              <a:t> </a:t>
            </a:r>
            <a:r>
              <a:rPr lang="de-DE" sz="1200" b="1" dirty="0" err="1" smtClean="0"/>
              <a:t>spread</a:t>
            </a:r>
            <a:endParaRPr lang="de-DE" sz="1200" b="1" dirty="0"/>
          </a:p>
        </p:txBody>
      </p:sp>
      <p:sp>
        <p:nvSpPr>
          <p:cNvPr id="24" name="Textfeld 23"/>
          <p:cNvSpPr txBox="1"/>
          <p:nvPr/>
        </p:nvSpPr>
        <p:spPr>
          <a:xfrm>
            <a:off x="1441805" y="4070554"/>
            <a:ext cx="2079415" cy="400110"/>
          </a:xfrm>
          <a:prstGeom prst="rect">
            <a:avLst/>
          </a:prstGeom>
          <a:noFill/>
        </p:spPr>
        <p:txBody>
          <a:bodyPr wrap="none" rtlCol="0">
            <a:spAutoFit/>
          </a:bodyPr>
          <a:lstStyle/>
          <a:p>
            <a:pPr lvl="0" algn="ctr">
              <a:defRPr/>
            </a:pPr>
            <a:r>
              <a:rPr lang="en-US" sz="1000" b="1" dirty="0" smtClean="0">
                <a:solidFill>
                  <a:prstClr val="black"/>
                </a:solidFill>
                <a:latin typeface="Arial" panose="020B0604020202020204" pitchFamily="34" charset="0"/>
                <a:cs typeface="Arial" panose="020B0604020202020204" pitchFamily="34" charset="0"/>
              </a:rPr>
              <a:t>Beam envelope of a beam with </a:t>
            </a:r>
          </a:p>
          <a:p>
            <a:pPr lvl="0" algn="ctr">
              <a:defRPr/>
            </a:pPr>
            <a:r>
              <a:rPr lang="en-US" sz="1000" b="1" dirty="0" smtClean="0">
                <a:solidFill>
                  <a:prstClr val="black"/>
                </a:solidFill>
                <a:latin typeface="Arial" panose="020B0604020202020204" pitchFamily="34" charset="0"/>
                <a:cs typeface="Arial" panose="020B0604020202020204" pitchFamily="34" charset="0"/>
              </a:rPr>
              <a:t>small </a:t>
            </a:r>
            <a:r>
              <a:rPr lang="en-US" sz="1000" b="1" dirty="0">
                <a:solidFill>
                  <a:prstClr val="black"/>
                </a:solidFill>
                <a:latin typeface="Arial" panose="020B0604020202020204" pitchFamily="34" charset="0"/>
                <a:cs typeface="Arial" panose="020B0604020202020204" pitchFamily="34" charset="0"/>
              </a:rPr>
              <a:t> </a:t>
            </a:r>
            <a:r>
              <a:rPr lang="en-US" sz="1000" b="1" dirty="0" smtClean="0">
                <a:solidFill>
                  <a:prstClr val="black"/>
                </a:solidFill>
                <a:latin typeface="Arial" panose="020B0604020202020204" pitchFamily="34" charset="0"/>
                <a:cs typeface="Arial" panose="020B0604020202020204" pitchFamily="34" charset="0"/>
              </a:rPr>
              <a:t>momentum spread </a:t>
            </a:r>
          </a:p>
        </p:txBody>
      </p:sp>
      <p:sp>
        <p:nvSpPr>
          <p:cNvPr id="25" name="Rechteck 24"/>
          <p:cNvSpPr/>
          <p:nvPr/>
        </p:nvSpPr>
        <p:spPr>
          <a:xfrm>
            <a:off x="193169" y="5259729"/>
            <a:ext cx="1925960" cy="461665"/>
          </a:xfrm>
          <a:prstGeom prst="rect">
            <a:avLst/>
          </a:prstGeom>
        </p:spPr>
        <p:txBody>
          <a:bodyPr wrap="square">
            <a:spAutoFit/>
          </a:bodyPr>
          <a:lstStyle/>
          <a:p>
            <a:pPr lvl="0">
              <a:spcAft>
                <a:spcPts val="0"/>
              </a:spcAft>
            </a:pPr>
            <a:r>
              <a:rPr lang="en-US" sz="1200" i="1" dirty="0">
                <a:solidFill>
                  <a:srgbClr val="000000"/>
                </a:solidFill>
                <a:latin typeface="Arial" panose="020B0604020202020204" pitchFamily="34" charset="0"/>
                <a:cs typeface="Arial" panose="020B0604020202020204" pitchFamily="34" charset="0"/>
                <a:sym typeface="Symbol"/>
              </a:rPr>
              <a:t></a:t>
            </a:r>
            <a:r>
              <a:rPr lang="en-US" sz="1000" baseline="-25000" dirty="0">
                <a:solidFill>
                  <a:srgbClr val="000000"/>
                </a:solidFill>
                <a:latin typeface="Arial" panose="020B0604020202020204" pitchFamily="34" charset="0"/>
                <a:cs typeface="Arial" panose="020B0604020202020204" pitchFamily="34" charset="0"/>
              </a:rPr>
              <a:t>x </a:t>
            </a:r>
            <a:r>
              <a:rPr lang="en-US" sz="1000" dirty="0">
                <a:solidFill>
                  <a:srgbClr val="000000"/>
                </a:solidFill>
                <a:latin typeface="Arial" panose="020B0604020202020204" pitchFamily="34" charset="0"/>
                <a:cs typeface="Arial" panose="020B0604020202020204" pitchFamily="34" charset="0"/>
              </a:rPr>
              <a:t>=10 </a:t>
            </a:r>
            <a:r>
              <a:rPr lang="en-US" sz="1000" dirty="0" err="1">
                <a:solidFill>
                  <a:srgbClr val="000000"/>
                </a:solidFill>
                <a:latin typeface="Arial" panose="020B0604020202020204" pitchFamily="34" charset="0"/>
                <a:cs typeface="Arial" panose="020B0604020202020204" pitchFamily="34" charset="0"/>
              </a:rPr>
              <a:t>nm·rad</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a:t>
            </a:r>
            <a:endParaRPr lang="de-DE" sz="1000" dirty="0">
              <a:solidFill>
                <a:prstClr val="black"/>
              </a:solidFill>
              <a:latin typeface="Arial" panose="020B0604020202020204" pitchFamily="34" charset="0"/>
              <a:ea typeface="Times New Roman"/>
              <a:cs typeface="Arial" panose="020B0604020202020204" pitchFamily="34" charset="0"/>
            </a:endParaRPr>
          </a:p>
          <a:p>
            <a:pPr lvl="0">
              <a:spcAft>
                <a:spcPts val="0"/>
              </a:spcAft>
            </a:pPr>
            <a:r>
              <a:rPr lang="en-US" sz="1200" i="1" dirty="0">
                <a:solidFill>
                  <a:srgbClr val="000000"/>
                </a:solidFill>
                <a:latin typeface="Arial" panose="020B0604020202020204" pitchFamily="34" charset="0"/>
                <a:cs typeface="Arial" panose="020B0604020202020204" pitchFamily="34" charset="0"/>
                <a:sym typeface="Symbol"/>
              </a:rPr>
              <a:t></a:t>
            </a:r>
            <a:r>
              <a:rPr lang="en-US" sz="1000" baseline="-25000" dirty="0">
                <a:solidFill>
                  <a:srgbClr val="000000"/>
                </a:solidFill>
                <a:latin typeface="Arial" panose="020B0604020202020204" pitchFamily="34" charset="0"/>
                <a:cs typeface="Arial" panose="020B0604020202020204" pitchFamily="34" charset="0"/>
              </a:rPr>
              <a:t>p</a:t>
            </a:r>
            <a:r>
              <a:rPr lang="en-US" sz="1000" dirty="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rPr>
              <a:t>= 0.1% </a:t>
            </a:r>
            <a:r>
              <a:rPr lang="en-US" sz="1000" dirty="0">
                <a:solidFill>
                  <a:srgbClr val="000000"/>
                </a:solidFill>
                <a:latin typeface="Arial" panose="020B0604020202020204" pitchFamily="34" charset="0"/>
                <a:cs typeface="Arial" panose="020B0604020202020204" pitchFamily="34" charset="0"/>
              </a:rPr>
              <a:t>(</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 </a:t>
            </a:r>
          </a:p>
        </p:txBody>
      </p:sp>
      <p:sp>
        <p:nvSpPr>
          <p:cNvPr id="26" name="Rechteck 25"/>
          <p:cNvSpPr/>
          <p:nvPr/>
        </p:nvSpPr>
        <p:spPr>
          <a:xfrm>
            <a:off x="286010" y="4446214"/>
            <a:ext cx="1313180" cy="276999"/>
          </a:xfrm>
          <a:prstGeom prst="rect">
            <a:avLst/>
          </a:prstGeom>
        </p:spPr>
        <p:txBody>
          <a:bodyPr wrap="none">
            <a:spAutoFit/>
          </a:bodyPr>
          <a:lstStyle/>
          <a:p>
            <a:pPr lvl="0">
              <a:spcAft>
                <a:spcPts val="0"/>
              </a:spcAft>
            </a:pPr>
            <a:r>
              <a:rPr lang="en-US" sz="1200" i="1" dirty="0">
                <a:solidFill>
                  <a:srgbClr val="000000"/>
                </a:solidFill>
                <a:latin typeface="Arial" panose="020B0604020202020204" pitchFamily="34" charset="0"/>
                <a:cs typeface="Arial" panose="020B0604020202020204" pitchFamily="34" charset="0"/>
                <a:sym typeface="Symbol"/>
              </a:rPr>
              <a:t></a:t>
            </a:r>
            <a:r>
              <a:rPr lang="en-US" sz="1000" baseline="-25000" dirty="0">
                <a:solidFill>
                  <a:srgbClr val="000000"/>
                </a:solidFill>
                <a:latin typeface="Arial" panose="020B0604020202020204" pitchFamily="34" charset="0"/>
                <a:cs typeface="Arial" panose="020B0604020202020204" pitchFamily="34" charset="0"/>
              </a:rPr>
              <a:t>y,</a:t>
            </a:r>
            <a:r>
              <a:rPr lang="en-US" sz="1000" dirty="0">
                <a:solidFill>
                  <a:srgbClr val="000000"/>
                </a:solidFill>
                <a:latin typeface="Arial" panose="020B0604020202020204" pitchFamily="34" charset="0"/>
                <a:cs typeface="Arial" panose="020B0604020202020204" pitchFamily="34" charset="0"/>
              </a:rPr>
              <a:t>=10 </a:t>
            </a:r>
            <a:r>
              <a:rPr lang="en-US" sz="1000" dirty="0" err="1">
                <a:solidFill>
                  <a:srgbClr val="000000"/>
                </a:solidFill>
                <a:latin typeface="Arial" panose="020B0604020202020204" pitchFamily="34" charset="0"/>
                <a:cs typeface="Arial" panose="020B0604020202020204" pitchFamily="34" charset="0"/>
              </a:rPr>
              <a:t>nm·rad</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rms</a:t>
            </a:r>
            <a:r>
              <a:rPr lang="en-US" sz="1000" dirty="0">
                <a:solidFill>
                  <a:srgbClr val="000000"/>
                </a:solidFill>
                <a:latin typeface="Arial" panose="020B0604020202020204" pitchFamily="34" charset="0"/>
                <a:cs typeface="Arial" panose="020B0604020202020204" pitchFamily="34" charset="0"/>
              </a:rPr>
              <a:t>)</a:t>
            </a:r>
            <a:endParaRPr lang="de-DE" sz="1000" dirty="0">
              <a:solidFill>
                <a:prstClr val="black"/>
              </a:solidFill>
              <a:latin typeface="Arial" panose="020B0604020202020204" pitchFamily="34" charset="0"/>
              <a:ea typeface="Times New Roman"/>
              <a:cs typeface="Arial" panose="020B0604020202020204" pitchFamily="34" charset="0"/>
            </a:endParaRPr>
          </a:p>
        </p:txBody>
      </p:sp>
      <p:sp>
        <p:nvSpPr>
          <p:cNvPr id="30" name="Textfeld 29"/>
          <p:cNvSpPr txBox="1"/>
          <p:nvPr/>
        </p:nvSpPr>
        <p:spPr>
          <a:xfrm>
            <a:off x="323228" y="6309320"/>
            <a:ext cx="1665841" cy="230832"/>
          </a:xfrm>
          <a:prstGeom prst="rect">
            <a:avLst/>
          </a:prstGeom>
          <a:noFill/>
        </p:spPr>
        <p:txBody>
          <a:bodyPr wrap="none" rtlCol="0">
            <a:spAutoFit/>
          </a:bodyPr>
          <a:lstStyle/>
          <a:p>
            <a:r>
              <a:rPr lang="de-DE" sz="900" dirty="0" smtClean="0"/>
              <a:t>Green – </a:t>
            </a:r>
            <a:r>
              <a:rPr lang="de-DE" sz="900" dirty="0" err="1" smtClean="0"/>
              <a:t>dispersion</a:t>
            </a:r>
            <a:r>
              <a:rPr lang="de-DE" sz="900" dirty="0" smtClean="0"/>
              <a:t> </a:t>
            </a:r>
            <a:r>
              <a:rPr lang="de-DE" sz="900" dirty="0" err="1" smtClean="0"/>
              <a:t>trajectory</a:t>
            </a:r>
            <a:endParaRPr lang="de-DE" sz="900" dirty="0"/>
          </a:p>
        </p:txBody>
      </p:sp>
      <p:sp>
        <p:nvSpPr>
          <p:cNvPr id="31" name="Textfeld 30"/>
          <p:cNvSpPr txBox="1"/>
          <p:nvPr/>
        </p:nvSpPr>
        <p:spPr>
          <a:xfrm>
            <a:off x="5796135" y="3939115"/>
            <a:ext cx="2582758" cy="553998"/>
          </a:xfrm>
          <a:prstGeom prst="rect">
            <a:avLst/>
          </a:prstGeom>
          <a:noFill/>
        </p:spPr>
        <p:txBody>
          <a:bodyPr wrap="none" rtlCol="0">
            <a:spAutoFit/>
          </a:bodyPr>
          <a:lstStyle/>
          <a:p>
            <a:pPr algn="ctr"/>
            <a:r>
              <a:rPr lang="de-DE" sz="1000" b="1" dirty="0" err="1" smtClean="0"/>
              <a:t>Expected</a:t>
            </a:r>
            <a:r>
              <a:rPr lang="de-DE" sz="1000" b="1" dirty="0" smtClean="0"/>
              <a:t> beam </a:t>
            </a:r>
            <a:r>
              <a:rPr lang="de-DE" sz="1000" b="1" dirty="0" err="1" smtClean="0"/>
              <a:t>envelope</a:t>
            </a:r>
            <a:r>
              <a:rPr lang="de-DE" sz="1000" b="1" dirty="0" smtClean="0"/>
              <a:t> at </a:t>
            </a:r>
            <a:r>
              <a:rPr lang="de-DE" sz="1000" b="1" dirty="0" err="1" smtClean="0"/>
              <a:t>equilibrium</a:t>
            </a:r>
            <a:endParaRPr lang="de-DE" sz="1000" b="1" dirty="0" smtClean="0"/>
          </a:p>
          <a:p>
            <a:pPr algn="ctr"/>
            <a:r>
              <a:rPr lang="de-DE" sz="1000" b="1" dirty="0" smtClean="0"/>
              <a:t>(</a:t>
            </a:r>
            <a:r>
              <a:rPr lang="de-DE" sz="1000" b="1" dirty="0" err="1" smtClean="0"/>
              <a:t>damping</a:t>
            </a:r>
            <a:r>
              <a:rPr lang="de-DE" sz="1000" b="1" dirty="0" smtClean="0"/>
              <a:t> time &gt; 20 s)</a:t>
            </a:r>
          </a:p>
          <a:p>
            <a:pPr algn="ctr"/>
            <a:r>
              <a:rPr lang="de-DE" sz="1000" b="1" dirty="0" smtClean="0"/>
              <a:t>IBS not </a:t>
            </a:r>
            <a:r>
              <a:rPr lang="de-DE" sz="1000" b="1" dirty="0" err="1" smtClean="0"/>
              <a:t>included</a:t>
            </a:r>
            <a:r>
              <a:rPr lang="de-DE" sz="1000" b="1" dirty="0" smtClean="0"/>
              <a:t> </a:t>
            </a:r>
            <a:endParaRPr lang="de-DE" sz="1000" b="1" dirty="0"/>
          </a:p>
        </p:txBody>
      </p:sp>
      <p:sp>
        <p:nvSpPr>
          <p:cNvPr id="32" name="Rechteck 31"/>
          <p:cNvSpPr/>
          <p:nvPr/>
        </p:nvSpPr>
        <p:spPr>
          <a:xfrm>
            <a:off x="4801515" y="5167395"/>
            <a:ext cx="4572000" cy="507831"/>
          </a:xfrm>
          <a:prstGeom prst="rect">
            <a:avLst/>
          </a:prstGeom>
        </p:spPr>
        <p:txBody>
          <a:bodyPr>
            <a:spAutoFit/>
          </a:bodyPr>
          <a:lstStyle/>
          <a:p>
            <a:pPr lvl="0"/>
            <a:r>
              <a:rPr lang="de-DE" sz="900" dirty="0">
                <a:solidFill>
                  <a:prstClr val="black"/>
                </a:solidFill>
              </a:rPr>
              <a:t>Natural </a:t>
            </a:r>
            <a:r>
              <a:rPr lang="de-DE" sz="900" dirty="0" err="1">
                <a:solidFill>
                  <a:prstClr val="black"/>
                </a:solidFill>
              </a:rPr>
              <a:t>Emittance</a:t>
            </a:r>
            <a:r>
              <a:rPr lang="de-DE" sz="900" dirty="0">
                <a:solidFill>
                  <a:prstClr val="black"/>
                </a:solidFill>
              </a:rPr>
              <a:t>  </a:t>
            </a:r>
            <a:r>
              <a:rPr lang="de-DE" sz="900" dirty="0" smtClean="0">
                <a:solidFill>
                  <a:prstClr val="black"/>
                </a:solidFill>
              </a:rPr>
              <a:t>  0.18 </a:t>
            </a:r>
            <a:r>
              <a:rPr lang="de-DE" sz="900" dirty="0" err="1" smtClean="0">
                <a:solidFill>
                  <a:prstClr val="black"/>
                </a:solidFill>
              </a:rPr>
              <a:t>nm</a:t>
            </a:r>
            <a:r>
              <a:rPr lang="de-DE" sz="900" dirty="0" smtClean="0">
                <a:solidFill>
                  <a:prstClr val="black"/>
                </a:solidFill>
              </a:rPr>
              <a:t> </a:t>
            </a:r>
          </a:p>
          <a:p>
            <a:pPr lvl="0"/>
            <a:r>
              <a:rPr lang="de-DE" sz="900" dirty="0" err="1" smtClean="0">
                <a:solidFill>
                  <a:prstClr val="black"/>
                </a:solidFill>
              </a:rPr>
              <a:t>Appr.vert</a:t>
            </a:r>
            <a:r>
              <a:rPr lang="de-DE" sz="900" dirty="0">
                <a:solidFill>
                  <a:prstClr val="black"/>
                </a:solidFill>
              </a:rPr>
              <a:t>. </a:t>
            </a:r>
            <a:r>
              <a:rPr lang="de-DE" sz="900" dirty="0" err="1">
                <a:solidFill>
                  <a:prstClr val="black"/>
                </a:solidFill>
              </a:rPr>
              <a:t>Emittance</a:t>
            </a:r>
            <a:r>
              <a:rPr lang="de-DE" sz="900" dirty="0">
                <a:solidFill>
                  <a:prstClr val="black"/>
                </a:solidFill>
              </a:rPr>
              <a:t>  </a:t>
            </a:r>
            <a:r>
              <a:rPr lang="de-DE" sz="900" dirty="0" smtClean="0">
                <a:solidFill>
                  <a:prstClr val="black"/>
                </a:solidFill>
              </a:rPr>
              <a:t>0.3 </a:t>
            </a:r>
            <a:r>
              <a:rPr lang="de-DE" sz="900" dirty="0" err="1" smtClean="0">
                <a:solidFill>
                  <a:prstClr val="black"/>
                </a:solidFill>
              </a:rPr>
              <a:t>pm</a:t>
            </a:r>
            <a:endParaRPr lang="de-DE" sz="900" dirty="0" smtClean="0">
              <a:solidFill>
                <a:prstClr val="black"/>
              </a:solidFill>
            </a:endParaRPr>
          </a:p>
          <a:p>
            <a:pPr>
              <a:spcAft>
                <a:spcPts val="0"/>
              </a:spcAft>
            </a:pPr>
            <a:r>
              <a:rPr lang="en-US" sz="900" dirty="0">
                <a:solidFill>
                  <a:srgbClr val="000000"/>
                </a:solidFill>
                <a:latin typeface="Arial"/>
              </a:rPr>
              <a:t>Natural energy spread  4.2·10</a:t>
            </a:r>
            <a:r>
              <a:rPr lang="en-US" sz="900" baseline="30000" dirty="0">
                <a:solidFill>
                  <a:srgbClr val="000000"/>
                </a:solidFill>
                <a:latin typeface="Arial"/>
                <a:cs typeface="Arial"/>
                <a:sym typeface="Symbol"/>
              </a:rPr>
              <a:t></a:t>
            </a:r>
            <a:r>
              <a:rPr lang="en-US" sz="900" baseline="30000" dirty="0" smtClean="0">
                <a:solidFill>
                  <a:srgbClr val="000000"/>
                </a:solidFill>
                <a:latin typeface="Arial"/>
              </a:rPr>
              <a:t>5</a:t>
            </a:r>
            <a:endParaRPr lang="de-DE" sz="1200" dirty="0">
              <a:latin typeface="Times New Roman"/>
              <a:ea typeface="Times New Roman"/>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2" name="Objekt 11"/>
          <p:cNvGraphicFramePr>
            <a:graphicFrameLocks noChangeAspect="1"/>
          </p:cNvGraphicFramePr>
          <p:nvPr>
            <p:extLst>
              <p:ext uri="{D42A27DB-BD31-4B8C-83A1-F6EECF244321}">
                <p14:modId xmlns:p14="http://schemas.microsoft.com/office/powerpoint/2010/main" val="287615760"/>
              </p:ext>
            </p:extLst>
          </p:nvPr>
        </p:nvGraphicFramePr>
        <p:xfrm>
          <a:off x="851901" y="3245956"/>
          <a:ext cx="1279525" cy="266700"/>
        </p:xfrm>
        <a:graphic>
          <a:graphicData uri="http://schemas.openxmlformats.org/presentationml/2006/ole">
            <mc:AlternateContent xmlns:mc="http://schemas.openxmlformats.org/markup-compatibility/2006">
              <mc:Choice xmlns:v="urn:schemas-microsoft-com:vml" Requires="v">
                <p:oleObj spid="_x0000_s1103" name="Formel" r:id="rId7" imgW="1282700" imgH="266700" progId="Equation.3">
                  <p:embed/>
                </p:oleObj>
              </mc:Choice>
              <mc:Fallback>
                <p:oleObj name="Formel" r:id="rId7" imgW="1282700" imgH="2667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901" y="3245956"/>
                        <a:ext cx="12795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13"/>
          <p:cNvSpPr/>
          <p:nvPr/>
        </p:nvSpPr>
        <p:spPr>
          <a:xfrm>
            <a:off x="1599190" y="2048986"/>
            <a:ext cx="1329210" cy="307777"/>
          </a:xfrm>
          <a:prstGeom prst="rect">
            <a:avLst/>
          </a:prstGeom>
        </p:spPr>
        <p:txBody>
          <a:bodyPr wrap="none">
            <a:spAutoFit/>
          </a:bodyPr>
          <a:lstStyle/>
          <a:p>
            <a:pPr>
              <a:spcAft>
                <a:spcPts val="0"/>
              </a:spcAft>
            </a:pPr>
            <a:r>
              <a:rPr lang="en-US" sz="1400" b="1" i="1" dirty="0">
                <a:solidFill>
                  <a:srgbClr val="000000"/>
                </a:solidFill>
                <a:latin typeface="Arial" panose="020B0604020202020204" pitchFamily="34" charset="0"/>
                <a:cs typeface="Arial" panose="020B0604020202020204" pitchFamily="34" charset="0"/>
                <a:sym typeface="Symbol"/>
              </a:rPr>
              <a:t></a:t>
            </a:r>
            <a:r>
              <a:rPr lang="en-US" sz="1400" b="1" baseline="-25000" dirty="0">
                <a:solidFill>
                  <a:srgbClr val="000000"/>
                </a:solidFill>
                <a:latin typeface="Arial" panose="020B0604020202020204" pitchFamily="34" charset="0"/>
                <a:cs typeface="Arial" panose="020B0604020202020204" pitchFamily="34" charset="0"/>
              </a:rPr>
              <a:t>p</a:t>
            </a:r>
            <a:r>
              <a:rPr lang="en-US" sz="1400" b="1" dirty="0">
                <a:solidFill>
                  <a:srgbClr val="000000"/>
                </a:solidFill>
                <a:latin typeface="Arial" panose="020B0604020202020204" pitchFamily="34" charset="0"/>
                <a:cs typeface="Arial" panose="020B0604020202020204" pitchFamily="34" charset="0"/>
              </a:rPr>
              <a:t> =1% (</a:t>
            </a:r>
            <a:r>
              <a:rPr lang="en-US" sz="1400" b="1" dirty="0" err="1">
                <a:solidFill>
                  <a:srgbClr val="000000"/>
                </a:solidFill>
                <a:latin typeface="Arial" panose="020B0604020202020204" pitchFamily="34" charset="0"/>
                <a:cs typeface="Arial" panose="020B0604020202020204" pitchFamily="34" charset="0"/>
              </a:rPr>
              <a:t>rms</a:t>
            </a:r>
            <a:r>
              <a:rPr lang="en-US" sz="1400" b="1" dirty="0">
                <a:solidFill>
                  <a:srgbClr val="000000"/>
                </a:solidFill>
                <a:latin typeface="Arial" panose="020B0604020202020204" pitchFamily="34" charset="0"/>
                <a:cs typeface="Arial" panose="020B0604020202020204" pitchFamily="34" charset="0"/>
              </a:rPr>
              <a:t>) </a:t>
            </a:r>
          </a:p>
        </p:txBody>
      </p:sp>
      <p:sp>
        <p:nvSpPr>
          <p:cNvPr id="15" name="Rechteck 14"/>
          <p:cNvSpPr/>
          <p:nvPr/>
        </p:nvSpPr>
        <p:spPr>
          <a:xfrm>
            <a:off x="6207998" y="2035246"/>
            <a:ext cx="1329210" cy="307777"/>
          </a:xfrm>
          <a:prstGeom prst="rect">
            <a:avLst/>
          </a:prstGeom>
        </p:spPr>
        <p:txBody>
          <a:bodyPr wrap="none">
            <a:spAutoFit/>
          </a:bodyPr>
          <a:lstStyle/>
          <a:p>
            <a:pPr lvl="0">
              <a:spcAft>
                <a:spcPts val="0"/>
              </a:spcAft>
            </a:pPr>
            <a:r>
              <a:rPr lang="en-US" sz="1400" b="1" i="1" dirty="0">
                <a:solidFill>
                  <a:srgbClr val="000000"/>
                </a:solidFill>
                <a:latin typeface="Arial" panose="020B0604020202020204" pitchFamily="34" charset="0"/>
                <a:cs typeface="Arial" panose="020B0604020202020204" pitchFamily="34" charset="0"/>
                <a:sym typeface="Symbol"/>
              </a:rPr>
              <a:t></a:t>
            </a:r>
            <a:r>
              <a:rPr lang="en-US" sz="1400" b="1" baseline="-25000" dirty="0">
                <a:solidFill>
                  <a:srgbClr val="000000"/>
                </a:solidFill>
                <a:latin typeface="Arial" panose="020B0604020202020204" pitchFamily="34" charset="0"/>
                <a:cs typeface="Arial" panose="020B0604020202020204" pitchFamily="34" charset="0"/>
              </a:rPr>
              <a:t>p</a:t>
            </a:r>
            <a:r>
              <a:rPr lang="en-US" sz="1400" b="1" dirty="0">
                <a:solidFill>
                  <a:srgbClr val="000000"/>
                </a:solidFill>
                <a:latin typeface="Arial" panose="020B0604020202020204" pitchFamily="34" charset="0"/>
                <a:cs typeface="Arial" panose="020B0604020202020204" pitchFamily="34" charset="0"/>
              </a:rPr>
              <a:t> </a:t>
            </a:r>
            <a:r>
              <a:rPr lang="en-US" sz="1400" b="1" dirty="0" smtClean="0">
                <a:solidFill>
                  <a:srgbClr val="000000"/>
                </a:solidFill>
                <a:latin typeface="Arial" panose="020B0604020202020204" pitchFamily="34" charset="0"/>
                <a:cs typeface="Arial" panose="020B0604020202020204" pitchFamily="34" charset="0"/>
              </a:rPr>
              <a:t>=2% </a:t>
            </a:r>
            <a:r>
              <a:rPr lang="en-US" sz="1400" b="1" dirty="0">
                <a:solidFill>
                  <a:srgbClr val="000000"/>
                </a:solidFill>
                <a:latin typeface="Arial" panose="020B0604020202020204" pitchFamily="34" charset="0"/>
                <a:cs typeface="Arial" panose="020B0604020202020204" pitchFamily="34" charset="0"/>
              </a:rPr>
              <a:t>(</a:t>
            </a:r>
            <a:r>
              <a:rPr lang="en-US" sz="1400" b="1" dirty="0" err="1">
                <a:solidFill>
                  <a:srgbClr val="000000"/>
                </a:solidFill>
                <a:latin typeface="Arial" panose="020B0604020202020204" pitchFamily="34" charset="0"/>
                <a:cs typeface="Arial" panose="020B0604020202020204" pitchFamily="34" charset="0"/>
              </a:rPr>
              <a:t>rms</a:t>
            </a:r>
            <a:r>
              <a:rPr lang="en-US" sz="1400" b="1" dirty="0">
                <a:solidFill>
                  <a:srgbClr val="000000"/>
                </a:solidFill>
                <a:latin typeface="Arial" panose="020B0604020202020204" pitchFamily="34" charset="0"/>
                <a:cs typeface="Arial" panose="020B0604020202020204" pitchFamily="34" charset="0"/>
              </a:rPr>
              <a:t>) </a:t>
            </a:r>
          </a:p>
        </p:txBody>
      </p:sp>
      <p:sp>
        <p:nvSpPr>
          <p:cNvPr id="16" name="Rechteck 15"/>
          <p:cNvSpPr/>
          <p:nvPr/>
        </p:nvSpPr>
        <p:spPr>
          <a:xfrm>
            <a:off x="1969194" y="5167395"/>
            <a:ext cx="1024639" cy="307777"/>
          </a:xfrm>
          <a:prstGeom prst="rect">
            <a:avLst/>
          </a:prstGeom>
        </p:spPr>
        <p:txBody>
          <a:bodyPr wrap="none">
            <a:spAutoFit/>
          </a:bodyPr>
          <a:lstStyle/>
          <a:p>
            <a:pPr lvl="0" algn="ctr">
              <a:defRPr/>
            </a:pPr>
            <a:r>
              <a:rPr lang="en-US" sz="1400" b="1" i="1" dirty="0">
                <a:solidFill>
                  <a:prstClr val="black"/>
                </a:solidFill>
                <a:sym typeface="Symbol"/>
              </a:rPr>
              <a:t></a:t>
            </a:r>
            <a:r>
              <a:rPr lang="en-US" sz="1400" b="1" i="1" baseline="-25000" dirty="0">
                <a:solidFill>
                  <a:prstClr val="black"/>
                </a:solidFill>
              </a:rPr>
              <a:t>p</a:t>
            </a:r>
            <a:r>
              <a:rPr lang="en-US" sz="1400" b="1" dirty="0">
                <a:solidFill>
                  <a:prstClr val="black"/>
                </a:solidFill>
              </a:rPr>
              <a:t> </a:t>
            </a:r>
            <a:r>
              <a:rPr lang="en-US" sz="1400" b="1" dirty="0">
                <a:solidFill>
                  <a:prstClr val="black"/>
                </a:solidFill>
                <a:sym typeface="Symbol"/>
              </a:rPr>
              <a:t></a:t>
            </a:r>
            <a:r>
              <a:rPr lang="en-US" sz="1400" b="1" dirty="0">
                <a:solidFill>
                  <a:prstClr val="black"/>
                </a:solidFill>
              </a:rPr>
              <a:t>  0.1%</a:t>
            </a:r>
          </a:p>
        </p:txBody>
      </p:sp>
      <p:sp>
        <p:nvSpPr>
          <p:cNvPr id="17" name="Textfeld 16"/>
          <p:cNvSpPr txBox="1"/>
          <p:nvPr/>
        </p:nvSpPr>
        <p:spPr>
          <a:xfrm>
            <a:off x="4095588" y="3510966"/>
            <a:ext cx="502061" cy="276999"/>
          </a:xfrm>
          <a:prstGeom prst="rect">
            <a:avLst/>
          </a:prstGeom>
          <a:noFill/>
        </p:spPr>
        <p:txBody>
          <a:bodyPr wrap="none" rtlCol="0">
            <a:spAutoFit/>
          </a:bodyPr>
          <a:lstStyle/>
          <a:p>
            <a:r>
              <a:rPr lang="en-US" sz="1200" b="1" i="1" dirty="0" smtClean="0"/>
              <a:t>L, </a:t>
            </a:r>
            <a:r>
              <a:rPr lang="en-US" sz="1200" b="1" dirty="0" smtClean="0"/>
              <a:t>m</a:t>
            </a:r>
            <a:endParaRPr lang="de-DE" sz="1200" b="1" dirty="0"/>
          </a:p>
        </p:txBody>
      </p:sp>
      <p:sp>
        <p:nvSpPr>
          <p:cNvPr id="4" name="Rechteck 3"/>
          <p:cNvSpPr/>
          <p:nvPr/>
        </p:nvSpPr>
        <p:spPr>
          <a:xfrm>
            <a:off x="6422910" y="4475154"/>
            <a:ext cx="1329210" cy="307777"/>
          </a:xfrm>
          <a:prstGeom prst="rect">
            <a:avLst/>
          </a:prstGeom>
        </p:spPr>
        <p:txBody>
          <a:bodyPr wrap="none">
            <a:spAutoFit/>
          </a:bodyPr>
          <a:lstStyle/>
          <a:p>
            <a:pPr lvl="0">
              <a:spcAft>
                <a:spcPts val="0"/>
              </a:spcAft>
            </a:pPr>
            <a:r>
              <a:rPr lang="en-US" sz="1400" b="1" i="1" dirty="0">
                <a:solidFill>
                  <a:srgbClr val="000000"/>
                </a:solidFill>
                <a:latin typeface="Arial" panose="020B0604020202020204" pitchFamily="34" charset="0"/>
                <a:cs typeface="Arial" panose="020B0604020202020204" pitchFamily="34" charset="0"/>
                <a:sym typeface="Symbol"/>
              </a:rPr>
              <a:t></a:t>
            </a:r>
            <a:r>
              <a:rPr lang="en-US" sz="1400" b="1" baseline="-25000" dirty="0">
                <a:solidFill>
                  <a:srgbClr val="000000"/>
                </a:solidFill>
                <a:latin typeface="Arial" panose="020B0604020202020204" pitchFamily="34" charset="0"/>
                <a:cs typeface="Arial" panose="020B0604020202020204" pitchFamily="34" charset="0"/>
              </a:rPr>
              <a:t>p</a:t>
            </a:r>
            <a:r>
              <a:rPr lang="en-US" sz="1400" b="1" dirty="0">
                <a:solidFill>
                  <a:srgbClr val="000000"/>
                </a:solidFill>
                <a:latin typeface="Arial" panose="020B0604020202020204" pitchFamily="34" charset="0"/>
                <a:cs typeface="Arial" panose="020B0604020202020204" pitchFamily="34" charset="0"/>
              </a:rPr>
              <a:t> =2% (</a:t>
            </a:r>
            <a:r>
              <a:rPr lang="en-US" sz="1400" b="1" dirty="0" err="1">
                <a:solidFill>
                  <a:srgbClr val="000000"/>
                </a:solidFill>
                <a:latin typeface="Arial" panose="020B0604020202020204" pitchFamily="34" charset="0"/>
                <a:cs typeface="Arial" panose="020B0604020202020204" pitchFamily="34" charset="0"/>
              </a:rPr>
              <a:t>rms</a:t>
            </a:r>
            <a:r>
              <a:rPr lang="en-US" sz="1400" b="1"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38372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de-DE" altLang="de-DE" smtClean="0"/>
          </a:p>
        </p:txBody>
      </p:sp>
      <p:sp>
        <p:nvSpPr>
          <p:cNvPr id="2051" name="Rectangle 3"/>
          <p:cNvSpPr>
            <a:spLocks noGrp="1" noChangeArrowheads="1"/>
          </p:cNvSpPr>
          <p:nvPr>
            <p:ph type="subTitle" idx="1"/>
          </p:nvPr>
        </p:nvSpPr>
        <p:spPr/>
        <p:txBody>
          <a:bodyPr/>
          <a:lstStyle/>
          <a:p>
            <a:pPr eaLnBrk="1" hangingPunct="1"/>
            <a:endParaRPr lang="de-DE" altLang="de-DE"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60350"/>
            <a:ext cx="3268662"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68" descr="C:\Users\hk9199\Desktop\FLUTE\ATHENA_KIT_2015\VLA_RING_PRESENT_JUL2015\vlatrack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31686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587400" y="260350"/>
            <a:ext cx="2390398" cy="1107996"/>
          </a:xfrm>
          <a:prstGeom prst="rect">
            <a:avLst/>
          </a:prstGeom>
          <a:noFill/>
        </p:spPr>
        <p:txBody>
          <a:bodyPr wrap="none" rtlCol="0">
            <a:spAutoFit/>
          </a:bodyPr>
          <a:lstStyle/>
          <a:p>
            <a:r>
              <a:rPr lang="de-DE" b="1" dirty="0" smtClean="0"/>
              <a:t>10 </a:t>
            </a:r>
            <a:r>
              <a:rPr lang="de-DE" b="1" dirty="0" err="1" smtClean="0"/>
              <a:t>fs</a:t>
            </a:r>
            <a:r>
              <a:rPr lang="de-DE" b="1" dirty="0" smtClean="0"/>
              <a:t> </a:t>
            </a:r>
            <a:r>
              <a:rPr lang="de-DE" b="1" dirty="0" err="1" smtClean="0"/>
              <a:t>bunch</a:t>
            </a:r>
            <a:r>
              <a:rPr lang="de-DE" b="1" dirty="0" smtClean="0"/>
              <a:t> </a:t>
            </a:r>
            <a:r>
              <a:rPr lang="de-DE" b="1" dirty="0" err="1" smtClean="0"/>
              <a:t>rotation</a:t>
            </a:r>
            <a:endParaRPr lang="de-DE" b="1" dirty="0" smtClean="0"/>
          </a:p>
          <a:p>
            <a:r>
              <a:rPr lang="de-DE" b="1" dirty="0"/>
              <a:t> </a:t>
            </a:r>
            <a:r>
              <a:rPr lang="de-DE" b="1" dirty="0" smtClean="0"/>
              <a:t>in </a:t>
            </a:r>
            <a:r>
              <a:rPr lang="de-DE" b="1" dirty="0" err="1" smtClean="0"/>
              <a:t>the</a:t>
            </a:r>
            <a:r>
              <a:rPr lang="de-DE" b="1" dirty="0" smtClean="0"/>
              <a:t> VLA-</a:t>
            </a:r>
            <a:r>
              <a:rPr lang="de-DE" b="1" dirty="0" err="1" smtClean="0"/>
              <a:t>cSR</a:t>
            </a:r>
            <a:endParaRPr lang="de-DE" b="1" dirty="0" smtClean="0"/>
          </a:p>
          <a:p>
            <a:endParaRPr lang="de-DE" dirty="0"/>
          </a:p>
          <a:p>
            <a:pPr algn="ctr"/>
            <a:r>
              <a:rPr lang="de-DE" sz="1200" b="1" dirty="0" smtClean="0"/>
              <a:t>(A.-</a:t>
            </a:r>
            <a:r>
              <a:rPr lang="de-DE" sz="1200" b="1" dirty="0" err="1" smtClean="0"/>
              <a:t>S.Müuller</a:t>
            </a:r>
            <a:r>
              <a:rPr lang="de-DE" sz="1200" b="1" dirty="0" smtClean="0"/>
              <a:t>)</a:t>
            </a:r>
            <a:endParaRPr lang="de-DE" sz="1200" b="1" dirty="0"/>
          </a:p>
        </p:txBody>
      </p:sp>
    </p:spTree>
    <p:extLst>
      <p:ext uri="{BB962C8B-B14F-4D97-AF65-F5344CB8AC3E}">
        <p14:creationId xmlns:p14="http://schemas.microsoft.com/office/powerpoint/2010/main" val="5453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de-DE" altLang="de-DE" smtClean="0"/>
          </a:p>
        </p:txBody>
      </p:sp>
      <p:pic>
        <p:nvPicPr>
          <p:cNvPr id="307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148263" y="260350"/>
            <a:ext cx="3205162" cy="6048375"/>
          </a:xfrm>
          <a:noFill/>
        </p:spPr>
      </p:pic>
      <p:pic>
        <p:nvPicPr>
          <p:cNvPr id="3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3338513"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5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332656"/>
            <a:ext cx="8229600" cy="4525963"/>
          </a:xfrm>
        </p:spPr>
        <p:txBody>
          <a:bodyPr/>
          <a:lstStyle/>
          <a:p>
            <a:pPr marL="0" indent="0" algn="ctr">
              <a:buNone/>
            </a:pPr>
            <a:r>
              <a:rPr lang="en-US" sz="2000" b="1" dirty="0" smtClean="0">
                <a:solidFill>
                  <a:srgbClr val="0000CC"/>
                </a:solidFill>
                <a:latin typeface="Arial" panose="020B0604020202020204" pitchFamily="34" charset="0"/>
                <a:cs typeface="Arial" panose="020B0604020202020204" pitchFamily="34" charset="0"/>
              </a:rPr>
              <a:t>CONTENT</a:t>
            </a:r>
            <a:endParaRPr lang="en-US" sz="2000" b="1" dirty="0">
              <a:solidFill>
                <a:srgbClr val="0000CC"/>
              </a:solidFill>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VLA-</a:t>
            </a:r>
            <a:r>
              <a:rPr lang="en-US" sz="1800" dirty="0" err="1" smtClean="0">
                <a:latin typeface="Arial" panose="020B0604020202020204" pitchFamily="34" charset="0"/>
                <a:cs typeface="Arial" panose="020B0604020202020204" pitchFamily="34" charset="0"/>
              </a:rPr>
              <a:t>cSR</a:t>
            </a:r>
            <a:r>
              <a:rPr lang="en-US" sz="1800" dirty="0" smtClean="0">
                <a:latin typeface="Arial" panose="020B0604020202020204" pitchFamily="34" charset="0"/>
                <a:cs typeface="Arial" panose="020B0604020202020204" pitchFamily="34" charset="0"/>
              </a:rPr>
              <a:t> ring studies -- part of  the ATHENA Project</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Expected </a:t>
            </a:r>
            <a:r>
              <a:rPr lang="en-US" sz="1800" dirty="0">
                <a:latin typeface="Arial" panose="020B0604020202020204" pitchFamily="34" charset="0"/>
                <a:cs typeface="Arial" panose="020B0604020202020204" pitchFamily="34" charset="0"/>
              </a:rPr>
              <a:t>parameters of post LWFA </a:t>
            </a:r>
            <a:r>
              <a:rPr lang="en-US" sz="1800" dirty="0" smtClean="0">
                <a:latin typeface="Arial" panose="020B0604020202020204" pitchFamily="34" charset="0"/>
                <a:cs typeface="Arial" panose="020B0604020202020204" pitchFamily="34" charset="0"/>
              </a:rPr>
              <a:t>beam</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Formulation of a problem and experimental proof-of-principles</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FLUTE as ring injector</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Parameters and lattice of the VLA-</a:t>
            </a:r>
            <a:r>
              <a:rPr lang="en-US" sz="1800" dirty="0" err="1" smtClean="0">
                <a:latin typeface="Arial" panose="020B0604020202020204" pitchFamily="34" charset="0"/>
                <a:cs typeface="Arial" panose="020B0604020202020204" pitchFamily="34" charset="0"/>
              </a:rPr>
              <a:t>cSR</a:t>
            </a:r>
            <a:r>
              <a:rPr lang="en-US" sz="1800" dirty="0" smtClean="0">
                <a:latin typeface="Arial" panose="020B0604020202020204" pitchFamily="34" charset="0"/>
                <a:cs typeface="Arial" panose="020B0604020202020204" pitchFamily="34" charset="0"/>
              </a:rPr>
              <a:t> ring</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Non-linear features of   the ring</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Phase compression</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APPENDIX</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293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de-DE" altLang="de-DE" smtClean="0"/>
          </a:p>
        </p:txBody>
      </p:sp>
      <p:pic>
        <p:nvPicPr>
          <p:cNvPr id="409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355976" y="163513"/>
            <a:ext cx="3432175" cy="6264275"/>
          </a:xfrm>
          <a:noFill/>
        </p:spPr>
      </p:pic>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3512"/>
            <a:ext cx="3338513" cy="650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175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de-DE" altLang="de-DE" smtClean="0"/>
          </a:p>
        </p:txBody>
      </p:sp>
      <p:pic>
        <p:nvPicPr>
          <p:cNvPr id="512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004048" y="188640"/>
            <a:ext cx="3489325" cy="6408737"/>
          </a:xfrm>
          <a:noFill/>
        </p:spPr>
      </p:pic>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66713"/>
            <a:ext cx="3389313" cy="646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614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a:xfrm>
            <a:off x="467544" y="116632"/>
            <a:ext cx="8229600" cy="634082"/>
          </a:xfrm>
        </p:spPr>
        <p:txBody>
          <a:bodyPr/>
          <a:lstStyle/>
          <a:p>
            <a:r>
              <a:rPr lang="en-US" sz="2400" b="1" dirty="0" smtClean="0"/>
              <a:t>Layout of the LWFA ring </a:t>
            </a:r>
            <a:r>
              <a:rPr lang="de-DE" sz="2400" b="1" dirty="0" smtClean="0"/>
              <a:t>+ </a:t>
            </a:r>
            <a:r>
              <a:rPr lang="de-DE" sz="2400" b="1" dirty="0" err="1" smtClean="0"/>
              <a:t>phase</a:t>
            </a:r>
            <a:r>
              <a:rPr lang="de-DE" sz="2400" b="1" dirty="0" smtClean="0"/>
              <a:t> </a:t>
            </a:r>
            <a:r>
              <a:rPr lang="de-DE" sz="2400" b="1" dirty="0" err="1" smtClean="0"/>
              <a:t>compressor</a:t>
            </a:r>
            <a:r>
              <a:rPr lang="de-DE" sz="2400" b="1" dirty="0"/>
              <a:t>  </a:t>
            </a:r>
            <a:r>
              <a:rPr lang="de-DE" sz="2400" b="1" dirty="0" err="1" smtClean="0"/>
              <a:t>of</a:t>
            </a:r>
            <a:r>
              <a:rPr lang="de-DE" sz="2400" b="1" dirty="0" smtClean="0"/>
              <a:t> CHICAN type</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911488"/>
            <a:ext cx="4395787" cy="346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Grp="1" noChangeAspect="1" noChangeArrowheads="1"/>
          </p:cNvPicPr>
          <p:nvPr>
            <p:ph idx="1"/>
          </p:nvPr>
        </p:nvPicPr>
        <p:blipFill>
          <a:blip r:embed="rId3"/>
          <a:srcRect/>
          <a:stretch>
            <a:fillRect/>
          </a:stretch>
        </p:blipFill>
        <p:spPr>
          <a:xfrm>
            <a:off x="1331640" y="3068960"/>
            <a:ext cx="7359640" cy="3456384"/>
          </a:xfrm>
        </p:spPr>
      </p:pic>
      <p:sp>
        <p:nvSpPr>
          <p:cNvPr id="3" name="Textfeld 2"/>
          <p:cNvSpPr txBox="1"/>
          <p:nvPr/>
        </p:nvSpPr>
        <p:spPr>
          <a:xfrm>
            <a:off x="3588862" y="550130"/>
            <a:ext cx="2018501" cy="369332"/>
          </a:xfrm>
          <a:prstGeom prst="rect">
            <a:avLst/>
          </a:prstGeom>
          <a:noFill/>
        </p:spPr>
        <p:txBody>
          <a:bodyPr wrap="none" rtlCol="0">
            <a:spAutoFit/>
          </a:bodyPr>
          <a:lstStyle/>
          <a:p>
            <a:r>
              <a:rPr lang="de-DE" b="1" dirty="0" smtClean="0">
                <a:solidFill>
                  <a:srgbClr val="0000CC"/>
                </a:solidFill>
              </a:rPr>
              <a:t>Study in </a:t>
            </a:r>
            <a:r>
              <a:rPr lang="de-DE" b="1" dirty="0" err="1" smtClean="0">
                <a:solidFill>
                  <a:srgbClr val="0000CC"/>
                </a:solidFill>
              </a:rPr>
              <a:t>progres</a:t>
            </a:r>
            <a:endParaRPr lang="de-DE" b="1" dirty="0" smtClean="0">
              <a:solidFill>
                <a:srgbClr val="0000CC"/>
              </a:solidFill>
            </a:endParaRPr>
          </a:p>
        </p:txBody>
      </p:sp>
    </p:spTree>
    <p:extLst>
      <p:ext uri="{BB962C8B-B14F-4D97-AF65-F5344CB8AC3E}">
        <p14:creationId xmlns:p14="http://schemas.microsoft.com/office/powerpoint/2010/main" val="84467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en-US" sz="2400" b="1" dirty="0" smtClean="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Non-linear optics </a:t>
            </a:r>
            <a:endParaRPr lang="de-DE"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1600" b="1" dirty="0" smtClean="0">
                <a:latin typeface="Arial" panose="020B0604020202020204" pitchFamily="34" charset="0"/>
                <a:cs typeface="Arial" panose="020B0604020202020204" pitchFamily="34" charset="0"/>
              </a:rPr>
              <a:t>VLA-</a:t>
            </a:r>
            <a:r>
              <a:rPr lang="en-US" sz="1600" b="1" dirty="0" err="1" smtClean="0">
                <a:latin typeface="Arial" panose="020B0604020202020204" pitchFamily="34" charset="0"/>
                <a:cs typeface="Arial" panose="020B0604020202020204" pitchFamily="34" charset="0"/>
              </a:rPr>
              <a:t>cSR</a:t>
            </a:r>
            <a:r>
              <a:rPr lang="en-US" sz="1600" b="1" dirty="0" smtClean="0">
                <a:latin typeface="Arial" panose="020B0604020202020204" pitchFamily="34" charset="0"/>
                <a:cs typeface="Arial" panose="020B0604020202020204" pitchFamily="34" charset="0"/>
              </a:rPr>
              <a:t> lattice</a:t>
            </a:r>
          </a:p>
          <a:p>
            <a:pPr marL="0" indent="0" algn="ctr">
              <a:buNone/>
            </a:pPr>
            <a:r>
              <a:rPr lang="en-US" sz="1600" b="1" dirty="0" smtClean="0">
                <a:latin typeface="Arial" panose="020B0604020202020204" pitchFamily="34" charset="0"/>
                <a:cs typeface="Arial" panose="020B0604020202020204" pitchFamily="34" charset="0"/>
              </a:rPr>
              <a:t>with relaxed parameters</a:t>
            </a:r>
          </a:p>
          <a:p>
            <a:pPr marL="0" indent="0" algn="ct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006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25354"/>
            <a:ext cx="9036496" cy="4525963"/>
          </a:xfrm>
        </p:spPr>
        <p:txBody>
          <a:bodyPr/>
          <a:lstStyle/>
          <a:p>
            <a:pPr marL="0" indent="0" algn="ctr">
              <a:buNone/>
            </a:pPr>
            <a:r>
              <a:rPr lang="de-DE" sz="1400" b="1" dirty="0" smtClean="0">
                <a:latin typeface="Arial" panose="020B0604020202020204" pitchFamily="34" charset="0"/>
                <a:cs typeface="Arial" panose="020B0604020202020204" pitchFamily="34" charset="0"/>
              </a:rPr>
              <a:t>Early </a:t>
            </a:r>
            <a:r>
              <a:rPr lang="de-DE" sz="1400" b="1" dirty="0" err="1" smtClean="0">
                <a:latin typeface="Arial" panose="020B0604020202020204" pitchFamily="34" charset="0"/>
                <a:cs typeface="Arial" panose="020B0604020202020204" pitchFamily="34" charset="0"/>
              </a:rPr>
              <a:t>versions</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of</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the</a:t>
            </a:r>
            <a:r>
              <a:rPr lang="de-DE" sz="1400" b="1" dirty="0" smtClean="0">
                <a:latin typeface="Arial" panose="020B0604020202020204" pitchFamily="34" charset="0"/>
                <a:cs typeface="Arial" panose="020B0604020202020204" pitchFamily="34" charset="0"/>
              </a:rPr>
              <a:t> VLA-</a:t>
            </a:r>
            <a:r>
              <a:rPr lang="de-DE" sz="1400" b="1" dirty="0" err="1" smtClean="0">
                <a:latin typeface="Arial" panose="020B0604020202020204" pitchFamily="34" charset="0"/>
                <a:cs typeface="Arial" panose="020B0604020202020204" pitchFamily="34" charset="0"/>
              </a:rPr>
              <a:t>cSR</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lattice</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suffer</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from</a:t>
            </a:r>
            <a:r>
              <a:rPr lang="de-DE" sz="1400" b="1" dirty="0" smtClean="0">
                <a:latin typeface="Arial" panose="020B0604020202020204" pitchFamily="34" charset="0"/>
                <a:cs typeface="Arial" panose="020B0604020202020204" pitchFamily="34" charset="0"/>
              </a:rPr>
              <a:t> non-linear </a:t>
            </a:r>
            <a:r>
              <a:rPr lang="de-DE" sz="1400" b="1" dirty="0" err="1" smtClean="0">
                <a:latin typeface="Arial" panose="020B0604020202020204" pitchFamily="34" charset="0"/>
                <a:cs typeface="Arial" panose="020B0604020202020204" pitchFamily="34" charset="0"/>
              </a:rPr>
              <a:t>distortion</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caused</a:t>
            </a:r>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by</a:t>
            </a:r>
            <a:r>
              <a:rPr lang="de-DE" sz="1400" b="1" dirty="0" smtClean="0">
                <a:latin typeface="Arial" panose="020B0604020202020204" pitchFamily="34" charset="0"/>
                <a:cs typeface="Arial" panose="020B0604020202020204" pitchFamily="34" charset="0"/>
              </a:rPr>
              <a:t> strong </a:t>
            </a:r>
            <a:r>
              <a:rPr lang="de-DE" sz="1400" b="1" dirty="0" err="1" smtClean="0">
                <a:latin typeface="Arial" panose="020B0604020202020204" pitchFamily="34" charset="0"/>
                <a:cs typeface="Arial" panose="020B0604020202020204" pitchFamily="34" charset="0"/>
              </a:rPr>
              <a:t>over-focusing</a:t>
            </a:r>
            <a:endParaRPr lang="de-DE" sz="1400" b="1" dirty="0" smtClean="0">
              <a:latin typeface="Arial" panose="020B0604020202020204" pitchFamily="34" charset="0"/>
              <a:cs typeface="Arial" panose="020B0604020202020204" pitchFamily="34" charset="0"/>
            </a:endParaRPr>
          </a:p>
          <a:p>
            <a:pPr marL="0" indent="0">
              <a:buNone/>
            </a:pPr>
            <a:endParaRPr lang="de-DE" sz="1400" dirty="0" smtClean="0">
              <a:solidFill>
                <a:prstClr val="black"/>
              </a:solidFill>
              <a:latin typeface="Arial" panose="020B0604020202020204" pitchFamily="34" charset="0"/>
              <a:cs typeface="Arial" panose="020B0604020202020204" pitchFamily="34" charset="0"/>
            </a:endParaRPr>
          </a:p>
          <a:p>
            <a:pPr lvl="0"/>
            <a:r>
              <a:rPr lang="de-DE" sz="1400" dirty="0" err="1">
                <a:solidFill>
                  <a:prstClr val="black"/>
                </a:solidFill>
                <a:latin typeface="Arial" panose="020B0604020202020204" pitchFamily="34" charset="0"/>
                <a:cs typeface="Arial" panose="020B0604020202020204" pitchFamily="34" charset="0"/>
              </a:rPr>
              <a:t>It</a:t>
            </a:r>
            <a:r>
              <a:rPr lang="de-DE" sz="1400" dirty="0">
                <a:solidFill>
                  <a:prstClr val="black"/>
                </a:solidFill>
                <a:latin typeface="Arial" panose="020B0604020202020204" pitchFamily="34" charset="0"/>
                <a:cs typeface="Arial" panose="020B0604020202020204" pitchFamily="34" charset="0"/>
              </a:rPr>
              <a:t> was </a:t>
            </a:r>
            <a:r>
              <a:rPr lang="de-DE" sz="1400" dirty="0" err="1">
                <a:solidFill>
                  <a:prstClr val="black"/>
                </a:solidFill>
                <a:latin typeface="Arial" panose="020B0604020202020204" pitchFamily="34" charset="0"/>
                <a:cs typeface="Arial" panose="020B0604020202020204" pitchFamily="34" charset="0"/>
              </a:rPr>
              <a:t>necessary</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to</a:t>
            </a:r>
            <a:r>
              <a:rPr lang="de-DE" sz="1400" dirty="0">
                <a:solidFill>
                  <a:prstClr val="black"/>
                </a:solidFill>
                <a:latin typeface="Arial" panose="020B0604020202020204" pitchFamily="34" charset="0"/>
                <a:cs typeface="Arial" panose="020B0604020202020204" pitchFamily="34" charset="0"/>
              </a:rPr>
              <a:t> relax </a:t>
            </a:r>
            <a:r>
              <a:rPr lang="de-DE" sz="1400" dirty="0" smtClean="0">
                <a:solidFill>
                  <a:prstClr val="black"/>
                </a:solidFill>
                <a:latin typeface="Arial" panose="020B0604020202020204" pitchFamily="34" charset="0"/>
                <a:cs typeface="Arial" panose="020B0604020202020204" pitchFamily="34" charset="0"/>
              </a:rPr>
              <a:t>strong </a:t>
            </a:r>
            <a:r>
              <a:rPr lang="de-DE" sz="1400" dirty="0" err="1">
                <a:solidFill>
                  <a:prstClr val="black"/>
                </a:solidFill>
                <a:latin typeface="Arial" panose="020B0604020202020204" pitchFamily="34" charset="0"/>
                <a:cs typeface="Arial" panose="020B0604020202020204" pitchFamily="34" charset="0"/>
              </a:rPr>
              <a:t>settings</a:t>
            </a:r>
            <a:r>
              <a:rPr lang="de-DE" sz="1400" dirty="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early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versions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lattice</a:t>
            </a:r>
            <a:r>
              <a:rPr lang="de-DE" sz="1400" dirty="0" smtClean="0">
                <a:solidFill>
                  <a:prstClr val="black"/>
                </a:solidFill>
                <a:latin typeface="Arial" panose="020B0604020202020204" pitchFamily="34" charset="0"/>
                <a:cs typeface="Arial" panose="020B0604020202020204" pitchFamily="34" charset="0"/>
              </a:rPr>
              <a:t> „21.3,6,9</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as</a:t>
            </a:r>
            <a:r>
              <a:rPr lang="de-DE" sz="1400" dirty="0">
                <a:solidFill>
                  <a:prstClr val="black"/>
                </a:solidFill>
                <a:latin typeface="Arial" panose="020B0604020202020204" pitchFamily="34" charset="0"/>
                <a:cs typeface="Arial" panose="020B0604020202020204" pitchFamily="34" charset="0"/>
              </a:rPr>
              <a:t> an </a:t>
            </a:r>
            <a:r>
              <a:rPr lang="de-DE" sz="1400" dirty="0" err="1">
                <a:solidFill>
                  <a:prstClr val="black"/>
                </a:solidFill>
                <a:latin typeface="Arial" panose="020B0604020202020204" pitchFamily="34" charset="0"/>
                <a:cs typeface="Arial" panose="020B0604020202020204" pitchFamily="34" charset="0"/>
              </a:rPr>
              <a:t>example</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rPr>
              <a:t> find </a:t>
            </a:r>
            <a:r>
              <a:rPr lang="de-DE" sz="1400" dirty="0" err="1" smtClean="0">
                <a:solidFill>
                  <a:prstClr val="black"/>
                </a:solidFill>
                <a:latin typeface="Arial" panose="020B0604020202020204" pitchFamily="34" charset="0"/>
                <a:cs typeface="Arial" panose="020B0604020202020204" pitchFamily="34" charset="0"/>
              </a:rPr>
              <a:t>compromises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between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lattice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parameters</a:t>
            </a:r>
            <a:endParaRPr lang="de-DE" sz="1400" dirty="0" smtClean="0">
              <a:solidFill>
                <a:prstClr val="black"/>
              </a:solidFill>
              <a:latin typeface="Arial" panose="020B0604020202020204" pitchFamily="34" charset="0"/>
              <a:cs typeface="Arial" panose="020B0604020202020204" pitchFamily="34" charset="0"/>
            </a:endParaRPr>
          </a:p>
          <a:p>
            <a:r>
              <a:rPr lang="de-DE" sz="1400" dirty="0" smtClean="0">
                <a:solidFill>
                  <a:prstClr val="black"/>
                </a:solidFill>
                <a:latin typeface="Arial" panose="020B0604020202020204" pitchFamily="34" charset="0"/>
                <a:cs typeface="Arial" panose="020B0604020202020204" pitchFamily="34" charset="0"/>
              </a:rPr>
              <a:t>Quadrupole </a:t>
            </a:r>
            <a:r>
              <a:rPr lang="de-DE" sz="1400" dirty="0" err="1" smtClean="0">
                <a:solidFill>
                  <a:prstClr val="black"/>
                </a:solidFill>
                <a:latin typeface="Arial" panose="020B0604020202020204" pitchFamily="34" charset="0"/>
                <a:cs typeface="Arial" panose="020B0604020202020204" pitchFamily="34" charset="0"/>
              </a:rPr>
              <a:t>strength</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„21_3,6,9“ </a:t>
            </a:r>
            <a:r>
              <a:rPr lang="de-DE" sz="1400" dirty="0" err="1" smtClean="0">
                <a:solidFill>
                  <a:prstClr val="black"/>
                </a:solidFill>
                <a:latin typeface="Arial" panose="020B0604020202020204" pitchFamily="34" charset="0"/>
                <a:cs typeface="Arial" panose="020B0604020202020204" pitchFamily="34" charset="0"/>
              </a:rPr>
              <a:t>lattice</a:t>
            </a:r>
            <a:r>
              <a:rPr lang="de-DE" sz="1400" dirty="0" smtClean="0">
                <a:solidFill>
                  <a:prstClr val="black"/>
                </a:solidFill>
                <a:latin typeface="Arial" panose="020B0604020202020204" pitchFamily="34" charset="0"/>
                <a:cs typeface="Arial" panose="020B0604020202020204" pitchFamily="34" charset="0"/>
              </a:rPr>
              <a:t> </a:t>
            </a:r>
            <a:r>
              <a:rPr lang="de-DE" sz="1400" b="1" dirty="0" err="1" smtClean="0">
                <a:solidFill>
                  <a:srgbClr val="FF0000"/>
                </a:solidFill>
                <a:latin typeface="Arial" panose="020B0604020202020204" pitchFamily="34" charset="0"/>
                <a:cs typeface="Arial" panose="020B0604020202020204" pitchFamily="34" charset="0"/>
              </a:rPr>
              <a:t>Kq</a:t>
            </a:r>
            <a:r>
              <a:rPr lang="de-DE" sz="1400" b="1" dirty="0" smtClean="0">
                <a:solidFill>
                  <a:srgbClr val="FF0000"/>
                </a:solidFill>
                <a:latin typeface="Arial" panose="020B0604020202020204" pitchFamily="34" charset="0"/>
                <a:cs typeface="Arial" panose="020B0604020202020204" pitchFamily="34" charset="0"/>
              </a:rPr>
              <a:t>&gt;30 </a:t>
            </a:r>
            <a:r>
              <a:rPr lang="en-US" sz="1400" b="1" dirty="0">
                <a:latin typeface="Arial"/>
                <a:ea typeface="Calibri"/>
              </a:rPr>
              <a:t>m</a:t>
            </a:r>
            <a:r>
              <a:rPr lang="en-US" sz="1400" b="1" baseline="30000" dirty="0">
                <a:latin typeface="Arial"/>
                <a:ea typeface="Calibri"/>
              </a:rPr>
              <a:t>-2</a:t>
            </a:r>
            <a:r>
              <a:rPr lang="en-US" sz="1400" b="1" dirty="0">
                <a:latin typeface="Arial"/>
                <a:ea typeface="Calibri"/>
              </a:rPr>
              <a:t> </a:t>
            </a:r>
            <a:r>
              <a:rPr lang="de-DE" sz="1400" dirty="0" smtClean="0">
                <a:solidFill>
                  <a:prstClr val="black"/>
                </a:solidFill>
                <a:latin typeface="Arial" panose="020B0604020202020204" pitchFamily="34" charset="0"/>
                <a:cs typeface="Arial" panose="020B0604020202020204" pitchFamily="34" charset="0"/>
              </a:rPr>
              <a:t>i.e. </a:t>
            </a:r>
            <a:r>
              <a:rPr lang="de-DE" sz="1400" dirty="0" smtClean="0">
                <a:solidFill>
                  <a:prstClr val="black"/>
                </a:solidFill>
                <a:latin typeface="Arial" panose="020B0604020202020204" pitchFamily="34" charset="0"/>
                <a:cs typeface="Arial" panose="020B0604020202020204" pitchFamily="34" charset="0"/>
                <a:sym typeface="Symbol"/>
              </a:rPr>
              <a:t></a:t>
            </a:r>
            <a:r>
              <a:rPr lang="de-DE" sz="1400" dirty="0" smtClean="0">
                <a:solidFill>
                  <a:prstClr val="black"/>
                </a:solidFill>
                <a:latin typeface="Arial" panose="020B0604020202020204" pitchFamily="34" charset="0"/>
                <a:cs typeface="Arial" panose="020B0604020202020204" pitchFamily="34" charset="0"/>
              </a:rPr>
              <a:t>10 </a:t>
            </a:r>
            <a:r>
              <a:rPr lang="de-DE" sz="1400" dirty="0" err="1" smtClean="0">
                <a:solidFill>
                  <a:prstClr val="black"/>
                </a:solidFill>
                <a:latin typeface="Arial" panose="020B0604020202020204" pitchFamily="34" charset="0"/>
                <a:cs typeface="Arial" panose="020B0604020202020204" pitchFamily="34" charset="0"/>
              </a:rPr>
              <a:t>times</a:t>
            </a:r>
            <a:r>
              <a:rPr lang="de-DE" sz="1400" dirty="0" smtClean="0">
                <a:solidFill>
                  <a:prstClr val="black"/>
                </a:solidFill>
                <a:latin typeface="Arial" panose="020B0604020202020204" pitchFamily="34" charset="0"/>
                <a:cs typeface="Arial" panose="020B0604020202020204" pitchFamily="34" charset="0"/>
              </a:rPr>
              <a:t> MORE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MAX-IV </a:t>
            </a:r>
            <a:r>
              <a:rPr lang="de-DE" sz="1400" dirty="0" err="1" smtClean="0">
                <a:solidFill>
                  <a:prstClr val="black"/>
                </a:solidFill>
                <a:latin typeface="Arial" panose="020B0604020202020204" pitchFamily="34" charset="0"/>
                <a:cs typeface="Arial" panose="020B0604020202020204" pitchFamily="34" charset="0"/>
              </a:rPr>
              <a:t>quads</a:t>
            </a:r>
            <a:r>
              <a:rPr lang="de-DE" sz="1400" dirty="0" smtClean="0">
                <a:solidFill>
                  <a:prstClr val="black"/>
                </a:solidFill>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Kq</a:t>
            </a:r>
            <a:r>
              <a:rPr lang="de-DE" sz="1400" b="1" dirty="0" smtClean="0">
                <a:latin typeface="Arial" panose="020B0604020202020204" pitchFamily="34" charset="0"/>
                <a:cs typeface="Arial" panose="020B0604020202020204" pitchFamily="34" charset="0"/>
              </a:rPr>
              <a:t> &lt; 4 </a:t>
            </a:r>
            <a:r>
              <a:rPr lang="en-US" sz="1400" b="1" dirty="0" smtClean="0">
                <a:latin typeface="Arial"/>
                <a:ea typeface="Calibri"/>
              </a:rPr>
              <a:t>m</a:t>
            </a:r>
            <a:r>
              <a:rPr lang="en-US" sz="1400" b="1" baseline="30000" dirty="0" smtClean="0">
                <a:latin typeface="Arial"/>
                <a:ea typeface="Calibri"/>
              </a:rPr>
              <a:t>-2</a:t>
            </a:r>
            <a:r>
              <a:rPr lang="de-DE" sz="1400" dirty="0" smtClean="0">
                <a:solidFill>
                  <a:prstClr val="black"/>
                </a:solidFill>
                <a:latin typeface="Arial" panose="020B0604020202020204" pitchFamily="34" charset="0"/>
                <a:cs typeface="Arial" panose="020B0604020202020204" pitchFamily="34" charset="0"/>
              </a:rPr>
              <a:t>)...</a:t>
            </a:r>
          </a:p>
          <a:p>
            <a:r>
              <a:rPr lang="de-DE" sz="1400" dirty="0" err="1" smtClean="0">
                <a:latin typeface="Arial" panose="020B0604020202020204" pitchFamily="34" charset="0"/>
                <a:cs typeface="Arial" panose="020B0604020202020204" pitchFamily="34" charset="0"/>
              </a:rPr>
              <a:t>Chromaticity</a:t>
            </a:r>
            <a:r>
              <a:rPr lang="de-DE" sz="1400" dirty="0" smtClean="0">
                <a:latin typeface="Arial" panose="020B0604020202020204" pitchFamily="34" charset="0"/>
                <a:cs typeface="Arial" panose="020B0604020202020204" pitchFamily="34" charset="0"/>
              </a:rPr>
              <a:t>/</a:t>
            </a:r>
            <a:r>
              <a:rPr lang="de-DE" sz="1400" dirty="0" err="1" smtClean="0">
                <a:latin typeface="Arial" panose="020B0604020202020204" pitchFamily="34" charset="0"/>
                <a:cs typeface="Arial" panose="020B0604020202020204" pitchFamily="34" charset="0"/>
              </a:rPr>
              <a:t>cell</a:t>
            </a:r>
            <a:r>
              <a:rPr lang="de-DE" sz="1400" dirty="0" smtClean="0">
                <a:latin typeface="Arial" panose="020B0604020202020204" pitchFamily="34" charset="0"/>
                <a:cs typeface="Arial" panose="020B0604020202020204" pitchFamily="34" charset="0"/>
              </a:rPr>
              <a:t> HIGH, </a:t>
            </a:r>
            <a:r>
              <a:rPr lang="de-DE" sz="1400" dirty="0" err="1" smtClean="0">
                <a:solidFill>
                  <a:prstClr val="black"/>
                </a:solidFill>
                <a:latin typeface="Arial" panose="020B0604020202020204" pitchFamily="34" charset="0"/>
                <a:cs typeface="Arial" panose="020B0604020202020204" pitchFamily="34" charset="0"/>
              </a:rPr>
              <a:t>dispersion</a:t>
            </a:r>
            <a:r>
              <a:rPr lang="de-DE" sz="1400" dirty="0" smtClean="0">
                <a:solidFill>
                  <a:prstClr val="black"/>
                </a:solidFill>
                <a:latin typeface="Arial" panose="020B0604020202020204" pitchFamily="34" charset="0"/>
                <a:cs typeface="Arial" panose="020B0604020202020204" pitchFamily="34" charset="0"/>
              </a:rPr>
              <a:t> SMALL </a:t>
            </a:r>
            <a:r>
              <a:rPr lang="en-US" sz="1400" b="1" i="1" dirty="0" err="1" smtClean="0">
                <a:solidFill>
                  <a:srgbClr val="FF0000"/>
                </a:solidFill>
                <a:latin typeface="Arial"/>
                <a:ea typeface="Calibri"/>
                <a:cs typeface="Times New Roman"/>
              </a:rPr>
              <a:t>D</a:t>
            </a:r>
            <a:r>
              <a:rPr lang="en-US" sz="1400" b="1" baseline="-25000" dirty="0" err="1" smtClean="0">
                <a:solidFill>
                  <a:srgbClr val="FF0000"/>
                </a:solidFill>
                <a:latin typeface="Arial"/>
                <a:ea typeface="Calibri"/>
                <a:cs typeface="Times New Roman"/>
              </a:rPr>
              <a:t>max</a:t>
            </a:r>
            <a:r>
              <a:rPr lang="de-DE" sz="1400" b="1" dirty="0" smtClean="0">
                <a:solidFill>
                  <a:srgbClr val="FF0000"/>
                </a:solidFill>
                <a:latin typeface="Arial" panose="020B0604020202020204" pitchFamily="34" charset="0"/>
                <a:cs typeface="Arial" panose="020B0604020202020204" pitchFamily="34" charset="0"/>
              </a:rPr>
              <a:t>&lt;12 cm </a:t>
            </a:r>
            <a:r>
              <a:rPr lang="de-DE" sz="1400" dirty="0" err="1" smtClean="0">
                <a:solidFill>
                  <a:prstClr val="black"/>
                </a:solidFill>
                <a:latin typeface="Arial" panose="020B0604020202020204" pitchFamily="34" charset="0"/>
                <a:cs typeface="Arial" panose="020B0604020202020204" pitchFamily="34" charset="0"/>
              </a:rPr>
              <a:t>and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required</a:t>
            </a:r>
            <a:r>
              <a:rPr lang="de-DE" sz="1400" dirty="0" smtClean="0">
                <a:solidFill>
                  <a:prstClr val="black"/>
                </a:solidFill>
                <a:latin typeface="Arial" panose="020B0604020202020204" pitchFamily="34" charset="0"/>
                <a:cs typeface="Arial" panose="020B0604020202020204" pitchFamily="34" charset="0"/>
              </a:rPr>
              <a:t> SXT </a:t>
            </a:r>
            <a:r>
              <a:rPr lang="de-DE" sz="1400" dirty="0" err="1" smtClean="0">
                <a:solidFill>
                  <a:prstClr val="black"/>
                </a:solidFill>
                <a:latin typeface="Arial" panose="020B0604020202020204" pitchFamily="34" charset="0"/>
                <a:cs typeface="Arial" panose="020B0604020202020204" pitchFamily="34" charset="0"/>
              </a:rPr>
              <a:t>strength</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is</a:t>
            </a:r>
            <a:r>
              <a:rPr lang="de-DE" sz="1400" dirty="0" smtClean="0">
                <a:solidFill>
                  <a:prstClr val="black"/>
                </a:solidFill>
                <a:latin typeface="Arial" panose="020B0604020202020204" pitchFamily="34" charset="0"/>
                <a:cs typeface="Arial" panose="020B0604020202020204" pitchFamily="34" charset="0"/>
              </a:rPr>
              <a:t> HIGH (</a:t>
            </a:r>
            <a:r>
              <a:rPr lang="de-DE" sz="1400" b="1" dirty="0" smtClean="0">
                <a:solidFill>
                  <a:srgbClr val="FF0000"/>
                </a:solidFill>
                <a:latin typeface="Arial" panose="020B0604020202020204" pitchFamily="34" charset="0"/>
                <a:cs typeface="Arial" panose="020B0604020202020204" pitchFamily="34" charset="0"/>
              </a:rPr>
              <a:t>S</a:t>
            </a:r>
            <a:r>
              <a:rPr lang="de-DE" sz="1400" b="1" dirty="0" smtClean="0">
                <a:solidFill>
                  <a:srgbClr val="FF0000"/>
                </a:solidFill>
                <a:latin typeface="Arial" panose="020B0604020202020204" pitchFamily="34" charset="0"/>
                <a:cs typeface="Arial" panose="020B0604020202020204" pitchFamily="34" charset="0"/>
                <a:sym typeface="Symbol"/>
              </a:rPr>
              <a:t>L40 </a:t>
            </a:r>
            <a:r>
              <a:rPr lang="en-US" sz="1400" b="1" dirty="0">
                <a:latin typeface="Arial"/>
                <a:ea typeface="Calibri"/>
              </a:rPr>
              <a:t>m</a:t>
            </a:r>
            <a:r>
              <a:rPr lang="en-US" sz="1400" b="1" baseline="30000" dirty="0">
                <a:latin typeface="Arial"/>
                <a:ea typeface="Calibri"/>
              </a:rPr>
              <a:t>-2</a:t>
            </a:r>
            <a:r>
              <a:rPr lang="en-US" sz="1400" b="1" dirty="0">
                <a:latin typeface="Arial"/>
                <a:ea typeface="Calibri"/>
              </a:rPr>
              <a:t> </a:t>
            </a:r>
            <a:r>
              <a:rPr lang="de-DE" sz="1400" dirty="0" smtClean="0">
                <a:solidFill>
                  <a:prstClr val="black"/>
                </a:solidFill>
                <a:latin typeface="Arial" panose="020B0604020202020204" pitchFamily="34" charset="0"/>
                <a:cs typeface="Arial" panose="020B0604020202020204" pitchFamily="34" charset="0"/>
                <a:sym typeface="Symbol"/>
              </a:rPr>
              <a:t>)</a:t>
            </a:r>
            <a:endParaRPr lang="de-DE" sz="1400" dirty="0">
              <a:solidFill>
                <a:prstClr val="black"/>
              </a:solidFill>
              <a:latin typeface="Arial" panose="020B0604020202020204" pitchFamily="34" charset="0"/>
              <a:cs typeface="Arial" panose="020B0604020202020204" pitchFamily="34" charset="0"/>
            </a:endParaRPr>
          </a:p>
          <a:p>
            <a:r>
              <a:rPr lang="de-DE" sz="1400" dirty="0" smtClean="0">
                <a:solidFill>
                  <a:prstClr val="black"/>
                </a:solidFill>
                <a:latin typeface="Arial" panose="020B0604020202020204" pitchFamily="34" charset="0"/>
                <a:cs typeface="Arial" panose="020B0604020202020204" pitchFamily="34" charset="0"/>
              </a:rPr>
              <a:t>Dynamic </a:t>
            </a:r>
            <a:r>
              <a:rPr lang="de-DE" sz="1400" dirty="0" err="1" smtClean="0">
                <a:solidFill>
                  <a:prstClr val="black"/>
                </a:solidFill>
                <a:latin typeface="Arial" panose="020B0604020202020204" pitchFamily="34" charset="0"/>
                <a:cs typeface="Arial" panose="020B0604020202020204" pitchFamily="34" charset="0"/>
              </a:rPr>
              <a:t>aperture</a:t>
            </a:r>
            <a:r>
              <a:rPr lang="de-DE" sz="1400" dirty="0">
                <a:solidFill>
                  <a:prstClr val="black"/>
                </a:solidFill>
                <a:latin typeface="Arial" panose="020B0604020202020204" pitchFamily="34" charset="0"/>
                <a:cs typeface="Arial" panose="020B0604020202020204" pitchFamily="34" charset="0"/>
                <a:sym typeface="Symbol"/>
              </a:rPr>
              <a:t> (on-</a:t>
            </a:r>
            <a:r>
              <a:rPr lang="de-DE" sz="1400" dirty="0" err="1">
                <a:solidFill>
                  <a:prstClr val="black"/>
                </a:solidFill>
                <a:latin typeface="Arial" panose="020B0604020202020204" pitchFamily="34" charset="0"/>
                <a:cs typeface="Arial" panose="020B0604020202020204" pitchFamily="34" charset="0"/>
                <a:sym typeface="Symbol"/>
              </a:rPr>
              <a:t>momentum</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is</a:t>
            </a:r>
            <a:r>
              <a:rPr lang="de-DE" sz="1400" dirty="0" smtClean="0">
                <a:solidFill>
                  <a:prstClr val="black"/>
                </a:solidFill>
                <a:latin typeface="Arial" panose="020B0604020202020204" pitchFamily="34" charset="0"/>
                <a:cs typeface="Arial" panose="020B0604020202020204" pitchFamily="34" charset="0"/>
              </a:rPr>
              <a:t> SMALL  </a:t>
            </a:r>
            <a:r>
              <a:rPr lang="de-DE" sz="1400" b="1" dirty="0" err="1" smtClean="0">
                <a:solidFill>
                  <a:srgbClr val="FF0000"/>
                </a:solidFill>
                <a:latin typeface="Arial" panose="020B0604020202020204" pitchFamily="34" charset="0"/>
                <a:cs typeface="Arial" panose="020B0604020202020204" pitchFamily="34" charset="0"/>
              </a:rPr>
              <a:t>DAx</a:t>
            </a:r>
            <a:r>
              <a:rPr lang="de-DE" sz="1400" b="1" dirty="0">
                <a:solidFill>
                  <a:srgbClr val="FF0000"/>
                </a:solidFill>
                <a:latin typeface="Arial" panose="020B0604020202020204" pitchFamily="34" charset="0"/>
                <a:cs typeface="Arial" panose="020B0604020202020204" pitchFamily="34" charset="0"/>
                <a:sym typeface="Symbol"/>
              </a:rPr>
              <a:t>5..+7 mm </a:t>
            </a:r>
            <a:r>
              <a:rPr lang="de-DE" sz="1400" b="1" dirty="0" smtClean="0">
                <a:solidFill>
                  <a:srgbClr val="FF0000"/>
                </a:solidFill>
                <a:latin typeface="Arial" panose="020B0604020202020204" pitchFamily="34" charset="0"/>
                <a:cs typeface="Arial" panose="020B0604020202020204" pitchFamily="34" charset="0"/>
                <a:sym typeface="Symbol"/>
              </a:rPr>
              <a:t>  </a:t>
            </a:r>
            <a:r>
              <a:rPr lang="de-DE" sz="1400" dirty="0" smtClean="0">
                <a:solidFill>
                  <a:prstClr val="black"/>
                </a:solidFill>
                <a:latin typeface="Arial" panose="020B0604020202020204" pitchFamily="34" charset="0"/>
                <a:cs typeface="Arial" panose="020B0604020202020204" pitchFamily="34" charset="0"/>
                <a:sym typeface="Symbol"/>
              </a:rPr>
              <a:t>NOT</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enough</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for</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stable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circuation</a:t>
            </a:r>
            <a:endParaRPr lang="de-DE" sz="1400" dirty="0">
              <a:solidFill>
                <a:prstClr val="black"/>
              </a:solidFill>
              <a:latin typeface="Arial" panose="020B0604020202020204" pitchFamily="34" charset="0"/>
              <a:cs typeface="Arial" panose="020B0604020202020204" pitchFamily="34" charset="0"/>
            </a:endParaRPr>
          </a:p>
          <a:p>
            <a:pPr marL="0" indent="0">
              <a:buNone/>
            </a:pPr>
            <a:r>
              <a:rPr lang="de-DE" sz="1400" dirty="0" smtClean="0">
                <a:solidFill>
                  <a:prstClr val="black"/>
                </a:solidFill>
                <a:latin typeface="Arial" panose="020B0604020202020204" pitchFamily="34" charset="0"/>
                <a:cs typeface="Arial" panose="020B0604020202020204" pitchFamily="34" charset="0"/>
              </a:rPr>
              <a:t> </a:t>
            </a:r>
            <a:endParaRPr lang="de-DE" sz="1400" dirty="0" smtClean="0">
              <a:latin typeface="Arial" panose="020B0604020202020204" pitchFamily="34" charset="0"/>
              <a:cs typeface="Arial" panose="020B0604020202020204" pitchFamily="34" charset="0"/>
            </a:endParaRPr>
          </a:p>
          <a:p>
            <a:pPr marL="0" indent="0" algn="ctr">
              <a:buNone/>
            </a:pPr>
            <a:r>
              <a:rPr lang="de-DE" sz="1400" b="1" dirty="0" err="1">
                <a:solidFill>
                  <a:prstClr val="black"/>
                </a:solidFill>
                <a:latin typeface="Arial" panose="020B0604020202020204" pitchFamily="34" charset="0"/>
                <a:cs typeface="Arial" panose="020B0604020202020204" pitchFamily="34" charset="0"/>
              </a:rPr>
              <a:t>Merit</a:t>
            </a:r>
            <a:r>
              <a:rPr lang="de-DE" sz="1400" b="1" dirty="0">
                <a:solidFill>
                  <a:prstClr val="black"/>
                </a:solidFill>
                <a:latin typeface="Arial" panose="020B0604020202020204" pitchFamily="34" charset="0"/>
                <a:cs typeface="Arial" panose="020B0604020202020204" pitchFamily="34" charset="0"/>
              </a:rPr>
              <a:t> </a:t>
            </a:r>
            <a:r>
              <a:rPr lang="de-DE" sz="1400" b="1" dirty="0" err="1">
                <a:solidFill>
                  <a:prstClr val="black"/>
                </a:solidFill>
                <a:latin typeface="Arial" panose="020B0604020202020204" pitchFamily="34" charset="0"/>
                <a:cs typeface="Arial" panose="020B0604020202020204" pitchFamily="34" charset="0"/>
              </a:rPr>
              <a:t>of</a:t>
            </a:r>
            <a:r>
              <a:rPr lang="de-DE" sz="1400" b="1" dirty="0">
                <a:solidFill>
                  <a:prstClr val="black"/>
                </a:solidFill>
                <a:latin typeface="Arial" panose="020B0604020202020204" pitchFamily="34" charset="0"/>
                <a:cs typeface="Arial" panose="020B0604020202020204" pitchFamily="34" charset="0"/>
              </a:rPr>
              <a:t> </a:t>
            </a:r>
            <a:r>
              <a:rPr lang="de-DE" sz="1400" b="1" dirty="0" err="1">
                <a:solidFill>
                  <a:prstClr val="black"/>
                </a:solidFill>
                <a:latin typeface="Arial" panose="020B0604020202020204" pitchFamily="34" charset="0"/>
                <a:cs typeface="Arial" panose="020B0604020202020204" pitchFamily="34" charset="0"/>
              </a:rPr>
              <a:t>the</a:t>
            </a:r>
            <a:r>
              <a:rPr lang="de-DE" sz="1400" b="1" dirty="0">
                <a:solidFill>
                  <a:prstClr val="black"/>
                </a:solidFill>
                <a:latin typeface="Arial" panose="020B0604020202020204" pitchFamily="34" charset="0"/>
                <a:cs typeface="Arial" panose="020B0604020202020204" pitchFamily="34" charset="0"/>
              </a:rPr>
              <a:t> </a:t>
            </a:r>
            <a:r>
              <a:rPr lang="de-DE" sz="1400" b="1" dirty="0" smtClean="0">
                <a:solidFill>
                  <a:prstClr val="black"/>
                </a:solidFill>
                <a:latin typeface="Arial" panose="020B0604020202020204" pitchFamily="34" charset="0"/>
                <a:cs typeface="Arial" panose="020B0604020202020204" pitchFamily="34" charset="0"/>
              </a:rPr>
              <a:t>„</a:t>
            </a:r>
            <a:r>
              <a:rPr lang="de-DE" sz="1400" b="1" dirty="0" smtClean="0">
                <a:solidFill>
                  <a:srgbClr val="0000CC"/>
                </a:solidFill>
                <a:latin typeface="Arial" panose="020B0604020202020204" pitchFamily="34" charset="0"/>
                <a:cs typeface="Arial" panose="020B0604020202020204" pitchFamily="34" charset="0"/>
              </a:rPr>
              <a:t>3Q_PLIT_SHORT_5“</a:t>
            </a:r>
            <a:r>
              <a:rPr lang="de-DE" sz="1400" b="1" dirty="0" smtClean="0">
                <a:solidFill>
                  <a:prstClr val="black"/>
                </a:solidFill>
                <a:latin typeface="Arial" panose="020B0604020202020204" pitchFamily="34" charset="0"/>
                <a:cs typeface="Arial" panose="020B0604020202020204" pitchFamily="34" charset="0"/>
              </a:rPr>
              <a:t> </a:t>
            </a:r>
            <a:r>
              <a:rPr lang="de-DE" sz="1400" b="1" dirty="0" err="1">
                <a:solidFill>
                  <a:prstClr val="black"/>
                </a:solidFill>
                <a:latin typeface="Arial" panose="020B0604020202020204" pitchFamily="34" charset="0"/>
                <a:cs typeface="Arial" panose="020B0604020202020204" pitchFamily="34" charset="0"/>
              </a:rPr>
              <a:t>lattice</a:t>
            </a:r>
            <a:r>
              <a:rPr lang="de-DE" sz="1400" b="1" dirty="0">
                <a:solidFill>
                  <a:prstClr val="black"/>
                </a:solidFill>
                <a:latin typeface="Arial" panose="020B0604020202020204" pitchFamily="34" charset="0"/>
                <a:cs typeface="Arial" panose="020B0604020202020204" pitchFamily="34" charset="0"/>
              </a:rPr>
              <a:t> </a:t>
            </a:r>
            <a:r>
              <a:rPr lang="de-DE" sz="1400" b="1" dirty="0" smtClean="0">
                <a:solidFill>
                  <a:prstClr val="black"/>
                </a:solidFill>
                <a:latin typeface="Arial" panose="020B0604020202020204" pitchFamily="34" charset="0"/>
                <a:cs typeface="Arial" panose="020B0604020202020204" pitchFamily="34" charset="0"/>
              </a:rPr>
              <a:t>  </a:t>
            </a:r>
          </a:p>
          <a:p>
            <a:pPr marL="0" indent="0" algn="ctr">
              <a:buNone/>
            </a:pPr>
            <a:endParaRPr lang="de-DE" sz="1400" b="1" dirty="0">
              <a:solidFill>
                <a:prstClr val="black"/>
              </a:solidFill>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Ring </a:t>
            </a:r>
            <a:r>
              <a:rPr lang="de-DE" sz="1400" dirty="0" err="1" smtClean="0">
                <a:latin typeface="Arial" panose="020B0604020202020204" pitchFamily="34" charset="0"/>
                <a:cs typeface="Arial" panose="020B0604020202020204" pitchFamily="34" charset="0"/>
              </a:rPr>
              <a:t>dimensions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are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fitted</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to</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existing</a:t>
            </a:r>
            <a:r>
              <a:rPr lang="de-DE" sz="1400" dirty="0" smtClean="0">
                <a:latin typeface="Arial" panose="020B0604020202020204" pitchFamily="34" charset="0"/>
                <a:cs typeface="Arial" panose="020B0604020202020204" pitchFamily="34" charset="0"/>
              </a:rPr>
              <a:t> FLUTE Bunker </a:t>
            </a:r>
            <a:r>
              <a:rPr lang="de-DE" sz="1400" dirty="0" err="1" smtClean="0">
                <a:latin typeface="Arial" panose="020B0604020202020204" pitchFamily="34" charset="0"/>
                <a:cs typeface="Arial" panose="020B0604020202020204" pitchFamily="34" charset="0"/>
              </a:rPr>
              <a:t>while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main</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parameters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are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improved</a:t>
            </a:r>
            <a:endParaRPr lang="de-DE" sz="1400" dirty="0" smtClean="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Radius </a:t>
            </a:r>
            <a:r>
              <a:rPr lang="de-DE" sz="1400" dirty="0" err="1" smtClean="0">
                <a:latin typeface="Arial" panose="020B0604020202020204" pitchFamily="34" charset="0"/>
                <a:cs typeface="Arial" panose="020B0604020202020204" pitchFamily="34" charset="0"/>
              </a:rPr>
              <a:t>of</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bending</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magnets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is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increased</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gradient</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and</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edge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focusing</a:t>
            </a:r>
            <a:r>
              <a:rPr lang="de-DE" sz="1400" dirty="0" smtClean="0">
                <a:latin typeface="Arial" panose="020B0604020202020204" pitchFamily="34" charset="0"/>
                <a:cs typeface="Arial" panose="020B0604020202020204" pitchFamily="34" charset="0"/>
              </a:rPr>
              <a:t> in </a:t>
            </a:r>
            <a:r>
              <a:rPr lang="de-DE" sz="1400" dirty="0" err="1" smtClean="0">
                <a:latin typeface="Arial" panose="020B0604020202020204" pitchFamily="34" charset="0"/>
                <a:cs typeface="Arial" panose="020B0604020202020204" pitchFamily="34" charset="0"/>
              </a:rPr>
              <a:t>vertical</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direction</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are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applied</a:t>
            </a:r>
            <a:r>
              <a:rPr lang="de-DE" sz="1400" dirty="0" smtClean="0">
                <a:latin typeface="Arial" panose="020B0604020202020204" pitchFamily="34" charset="0"/>
                <a:cs typeface="Arial" panose="020B0604020202020204" pitchFamily="34" charset="0"/>
              </a:rPr>
              <a:t> </a:t>
            </a:r>
          </a:p>
          <a:p>
            <a:pPr lvl="0"/>
            <a:endParaRPr lang="de-DE" sz="1400" dirty="0" smtClean="0">
              <a:latin typeface="Arial" panose="020B0604020202020204" pitchFamily="34" charset="0"/>
              <a:cs typeface="Arial" panose="020B0604020202020204" pitchFamily="34" charset="0"/>
            </a:endParaRPr>
          </a:p>
          <a:p>
            <a:pPr lvl="0"/>
            <a:r>
              <a:rPr lang="de-DE" sz="1400" dirty="0" smtClean="0">
                <a:latin typeface="Arial" panose="020B0604020202020204" pitchFamily="34" charset="0"/>
                <a:cs typeface="Arial" panose="020B0604020202020204" pitchFamily="34" charset="0"/>
              </a:rPr>
              <a:t>Quads </a:t>
            </a:r>
            <a:r>
              <a:rPr lang="de-DE" sz="1400" dirty="0" err="1" smtClean="0">
                <a:latin typeface="Arial" panose="020B0604020202020204" pitchFamily="34" charset="0"/>
                <a:cs typeface="Arial" panose="020B0604020202020204" pitchFamily="34" charset="0"/>
              </a:rPr>
              <a:t>are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splitted</a:t>
            </a:r>
            <a:r>
              <a:rPr lang="de-DE" sz="1400" dirty="0" smtClean="0">
                <a:latin typeface="Arial" panose="020B0604020202020204" pitchFamily="34" charset="0"/>
                <a:cs typeface="Arial" panose="020B0604020202020204" pitchFamily="34" charset="0"/>
              </a:rPr>
              <a:t> in </a:t>
            </a:r>
            <a:r>
              <a:rPr lang="de-DE" sz="1400" dirty="0" err="1" smtClean="0">
                <a:latin typeface="Arial" panose="020B0604020202020204" pitchFamily="34" charset="0"/>
                <a:cs typeface="Arial" panose="020B0604020202020204" pitchFamily="34" charset="0"/>
              </a:rPr>
              <a:t>doublets</a:t>
            </a:r>
            <a:r>
              <a:rPr lang="de-DE" sz="1400" dirty="0" smtClean="0">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QA-QB</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distances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between</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elements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are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increased</a:t>
            </a:r>
            <a:r>
              <a:rPr lang="de-DE" sz="1400" dirty="0" smtClean="0">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 </a:t>
            </a:r>
          </a:p>
          <a:p>
            <a:pPr lvl="0"/>
            <a:endParaRPr lang="de-DE" sz="1400" dirty="0" smtClean="0">
              <a:solidFill>
                <a:prstClr val="black"/>
              </a:solidFill>
              <a:latin typeface="Arial" panose="020B0604020202020204" pitchFamily="34" charset="0"/>
              <a:cs typeface="Arial" panose="020B0604020202020204" pitchFamily="34" charset="0"/>
            </a:endParaRPr>
          </a:p>
          <a:p>
            <a:pPr lvl="0"/>
            <a:r>
              <a:rPr lang="de-DE" sz="1400" dirty="0" smtClean="0">
                <a:solidFill>
                  <a:prstClr val="black"/>
                </a:solidFill>
                <a:latin typeface="Arial" panose="020B0604020202020204" pitchFamily="34" charset="0"/>
                <a:cs typeface="Arial" panose="020B0604020202020204" pitchFamily="34" charset="0"/>
              </a:rPr>
              <a:t>Quads </a:t>
            </a:r>
            <a:r>
              <a:rPr lang="de-DE" sz="1400" dirty="0" err="1" smtClean="0">
                <a:solidFill>
                  <a:prstClr val="black"/>
                </a:solidFill>
                <a:latin typeface="Arial" panose="020B0604020202020204" pitchFamily="34" charset="0"/>
                <a:cs typeface="Arial" panose="020B0604020202020204" pitchFamily="34" charset="0"/>
              </a:rPr>
              <a:t>strength</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reduced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from</a:t>
            </a:r>
            <a:r>
              <a:rPr lang="de-DE" sz="1400" dirty="0" smtClean="0">
                <a:solidFill>
                  <a:prstClr val="black"/>
                </a:solidFill>
                <a:latin typeface="Arial" panose="020B0604020202020204" pitchFamily="34" charset="0"/>
                <a:cs typeface="Arial" panose="020B0604020202020204" pitchFamily="34" charset="0"/>
              </a:rPr>
              <a:t> </a:t>
            </a:r>
            <a:r>
              <a:rPr lang="de-DE" sz="1400" b="1" dirty="0" smtClean="0">
                <a:solidFill>
                  <a:srgbClr val="FF0000"/>
                </a:solidFill>
                <a:latin typeface="Arial" panose="020B0604020202020204" pitchFamily="34" charset="0"/>
                <a:cs typeface="Arial" panose="020B0604020202020204" pitchFamily="34" charset="0"/>
              </a:rPr>
              <a:t>30 </a:t>
            </a:r>
            <a:r>
              <a:rPr lang="en-US" sz="1400" b="1" dirty="0">
                <a:solidFill>
                  <a:prstClr val="black"/>
                </a:solidFill>
                <a:latin typeface="Arial"/>
                <a:ea typeface="Calibri"/>
              </a:rPr>
              <a:t>m</a:t>
            </a:r>
            <a:r>
              <a:rPr lang="en-US" sz="1400" b="1" baseline="30000" dirty="0">
                <a:solidFill>
                  <a:prstClr val="black"/>
                </a:solidFill>
                <a:latin typeface="Arial"/>
                <a:ea typeface="Calibri"/>
              </a:rPr>
              <a:t>-2</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to</a:t>
            </a:r>
            <a:r>
              <a:rPr lang="de-DE" sz="1400" dirty="0">
                <a:solidFill>
                  <a:prstClr val="black"/>
                </a:solidFill>
                <a:latin typeface="Arial" panose="020B0604020202020204" pitchFamily="34" charset="0"/>
                <a:cs typeface="Arial" panose="020B0604020202020204" pitchFamily="34" charset="0"/>
              </a:rPr>
              <a:t>  </a:t>
            </a:r>
            <a:r>
              <a:rPr lang="de-DE" sz="1400" b="1" dirty="0" err="1" smtClean="0">
                <a:solidFill>
                  <a:srgbClr val="0000CC"/>
                </a:solidFill>
                <a:latin typeface="Arial" panose="020B0604020202020204" pitchFamily="34" charset="0"/>
                <a:cs typeface="Arial" panose="020B0604020202020204" pitchFamily="34" charset="0"/>
              </a:rPr>
              <a:t>Kq</a:t>
            </a:r>
            <a:r>
              <a:rPr lang="de-DE" sz="1400" b="1" dirty="0" smtClean="0">
                <a:solidFill>
                  <a:srgbClr val="0000CC"/>
                </a:solidFill>
                <a:latin typeface="Arial" panose="020B0604020202020204" pitchFamily="34" charset="0"/>
                <a:cs typeface="Arial" panose="020B0604020202020204" pitchFamily="34" charset="0"/>
              </a:rPr>
              <a:t>&lt;14 </a:t>
            </a:r>
            <a:r>
              <a:rPr lang="en-US" sz="1400" b="1" dirty="0" smtClean="0">
                <a:solidFill>
                  <a:prstClr val="black"/>
                </a:solidFill>
                <a:latin typeface="Arial"/>
                <a:ea typeface="Calibri"/>
              </a:rPr>
              <a:t>m</a:t>
            </a:r>
            <a:r>
              <a:rPr lang="en-US" sz="1400" b="1" baseline="30000" dirty="0" smtClean="0">
                <a:solidFill>
                  <a:prstClr val="black"/>
                </a:solidFill>
                <a:latin typeface="Arial"/>
                <a:ea typeface="Calibri"/>
              </a:rPr>
              <a:t>-2 </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(still </a:t>
            </a:r>
            <a:r>
              <a:rPr lang="de-DE" sz="1400" dirty="0" err="1" smtClean="0">
                <a:latin typeface="Arial" panose="020B0604020202020204" pitchFamily="34" charset="0"/>
                <a:cs typeface="Arial" panose="020B0604020202020204" pitchFamily="34" charset="0"/>
              </a:rPr>
              <a:t>few</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times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higher</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those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for</a:t>
            </a:r>
            <a:r>
              <a:rPr lang="de-DE" sz="1400" dirty="0" smtClean="0">
                <a:latin typeface="Arial" panose="020B0604020202020204" pitchFamily="34" charset="0"/>
                <a:cs typeface="Arial" panose="020B0604020202020204" pitchFamily="34" charset="0"/>
              </a:rPr>
              <a:t> MAX-IV)</a:t>
            </a:r>
          </a:p>
          <a:p>
            <a:pPr lvl="0"/>
            <a:endParaRPr lang="de-DE" sz="1400" dirty="0" smtClean="0">
              <a:latin typeface="Arial" panose="020B0604020202020204" pitchFamily="34" charset="0"/>
              <a:cs typeface="Arial" panose="020B0604020202020204" pitchFamily="34" charset="0"/>
            </a:endParaRPr>
          </a:p>
          <a:p>
            <a:pPr lvl="0"/>
            <a:r>
              <a:rPr lang="de-DE" sz="1400" dirty="0">
                <a:solidFill>
                  <a:prstClr val="black"/>
                </a:solidFill>
                <a:latin typeface="Arial" panose="020B0604020202020204" pitchFamily="34" charset="0"/>
                <a:cs typeface="Arial" panose="020B0604020202020204" pitchFamily="34" charset="0"/>
              </a:rPr>
              <a:t>The </a:t>
            </a:r>
            <a:r>
              <a:rPr lang="de-DE" sz="1400" dirty="0" err="1">
                <a:solidFill>
                  <a:prstClr val="black"/>
                </a:solidFill>
                <a:latin typeface="Arial" panose="020B0604020202020204" pitchFamily="34" charset="0"/>
                <a:cs typeface="Arial" panose="020B0604020202020204" pitchFamily="34" charset="0"/>
              </a:rPr>
              <a:t>compensation</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horizontal </a:t>
            </a:r>
            <a:r>
              <a:rPr lang="de-DE" sz="1400" dirty="0" err="1">
                <a:solidFill>
                  <a:prstClr val="black"/>
                </a:solidFill>
                <a:latin typeface="Arial" panose="020B0604020202020204" pitchFamily="34" charset="0"/>
                <a:cs typeface="Arial" panose="020B0604020202020204" pitchFamily="34" charset="0"/>
              </a:rPr>
              <a:t>chromaticity</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is</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done</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by</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sets</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splitted</a:t>
            </a:r>
            <a:r>
              <a:rPr lang="de-DE" sz="1400" dirty="0" smtClean="0">
                <a:solidFill>
                  <a:prstClr val="black"/>
                </a:solidFill>
                <a:latin typeface="Arial" panose="020B0604020202020204" pitchFamily="34" charset="0"/>
                <a:cs typeface="Arial" panose="020B0604020202020204" pitchFamily="34" charset="0"/>
              </a:rPr>
              <a:t>  </a:t>
            </a:r>
            <a:r>
              <a:rPr lang="de-DE" sz="1400" dirty="0">
                <a:solidFill>
                  <a:prstClr val="black"/>
                </a:solidFill>
                <a:latin typeface="Arial" panose="020B0604020202020204" pitchFamily="34" charset="0"/>
                <a:cs typeface="Arial" panose="020B0604020202020204" pitchFamily="34" charset="0"/>
              </a:rPr>
              <a:t>SXT </a:t>
            </a:r>
            <a:r>
              <a:rPr lang="de-DE" sz="1400" dirty="0" err="1">
                <a:solidFill>
                  <a:prstClr val="black"/>
                </a:solidFill>
                <a:latin typeface="Arial" panose="020B0604020202020204" pitchFamily="34" charset="0"/>
                <a:cs typeface="Arial" panose="020B0604020202020204" pitchFamily="34" charset="0"/>
              </a:rPr>
              <a:t>triplets</a:t>
            </a:r>
            <a:r>
              <a:rPr lang="de-DE" sz="1400" dirty="0">
                <a:solidFill>
                  <a:prstClr val="black"/>
                </a:solidFill>
                <a:latin typeface="Arial" panose="020B0604020202020204" pitchFamily="34" charset="0"/>
                <a:cs typeface="Arial" panose="020B0604020202020204" pitchFamily="34" charset="0"/>
              </a:rPr>
              <a:t> </a:t>
            </a:r>
            <a:r>
              <a:rPr lang="de-DE" sz="1400" b="1" dirty="0" smtClean="0">
                <a:solidFill>
                  <a:prstClr val="black"/>
                </a:solidFill>
                <a:latin typeface="Arial" panose="020B0604020202020204" pitchFamily="34" charset="0"/>
                <a:cs typeface="Arial" panose="020B0604020202020204" pitchFamily="34" charset="0"/>
              </a:rPr>
              <a:t>SXA–SX</a:t>
            </a:r>
            <a:r>
              <a:rPr lang="de-DE" sz="1400" b="1" dirty="0" smtClean="0">
                <a:solidFill>
                  <a:prstClr val="black"/>
                </a:solidFill>
                <a:latin typeface="Arial" panose="020B0604020202020204" pitchFamily="34" charset="0"/>
                <a:cs typeface="Arial" panose="020B0604020202020204" pitchFamily="34" charset="0"/>
                <a:sym typeface="Symbol"/>
              </a:rPr>
              <a:t></a:t>
            </a:r>
            <a:r>
              <a:rPr lang="de-DE" sz="1400" b="1" dirty="0">
                <a:solidFill>
                  <a:prstClr val="black"/>
                </a:solidFill>
                <a:latin typeface="Arial" panose="020B0604020202020204" pitchFamily="34" charset="0"/>
                <a:cs typeface="Arial" panose="020B0604020202020204" pitchFamily="34" charset="0"/>
                <a:sym typeface="Symbol"/>
              </a:rPr>
              <a:t>SXB </a:t>
            </a:r>
            <a:r>
              <a:rPr lang="de-DE" sz="1400" b="1" dirty="0">
                <a:solidFill>
                  <a:prstClr val="black"/>
                </a:solidFill>
                <a:latin typeface="Arial" panose="020B0604020202020204" pitchFamily="34" charset="0"/>
                <a:cs typeface="Arial" panose="020B0604020202020204" pitchFamily="34" charset="0"/>
              </a:rPr>
              <a:t> </a:t>
            </a:r>
            <a:endParaRPr lang="de-DE" sz="1400" b="1" dirty="0" smtClean="0">
              <a:solidFill>
                <a:prstClr val="black"/>
              </a:solidFill>
              <a:latin typeface="Arial" panose="020B0604020202020204" pitchFamily="34" charset="0"/>
              <a:cs typeface="Arial" panose="020B0604020202020204" pitchFamily="34" charset="0"/>
            </a:endParaRPr>
          </a:p>
          <a:p>
            <a:pPr lvl="0"/>
            <a:endParaRPr lang="de-DE" sz="1400" b="1" dirty="0">
              <a:solidFill>
                <a:prstClr val="black"/>
              </a:solidFill>
              <a:latin typeface="Arial" panose="020B0604020202020204" pitchFamily="34" charset="0"/>
              <a:cs typeface="Arial" panose="020B0604020202020204" pitchFamily="34" charset="0"/>
            </a:endParaRPr>
          </a:p>
          <a:p>
            <a:pPr lvl="0"/>
            <a:r>
              <a:rPr lang="de-DE" sz="1400" dirty="0" smtClean="0">
                <a:solidFill>
                  <a:prstClr val="black"/>
                </a:solidFill>
                <a:latin typeface="Arial" panose="020B0604020202020204" pitchFamily="34" charset="0"/>
                <a:cs typeface="Arial" panose="020B0604020202020204" pitchFamily="34" charset="0"/>
              </a:rPr>
              <a:t>Ring </a:t>
            </a:r>
            <a:r>
              <a:rPr lang="de-DE" sz="1400" dirty="0" err="1">
                <a:solidFill>
                  <a:prstClr val="black"/>
                </a:solidFill>
                <a:latin typeface="Arial" panose="020B0604020202020204" pitchFamily="34" charset="0"/>
                <a:cs typeface="Arial" panose="020B0604020202020204" pitchFamily="34" charset="0"/>
              </a:rPr>
              <a:t>lattice</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is</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modelled</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to</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satisfy</a:t>
            </a:r>
            <a:r>
              <a:rPr lang="de-DE" sz="1400" b="1" dirty="0">
                <a:solidFill>
                  <a:prstClr val="black"/>
                </a:solidFill>
                <a:latin typeface="Arial" panose="020B0604020202020204" pitchFamily="34" charset="0"/>
                <a:cs typeface="Arial" panose="020B0604020202020204" pitchFamily="34" charset="0"/>
              </a:rPr>
              <a:t> </a:t>
            </a:r>
            <a:r>
              <a:rPr lang="de-DE" sz="1400" dirty="0">
                <a:solidFill>
                  <a:prstClr val="black"/>
                </a:solidFill>
                <a:latin typeface="Arial" panose="020B0604020202020204" pitchFamily="34" charset="0"/>
                <a:cs typeface="Arial" panose="020B0604020202020204" pitchFamily="34" charset="0"/>
              </a:rPr>
              <a:t>„</a:t>
            </a:r>
            <a:r>
              <a:rPr lang="de-DE" sz="1400" dirty="0">
                <a:solidFill>
                  <a:prstClr val="black"/>
                </a:solidFill>
                <a:latin typeface="Arial" panose="020B0604020202020204" pitchFamily="34" charset="0"/>
                <a:cs typeface="Arial" panose="020B0604020202020204" pitchFamily="34" charset="0"/>
                <a:sym typeface="Symbol"/>
              </a:rPr>
              <a:t>I“ </a:t>
            </a:r>
            <a:r>
              <a:rPr lang="de-DE" sz="1400" dirty="0" err="1">
                <a:solidFill>
                  <a:prstClr val="black"/>
                </a:solidFill>
                <a:latin typeface="Arial" panose="020B0604020202020204" pitchFamily="34" charset="0"/>
                <a:cs typeface="Arial" panose="020B0604020202020204" pitchFamily="34" charset="0"/>
                <a:sym typeface="Symbol"/>
              </a:rPr>
              <a:t>condition</a:t>
            </a:r>
            <a:r>
              <a:rPr lang="de-DE" sz="1400" dirty="0">
                <a:solidFill>
                  <a:prstClr val="black"/>
                </a:solidFill>
                <a:latin typeface="Arial" panose="020B0604020202020204" pitchFamily="34" charset="0"/>
                <a:cs typeface="Arial" panose="020B0604020202020204" pitchFamily="34" charset="0"/>
                <a:sym typeface="Symbol"/>
              </a:rPr>
              <a:t> </a:t>
            </a:r>
            <a:r>
              <a:rPr lang="de-DE" sz="1400" dirty="0" err="1">
                <a:solidFill>
                  <a:prstClr val="black"/>
                </a:solidFill>
                <a:latin typeface="Arial" panose="020B0604020202020204" pitchFamily="34" charset="0"/>
                <a:cs typeface="Arial" panose="020B0604020202020204" pitchFamily="34" charset="0"/>
                <a:sym typeface="Symbol"/>
              </a:rPr>
              <a:t>for</a:t>
            </a:r>
            <a:r>
              <a:rPr lang="de-DE" sz="1400" dirty="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mirror</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symmetry</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a:solidFill>
                  <a:prstClr val="black"/>
                </a:solidFill>
                <a:latin typeface="Arial" panose="020B0604020202020204" pitchFamily="34" charset="0"/>
                <a:cs typeface="Arial" panose="020B0604020202020204" pitchFamily="34" charset="0"/>
                <a:sym typeface="Symbol"/>
              </a:rPr>
              <a:t>non-</a:t>
            </a:r>
            <a:r>
              <a:rPr lang="de-DE" sz="1400" dirty="0" err="1">
                <a:solidFill>
                  <a:prstClr val="black"/>
                </a:solidFill>
                <a:latin typeface="Arial" panose="020B0604020202020204" pitchFamily="34" charset="0"/>
                <a:cs typeface="Arial" panose="020B0604020202020204" pitchFamily="34" charset="0"/>
                <a:sym typeface="Symbol"/>
              </a:rPr>
              <a:t>interleaved</a:t>
            </a:r>
            <a:r>
              <a:rPr lang="de-DE" sz="1400" dirty="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sextupoles</a:t>
            </a:r>
            <a:endParaRPr lang="de-DE" sz="1400" dirty="0" smtClean="0">
              <a:solidFill>
                <a:prstClr val="black"/>
              </a:solidFill>
              <a:latin typeface="Arial" panose="020B0604020202020204" pitchFamily="34" charset="0"/>
              <a:cs typeface="Arial" panose="020B0604020202020204" pitchFamily="34" charset="0"/>
              <a:sym typeface="Symbol"/>
            </a:endParaRPr>
          </a:p>
          <a:p>
            <a:pPr lvl="0"/>
            <a:endParaRPr lang="de-DE" sz="1400" dirty="0">
              <a:solidFill>
                <a:prstClr val="black"/>
              </a:solidFill>
              <a:latin typeface="Arial" panose="020B0604020202020204" pitchFamily="34" charset="0"/>
              <a:cs typeface="Arial" panose="020B0604020202020204" pitchFamily="34" charset="0"/>
              <a:sym typeface="Symbol"/>
            </a:endParaRPr>
          </a:p>
          <a:p>
            <a:pPr lvl="0"/>
            <a:r>
              <a:rPr lang="de-DE" sz="1400" dirty="0" smtClean="0">
                <a:latin typeface="Arial" panose="020B0604020202020204" pitchFamily="34" charset="0"/>
                <a:cs typeface="Arial" panose="020B0604020202020204" pitchFamily="34" charset="0"/>
              </a:rPr>
              <a:t>Max </a:t>
            </a:r>
            <a:r>
              <a:rPr lang="de-DE" sz="1400" dirty="0" err="1" smtClean="0">
                <a:latin typeface="Arial" panose="020B0604020202020204" pitchFamily="34" charset="0"/>
                <a:cs typeface="Arial" panose="020B0604020202020204" pitchFamily="34" charset="0"/>
              </a:rPr>
              <a:t>of</a:t>
            </a:r>
            <a:r>
              <a:rPr lang="de-DE" sz="1400" dirty="0" smtClean="0">
                <a:latin typeface="Arial" panose="020B0604020202020204" pitchFamily="34" charset="0"/>
                <a:cs typeface="Arial" panose="020B0604020202020204" pitchFamily="34" charset="0"/>
              </a:rPr>
              <a:t> Dispersion </a:t>
            </a:r>
            <a:r>
              <a:rPr lang="de-DE" sz="1400" dirty="0" err="1" smtClean="0">
                <a:latin typeface="Arial" panose="020B0604020202020204" pitchFamily="34" charset="0"/>
                <a:cs typeface="Arial" panose="020B0604020202020204" pitchFamily="34" charset="0"/>
              </a:rPr>
              <a:t>is</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doubled</a:t>
            </a:r>
            <a:r>
              <a:rPr lang="de-DE" sz="1400" dirty="0" smtClean="0">
                <a:latin typeface="Arial" panose="020B0604020202020204" pitchFamily="34" charset="0"/>
                <a:cs typeface="Arial" panose="020B0604020202020204" pitchFamily="34" charset="0"/>
              </a:rPr>
              <a:t> </a:t>
            </a:r>
            <a:r>
              <a:rPr lang="de-DE" sz="1400" b="1" dirty="0" smtClean="0">
                <a:solidFill>
                  <a:srgbClr val="0000CC"/>
                </a:solidFill>
                <a:latin typeface="Arial" panose="020B0604020202020204" pitchFamily="34" charset="0"/>
                <a:cs typeface="Arial" panose="020B0604020202020204" pitchFamily="34" charset="0"/>
              </a:rPr>
              <a:t>D=25 </a:t>
            </a:r>
            <a:r>
              <a:rPr lang="de-DE" sz="1400" dirty="0" smtClean="0">
                <a:latin typeface="Arial" panose="020B0604020202020204" pitchFamily="34" charset="0"/>
                <a:cs typeface="Arial" panose="020B0604020202020204" pitchFamily="34" charset="0"/>
              </a:rPr>
              <a:t>cm,</a:t>
            </a:r>
            <a:r>
              <a:rPr lang="de-DE" sz="1400" b="1" dirty="0" smtClean="0">
                <a:solidFill>
                  <a:srgbClr val="0000CC"/>
                </a:solidFill>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integrated</a:t>
            </a:r>
            <a:r>
              <a:rPr lang="de-DE" sz="1400" dirty="0" smtClean="0">
                <a:latin typeface="Arial" panose="020B0604020202020204" pitchFamily="34" charset="0"/>
                <a:cs typeface="Arial" panose="020B0604020202020204" pitchFamily="34" charset="0"/>
              </a:rPr>
              <a:t> SXT </a:t>
            </a:r>
            <a:r>
              <a:rPr lang="de-DE" sz="1400" dirty="0" err="1" smtClean="0">
                <a:latin typeface="Arial" panose="020B0604020202020204" pitchFamily="34" charset="0"/>
                <a:cs typeface="Arial" panose="020B0604020202020204" pitchFamily="34" charset="0"/>
              </a:rPr>
              <a:t>strengh</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reduced</a:t>
            </a:r>
            <a:r>
              <a:rPr lang="de-DE" sz="1400" dirty="0" smtClean="0">
                <a:latin typeface="Arial" panose="020B0604020202020204" pitchFamily="34" charset="0"/>
                <a:cs typeface="Arial" panose="020B0604020202020204" pitchFamily="34" charset="0"/>
              </a:rPr>
              <a:t> </a:t>
            </a:r>
            <a:r>
              <a:rPr lang="de-DE" sz="1400" b="1" dirty="0" smtClean="0">
                <a:solidFill>
                  <a:srgbClr val="0000CC"/>
                </a:solidFill>
                <a:latin typeface="Arial" panose="020B0604020202020204" pitchFamily="34" charset="0"/>
                <a:cs typeface="Arial" panose="020B0604020202020204" pitchFamily="34" charset="0"/>
              </a:rPr>
              <a:t>S</a:t>
            </a:r>
            <a:r>
              <a:rPr lang="de-DE" sz="1400" b="1" dirty="0" smtClean="0">
                <a:solidFill>
                  <a:srgbClr val="0000CC"/>
                </a:solidFill>
                <a:latin typeface="Arial"/>
                <a:cs typeface="Arial"/>
              </a:rPr>
              <a:t>·</a:t>
            </a:r>
            <a:r>
              <a:rPr lang="de-DE" sz="1400" b="1" dirty="0" smtClean="0">
                <a:solidFill>
                  <a:srgbClr val="0000CC"/>
                </a:solidFill>
                <a:latin typeface="Arial" panose="020B0604020202020204" pitchFamily="34" charset="0"/>
                <a:cs typeface="Arial" panose="020B0604020202020204" pitchFamily="34" charset="0"/>
              </a:rPr>
              <a:t>L&lt;20 </a:t>
            </a:r>
            <a:r>
              <a:rPr lang="de-DE" sz="1400" b="1" dirty="0">
                <a:solidFill>
                  <a:srgbClr val="0000CC"/>
                </a:solidFill>
                <a:latin typeface="Arial" panose="020B0604020202020204" pitchFamily="34" charset="0"/>
                <a:cs typeface="Arial" panose="020B0604020202020204" pitchFamily="34" charset="0"/>
              </a:rPr>
              <a:t>m-2 </a:t>
            </a:r>
            <a:r>
              <a:rPr lang="de-DE" sz="1400" dirty="0" smtClean="0">
                <a:solidFill>
                  <a:prstClr val="black"/>
                </a:solidFill>
                <a:latin typeface="Arial" panose="020B0604020202020204" pitchFamily="34" charset="0"/>
                <a:cs typeface="Arial" panose="020B0604020202020204" pitchFamily="34" charset="0"/>
              </a:rPr>
              <a:t>(</a:t>
            </a:r>
            <a:r>
              <a:rPr lang="de-DE" sz="1400" dirty="0">
                <a:solidFill>
                  <a:prstClr val="black"/>
                </a:solidFill>
                <a:latin typeface="Arial" panose="020B0604020202020204" pitchFamily="34" charset="0"/>
                <a:cs typeface="Arial" panose="020B0604020202020204" pitchFamily="34" charset="0"/>
              </a:rPr>
              <a:t>MAX-IV </a:t>
            </a:r>
            <a:r>
              <a:rPr lang="de-DE" sz="1400" b="1" dirty="0" smtClean="0">
                <a:solidFill>
                  <a:prstClr val="black"/>
                </a:solidFill>
                <a:latin typeface="Arial" panose="020B0604020202020204" pitchFamily="34" charset="0"/>
                <a:cs typeface="Arial" panose="020B0604020202020204" pitchFamily="34" charset="0"/>
              </a:rPr>
              <a:t>S</a:t>
            </a:r>
            <a:r>
              <a:rPr lang="de-DE" sz="1400" b="1" dirty="0" smtClean="0">
                <a:solidFill>
                  <a:prstClr val="black"/>
                </a:solidFill>
                <a:latin typeface="Arial" panose="020B0604020202020204" pitchFamily="34" charset="0"/>
                <a:cs typeface="Arial" panose="020B0604020202020204" pitchFamily="34" charset="0"/>
                <a:sym typeface="Symbol"/>
              </a:rPr>
              <a:t>L</a:t>
            </a:r>
            <a:r>
              <a:rPr lang="de-DE" sz="1400" b="1" dirty="0" smtClean="0">
                <a:solidFill>
                  <a:prstClr val="black"/>
                </a:solidFill>
                <a:latin typeface="Arial" panose="020B0604020202020204" pitchFamily="34" charset="0"/>
                <a:cs typeface="Arial" panose="020B0604020202020204" pitchFamily="34" charset="0"/>
              </a:rPr>
              <a:t>20 </a:t>
            </a:r>
            <a:r>
              <a:rPr lang="en-US" sz="1400" b="1" dirty="0">
                <a:solidFill>
                  <a:prstClr val="black"/>
                </a:solidFill>
                <a:latin typeface="Arial"/>
                <a:ea typeface="Calibri"/>
              </a:rPr>
              <a:t>m</a:t>
            </a:r>
            <a:r>
              <a:rPr lang="en-US" sz="1400" b="1" baseline="30000" dirty="0">
                <a:solidFill>
                  <a:prstClr val="black"/>
                </a:solidFill>
                <a:latin typeface="Arial"/>
                <a:ea typeface="Calibri"/>
              </a:rPr>
              <a:t>-2</a:t>
            </a:r>
            <a:r>
              <a:rPr lang="de-DE" sz="1400" dirty="0" smtClean="0">
                <a:solidFill>
                  <a:prstClr val="black"/>
                </a:solidFill>
                <a:latin typeface="Arial" panose="020B0604020202020204" pitchFamily="34" charset="0"/>
                <a:cs typeface="Arial" panose="020B0604020202020204" pitchFamily="34" charset="0"/>
              </a:rPr>
              <a:t>) </a:t>
            </a:r>
            <a:endParaRPr lang="de-DE" sz="1400" dirty="0" smtClean="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Side </a:t>
            </a:r>
            <a:r>
              <a:rPr lang="de-DE" sz="1400" dirty="0" err="1" smtClean="0">
                <a:latin typeface="Arial" panose="020B0604020202020204" pitchFamily="34" charset="0"/>
                <a:cs typeface="Arial" panose="020B0604020202020204" pitchFamily="34" charset="0"/>
              </a:rPr>
              <a:t>effect</a:t>
            </a:r>
            <a:r>
              <a:rPr lang="de-DE" sz="1400" dirty="0" smtClean="0">
                <a:latin typeface="Arial" panose="020B0604020202020204" pitchFamily="34" charset="0"/>
                <a:cs typeface="Arial" panose="020B0604020202020204" pitchFamily="34" charset="0"/>
              </a:rPr>
              <a:t> – </a:t>
            </a:r>
            <a:r>
              <a:rPr lang="de-DE" sz="1400" dirty="0" err="1" smtClean="0">
                <a:latin typeface="Arial" panose="020B0604020202020204" pitchFamily="34" charset="0"/>
                <a:cs typeface="Arial" panose="020B0604020202020204" pitchFamily="34" charset="0"/>
              </a:rPr>
              <a:t>decreasing</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of</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Geometric</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Momentum</a:t>
            </a:r>
            <a:r>
              <a:rPr lang="de-DE" sz="1400" dirty="0" smtClean="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Acceptance</a:t>
            </a:r>
            <a:r>
              <a:rPr lang="de-DE" sz="1400" dirty="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to</a:t>
            </a:r>
            <a:r>
              <a:rPr lang="de-DE" sz="1400" dirty="0" smtClean="0">
                <a:latin typeface="Arial" panose="020B0604020202020204" pitchFamily="34" charset="0"/>
                <a:cs typeface="Arial" panose="020B0604020202020204" pitchFamily="34" charset="0"/>
              </a:rPr>
              <a:t>  </a:t>
            </a:r>
            <a:r>
              <a:rPr lang="de-DE" sz="1400" b="1" dirty="0" smtClean="0">
                <a:solidFill>
                  <a:srgbClr val="0000CC"/>
                </a:solidFill>
                <a:latin typeface="Arial" panose="020B0604020202020204" pitchFamily="34" charset="0"/>
                <a:cs typeface="Arial" panose="020B0604020202020204" pitchFamily="34" charset="0"/>
              </a:rPr>
              <a:t>MA</a:t>
            </a:r>
            <a:r>
              <a:rPr lang="de-DE" sz="1400" b="1" dirty="0" smtClean="0">
                <a:solidFill>
                  <a:srgbClr val="0000CC"/>
                </a:solidFill>
                <a:latin typeface="Arial" panose="020B0604020202020204" pitchFamily="34" charset="0"/>
                <a:cs typeface="Arial" panose="020B0604020202020204" pitchFamily="34" charset="0"/>
                <a:sym typeface="Symbol"/>
              </a:rPr>
              <a:t> </a:t>
            </a:r>
            <a:r>
              <a:rPr lang="de-DE" sz="1400" b="1" dirty="0" smtClean="0">
                <a:solidFill>
                  <a:srgbClr val="0000CC"/>
                </a:solidFill>
                <a:latin typeface="Arial"/>
                <a:cs typeface="Arial"/>
              </a:rPr>
              <a:t>±</a:t>
            </a:r>
            <a:r>
              <a:rPr lang="de-DE" sz="1400" b="1" dirty="0" smtClean="0">
                <a:solidFill>
                  <a:srgbClr val="0000CC"/>
                </a:solidFill>
                <a:latin typeface="Arial" panose="020B0604020202020204" pitchFamily="34" charset="0"/>
                <a:cs typeface="Arial" panose="020B0604020202020204" pitchFamily="34" charset="0"/>
              </a:rPr>
              <a:t>7</a:t>
            </a:r>
            <a:r>
              <a:rPr lang="de-DE" sz="1400" b="1" dirty="0">
                <a:solidFill>
                  <a:srgbClr val="0000CC"/>
                </a:solidFill>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(60</a:t>
            </a:r>
            <a:r>
              <a:rPr lang="de-DE" sz="1400" dirty="0" smtClean="0">
                <a:latin typeface="Arial" panose="020B0604020202020204" pitchFamily="34" charset="0"/>
                <a:cs typeface="Arial" panose="020B0604020202020204" pitchFamily="34" charset="0"/>
                <a:sym typeface="Symbol"/>
              </a:rPr>
              <a:t></a:t>
            </a:r>
            <a:r>
              <a:rPr lang="de-DE" sz="1400" dirty="0" smtClean="0">
                <a:latin typeface="Arial" panose="020B0604020202020204" pitchFamily="34" charset="0"/>
                <a:cs typeface="Arial" panose="020B0604020202020204" pitchFamily="34" charset="0"/>
              </a:rPr>
              <a:t>30 mm </a:t>
            </a:r>
            <a:r>
              <a:rPr lang="de-DE" sz="1400" dirty="0" err="1" smtClean="0">
                <a:latin typeface="Arial" panose="020B0604020202020204" pitchFamily="34" charset="0"/>
                <a:cs typeface="Arial" panose="020B0604020202020204" pitchFamily="34" charset="0"/>
              </a:rPr>
              <a:t>chamber</a:t>
            </a:r>
            <a:r>
              <a:rPr lang="de-DE" sz="1400" dirty="0" smtClean="0">
                <a:latin typeface="Arial" panose="020B0604020202020204" pitchFamily="34" charset="0"/>
                <a:cs typeface="Arial" panose="020B0604020202020204" pitchFamily="34" charset="0"/>
              </a:rPr>
              <a:t>)</a:t>
            </a:r>
          </a:p>
          <a:p>
            <a:endParaRPr lang="de-DE" sz="1400" dirty="0" smtClean="0">
              <a:latin typeface="Arial" panose="020B0604020202020204" pitchFamily="34" charset="0"/>
              <a:cs typeface="Arial" panose="020B0604020202020204" pitchFamily="34" charset="0"/>
            </a:endParaRPr>
          </a:p>
          <a:p>
            <a:endParaRPr lang="de-DE" sz="1400" dirty="0" smtClean="0">
              <a:latin typeface="Arial" panose="020B0604020202020204" pitchFamily="34" charset="0"/>
              <a:cs typeface="Arial" panose="020B0604020202020204" pitchFamily="34" charset="0"/>
            </a:endParaRPr>
          </a:p>
          <a:p>
            <a:pPr marL="0" indent="0">
              <a:buNone/>
            </a:pPr>
            <a:r>
              <a:rPr lang="de-DE" sz="1400" dirty="0">
                <a:latin typeface="Arial" panose="020B0604020202020204" pitchFamily="34" charset="0"/>
                <a:cs typeface="Arial" panose="020B0604020202020204" pitchFamily="34" charset="0"/>
              </a:rPr>
              <a:t/>
            </a:r>
            <a:br>
              <a:rPr lang="de-DE" sz="1400" dirty="0">
                <a:latin typeface="Arial" panose="020B0604020202020204" pitchFamily="34" charset="0"/>
                <a:cs typeface="Arial" panose="020B0604020202020204" pitchFamily="34" charset="0"/>
              </a:rPr>
            </a:br>
            <a:r>
              <a:rPr lang="de-DE" sz="1200" dirty="0"/>
              <a:t/>
            </a:r>
            <a:br>
              <a:rPr lang="de-DE" sz="1200" dirty="0"/>
            </a:br>
            <a:r>
              <a:rPr lang="de-DE" dirty="0"/>
              <a:t/>
            </a:r>
            <a:br>
              <a:rPr lang="de-DE" dirty="0"/>
            </a:br>
            <a:endParaRPr lang="de-DE" dirty="0"/>
          </a:p>
        </p:txBody>
      </p:sp>
    </p:spTree>
    <p:extLst>
      <p:ext uri="{BB962C8B-B14F-4D97-AF65-F5344CB8AC3E}">
        <p14:creationId xmlns:p14="http://schemas.microsoft.com/office/powerpoint/2010/main" val="2677842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9261" y="346922"/>
            <a:ext cx="8928992" cy="4525963"/>
          </a:xfrm>
        </p:spPr>
        <p:txBody>
          <a:bodyPr/>
          <a:lstStyle/>
          <a:p>
            <a:pPr lvl="0"/>
            <a:r>
              <a:rPr lang="de-DE" sz="1400" dirty="0" err="1" smtClean="0">
                <a:solidFill>
                  <a:prstClr val="black"/>
                </a:solidFill>
                <a:latin typeface="Arial" panose="020B0604020202020204" pitchFamily="34" charset="0"/>
                <a:cs typeface="Arial" panose="020B0604020202020204" pitchFamily="34" charset="0"/>
              </a:rPr>
              <a:t>Chromatic</a:t>
            </a:r>
            <a:r>
              <a:rPr lang="de-DE" sz="1400" dirty="0" smtClean="0">
                <a:solidFill>
                  <a:prstClr val="black"/>
                </a:solidFill>
                <a:latin typeface="Arial" panose="020B0604020202020204" pitchFamily="34" charset="0"/>
                <a:cs typeface="Arial" panose="020B0604020202020204" pitchFamily="34" charset="0"/>
              </a:rPr>
              <a:t> SXT </a:t>
            </a:r>
            <a:r>
              <a:rPr lang="de-DE" sz="1400" b="1" dirty="0" smtClean="0">
                <a:solidFill>
                  <a:prstClr val="black"/>
                </a:solidFill>
                <a:latin typeface="Arial" panose="020B0604020202020204" pitchFamily="34" charset="0"/>
                <a:cs typeface="Arial" panose="020B0604020202020204" pitchFamily="34" charset="0"/>
              </a:rPr>
              <a:t>S4 </a:t>
            </a:r>
            <a:r>
              <a:rPr lang="de-DE" sz="1400" dirty="0" err="1" smtClean="0">
                <a:solidFill>
                  <a:prstClr val="black"/>
                </a:solidFill>
                <a:latin typeface="Arial" panose="020B0604020202020204" pitchFamily="34" charset="0"/>
                <a:cs typeface="Arial" panose="020B0604020202020204" pitchFamily="34" charset="0"/>
              </a:rPr>
              <a:t>and</a:t>
            </a:r>
            <a:r>
              <a:rPr lang="de-DE" sz="1400" b="1" dirty="0" smtClean="0">
                <a:solidFill>
                  <a:prstClr val="black"/>
                </a:solidFill>
                <a:latin typeface="Arial" panose="020B0604020202020204" pitchFamily="34" charset="0"/>
                <a:cs typeface="Arial" panose="020B0604020202020204" pitchFamily="34" charset="0"/>
              </a:rPr>
              <a:t> S6</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are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flanked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between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quads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and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located</a:t>
            </a:r>
            <a:r>
              <a:rPr lang="de-DE" sz="1400" dirty="0" smtClean="0">
                <a:solidFill>
                  <a:prstClr val="black"/>
                </a:solidFill>
                <a:latin typeface="Arial" panose="020B0604020202020204" pitchFamily="34" charset="0"/>
                <a:cs typeface="Arial" panose="020B0604020202020204" pitchFamily="34" charset="0"/>
              </a:rPr>
              <a:t> </a:t>
            </a:r>
            <a:r>
              <a:rPr lang="de-DE" sz="1400" dirty="0">
                <a:solidFill>
                  <a:prstClr val="black"/>
                </a:solidFill>
                <a:latin typeface="Arial" panose="020B0604020202020204" pitchFamily="34" charset="0"/>
                <a:cs typeface="Arial" panose="020B0604020202020204" pitchFamily="34" charset="0"/>
              </a:rPr>
              <a:t>at </a:t>
            </a:r>
            <a:r>
              <a:rPr lang="de-DE" sz="1400" dirty="0" err="1">
                <a:solidFill>
                  <a:prstClr val="black"/>
                </a:solidFill>
                <a:latin typeface="Arial" panose="020B0604020202020204" pitchFamily="34" charset="0"/>
                <a:cs typeface="Arial" panose="020B0604020202020204" pitchFamily="34" charset="0"/>
              </a:rPr>
              <a:t>position</a:t>
            </a:r>
            <a:r>
              <a:rPr lang="de-DE" sz="1400" dirty="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i="1" dirty="0" err="1">
                <a:solidFill>
                  <a:srgbClr val="000000"/>
                </a:solidFill>
                <a:latin typeface="Arial"/>
              </a:rPr>
              <a:t>D</a:t>
            </a:r>
            <a:r>
              <a:rPr lang="de-DE" sz="1400" baseline="-25000" dirty="0" err="1">
                <a:solidFill>
                  <a:srgbClr val="000000"/>
                </a:solidFill>
                <a:latin typeface="Arial"/>
              </a:rPr>
              <a:t>max</a:t>
            </a:r>
            <a:r>
              <a:rPr lang="de-DE" sz="1400" dirty="0">
                <a:solidFill>
                  <a:srgbClr val="000000"/>
                </a:solidFill>
                <a:latin typeface="Arial"/>
              </a:rPr>
              <a:t> </a:t>
            </a:r>
            <a:r>
              <a:rPr lang="de-DE" sz="1400" dirty="0" err="1">
                <a:solidFill>
                  <a:srgbClr val="000000"/>
                </a:solidFill>
                <a:latin typeface="Arial"/>
              </a:rPr>
              <a:t>and</a:t>
            </a:r>
            <a:r>
              <a:rPr lang="de-DE" sz="1400" dirty="0">
                <a:solidFill>
                  <a:srgbClr val="000000"/>
                </a:solidFill>
                <a:latin typeface="Arial"/>
              </a:rPr>
              <a:t> </a:t>
            </a:r>
            <a:r>
              <a:rPr lang="de-DE" sz="1400" i="1" dirty="0" smtClean="0">
                <a:solidFill>
                  <a:srgbClr val="000000"/>
                </a:solidFill>
                <a:latin typeface="Arial"/>
                <a:cs typeface="Arial"/>
                <a:sym typeface="Symbol"/>
              </a:rPr>
              <a:t></a:t>
            </a:r>
            <a:r>
              <a:rPr lang="de-DE" sz="1400" baseline="-25000" dirty="0" err="1" smtClean="0">
                <a:solidFill>
                  <a:srgbClr val="000000"/>
                </a:solidFill>
                <a:latin typeface="Arial"/>
                <a:sym typeface="Symbol"/>
              </a:rPr>
              <a:t>X</a:t>
            </a:r>
            <a:r>
              <a:rPr lang="de-DE" sz="1400" baseline="-25000" dirty="0" err="1" smtClean="0">
                <a:solidFill>
                  <a:srgbClr val="000000"/>
                </a:solidFill>
                <a:latin typeface="Arial"/>
              </a:rPr>
              <a:t>max</a:t>
            </a:r>
            <a:endParaRPr lang="de-DE" sz="1400" dirty="0" smtClean="0">
              <a:solidFill>
                <a:prstClr val="black"/>
              </a:solidFill>
              <a:latin typeface="Arial" panose="020B0604020202020204" pitchFamily="34" charset="0"/>
              <a:cs typeface="Arial" panose="020B0604020202020204" pitchFamily="34" charset="0"/>
              <a:sym typeface="Symbol"/>
            </a:endParaRPr>
          </a:p>
          <a:p>
            <a:pPr lvl="0"/>
            <a:r>
              <a:rPr lang="de-DE" sz="1400" dirty="0" smtClean="0">
                <a:solidFill>
                  <a:prstClr val="black"/>
                </a:solidFill>
                <a:latin typeface="Arial" panose="020B0604020202020204" pitchFamily="34" charset="0"/>
                <a:cs typeface="Arial" panose="020B0604020202020204" pitchFamily="34" charset="0"/>
                <a:sym typeface="Symbol"/>
              </a:rPr>
              <a:t>P</a:t>
            </a:r>
            <a:r>
              <a:rPr lang="de-DE" sz="1400" dirty="0" smtClean="0">
                <a:solidFill>
                  <a:prstClr val="black"/>
                </a:solidFill>
                <a:latin typeface="Arial" panose="020B0604020202020204" pitchFamily="34" charset="0"/>
                <a:cs typeface="Arial" panose="020B0604020202020204" pitchFamily="34" charset="0"/>
              </a:rPr>
              <a:t>hase </a:t>
            </a:r>
            <a:r>
              <a:rPr lang="de-DE" sz="1400" dirty="0" err="1">
                <a:solidFill>
                  <a:prstClr val="black"/>
                </a:solidFill>
                <a:latin typeface="Arial" panose="020B0604020202020204" pitchFamily="34" charset="0"/>
                <a:cs typeface="Arial" panose="020B0604020202020204" pitchFamily="34" charset="0"/>
              </a:rPr>
              <a:t>advance</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between</a:t>
            </a:r>
            <a:r>
              <a:rPr lang="de-DE" sz="1400" dirty="0">
                <a:solidFill>
                  <a:prstClr val="black"/>
                </a:solidFill>
                <a:latin typeface="Arial" panose="020B0604020202020204" pitchFamily="34" charset="0"/>
                <a:cs typeface="Arial" panose="020B0604020202020204" pitchFamily="34" charset="0"/>
              </a:rPr>
              <a:t> </a:t>
            </a:r>
            <a:r>
              <a:rPr lang="de-DE" sz="1400" b="1" dirty="0" smtClean="0">
                <a:solidFill>
                  <a:prstClr val="black"/>
                </a:solidFill>
                <a:latin typeface="Arial" panose="020B0604020202020204" pitchFamily="34" charset="0"/>
                <a:cs typeface="Arial" panose="020B0604020202020204" pitchFamily="34" charset="0"/>
              </a:rPr>
              <a:t>S4</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rPr>
              <a:t> </a:t>
            </a:r>
            <a:r>
              <a:rPr lang="de-DE" sz="1400" b="1" dirty="0" smtClean="0">
                <a:solidFill>
                  <a:prstClr val="black"/>
                </a:solidFill>
                <a:latin typeface="Arial" panose="020B0604020202020204" pitchFamily="34" charset="0"/>
                <a:cs typeface="Arial" panose="020B0604020202020204" pitchFamily="34" charset="0"/>
              </a:rPr>
              <a:t>S6</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is</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close</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to</a:t>
            </a:r>
            <a:r>
              <a:rPr lang="de-DE" sz="1400" dirty="0">
                <a:solidFill>
                  <a:prstClr val="black"/>
                </a:solidFill>
                <a:latin typeface="Arial" panose="020B0604020202020204" pitchFamily="34" charset="0"/>
                <a:cs typeface="Arial" panose="020B0604020202020204" pitchFamily="34" charset="0"/>
              </a:rPr>
              <a:t> </a:t>
            </a:r>
            <a:r>
              <a:rPr lang="de-DE" sz="1800" b="1" dirty="0" smtClean="0">
                <a:solidFill>
                  <a:prstClr val="black"/>
                </a:solidFill>
                <a:latin typeface="Arial" panose="020B0604020202020204" pitchFamily="34" charset="0"/>
                <a:cs typeface="Arial" panose="020B0604020202020204" pitchFamily="34" charset="0"/>
                <a:sym typeface="Symbol"/>
              </a:rPr>
              <a:t></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and</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Symmetry</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a:solidFill>
                  <a:prstClr val="black"/>
                </a:solidFill>
                <a:latin typeface="Arial" panose="020B0604020202020204" pitchFamily="34" charset="0"/>
                <a:cs typeface="Arial" panose="020B0604020202020204" pitchFamily="34" charset="0"/>
                <a:sym typeface="Symbol"/>
              </a:rPr>
              <a:t>conditions</a:t>
            </a:r>
            <a:r>
              <a:rPr lang="de-DE" sz="1400" dirty="0">
                <a:solidFill>
                  <a:prstClr val="black"/>
                </a:solidFill>
                <a:latin typeface="Arial" panose="020B0604020202020204" pitchFamily="34" charset="0"/>
                <a:cs typeface="Arial" panose="020B0604020202020204" pitchFamily="34" charset="0"/>
                <a:sym typeface="Symbol"/>
              </a:rPr>
              <a:t> </a:t>
            </a:r>
            <a:r>
              <a:rPr lang="de-DE" sz="1400" dirty="0" err="1">
                <a:solidFill>
                  <a:prstClr val="black"/>
                </a:solidFill>
                <a:latin typeface="Arial" panose="020B0604020202020204" pitchFamily="34" charset="0"/>
                <a:cs typeface="Arial" panose="020B0604020202020204" pitchFamily="34" charset="0"/>
                <a:sym typeface="Symbol"/>
              </a:rPr>
              <a:t>are</a:t>
            </a:r>
            <a:r>
              <a:rPr lang="de-DE" sz="1400" dirty="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applied</a:t>
            </a:r>
            <a:endParaRPr lang="de-DE" sz="1400" dirty="0" smtClean="0">
              <a:solidFill>
                <a:prstClr val="black"/>
              </a:solidFill>
              <a:latin typeface="Arial" panose="020B0604020202020204" pitchFamily="34" charset="0"/>
              <a:cs typeface="Arial" panose="020B0604020202020204" pitchFamily="34" charset="0"/>
              <a:sym typeface="Symbol"/>
            </a:endParaRPr>
          </a:p>
          <a:p>
            <a:pPr lvl="0"/>
            <a:endParaRPr lang="de-DE" sz="1400" dirty="0" smtClean="0">
              <a:solidFill>
                <a:prstClr val="black"/>
              </a:solidFill>
              <a:latin typeface="Arial" panose="020B0604020202020204" pitchFamily="34" charset="0"/>
              <a:cs typeface="Arial" panose="020B0604020202020204" pitchFamily="34" charset="0"/>
              <a:sym typeface="Symbol"/>
            </a:endParaRPr>
          </a:p>
          <a:p>
            <a:pPr indent="0" algn="ctr">
              <a:spcBef>
                <a:spcPts val="335"/>
              </a:spcBef>
              <a:spcAft>
                <a:spcPts val="0"/>
              </a:spcAft>
              <a:buNone/>
            </a:pPr>
            <a:r>
              <a:rPr lang="de-DE" sz="1400" i="1" dirty="0">
                <a:solidFill>
                  <a:srgbClr val="000000"/>
                </a:solidFill>
                <a:latin typeface="Arial"/>
                <a:cs typeface="Arial"/>
                <a:sym typeface="Symbol"/>
              </a:rPr>
              <a:t></a:t>
            </a:r>
            <a:r>
              <a:rPr lang="en-US" sz="1400" baseline="-25000" dirty="0">
                <a:solidFill>
                  <a:srgbClr val="000000"/>
                </a:solidFill>
                <a:latin typeface="Arial"/>
                <a:cs typeface="Times New Roman"/>
              </a:rPr>
              <a:t>x</a:t>
            </a:r>
            <a:r>
              <a:rPr lang="en-US" sz="1400" dirty="0">
                <a:solidFill>
                  <a:srgbClr val="000000"/>
                </a:solidFill>
                <a:latin typeface="Arial"/>
                <a:cs typeface="Times New Roman"/>
              </a:rPr>
              <a:t>(S6)=</a:t>
            </a:r>
            <a:r>
              <a:rPr lang="de-DE" sz="1400" i="1" dirty="0">
                <a:solidFill>
                  <a:srgbClr val="000000"/>
                </a:solidFill>
                <a:latin typeface="Arial"/>
                <a:cs typeface="Arial"/>
                <a:sym typeface="Symbol"/>
              </a:rPr>
              <a:t></a:t>
            </a:r>
            <a:r>
              <a:rPr lang="en-US" sz="1400" baseline="-25000" dirty="0">
                <a:solidFill>
                  <a:srgbClr val="000000"/>
                </a:solidFill>
                <a:latin typeface="Arial"/>
                <a:cs typeface="Times New Roman"/>
              </a:rPr>
              <a:t>x</a:t>
            </a:r>
            <a:r>
              <a:rPr lang="en-US" sz="1400" dirty="0">
                <a:solidFill>
                  <a:srgbClr val="000000"/>
                </a:solidFill>
                <a:latin typeface="Arial"/>
                <a:cs typeface="Times New Roman"/>
              </a:rPr>
              <a:t>(S4)   </a:t>
            </a:r>
            <a:r>
              <a:rPr lang="de-DE" sz="1400" i="1" dirty="0">
                <a:solidFill>
                  <a:srgbClr val="000000"/>
                </a:solidFill>
                <a:latin typeface="Arial"/>
                <a:cs typeface="Arial"/>
                <a:sym typeface="Symbol"/>
              </a:rPr>
              <a:t></a:t>
            </a:r>
            <a:r>
              <a:rPr lang="en-US" sz="1400" baseline="-25000" dirty="0">
                <a:solidFill>
                  <a:srgbClr val="000000"/>
                </a:solidFill>
                <a:latin typeface="Arial"/>
                <a:cs typeface="Times New Roman"/>
              </a:rPr>
              <a:t>x</a:t>
            </a:r>
            <a:r>
              <a:rPr lang="en-US" sz="1400" dirty="0">
                <a:solidFill>
                  <a:srgbClr val="000000"/>
                </a:solidFill>
                <a:latin typeface="Arial"/>
                <a:cs typeface="Times New Roman"/>
              </a:rPr>
              <a:t>(S6)=</a:t>
            </a:r>
            <a:r>
              <a:rPr lang="de-DE" sz="1400" dirty="0">
                <a:solidFill>
                  <a:srgbClr val="000000"/>
                </a:solidFill>
                <a:latin typeface="Arial"/>
                <a:cs typeface="Arial"/>
                <a:sym typeface="Symbol"/>
              </a:rPr>
              <a:t></a:t>
            </a:r>
            <a:r>
              <a:rPr lang="de-DE" sz="1400" i="1" dirty="0">
                <a:solidFill>
                  <a:srgbClr val="000000"/>
                </a:solidFill>
                <a:latin typeface="Arial"/>
                <a:cs typeface="Arial"/>
                <a:sym typeface="Symbol"/>
              </a:rPr>
              <a:t></a:t>
            </a:r>
            <a:r>
              <a:rPr lang="en-US" sz="1400" baseline="-25000" dirty="0">
                <a:solidFill>
                  <a:srgbClr val="000000"/>
                </a:solidFill>
                <a:latin typeface="Arial"/>
                <a:cs typeface="Times New Roman"/>
              </a:rPr>
              <a:t>x</a:t>
            </a:r>
            <a:r>
              <a:rPr lang="en-US" sz="1400" dirty="0">
                <a:solidFill>
                  <a:srgbClr val="000000"/>
                </a:solidFill>
                <a:latin typeface="Arial"/>
                <a:cs typeface="Times New Roman"/>
              </a:rPr>
              <a:t>(S4)   </a:t>
            </a:r>
            <a:r>
              <a:rPr lang="en-US" sz="1400" i="1" dirty="0">
                <a:solidFill>
                  <a:srgbClr val="000000"/>
                </a:solidFill>
                <a:latin typeface="Arial"/>
                <a:cs typeface="Times New Roman"/>
              </a:rPr>
              <a:t>D</a:t>
            </a:r>
            <a:r>
              <a:rPr lang="en-US" sz="1400" dirty="0">
                <a:solidFill>
                  <a:srgbClr val="000000"/>
                </a:solidFill>
                <a:latin typeface="Arial"/>
                <a:cs typeface="Times New Roman"/>
              </a:rPr>
              <a:t>(S6)=</a:t>
            </a:r>
            <a:r>
              <a:rPr lang="en-US" sz="1400" i="1" dirty="0">
                <a:solidFill>
                  <a:srgbClr val="000000"/>
                </a:solidFill>
                <a:latin typeface="Arial"/>
                <a:cs typeface="Times New Roman"/>
              </a:rPr>
              <a:t>D</a:t>
            </a:r>
            <a:r>
              <a:rPr lang="en-US" sz="1400" dirty="0">
                <a:solidFill>
                  <a:srgbClr val="000000"/>
                </a:solidFill>
                <a:latin typeface="Arial"/>
                <a:cs typeface="Times New Roman"/>
              </a:rPr>
              <a:t>(S4)   </a:t>
            </a:r>
            <a:r>
              <a:rPr lang="en-US" sz="1400" i="1" dirty="0" smtClean="0">
                <a:solidFill>
                  <a:srgbClr val="000000"/>
                </a:solidFill>
                <a:latin typeface="Arial"/>
                <a:cs typeface="Times New Roman"/>
              </a:rPr>
              <a:t>D</a:t>
            </a:r>
            <a:r>
              <a:rPr lang="en-US" sz="1400" i="1" dirty="0" smtClean="0">
                <a:solidFill>
                  <a:srgbClr val="000000"/>
                </a:solidFill>
                <a:latin typeface="Arial"/>
                <a:cs typeface="Times New Roman"/>
                <a:sym typeface="Symbol"/>
              </a:rPr>
              <a:t> </a:t>
            </a:r>
            <a:r>
              <a:rPr lang="en-US" sz="1400" dirty="0" smtClean="0">
                <a:solidFill>
                  <a:srgbClr val="000000"/>
                </a:solidFill>
                <a:latin typeface="Arial"/>
                <a:cs typeface="Times New Roman"/>
              </a:rPr>
              <a:t>(S6</a:t>
            </a:r>
            <a:r>
              <a:rPr lang="en-US" sz="1400" dirty="0">
                <a:solidFill>
                  <a:srgbClr val="000000"/>
                </a:solidFill>
                <a:latin typeface="Arial"/>
                <a:cs typeface="Times New Roman"/>
              </a:rPr>
              <a:t>)=</a:t>
            </a:r>
            <a:r>
              <a:rPr lang="de-DE" sz="1400" dirty="0">
                <a:solidFill>
                  <a:srgbClr val="000000"/>
                </a:solidFill>
                <a:latin typeface="Arial"/>
                <a:cs typeface="Arial"/>
                <a:sym typeface="Symbol"/>
              </a:rPr>
              <a:t></a:t>
            </a:r>
            <a:r>
              <a:rPr lang="en-US" sz="1400" i="1" dirty="0" smtClean="0">
                <a:solidFill>
                  <a:srgbClr val="000000"/>
                </a:solidFill>
                <a:latin typeface="Arial"/>
                <a:cs typeface="Times New Roman"/>
              </a:rPr>
              <a:t>D</a:t>
            </a:r>
            <a:r>
              <a:rPr lang="en-US" sz="1400" i="1" dirty="0" smtClean="0">
                <a:solidFill>
                  <a:srgbClr val="000000"/>
                </a:solidFill>
                <a:latin typeface="Arial"/>
                <a:cs typeface="Times New Roman"/>
                <a:sym typeface="Symbol"/>
              </a:rPr>
              <a:t></a:t>
            </a:r>
            <a:r>
              <a:rPr lang="en-US" sz="1400" dirty="0" smtClean="0">
                <a:solidFill>
                  <a:srgbClr val="000000"/>
                </a:solidFill>
                <a:latin typeface="Arial"/>
                <a:cs typeface="Times New Roman"/>
              </a:rPr>
              <a:t> (S4</a:t>
            </a:r>
            <a:r>
              <a:rPr lang="en-US" sz="1400" dirty="0">
                <a:solidFill>
                  <a:srgbClr val="000000"/>
                </a:solidFill>
                <a:latin typeface="Arial"/>
                <a:cs typeface="Times New Roman"/>
              </a:rPr>
              <a:t>)        </a:t>
            </a:r>
            <a:r>
              <a:rPr lang="de-DE" sz="1400" dirty="0">
                <a:solidFill>
                  <a:srgbClr val="000000"/>
                </a:solidFill>
                <a:latin typeface="Arial"/>
                <a:cs typeface="Arial"/>
                <a:sym typeface="Symbol"/>
              </a:rPr>
              <a:t></a:t>
            </a:r>
            <a:r>
              <a:rPr lang="en-US" sz="1400" baseline="-25000" dirty="0">
                <a:solidFill>
                  <a:srgbClr val="000000"/>
                </a:solidFill>
                <a:latin typeface="Arial"/>
                <a:cs typeface="Times New Roman"/>
              </a:rPr>
              <a:t>x</a:t>
            </a:r>
            <a:r>
              <a:rPr lang="en-US" sz="1400" dirty="0">
                <a:solidFill>
                  <a:srgbClr val="000000"/>
                </a:solidFill>
                <a:latin typeface="Arial"/>
                <a:cs typeface="Times New Roman"/>
              </a:rPr>
              <a:t>(S6</a:t>
            </a:r>
            <a:r>
              <a:rPr lang="de-DE" sz="1400" dirty="0">
                <a:solidFill>
                  <a:srgbClr val="000000"/>
                </a:solidFill>
                <a:latin typeface="Arial"/>
                <a:cs typeface="Arial"/>
                <a:sym typeface="Symbol"/>
              </a:rPr>
              <a:t></a:t>
            </a:r>
            <a:r>
              <a:rPr lang="en-US" sz="1400" dirty="0">
                <a:solidFill>
                  <a:srgbClr val="000000"/>
                </a:solidFill>
                <a:latin typeface="Arial"/>
                <a:cs typeface="Times New Roman"/>
              </a:rPr>
              <a:t>S4)</a:t>
            </a:r>
            <a:r>
              <a:rPr lang="de-DE" sz="1400" dirty="0" smtClean="0">
                <a:solidFill>
                  <a:srgbClr val="000000"/>
                </a:solidFill>
                <a:latin typeface="Arial"/>
                <a:cs typeface="Arial"/>
                <a:sym typeface="Symbol"/>
              </a:rPr>
              <a:t></a:t>
            </a:r>
            <a:endParaRPr lang="de-DE" sz="1400" dirty="0" smtClean="0">
              <a:solidFill>
                <a:prstClr val="black"/>
              </a:solidFill>
              <a:latin typeface="Arial" panose="020B0604020202020204" pitchFamily="34" charset="0"/>
              <a:cs typeface="Arial" panose="020B0604020202020204" pitchFamily="34" charset="0"/>
              <a:sym typeface="Symbol"/>
            </a:endParaRPr>
          </a:p>
          <a:p>
            <a:pPr lvl="0"/>
            <a:endParaRPr lang="de-DE" sz="1400" dirty="0">
              <a:solidFill>
                <a:prstClr val="black"/>
              </a:solidFill>
              <a:latin typeface="Arial" panose="020B0604020202020204" pitchFamily="34" charset="0"/>
              <a:cs typeface="Arial" panose="020B0604020202020204" pitchFamily="34" charset="0"/>
            </a:endParaRPr>
          </a:p>
          <a:p>
            <a:pPr lvl="0">
              <a:spcAft>
                <a:spcPts val="0"/>
              </a:spcAft>
              <a:buFont typeface="Arial"/>
              <a:buChar char="•"/>
              <a:tabLst>
                <a:tab pos="457200" algn="l"/>
              </a:tabLst>
            </a:pPr>
            <a:r>
              <a:rPr lang="de-DE" sz="1400" b="1" dirty="0" smtClean="0">
                <a:solidFill>
                  <a:prstClr val="black"/>
                </a:solidFill>
                <a:latin typeface="Arial" panose="020B0604020202020204" pitchFamily="34" charset="0"/>
                <a:cs typeface="Arial" panose="020B0604020202020204" pitchFamily="34" charset="0"/>
              </a:rPr>
              <a:t>S5</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is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positioned</a:t>
            </a:r>
            <a:r>
              <a:rPr lang="de-DE" sz="1400" dirty="0" smtClean="0">
                <a:solidFill>
                  <a:prstClr val="black"/>
                </a:solidFill>
                <a:latin typeface="Arial" panose="020B0604020202020204" pitchFamily="34" charset="0"/>
                <a:cs typeface="Arial" panose="020B0604020202020204" pitchFamily="34" charset="0"/>
              </a:rPr>
              <a:t> in </a:t>
            </a:r>
            <a:r>
              <a:rPr lang="de-DE" sz="1400" dirty="0" err="1" smtClean="0">
                <a:solidFill>
                  <a:prstClr val="black"/>
                </a:solidFill>
                <a:latin typeface="Arial" panose="020B0604020202020204" pitchFamily="34" charset="0"/>
                <a:cs typeface="Arial" panose="020B0604020202020204" pitchFamily="34" charset="0"/>
              </a:rPr>
              <a:t>the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middle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dispersion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section</a:t>
            </a:r>
            <a:r>
              <a:rPr lang="de-DE" sz="1400" dirty="0" smtClean="0">
                <a:solidFill>
                  <a:prstClr val="black"/>
                </a:solidFill>
                <a:latin typeface="Arial" panose="020B0604020202020204" pitchFamily="34" charset="0"/>
                <a:cs typeface="Arial" panose="020B0604020202020204" pitchFamily="34" charset="0"/>
              </a:rPr>
              <a:t> at MAX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vertical</a:t>
            </a:r>
            <a:r>
              <a:rPr lang="de-DE" sz="1400" dirty="0" smtClean="0">
                <a:solidFill>
                  <a:prstClr val="black"/>
                </a:solidFill>
                <a:latin typeface="Arial" panose="020B0604020202020204" pitchFamily="34" charset="0"/>
                <a:cs typeface="Arial" panose="020B0604020202020204" pitchFamily="34" charset="0"/>
              </a:rPr>
              <a:t> </a:t>
            </a:r>
            <a:r>
              <a:rPr lang="de-DE" sz="1200" i="1" dirty="0">
                <a:latin typeface="Times New Roman"/>
                <a:cs typeface="Times New Roman"/>
                <a:sym typeface="Symbol"/>
              </a:rPr>
              <a:t></a:t>
            </a:r>
            <a:r>
              <a:rPr lang="en-US" sz="1400" baseline="-25000" dirty="0">
                <a:solidFill>
                  <a:srgbClr val="000000"/>
                </a:solidFill>
                <a:latin typeface="Arial"/>
                <a:cs typeface="Times New Roman"/>
              </a:rPr>
              <a:t>y</a:t>
            </a:r>
            <a:r>
              <a:rPr lang="en-US" sz="1400" dirty="0">
                <a:solidFill>
                  <a:srgbClr val="000000"/>
                </a:solidFill>
                <a:latin typeface="Arial"/>
                <a:cs typeface="Times New Roman"/>
              </a:rPr>
              <a:t>(S5) and MIN </a:t>
            </a:r>
            <a:r>
              <a:rPr lang="de-DE" sz="1200" i="1" dirty="0">
                <a:latin typeface="Times New Roman"/>
                <a:cs typeface="Times New Roman"/>
                <a:sym typeface="Symbol"/>
              </a:rPr>
              <a:t></a:t>
            </a:r>
            <a:r>
              <a:rPr lang="en-US" sz="1400" baseline="-25000" dirty="0">
                <a:solidFill>
                  <a:srgbClr val="000000"/>
                </a:solidFill>
                <a:latin typeface="Arial"/>
                <a:cs typeface="Times New Roman"/>
              </a:rPr>
              <a:t>x</a:t>
            </a:r>
            <a:r>
              <a:rPr lang="en-US" sz="1400" dirty="0">
                <a:solidFill>
                  <a:srgbClr val="000000"/>
                </a:solidFill>
                <a:latin typeface="Arial"/>
                <a:cs typeface="Times New Roman"/>
              </a:rPr>
              <a:t>(S5)</a:t>
            </a:r>
            <a:r>
              <a:rPr lang="de-DE" sz="1200" dirty="0">
                <a:latin typeface="Times New Roman"/>
                <a:cs typeface="Times New Roman"/>
                <a:sym typeface="Symbol"/>
              </a:rPr>
              <a:t></a:t>
            </a:r>
            <a:r>
              <a:rPr lang="en-US" sz="1400" dirty="0">
                <a:solidFill>
                  <a:srgbClr val="000000"/>
                </a:solidFill>
                <a:latin typeface="Arial"/>
                <a:cs typeface="Times New Roman"/>
              </a:rPr>
              <a:t>5 cm </a:t>
            </a:r>
            <a:endParaRPr lang="de-DE" sz="1400" dirty="0" smtClean="0">
              <a:solidFill>
                <a:prstClr val="black"/>
              </a:solidFill>
              <a:latin typeface="Arial" panose="020B0604020202020204" pitchFamily="34" charset="0"/>
              <a:cs typeface="Arial" panose="020B0604020202020204" pitchFamily="34" charset="0"/>
            </a:endParaRPr>
          </a:p>
          <a:p>
            <a:pPr lvl="0"/>
            <a:endParaRPr lang="de-DE" sz="1400" dirty="0" smtClean="0">
              <a:solidFill>
                <a:prstClr val="black"/>
              </a:solidFill>
              <a:latin typeface="Arial" panose="020B0604020202020204" pitchFamily="34" charset="0"/>
              <a:cs typeface="Arial" panose="020B0604020202020204" pitchFamily="34" charset="0"/>
              <a:sym typeface="Symbol"/>
            </a:endParaRPr>
          </a:p>
          <a:p>
            <a:pPr lvl="0"/>
            <a:r>
              <a:rPr lang="de-DE" sz="1400" dirty="0" err="1" smtClean="0">
                <a:solidFill>
                  <a:prstClr val="black"/>
                </a:solidFill>
                <a:latin typeface="Arial" panose="020B0604020202020204" pitchFamily="34" charset="0"/>
                <a:cs typeface="Arial" panose="020B0604020202020204" pitchFamily="34" charset="0"/>
                <a:sym typeface="Symbol"/>
              </a:rPr>
              <a:t>Vertical</a:t>
            </a:r>
            <a:r>
              <a:rPr lang="de-DE" sz="1400" dirty="0" smtClean="0">
                <a:solidFill>
                  <a:prstClr val="black"/>
                </a:solidFill>
                <a:latin typeface="Arial" panose="020B0604020202020204" pitchFamily="34" charset="0"/>
                <a:cs typeface="Arial" panose="020B0604020202020204" pitchFamily="34" charset="0"/>
                <a:sym typeface="Symbol"/>
              </a:rPr>
              <a:t> SXT </a:t>
            </a:r>
            <a:r>
              <a:rPr lang="de-DE" sz="1400" b="1" dirty="0" smtClean="0">
                <a:solidFill>
                  <a:prstClr val="black"/>
                </a:solidFill>
                <a:latin typeface="Arial" panose="020B0604020202020204" pitchFamily="34" charset="0"/>
                <a:cs typeface="Arial" panose="020B0604020202020204" pitchFamily="34" charset="0"/>
                <a:sym typeface="Symbol"/>
              </a:rPr>
              <a:t>S5</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has</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little</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influence</a:t>
            </a:r>
            <a:r>
              <a:rPr lang="de-DE" sz="1400" dirty="0" smtClean="0">
                <a:solidFill>
                  <a:prstClr val="black"/>
                </a:solidFill>
                <a:latin typeface="Arial" panose="020B0604020202020204" pitchFamily="34" charset="0"/>
                <a:cs typeface="Arial" panose="020B0604020202020204" pitchFamily="34" charset="0"/>
                <a:sym typeface="Symbol"/>
              </a:rPr>
              <a:t> on SXT non-linear </a:t>
            </a:r>
            <a:r>
              <a:rPr lang="de-DE" sz="1400" dirty="0" err="1" smtClean="0">
                <a:solidFill>
                  <a:prstClr val="black"/>
                </a:solidFill>
                <a:latin typeface="Arial" panose="020B0604020202020204" pitchFamily="34" charset="0"/>
                <a:cs typeface="Arial" panose="020B0604020202020204" pitchFamily="34" charset="0"/>
                <a:sym typeface="Symbol"/>
              </a:rPr>
              <a:t>terms</a:t>
            </a:r>
            <a:r>
              <a:rPr lang="de-DE" sz="1400" dirty="0" smtClean="0">
                <a:solidFill>
                  <a:prstClr val="black"/>
                </a:solidFill>
                <a:latin typeface="Arial" panose="020B0604020202020204" pitchFamily="34" charset="0"/>
                <a:cs typeface="Arial" panose="020B0604020202020204" pitchFamily="34" charset="0"/>
                <a:sym typeface="Symbol"/>
              </a:rPr>
              <a:t> in horizontal plane</a:t>
            </a:r>
            <a:endParaRPr lang="de-DE" sz="1400" dirty="0">
              <a:solidFill>
                <a:prstClr val="black"/>
              </a:solidFill>
              <a:latin typeface="Arial" panose="020B0604020202020204" pitchFamily="34" charset="0"/>
              <a:cs typeface="Arial" panose="020B0604020202020204" pitchFamily="34" charset="0"/>
            </a:endParaRPr>
          </a:p>
          <a:p>
            <a:pPr lvl="0"/>
            <a:endParaRPr lang="de-DE" sz="1400" dirty="0">
              <a:solidFill>
                <a:prstClr val="black"/>
              </a:solidFill>
              <a:latin typeface="Arial" panose="020B0604020202020204" pitchFamily="34" charset="0"/>
              <a:cs typeface="Arial" panose="020B0604020202020204" pitchFamily="34" charset="0"/>
            </a:endParaRPr>
          </a:p>
          <a:p>
            <a:pPr lvl="0"/>
            <a:r>
              <a:rPr lang="de-DE" sz="1400" dirty="0" smtClean="0">
                <a:solidFill>
                  <a:prstClr val="black"/>
                </a:solidFill>
                <a:latin typeface="Arial" panose="020B0604020202020204" pitchFamily="34" charset="0"/>
                <a:cs typeface="Arial" panose="020B0604020202020204" pitchFamily="34" charset="0"/>
              </a:rPr>
              <a:t>Quads </a:t>
            </a:r>
            <a:r>
              <a:rPr lang="de-DE" sz="1400" dirty="0" err="1" smtClean="0">
                <a:solidFill>
                  <a:prstClr val="black"/>
                </a:solidFill>
                <a:latin typeface="Arial" panose="020B0604020202020204" pitchFamily="34" charset="0"/>
                <a:cs typeface="Arial" panose="020B0604020202020204" pitchFamily="34" charset="0"/>
              </a:rPr>
              <a:t>gradients</a:t>
            </a:r>
            <a:r>
              <a:rPr lang="de-DE" sz="1400" dirty="0" smtClean="0">
                <a:solidFill>
                  <a:prstClr val="black"/>
                </a:solidFill>
                <a:latin typeface="Arial" panose="020B0604020202020204" pitchFamily="34" charset="0"/>
                <a:cs typeface="Arial" panose="020B0604020202020204" pitchFamily="34" charset="0"/>
              </a:rPr>
              <a:t> relaxed </a:t>
            </a:r>
            <a:r>
              <a:rPr lang="de-DE" sz="1400" dirty="0" err="1" smtClean="0">
                <a:solidFill>
                  <a:prstClr val="black"/>
                </a:solidFill>
                <a:latin typeface="Arial" panose="020B0604020202020204" pitchFamily="34" charset="0"/>
                <a:cs typeface="Arial" panose="020B0604020202020204" pitchFamily="34" charset="0"/>
              </a:rPr>
              <a:t>to</a:t>
            </a:r>
            <a:r>
              <a:rPr lang="de-DE" sz="1400" dirty="0" smtClean="0">
                <a:solidFill>
                  <a:prstClr val="black"/>
                </a:solidFill>
                <a:latin typeface="Arial" panose="020B0604020202020204" pitchFamily="34" charset="0"/>
                <a:cs typeface="Arial" panose="020B0604020202020204" pitchFamily="34" charset="0"/>
              </a:rPr>
              <a:t> </a:t>
            </a:r>
            <a:r>
              <a:rPr lang="de-DE" sz="1400" b="1" dirty="0" smtClean="0">
                <a:solidFill>
                  <a:srgbClr val="0000CC"/>
                </a:solidFill>
                <a:latin typeface="Arial" panose="020B0604020202020204" pitchFamily="34" charset="0"/>
                <a:cs typeface="Arial" panose="020B0604020202020204" pitchFamily="34" charset="0"/>
                <a:sym typeface="Symbol"/>
              </a:rPr>
              <a:t>&lt;25 T/m</a:t>
            </a:r>
            <a:r>
              <a:rPr lang="de-DE" sz="1400" dirty="0" smtClean="0">
                <a:solidFill>
                  <a:srgbClr val="0000CC"/>
                </a:solidFill>
                <a:latin typeface="Arial" panose="020B0604020202020204" pitchFamily="34" charset="0"/>
                <a:cs typeface="Arial" panose="020B0604020202020204" pitchFamily="34" charset="0"/>
                <a:sym typeface="Symbol"/>
              </a:rPr>
              <a:t>  </a:t>
            </a:r>
            <a:r>
              <a:rPr lang="de-DE" sz="1400" dirty="0" smtClean="0">
                <a:latin typeface="Arial" panose="020B0604020202020204" pitchFamily="34" charset="0"/>
                <a:cs typeface="Arial" panose="020B0604020202020204" pitchFamily="34" charset="0"/>
                <a:sym typeface="Symbol"/>
              </a:rPr>
              <a:t>at </a:t>
            </a:r>
            <a:r>
              <a:rPr lang="de-DE" sz="1400" dirty="0" smtClean="0">
                <a:latin typeface="Arial" panose="020B0604020202020204" pitchFamily="34" charset="0"/>
                <a:cs typeface="Arial" panose="020B0604020202020204" pitchFamily="34" charset="0"/>
              </a:rPr>
              <a:t>500 </a:t>
            </a:r>
            <a:r>
              <a:rPr lang="de-DE" sz="1400" dirty="0" err="1" smtClean="0">
                <a:solidFill>
                  <a:prstClr val="black"/>
                </a:solidFill>
                <a:latin typeface="Arial" panose="020B0604020202020204" pitchFamily="34" charset="0"/>
                <a:cs typeface="Arial" panose="020B0604020202020204" pitchFamily="34" charset="0"/>
              </a:rPr>
              <a:t>MeV</a:t>
            </a:r>
            <a:r>
              <a:rPr lang="de-DE" sz="1400" dirty="0" smtClean="0">
                <a:solidFill>
                  <a:srgbClr val="0000CC"/>
                </a:solidFill>
                <a:latin typeface="Arial" panose="020B0604020202020204" pitchFamily="34" charset="0"/>
                <a:cs typeface="Arial" panose="020B0604020202020204" pitchFamily="34" charset="0"/>
                <a:sym typeface="Symbol"/>
              </a:rPr>
              <a:t>  </a:t>
            </a:r>
            <a:r>
              <a:rPr lang="de-DE" sz="1400" dirty="0" smtClean="0">
                <a:solidFill>
                  <a:prstClr val="black"/>
                </a:solidFill>
                <a:latin typeface="Arial" panose="020B0604020202020204" pitchFamily="34" charset="0"/>
                <a:cs typeface="Arial" panose="020B0604020202020204" pitchFamily="34" charset="0"/>
                <a:sym typeface="Symbol"/>
              </a:rPr>
              <a:t>(MAX-IV Q </a:t>
            </a:r>
            <a:r>
              <a:rPr lang="de-DE" sz="1400" dirty="0" err="1" smtClean="0">
                <a:solidFill>
                  <a:prstClr val="black"/>
                </a:solidFill>
                <a:latin typeface="Arial" panose="020B0604020202020204" pitchFamily="34" charset="0"/>
                <a:cs typeface="Arial" panose="020B0604020202020204" pitchFamily="34" charset="0"/>
                <a:sym typeface="Symbol"/>
              </a:rPr>
              <a:t>gradients</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are</a:t>
            </a:r>
            <a:r>
              <a:rPr lang="de-DE" sz="1400" dirty="0" smtClean="0">
                <a:solidFill>
                  <a:prstClr val="black"/>
                </a:solidFill>
                <a:latin typeface="Arial" panose="020B0604020202020204" pitchFamily="34" charset="0"/>
                <a:cs typeface="Arial" panose="020B0604020202020204" pitchFamily="34" charset="0"/>
                <a:sym typeface="Symbol"/>
              </a:rPr>
              <a:t> &lt;40 T/m)</a:t>
            </a:r>
          </a:p>
          <a:p>
            <a:pPr lvl="0"/>
            <a:endParaRPr lang="de-DE" sz="1400" dirty="0">
              <a:solidFill>
                <a:prstClr val="black"/>
              </a:solidFill>
              <a:latin typeface="Arial" panose="020B0604020202020204" pitchFamily="34" charset="0"/>
              <a:cs typeface="Arial" panose="020B0604020202020204" pitchFamily="34" charset="0"/>
              <a:sym typeface="Symbol"/>
            </a:endParaRPr>
          </a:p>
          <a:p>
            <a:pPr lvl="0"/>
            <a:r>
              <a:rPr lang="de-DE" sz="1400" dirty="0" smtClean="0">
                <a:solidFill>
                  <a:prstClr val="black"/>
                </a:solidFill>
                <a:latin typeface="Arial" panose="020B0604020202020204" pitchFamily="34" charset="0"/>
                <a:cs typeface="Arial" panose="020B0604020202020204" pitchFamily="34" charset="0"/>
              </a:rPr>
              <a:t>Half-</a:t>
            </a:r>
            <a:r>
              <a:rPr lang="de-DE" sz="1400" dirty="0" err="1" smtClean="0">
                <a:solidFill>
                  <a:prstClr val="black"/>
                </a:solidFill>
                <a:latin typeface="Arial" panose="020B0604020202020204" pitchFamily="34" charset="0"/>
                <a:cs typeface="Arial" panose="020B0604020202020204" pitchFamily="34" charset="0"/>
              </a:rPr>
              <a:t>cell</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betatron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phase</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advance</a:t>
            </a:r>
            <a:r>
              <a:rPr lang="de-DE" sz="1400" dirty="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close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to</a:t>
            </a:r>
            <a:r>
              <a:rPr lang="de-DE" sz="1400" dirty="0" smtClean="0">
                <a:solidFill>
                  <a:prstClr val="black"/>
                </a:solidFill>
                <a:latin typeface="Arial" panose="020B0604020202020204" pitchFamily="34" charset="0"/>
                <a:cs typeface="Arial" panose="020B0604020202020204" pitchFamily="34" charset="0"/>
              </a:rPr>
              <a:t> </a:t>
            </a:r>
            <a:r>
              <a:rPr lang="de-DE" sz="1400" b="1" dirty="0" smtClean="0">
                <a:solidFill>
                  <a:srgbClr val="0000CC"/>
                </a:solidFill>
                <a:latin typeface="Arial"/>
                <a:cs typeface="Arial"/>
                <a:sym typeface="Symbol"/>
              </a:rPr>
              <a:t></a:t>
            </a:r>
            <a:r>
              <a:rPr lang="de-DE" sz="1400" b="1" baseline="-25000" dirty="0" smtClean="0">
                <a:solidFill>
                  <a:srgbClr val="0000CC"/>
                </a:solidFill>
                <a:latin typeface="Arial"/>
                <a:cs typeface="Times New Roman"/>
              </a:rPr>
              <a:t>x</a:t>
            </a:r>
            <a:r>
              <a:rPr lang="de-DE" sz="1400" b="1" dirty="0" smtClean="0">
                <a:solidFill>
                  <a:srgbClr val="0000CC"/>
                </a:solidFill>
                <a:latin typeface="Arial"/>
                <a:cs typeface="Arial"/>
                <a:sym typeface="Symbol"/>
              </a:rPr>
              <a:t></a:t>
            </a:r>
            <a:r>
              <a:rPr lang="de-DE" sz="1400" b="1" dirty="0" smtClean="0">
                <a:solidFill>
                  <a:srgbClr val="0000CC"/>
                </a:solidFill>
                <a:latin typeface="Arial"/>
                <a:cs typeface="Times New Roman"/>
                <a:sym typeface="Symbol"/>
              </a:rPr>
              <a:t>3</a:t>
            </a:r>
            <a:r>
              <a:rPr lang="de-DE" sz="1400" b="1" dirty="0" smtClean="0">
                <a:solidFill>
                  <a:srgbClr val="0000CC"/>
                </a:solidFill>
                <a:latin typeface="Arial"/>
                <a:cs typeface="Times New Roman"/>
              </a:rPr>
              <a:t>.5</a:t>
            </a:r>
            <a:r>
              <a:rPr lang="de-DE" sz="1400" dirty="0" smtClean="0">
                <a:solidFill>
                  <a:prstClr val="black"/>
                </a:solidFill>
                <a:latin typeface="Arial" panose="020B0604020202020204" pitchFamily="34" charset="0"/>
                <a:cs typeface="Arial" panose="020B0604020202020204" pitchFamily="34" charset="0"/>
              </a:rPr>
              <a:t> (</a:t>
            </a:r>
            <a:r>
              <a:rPr lang="de-DE" sz="1400" b="1" dirty="0" smtClean="0">
                <a:solidFill>
                  <a:srgbClr val="0000CC"/>
                </a:solidFill>
                <a:latin typeface="Arial"/>
                <a:cs typeface="Arial"/>
                <a:sym typeface="Symbol"/>
              </a:rPr>
              <a:t></a:t>
            </a:r>
            <a:r>
              <a:rPr lang="de-DE" sz="1400" b="1" baseline="-25000" dirty="0" smtClean="0">
                <a:solidFill>
                  <a:srgbClr val="0000CC"/>
                </a:solidFill>
                <a:latin typeface="Arial"/>
                <a:cs typeface="Times New Roman"/>
              </a:rPr>
              <a:t>x</a:t>
            </a:r>
            <a:r>
              <a:rPr lang="de-DE" sz="1400" b="1" dirty="0" smtClean="0">
                <a:solidFill>
                  <a:srgbClr val="0000CC"/>
                </a:solidFill>
                <a:latin typeface="Arial"/>
                <a:cs typeface="Arial"/>
                <a:sym typeface="Symbol"/>
              </a:rPr>
              <a:t></a:t>
            </a:r>
            <a:r>
              <a:rPr lang="de-DE" sz="1400" b="1" dirty="0" smtClean="0">
                <a:solidFill>
                  <a:srgbClr val="0000CC"/>
                </a:solidFill>
                <a:latin typeface="Arial"/>
                <a:cs typeface="Times New Roman"/>
              </a:rPr>
              <a:t>1.75)</a:t>
            </a:r>
            <a:r>
              <a:rPr lang="de-DE" sz="1100" dirty="0" smtClean="0">
                <a:cs typeface="Times New Roman"/>
              </a:rPr>
              <a:t> </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and</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Resonance</a:t>
            </a:r>
            <a:r>
              <a:rPr lang="de-DE" sz="1400" dirty="0" smtClean="0">
                <a:solidFill>
                  <a:prstClr val="black"/>
                </a:solidFill>
                <a:latin typeface="Arial" panose="020B0604020202020204" pitchFamily="34" charset="0"/>
                <a:cs typeface="Arial" panose="020B0604020202020204" pitchFamily="34" charset="0"/>
                <a:sym typeface="Symbol"/>
              </a:rPr>
              <a:t> </a:t>
            </a:r>
            <a:r>
              <a:rPr lang="de-DE" sz="1400" dirty="0" err="1" smtClean="0">
                <a:solidFill>
                  <a:prstClr val="black"/>
                </a:solidFill>
                <a:latin typeface="Arial" panose="020B0604020202020204" pitchFamily="34" charset="0"/>
                <a:cs typeface="Arial" panose="020B0604020202020204" pitchFamily="34" charset="0"/>
                <a:sym typeface="Symbol"/>
              </a:rPr>
              <a:t>Driving</a:t>
            </a:r>
            <a:r>
              <a:rPr lang="de-DE" sz="1400" dirty="0" smtClean="0">
                <a:solidFill>
                  <a:prstClr val="black"/>
                </a:solidFill>
                <a:latin typeface="Arial" panose="020B0604020202020204" pitchFamily="34" charset="0"/>
                <a:cs typeface="Arial" panose="020B0604020202020204" pitchFamily="34" charset="0"/>
                <a:sym typeface="Symbol"/>
              </a:rPr>
              <a:t> Terms (</a:t>
            </a:r>
            <a:r>
              <a:rPr lang="de-DE" sz="1400" dirty="0" err="1">
                <a:solidFill>
                  <a:prstClr val="black"/>
                </a:solidFill>
                <a:latin typeface="Arial" panose="020B0604020202020204" pitchFamily="34" charset="0"/>
                <a:cs typeface="Arial" panose="020B0604020202020204" pitchFamily="34" charset="0"/>
                <a:sym typeface="Symbol"/>
              </a:rPr>
              <a:t>Qx</a:t>
            </a:r>
            <a:r>
              <a:rPr lang="de-DE" sz="1400" dirty="0">
                <a:solidFill>
                  <a:prstClr val="black"/>
                </a:solidFill>
                <a:latin typeface="Arial" panose="020B0604020202020204" pitchFamily="34" charset="0"/>
                <a:cs typeface="Arial" panose="020B0604020202020204" pitchFamily="34" charset="0"/>
                <a:sym typeface="Symbol"/>
              </a:rPr>
              <a:t>, 2Qx, </a:t>
            </a:r>
            <a:r>
              <a:rPr lang="de-DE" sz="1400" dirty="0" smtClean="0">
                <a:solidFill>
                  <a:prstClr val="black"/>
                </a:solidFill>
                <a:latin typeface="Arial" panose="020B0604020202020204" pitchFamily="34" charset="0"/>
                <a:cs typeface="Arial" panose="020B0604020202020204" pitchFamily="34" charset="0"/>
                <a:sym typeface="Symbol"/>
              </a:rPr>
              <a:t>3Qx, Qx</a:t>
            </a:r>
            <a:r>
              <a:rPr lang="de-DE" sz="1400" dirty="0" smtClean="0">
                <a:solidFill>
                  <a:prstClr val="black"/>
                </a:solidFill>
                <a:latin typeface="Arial"/>
                <a:cs typeface="Arial"/>
                <a:sym typeface="Symbol"/>
              </a:rPr>
              <a:t>±2Qy</a:t>
            </a:r>
            <a:r>
              <a:rPr lang="de-DE" sz="1400" dirty="0">
                <a:solidFill>
                  <a:prstClr val="black"/>
                </a:solidFill>
                <a:latin typeface="Arial"/>
                <a:cs typeface="Arial"/>
                <a:sym typeface="Symbol"/>
              </a:rPr>
              <a:t>) </a:t>
            </a:r>
            <a:r>
              <a:rPr lang="de-DE" sz="1400" dirty="0" err="1">
                <a:solidFill>
                  <a:prstClr val="black"/>
                </a:solidFill>
                <a:latin typeface="Arial"/>
                <a:cs typeface="Arial"/>
                <a:sym typeface="Symbol"/>
              </a:rPr>
              <a:t>are</a:t>
            </a:r>
            <a:r>
              <a:rPr lang="de-DE" sz="1400" dirty="0">
                <a:solidFill>
                  <a:prstClr val="black"/>
                </a:solidFill>
                <a:latin typeface="Arial"/>
                <a:cs typeface="Arial"/>
                <a:sym typeface="Symbol"/>
              </a:rPr>
              <a:t> </a:t>
            </a:r>
            <a:r>
              <a:rPr lang="de-DE" sz="1400" dirty="0" err="1" smtClean="0">
                <a:solidFill>
                  <a:prstClr val="black"/>
                </a:solidFill>
                <a:latin typeface="Arial"/>
                <a:cs typeface="Arial"/>
                <a:sym typeface="Symbol"/>
              </a:rPr>
              <a:t>reduced</a:t>
            </a:r>
            <a:r>
              <a:rPr lang="de-DE" sz="1400" dirty="0" smtClean="0">
                <a:solidFill>
                  <a:prstClr val="black"/>
                </a:solidFill>
                <a:latin typeface="Arial"/>
                <a:cs typeface="Arial"/>
                <a:sym typeface="Symbol"/>
              </a:rPr>
              <a:t> due </a:t>
            </a:r>
            <a:r>
              <a:rPr lang="de-DE" sz="1400" dirty="0" err="1" smtClean="0">
                <a:solidFill>
                  <a:prstClr val="black"/>
                </a:solidFill>
                <a:latin typeface="Arial"/>
                <a:cs typeface="Arial"/>
                <a:sym typeface="Symbol"/>
              </a:rPr>
              <a:t>to</a:t>
            </a:r>
            <a:r>
              <a:rPr lang="de-DE" sz="1400" dirty="0" smtClean="0">
                <a:solidFill>
                  <a:prstClr val="black"/>
                </a:solidFill>
                <a:latin typeface="Arial"/>
                <a:cs typeface="Arial"/>
                <a:sym typeface="Symbol"/>
              </a:rPr>
              <a:t> </a:t>
            </a:r>
            <a:r>
              <a:rPr lang="de-DE" sz="1400" dirty="0" err="1" smtClean="0">
                <a:solidFill>
                  <a:prstClr val="black"/>
                </a:solidFill>
                <a:latin typeface="Arial"/>
                <a:cs typeface="Arial"/>
                <a:sym typeface="Symbol"/>
              </a:rPr>
              <a:t>lattice</a:t>
            </a:r>
            <a:r>
              <a:rPr lang="de-DE" sz="1400" dirty="0" smtClean="0">
                <a:solidFill>
                  <a:prstClr val="black"/>
                </a:solidFill>
                <a:latin typeface="Arial"/>
                <a:cs typeface="Arial"/>
                <a:sym typeface="Symbol"/>
              </a:rPr>
              <a:t> </a:t>
            </a:r>
            <a:r>
              <a:rPr lang="de-DE" sz="1400" dirty="0" err="1" smtClean="0">
                <a:solidFill>
                  <a:prstClr val="black"/>
                </a:solidFill>
                <a:latin typeface="Arial"/>
                <a:cs typeface="Arial"/>
                <a:sym typeface="Symbol"/>
              </a:rPr>
              <a:t>symmetry</a:t>
            </a:r>
            <a:r>
              <a:rPr lang="de-DE" sz="1400" dirty="0" smtClean="0">
                <a:solidFill>
                  <a:prstClr val="black"/>
                </a:solidFill>
                <a:latin typeface="Arial"/>
                <a:cs typeface="Arial"/>
                <a:sym typeface="Symbol"/>
              </a:rPr>
              <a:t> </a:t>
            </a:r>
            <a:r>
              <a:rPr lang="de-DE" sz="1400" dirty="0" err="1" smtClean="0">
                <a:solidFill>
                  <a:prstClr val="black"/>
                </a:solidFill>
                <a:latin typeface="Arial"/>
                <a:cs typeface="Arial"/>
                <a:sym typeface="Symbol"/>
              </a:rPr>
              <a:t>and</a:t>
            </a:r>
            <a:r>
              <a:rPr lang="de-DE" sz="1400" dirty="0" smtClean="0">
                <a:solidFill>
                  <a:prstClr val="black"/>
                </a:solidFill>
                <a:latin typeface="Arial"/>
                <a:cs typeface="Arial"/>
                <a:sym typeface="Symbol"/>
              </a:rPr>
              <a:t> </a:t>
            </a:r>
            <a:r>
              <a:rPr lang="de-DE" sz="1400" dirty="0" err="1" smtClean="0">
                <a:solidFill>
                  <a:prstClr val="black"/>
                </a:solidFill>
                <a:latin typeface="Arial"/>
                <a:cs typeface="Arial"/>
                <a:sym typeface="Symbol"/>
              </a:rPr>
              <a:t>periodicity</a:t>
            </a:r>
            <a:endParaRPr lang="de-DE" sz="1400" dirty="0" smtClean="0">
              <a:solidFill>
                <a:prstClr val="black"/>
              </a:solidFill>
              <a:latin typeface="Arial"/>
              <a:cs typeface="Arial"/>
              <a:sym typeface="Symbol"/>
            </a:endParaRPr>
          </a:p>
          <a:p>
            <a:pPr lvl="0"/>
            <a:endParaRPr lang="de-DE" sz="1400" dirty="0">
              <a:solidFill>
                <a:prstClr val="black"/>
              </a:solidFill>
              <a:latin typeface="Arial" panose="020B0604020202020204" pitchFamily="34" charset="0"/>
              <a:cs typeface="Arial" panose="020B0604020202020204" pitchFamily="34" charset="0"/>
              <a:sym typeface="Symbol"/>
            </a:endParaRPr>
          </a:p>
          <a:p>
            <a:pPr lvl="0"/>
            <a:r>
              <a:rPr lang="de-DE" sz="1400" dirty="0" err="1">
                <a:solidFill>
                  <a:prstClr val="black"/>
                </a:solidFill>
                <a:latin typeface="Arial" panose="020B0604020202020204" pitchFamily="34" charset="0"/>
                <a:cs typeface="Arial" panose="020B0604020202020204" pitchFamily="34" charset="0"/>
              </a:rPr>
              <a:t>Quadratic</a:t>
            </a:r>
            <a:r>
              <a:rPr lang="de-DE" sz="1400" dirty="0">
                <a:solidFill>
                  <a:prstClr val="black"/>
                </a:solidFill>
                <a:latin typeface="Arial" panose="020B0604020202020204" pitchFamily="34" charset="0"/>
                <a:cs typeface="Arial" panose="020B0604020202020204" pitchFamily="34" charset="0"/>
              </a:rPr>
              <a:t> (</a:t>
            </a:r>
            <a:r>
              <a:rPr lang="en-US" sz="1400" i="1" dirty="0">
                <a:solidFill>
                  <a:prstClr val="black"/>
                </a:solidFill>
                <a:sym typeface="Symbol"/>
              </a:rPr>
              <a:t></a:t>
            </a:r>
            <a:r>
              <a:rPr lang="de-DE" sz="1400" baseline="-25000" dirty="0">
                <a:solidFill>
                  <a:prstClr val="black"/>
                </a:solidFill>
              </a:rPr>
              <a:t>2x </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Cubic</a:t>
            </a:r>
            <a:r>
              <a:rPr lang="de-DE" sz="1400" dirty="0" smtClean="0">
                <a:solidFill>
                  <a:prstClr val="black"/>
                </a:solidFill>
                <a:latin typeface="Arial" panose="020B0604020202020204" pitchFamily="34" charset="0"/>
                <a:cs typeface="Arial" panose="020B0604020202020204" pitchFamily="34" charset="0"/>
              </a:rPr>
              <a:t> </a:t>
            </a:r>
            <a:r>
              <a:rPr lang="de-DE" sz="1400" dirty="0">
                <a:solidFill>
                  <a:prstClr val="black"/>
                </a:solidFill>
                <a:latin typeface="Arial" panose="020B0604020202020204" pitchFamily="34" charset="0"/>
                <a:cs typeface="Arial" panose="020B0604020202020204" pitchFamily="34" charset="0"/>
              </a:rPr>
              <a:t>(</a:t>
            </a:r>
            <a:r>
              <a:rPr lang="en-US" sz="1400" i="1" dirty="0">
                <a:solidFill>
                  <a:prstClr val="black"/>
                </a:solidFill>
                <a:sym typeface="Symbol"/>
              </a:rPr>
              <a:t></a:t>
            </a:r>
            <a:r>
              <a:rPr lang="de-DE" sz="1400" baseline="-25000" dirty="0">
                <a:solidFill>
                  <a:prstClr val="black"/>
                </a:solidFill>
              </a:rPr>
              <a:t>3x</a:t>
            </a:r>
            <a:r>
              <a:rPr lang="de-DE" sz="1400" dirty="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CHROMA </a:t>
            </a:r>
            <a:r>
              <a:rPr lang="de-DE" sz="1400" dirty="0" err="1" smtClean="0">
                <a:solidFill>
                  <a:prstClr val="black"/>
                </a:solidFill>
                <a:latin typeface="Arial" panose="020B0604020202020204" pitchFamily="34" charset="0"/>
                <a:cs typeface="Arial" panose="020B0604020202020204" pitchFamily="34" charset="0"/>
              </a:rPr>
              <a:t>and</a:t>
            </a:r>
            <a:r>
              <a:rPr lang="de-DE" sz="1400" dirty="0" smtClean="0">
                <a:solidFill>
                  <a:prstClr val="black"/>
                </a:solidFill>
                <a:latin typeface="Arial" panose="020B0604020202020204" pitchFamily="34" charset="0"/>
                <a:cs typeface="Arial" panose="020B0604020202020204" pitchFamily="34" charset="0"/>
              </a:rPr>
              <a:t> ADTS </a:t>
            </a:r>
            <a:r>
              <a:rPr lang="de-DE" sz="1400" dirty="0" err="1" smtClean="0">
                <a:solidFill>
                  <a:prstClr val="black"/>
                </a:solidFill>
                <a:latin typeface="Arial" panose="020B0604020202020204" pitchFamily="34" charset="0"/>
                <a:cs typeface="Arial" panose="020B0604020202020204" pitchFamily="34" charset="0"/>
              </a:rPr>
              <a:t>are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minimized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by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lattice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geometry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and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harmonic</a:t>
            </a:r>
            <a:r>
              <a:rPr lang="de-DE" sz="1400" dirty="0" smtClean="0">
                <a:solidFill>
                  <a:prstClr val="black"/>
                </a:solidFill>
                <a:latin typeface="Arial" panose="020B0604020202020204" pitchFamily="34" charset="0"/>
                <a:cs typeface="Arial" panose="020B0604020202020204" pitchFamily="34" charset="0"/>
              </a:rPr>
              <a:t> SXT</a:t>
            </a:r>
          </a:p>
          <a:p>
            <a:pPr marL="0" lvl="0" indent="0">
              <a:buNone/>
            </a:pPr>
            <a:endParaRPr lang="de-DE" sz="1400" dirty="0">
              <a:solidFill>
                <a:prstClr val="black"/>
              </a:solidFill>
              <a:latin typeface="Arial" panose="020B0604020202020204" pitchFamily="34" charset="0"/>
              <a:cs typeface="Arial" panose="020B0604020202020204" pitchFamily="34" charset="0"/>
            </a:endParaRPr>
          </a:p>
          <a:p>
            <a:pPr lvl="0"/>
            <a:r>
              <a:rPr lang="de-DE" sz="1400" dirty="0">
                <a:solidFill>
                  <a:prstClr val="black"/>
                </a:solidFill>
                <a:latin typeface="Arial" panose="020B0604020202020204" pitchFamily="34" charset="0"/>
                <a:cs typeface="Arial" panose="020B0604020202020204" pitchFamily="34" charset="0"/>
              </a:rPr>
              <a:t>Dynamic </a:t>
            </a:r>
            <a:r>
              <a:rPr lang="de-DE" sz="1400" dirty="0" err="1">
                <a:solidFill>
                  <a:prstClr val="black"/>
                </a:solidFill>
                <a:latin typeface="Arial" panose="020B0604020202020204" pitchFamily="34" charset="0"/>
                <a:cs typeface="Arial" panose="020B0604020202020204" pitchFamily="34" charset="0"/>
              </a:rPr>
              <a:t>aperture</a:t>
            </a:r>
            <a:r>
              <a:rPr lang="de-DE" sz="1400" dirty="0">
                <a:solidFill>
                  <a:prstClr val="black"/>
                </a:solidFill>
                <a:latin typeface="Arial" panose="020B0604020202020204" pitchFamily="34" charset="0"/>
                <a:cs typeface="Arial" panose="020B0604020202020204" pitchFamily="34" charset="0"/>
              </a:rPr>
              <a:t> </a:t>
            </a:r>
            <a:r>
              <a:rPr lang="de-DE" sz="1400" b="1" dirty="0" smtClean="0">
                <a:solidFill>
                  <a:srgbClr val="FF0000"/>
                </a:solidFill>
                <a:latin typeface="Arial"/>
                <a:cs typeface="Arial"/>
              </a:rPr>
              <a:t>±5</a:t>
            </a:r>
            <a:r>
              <a:rPr lang="de-DE" sz="1400" b="1" dirty="0" smtClean="0">
                <a:solidFill>
                  <a:srgbClr val="FF0000"/>
                </a:solidFill>
                <a:latin typeface="Arial" panose="020B0604020202020204" pitchFamily="34" charset="0"/>
                <a:cs typeface="Arial" panose="020B0604020202020204" pitchFamily="34" charset="0"/>
              </a:rPr>
              <a:t> </a:t>
            </a:r>
            <a:r>
              <a:rPr lang="de-DE" sz="1400" b="1" dirty="0">
                <a:solidFill>
                  <a:srgbClr val="FF0000"/>
                </a:solidFill>
                <a:latin typeface="Arial" panose="020B0604020202020204" pitchFamily="34" charset="0"/>
                <a:cs typeface="Arial" panose="020B0604020202020204" pitchFamily="34" charset="0"/>
              </a:rPr>
              <a:t>mm </a:t>
            </a:r>
            <a:r>
              <a:rPr lang="de-DE" sz="1400" dirty="0" err="1">
                <a:solidFill>
                  <a:prstClr val="black"/>
                </a:solidFill>
                <a:latin typeface="Arial" panose="020B0604020202020204" pitchFamily="34" charset="0"/>
                <a:cs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early</a:t>
            </a:r>
            <a:r>
              <a:rPr lang="de-DE" sz="1400" dirty="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lattice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versions</a:t>
            </a:r>
            <a:r>
              <a:rPr lang="de-DE" sz="1400" dirty="0" smtClean="0">
                <a:solidFill>
                  <a:prstClr val="black"/>
                </a:solidFill>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a:t>
            </a:r>
            <a:r>
              <a:rPr lang="de-DE" sz="1200" dirty="0" smtClean="0">
                <a:latin typeface="Arial" panose="020B0604020202020204" pitchFamily="34" charset="0"/>
                <a:cs typeface="Arial" panose="020B0604020202020204" pitchFamily="34" charset="0"/>
              </a:rPr>
              <a:t>„</a:t>
            </a:r>
            <a:r>
              <a:rPr lang="de-DE" sz="1000" b="1" dirty="0" smtClean="0">
                <a:solidFill>
                  <a:srgbClr val="FF0000"/>
                </a:solidFill>
                <a:latin typeface="Arial" panose="020B0604020202020204" pitchFamily="34" charset="0"/>
                <a:cs typeface="Arial" panose="020B0604020202020204" pitchFamily="34" charset="0"/>
              </a:rPr>
              <a:t>21_3,6,9 </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is</a:t>
            </a:r>
            <a:r>
              <a:rPr lang="de-DE" sz="1400" dirty="0">
                <a:solidFill>
                  <a:prstClr val="black"/>
                </a:solidFill>
                <a:latin typeface="Arial" panose="020B0604020202020204" pitchFamily="34" charset="0"/>
                <a:cs typeface="Arial" panose="020B0604020202020204" pitchFamily="34" charset="0"/>
              </a:rPr>
              <a:t> OPENED </a:t>
            </a:r>
            <a:r>
              <a:rPr lang="de-DE" sz="1400" dirty="0" err="1" smtClean="0">
                <a:solidFill>
                  <a:prstClr val="black"/>
                </a:solidFill>
                <a:latin typeface="Arial" panose="020B0604020202020204" pitchFamily="34" charset="0"/>
                <a:cs typeface="Arial" panose="020B0604020202020204" pitchFamily="34" charset="0"/>
              </a:rPr>
              <a:t>to</a:t>
            </a:r>
            <a:r>
              <a:rPr lang="de-DE" sz="1400" dirty="0">
                <a:solidFill>
                  <a:prstClr val="black"/>
                </a:solidFill>
                <a:latin typeface="Arial" panose="020B0604020202020204" pitchFamily="34" charset="0"/>
                <a:cs typeface="Arial" panose="020B0604020202020204" pitchFamily="34" charset="0"/>
              </a:rPr>
              <a:t> </a:t>
            </a:r>
            <a:r>
              <a:rPr lang="de-DE" sz="1400" b="1" dirty="0" smtClean="0">
                <a:solidFill>
                  <a:srgbClr val="0000CC"/>
                </a:solidFill>
                <a:latin typeface="Arial" panose="020B0604020202020204" pitchFamily="34" charset="0"/>
                <a:cs typeface="Arial" panose="020B0604020202020204" pitchFamily="34" charset="0"/>
              </a:rPr>
              <a:t>-14..+18 </a:t>
            </a:r>
            <a:r>
              <a:rPr lang="de-DE" sz="1400" b="1" dirty="0">
                <a:solidFill>
                  <a:srgbClr val="0000CC"/>
                </a:solidFill>
                <a:latin typeface="Arial" panose="020B0604020202020204" pitchFamily="34" charset="0"/>
                <a:cs typeface="Arial" panose="020B0604020202020204" pitchFamily="34" charset="0"/>
              </a:rPr>
              <a:t>mm </a:t>
            </a:r>
            <a:r>
              <a:rPr lang="de-DE" sz="1400" dirty="0" smtClean="0">
                <a:solidFill>
                  <a:prstClr val="black"/>
                </a:solidFill>
                <a:latin typeface="Arial" panose="020B0604020202020204" pitchFamily="34" charset="0"/>
                <a:cs typeface="Arial" panose="020B0604020202020204" pitchFamily="34" charset="0"/>
              </a:rPr>
              <a:t>(</a:t>
            </a:r>
            <a:r>
              <a:rPr lang="de-DE" sz="1000" b="1" dirty="0" smtClean="0">
                <a:solidFill>
                  <a:srgbClr val="0000CC"/>
                </a:solidFill>
                <a:latin typeface="Arial" panose="020B0604020202020204" pitchFamily="34" charset="0"/>
                <a:cs typeface="Arial" panose="020B0604020202020204" pitchFamily="34" charset="0"/>
              </a:rPr>
              <a:t>3Q_SPLIT_SHORT_5)</a:t>
            </a:r>
            <a:r>
              <a:rPr lang="de-DE" sz="1400" dirty="0" smtClean="0">
                <a:solidFill>
                  <a:prstClr val="black"/>
                </a:solidFill>
                <a:latin typeface="Arial" panose="020B0604020202020204" pitchFamily="34" charset="0"/>
                <a:cs typeface="Arial" panose="020B0604020202020204" pitchFamily="34" charset="0"/>
              </a:rPr>
              <a:t> </a:t>
            </a:r>
          </a:p>
          <a:p>
            <a:pPr marL="0" lvl="0" indent="0">
              <a:buNone/>
            </a:pPr>
            <a:endParaRPr lang="de-DE" sz="1400" dirty="0">
              <a:solidFill>
                <a:prstClr val="black"/>
              </a:solidFill>
              <a:latin typeface="Arial" panose="020B0604020202020204" pitchFamily="34" charset="0"/>
              <a:cs typeface="Arial" panose="020B0604020202020204" pitchFamily="34" charset="0"/>
            </a:endParaRPr>
          </a:p>
          <a:p>
            <a:pPr lvl="0"/>
            <a:r>
              <a:rPr lang="de-DE" sz="1400" dirty="0" smtClean="0">
                <a:solidFill>
                  <a:prstClr val="black"/>
                </a:solidFill>
                <a:latin typeface="Arial" panose="020B0604020202020204" pitchFamily="34" charset="0"/>
                <a:cs typeface="Arial" panose="020B0604020202020204" pitchFamily="34" charset="0"/>
              </a:rPr>
              <a:t>DA </a:t>
            </a:r>
            <a:r>
              <a:rPr lang="de-DE" sz="1400" dirty="0" err="1" smtClean="0">
                <a:solidFill>
                  <a:prstClr val="black"/>
                </a:solidFill>
                <a:latin typeface="Arial" panose="020B0604020202020204" pitchFamily="34" charset="0"/>
                <a:cs typeface="Arial" panose="020B0604020202020204" pitchFamily="34" charset="0"/>
              </a:rPr>
              <a:t>for</a:t>
            </a:r>
            <a:r>
              <a:rPr lang="de-DE" sz="1400" dirty="0" smtClean="0">
                <a:solidFill>
                  <a:prstClr val="black"/>
                </a:solidFill>
                <a:latin typeface="Arial" panose="020B0604020202020204" pitchFamily="34" charset="0"/>
                <a:cs typeface="Arial" panose="020B0604020202020204" pitchFamily="34" charset="0"/>
              </a:rPr>
              <a:t> off-</a:t>
            </a:r>
            <a:r>
              <a:rPr lang="de-DE" sz="1400" dirty="0" err="1" smtClean="0">
                <a:solidFill>
                  <a:prstClr val="black"/>
                </a:solidFill>
                <a:latin typeface="Arial" panose="020B0604020202020204" pitchFamily="34" charset="0"/>
                <a:cs typeface="Arial" panose="020B0604020202020204" pitchFamily="34" charset="0"/>
              </a:rPr>
              <a:t>momentum</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particles</a:t>
            </a:r>
            <a:r>
              <a:rPr lang="de-DE" sz="1400" dirty="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a:t>
            </a:r>
            <a:r>
              <a:rPr lang="de-DE" sz="1400" b="1" dirty="0" smtClean="0">
                <a:solidFill>
                  <a:srgbClr val="0000CC"/>
                </a:solidFill>
                <a:latin typeface="Arial" panose="020B0604020202020204" pitchFamily="34" charset="0"/>
                <a:cs typeface="Arial" panose="020B0604020202020204" pitchFamily="34" charset="0"/>
                <a:sym typeface="Symbol"/>
              </a:rPr>
              <a:t></a:t>
            </a:r>
            <a:r>
              <a:rPr lang="de-DE" sz="1400" b="1" dirty="0">
                <a:solidFill>
                  <a:srgbClr val="0000CC"/>
                </a:solidFill>
                <a:latin typeface="Arial" panose="020B0604020202020204" pitchFamily="34" charset="0"/>
                <a:cs typeface="Arial" panose="020B0604020202020204" pitchFamily="34" charset="0"/>
                <a:sym typeface="Symbol"/>
              </a:rPr>
              <a:t></a:t>
            </a:r>
            <a:r>
              <a:rPr lang="de-DE" sz="1400" b="1" dirty="0" smtClean="0">
                <a:solidFill>
                  <a:srgbClr val="0000CC"/>
                </a:solidFill>
                <a:latin typeface="Arial"/>
                <a:cs typeface="Arial"/>
                <a:sym typeface="Symbol"/>
              </a:rPr>
              <a:t>±5</a:t>
            </a:r>
            <a:r>
              <a:rPr lang="de-DE" sz="1400" b="1" dirty="0" smtClean="0">
                <a:solidFill>
                  <a:srgbClr val="0000CC"/>
                </a:solidFill>
                <a:latin typeface="Arial" panose="020B0604020202020204" pitchFamily="34" charset="0"/>
                <a:cs typeface="Arial" panose="020B0604020202020204" pitchFamily="34" charset="0"/>
              </a:rPr>
              <a:t>%</a:t>
            </a:r>
            <a:r>
              <a:rPr lang="de-DE" sz="1400" dirty="0" smtClean="0">
                <a:solidFill>
                  <a:srgbClr val="0000CC"/>
                </a:solidFill>
                <a:latin typeface="Arial" panose="020B0604020202020204" pitchFamily="34" charset="0"/>
                <a:cs typeface="Arial" panose="020B0604020202020204" pitchFamily="34" charset="0"/>
              </a:rPr>
              <a:t>) </a:t>
            </a:r>
            <a:r>
              <a:rPr lang="de-DE" sz="1400" dirty="0" err="1" smtClean="0">
                <a:solidFill>
                  <a:srgbClr val="0000CC"/>
                </a:solidFill>
                <a:latin typeface="Arial" panose="020B0604020202020204" pitchFamily="34" charset="0"/>
                <a:cs typeface="Arial" panose="020B0604020202020204" pitchFamily="34" charset="0"/>
              </a:rPr>
              <a:t>i</a:t>
            </a:r>
            <a:r>
              <a:rPr lang="de-DE" sz="1400" dirty="0" err="1" smtClean="0">
                <a:solidFill>
                  <a:prstClr val="black"/>
                </a:solidFill>
                <a:latin typeface="Arial" panose="020B0604020202020204" pitchFamily="34" charset="0"/>
                <a:cs typeface="Arial" panose="020B0604020202020204" pitchFamily="34" charset="0"/>
              </a:rPr>
              <a:t>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enough</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for</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s</a:t>
            </a:r>
            <a:r>
              <a:rPr lang="de-DE" sz="1400" dirty="0" err="1" smtClean="0">
                <a:solidFill>
                  <a:prstClr val="black"/>
                </a:solidFill>
                <a:latin typeface="Arial" panose="020B0604020202020204" pitchFamily="34" charset="0"/>
                <a:cs typeface="Arial" panose="020B0604020202020204" pitchFamily="34" charset="0"/>
              </a:rPr>
              <a:t>table</a:t>
            </a:r>
            <a:r>
              <a:rPr lang="de-DE" sz="1400" dirty="0" smtClean="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circulation</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wide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momentum</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spread</a:t>
            </a:r>
            <a:r>
              <a:rPr lang="de-DE" sz="1400" dirty="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beam</a:t>
            </a:r>
            <a:endParaRPr lang="de-DE" sz="1400" dirty="0">
              <a:solidFill>
                <a:prstClr val="black"/>
              </a:solidFill>
              <a:latin typeface="Arial" panose="020B0604020202020204" pitchFamily="34" charset="0"/>
              <a:cs typeface="Arial" panose="020B0604020202020204" pitchFamily="34" charset="0"/>
            </a:endParaRPr>
          </a:p>
          <a:p>
            <a:pPr lvl="0"/>
            <a:endParaRPr lang="de-DE" sz="1400" dirty="0" smtClean="0">
              <a:solidFill>
                <a:prstClr val="black"/>
              </a:solidFill>
              <a:latin typeface="Arial" panose="020B0604020202020204" pitchFamily="34" charset="0"/>
              <a:cs typeface="Arial" panose="020B0604020202020204" pitchFamily="34" charset="0"/>
            </a:endParaRPr>
          </a:p>
          <a:p>
            <a:pPr lvl="0"/>
            <a:r>
              <a:rPr lang="de-DE" sz="1400" dirty="0" err="1" smtClean="0">
                <a:solidFill>
                  <a:prstClr val="black"/>
                </a:solidFill>
                <a:latin typeface="Arial" panose="020B0604020202020204" pitchFamily="34" charset="0"/>
                <a:cs typeface="Arial" panose="020B0604020202020204" pitchFamily="34" charset="0"/>
              </a:rPr>
              <a:t>Octupoles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and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decapoles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should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be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added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to</a:t>
            </a:r>
            <a:r>
              <a:rPr lang="de-DE" sz="1400" dirty="0" smtClean="0">
                <a:solidFill>
                  <a:prstClr val="black"/>
                </a:solidFill>
                <a:latin typeface="Arial" panose="020B0604020202020204" pitchFamily="34" charset="0"/>
                <a:cs typeface="Arial" panose="020B0604020202020204" pitchFamily="34" charset="0"/>
              </a:rPr>
              <a:t> VLA-</a:t>
            </a:r>
            <a:r>
              <a:rPr lang="de-DE" sz="1400" dirty="0" err="1" smtClean="0">
                <a:solidFill>
                  <a:prstClr val="black"/>
                </a:solidFill>
                <a:latin typeface="Arial" panose="020B0604020202020204" pitchFamily="34" charset="0"/>
                <a:cs typeface="Arial" panose="020B0604020202020204" pitchFamily="34" charset="0"/>
              </a:rPr>
              <a:t>cSR</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lattice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to</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suppress</a:t>
            </a:r>
            <a:r>
              <a:rPr lang="de-DE" sz="1400" dirty="0" smtClean="0">
                <a:solidFill>
                  <a:prstClr val="black"/>
                </a:solidFill>
                <a:latin typeface="Arial" panose="020B0604020202020204" pitchFamily="34" charset="0"/>
                <a:cs typeface="Arial" panose="020B0604020202020204" pitchFamily="34" charset="0"/>
              </a:rPr>
              <a:t> ADTS, </a:t>
            </a:r>
            <a:r>
              <a:rPr lang="de-DE" sz="1400" dirty="0" err="1" smtClean="0">
                <a:solidFill>
                  <a:prstClr val="black"/>
                </a:solidFill>
                <a:latin typeface="Arial" panose="020B0604020202020204" pitchFamily="34" charset="0"/>
                <a:cs typeface="Arial" panose="020B0604020202020204" pitchFamily="34" charset="0"/>
              </a:rPr>
              <a:t>quadratic</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and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cubic</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chromaticities</a:t>
            </a:r>
            <a:r>
              <a:rPr lang="de-DE" sz="1400" dirty="0" smtClean="0">
                <a:solidFill>
                  <a:prstClr val="black"/>
                </a:solidFill>
                <a:latin typeface="Arial" panose="020B0604020202020204" pitchFamily="34" charset="0"/>
                <a:cs typeface="Arial" panose="020B0604020202020204" pitchFamily="34" charset="0"/>
              </a:rPr>
              <a:t> etc. but </a:t>
            </a:r>
            <a:r>
              <a:rPr lang="de-DE" sz="1400" dirty="0" err="1" smtClean="0">
                <a:solidFill>
                  <a:prstClr val="black"/>
                </a:solidFill>
                <a:latin typeface="Arial" panose="020B0604020202020204" pitchFamily="34" charset="0"/>
                <a:cs typeface="Arial" panose="020B0604020202020204" pitchFamily="34" charset="0"/>
              </a:rPr>
              <a:t>its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strengh</a:t>
            </a:r>
            <a:r>
              <a:rPr lang="de-DE" sz="1400" dirty="0" smtClean="0">
                <a:solidFill>
                  <a:prstClr val="black"/>
                </a:solidFill>
                <a:latin typeface="Arial" panose="020B0604020202020204" pitchFamily="34" charset="0"/>
                <a:cs typeface="Arial" panose="020B0604020202020204" pitchFamily="34" charset="0"/>
              </a:rPr>
              <a:t> must </a:t>
            </a:r>
            <a:r>
              <a:rPr lang="de-DE" sz="1400" dirty="0" err="1" smtClean="0">
                <a:solidFill>
                  <a:prstClr val="black"/>
                </a:solidFill>
                <a:latin typeface="Arial" panose="020B0604020202020204" pitchFamily="34" charset="0"/>
                <a:cs typeface="Arial" panose="020B0604020202020204" pitchFamily="34" charset="0"/>
              </a:rPr>
              <a:t>be</a:t>
            </a:r>
            <a:r>
              <a:rPr lang="de-DE" sz="1400" dirty="0" smtClean="0">
                <a:solidFill>
                  <a:prstClr val="black"/>
                </a:solidFill>
                <a:latin typeface="Arial" panose="020B0604020202020204" pitchFamily="34" charset="0"/>
                <a:cs typeface="Arial" panose="020B0604020202020204" pitchFamily="34" charset="0"/>
              </a:rPr>
              <a:t> limited in </a:t>
            </a:r>
            <a:r>
              <a:rPr lang="de-DE" sz="1400" dirty="0" err="1" smtClean="0">
                <a:solidFill>
                  <a:prstClr val="black"/>
                </a:solidFill>
                <a:latin typeface="Arial" panose="020B0604020202020204" pitchFamily="34" charset="0"/>
                <a:cs typeface="Arial" panose="020B0604020202020204" pitchFamily="34" charset="0"/>
              </a:rPr>
              <a:t>order</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to</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preserve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stability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betatgron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motion</a:t>
            </a:r>
            <a:endParaRPr lang="de-DE" sz="1400" dirty="0" smtClean="0">
              <a:solidFill>
                <a:prstClr val="black"/>
              </a:solidFill>
              <a:latin typeface="Arial" panose="020B0604020202020204" pitchFamily="34" charset="0"/>
              <a:cs typeface="Arial" panose="020B0604020202020204" pitchFamily="34" charset="0"/>
            </a:endParaRPr>
          </a:p>
          <a:p>
            <a:pPr lvl="0"/>
            <a:r>
              <a:rPr lang="de-DE" sz="1400" dirty="0" err="1" smtClean="0">
                <a:solidFill>
                  <a:prstClr val="black"/>
                </a:solidFill>
                <a:latin typeface="Arial" panose="020B0604020202020204" pitchFamily="34" charset="0"/>
                <a:cs typeface="Arial" panose="020B0604020202020204" pitchFamily="34" charset="0"/>
              </a:rPr>
              <a:t>Full</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suppresion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ADTS </a:t>
            </a:r>
            <a:r>
              <a:rPr lang="de-DE" sz="1400" dirty="0" err="1" smtClean="0">
                <a:solidFill>
                  <a:prstClr val="black"/>
                </a:solidFill>
                <a:latin typeface="Arial" panose="020B0604020202020204" pitchFamily="34" charset="0"/>
                <a:cs typeface="Arial" panose="020B0604020202020204" pitchFamily="34" charset="0"/>
              </a:rPr>
              <a:t>by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octupoles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leads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to</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reduction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DA. </a:t>
            </a:r>
            <a:r>
              <a:rPr lang="de-DE" sz="1400" dirty="0" err="1" smtClean="0">
                <a:solidFill>
                  <a:prstClr val="black"/>
                </a:solidFill>
                <a:latin typeface="Arial" panose="020B0604020202020204" pitchFamily="34" charset="0"/>
                <a:cs typeface="Arial" panose="020B0604020202020204" pitchFamily="34" charset="0"/>
              </a:rPr>
              <a:t>Full</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suppression</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second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order</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chromaticity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by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octupoles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leads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to</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increase</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of</a:t>
            </a:r>
            <a:r>
              <a:rPr lang="de-DE" sz="1400" dirty="0" smtClean="0">
                <a:solidFill>
                  <a:prstClr val="black"/>
                </a:solidFill>
                <a:latin typeface="Arial" panose="020B0604020202020204" pitchFamily="34" charset="0"/>
                <a:cs typeface="Arial" panose="020B0604020202020204" pitchFamily="34" charset="0"/>
              </a:rPr>
              <a:t> ADTS </a:t>
            </a:r>
            <a:r>
              <a:rPr lang="de-DE" sz="1400" dirty="0" err="1" smtClean="0">
                <a:solidFill>
                  <a:prstClr val="black"/>
                </a:solidFill>
                <a:latin typeface="Arial" panose="020B0604020202020204" pitchFamily="34" charset="0"/>
                <a:cs typeface="Arial" panose="020B0604020202020204" pitchFamily="34" charset="0"/>
              </a:rPr>
              <a:t>and</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cubic</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chromaticity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terms</a:t>
            </a:r>
            <a:r>
              <a:rPr lang="de-DE" sz="1400" dirty="0" smtClean="0">
                <a:solidFill>
                  <a:prstClr val="black"/>
                </a:solidFill>
                <a:latin typeface="Arial" panose="020B0604020202020204" pitchFamily="34" charset="0"/>
                <a:cs typeface="Arial" panose="020B0604020202020204" pitchFamily="34" charset="0"/>
              </a:rPr>
              <a:t>. As a </a:t>
            </a:r>
            <a:r>
              <a:rPr lang="de-DE" sz="1400" dirty="0" err="1" smtClean="0">
                <a:solidFill>
                  <a:prstClr val="black"/>
                </a:solidFill>
                <a:latin typeface="Arial" panose="020B0604020202020204" pitchFamily="34" charset="0"/>
                <a:cs typeface="Arial" panose="020B0604020202020204" pitchFamily="34" charset="0"/>
              </a:rPr>
              <a:t>result</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the</a:t>
            </a:r>
            <a:r>
              <a:rPr lang="de-DE" sz="1400" dirty="0" smtClean="0">
                <a:solidFill>
                  <a:prstClr val="black"/>
                </a:solidFill>
                <a:latin typeface="Arial" panose="020B0604020202020204" pitchFamily="34" charset="0"/>
                <a:cs typeface="Arial" panose="020B0604020202020204" pitchFamily="34" charset="0"/>
              </a:rPr>
              <a:t> MA </a:t>
            </a:r>
            <a:r>
              <a:rPr lang="de-DE" sz="1400" dirty="0" err="1" smtClean="0">
                <a:solidFill>
                  <a:prstClr val="black"/>
                </a:solidFill>
                <a:latin typeface="Arial" panose="020B0604020202020204" pitchFamily="34" charset="0"/>
                <a:cs typeface="Arial" panose="020B0604020202020204" pitchFamily="34" charset="0"/>
              </a:rPr>
              <a:t>is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improved</a:t>
            </a:r>
            <a:r>
              <a:rPr lang="de-DE" sz="1400" dirty="0" smtClean="0">
                <a:solidFill>
                  <a:prstClr val="black"/>
                </a:solidFill>
                <a:latin typeface="Arial" panose="020B0604020202020204" pitchFamily="34" charset="0"/>
                <a:cs typeface="Arial" panose="020B0604020202020204" pitchFamily="34" charset="0"/>
              </a:rPr>
              <a:t> but DA </a:t>
            </a:r>
            <a:r>
              <a:rPr lang="de-DE" sz="1400" dirty="0" err="1" smtClean="0">
                <a:solidFill>
                  <a:prstClr val="black"/>
                </a:solidFill>
                <a:latin typeface="Arial" panose="020B0604020202020204" pitchFamily="34" charset="0"/>
                <a:cs typeface="Arial" panose="020B0604020202020204" pitchFamily="34" charset="0"/>
              </a:rPr>
              <a:t>is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reduced</a:t>
            </a:r>
            <a:r>
              <a:rPr lang="de-DE" sz="1400" dirty="0" smtClean="0">
                <a:solidFill>
                  <a:prstClr val="black"/>
                </a:solidFill>
                <a:latin typeface="Arial" panose="020B0604020202020204" pitchFamily="34" charset="0"/>
                <a:cs typeface="Arial" panose="020B0604020202020204" pitchFamily="34" charset="0"/>
              </a:rPr>
              <a:t> </a:t>
            </a:r>
          </a:p>
          <a:p>
            <a:pPr marL="0" lvl="0" indent="0">
              <a:buNone/>
            </a:pPr>
            <a:r>
              <a:rPr lang="de-DE" sz="1400" dirty="0">
                <a:solidFill>
                  <a:prstClr val="black"/>
                </a:solidFill>
                <a:latin typeface="Arial" panose="020B0604020202020204" pitchFamily="34" charset="0"/>
                <a:cs typeface="Arial" panose="020B0604020202020204" pitchFamily="34" charset="0"/>
              </a:rPr>
              <a:t/>
            </a:r>
            <a:br>
              <a:rPr lang="de-DE" sz="1400" dirty="0">
                <a:solidFill>
                  <a:prstClr val="black"/>
                </a:solidFill>
                <a:latin typeface="Arial" panose="020B0604020202020204" pitchFamily="34" charset="0"/>
                <a:cs typeface="Arial" panose="020B0604020202020204" pitchFamily="34" charset="0"/>
              </a:rPr>
            </a:br>
            <a:r>
              <a:rPr lang="de-DE" sz="1400" dirty="0">
                <a:solidFill>
                  <a:prstClr val="black"/>
                </a:solidFill>
                <a:latin typeface="Arial" panose="020B0604020202020204" pitchFamily="34" charset="0"/>
                <a:cs typeface="Arial" panose="020B0604020202020204" pitchFamily="34" charset="0"/>
              </a:rPr>
              <a:t/>
            </a:r>
            <a:br>
              <a:rPr lang="de-DE" sz="1400" dirty="0">
                <a:solidFill>
                  <a:prstClr val="black"/>
                </a:solidFill>
                <a:latin typeface="Arial" panose="020B0604020202020204" pitchFamily="34" charset="0"/>
                <a:cs typeface="Arial" panose="020B0604020202020204" pitchFamily="34" charset="0"/>
              </a:rPr>
            </a:br>
            <a:endParaRPr lang="de-DE" dirty="0"/>
          </a:p>
        </p:txBody>
      </p:sp>
      <p:sp>
        <p:nvSpPr>
          <p:cNvPr id="4" name="Rechteck 3"/>
          <p:cNvSpPr/>
          <p:nvPr/>
        </p:nvSpPr>
        <p:spPr>
          <a:xfrm>
            <a:off x="2242645" y="34751"/>
            <a:ext cx="3865161" cy="307777"/>
          </a:xfrm>
          <a:prstGeom prst="rect">
            <a:avLst/>
          </a:prstGeom>
        </p:spPr>
        <p:txBody>
          <a:bodyPr wrap="none">
            <a:spAutoFit/>
          </a:bodyPr>
          <a:lstStyle/>
          <a:p>
            <a:pPr lvl="0" algn="ctr" eaLnBrk="0" hangingPunct="0">
              <a:spcBef>
                <a:spcPct val="20000"/>
              </a:spcBef>
            </a:pPr>
            <a:r>
              <a:rPr lang="de-DE" sz="1400" b="1" dirty="0" err="1">
                <a:solidFill>
                  <a:prstClr val="black"/>
                </a:solidFill>
                <a:latin typeface="Arial" panose="020B0604020202020204" pitchFamily="34" charset="0"/>
                <a:cs typeface="Arial" panose="020B0604020202020204" pitchFamily="34" charset="0"/>
              </a:rPr>
              <a:t>Merit</a:t>
            </a:r>
            <a:r>
              <a:rPr lang="de-DE" sz="1400" b="1" dirty="0">
                <a:solidFill>
                  <a:prstClr val="black"/>
                </a:solidFill>
                <a:latin typeface="Arial" panose="020B0604020202020204" pitchFamily="34" charset="0"/>
                <a:cs typeface="Arial" panose="020B0604020202020204" pitchFamily="34" charset="0"/>
              </a:rPr>
              <a:t> </a:t>
            </a:r>
            <a:r>
              <a:rPr lang="de-DE" sz="1400" b="1" dirty="0" err="1">
                <a:solidFill>
                  <a:prstClr val="black"/>
                </a:solidFill>
                <a:latin typeface="Arial" panose="020B0604020202020204" pitchFamily="34" charset="0"/>
                <a:cs typeface="Arial" panose="020B0604020202020204" pitchFamily="34" charset="0"/>
              </a:rPr>
              <a:t>of</a:t>
            </a:r>
            <a:r>
              <a:rPr lang="de-DE" sz="1400" b="1" dirty="0">
                <a:solidFill>
                  <a:prstClr val="black"/>
                </a:solidFill>
                <a:latin typeface="Arial" panose="020B0604020202020204" pitchFamily="34" charset="0"/>
                <a:cs typeface="Arial" panose="020B0604020202020204" pitchFamily="34" charset="0"/>
              </a:rPr>
              <a:t> </a:t>
            </a:r>
            <a:r>
              <a:rPr lang="de-DE" sz="1400" b="1" dirty="0" err="1">
                <a:solidFill>
                  <a:prstClr val="black"/>
                </a:solidFill>
                <a:latin typeface="Arial" panose="020B0604020202020204" pitchFamily="34" charset="0"/>
                <a:cs typeface="Arial" panose="020B0604020202020204" pitchFamily="34" charset="0"/>
              </a:rPr>
              <a:t>the</a:t>
            </a:r>
            <a:r>
              <a:rPr lang="de-DE" sz="1400" b="1" dirty="0">
                <a:solidFill>
                  <a:prstClr val="black"/>
                </a:solidFill>
                <a:latin typeface="Arial" panose="020B0604020202020204" pitchFamily="34" charset="0"/>
                <a:cs typeface="Arial" panose="020B0604020202020204" pitchFamily="34" charset="0"/>
              </a:rPr>
              <a:t> </a:t>
            </a:r>
            <a:r>
              <a:rPr lang="de-DE" sz="1400" b="1" dirty="0" smtClean="0">
                <a:solidFill>
                  <a:srgbClr val="0000CC"/>
                </a:solidFill>
                <a:latin typeface="Arial" panose="020B0604020202020204" pitchFamily="34" charset="0"/>
                <a:cs typeface="Arial" panose="020B0604020202020204" pitchFamily="34" charset="0"/>
              </a:rPr>
              <a:t>“3Q_SPLIT_SHORT_5“</a:t>
            </a:r>
            <a:r>
              <a:rPr lang="de-DE" sz="1400" b="1" dirty="0" smtClean="0">
                <a:solidFill>
                  <a:prstClr val="black"/>
                </a:solidFill>
                <a:latin typeface="Arial" panose="020B0604020202020204" pitchFamily="34" charset="0"/>
                <a:cs typeface="Arial" panose="020B0604020202020204" pitchFamily="34" charset="0"/>
              </a:rPr>
              <a:t> </a:t>
            </a:r>
            <a:r>
              <a:rPr lang="de-DE" sz="1400" b="1" dirty="0" err="1" smtClean="0">
                <a:solidFill>
                  <a:prstClr val="black"/>
                </a:solidFill>
                <a:latin typeface="Arial" panose="020B0604020202020204" pitchFamily="34" charset="0"/>
                <a:cs typeface="Arial" panose="020B0604020202020204" pitchFamily="34" charset="0"/>
              </a:rPr>
              <a:t>lattice</a:t>
            </a:r>
            <a:r>
              <a:rPr lang="de-DE" sz="1400" b="1" dirty="0" smtClean="0">
                <a:solidFill>
                  <a:prstClr val="black"/>
                </a:solidFill>
                <a:latin typeface="Arial" panose="020B0604020202020204" pitchFamily="34" charset="0"/>
                <a:cs typeface="Arial" panose="020B0604020202020204" pitchFamily="34" charset="0"/>
              </a:rPr>
              <a:t>   </a:t>
            </a:r>
            <a:endParaRPr lang="de-DE" sz="1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509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368" y="4387"/>
            <a:ext cx="9144000" cy="338554"/>
          </a:xfrm>
          <a:prstGeom prst="rect">
            <a:avLst/>
          </a:prstGeom>
        </p:spPr>
        <p:txBody>
          <a:bodyPr wrap="square">
            <a:spAutoFit/>
          </a:bodyPr>
          <a:lstStyle/>
          <a:p>
            <a:pPr algn="ctr"/>
            <a:r>
              <a:rPr lang="en-US" sz="1600" b="1" dirty="0" smtClean="0"/>
              <a:t>DYNAMIC APERTURE.   </a:t>
            </a:r>
            <a:r>
              <a:rPr lang="en-US" sz="1400" dirty="0" smtClean="0"/>
              <a:t>Lattice</a:t>
            </a:r>
            <a:r>
              <a:rPr lang="en-US" sz="1400" b="1" dirty="0" smtClean="0"/>
              <a:t> </a:t>
            </a:r>
            <a:r>
              <a:rPr lang="de-DE" sz="1400" b="1" dirty="0" smtClean="0">
                <a:solidFill>
                  <a:srgbClr val="0000CC"/>
                </a:solidFill>
                <a:latin typeface="Calibri"/>
                <a:ea typeface="+mj-ea"/>
                <a:cs typeface="+mj-cs"/>
              </a:rPr>
              <a:t>“</a:t>
            </a:r>
            <a:r>
              <a:rPr lang="en-US" sz="1400" b="1" dirty="0" smtClean="0">
                <a:solidFill>
                  <a:srgbClr val="0000CC"/>
                </a:solidFill>
                <a:latin typeface="Calibri"/>
                <a:ea typeface="+mj-ea"/>
                <a:cs typeface="+mj-cs"/>
              </a:rPr>
              <a:t>3Q_SPLIT_SHORT_5”</a:t>
            </a:r>
            <a:endParaRPr lang="en-US" sz="1400" dirty="0">
              <a:solidFill>
                <a:srgbClr val="0000CC"/>
              </a:solidFill>
            </a:endParaRPr>
          </a:p>
        </p:txBody>
      </p:sp>
      <p:pic>
        <p:nvPicPr>
          <p:cNvPr id="16" name="Picture 2"/>
          <p:cNvPicPr>
            <a:picLocks noChangeAspect="1" noChangeArrowheads="1"/>
          </p:cNvPicPr>
          <p:nvPr/>
        </p:nvPicPr>
        <p:blipFill>
          <a:blip r:embed="rId2"/>
          <a:srcRect/>
          <a:stretch>
            <a:fillRect/>
          </a:stretch>
        </p:blipFill>
        <p:spPr bwMode="auto">
          <a:xfrm>
            <a:off x="309498" y="4794830"/>
            <a:ext cx="2199008" cy="2003452"/>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335" y="4794830"/>
            <a:ext cx="2199008" cy="20034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229949" y="5904277"/>
            <a:ext cx="644728" cy="276999"/>
          </a:xfrm>
          <a:prstGeom prst="rect">
            <a:avLst/>
          </a:prstGeom>
          <a:noFill/>
        </p:spPr>
        <p:txBody>
          <a:bodyPr wrap="none" rtlCol="0">
            <a:spAutoFit/>
          </a:bodyPr>
          <a:lstStyle/>
          <a:p>
            <a:r>
              <a:rPr lang="de-DE" sz="1200" b="1" dirty="0" smtClean="0">
                <a:solidFill>
                  <a:srgbClr val="FF0000"/>
                </a:solidFill>
              </a:rPr>
              <a:t>„21-3“</a:t>
            </a:r>
            <a:endParaRPr lang="de-DE" sz="1200" b="1" dirty="0">
              <a:solidFill>
                <a:srgbClr val="FF0000"/>
              </a:solidFill>
            </a:endParaRPr>
          </a:p>
        </p:txBody>
      </p:sp>
      <p:sp>
        <p:nvSpPr>
          <p:cNvPr id="8" name="Rechteck 7"/>
          <p:cNvSpPr/>
          <p:nvPr/>
        </p:nvSpPr>
        <p:spPr>
          <a:xfrm>
            <a:off x="3583768" y="5614975"/>
            <a:ext cx="644728" cy="276999"/>
          </a:xfrm>
          <a:prstGeom prst="rect">
            <a:avLst/>
          </a:prstGeom>
        </p:spPr>
        <p:txBody>
          <a:bodyPr wrap="none">
            <a:spAutoFit/>
          </a:bodyPr>
          <a:lstStyle/>
          <a:p>
            <a:pPr lvl="0"/>
            <a:r>
              <a:rPr lang="de-DE" sz="1200" b="1" dirty="0">
                <a:solidFill>
                  <a:srgbClr val="FF0000"/>
                </a:solidFill>
              </a:rPr>
              <a:t>„</a:t>
            </a:r>
            <a:r>
              <a:rPr lang="de-DE" sz="1200" b="1" dirty="0" smtClean="0">
                <a:solidFill>
                  <a:srgbClr val="FF0000"/>
                </a:solidFill>
              </a:rPr>
              <a:t>21-9“</a:t>
            </a:r>
            <a:endParaRPr lang="de-DE" sz="1200" b="1" dirty="0">
              <a:solidFill>
                <a:srgbClr val="FF0000"/>
              </a:solidFill>
            </a:endParaRPr>
          </a:p>
        </p:txBody>
      </p:sp>
      <p:sp>
        <p:nvSpPr>
          <p:cNvPr id="20" name="Rechteck 19"/>
          <p:cNvSpPr/>
          <p:nvPr/>
        </p:nvSpPr>
        <p:spPr>
          <a:xfrm>
            <a:off x="1488764" y="4829197"/>
            <a:ext cx="1016564" cy="230832"/>
          </a:xfrm>
          <a:prstGeom prst="rect">
            <a:avLst/>
          </a:prstGeom>
        </p:spPr>
        <p:txBody>
          <a:bodyPr wrap="square">
            <a:spAutoFit/>
          </a:bodyPr>
          <a:lstStyle/>
          <a:p>
            <a:pPr lvl="0"/>
            <a:r>
              <a:rPr lang="en-US" sz="900" b="1" dirty="0" smtClean="0">
                <a:solidFill>
                  <a:prstClr val="black"/>
                </a:solidFill>
                <a:sym typeface="Symbol"/>
              </a:rPr>
              <a:t>ON-momentum</a:t>
            </a:r>
          </a:p>
        </p:txBody>
      </p:sp>
      <p:sp>
        <p:nvSpPr>
          <p:cNvPr id="21" name="Textfeld 20"/>
          <p:cNvSpPr txBox="1"/>
          <p:nvPr/>
        </p:nvSpPr>
        <p:spPr>
          <a:xfrm>
            <a:off x="-1827687" y="969871"/>
            <a:ext cx="184731" cy="400110"/>
          </a:xfrm>
          <a:prstGeom prst="rect">
            <a:avLst/>
          </a:prstGeom>
          <a:noFill/>
        </p:spPr>
        <p:txBody>
          <a:bodyPr wrap="none" rtlCol="0">
            <a:spAutoFit/>
          </a:bodyPr>
          <a:lstStyle/>
          <a:p>
            <a:endParaRPr lang="de-DE" sz="1000" dirty="0"/>
          </a:p>
          <a:p>
            <a:endParaRPr lang="de-DE" sz="1000" dirty="0" smtClean="0">
              <a:latin typeface="Arial"/>
              <a:cs typeface="Arial"/>
            </a:endParaRPr>
          </a:p>
        </p:txBody>
      </p:sp>
      <p:sp>
        <p:nvSpPr>
          <p:cNvPr id="30" name="Rechteck 29"/>
          <p:cNvSpPr/>
          <p:nvPr/>
        </p:nvSpPr>
        <p:spPr>
          <a:xfrm>
            <a:off x="2902853" y="4825939"/>
            <a:ext cx="926857" cy="338554"/>
          </a:xfrm>
          <a:prstGeom prst="rect">
            <a:avLst/>
          </a:prstGeom>
        </p:spPr>
        <p:txBody>
          <a:bodyPr wrap="none">
            <a:spAutoFit/>
          </a:bodyPr>
          <a:lstStyle/>
          <a:p>
            <a:pPr lvl="0" algn="just"/>
            <a:r>
              <a:rPr lang="en-US" sz="800" b="1" dirty="0" smtClean="0">
                <a:solidFill>
                  <a:prstClr val="black"/>
                </a:solidFill>
              </a:rPr>
              <a:t>CHR+HRM SXT</a:t>
            </a:r>
          </a:p>
          <a:p>
            <a:pPr lvl="0" algn="just"/>
            <a:r>
              <a:rPr lang="en-US" sz="800" b="1" dirty="0" smtClean="0">
                <a:solidFill>
                  <a:prstClr val="black"/>
                </a:solidFill>
              </a:rPr>
              <a:t>+ OCT</a:t>
            </a:r>
            <a:endParaRPr lang="en-US" sz="800" b="1" dirty="0">
              <a:solidFill>
                <a:prstClr val="black"/>
              </a:solidFill>
            </a:endParaRPr>
          </a:p>
        </p:txBody>
      </p:sp>
      <p:sp>
        <p:nvSpPr>
          <p:cNvPr id="33" name="Rechteck 32"/>
          <p:cNvSpPr/>
          <p:nvPr/>
        </p:nvSpPr>
        <p:spPr>
          <a:xfrm>
            <a:off x="474173" y="5995193"/>
            <a:ext cx="4572000" cy="584775"/>
          </a:xfrm>
          <a:prstGeom prst="rect">
            <a:avLst/>
          </a:prstGeom>
        </p:spPr>
        <p:txBody>
          <a:bodyPr>
            <a:spAutoFit/>
          </a:bodyPr>
          <a:lstStyle/>
          <a:p>
            <a:pPr lvl="0" algn="just"/>
            <a:r>
              <a:rPr lang="en-US" sz="800" dirty="0" smtClean="0">
                <a:solidFill>
                  <a:prstClr val="black"/>
                </a:solidFill>
                <a:latin typeface="Times New Roman" panose="02020603050405020304" pitchFamily="18" charset="0"/>
                <a:cs typeface="Times New Roman" panose="02020603050405020304" pitchFamily="18" charset="0"/>
              </a:rPr>
              <a:t>SXT </a:t>
            </a:r>
            <a:r>
              <a:rPr lang="en-US" sz="800" dirty="0" err="1" smtClean="0">
                <a:solidFill>
                  <a:prstClr val="black"/>
                </a:solidFill>
                <a:latin typeface="Times New Roman" panose="02020603050405020304" pitchFamily="18" charset="0"/>
                <a:cs typeface="Times New Roman" panose="02020603050405020304" pitchFamily="18" charset="0"/>
              </a:rPr>
              <a:t>int-str</a:t>
            </a:r>
            <a:endParaRPr lang="en-US" sz="800" dirty="0">
              <a:solidFill>
                <a:prstClr val="black"/>
              </a:solidFill>
              <a:latin typeface="Times New Roman" panose="02020603050405020304" pitchFamily="18" charset="0"/>
              <a:cs typeface="Times New Roman" panose="02020603050405020304" pitchFamily="18" charset="0"/>
            </a:endParaRPr>
          </a:p>
          <a:p>
            <a:pPr lvl="0" algn="just"/>
            <a:r>
              <a:rPr lang="en-US" sz="800" dirty="0">
                <a:solidFill>
                  <a:prstClr val="black"/>
                </a:solidFill>
                <a:latin typeface="Times New Roman" panose="02020603050405020304" pitchFamily="18" charset="0"/>
                <a:cs typeface="Times New Roman" panose="02020603050405020304" pitchFamily="18" charset="0"/>
              </a:rPr>
              <a:t>S4</a:t>
            </a:r>
            <a:r>
              <a:rPr lang="en-US" sz="800" dirty="0">
                <a:solidFill>
                  <a:prstClr val="black"/>
                </a:solidFill>
                <a:latin typeface="Times New Roman" panose="02020603050405020304" pitchFamily="18" charset="0"/>
                <a:cs typeface="Times New Roman" panose="02020603050405020304" pitchFamily="18" charset="0"/>
                <a:sym typeface="Symbol"/>
              </a:rPr>
              <a:t>L</a:t>
            </a:r>
            <a:r>
              <a:rPr lang="en-US" sz="800" dirty="0">
                <a:solidFill>
                  <a:prstClr val="black"/>
                </a:solidFill>
                <a:latin typeface="Times New Roman" panose="02020603050405020304" pitchFamily="18" charset="0"/>
                <a:cs typeface="Times New Roman" panose="02020603050405020304" pitchFamily="18" charset="0"/>
              </a:rPr>
              <a:t>=+33 m</a:t>
            </a:r>
            <a:r>
              <a:rPr lang="en-US" sz="800" baseline="30000" dirty="0">
                <a:solidFill>
                  <a:prstClr val="black"/>
                </a:solidFill>
                <a:latin typeface="Times New Roman" panose="02020603050405020304" pitchFamily="18" charset="0"/>
                <a:cs typeface="Times New Roman" panose="02020603050405020304" pitchFamily="18" charset="0"/>
              </a:rPr>
              <a:t>-2</a:t>
            </a:r>
            <a:endParaRPr lang="en-US" sz="800" dirty="0">
              <a:solidFill>
                <a:prstClr val="black"/>
              </a:solidFill>
              <a:latin typeface="Times New Roman" panose="02020603050405020304" pitchFamily="18" charset="0"/>
              <a:cs typeface="Times New Roman" panose="02020603050405020304" pitchFamily="18" charset="0"/>
            </a:endParaRPr>
          </a:p>
          <a:p>
            <a:pPr lvl="0" algn="just"/>
            <a:r>
              <a:rPr lang="en-US" sz="800" dirty="0">
                <a:solidFill>
                  <a:prstClr val="black"/>
                </a:solidFill>
                <a:latin typeface="Times New Roman" panose="02020603050405020304" pitchFamily="18" charset="0"/>
                <a:cs typeface="Times New Roman" panose="02020603050405020304" pitchFamily="18" charset="0"/>
              </a:rPr>
              <a:t>S5</a:t>
            </a:r>
            <a:r>
              <a:rPr lang="en-US" sz="800" dirty="0">
                <a:solidFill>
                  <a:prstClr val="black"/>
                </a:solidFill>
                <a:latin typeface="Times New Roman" panose="02020603050405020304" pitchFamily="18" charset="0"/>
                <a:cs typeface="Times New Roman" panose="02020603050405020304" pitchFamily="18" charset="0"/>
                <a:sym typeface="Symbol"/>
              </a:rPr>
              <a:t></a:t>
            </a:r>
            <a:r>
              <a:rPr lang="en-US" sz="800" dirty="0">
                <a:solidFill>
                  <a:prstClr val="black"/>
                </a:solidFill>
                <a:latin typeface="Times New Roman" panose="02020603050405020304" pitchFamily="18" charset="0"/>
                <a:cs typeface="Times New Roman" panose="02020603050405020304" pitchFamily="18" charset="0"/>
              </a:rPr>
              <a:t>L=</a:t>
            </a:r>
            <a:r>
              <a:rPr lang="en-US" sz="800" dirty="0">
                <a:solidFill>
                  <a:prstClr val="black"/>
                </a:solidFill>
                <a:latin typeface="Times New Roman" panose="02020603050405020304" pitchFamily="18" charset="0"/>
                <a:cs typeface="Times New Roman" panose="02020603050405020304" pitchFamily="18" charset="0"/>
                <a:sym typeface="Symbol"/>
              </a:rPr>
              <a:t>35</a:t>
            </a:r>
            <a:r>
              <a:rPr lang="en-US" sz="800" dirty="0">
                <a:solidFill>
                  <a:prstClr val="black"/>
                </a:solidFill>
                <a:latin typeface="Times New Roman" panose="02020603050405020304" pitchFamily="18" charset="0"/>
                <a:cs typeface="Times New Roman" panose="02020603050405020304" pitchFamily="18" charset="0"/>
              </a:rPr>
              <a:t> m</a:t>
            </a:r>
            <a:r>
              <a:rPr lang="en-US" sz="800" baseline="30000" dirty="0">
                <a:solidFill>
                  <a:prstClr val="black"/>
                </a:solidFill>
                <a:latin typeface="Times New Roman" panose="02020603050405020304" pitchFamily="18" charset="0"/>
                <a:cs typeface="Times New Roman" panose="02020603050405020304" pitchFamily="18" charset="0"/>
              </a:rPr>
              <a:t>-2</a:t>
            </a:r>
            <a:endParaRPr lang="en-US" sz="800" dirty="0">
              <a:solidFill>
                <a:prstClr val="black"/>
              </a:solidFill>
              <a:latin typeface="Times New Roman" panose="02020603050405020304" pitchFamily="18" charset="0"/>
              <a:cs typeface="Times New Roman" panose="02020603050405020304" pitchFamily="18" charset="0"/>
            </a:endParaRPr>
          </a:p>
          <a:p>
            <a:pPr lvl="0" algn="just"/>
            <a:r>
              <a:rPr lang="en-US" sz="800" dirty="0">
                <a:solidFill>
                  <a:prstClr val="black"/>
                </a:solidFill>
                <a:latin typeface="Times New Roman" panose="02020603050405020304" pitchFamily="18" charset="0"/>
                <a:cs typeface="Times New Roman" panose="02020603050405020304" pitchFamily="18" charset="0"/>
              </a:rPr>
              <a:t>S6</a:t>
            </a:r>
            <a:r>
              <a:rPr lang="en-US" sz="800" dirty="0">
                <a:solidFill>
                  <a:prstClr val="black"/>
                </a:solidFill>
                <a:latin typeface="Times New Roman" panose="02020603050405020304" pitchFamily="18" charset="0"/>
                <a:cs typeface="Times New Roman" panose="02020603050405020304" pitchFamily="18" charset="0"/>
                <a:sym typeface="Symbol"/>
              </a:rPr>
              <a:t></a:t>
            </a:r>
            <a:r>
              <a:rPr lang="en-US" sz="800" dirty="0">
                <a:solidFill>
                  <a:prstClr val="black"/>
                </a:solidFill>
                <a:latin typeface="Times New Roman" panose="02020603050405020304" pitchFamily="18" charset="0"/>
                <a:cs typeface="Times New Roman" panose="02020603050405020304" pitchFamily="18" charset="0"/>
              </a:rPr>
              <a:t>L=+34 m</a:t>
            </a:r>
            <a:r>
              <a:rPr lang="en-US" sz="800" baseline="30000" dirty="0">
                <a:solidFill>
                  <a:prstClr val="black"/>
                </a:solidFill>
                <a:latin typeface="Times New Roman" panose="02020603050405020304" pitchFamily="18" charset="0"/>
                <a:cs typeface="Times New Roman" panose="02020603050405020304" pitchFamily="18" charset="0"/>
              </a:rPr>
              <a:t>-2</a:t>
            </a:r>
            <a:endParaRPr lang="en-US" sz="800" dirty="0">
              <a:solidFill>
                <a:prstClr val="black"/>
              </a:solidFill>
              <a:latin typeface="Times New Roman" panose="02020603050405020304" pitchFamily="18" charset="0"/>
              <a:cs typeface="Times New Roman" panose="02020603050405020304" pitchFamily="18" charset="0"/>
            </a:endParaRPr>
          </a:p>
        </p:txBody>
      </p:sp>
      <p:sp>
        <p:nvSpPr>
          <p:cNvPr id="7" name="Rechteck 6"/>
          <p:cNvSpPr/>
          <p:nvPr/>
        </p:nvSpPr>
        <p:spPr>
          <a:xfrm>
            <a:off x="3906131" y="4839737"/>
            <a:ext cx="1222417" cy="230832"/>
          </a:xfrm>
          <a:prstGeom prst="rect">
            <a:avLst/>
          </a:prstGeom>
        </p:spPr>
        <p:txBody>
          <a:bodyPr wrap="square">
            <a:spAutoFit/>
          </a:bodyPr>
          <a:lstStyle/>
          <a:p>
            <a:pPr lvl="0"/>
            <a:r>
              <a:rPr lang="en-US" sz="900" b="1" dirty="0" smtClean="0">
                <a:solidFill>
                  <a:prstClr val="black"/>
                </a:solidFill>
                <a:sym typeface="Symbol"/>
              </a:rPr>
              <a:t>ON-momentum</a:t>
            </a:r>
            <a:endParaRPr lang="en-US" sz="900" b="1" dirty="0">
              <a:solidFill>
                <a:prstClr val="black"/>
              </a:solidFill>
              <a:sym typeface="Symbol"/>
            </a:endParaRPr>
          </a:p>
        </p:txBody>
      </p:sp>
      <p:sp>
        <p:nvSpPr>
          <p:cNvPr id="17" name="Rechteck 16"/>
          <p:cNvSpPr/>
          <p:nvPr/>
        </p:nvSpPr>
        <p:spPr>
          <a:xfrm>
            <a:off x="450737" y="4839737"/>
            <a:ext cx="1011815" cy="230832"/>
          </a:xfrm>
          <a:prstGeom prst="rect">
            <a:avLst/>
          </a:prstGeom>
        </p:spPr>
        <p:txBody>
          <a:bodyPr wrap="none">
            <a:spAutoFit/>
          </a:bodyPr>
          <a:lstStyle/>
          <a:p>
            <a:pPr lvl="0"/>
            <a:r>
              <a:rPr lang="en-US" sz="900" b="1" dirty="0">
                <a:solidFill>
                  <a:prstClr val="black"/>
                </a:solidFill>
                <a:sym typeface="Symbol"/>
              </a:rPr>
              <a:t>Chromatic SXT</a:t>
            </a:r>
          </a:p>
        </p:txBody>
      </p:sp>
      <p:pic>
        <p:nvPicPr>
          <p:cNvPr id="1027"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631" y="417632"/>
            <a:ext cx="4567737" cy="416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0585" y="373718"/>
            <a:ext cx="3432543" cy="312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hteck 30"/>
          <p:cNvSpPr/>
          <p:nvPr/>
        </p:nvSpPr>
        <p:spPr>
          <a:xfrm>
            <a:off x="7445893" y="1277103"/>
            <a:ext cx="1056700" cy="646331"/>
          </a:xfrm>
          <a:prstGeom prst="rect">
            <a:avLst/>
          </a:prstGeom>
        </p:spPr>
        <p:txBody>
          <a:bodyPr wrap="none">
            <a:spAutoFit/>
          </a:bodyPr>
          <a:lstStyle/>
          <a:p>
            <a:pPr lvl="0" algn="ctr"/>
            <a:r>
              <a:rPr lang="en-US" sz="1200" b="1" dirty="0" smtClean="0">
                <a:solidFill>
                  <a:prstClr val="black"/>
                </a:solidFill>
                <a:sym typeface="Symbol"/>
              </a:rPr>
              <a:t>Off-</a:t>
            </a:r>
          </a:p>
          <a:p>
            <a:pPr lvl="0" algn="ctr"/>
            <a:r>
              <a:rPr lang="en-US" sz="1200" b="1" dirty="0" smtClean="0">
                <a:solidFill>
                  <a:prstClr val="black"/>
                </a:solidFill>
                <a:sym typeface="Symbol"/>
              </a:rPr>
              <a:t>momentum </a:t>
            </a:r>
          </a:p>
          <a:p>
            <a:pPr lvl="0" algn="ctr"/>
            <a:r>
              <a:rPr lang="en-US" sz="1200" b="1" dirty="0" smtClean="0">
                <a:solidFill>
                  <a:prstClr val="black"/>
                </a:solidFill>
                <a:sym typeface="Symbol"/>
              </a:rPr>
              <a:t></a:t>
            </a:r>
            <a:r>
              <a:rPr lang="en-US" sz="1200" b="1" dirty="0">
                <a:solidFill>
                  <a:prstClr val="black"/>
                </a:solidFill>
                <a:sym typeface="Symbol"/>
              </a:rPr>
              <a:t>=+3%</a:t>
            </a:r>
          </a:p>
        </p:txBody>
      </p:sp>
      <p:sp>
        <p:nvSpPr>
          <p:cNvPr id="32" name="Rechteck 31"/>
          <p:cNvSpPr/>
          <p:nvPr/>
        </p:nvSpPr>
        <p:spPr>
          <a:xfrm>
            <a:off x="6214190" y="2784286"/>
            <a:ext cx="900452" cy="338554"/>
          </a:xfrm>
          <a:prstGeom prst="rect">
            <a:avLst/>
          </a:prstGeom>
        </p:spPr>
        <p:txBody>
          <a:bodyPr wrap="square">
            <a:spAutoFit/>
          </a:bodyPr>
          <a:lstStyle/>
          <a:p>
            <a:pPr lvl="0"/>
            <a:r>
              <a:rPr lang="en-US" sz="800" dirty="0">
                <a:solidFill>
                  <a:prstClr val="black"/>
                </a:solidFill>
                <a:sym typeface="Symbol"/>
              </a:rPr>
              <a:t>Chamber</a:t>
            </a:r>
          </a:p>
          <a:p>
            <a:pPr lvl="0"/>
            <a:r>
              <a:rPr lang="en-US" sz="800" dirty="0">
                <a:solidFill>
                  <a:prstClr val="black"/>
                </a:solidFill>
              </a:rPr>
              <a:t>60 x 40 mm</a:t>
            </a:r>
            <a:endParaRPr lang="de-DE" sz="800" dirty="0">
              <a:solidFill>
                <a:prstClr val="black"/>
              </a:solidFill>
            </a:endParaRPr>
          </a:p>
        </p:txBody>
      </p:sp>
      <p:sp>
        <p:nvSpPr>
          <p:cNvPr id="34" name="Rechteck 33"/>
          <p:cNvSpPr/>
          <p:nvPr/>
        </p:nvSpPr>
        <p:spPr>
          <a:xfrm>
            <a:off x="2628480" y="1425750"/>
            <a:ext cx="1013419" cy="461665"/>
          </a:xfrm>
          <a:prstGeom prst="rect">
            <a:avLst/>
          </a:prstGeom>
        </p:spPr>
        <p:txBody>
          <a:bodyPr wrap="none">
            <a:spAutoFit/>
          </a:bodyPr>
          <a:lstStyle/>
          <a:p>
            <a:pPr lvl="0" algn="ctr"/>
            <a:r>
              <a:rPr lang="en-US" sz="1200" b="1" dirty="0" smtClean="0">
                <a:solidFill>
                  <a:prstClr val="black"/>
                </a:solidFill>
                <a:sym typeface="Symbol"/>
              </a:rPr>
              <a:t>ON-</a:t>
            </a:r>
          </a:p>
          <a:p>
            <a:pPr lvl="0" algn="ctr"/>
            <a:r>
              <a:rPr lang="en-US" sz="1200" b="1" dirty="0" smtClean="0">
                <a:solidFill>
                  <a:prstClr val="black"/>
                </a:solidFill>
                <a:sym typeface="Symbol"/>
              </a:rPr>
              <a:t>momentum</a:t>
            </a:r>
            <a:endParaRPr lang="en-US" sz="1200" b="1" dirty="0">
              <a:solidFill>
                <a:prstClr val="black"/>
              </a:solidFill>
              <a:sym typeface="Symbol"/>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9312" y="3501008"/>
            <a:ext cx="3550634" cy="323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hteck 34"/>
          <p:cNvSpPr/>
          <p:nvPr/>
        </p:nvSpPr>
        <p:spPr>
          <a:xfrm>
            <a:off x="7596336" y="452863"/>
            <a:ext cx="1326004" cy="230832"/>
          </a:xfrm>
          <a:prstGeom prst="rect">
            <a:avLst/>
          </a:prstGeom>
        </p:spPr>
        <p:txBody>
          <a:bodyPr wrap="none">
            <a:spAutoFit/>
          </a:bodyPr>
          <a:lstStyle/>
          <a:p>
            <a:r>
              <a:rPr lang="en-US" sz="900" b="1" dirty="0">
                <a:solidFill>
                  <a:srgbClr val="0000CC"/>
                </a:solidFill>
                <a:latin typeface="Arial" panose="020B0604020202020204" pitchFamily="34" charset="0"/>
                <a:cs typeface="Arial" panose="020B0604020202020204" pitchFamily="34" charset="0"/>
              </a:rPr>
              <a:t>3Q_SPLIT_SHORT_5</a:t>
            </a:r>
            <a:endParaRPr lang="de-DE" sz="900" dirty="0">
              <a:solidFill>
                <a:srgbClr val="0000CC"/>
              </a:solidFill>
              <a:latin typeface="Arial" panose="020B0604020202020204" pitchFamily="34" charset="0"/>
              <a:cs typeface="Arial" panose="020B0604020202020204" pitchFamily="34" charset="0"/>
            </a:endParaRPr>
          </a:p>
        </p:txBody>
      </p:sp>
      <p:sp>
        <p:nvSpPr>
          <p:cNvPr id="36" name="Rechteck 35"/>
          <p:cNvSpPr/>
          <p:nvPr/>
        </p:nvSpPr>
        <p:spPr>
          <a:xfrm>
            <a:off x="7631335" y="3597099"/>
            <a:ext cx="1326004" cy="230832"/>
          </a:xfrm>
          <a:prstGeom prst="rect">
            <a:avLst/>
          </a:prstGeom>
        </p:spPr>
        <p:txBody>
          <a:bodyPr wrap="none">
            <a:spAutoFit/>
          </a:bodyPr>
          <a:lstStyle/>
          <a:p>
            <a:pPr lvl="0"/>
            <a:r>
              <a:rPr lang="en-US" sz="900" b="1" dirty="0">
                <a:solidFill>
                  <a:srgbClr val="0000CC"/>
                </a:solidFill>
                <a:latin typeface="Arial" panose="020B0604020202020204" pitchFamily="34" charset="0"/>
                <a:cs typeface="Arial" panose="020B0604020202020204" pitchFamily="34" charset="0"/>
              </a:rPr>
              <a:t>3Q_SPLIT_SHORT_5</a:t>
            </a:r>
            <a:endParaRPr lang="de-DE" sz="900" dirty="0">
              <a:solidFill>
                <a:srgbClr val="0000CC"/>
              </a:solidFill>
              <a:latin typeface="Arial" panose="020B0604020202020204" pitchFamily="34" charset="0"/>
              <a:cs typeface="Arial" panose="020B0604020202020204" pitchFamily="34" charset="0"/>
            </a:endParaRPr>
          </a:p>
        </p:txBody>
      </p:sp>
      <p:sp>
        <p:nvSpPr>
          <p:cNvPr id="37" name="Rechteck 36"/>
          <p:cNvSpPr/>
          <p:nvPr/>
        </p:nvSpPr>
        <p:spPr>
          <a:xfrm>
            <a:off x="409314" y="527691"/>
            <a:ext cx="1196161" cy="261610"/>
          </a:xfrm>
          <a:prstGeom prst="rect">
            <a:avLst/>
          </a:prstGeom>
        </p:spPr>
        <p:txBody>
          <a:bodyPr wrap="none">
            <a:spAutoFit/>
          </a:bodyPr>
          <a:lstStyle/>
          <a:p>
            <a:pPr lvl="0"/>
            <a:r>
              <a:rPr lang="en-US" sz="1100" b="1" dirty="0">
                <a:solidFill>
                  <a:prstClr val="black"/>
                </a:solidFill>
                <a:sym typeface="Symbol"/>
              </a:rPr>
              <a:t>Chromatic SXT</a:t>
            </a:r>
          </a:p>
        </p:txBody>
      </p:sp>
      <p:sp>
        <p:nvSpPr>
          <p:cNvPr id="38" name="Rechteck 37"/>
          <p:cNvSpPr/>
          <p:nvPr/>
        </p:nvSpPr>
        <p:spPr>
          <a:xfrm>
            <a:off x="5918481" y="452857"/>
            <a:ext cx="1196161" cy="261610"/>
          </a:xfrm>
          <a:prstGeom prst="rect">
            <a:avLst/>
          </a:prstGeom>
        </p:spPr>
        <p:txBody>
          <a:bodyPr wrap="none">
            <a:spAutoFit/>
          </a:bodyPr>
          <a:lstStyle/>
          <a:p>
            <a:pPr lvl="0"/>
            <a:r>
              <a:rPr lang="en-US" sz="1100" b="1" dirty="0">
                <a:solidFill>
                  <a:prstClr val="black"/>
                </a:solidFill>
                <a:sym typeface="Symbol"/>
              </a:rPr>
              <a:t>Chromatic SXT</a:t>
            </a:r>
          </a:p>
        </p:txBody>
      </p:sp>
      <p:sp>
        <p:nvSpPr>
          <p:cNvPr id="41" name="Rechteck 40"/>
          <p:cNvSpPr/>
          <p:nvPr/>
        </p:nvSpPr>
        <p:spPr>
          <a:xfrm>
            <a:off x="6444208" y="5970249"/>
            <a:ext cx="4572000" cy="338554"/>
          </a:xfrm>
          <a:prstGeom prst="rect">
            <a:avLst/>
          </a:prstGeom>
        </p:spPr>
        <p:txBody>
          <a:bodyPr>
            <a:spAutoFit/>
          </a:bodyPr>
          <a:lstStyle/>
          <a:p>
            <a:pPr lvl="0"/>
            <a:r>
              <a:rPr lang="en-US" sz="800" dirty="0">
                <a:solidFill>
                  <a:prstClr val="black"/>
                </a:solidFill>
                <a:sym typeface="Symbol"/>
              </a:rPr>
              <a:t>Chamber</a:t>
            </a:r>
          </a:p>
          <a:p>
            <a:pPr lvl="0"/>
            <a:r>
              <a:rPr lang="en-US" sz="800" dirty="0">
                <a:solidFill>
                  <a:prstClr val="black"/>
                </a:solidFill>
              </a:rPr>
              <a:t>60 x 40 mm</a:t>
            </a:r>
            <a:endParaRPr lang="de-DE" sz="800" dirty="0">
              <a:solidFill>
                <a:prstClr val="black"/>
              </a:solidFill>
            </a:endParaRPr>
          </a:p>
        </p:txBody>
      </p:sp>
      <p:sp>
        <p:nvSpPr>
          <p:cNvPr id="42" name="Rechteck 41"/>
          <p:cNvSpPr/>
          <p:nvPr/>
        </p:nvSpPr>
        <p:spPr>
          <a:xfrm>
            <a:off x="7461121" y="4794830"/>
            <a:ext cx="1108278" cy="646331"/>
          </a:xfrm>
          <a:prstGeom prst="rect">
            <a:avLst/>
          </a:prstGeom>
        </p:spPr>
        <p:txBody>
          <a:bodyPr wrap="square">
            <a:spAutoFit/>
          </a:bodyPr>
          <a:lstStyle/>
          <a:p>
            <a:pPr lvl="0" algn="ctr"/>
            <a:r>
              <a:rPr lang="en-US" sz="1200" b="1" dirty="0">
                <a:solidFill>
                  <a:prstClr val="black"/>
                </a:solidFill>
                <a:sym typeface="Symbol"/>
              </a:rPr>
              <a:t>Off-momentum </a:t>
            </a:r>
          </a:p>
          <a:p>
            <a:pPr lvl="0" algn="ctr"/>
            <a:r>
              <a:rPr lang="en-US" sz="1200" b="1" dirty="0">
                <a:solidFill>
                  <a:prstClr val="black"/>
                </a:solidFill>
                <a:sym typeface="Symbol"/>
              </a:rPr>
              <a:t></a:t>
            </a:r>
            <a:r>
              <a:rPr lang="en-US" sz="1200" b="1" dirty="0" smtClean="0">
                <a:solidFill>
                  <a:prstClr val="black"/>
                </a:solidFill>
                <a:sym typeface="Symbol"/>
              </a:rPr>
              <a:t>=3</a:t>
            </a:r>
            <a:r>
              <a:rPr lang="en-US" sz="1200" b="1" dirty="0">
                <a:solidFill>
                  <a:prstClr val="black"/>
                </a:solidFill>
                <a:sym typeface="Symbol"/>
              </a:rPr>
              <a:t>%</a:t>
            </a:r>
          </a:p>
        </p:txBody>
      </p:sp>
      <p:sp>
        <p:nvSpPr>
          <p:cNvPr id="43" name="Rechteck 42"/>
          <p:cNvSpPr/>
          <p:nvPr/>
        </p:nvSpPr>
        <p:spPr>
          <a:xfrm>
            <a:off x="5846127" y="3603495"/>
            <a:ext cx="1196161" cy="261610"/>
          </a:xfrm>
          <a:prstGeom prst="rect">
            <a:avLst/>
          </a:prstGeom>
        </p:spPr>
        <p:txBody>
          <a:bodyPr wrap="none">
            <a:spAutoFit/>
          </a:bodyPr>
          <a:lstStyle/>
          <a:p>
            <a:pPr lvl="0"/>
            <a:r>
              <a:rPr lang="en-US" sz="1100" b="1" dirty="0">
                <a:solidFill>
                  <a:prstClr val="black"/>
                </a:solidFill>
                <a:sym typeface="Symbol"/>
              </a:rPr>
              <a:t>Chromatic SXT</a:t>
            </a:r>
          </a:p>
        </p:txBody>
      </p:sp>
      <p:sp>
        <p:nvSpPr>
          <p:cNvPr id="44" name="Rechteck 43"/>
          <p:cNvSpPr/>
          <p:nvPr/>
        </p:nvSpPr>
        <p:spPr>
          <a:xfrm>
            <a:off x="3009153" y="558469"/>
            <a:ext cx="1326004" cy="230832"/>
          </a:xfrm>
          <a:prstGeom prst="rect">
            <a:avLst/>
          </a:prstGeom>
        </p:spPr>
        <p:txBody>
          <a:bodyPr wrap="none">
            <a:spAutoFit/>
          </a:bodyPr>
          <a:lstStyle/>
          <a:p>
            <a:pPr lvl="0"/>
            <a:r>
              <a:rPr lang="en-US" sz="900" b="1" dirty="0">
                <a:solidFill>
                  <a:srgbClr val="0000CC"/>
                </a:solidFill>
                <a:latin typeface="Arial" panose="020B0604020202020204" pitchFamily="34" charset="0"/>
                <a:cs typeface="Arial" panose="020B0604020202020204" pitchFamily="34" charset="0"/>
              </a:rPr>
              <a:t>3Q_SPLIT_SHORT_5</a:t>
            </a:r>
            <a:endParaRPr lang="de-DE" sz="900" dirty="0">
              <a:solidFill>
                <a:srgbClr val="0000CC"/>
              </a:solidFill>
              <a:latin typeface="Arial" panose="020B0604020202020204" pitchFamily="34" charset="0"/>
              <a:cs typeface="Arial" panose="020B0604020202020204" pitchFamily="34" charset="0"/>
            </a:endParaRPr>
          </a:p>
        </p:txBody>
      </p:sp>
      <p:sp>
        <p:nvSpPr>
          <p:cNvPr id="45" name="Rechteck 44"/>
          <p:cNvSpPr/>
          <p:nvPr/>
        </p:nvSpPr>
        <p:spPr>
          <a:xfrm>
            <a:off x="1095033" y="3411792"/>
            <a:ext cx="4572000" cy="646331"/>
          </a:xfrm>
          <a:prstGeom prst="rect">
            <a:avLst/>
          </a:prstGeom>
        </p:spPr>
        <p:txBody>
          <a:bodyPr>
            <a:spAutoFit/>
          </a:bodyPr>
          <a:lstStyle/>
          <a:p>
            <a:pPr lvl="0" algn="just"/>
            <a:r>
              <a:rPr lang="en-US" sz="900" dirty="0">
                <a:solidFill>
                  <a:prstClr val="black"/>
                </a:solidFill>
              </a:rPr>
              <a:t>SXT int. strength  </a:t>
            </a:r>
            <a:r>
              <a:rPr lang="en-US" sz="900" dirty="0" smtClean="0">
                <a:solidFill>
                  <a:prstClr val="black"/>
                </a:solidFill>
              </a:rPr>
              <a:t>S</a:t>
            </a:r>
            <a:r>
              <a:rPr lang="en-US" sz="900" dirty="0" smtClean="0">
                <a:solidFill>
                  <a:prstClr val="black"/>
                </a:solidFill>
                <a:sym typeface="Symbol"/>
              </a:rPr>
              <a:t></a:t>
            </a:r>
            <a:r>
              <a:rPr lang="en-US" sz="900" dirty="0">
                <a:solidFill>
                  <a:prstClr val="black"/>
                </a:solidFill>
                <a:sym typeface="Symbol"/>
              </a:rPr>
              <a:t>L</a:t>
            </a:r>
          </a:p>
          <a:p>
            <a:pPr lvl="0" algn="just"/>
            <a:r>
              <a:rPr lang="en-US" sz="900" dirty="0" smtClean="0">
                <a:solidFill>
                  <a:prstClr val="black"/>
                </a:solidFill>
                <a:sym typeface="Symbol"/>
              </a:rPr>
              <a:t>4A-4-4B=</a:t>
            </a:r>
            <a:r>
              <a:rPr lang="en-US" sz="900" dirty="0" smtClean="0">
                <a:solidFill>
                  <a:prstClr val="black"/>
                </a:solidFill>
              </a:rPr>
              <a:t>+2/+2/+2 </a:t>
            </a:r>
            <a:r>
              <a:rPr lang="en-US" sz="900" dirty="0">
                <a:solidFill>
                  <a:prstClr val="black"/>
                </a:solidFill>
              </a:rPr>
              <a:t>m</a:t>
            </a:r>
            <a:r>
              <a:rPr lang="en-US" sz="900" baseline="30000" dirty="0">
                <a:solidFill>
                  <a:prstClr val="black"/>
                </a:solidFill>
              </a:rPr>
              <a:t>-2</a:t>
            </a:r>
            <a:endParaRPr lang="en-US" sz="900" dirty="0">
              <a:solidFill>
                <a:prstClr val="black"/>
              </a:solidFill>
            </a:endParaRPr>
          </a:p>
          <a:p>
            <a:pPr lvl="0" algn="just"/>
            <a:r>
              <a:rPr lang="en-US" sz="900" dirty="0" smtClean="0">
                <a:solidFill>
                  <a:prstClr val="black"/>
                </a:solidFill>
              </a:rPr>
              <a:t>5A-5-5B=</a:t>
            </a:r>
            <a:r>
              <a:rPr lang="en-US" sz="900" dirty="0" smtClean="0">
                <a:solidFill>
                  <a:prstClr val="black"/>
                </a:solidFill>
                <a:sym typeface="Symbol"/>
              </a:rPr>
              <a:t>-</a:t>
            </a:r>
            <a:r>
              <a:rPr lang="en-US" sz="900" dirty="0" smtClean="0">
                <a:solidFill>
                  <a:prstClr val="black"/>
                </a:solidFill>
              </a:rPr>
              <a:t>11/-11/-11 </a:t>
            </a:r>
            <a:r>
              <a:rPr lang="en-US" sz="900" dirty="0">
                <a:solidFill>
                  <a:prstClr val="black"/>
                </a:solidFill>
              </a:rPr>
              <a:t>m</a:t>
            </a:r>
            <a:r>
              <a:rPr lang="en-US" sz="900" baseline="30000" dirty="0">
                <a:solidFill>
                  <a:prstClr val="black"/>
                </a:solidFill>
              </a:rPr>
              <a:t>-2</a:t>
            </a:r>
            <a:endParaRPr lang="en-US" sz="900" dirty="0">
              <a:solidFill>
                <a:prstClr val="black"/>
              </a:solidFill>
            </a:endParaRPr>
          </a:p>
          <a:p>
            <a:pPr lvl="0" algn="just"/>
            <a:r>
              <a:rPr lang="en-US" sz="900" dirty="0" smtClean="0">
                <a:solidFill>
                  <a:prstClr val="black"/>
                </a:solidFill>
              </a:rPr>
              <a:t>6A-6-6B=+2/+2/+2 </a:t>
            </a:r>
            <a:r>
              <a:rPr lang="en-US" sz="900" dirty="0">
                <a:solidFill>
                  <a:prstClr val="black"/>
                </a:solidFill>
              </a:rPr>
              <a:t>m</a:t>
            </a:r>
            <a:r>
              <a:rPr lang="en-US" sz="900" baseline="30000" dirty="0">
                <a:solidFill>
                  <a:prstClr val="black"/>
                </a:solidFill>
              </a:rPr>
              <a:t>-2</a:t>
            </a:r>
            <a:endParaRPr lang="en-US" sz="900" dirty="0">
              <a:solidFill>
                <a:prstClr val="black"/>
              </a:solidFill>
            </a:endParaRPr>
          </a:p>
        </p:txBody>
      </p:sp>
      <p:sp>
        <p:nvSpPr>
          <p:cNvPr id="46" name="Rechteck 45"/>
          <p:cNvSpPr/>
          <p:nvPr/>
        </p:nvSpPr>
        <p:spPr>
          <a:xfrm>
            <a:off x="2452955" y="3148574"/>
            <a:ext cx="1826651" cy="946413"/>
          </a:xfrm>
          <a:prstGeom prst="rect">
            <a:avLst/>
          </a:prstGeom>
        </p:spPr>
        <p:txBody>
          <a:bodyPr wrap="square">
            <a:spAutoFit/>
          </a:bodyPr>
          <a:lstStyle/>
          <a:p>
            <a:pPr>
              <a:spcAft>
                <a:spcPts val="0"/>
              </a:spcAft>
            </a:pPr>
            <a:r>
              <a:rPr lang="de-DE" sz="900" dirty="0" err="1">
                <a:solidFill>
                  <a:prstClr val="black"/>
                </a:solidFill>
              </a:rPr>
              <a:t>DAx</a:t>
            </a:r>
            <a:r>
              <a:rPr lang="de-DE" sz="900" dirty="0">
                <a:solidFill>
                  <a:prstClr val="black"/>
                </a:solidFill>
              </a:rPr>
              <a:t> = </a:t>
            </a:r>
            <a:r>
              <a:rPr lang="de-DE" sz="900" dirty="0">
                <a:solidFill>
                  <a:prstClr val="black"/>
                </a:solidFill>
                <a:sym typeface="Symbol"/>
              </a:rPr>
              <a:t></a:t>
            </a:r>
            <a:r>
              <a:rPr lang="de-DE" sz="900" dirty="0">
                <a:solidFill>
                  <a:prstClr val="black"/>
                </a:solidFill>
                <a:latin typeface="Arial"/>
                <a:cs typeface="Arial"/>
              </a:rPr>
              <a:t>14</a:t>
            </a:r>
            <a:r>
              <a:rPr lang="de-DE" sz="900" dirty="0" smtClean="0">
                <a:solidFill>
                  <a:prstClr val="black"/>
                </a:solidFill>
                <a:latin typeface="Arial"/>
                <a:cs typeface="Arial"/>
              </a:rPr>
              <a:t>…+18 mm </a:t>
            </a:r>
            <a:r>
              <a:rPr lang="de-DE" sz="900" dirty="0" smtClean="0">
                <a:solidFill>
                  <a:srgbClr val="000000"/>
                </a:solidFill>
                <a:latin typeface="Arial"/>
              </a:rPr>
              <a:t>(±</a:t>
            </a:r>
            <a:r>
              <a:rPr lang="de-DE" sz="900" dirty="0">
                <a:solidFill>
                  <a:srgbClr val="000000"/>
                </a:solidFill>
                <a:latin typeface="Arial"/>
              </a:rPr>
              <a:t>100 </a:t>
            </a:r>
            <a:r>
              <a:rPr lang="en-US" sz="1050" i="1" dirty="0">
                <a:solidFill>
                  <a:srgbClr val="000000"/>
                </a:solidFill>
                <a:latin typeface="Arial"/>
                <a:cs typeface="Arial"/>
                <a:sym typeface="Symbol"/>
              </a:rPr>
              <a:t></a:t>
            </a:r>
            <a:r>
              <a:rPr lang="en-US" sz="900" baseline="-25000" dirty="0">
                <a:solidFill>
                  <a:srgbClr val="000000"/>
                </a:solidFill>
                <a:latin typeface="Arial"/>
              </a:rPr>
              <a:t>x</a:t>
            </a:r>
            <a:r>
              <a:rPr lang="en-US" sz="900" dirty="0" smtClean="0">
                <a:solidFill>
                  <a:srgbClr val="000000"/>
                </a:solidFill>
                <a:latin typeface="Arial"/>
              </a:rPr>
              <a:t>)</a:t>
            </a:r>
            <a:endParaRPr lang="de-DE" sz="900" dirty="0">
              <a:solidFill>
                <a:prstClr val="black"/>
              </a:solidFill>
              <a:latin typeface="Arial"/>
              <a:cs typeface="Arial"/>
            </a:endParaRPr>
          </a:p>
          <a:p>
            <a:pPr lvl="0"/>
            <a:r>
              <a:rPr lang="de-DE" sz="900" dirty="0" err="1">
                <a:solidFill>
                  <a:prstClr val="black"/>
                </a:solidFill>
                <a:latin typeface="Arial"/>
                <a:cs typeface="Arial"/>
              </a:rPr>
              <a:t>Ax</a:t>
            </a:r>
            <a:r>
              <a:rPr lang="de-DE" sz="900" dirty="0">
                <a:solidFill>
                  <a:prstClr val="black"/>
                </a:solidFill>
                <a:latin typeface="Arial"/>
                <a:cs typeface="Arial"/>
              </a:rPr>
              <a:t> </a:t>
            </a:r>
            <a:r>
              <a:rPr lang="de-DE" sz="900" dirty="0" smtClean="0">
                <a:solidFill>
                  <a:prstClr val="black"/>
                </a:solidFill>
                <a:latin typeface="Arial"/>
                <a:cs typeface="Arial"/>
                <a:sym typeface="Symbol"/>
              </a:rPr>
              <a:t></a:t>
            </a:r>
            <a:r>
              <a:rPr lang="de-DE" sz="900" dirty="0" smtClean="0">
                <a:solidFill>
                  <a:prstClr val="black"/>
                </a:solidFill>
                <a:latin typeface="Arial"/>
                <a:cs typeface="Arial"/>
              </a:rPr>
              <a:t> 120 </a:t>
            </a:r>
            <a:r>
              <a:rPr lang="de-DE" sz="900" dirty="0" err="1">
                <a:solidFill>
                  <a:prstClr val="black"/>
                </a:solidFill>
                <a:latin typeface="Arial"/>
                <a:cs typeface="Arial"/>
              </a:rPr>
              <a:t>mm·mr</a:t>
            </a:r>
            <a:endParaRPr lang="de-DE" sz="900" dirty="0">
              <a:solidFill>
                <a:prstClr val="black"/>
              </a:solidFill>
              <a:latin typeface="Arial"/>
              <a:cs typeface="Arial"/>
            </a:endParaRPr>
          </a:p>
          <a:p>
            <a:pPr lvl="0"/>
            <a:endParaRPr lang="de-DE" sz="900" dirty="0">
              <a:solidFill>
                <a:prstClr val="black"/>
              </a:solidFill>
              <a:latin typeface="Arial"/>
              <a:cs typeface="Arial"/>
            </a:endParaRPr>
          </a:p>
          <a:p>
            <a:pPr lvl="0"/>
            <a:r>
              <a:rPr lang="de-DE" sz="900" dirty="0" err="1">
                <a:solidFill>
                  <a:prstClr val="black"/>
                </a:solidFill>
                <a:latin typeface="Arial"/>
                <a:cs typeface="Arial"/>
              </a:rPr>
              <a:t>With</a:t>
            </a:r>
            <a:r>
              <a:rPr lang="de-DE" sz="900" dirty="0">
                <a:solidFill>
                  <a:prstClr val="black"/>
                </a:solidFill>
                <a:latin typeface="Arial"/>
                <a:cs typeface="Arial"/>
              </a:rPr>
              <a:t> </a:t>
            </a:r>
            <a:r>
              <a:rPr lang="de-DE" sz="900" dirty="0" err="1">
                <a:solidFill>
                  <a:prstClr val="black"/>
                </a:solidFill>
                <a:latin typeface="Arial"/>
                <a:cs typeface="Arial"/>
              </a:rPr>
              <a:t>errors</a:t>
            </a:r>
            <a:endParaRPr lang="de-DE" sz="900" dirty="0">
              <a:solidFill>
                <a:prstClr val="black"/>
              </a:solidFill>
              <a:latin typeface="Arial"/>
              <a:cs typeface="Arial"/>
            </a:endParaRPr>
          </a:p>
          <a:p>
            <a:pPr lvl="0"/>
            <a:r>
              <a:rPr lang="de-DE" sz="900" dirty="0" err="1">
                <a:solidFill>
                  <a:prstClr val="black"/>
                </a:solidFill>
                <a:latin typeface="Arial"/>
                <a:cs typeface="Arial"/>
              </a:rPr>
              <a:t>Ax</a:t>
            </a:r>
            <a:r>
              <a:rPr lang="de-DE" sz="900" dirty="0">
                <a:solidFill>
                  <a:prstClr val="black"/>
                </a:solidFill>
                <a:latin typeface="Arial"/>
                <a:cs typeface="Arial"/>
              </a:rPr>
              <a:t> </a:t>
            </a:r>
            <a:r>
              <a:rPr lang="de-DE" sz="900" dirty="0">
                <a:solidFill>
                  <a:prstClr val="black"/>
                </a:solidFill>
                <a:latin typeface="Arial"/>
                <a:cs typeface="Arial"/>
                <a:sym typeface="Symbol"/>
              </a:rPr>
              <a:t></a:t>
            </a:r>
            <a:r>
              <a:rPr lang="de-DE" sz="900" dirty="0">
                <a:solidFill>
                  <a:prstClr val="black"/>
                </a:solidFill>
                <a:latin typeface="Arial"/>
                <a:cs typeface="Arial"/>
              </a:rPr>
              <a:t> </a:t>
            </a:r>
            <a:r>
              <a:rPr lang="de-DE" sz="900" dirty="0" smtClean="0">
                <a:solidFill>
                  <a:prstClr val="black"/>
                </a:solidFill>
                <a:latin typeface="Arial"/>
                <a:cs typeface="Arial"/>
              </a:rPr>
              <a:t>50 </a:t>
            </a:r>
            <a:r>
              <a:rPr lang="de-DE" sz="900" dirty="0" err="1">
                <a:solidFill>
                  <a:prstClr val="black"/>
                </a:solidFill>
                <a:latin typeface="Arial"/>
                <a:cs typeface="Arial"/>
              </a:rPr>
              <a:t>mm·mr</a:t>
            </a:r>
            <a:endParaRPr lang="de-DE" sz="900" dirty="0">
              <a:solidFill>
                <a:prstClr val="black"/>
              </a:solidFill>
              <a:latin typeface="Arial"/>
              <a:cs typeface="Arial"/>
            </a:endParaRPr>
          </a:p>
          <a:p>
            <a:pPr lvl="0"/>
            <a:r>
              <a:rPr lang="de-DE" sz="900" dirty="0" err="1">
                <a:solidFill>
                  <a:prstClr val="black"/>
                </a:solidFill>
                <a:latin typeface="Arial"/>
                <a:cs typeface="Arial"/>
              </a:rPr>
              <a:t>Ax</a:t>
            </a:r>
            <a:r>
              <a:rPr lang="de-DE" sz="900" dirty="0">
                <a:solidFill>
                  <a:prstClr val="black"/>
                </a:solidFill>
                <a:latin typeface="Arial"/>
                <a:cs typeface="Arial"/>
              </a:rPr>
              <a:t> (MAX-IV) &lt; 10 </a:t>
            </a:r>
            <a:r>
              <a:rPr lang="de-DE" sz="900" dirty="0" err="1">
                <a:solidFill>
                  <a:prstClr val="black"/>
                </a:solidFill>
                <a:latin typeface="Arial"/>
                <a:cs typeface="Arial"/>
              </a:rPr>
              <a:t>mm·mr</a:t>
            </a:r>
            <a:endParaRPr lang="de-DE" sz="900" dirty="0">
              <a:solidFill>
                <a:prstClr val="black"/>
              </a:solidFill>
              <a:latin typeface="Arial"/>
              <a:cs typeface="Arial"/>
            </a:endParaRPr>
          </a:p>
        </p:txBody>
      </p:sp>
      <p:sp>
        <p:nvSpPr>
          <p:cNvPr id="47" name="Rechteck 46"/>
          <p:cNvSpPr/>
          <p:nvPr/>
        </p:nvSpPr>
        <p:spPr>
          <a:xfrm>
            <a:off x="434787" y="789301"/>
            <a:ext cx="1976973" cy="723275"/>
          </a:xfrm>
          <a:prstGeom prst="rect">
            <a:avLst/>
          </a:prstGeom>
        </p:spPr>
        <p:txBody>
          <a:bodyPr wrap="square">
            <a:spAutoFit/>
          </a:bodyPr>
          <a:lstStyle/>
          <a:p>
            <a:pPr lvl="0"/>
            <a:r>
              <a:rPr lang="de-DE" sz="1000" dirty="0" err="1">
                <a:solidFill>
                  <a:prstClr val="black"/>
                </a:solidFill>
                <a:latin typeface="Arial"/>
                <a:cs typeface="Arial"/>
              </a:rPr>
              <a:t>DAy</a:t>
            </a:r>
            <a:r>
              <a:rPr lang="de-DE" sz="1000" dirty="0">
                <a:solidFill>
                  <a:prstClr val="black"/>
                </a:solidFill>
                <a:latin typeface="Arial"/>
                <a:cs typeface="Arial"/>
              </a:rPr>
              <a:t> </a:t>
            </a:r>
            <a:r>
              <a:rPr lang="de-DE" sz="1000" dirty="0" smtClean="0">
                <a:solidFill>
                  <a:prstClr val="black"/>
                </a:solidFill>
                <a:latin typeface="Arial"/>
                <a:cs typeface="Arial"/>
              </a:rPr>
              <a:t>= ±5 mm (±50 </a:t>
            </a:r>
            <a:r>
              <a:rPr lang="en-US" sz="1100" i="1" dirty="0">
                <a:solidFill>
                  <a:srgbClr val="000000"/>
                </a:solidFill>
                <a:latin typeface="Arial"/>
                <a:cs typeface="Arial"/>
                <a:sym typeface="Symbol"/>
              </a:rPr>
              <a:t></a:t>
            </a:r>
            <a:r>
              <a:rPr lang="en-US" sz="1000" baseline="-25000" dirty="0" smtClean="0">
                <a:solidFill>
                  <a:srgbClr val="000000"/>
                </a:solidFill>
                <a:latin typeface="Arial"/>
              </a:rPr>
              <a:t>y</a:t>
            </a:r>
            <a:r>
              <a:rPr lang="en-US" sz="1000" dirty="0" smtClean="0">
                <a:solidFill>
                  <a:srgbClr val="000000"/>
                </a:solidFill>
                <a:latin typeface="Arial"/>
              </a:rPr>
              <a:t>)</a:t>
            </a:r>
            <a:endParaRPr lang="de-DE" sz="1000" dirty="0">
              <a:solidFill>
                <a:prstClr val="black"/>
              </a:solidFill>
              <a:latin typeface="Arial"/>
              <a:cs typeface="Arial"/>
            </a:endParaRPr>
          </a:p>
          <a:p>
            <a:pPr lvl="0"/>
            <a:r>
              <a:rPr lang="de-DE" sz="1000" dirty="0">
                <a:solidFill>
                  <a:prstClr val="black"/>
                </a:solidFill>
                <a:latin typeface="Arial"/>
                <a:cs typeface="Arial"/>
              </a:rPr>
              <a:t>axial </a:t>
            </a:r>
            <a:r>
              <a:rPr lang="de-DE" sz="1000" dirty="0" err="1" smtClean="0">
                <a:solidFill>
                  <a:prstClr val="black"/>
                </a:solidFill>
                <a:latin typeface="Arial"/>
                <a:cs typeface="Arial"/>
              </a:rPr>
              <a:t>injection</a:t>
            </a:r>
            <a:endParaRPr lang="de-DE" sz="1000" dirty="0" smtClean="0">
              <a:solidFill>
                <a:prstClr val="black"/>
              </a:solidFill>
              <a:latin typeface="Arial"/>
              <a:cs typeface="Arial"/>
            </a:endParaRPr>
          </a:p>
          <a:p>
            <a:pPr lvl="0"/>
            <a:r>
              <a:rPr lang="de-DE" sz="1000" dirty="0" err="1" smtClean="0">
                <a:solidFill>
                  <a:prstClr val="black"/>
                </a:solidFill>
                <a:latin typeface="Arial"/>
                <a:cs typeface="Arial"/>
              </a:rPr>
              <a:t>might</a:t>
            </a:r>
            <a:r>
              <a:rPr lang="de-DE" sz="1000" dirty="0" smtClean="0">
                <a:solidFill>
                  <a:prstClr val="black"/>
                </a:solidFill>
                <a:latin typeface="Arial"/>
                <a:cs typeface="Arial"/>
              </a:rPr>
              <a:t> </a:t>
            </a:r>
            <a:r>
              <a:rPr lang="de-DE" sz="1000" dirty="0" err="1" smtClean="0">
                <a:solidFill>
                  <a:prstClr val="black"/>
                </a:solidFill>
                <a:latin typeface="Arial"/>
                <a:cs typeface="Arial"/>
              </a:rPr>
              <a:t>be</a:t>
            </a:r>
            <a:endParaRPr lang="de-DE" sz="1000" dirty="0" smtClean="0">
              <a:solidFill>
                <a:prstClr val="black"/>
              </a:solidFill>
              <a:latin typeface="Arial"/>
              <a:cs typeface="Arial"/>
            </a:endParaRPr>
          </a:p>
          <a:p>
            <a:pPr lvl="0"/>
            <a:r>
              <a:rPr lang="de-DE" sz="1000" dirty="0" err="1" smtClean="0">
                <a:solidFill>
                  <a:prstClr val="black"/>
                </a:solidFill>
                <a:latin typeface="Arial"/>
                <a:cs typeface="Arial"/>
              </a:rPr>
              <a:t>possible</a:t>
            </a:r>
            <a:r>
              <a:rPr lang="de-DE" sz="1000" dirty="0" smtClean="0">
                <a:solidFill>
                  <a:prstClr val="black"/>
                </a:solidFill>
                <a:latin typeface="Arial"/>
                <a:cs typeface="Arial"/>
              </a:rPr>
              <a:t> </a:t>
            </a:r>
            <a:endParaRPr lang="de-DE" sz="1000" dirty="0">
              <a:solidFill>
                <a:prstClr val="black"/>
              </a:solidFill>
              <a:latin typeface="Arial"/>
              <a:cs typeface="Arial"/>
            </a:endParaRPr>
          </a:p>
        </p:txBody>
      </p:sp>
      <p:sp>
        <p:nvSpPr>
          <p:cNvPr id="3" name="Rechteck 2"/>
          <p:cNvSpPr/>
          <p:nvPr/>
        </p:nvSpPr>
        <p:spPr>
          <a:xfrm>
            <a:off x="1377851" y="4556080"/>
            <a:ext cx="2250681" cy="307777"/>
          </a:xfrm>
          <a:prstGeom prst="rect">
            <a:avLst/>
          </a:prstGeom>
        </p:spPr>
        <p:txBody>
          <a:bodyPr wrap="none">
            <a:spAutoFit/>
          </a:bodyPr>
          <a:lstStyle/>
          <a:p>
            <a:pPr lvl="0" algn="ctr"/>
            <a:r>
              <a:rPr lang="en-US" sz="1400" b="1" dirty="0" smtClean="0">
                <a:solidFill>
                  <a:srgbClr val="FF0000"/>
                </a:solidFill>
                <a:latin typeface="Calibri"/>
              </a:rPr>
              <a:t>DA.  Lattice early</a:t>
            </a:r>
            <a:r>
              <a:rPr lang="de-DE" sz="1200" b="1" dirty="0" smtClean="0">
                <a:solidFill>
                  <a:srgbClr val="FF0000"/>
                </a:solidFill>
              </a:rPr>
              <a:t> </a:t>
            </a:r>
            <a:r>
              <a:rPr lang="de-DE" sz="1200" b="1" dirty="0" err="1" smtClean="0">
                <a:solidFill>
                  <a:srgbClr val="FF0000"/>
                </a:solidFill>
              </a:rPr>
              <a:t>versions</a:t>
            </a:r>
            <a:r>
              <a:rPr lang="de-DE" sz="1200" b="1" dirty="0" smtClean="0">
                <a:solidFill>
                  <a:srgbClr val="FF0000"/>
                </a:solidFill>
              </a:rPr>
              <a:t>  </a:t>
            </a:r>
            <a:r>
              <a:rPr lang="de-DE" sz="1400" b="1" dirty="0" smtClean="0">
                <a:solidFill>
                  <a:srgbClr val="FF0000"/>
                </a:solidFill>
                <a:latin typeface="Calibri"/>
              </a:rPr>
              <a:t> </a:t>
            </a:r>
            <a:endParaRPr lang="en-US" sz="1400" b="1" dirty="0">
              <a:solidFill>
                <a:srgbClr val="FF0000"/>
              </a:solidFill>
            </a:endParaRPr>
          </a:p>
        </p:txBody>
      </p:sp>
    </p:spTree>
    <p:extLst>
      <p:ext uri="{BB962C8B-B14F-4D97-AF65-F5344CB8AC3E}">
        <p14:creationId xmlns:p14="http://schemas.microsoft.com/office/powerpoint/2010/main" val="8856579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584775"/>
          </a:xfrm>
          <a:prstGeom prst="rect">
            <a:avLst/>
          </a:prstGeom>
        </p:spPr>
        <p:txBody>
          <a:bodyPr wrap="square">
            <a:spAutoFit/>
          </a:bodyPr>
          <a:lstStyle/>
          <a:p>
            <a:pPr algn="ctr"/>
            <a:r>
              <a:rPr lang="en-US" sz="1600" b="1" dirty="0" smtClean="0"/>
              <a:t>Off-momentum dynamic aperture </a:t>
            </a:r>
            <a:r>
              <a:rPr lang="en-US" sz="1600" b="1" dirty="0">
                <a:solidFill>
                  <a:prstClr val="black"/>
                </a:solidFill>
              </a:rPr>
              <a:t>as function of  </a:t>
            </a:r>
            <a:r>
              <a:rPr lang="en-US" sz="1600" b="1" dirty="0" smtClean="0">
                <a:solidFill>
                  <a:prstClr val="black"/>
                </a:solidFill>
              </a:rPr>
              <a:t>energy deviation</a:t>
            </a:r>
            <a:endParaRPr lang="en-US" sz="1600" b="1" dirty="0" smtClean="0"/>
          </a:p>
          <a:p>
            <a:pPr lvl="0" algn="ctr"/>
            <a:r>
              <a:rPr lang="en-US" sz="1600" b="1" dirty="0" smtClean="0">
                <a:solidFill>
                  <a:prstClr val="black"/>
                </a:solidFill>
              </a:rPr>
              <a:t>   </a:t>
            </a:r>
            <a:r>
              <a:rPr lang="en-US" sz="1400" dirty="0">
                <a:solidFill>
                  <a:prstClr val="black"/>
                </a:solidFill>
              </a:rPr>
              <a:t>Lattice</a:t>
            </a:r>
            <a:r>
              <a:rPr lang="en-US" sz="1400" b="1" dirty="0">
                <a:solidFill>
                  <a:prstClr val="black"/>
                </a:solidFill>
              </a:rPr>
              <a:t> </a:t>
            </a:r>
            <a:r>
              <a:rPr lang="de-DE" sz="1400" b="1" dirty="0">
                <a:solidFill>
                  <a:srgbClr val="0000CC"/>
                </a:solidFill>
                <a:latin typeface="Calibri"/>
              </a:rPr>
              <a:t>“</a:t>
            </a:r>
            <a:r>
              <a:rPr lang="en-US" sz="1400" b="1" dirty="0">
                <a:solidFill>
                  <a:srgbClr val="0000CC"/>
                </a:solidFill>
                <a:latin typeface="Calibri"/>
              </a:rPr>
              <a:t>3Q_SPLIT_SHORT_5</a:t>
            </a:r>
            <a:r>
              <a:rPr lang="en-US" sz="1400" b="1" dirty="0" smtClean="0">
                <a:solidFill>
                  <a:srgbClr val="0000CC"/>
                </a:solidFill>
                <a:latin typeface="Calibri"/>
              </a:rPr>
              <a:t>”</a:t>
            </a:r>
            <a:endParaRPr lang="de-DE" sz="1600" dirty="0">
              <a:solidFill>
                <a:srgbClr val="0000CC"/>
              </a:solidFill>
            </a:endParaRPr>
          </a:p>
        </p:txBody>
      </p:sp>
      <p:sp>
        <p:nvSpPr>
          <p:cNvPr id="18" name="Rechteck 17"/>
          <p:cNvSpPr/>
          <p:nvPr/>
        </p:nvSpPr>
        <p:spPr>
          <a:xfrm>
            <a:off x="-2556792" y="-292389"/>
            <a:ext cx="4572000" cy="461665"/>
          </a:xfrm>
          <a:prstGeom prst="rect">
            <a:avLst/>
          </a:prstGeom>
        </p:spPr>
        <p:txBody>
          <a:bodyPr>
            <a:spAutoFit/>
          </a:bodyPr>
          <a:lstStyle/>
          <a:p>
            <a:pPr lvl="0"/>
            <a:endParaRPr lang="en-US" sz="1200" b="1" dirty="0" smtClean="0">
              <a:solidFill>
                <a:prstClr val="black"/>
              </a:solidFill>
              <a:sym typeface="Symbol"/>
            </a:endParaRPr>
          </a:p>
          <a:p>
            <a:pPr lvl="0"/>
            <a:endParaRPr lang="en-US" sz="1200" b="1" dirty="0" smtClean="0">
              <a:solidFill>
                <a:prstClr val="black"/>
              </a:solidFill>
              <a:sym typeface="Symbol"/>
            </a:endParaRPr>
          </a:p>
        </p:txBody>
      </p:sp>
      <p:pic>
        <p:nvPicPr>
          <p:cNvPr id="19" name="Picture 2"/>
          <p:cNvPicPr>
            <a:picLocks noGrp="1" noChangeAspect="1" noChangeArrowheads="1"/>
          </p:cNvPicPr>
          <p:nvPr>
            <p:ph idx="1"/>
          </p:nvPr>
        </p:nvPicPr>
        <p:blipFill>
          <a:blip r:embed="rId3"/>
          <a:srcRect/>
          <a:stretch>
            <a:fillRect/>
          </a:stretch>
        </p:blipFill>
        <p:spPr bwMode="auto">
          <a:xfrm>
            <a:off x="163360" y="4064656"/>
            <a:ext cx="2680447" cy="2442077"/>
          </a:xfrm>
          <a:prstGeom prst="rect">
            <a:avLst/>
          </a:prstGeom>
          <a:noFill/>
          <a:ln w="9525">
            <a:noFill/>
            <a:miter lim="800000"/>
            <a:headEnd/>
            <a:tailEnd/>
          </a:ln>
        </p:spPr>
      </p:pic>
      <p:sp>
        <p:nvSpPr>
          <p:cNvPr id="5" name="Rechteck 4"/>
          <p:cNvSpPr/>
          <p:nvPr/>
        </p:nvSpPr>
        <p:spPr>
          <a:xfrm>
            <a:off x="1596270" y="4139459"/>
            <a:ext cx="567784" cy="246221"/>
          </a:xfrm>
          <a:prstGeom prst="rect">
            <a:avLst/>
          </a:prstGeom>
        </p:spPr>
        <p:txBody>
          <a:bodyPr wrap="none">
            <a:spAutoFit/>
          </a:bodyPr>
          <a:lstStyle/>
          <a:p>
            <a:pPr lvl="0"/>
            <a:r>
              <a:rPr lang="de-DE" sz="1000" b="1" dirty="0">
                <a:solidFill>
                  <a:srgbClr val="FF0000"/>
                </a:solidFill>
              </a:rPr>
              <a:t>„21-3“</a:t>
            </a: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1337" y="4021007"/>
            <a:ext cx="2973336" cy="27089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7718569" y="4097977"/>
            <a:ext cx="567784" cy="246221"/>
          </a:xfrm>
          <a:prstGeom prst="rect">
            <a:avLst/>
          </a:prstGeom>
        </p:spPr>
        <p:txBody>
          <a:bodyPr wrap="none">
            <a:spAutoFit/>
          </a:bodyPr>
          <a:lstStyle/>
          <a:p>
            <a:pPr lvl="0"/>
            <a:r>
              <a:rPr lang="de-DE" sz="1000" b="1" dirty="0">
                <a:solidFill>
                  <a:srgbClr val="FF0000"/>
                </a:solidFill>
              </a:rPr>
              <a:t>„21-9“</a:t>
            </a:r>
          </a:p>
        </p:txBody>
      </p:sp>
      <p:pic>
        <p:nvPicPr>
          <p:cNvPr id="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2689" y="4055153"/>
            <a:ext cx="2843051" cy="2590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p:cNvSpPr/>
          <p:nvPr/>
        </p:nvSpPr>
        <p:spPr>
          <a:xfrm>
            <a:off x="4718785" y="4097977"/>
            <a:ext cx="567784" cy="246221"/>
          </a:xfrm>
          <a:prstGeom prst="rect">
            <a:avLst/>
          </a:prstGeom>
        </p:spPr>
        <p:txBody>
          <a:bodyPr wrap="none">
            <a:spAutoFit/>
          </a:bodyPr>
          <a:lstStyle/>
          <a:p>
            <a:pPr lvl="0"/>
            <a:r>
              <a:rPr lang="de-DE" sz="1000" b="1" dirty="0">
                <a:solidFill>
                  <a:srgbClr val="FF0000"/>
                </a:solidFill>
              </a:rPr>
              <a:t>„21-9“</a:t>
            </a:r>
          </a:p>
        </p:txBody>
      </p:sp>
      <p:sp>
        <p:nvSpPr>
          <p:cNvPr id="26" name="Textfeld 25"/>
          <p:cNvSpPr txBox="1"/>
          <p:nvPr/>
        </p:nvSpPr>
        <p:spPr>
          <a:xfrm>
            <a:off x="6516216" y="4159532"/>
            <a:ext cx="764953" cy="369332"/>
          </a:xfrm>
          <a:prstGeom prst="rect">
            <a:avLst/>
          </a:prstGeom>
          <a:noFill/>
        </p:spPr>
        <p:txBody>
          <a:bodyPr wrap="none" rtlCol="0">
            <a:spAutoFit/>
          </a:bodyPr>
          <a:lstStyle/>
          <a:p>
            <a:r>
              <a:rPr lang="de-DE" sz="900" b="1" dirty="0" smtClean="0"/>
              <a:t>CHR+HRM</a:t>
            </a:r>
          </a:p>
          <a:p>
            <a:r>
              <a:rPr lang="de-DE" sz="900" b="1" dirty="0" smtClean="0"/>
              <a:t>SXT+OCT</a:t>
            </a:r>
            <a:endParaRPr lang="de-DE" sz="900" b="1" dirty="0"/>
          </a:p>
        </p:txBody>
      </p:sp>
      <p:sp>
        <p:nvSpPr>
          <p:cNvPr id="27" name="Rechteck 26"/>
          <p:cNvSpPr/>
          <p:nvPr/>
        </p:nvSpPr>
        <p:spPr>
          <a:xfrm>
            <a:off x="3731081" y="4143781"/>
            <a:ext cx="764953" cy="369332"/>
          </a:xfrm>
          <a:prstGeom prst="rect">
            <a:avLst/>
          </a:prstGeom>
        </p:spPr>
        <p:txBody>
          <a:bodyPr wrap="none">
            <a:spAutoFit/>
          </a:bodyPr>
          <a:lstStyle/>
          <a:p>
            <a:pPr lvl="0"/>
            <a:r>
              <a:rPr lang="de-DE" sz="900" b="1" dirty="0" smtClean="0">
                <a:solidFill>
                  <a:prstClr val="black"/>
                </a:solidFill>
              </a:rPr>
              <a:t>CHR+HRM</a:t>
            </a:r>
          </a:p>
          <a:p>
            <a:pPr lvl="0"/>
            <a:r>
              <a:rPr lang="de-DE" sz="900" b="1" dirty="0" smtClean="0">
                <a:solidFill>
                  <a:prstClr val="black"/>
                </a:solidFill>
              </a:rPr>
              <a:t>SXT+OCT</a:t>
            </a:r>
            <a:endParaRPr lang="de-DE" sz="900" b="1" dirty="0">
              <a:solidFill>
                <a:prstClr val="black"/>
              </a:solidFill>
            </a:endParaRPr>
          </a:p>
        </p:txBody>
      </p:sp>
      <p:sp>
        <p:nvSpPr>
          <p:cNvPr id="31" name="Rechteck 30"/>
          <p:cNvSpPr/>
          <p:nvPr/>
        </p:nvSpPr>
        <p:spPr>
          <a:xfrm>
            <a:off x="538313" y="5594647"/>
            <a:ext cx="1241831" cy="584775"/>
          </a:xfrm>
          <a:prstGeom prst="rect">
            <a:avLst/>
          </a:prstGeom>
        </p:spPr>
        <p:txBody>
          <a:bodyPr wrap="square">
            <a:spAutoFit/>
          </a:bodyPr>
          <a:lstStyle/>
          <a:p>
            <a:pPr lvl="0" algn="just"/>
            <a:r>
              <a:rPr lang="en-US" sz="800" dirty="0"/>
              <a:t>CHR SXT</a:t>
            </a:r>
          </a:p>
          <a:p>
            <a:pPr lvl="0" algn="just"/>
            <a:r>
              <a:rPr lang="en-US" sz="800" dirty="0"/>
              <a:t>S4</a:t>
            </a:r>
            <a:r>
              <a:rPr lang="en-US" sz="800" dirty="0">
                <a:sym typeface="Symbol"/>
              </a:rPr>
              <a:t>L</a:t>
            </a:r>
            <a:r>
              <a:rPr lang="en-US" sz="800" dirty="0" smtClean="0"/>
              <a:t>=+33 </a:t>
            </a:r>
            <a:r>
              <a:rPr lang="en-US" sz="800" dirty="0"/>
              <a:t>m</a:t>
            </a:r>
            <a:r>
              <a:rPr lang="en-US" sz="800" baseline="30000" dirty="0"/>
              <a:t>-2</a:t>
            </a:r>
            <a:endParaRPr lang="en-US" sz="800" dirty="0"/>
          </a:p>
          <a:p>
            <a:pPr lvl="0" algn="just"/>
            <a:r>
              <a:rPr lang="en-US" sz="800" dirty="0"/>
              <a:t>S5</a:t>
            </a:r>
            <a:r>
              <a:rPr lang="en-US" sz="800" dirty="0">
                <a:sym typeface="Symbol"/>
              </a:rPr>
              <a:t></a:t>
            </a:r>
            <a:r>
              <a:rPr lang="en-US" sz="800" dirty="0"/>
              <a:t>L=</a:t>
            </a:r>
            <a:r>
              <a:rPr lang="en-US" sz="800" dirty="0" smtClean="0">
                <a:sym typeface="Symbol"/>
              </a:rPr>
              <a:t>35</a:t>
            </a:r>
            <a:r>
              <a:rPr lang="en-US" sz="800" dirty="0" smtClean="0"/>
              <a:t> </a:t>
            </a:r>
            <a:r>
              <a:rPr lang="en-US" sz="800" dirty="0"/>
              <a:t>m</a:t>
            </a:r>
            <a:r>
              <a:rPr lang="en-US" sz="800" baseline="30000" dirty="0"/>
              <a:t>-2</a:t>
            </a:r>
            <a:endParaRPr lang="en-US" sz="800" dirty="0"/>
          </a:p>
          <a:p>
            <a:pPr lvl="0" algn="just"/>
            <a:r>
              <a:rPr lang="en-US" sz="800" dirty="0"/>
              <a:t>S6</a:t>
            </a:r>
            <a:r>
              <a:rPr lang="en-US" sz="800" dirty="0">
                <a:sym typeface="Symbol"/>
              </a:rPr>
              <a:t></a:t>
            </a:r>
            <a:r>
              <a:rPr lang="en-US" sz="800" dirty="0"/>
              <a:t>L</a:t>
            </a:r>
            <a:r>
              <a:rPr lang="en-US" sz="800" dirty="0" smtClean="0"/>
              <a:t>=+34 </a:t>
            </a:r>
            <a:r>
              <a:rPr lang="en-US" sz="800" dirty="0"/>
              <a:t>m</a:t>
            </a:r>
            <a:r>
              <a:rPr lang="en-US" sz="800" baseline="30000" dirty="0"/>
              <a:t>-2</a:t>
            </a:r>
            <a:endParaRPr lang="en-US" sz="800" dirty="0"/>
          </a:p>
        </p:txBody>
      </p:sp>
      <p:sp>
        <p:nvSpPr>
          <p:cNvPr id="13" name="Rechteck 12"/>
          <p:cNvSpPr/>
          <p:nvPr/>
        </p:nvSpPr>
        <p:spPr>
          <a:xfrm>
            <a:off x="650364" y="4143781"/>
            <a:ext cx="453677" cy="369332"/>
          </a:xfrm>
          <a:prstGeom prst="rect">
            <a:avLst/>
          </a:prstGeom>
        </p:spPr>
        <p:txBody>
          <a:bodyPr wrap="square">
            <a:spAutoFit/>
          </a:bodyPr>
          <a:lstStyle/>
          <a:p>
            <a:pPr lvl="0"/>
            <a:r>
              <a:rPr lang="de-DE" sz="900" b="1" dirty="0" smtClean="0">
                <a:solidFill>
                  <a:prstClr val="black"/>
                </a:solidFill>
              </a:rPr>
              <a:t>CHR </a:t>
            </a:r>
          </a:p>
          <a:p>
            <a:pPr lvl="0"/>
            <a:r>
              <a:rPr lang="de-DE" sz="900" b="1" dirty="0" smtClean="0">
                <a:solidFill>
                  <a:prstClr val="black"/>
                </a:solidFill>
              </a:rPr>
              <a:t>SXT</a:t>
            </a:r>
            <a:endParaRPr lang="de-DE" sz="900" b="1" dirty="0">
              <a:solidFill>
                <a:prstClr val="black"/>
              </a:solidFil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09" y="625839"/>
            <a:ext cx="3236758" cy="294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4649" y="740284"/>
            <a:ext cx="3063736" cy="287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1844897" y="1605558"/>
            <a:ext cx="1228851" cy="707886"/>
          </a:xfrm>
          <a:prstGeom prst="rect">
            <a:avLst/>
          </a:prstGeom>
        </p:spPr>
        <p:txBody>
          <a:bodyPr wrap="square">
            <a:spAutoFit/>
          </a:bodyPr>
          <a:lstStyle/>
          <a:p>
            <a:pPr lvl="0"/>
            <a:r>
              <a:rPr lang="de-DE" sz="1000" dirty="0">
                <a:solidFill>
                  <a:prstClr val="black"/>
                </a:solidFill>
              </a:rPr>
              <a:t>OFF-</a:t>
            </a:r>
            <a:r>
              <a:rPr lang="de-DE" sz="1000" dirty="0" err="1">
                <a:solidFill>
                  <a:prstClr val="black"/>
                </a:solidFill>
              </a:rPr>
              <a:t>momentum</a:t>
            </a:r>
            <a:r>
              <a:rPr lang="de-DE" sz="1000" dirty="0">
                <a:solidFill>
                  <a:prstClr val="black"/>
                </a:solidFill>
              </a:rPr>
              <a:t> </a:t>
            </a:r>
          </a:p>
          <a:p>
            <a:pPr lvl="0"/>
            <a:r>
              <a:rPr lang="de-DE" sz="1000" dirty="0" err="1" smtClean="0">
                <a:solidFill>
                  <a:prstClr val="black"/>
                </a:solidFill>
                <a:sym typeface="Symbol"/>
              </a:rPr>
              <a:t>Acceptance</a:t>
            </a:r>
            <a:r>
              <a:rPr lang="de-DE" sz="1000" dirty="0" smtClean="0">
                <a:solidFill>
                  <a:prstClr val="black"/>
                </a:solidFill>
                <a:sym typeface="Symbol"/>
              </a:rPr>
              <a:t> </a:t>
            </a:r>
            <a:endParaRPr lang="de-DE" sz="1000" dirty="0">
              <a:solidFill>
                <a:prstClr val="black"/>
              </a:solidFill>
              <a:sym typeface="Symbol"/>
            </a:endParaRPr>
          </a:p>
          <a:p>
            <a:pPr lvl="0"/>
            <a:r>
              <a:rPr lang="de-DE" sz="1000" dirty="0" smtClean="0">
                <a:solidFill>
                  <a:prstClr val="black"/>
                </a:solidFill>
                <a:sym typeface="Symbol"/>
              </a:rPr>
              <a:t>horizontal plane</a:t>
            </a:r>
            <a:endParaRPr lang="de-DE" sz="1000" dirty="0">
              <a:solidFill>
                <a:prstClr val="black"/>
              </a:solidFill>
              <a:sym typeface="Symbol"/>
            </a:endParaRPr>
          </a:p>
          <a:p>
            <a:pPr lvl="0"/>
            <a:r>
              <a:rPr lang="de-DE" sz="1000" dirty="0" err="1">
                <a:solidFill>
                  <a:prstClr val="black"/>
                </a:solidFill>
                <a:sym typeface="Symbol"/>
              </a:rPr>
              <a:t>MAx</a:t>
            </a:r>
            <a:r>
              <a:rPr lang="de-DE" sz="1000" dirty="0">
                <a:solidFill>
                  <a:prstClr val="black"/>
                </a:solidFill>
                <a:sym typeface="Symbol"/>
              </a:rPr>
              <a:t> </a:t>
            </a:r>
            <a:r>
              <a:rPr lang="de-DE" sz="1000" dirty="0" smtClean="0">
                <a:solidFill>
                  <a:prstClr val="black"/>
                </a:solidFill>
                <a:sym typeface="Symbol"/>
              </a:rPr>
              <a:t>=6%..+6%</a:t>
            </a:r>
            <a:endParaRPr lang="de-DE" sz="1000" dirty="0">
              <a:solidFill>
                <a:prstClr val="black"/>
              </a:solidFill>
            </a:endParaRPr>
          </a:p>
        </p:txBody>
      </p:sp>
      <p:sp>
        <p:nvSpPr>
          <p:cNvPr id="16" name="Rechteck 15"/>
          <p:cNvSpPr/>
          <p:nvPr/>
        </p:nvSpPr>
        <p:spPr>
          <a:xfrm>
            <a:off x="2705348" y="725170"/>
            <a:ext cx="477341" cy="400110"/>
          </a:xfrm>
          <a:prstGeom prst="rect">
            <a:avLst/>
          </a:prstGeom>
        </p:spPr>
        <p:txBody>
          <a:bodyPr wrap="square">
            <a:spAutoFit/>
          </a:bodyPr>
          <a:lstStyle/>
          <a:p>
            <a:pPr lvl="0" algn="r"/>
            <a:r>
              <a:rPr lang="en-US" sz="1000" b="1" dirty="0" smtClean="0">
                <a:solidFill>
                  <a:prstClr val="black"/>
                </a:solidFill>
              </a:rPr>
              <a:t>CHR SXT</a:t>
            </a:r>
            <a:endParaRPr lang="de-DE" sz="1000" dirty="0">
              <a:solidFill>
                <a:prstClr val="black"/>
              </a:solidFill>
            </a:endParaRPr>
          </a:p>
        </p:txBody>
      </p:sp>
      <p:sp>
        <p:nvSpPr>
          <p:cNvPr id="20" name="Rechteck 19"/>
          <p:cNvSpPr/>
          <p:nvPr/>
        </p:nvSpPr>
        <p:spPr>
          <a:xfrm>
            <a:off x="2432785" y="2886794"/>
            <a:ext cx="4572000" cy="338554"/>
          </a:xfrm>
          <a:prstGeom prst="rect">
            <a:avLst/>
          </a:prstGeom>
        </p:spPr>
        <p:txBody>
          <a:bodyPr>
            <a:spAutoFit/>
          </a:bodyPr>
          <a:lstStyle/>
          <a:p>
            <a:pPr lvl="0"/>
            <a:r>
              <a:rPr lang="en-US" sz="800" dirty="0">
                <a:solidFill>
                  <a:prstClr val="black"/>
                </a:solidFill>
                <a:sym typeface="Symbol"/>
              </a:rPr>
              <a:t>Chamber</a:t>
            </a:r>
          </a:p>
          <a:p>
            <a:pPr lvl="0"/>
            <a:r>
              <a:rPr lang="en-US" sz="800" dirty="0">
                <a:solidFill>
                  <a:prstClr val="black"/>
                </a:solidFill>
              </a:rPr>
              <a:t>60 x 40 mm</a:t>
            </a:r>
            <a:endParaRPr lang="de-DE" sz="800" dirty="0">
              <a:solidFill>
                <a:prstClr val="black"/>
              </a:solidFill>
            </a:endParaRPr>
          </a:p>
        </p:txBody>
      </p:sp>
      <p:sp>
        <p:nvSpPr>
          <p:cNvPr id="21" name="Rechteck 20"/>
          <p:cNvSpPr/>
          <p:nvPr/>
        </p:nvSpPr>
        <p:spPr>
          <a:xfrm>
            <a:off x="5384619" y="823794"/>
            <a:ext cx="1024607" cy="400110"/>
          </a:xfrm>
          <a:prstGeom prst="rect">
            <a:avLst/>
          </a:prstGeom>
        </p:spPr>
        <p:txBody>
          <a:bodyPr wrap="square">
            <a:spAutoFit/>
          </a:bodyPr>
          <a:lstStyle/>
          <a:p>
            <a:pPr lvl="0"/>
            <a:r>
              <a:rPr lang="en-US" sz="1000" b="1" dirty="0">
                <a:solidFill>
                  <a:prstClr val="black"/>
                </a:solidFill>
              </a:rPr>
              <a:t>Chromatic </a:t>
            </a:r>
          </a:p>
          <a:p>
            <a:pPr lvl="0"/>
            <a:r>
              <a:rPr lang="en-US" sz="1000" b="1" dirty="0" err="1">
                <a:solidFill>
                  <a:prstClr val="black"/>
                </a:solidFill>
              </a:rPr>
              <a:t>Sextupoles</a:t>
            </a:r>
            <a:endParaRPr lang="de-DE" sz="1000" dirty="0">
              <a:solidFill>
                <a:prstClr val="black"/>
              </a:solidFill>
            </a:endParaRPr>
          </a:p>
        </p:txBody>
      </p:sp>
      <p:sp>
        <p:nvSpPr>
          <p:cNvPr id="23" name="Rechteck 22"/>
          <p:cNvSpPr/>
          <p:nvPr/>
        </p:nvSpPr>
        <p:spPr>
          <a:xfrm>
            <a:off x="3752041" y="2548240"/>
            <a:ext cx="1323725" cy="707886"/>
          </a:xfrm>
          <a:prstGeom prst="rect">
            <a:avLst/>
          </a:prstGeom>
        </p:spPr>
        <p:txBody>
          <a:bodyPr wrap="square">
            <a:spAutoFit/>
          </a:bodyPr>
          <a:lstStyle/>
          <a:p>
            <a:pPr lvl="0"/>
            <a:r>
              <a:rPr lang="de-DE" sz="1000" dirty="0">
                <a:solidFill>
                  <a:prstClr val="black"/>
                </a:solidFill>
              </a:rPr>
              <a:t>OFF-</a:t>
            </a:r>
            <a:r>
              <a:rPr lang="de-DE" sz="1000" dirty="0" err="1">
                <a:solidFill>
                  <a:prstClr val="black"/>
                </a:solidFill>
              </a:rPr>
              <a:t>momentum</a:t>
            </a:r>
            <a:endParaRPr lang="de-DE" sz="1000" dirty="0">
              <a:solidFill>
                <a:prstClr val="black"/>
              </a:solidFill>
            </a:endParaRPr>
          </a:p>
          <a:p>
            <a:pPr lvl="0"/>
            <a:r>
              <a:rPr lang="de-DE" sz="1000" dirty="0" err="1">
                <a:solidFill>
                  <a:prstClr val="black"/>
                </a:solidFill>
              </a:rPr>
              <a:t>Acceptance</a:t>
            </a:r>
            <a:r>
              <a:rPr lang="de-DE" sz="1000" dirty="0">
                <a:solidFill>
                  <a:prstClr val="black"/>
                </a:solidFill>
              </a:rPr>
              <a:t> </a:t>
            </a:r>
          </a:p>
          <a:p>
            <a:pPr lvl="0"/>
            <a:r>
              <a:rPr lang="de-DE" sz="1000" dirty="0" err="1" smtClean="0">
                <a:solidFill>
                  <a:prstClr val="black"/>
                </a:solidFill>
                <a:sym typeface="Symbol"/>
              </a:rPr>
              <a:t>vertical</a:t>
            </a:r>
            <a:r>
              <a:rPr lang="de-DE" sz="1000" dirty="0" smtClean="0">
                <a:solidFill>
                  <a:prstClr val="black"/>
                </a:solidFill>
                <a:sym typeface="Symbol"/>
              </a:rPr>
              <a:t> plane</a:t>
            </a:r>
            <a:endParaRPr lang="de-DE" sz="1000" dirty="0">
              <a:solidFill>
                <a:prstClr val="black"/>
              </a:solidFill>
              <a:sym typeface="Symbol"/>
            </a:endParaRPr>
          </a:p>
          <a:p>
            <a:pPr lvl="0"/>
            <a:r>
              <a:rPr lang="de-DE" sz="1000" dirty="0" err="1" smtClean="0">
                <a:solidFill>
                  <a:prstClr val="black"/>
                </a:solidFill>
                <a:sym typeface="Symbol"/>
              </a:rPr>
              <a:t>MAy</a:t>
            </a:r>
            <a:r>
              <a:rPr lang="de-DE" sz="1000" dirty="0" smtClean="0">
                <a:solidFill>
                  <a:prstClr val="black"/>
                </a:solidFill>
                <a:sym typeface="Symbol"/>
              </a:rPr>
              <a:t>= 4%..+5%</a:t>
            </a:r>
            <a:endParaRPr lang="de-DE" sz="1000" dirty="0">
              <a:solidFill>
                <a:prstClr val="black"/>
              </a:solidFill>
            </a:endParaRPr>
          </a:p>
        </p:txBody>
      </p:sp>
      <p:sp>
        <p:nvSpPr>
          <p:cNvPr id="28" name="Rechteck 27"/>
          <p:cNvSpPr/>
          <p:nvPr/>
        </p:nvSpPr>
        <p:spPr>
          <a:xfrm>
            <a:off x="5508104" y="2886794"/>
            <a:ext cx="745115" cy="338554"/>
          </a:xfrm>
          <a:prstGeom prst="rect">
            <a:avLst/>
          </a:prstGeom>
        </p:spPr>
        <p:txBody>
          <a:bodyPr wrap="square">
            <a:spAutoFit/>
          </a:bodyPr>
          <a:lstStyle/>
          <a:p>
            <a:pPr lvl="0" algn="ctr"/>
            <a:r>
              <a:rPr lang="en-US" sz="800" dirty="0">
                <a:solidFill>
                  <a:prstClr val="black"/>
                </a:solidFill>
                <a:sym typeface="Symbol"/>
              </a:rPr>
              <a:t>Chamber</a:t>
            </a:r>
          </a:p>
          <a:p>
            <a:pPr lvl="0" algn="ctr"/>
            <a:r>
              <a:rPr lang="en-US" sz="800" dirty="0">
                <a:solidFill>
                  <a:prstClr val="black"/>
                </a:solidFill>
              </a:rPr>
              <a:t>60 x 40 mm</a:t>
            </a:r>
            <a:endParaRPr lang="de-DE" sz="800" dirty="0">
              <a:solidFill>
                <a:prstClr val="black"/>
              </a:solidFill>
            </a:endParaRPr>
          </a:p>
        </p:txBody>
      </p:sp>
      <p:sp>
        <p:nvSpPr>
          <p:cNvPr id="32" name="Rechteck 31"/>
          <p:cNvSpPr/>
          <p:nvPr/>
        </p:nvSpPr>
        <p:spPr>
          <a:xfrm>
            <a:off x="1034567" y="2671351"/>
            <a:ext cx="1491154" cy="584775"/>
          </a:xfrm>
          <a:prstGeom prst="rect">
            <a:avLst/>
          </a:prstGeom>
        </p:spPr>
        <p:txBody>
          <a:bodyPr wrap="square">
            <a:spAutoFit/>
          </a:bodyPr>
          <a:lstStyle/>
          <a:p>
            <a:pPr lvl="0" algn="just"/>
            <a:r>
              <a:rPr lang="en-US" sz="800" dirty="0">
                <a:solidFill>
                  <a:prstClr val="black"/>
                </a:solidFill>
              </a:rPr>
              <a:t>SXT int. strength  S</a:t>
            </a:r>
            <a:r>
              <a:rPr lang="en-US" sz="800" dirty="0">
                <a:solidFill>
                  <a:prstClr val="black"/>
                </a:solidFill>
                <a:sym typeface="Symbol"/>
              </a:rPr>
              <a:t>L</a:t>
            </a:r>
          </a:p>
          <a:p>
            <a:pPr lvl="0" algn="just"/>
            <a:r>
              <a:rPr lang="en-US" sz="800" dirty="0">
                <a:solidFill>
                  <a:prstClr val="black"/>
                </a:solidFill>
                <a:sym typeface="Symbol"/>
              </a:rPr>
              <a:t>4A-4-4B=</a:t>
            </a:r>
            <a:r>
              <a:rPr lang="en-US" sz="800" dirty="0">
                <a:solidFill>
                  <a:prstClr val="black"/>
                </a:solidFill>
              </a:rPr>
              <a:t>+2/+2/+2 m</a:t>
            </a:r>
            <a:r>
              <a:rPr lang="en-US" sz="800" baseline="30000" dirty="0">
                <a:solidFill>
                  <a:prstClr val="black"/>
                </a:solidFill>
              </a:rPr>
              <a:t>-2</a:t>
            </a:r>
            <a:endParaRPr lang="en-US" sz="800" dirty="0">
              <a:solidFill>
                <a:prstClr val="black"/>
              </a:solidFill>
            </a:endParaRPr>
          </a:p>
          <a:p>
            <a:pPr lvl="0" algn="just"/>
            <a:r>
              <a:rPr lang="en-US" sz="800" dirty="0">
                <a:solidFill>
                  <a:prstClr val="black"/>
                </a:solidFill>
              </a:rPr>
              <a:t>5A-5-5B=</a:t>
            </a:r>
            <a:r>
              <a:rPr lang="en-US" sz="800" dirty="0">
                <a:solidFill>
                  <a:prstClr val="black"/>
                </a:solidFill>
                <a:sym typeface="Symbol"/>
              </a:rPr>
              <a:t>-</a:t>
            </a:r>
            <a:r>
              <a:rPr lang="en-US" sz="800" dirty="0">
                <a:solidFill>
                  <a:prstClr val="black"/>
                </a:solidFill>
              </a:rPr>
              <a:t>11/-11/-11 m</a:t>
            </a:r>
            <a:r>
              <a:rPr lang="en-US" sz="800" baseline="30000" dirty="0">
                <a:solidFill>
                  <a:prstClr val="black"/>
                </a:solidFill>
              </a:rPr>
              <a:t>-2</a:t>
            </a:r>
            <a:endParaRPr lang="en-US" sz="800" dirty="0">
              <a:solidFill>
                <a:prstClr val="black"/>
              </a:solidFill>
            </a:endParaRPr>
          </a:p>
          <a:p>
            <a:pPr lvl="0" algn="just"/>
            <a:r>
              <a:rPr lang="en-US" sz="800" dirty="0">
                <a:solidFill>
                  <a:prstClr val="black"/>
                </a:solidFill>
              </a:rPr>
              <a:t>6A-6-6B=+2/+2/+2 m</a:t>
            </a:r>
            <a:r>
              <a:rPr lang="en-US" sz="800" baseline="30000" dirty="0">
                <a:solidFill>
                  <a:prstClr val="black"/>
                </a:solidFill>
              </a:rPr>
              <a:t>-2</a:t>
            </a:r>
            <a:endParaRPr lang="en-US" sz="800" dirty="0">
              <a:solidFill>
                <a:prstClr val="black"/>
              </a:solidFill>
            </a:endParaRPr>
          </a:p>
        </p:txBody>
      </p:sp>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8385" y="754047"/>
            <a:ext cx="2865615" cy="285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hteck 34"/>
          <p:cNvSpPr/>
          <p:nvPr/>
        </p:nvSpPr>
        <p:spPr>
          <a:xfrm>
            <a:off x="6660232" y="2363574"/>
            <a:ext cx="2286000" cy="861774"/>
          </a:xfrm>
          <a:prstGeom prst="rect">
            <a:avLst/>
          </a:prstGeom>
        </p:spPr>
        <p:txBody>
          <a:bodyPr wrap="square">
            <a:spAutoFit/>
          </a:bodyPr>
          <a:lstStyle/>
          <a:p>
            <a:pPr lvl="0"/>
            <a:r>
              <a:rPr lang="de-DE" sz="1000" dirty="0" err="1" smtClean="0">
                <a:solidFill>
                  <a:prstClr val="black"/>
                </a:solidFill>
              </a:rPr>
              <a:t>Momentum</a:t>
            </a:r>
            <a:r>
              <a:rPr lang="de-DE" sz="1000" dirty="0" smtClean="0">
                <a:solidFill>
                  <a:prstClr val="black"/>
                </a:solidFill>
              </a:rPr>
              <a:t> </a:t>
            </a:r>
            <a:r>
              <a:rPr lang="de-DE" sz="1000" dirty="0" err="1" smtClean="0">
                <a:solidFill>
                  <a:prstClr val="black"/>
                </a:solidFill>
              </a:rPr>
              <a:t>Acceptance</a:t>
            </a:r>
            <a:r>
              <a:rPr lang="de-DE" sz="1000" dirty="0" smtClean="0">
                <a:solidFill>
                  <a:prstClr val="black"/>
                </a:solidFill>
              </a:rPr>
              <a:t> in</a:t>
            </a:r>
          </a:p>
          <a:p>
            <a:pPr lvl="0"/>
            <a:r>
              <a:rPr lang="de-DE" sz="1000" dirty="0" err="1" smtClean="0">
                <a:solidFill>
                  <a:prstClr val="black"/>
                </a:solidFill>
              </a:rPr>
              <a:t>vertical</a:t>
            </a:r>
            <a:r>
              <a:rPr lang="de-DE" sz="1000" dirty="0" smtClean="0">
                <a:solidFill>
                  <a:prstClr val="black"/>
                </a:solidFill>
              </a:rPr>
              <a:t> plane </a:t>
            </a:r>
            <a:r>
              <a:rPr lang="de-DE" sz="1000" dirty="0" err="1" smtClean="0">
                <a:solidFill>
                  <a:prstClr val="black"/>
                </a:solidFill>
              </a:rPr>
              <a:t>is</a:t>
            </a:r>
            <a:r>
              <a:rPr lang="de-DE" sz="1000" dirty="0" smtClean="0">
                <a:solidFill>
                  <a:prstClr val="black"/>
                </a:solidFill>
              </a:rPr>
              <a:t> </a:t>
            </a:r>
            <a:r>
              <a:rPr lang="de-DE" sz="1000" dirty="0" err="1" smtClean="0">
                <a:solidFill>
                  <a:prstClr val="black"/>
                </a:solidFill>
              </a:rPr>
              <a:t>improved</a:t>
            </a:r>
            <a:r>
              <a:rPr lang="de-DE" sz="1000" dirty="0" smtClean="0">
                <a:solidFill>
                  <a:prstClr val="black"/>
                </a:solidFill>
              </a:rPr>
              <a:t> </a:t>
            </a:r>
            <a:r>
              <a:rPr lang="de-DE" sz="1000" dirty="0" err="1" smtClean="0">
                <a:solidFill>
                  <a:prstClr val="black"/>
                </a:solidFill>
              </a:rPr>
              <a:t>by</a:t>
            </a:r>
            <a:endParaRPr lang="de-DE" sz="1000" dirty="0">
              <a:solidFill>
                <a:prstClr val="black"/>
              </a:solidFill>
            </a:endParaRPr>
          </a:p>
          <a:p>
            <a:pPr lvl="0"/>
            <a:r>
              <a:rPr lang="de-DE" sz="1000" dirty="0" err="1" smtClean="0">
                <a:solidFill>
                  <a:prstClr val="black"/>
                </a:solidFill>
                <a:sym typeface="Symbol"/>
              </a:rPr>
              <a:t>adjusting</a:t>
            </a:r>
            <a:r>
              <a:rPr lang="de-DE" sz="1000" dirty="0" smtClean="0">
                <a:solidFill>
                  <a:prstClr val="black"/>
                </a:solidFill>
                <a:sym typeface="Symbol"/>
              </a:rPr>
              <a:t> </a:t>
            </a:r>
            <a:r>
              <a:rPr lang="de-DE" sz="1000" dirty="0" err="1" smtClean="0">
                <a:solidFill>
                  <a:prstClr val="black"/>
                </a:solidFill>
                <a:sym typeface="Symbol"/>
              </a:rPr>
              <a:t>harmonic</a:t>
            </a:r>
            <a:r>
              <a:rPr lang="de-DE" sz="1000" dirty="0" smtClean="0">
                <a:solidFill>
                  <a:prstClr val="black"/>
                </a:solidFill>
                <a:sym typeface="Symbol"/>
              </a:rPr>
              <a:t> </a:t>
            </a:r>
            <a:r>
              <a:rPr lang="de-DE" sz="1000" dirty="0" err="1" smtClean="0">
                <a:solidFill>
                  <a:prstClr val="black"/>
                </a:solidFill>
                <a:sym typeface="Symbol"/>
              </a:rPr>
              <a:t>sextupoles</a:t>
            </a:r>
            <a:endParaRPr lang="de-DE" sz="1000" dirty="0" smtClean="0">
              <a:solidFill>
                <a:prstClr val="black"/>
              </a:solidFill>
              <a:sym typeface="Symbol"/>
            </a:endParaRPr>
          </a:p>
          <a:p>
            <a:pPr lvl="0"/>
            <a:endParaRPr lang="de-DE" sz="1000" dirty="0" smtClean="0">
              <a:solidFill>
                <a:prstClr val="black"/>
              </a:solidFill>
              <a:sym typeface="Symbol"/>
            </a:endParaRPr>
          </a:p>
          <a:p>
            <a:pPr lvl="0"/>
            <a:r>
              <a:rPr lang="de-DE" sz="1000" dirty="0" err="1" smtClean="0">
                <a:solidFill>
                  <a:prstClr val="black"/>
                </a:solidFill>
                <a:sym typeface="Symbol"/>
              </a:rPr>
              <a:t>MAy</a:t>
            </a:r>
            <a:r>
              <a:rPr lang="de-DE" sz="1000" dirty="0" smtClean="0">
                <a:solidFill>
                  <a:prstClr val="black"/>
                </a:solidFill>
                <a:sym typeface="Symbol"/>
              </a:rPr>
              <a:t> </a:t>
            </a:r>
            <a:r>
              <a:rPr lang="de-DE" sz="1000" dirty="0">
                <a:solidFill>
                  <a:prstClr val="black"/>
                </a:solidFill>
                <a:sym typeface="Symbol"/>
              </a:rPr>
              <a:t>= </a:t>
            </a:r>
            <a:r>
              <a:rPr lang="de-DE" sz="1000" dirty="0" smtClean="0">
                <a:solidFill>
                  <a:prstClr val="black"/>
                </a:solidFill>
                <a:sym typeface="Symbol"/>
              </a:rPr>
              <a:t>8%..+8%</a:t>
            </a:r>
            <a:endParaRPr lang="de-DE" dirty="0"/>
          </a:p>
        </p:txBody>
      </p:sp>
      <p:sp>
        <p:nvSpPr>
          <p:cNvPr id="37" name="Textfeld 36"/>
          <p:cNvSpPr txBox="1"/>
          <p:nvPr/>
        </p:nvSpPr>
        <p:spPr>
          <a:xfrm>
            <a:off x="8122567" y="809809"/>
            <a:ext cx="1021433" cy="230832"/>
          </a:xfrm>
          <a:prstGeom prst="rect">
            <a:avLst/>
          </a:prstGeom>
          <a:noFill/>
        </p:spPr>
        <p:txBody>
          <a:bodyPr wrap="none" rtlCol="0">
            <a:spAutoFit/>
          </a:bodyPr>
          <a:lstStyle/>
          <a:p>
            <a:r>
              <a:rPr lang="de-DE" sz="900" b="1" dirty="0" smtClean="0"/>
              <a:t>CHR+HRM SXT</a:t>
            </a:r>
            <a:endParaRPr lang="de-DE" sz="900" b="1" dirty="0"/>
          </a:p>
        </p:txBody>
      </p:sp>
      <p:sp>
        <p:nvSpPr>
          <p:cNvPr id="39" name="Textfeld 38"/>
          <p:cNvSpPr txBox="1"/>
          <p:nvPr/>
        </p:nvSpPr>
        <p:spPr>
          <a:xfrm>
            <a:off x="-1" y="3732823"/>
            <a:ext cx="9054673" cy="276999"/>
          </a:xfrm>
          <a:prstGeom prst="rect">
            <a:avLst/>
          </a:prstGeom>
          <a:noFill/>
        </p:spPr>
        <p:txBody>
          <a:bodyPr wrap="square" rtlCol="0">
            <a:spAutoFit/>
          </a:bodyPr>
          <a:lstStyle/>
          <a:p>
            <a:pPr algn="ctr"/>
            <a:r>
              <a:rPr lang="de-DE" sz="1200" b="1" u="sng" dirty="0" err="1" smtClean="0">
                <a:solidFill>
                  <a:srgbClr val="FF0000"/>
                </a:solidFill>
              </a:rPr>
              <a:t>early</a:t>
            </a:r>
            <a:r>
              <a:rPr lang="de-DE" sz="1200" b="1" u="sng" dirty="0" smtClean="0">
                <a:solidFill>
                  <a:srgbClr val="FF0000"/>
                </a:solidFill>
              </a:rPr>
              <a:t> </a:t>
            </a:r>
            <a:r>
              <a:rPr lang="de-DE" sz="1200" b="1" u="sng" dirty="0" err="1" smtClean="0">
                <a:solidFill>
                  <a:srgbClr val="FF0000"/>
                </a:solidFill>
              </a:rPr>
              <a:t>versions</a:t>
            </a:r>
            <a:r>
              <a:rPr lang="de-DE" sz="1200" b="1" u="sng" dirty="0" smtClean="0">
                <a:solidFill>
                  <a:srgbClr val="FF0000"/>
                </a:solidFill>
              </a:rPr>
              <a:t> </a:t>
            </a:r>
            <a:r>
              <a:rPr lang="de-DE" sz="1200" b="1" dirty="0" err="1" smtClean="0">
                <a:solidFill>
                  <a:srgbClr val="FF0000"/>
                </a:solidFill>
              </a:rPr>
              <a:t>of</a:t>
            </a:r>
            <a:r>
              <a:rPr lang="de-DE" sz="1200" b="1" dirty="0" smtClean="0">
                <a:solidFill>
                  <a:srgbClr val="FF0000"/>
                </a:solidFill>
              </a:rPr>
              <a:t> VLA-</a:t>
            </a:r>
            <a:r>
              <a:rPr lang="de-DE" sz="1200" b="1" dirty="0" err="1" smtClean="0">
                <a:solidFill>
                  <a:srgbClr val="FF0000"/>
                </a:solidFill>
              </a:rPr>
              <a:t>cSR</a:t>
            </a:r>
            <a:r>
              <a:rPr lang="de-DE" sz="1200" b="1" dirty="0" smtClean="0">
                <a:solidFill>
                  <a:srgbClr val="FF0000"/>
                </a:solidFill>
              </a:rPr>
              <a:t> </a:t>
            </a:r>
            <a:r>
              <a:rPr lang="de-DE" sz="1200" b="1" dirty="0" err="1" smtClean="0">
                <a:solidFill>
                  <a:srgbClr val="FF0000"/>
                </a:solidFill>
              </a:rPr>
              <a:t>lattice</a:t>
            </a:r>
            <a:r>
              <a:rPr lang="de-DE" sz="1200" b="1" dirty="0">
                <a:solidFill>
                  <a:srgbClr val="FF0000"/>
                </a:solidFill>
              </a:rPr>
              <a:t>. strong </a:t>
            </a:r>
            <a:r>
              <a:rPr lang="de-DE" sz="1200" b="1" dirty="0" err="1" smtClean="0">
                <a:solidFill>
                  <a:srgbClr val="FF0000"/>
                </a:solidFill>
              </a:rPr>
              <a:t>settings</a:t>
            </a:r>
            <a:r>
              <a:rPr lang="de-DE" sz="1200" b="1" dirty="0">
                <a:solidFill>
                  <a:srgbClr val="FF0000"/>
                </a:solidFill>
              </a:rPr>
              <a:t> </a:t>
            </a:r>
            <a:r>
              <a:rPr lang="de-DE" sz="1200" b="1" dirty="0" err="1" smtClean="0">
                <a:solidFill>
                  <a:srgbClr val="FF0000"/>
                </a:solidFill>
              </a:rPr>
              <a:t>of</a:t>
            </a:r>
            <a:r>
              <a:rPr lang="de-DE" sz="1200" b="1" dirty="0" smtClean="0">
                <a:solidFill>
                  <a:srgbClr val="FF0000"/>
                </a:solidFill>
              </a:rPr>
              <a:t> </a:t>
            </a:r>
            <a:r>
              <a:rPr lang="de-DE" sz="1200" b="1" dirty="0" err="1" smtClean="0">
                <a:solidFill>
                  <a:srgbClr val="FF0000"/>
                </a:solidFill>
              </a:rPr>
              <a:t>quads</a:t>
            </a:r>
            <a:r>
              <a:rPr lang="de-DE" sz="1200" b="1" dirty="0" smtClean="0">
                <a:solidFill>
                  <a:srgbClr val="FF0000"/>
                </a:solidFill>
              </a:rPr>
              <a:t> </a:t>
            </a:r>
            <a:r>
              <a:rPr lang="de-DE" sz="1200" b="1" dirty="0" err="1" smtClean="0">
                <a:solidFill>
                  <a:srgbClr val="FF0000"/>
                </a:solidFill>
              </a:rPr>
              <a:t>cause</a:t>
            </a:r>
            <a:r>
              <a:rPr lang="de-DE" sz="1200" b="1" dirty="0" smtClean="0">
                <a:solidFill>
                  <a:srgbClr val="FF0000"/>
                </a:solidFill>
              </a:rPr>
              <a:t> </a:t>
            </a:r>
            <a:r>
              <a:rPr lang="de-DE" sz="1200" b="1" dirty="0" err="1" smtClean="0">
                <a:solidFill>
                  <a:srgbClr val="FF0000"/>
                </a:solidFill>
              </a:rPr>
              <a:t>over-focusing</a:t>
            </a:r>
            <a:r>
              <a:rPr lang="de-DE" sz="1200" b="1" dirty="0" smtClean="0">
                <a:solidFill>
                  <a:srgbClr val="FF0000"/>
                </a:solidFill>
              </a:rPr>
              <a:t> </a:t>
            </a:r>
            <a:r>
              <a:rPr lang="de-DE" sz="1200" b="1" dirty="0" err="1" smtClean="0">
                <a:solidFill>
                  <a:srgbClr val="FF0000"/>
                </a:solidFill>
              </a:rPr>
              <a:t>and</a:t>
            </a:r>
            <a:r>
              <a:rPr lang="de-DE" sz="1200" b="1" dirty="0" smtClean="0">
                <a:solidFill>
                  <a:srgbClr val="FF0000"/>
                </a:solidFill>
              </a:rPr>
              <a:t> non-linear </a:t>
            </a:r>
            <a:r>
              <a:rPr lang="de-DE" sz="1200" b="1" dirty="0" err="1" smtClean="0">
                <a:solidFill>
                  <a:srgbClr val="FF0000"/>
                </a:solidFill>
              </a:rPr>
              <a:t>distortions</a:t>
            </a:r>
            <a:endParaRPr lang="de-DE" sz="1200" b="1" dirty="0">
              <a:solidFill>
                <a:srgbClr val="FF0000"/>
              </a:solidFill>
            </a:endParaRPr>
          </a:p>
        </p:txBody>
      </p:sp>
      <p:sp>
        <p:nvSpPr>
          <p:cNvPr id="2" name="Textfeld 1"/>
          <p:cNvSpPr txBox="1"/>
          <p:nvPr/>
        </p:nvSpPr>
        <p:spPr>
          <a:xfrm>
            <a:off x="1220366" y="1204876"/>
            <a:ext cx="1319592" cy="230832"/>
          </a:xfrm>
          <a:prstGeom prst="rect">
            <a:avLst/>
          </a:prstGeom>
          <a:noFill/>
        </p:spPr>
        <p:txBody>
          <a:bodyPr wrap="none" rtlCol="0">
            <a:spAutoFit/>
          </a:bodyPr>
          <a:lstStyle/>
          <a:p>
            <a:r>
              <a:rPr lang="de-DE" sz="900" b="1" dirty="0" smtClean="0">
                <a:solidFill>
                  <a:srgbClr val="0000CC"/>
                </a:solidFill>
              </a:rPr>
              <a:t>3Q_SPLIT_SHORT_5</a:t>
            </a:r>
            <a:endParaRPr lang="de-DE" sz="900" b="1" dirty="0">
              <a:solidFill>
                <a:srgbClr val="0000CC"/>
              </a:solidFill>
            </a:endParaRPr>
          </a:p>
        </p:txBody>
      </p:sp>
      <p:sp>
        <p:nvSpPr>
          <p:cNvPr id="3" name="Rechteck 2"/>
          <p:cNvSpPr/>
          <p:nvPr/>
        </p:nvSpPr>
        <p:spPr>
          <a:xfrm>
            <a:off x="3864333" y="1494317"/>
            <a:ext cx="1326004" cy="230832"/>
          </a:xfrm>
          <a:prstGeom prst="rect">
            <a:avLst/>
          </a:prstGeom>
        </p:spPr>
        <p:txBody>
          <a:bodyPr wrap="none">
            <a:spAutoFit/>
          </a:bodyPr>
          <a:lstStyle/>
          <a:p>
            <a:pPr lvl="0"/>
            <a:r>
              <a:rPr lang="de-DE" sz="900" b="1" dirty="0">
                <a:solidFill>
                  <a:srgbClr val="0000CC"/>
                </a:solidFill>
              </a:rPr>
              <a:t>3Q_SPLIT_SHORT_5</a:t>
            </a:r>
          </a:p>
        </p:txBody>
      </p:sp>
      <p:sp>
        <p:nvSpPr>
          <p:cNvPr id="6" name="Rechteck 5"/>
          <p:cNvSpPr/>
          <p:nvPr/>
        </p:nvSpPr>
        <p:spPr>
          <a:xfrm>
            <a:off x="6732240" y="1483676"/>
            <a:ext cx="1326004" cy="230832"/>
          </a:xfrm>
          <a:prstGeom prst="rect">
            <a:avLst/>
          </a:prstGeom>
        </p:spPr>
        <p:txBody>
          <a:bodyPr wrap="none">
            <a:spAutoFit/>
          </a:bodyPr>
          <a:lstStyle/>
          <a:p>
            <a:pPr lvl="0"/>
            <a:r>
              <a:rPr lang="de-DE" sz="900" b="1" dirty="0">
                <a:solidFill>
                  <a:srgbClr val="0000CC"/>
                </a:solidFill>
              </a:rPr>
              <a:t>3Q_SPLIT_SHORT_5</a:t>
            </a:r>
          </a:p>
        </p:txBody>
      </p:sp>
      <p:cxnSp>
        <p:nvCxnSpPr>
          <p:cNvPr id="11" name="Gerade Verbindung 10"/>
          <p:cNvCxnSpPr/>
          <p:nvPr/>
        </p:nvCxnSpPr>
        <p:spPr>
          <a:xfrm>
            <a:off x="107504" y="3736513"/>
            <a:ext cx="8947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67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4168" y="0"/>
            <a:ext cx="8229600" cy="418058"/>
          </a:xfrm>
        </p:spPr>
        <p:txBody>
          <a:bodyPr/>
          <a:lstStyle/>
          <a:p>
            <a:r>
              <a:rPr lang="de-DE" sz="2000" b="1" dirty="0" smtClean="0"/>
              <a:t>Betatron tune </a:t>
            </a:r>
            <a:r>
              <a:rPr lang="de-DE" sz="2000" b="1" dirty="0" err="1" smtClean="0"/>
              <a:t>diagram</a:t>
            </a:r>
            <a:r>
              <a:rPr lang="de-DE" sz="2000" b="1" dirty="0" smtClean="0"/>
              <a:t>. </a:t>
            </a:r>
            <a:r>
              <a:rPr lang="de-DE" sz="2000" b="1" dirty="0" err="1" smtClean="0"/>
              <a:t>Lattice</a:t>
            </a:r>
            <a:r>
              <a:rPr lang="de-DE" sz="2000" b="1" dirty="0" smtClean="0"/>
              <a:t> </a:t>
            </a:r>
            <a:r>
              <a:rPr lang="de-DE" sz="2000" b="1" dirty="0" smtClean="0">
                <a:solidFill>
                  <a:srgbClr val="0000CC"/>
                </a:solidFill>
                <a:ea typeface="+mn-ea"/>
                <a:cs typeface="Arial" charset="0"/>
              </a:rPr>
              <a:t>“</a:t>
            </a:r>
            <a:r>
              <a:rPr lang="en-US" sz="2000" b="1" dirty="0">
                <a:solidFill>
                  <a:srgbClr val="0000CC"/>
                </a:solidFill>
                <a:ea typeface="+mn-ea"/>
                <a:cs typeface="Arial" charset="0"/>
              </a:rPr>
              <a:t>3Q_SPLIT_SHORT_5” </a:t>
            </a:r>
            <a:endParaRPr lang="de-DE" sz="2000" b="1" dirty="0">
              <a:solidFill>
                <a:srgbClr val="0000CC"/>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960" y="603183"/>
            <a:ext cx="4255890" cy="42484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666" y="656692"/>
            <a:ext cx="4255889"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899592" y="1124744"/>
            <a:ext cx="184731" cy="369332"/>
          </a:xfrm>
          <a:prstGeom prst="rect">
            <a:avLst/>
          </a:prstGeom>
          <a:noFill/>
        </p:spPr>
        <p:txBody>
          <a:bodyPr wrap="none" rtlCol="0">
            <a:spAutoFit/>
          </a:bodyPr>
          <a:lstStyle/>
          <a:p>
            <a:endParaRPr lang="de-DE" dirty="0"/>
          </a:p>
        </p:txBody>
      </p:sp>
      <p:sp>
        <p:nvSpPr>
          <p:cNvPr id="6" name="Rechteck 5"/>
          <p:cNvSpPr/>
          <p:nvPr/>
        </p:nvSpPr>
        <p:spPr>
          <a:xfrm>
            <a:off x="394168" y="744263"/>
            <a:ext cx="1366395" cy="769441"/>
          </a:xfrm>
          <a:prstGeom prst="rect">
            <a:avLst/>
          </a:prstGeom>
        </p:spPr>
        <p:txBody>
          <a:bodyPr wrap="square">
            <a:spAutoFit/>
          </a:bodyPr>
          <a:lstStyle/>
          <a:p>
            <a:pPr lvl="0" algn="ctr"/>
            <a:r>
              <a:rPr lang="de-DE" sz="1400" b="1" dirty="0" err="1">
                <a:solidFill>
                  <a:prstClr val="black"/>
                </a:solidFill>
              </a:rPr>
              <a:t>Momentum</a:t>
            </a:r>
            <a:r>
              <a:rPr lang="de-DE" sz="1400" b="1" dirty="0">
                <a:solidFill>
                  <a:prstClr val="black"/>
                </a:solidFill>
              </a:rPr>
              <a:t> </a:t>
            </a:r>
            <a:r>
              <a:rPr lang="de-DE" sz="1400" b="1" dirty="0" err="1" smtClean="0">
                <a:solidFill>
                  <a:prstClr val="black"/>
                </a:solidFill>
              </a:rPr>
              <a:t>deviation</a:t>
            </a:r>
            <a:r>
              <a:rPr lang="de-DE" sz="1400" b="1" dirty="0" smtClean="0">
                <a:solidFill>
                  <a:prstClr val="black"/>
                </a:solidFill>
              </a:rPr>
              <a:t>  </a:t>
            </a:r>
            <a:endParaRPr lang="de-DE" sz="1400" b="1" dirty="0">
              <a:solidFill>
                <a:prstClr val="black"/>
              </a:solidFill>
            </a:endParaRPr>
          </a:p>
          <a:p>
            <a:pPr lvl="0" algn="ctr"/>
            <a:r>
              <a:rPr lang="de-DE" sz="1600" b="1" dirty="0">
                <a:solidFill>
                  <a:prstClr val="black"/>
                </a:solidFill>
                <a:latin typeface="Arial"/>
                <a:cs typeface="Arial"/>
                <a:sym typeface="Symbol"/>
              </a:rPr>
              <a:t> = </a:t>
            </a:r>
            <a:r>
              <a:rPr lang="de-DE" sz="1600" b="1" dirty="0" smtClean="0">
                <a:solidFill>
                  <a:prstClr val="black"/>
                </a:solidFill>
                <a:latin typeface="Arial"/>
                <a:cs typeface="Arial"/>
              </a:rPr>
              <a:t>±4%</a:t>
            </a:r>
            <a:endParaRPr lang="de-DE" sz="1600" b="1" dirty="0">
              <a:solidFill>
                <a:prstClr val="black"/>
              </a:solidFill>
            </a:endParaRPr>
          </a:p>
        </p:txBody>
      </p:sp>
      <p:sp>
        <p:nvSpPr>
          <p:cNvPr id="8" name="Textfeld 7"/>
          <p:cNvSpPr txBox="1"/>
          <p:nvPr/>
        </p:nvSpPr>
        <p:spPr>
          <a:xfrm>
            <a:off x="3275856" y="663079"/>
            <a:ext cx="1005403" cy="461665"/>
          </a:xfrm>
          <a:prstGeom prst="rect">
            <a:avLst/>
          </a:prstGeom>
          <a:noFill/>
        </p:spPr>
        <p:txBody>
          <a:bodyPr wrap="none" rtlCol="0">
            <a:spAutoFit/>
          </a:bodyPr>
          <a:lstStyle/>
          <a:p>
            <a:r>
              <a:rPr lang="de-DE" sz="1200" b="1" dirty="0" err="1" smtClean="0">
                <a:solidFill>
                  <a:srgbClr val="0000CC"/>
                </a:solidFill>
              </a:rPr>
              <a:t>Chromatic</a:t>
            </a:r>
            <a:r>
              <a:rPr lang="de-DE" sz="1200" b="1" dirty="0" smtClean="0">
                <a:solidFill>
                  <a:srgbClr val="0000CC"/>
                </a:solidFill>
              </a:rPr>
              <a:t> </a:t>
            </a:r>
          </a:p>
          <a:p>
            <a:r>
              <a:rPr lang="de-DE" sz="1200" b="1" dirty="0" err="1" smtClean="0">
                <a:solidFill>
                  <a:srgbClr val="0000CC"/>
                </a:solidFill>
              </a:rPr>
              <a:t>Sextupoles</a:t>
            </a:r>
            <a:endParaRPr lang="de-DE" sz="1200" b="1" dirty="0">
              <a:solidFill>
                <a:srgbClr val="0000CC"/>
              </a:solidFill>
            </a:endParaRPr>
          </a:p>
        </p:txBody>
      </p:sp>
      <p:sp>
        <p:nvSpPr>
          <p:cNvPr id="10" name="Rechteck 9"/>
          <p:cNvSpPr/>
          <p:nvPr/>
        </p:nvSpPr>
        <p:spPr>
          <a:xfrm>
            <a:off x="5039543" y="663079"/>
            <a:ext cx="1188641" cy="769441"/>
          </a:xfrm>
          <a:prstGeom prst="rect">
            <a:avLst/>
          </a:prstGeom>
        </p:spPr>
        <p:txBody>
          <a:bodyPr wrap="square">
            <a:spAutoFit/>
          </a:bodyPr>
          <a:lstStyle/>
          <a:p>
            <a:pPr lvl="0" algn="ctr"/>
            <a:r>
              <a:rPr lang="de-DE" sz="1400" b="1" dirty="0" err="1">
                <a:solidFill>
                  <a:prstClr val="black"/>
                </a:solidFill>
              </a:rPr>
              <a:t>Momentum</a:t>
            </a:r>
            <a:r>
              <a:rPr lang="de-DE" sz="1400" b="1" dirty="0">
                <a:solidFill>
                  <a:prstClr val="black"/>
                </a:solidFill>
              </a:rPr>
              <a:t> </a:t>
            </a:r>
            <a:r>
              <a:rPr lang="de-DE" sz="1400" b="1" dirty="0" err="1" smtClean="0">
                <a:solidFill>
                  <a:prstClr val="black"/>
                </a:solidFill>
              </a:rPr>
              <a:t>deviation</a:t>
            </a:r>
            <a:r>
              <a:rPr lang="de-DE" sz="1400" b="1" dirty="0" smtClean="0">
                <a:solidFill>
                  <a:prstClr val="black"/>
                </a:solidFill>
              </a:rPr>
              <a:t>  </a:t>
            </a:r>
            <a:endParaRPr lang="de-DE" sz="1400" b="1" dirty="0">
              <a:solidFill>
                <a:prstClr val="black"/>
              </a:solidFill>
            </a:endParaRPr>
          </a:p>
          <a:p>
            <a:pPr lvl="0" algn="ctr"/>
            <a:r>
              <a:rPr lang="de-DE" sz="1600" b="1" dirty="0">
                <a:solidFill>
                  <a:prstClr val="black"/>
                </a:solidFill>
                <a:latin typeface="Arial"/>
                <a:cs typeface="Arial"/>
                <a:sym typeface="Symbol"/>
              </a:rPr>
              <a:t> = </a:t>
            </a:r>
            <a:r>
              <a:rPr lang="de-DE" sz="1600" b="1" dirty="0" smtClean="0">
                <a:solidFill>
                  <a:prstClr val="black"/>
                </a:solidFill>
                <a:latin typeface="Arial"/>
                <a:cs typeface="Arial"/>
              </a:rPr>
              <a:t>±8%</a:t>
            </a:r>
            <a:endParaRPr lang="de-DE" sz="1600" b="1" dirty="0">
              <a:solidFill>
                <a:prstClr val="black"/>
              </a:solidFill>
            </a:endParaRPr>
          </a:p>
        </p:txBody>
      </p:sp>
      <p:sp>
        <p:nvSpPr>
          <p:cNvPr id="11" name="Rechteck 10"/>
          <p:cNvSpPr/>
          <p:nvPr/>
        </p:nvSpPr>
        <p:spPr>
          <a:xfrm>
            <a:off x="2588515" y="3594421"/>
            <a:ext cx="798617" cy="276999"/>
          </a:xfrm>
          <a:prstGeom prst="rect">
            <a:avLst/>
          </a:prstGeom>
        </p:spPr>
        <p:txBody>
          <a:bodyPr wrap="none">
            <a:spAutoFit/>
          </a:bodyPr>
          <a:lstStyle/>
          <a:p>
            <a:pPr lvl="0"/>
            <a:r>
              <a:rPr lang="de-DE" sz="1200" b="1" dirty="0">
                <a:solidFill>
                  <a:prstClr val="black"/>
                </a:solidFill>
                <a:sym typeface="Symbol"/>
              </a:rPr>
              <a:t>p= </a:t>
            </a:r>
            <a:r>
              <a:rPr lang="de-DE" sz="1200" b="1" dirty="0" smtClean="0">
                <a:solidFill>
                  <a:prstClr val="black"/>
                </a:solidFill>
                <a:sym typeface="Symbol"/>
              </a:rPr>
              <a:t>+4%</a:t>
            </a:r>
            <a:endParaRPr lang="de-DE" sz="1200" b="1" dirty="0">
              <a:solidFill>
                <a:prstClr val="black"/>
              </a:solidFill>
            </a:endParaRPr>
          </a:p>
        </p:txBody>
      </p:sp>
      <p:sp>
        <p:nvSpPr>
          <p:cNvPr id="12" name="Rechteck 11"/>
          <p:cNvSpPr/>
          <p:nvPr/>
        </p:nvSpPr>
        <p:spPr>
          <a:xfrm>
            <a:off x="7020272" y="2780928"/>
            <a:ext cx="798617" cy="276999"/>
          </a:xfrm>
          <a:prstGeom prst="rect">
            <a:avLst/>
          </a:prstGeom>
        </p:spPr>
        <p:txBody>
          <a:bodyPr wrap="none">
            <a:spAutoFit/>
          </a:bodyPr>
          <a:lstStyle/>
          <a:p>
            <a:pPr lvl="0"/>
            <a:r>
              <a:rPr lang="de-DE" sz="1200" b="1" dirty="0">
                <a:solidFill>
                  <a:prstClr val="black"/>
                </a:solidFill>
                <a:sym typeface="Symbol"/>
              </a:rPr>
              <a:t>p= </a:t>
            </a:r>
            <a:r>
              <a:rPr lang="de-DE" sz="1200" b="1" dirty="0" smtClean="0">
                <a:solidFill>
                  <a:prstClr val="black"/>
                </a:solidFill>
                <a:sym typeface="Symbol"/>
              </a:rPr>
              <a:t>+8%</a:t>
            </a:r>
            <a:endParaRPr lang="de-DE" sz="1200" b="1" dirty="0">
              <a:solidFill>
                <a:prstClr val="black"/>
              </a:solidFill>
            </a:endParaRPr>
          </a:p>
        </p:txBody>
      </p:sp>
      <p:sp>
        <p:nvSpPr>
          <p:cNvPr id="13" name="Rechteck 12"/>
          <p:cNvSpPr/>
          <p:nvPr/>
        </p:nvSpPr>
        <p:spPr>
          <a:xfrm>
            <a:off x="7206750" y="599624"/>
            <a:ext cx="1755100" cy="830997"/>
          </a:xfrm>
          <a:prstGeom prst="rect">
            <a:avLst/>
          </a:prstGeom>
        </p:spPr>
        <p:txBody>
          <a:bodyPr wrap="square">
            <a:spAutoFit/>
          </a:bodyPr>
          <a:lstStyle/>
          <a:p>
            <a:pPr lvl="0" algn="ctr"/>
            <a:r>
              <a:rPr lang="de-DE" sz="1200" b="1" dirty="0" err="1" smtClean="0">
                <a:solidFill>
                  <a:srgbClr val="0000CC"/>
                </a:solidFill>
              </a:rPr>
              <a:t>Chromatic</a:t>
            </a:r>
            <a:endParaRPr lang="de-DE" sz="1200" b="1" dirty="0" smtClean="0">
              <a:solidFill>
                <a:srgbClr val="0000CC"/>
              </a:solidFill>
            </a:endParaRPr>
          </a:p>
          <a:p>
            <a:pPr lvl="0" algn="ctr"/>
            <a:r>
              <a:rPr lang="de-DE" sz="1200" b="1" dirty="0" smtClean="0">
                <a:solidFill>
                  <a:srgbClr val="0000CC"/>
                </a:solidFill>
              </a:rPr>
              <a:t>+</a:t>
            </a:r>
          </a:p>
          <a:p>
            <a:pPr lvl="0" algn="ctr"/>
            <a:r>
              <a:rPr lang="de-DE" sz="1200" b="1" dirty="0" err="1" smtClean="0">
                <a:solidFill>
                  <a:srgbClr val="0000CC"/>
                </a:solidFill>
              </a:rPr>
              <a:t>Harmonic</a:t>
            </a:r>
            <a:endParaRPr lang="de-DE" sz="1200" b="1" dirty="0">
              <a:solidFill>
                <a:srgbClr val="0000CC"/>
              </a:solidFill>
            </a:endParaRPr>
          </a:p>
          <a:p>
            <a:pPr lvl="0" algn="ctr"/>
            <a:r>
              <a:rPr lang="de-DE" sz="1200" b="1" dirty="0" err="1" smtClean="0">
                <a:solidFill>
                  <a:srgbClr val="0000CC"/>
                </a:solidFill>
              </a:rPr>
              <a:t>Sextupoles</a:t>
            </a:r>
            <a:endParaRPr lang="de-DE" sz="1200" b="1" dirty="0" smtClean="0">
              <a:solidFill>
                <a:srgbClr val="0000CC"/>
              </a:solidFill>
            </a:endParaRPr>
          </a:p>
        </p:txBody>
      </p:sp>
      <p:sp>
        <p:nvSpPr>
          <p:cNvPr id="14" name="Rechteck 13"/>
          <p:cNvSpPr/>
          <p:nvPr/>
        </p:nvSpPr>
        <p:spPr>
          <a:xfrm>
            <a:off x="1760563" y="4397031"/>
            <a:ext cx="793807" cy="276999"/>
          </a:xfrm>
          <a:prstGeom prst="rect">
            <a:avLst/>
          </a:prstGeom>
        </p:spPr>
        <p:txBody>
          <a:bodyPr wrap="none">
            <a:spAutoFit/>
          </a:bodyPr>
          <a:lstStyle/>
          <a:p>
            <a:pPr lvl="0"/>
            <a:r>
              <a:rPr lang="de-DE" sz="1200" b="1" dirty="0">
                <a:solidFill>
                  <a:prstClr val="black"/>
                </a:solidFill>
                <a:sym typeface="Symbol"/>
              </a:rPr>
              <a:t>p= </a:t>
            </a:r>
            <a:r>
              <a:rPr lang="de-DE" sz="1200" b="1" dirty="0" smtClean="0">
                <a:solidFill>
                  <a:prstClr val="black"/>
                </a:solidFill>
                <a:sym typeface="Symbol"/>
              </a:rPr>
              <a:t>4%</a:t>
            </a:r>
            <a:endParaRPr lang="de-DE" sz="1200" b="1" dirty="0">
              <a:solidFill>
                <a:prstClr val="black"/>
              </a:solidFill>
            </a:endParaRPr>
          </a:p>
        </p:txBody>
      </p:sp>
      <p:sp>
        <p:nvSpPr>
          <p:cNvPr id="16" name="Rechteck 15"/>
          <p:cNvSpPr/>
          <p:nvPr/>
        </p:nvSpPr>
        <p:spPr>
          <a:xfrm>
            <a:off x="7176392" y="3468942"/>
            <a:ext cx="793807" cy="276999"/>
          </a:xfrm>
          <a:prstGeom prst="rect">
            <a:avLst/>
          </a:prstGeom>
        </p:spPr>
        <p:txBody>
          <a:bodyPr wrap="none">
            <a:spAutoFit/>
          </a:bodyPr>
          <a:lstStyle/>
          <a:p>
            <a:pPr lvl="0"/>
            <a:r>
              <a:rPr lang="de-DE" sz="1200" b="1" dirty="0">
                <a:solidFill>
                  <a:prstClr val="black"/>
                </a:solidFill>
                <a:sym typeface="Symbol"/>
              </a:rPr>
              <a:t>p= </a:t>
            </a:r>
            <a:r>
              <a:rPr lang="de-DE" sz="1200" b="1" dirty="0" smtClean="0">
                <a:solidFill>
                  <a:prstClr val="black"/>
                </a:solidFill>
                <a:sym typeface="Symbol"/>
              </a:rPr>
              <a:t>8%</a:t>
            </a:r>
            <a:endParaRPr lang="de-DE" sz="1200" b="1" dirty="0">
              <a:solidFill>
                <a:prstClr val="black"/>
              </a:solidFill>
            </a:endParaRPr>
          </a:p>
        </p:txBody>
      </p:sp>
      <p:sp>
        <p:nvSpPr>
          <p:cNvPr id="17" name="Textfeld 16"/>
          <p:cNvSpPr txBox="1"/>
          <p:nvPr/>
        </p:nvSpPr>
        <p:spPr>
          <a:xfrm>
            <a:off x="4987504" y="3481128"/>
            <a:ext cx="1657826" cy="861774"/>
          </a:xfrm>
          <a:prstGeom prst="rect">
            <a:avLst/>
          </a:prstGeom>
          <a:noFill/>
        </p:spPr>
        <p:txBody>
          <a:bodyPr wrap="none" rtlCol="0">
            <a:spAutoFit/>
          </a:bodyPr>
          <a:lstStyle/>
          <a:p>
            <a:r>
              <a:rPr lang="de-DE" sz="1000" dirty="0" err="1" smtClean="0"/>
              <a:t>Chromatic</a:t>
            </a:r>
            <a:r>
              <a:rPr lang="de-DE" sz="1000" dirty="0" smtClean="0"/>
              <a:t> </a:t>
            </a:r>
            <a:r>
              <a:rPr lang="de-DE" sz="1000" dirty="0" err="1" smtClean="0"/>
              <a:t>and</a:t>
            </a:r>
            <a:endParaRPr lang="de-DE" sz="1000" dirty="0" smtClean="0"/>
          </a:p>
          <a:p>
            <a:r>
              <a:rPr lang="de-DE" sz="1000" dirty="0" err="1" smtClean="0"/>
              <a:t>Harmonic</a:t>
            </a:r>
            <a:r>
              <a:rPr lang="de-DE" sz="1000" dirty="0" smtClean="0"/>
              <a:t> </a:t>
            </a:r>
            <a:r>
              <a:rPr lang="de-DE" sz="1000" dirty="0" err="1" smtClean="0"/>
              <a:t>sextupoles</a:t>
            </a:r>
            <a:endParaRPr lang="de-DE" sz="1000" dirty="0" smtClean="0"/>
          </a:p>
          <a:p>
            <a:r>
              <a:rPr lang="de-DE" sz="1000" dirty="0" err="1" smtClean="0"/>
              <a:t>tuned</a:t>
            </a:r>
            <a:r>
              <a:rPr lang="de-DE" sz="1000" dirty="0" smtClean="0"/>
              <a:t> </a:t>
            </a:r>
            <a:r>
              <a:rPr lang="de-DE" sz="1000" dirty="0" err="1" smtClean="0"/>
              <a:t>to</a:t>
            </a:r>
            <a:r>
              <a:rPr lang="de-DE" sz="1000" dirty="0" smtClean="0"/>
              <a:t> </a:t>
            </a:r>
            <a:r>
              <a:rPr lang="de-DE" sz="1000" dirty="0" err="1" smtClean="0"/>
              <a:t>vanish</a:t>
            </a:r>
            <a:r>
              <a:rPr lang="de-DE" sz="1000" dirty="0" smtClean="0"/>
              <a:t> </a:t>
            </a:r>
            <a:r>
              <a:rPr lang="de-DE" sz="1000" dirty="0" err="1" smtClean="0"/>
              <a:t>first</a:t>
            </a:r>
            <a:r>
              <a:rPr lang="de-DE" sz="1000" dirty="0" smtClean="0"/>
              <a:t> </a:t>
            </a:r>
            <a:r>
              <a:rPr lang="de-DE" sz="1000" dirty="0" err="1" smtClean="0"/>
              <a:t>order</a:t>
            </a:r>
            <a:r>
              <a:rPr lang="de-DE" sz="1000" dirty="0" smtClean="0"/>
              <a:t> </a:t>
            </a:r>
          </a:p>
          <a:p>
            <a:r>
              <a:rPr lang="de-DE" sz="1000" dirty="0" err="1" smtClean="0"/>
              <a:t>and</a:t>
            </a:r>
            <a:r>
              <a:rPr lang="de-DE" sz="1000" dirty="0" smtClean="0"/>
              <a:t>  </a:t>
            </a:r>
            <a:r>
              <a:rPr lang="de-DE" sz="1000" dirty="0" err="1" smtClean="0"/>
              <a:t>minimize</a:t>
            </a:r>
            <a:r>
              <a:rPr lang="de-DE" sz="1000" dirty="0" smtClean="0"/>
              <a:t> </a:t>
            </a:r>
            <a:r>
              <a:rPr lang="de-DE" sz="1000" dirty="0" err="1" smtClean="0"/>
              <a:t>second</a:t>
            </a:r>
            <a:r>
              <a:rPr lang="de-DE" sz="1000" dirty="0" smtClean="0"/>
              <a:t> </a:t>
            </a:r>
          </a:p>
          <a:p>
            <a:r>
              <a:rPr lang="de-DE" sz="1000" dirty="0" err="1" smtClean="0"/>
              <a:t>order</a:t>
            </a:r>
            <a:r>
              <a:rPr lang="de-DE" sz="1000" dirty="0" smtClean="0"/>
              <a:t> </a:t>
            </a:r>
            <a:r>
              <a:rPr lang="de-DE" sz="1000" dirty="0" err="1" smtClean="0"/>
              <a:t>chromaticity</a:t>
            </a:r>
            <a:endParaRPr lang="de-DE" sz="1000" dirty="0"/>
          </a:p>
        </p:txBody>
      </p:sp>
      <p:sp>
        <p:nvSpPr>
          <p:cNvPr id="18" name="Rechteck 17"/>
          <p:cNvSpPr/>
          <p:nvPr/>
        </p:nvSpPr>
        <p:spPr>
          <a:xfrm>
            <a:off x="302515" y="4128541"/>
            <a:ext cx="4572000" cy="553998"/>
          </a:xfrm>
          <a:prstGeom prst="rect">
            <a:avLst/>
          </a:prstGeom>
        </p:spPr>
        <p:txBody>
          <a:bodyPr>
            <a:spAutoFit/>
          </a:bodyPr>
          <a:lstStyle/>
          <a:p>
            <a:pPr lvl="0"/>
            <a:r>
              <a:rPr lang="de-DE" sz="1000" dirty="0" err="1" smtClean="0">
                <a:solidFill>
                  <a:prstClr val="black"/>
                </a:solidFill>
              </a:rPr>
              <a:t>Chromatic</a:t>
            </a:r>
            <a:r>
              <a:rPr lang="de-DE" sz="1000" dirty="0" smtClean="0">
                <a:solidFill>
                  <a:prstClr val="black"/>
                </a:solidFill>
              </a:rPr>
              <a:t> </a:t>
            </a:r>
            <a:r>
              <a:rPr lang="de-DE" sz="1000" dirty="0" err="1" smtClean="0">
                <a:solidFill>
                  <a:prstClr val="black"/>
                </a:solidFill>
              </a:rPr>
              <a:t>sextupoles</a:t>
            </a:r>
            <a:endParaRPr lang="de-DE" sz="1000" dirty="0">
              <a:solidFill>
                <a:prstClr val="black"/>
              </a:solidFill>
            </a:endParaRPr>
          </a:p>
          <a:p>
            <a:pPr lvl="0"/>
            <a:r>
              <a:rPr lang="de-DE" sz="1000" dirty="0" err="1" smtClean="0">
                <a:solidFill>
                  <a:prstClr val="black"/>
                </a:solidFill>
              </a:rPr>
              <a:t>adjusted</a:t>
            </a:r>
            <a:r>
              <a:rPr lang="de-DE" sz="1000" dirty="0" smtClean="0">
                <a:solidFill>
                  <a:prstClr val="black"/>
                </a:solidFill>
              </a:rPr>
              <a:t> </a:t>
            </a:r>
            <a:r>
              <a:rPr lang="de-DE" sz="1000" dirty="0" err="1">
                <a:solidFill>
                  <a:prstClr val="black"/>
                </a:solidFill>
              </a:rPr>
              <a:t>to</a:t>
            </a:r>
            <a:r>
              <a:rPr lang="de-DE" sz="1000" dirty="0">
                <a:solidFill>
                  <a:prstClr val="black"/>
                </a:solidFill>
              </a:rPr>
              <a:t> </a:t>
            </a:r>
            <a:r>
              <a:rPr lang="de-DE" sz="1000" dirty="0" err="1" smtClean="0">
                <a:solidFill>
                  <a:prstClr val="black"/>
                </a:solidFill>
              </a:rPr>
              <a:t>vanish</a:t>
            </a:r>
            <a:r>
              <a:rPr lang="de-DE" sz="1000" dirty="0" smtClean="0">
                <a:solidFill>
                  <a:prstClr val="black"/>
                </a:solidFill>
              </a:rPr>
              <a:t> </a:t>
            </a:r>
            <a:r>
              <a:rPr lang="de-DE" sz="1000" dirty="0" err="1" smtClean="0">
                <a:solidFill>
                  <a:prstClr val="black"/>
                </a:solidFill>
              </a:rPr>
              <a:t>first</a:t>
            </a:r>
            <a:r>
              <a:rPr lang="de-DE" sz="1000" dirty="0" smtClean="0">
                <a:solidFill>
                  <a:prstClr val="black"/>
                </a:solidFill>
              </a:rPr>
              <a:t> </a:t>
            </a:r>
          </a:p>
          <a:p>
            <a:pPr lvl="0"/>
            <a:r>
              <a:rPr lang="de-DE" sz="1000" dirty="0" err="1" smtClean="0">
                <a:solidFill>
                  <a:prstClr val="black"/>
                </a:solidFill>
              </a:rPr>
              <a:t>order</a:t>
            </a:r>
            <a:r>
              <a:rPr lang="de-DE" sz="1000" dirty="0" smtClean="0">
                <a:solidFill>
                  <a:prstClr val="black"/>
                </a:solidFill>
              </a:rPr>
              <a:t> </a:t>
            </a:r>
            <a:r>
              <a:rPr lang="de-DE" sz="1000" dirty="0" err="1" smtClean="0">
                <a:solidFill>
                  <a:prstClr val="black"/>
                </a:solidFill>
              </a:rPr>
              <a:t>chromaticity</a:t>
            </a:r>
            <a:endParaRPr lang="de-DE" sz="1000" dirty="0">
              <a:solidFill>
                <a:prstClr val="black"/>
              </a:solidFill>
            </a:endParaRPr>
          </a:p>
        </p:txBody>
      </p:sp>
      <p:sp>
        <p:nvSpPr>
          <p:cNvPr id="19" name="Textfeld 18"/>
          <p:cNvSpPr txBox="1"/>
          <p:nvPr/>
        </p:nvSpPr>
        <p:spPr>
          <a:xfrm>
            <a:off x="90717" y="5445224"/>
            <a:ext cx="4697307" cy="830997"/>
          </a:xfrm>
          <a:prstGeom prst="rect">
            <a:avLst/>
          </a:prstGeom>
          <a:noFill/>
        </p:spPr>
        <p:txBody>
          <a:bodyPr wrap="square" rtlCol="0">
            <a:spAutoFit/>
          </a:bodyPr>
          <a:lstStyle/>
          <a:p>
            <a:pPr algn="just"/>
            <a:r>
              <a:rPr lang="de-DE" sz="1200" dirty="0" err="1" smtClean="0"/>
              <a:t>By</a:t>
            </a:r>
            <a:r>
              <a:rPr lang="de-DE" sz="1200" dirty="0" smtClean="0"/>
              <a:t> </a:t>
            </a:r>
            <a:r>
              <a:rPr lang="de-DE" sz="1200" dirty="0" err="1" smtClean="0"/>
              <a:t>adjusting</a:t>
            </a:r>
            <a:r>
              <a:rPr lang="de-DE" sz="1200" dirty="0" smtClean="0"/>
              <a:t> </a:t>
            </a:r>
            <a:r>
              <a:rPr lang="de-DE" sz="1200" dirty="0" err="1" smtClean="0"/>
              <a:t>chromatic</a:t>
            </a:r>
            <a:r>
              <a:rPr lang="de-DE" sz="1200" dirty="0" smtClean="0"/>
              <a:t> </a:t>
            </a:r>
            <a:r>
              <a:rPr lang="de-DE" sz="1200" dirty="0" err="1" smtClean="0"/>
              <a:t>and</a:t>
            </a:r>
            <a:r>
              <a:rPr lang="de-DE" sz="1200" dirty="0" smtClean="0"/>
              <a:t> </a:t>
            </a:r>
            <a:r>
              <a:rPr lang="de-DE" sz="1200" dirty="0" err="1" smtClean="0"/>
              <a:t>harmonic</a:t>
            </a:r>
            <a:r>
              <a:rPr lang="de-DE" sz="1200" dirty="0" smtClean="0"/>
              <a:t> </a:t>
            </a:r>
            <a:r>
              <a:rPr lang="de-DE" sz="1200" dirty="0" err="1" smtClean="0"/>
              <a:t>sextupole</a:t>
            </a:r>
            <a:r>
              <a:rPr lang="de-DE" sz="1200" dirty="0" smtClean="0"/>
              <a:t> </a:t>
            </a:r>
            <a:r>
              <a:rPr lang="de-DE" sz="1200" dirty="0" err="1" smtClean="0"/>
              <a:t>families</a:t>
            </a:r>
            <a:r>
              <a:rPr lang="de-DE" sz="1200" dirty="0" smtClean="0"/>
              <a:t> </a:t>
            </a:r>
            <a:r>
              <a:rPr lang="de-DE" sz="1200" dirty="0" err="1" smtClean="0"/>
              <a:t>one</a:t>
            </a:r>
            <a:r>
              <a:rPr lang="de-DE" sz="1200" dirty="0" smtClean="0"/>
              <a:t> </a:t>
            </a:r>
            <a:r>
              <a:rPr lang="de-DE" sz="1200" dirty="0" err="1" smtClean="0"/>
              <a:t>can</a:t>
            </a:r>
            <a:r>
              <a:rPr lang="de-DE" sz="1200" dirty="0" smtClean="0"/>
              <a:t> </a:t>
            </a:r>
          </a:p>
          <a:p>
            <a:pPr algn="just"/>
            <a:r>
              <a:rPr lang="de-DE" sz="1200" dirty="0" err="1"/>
              <a:t>c</a:t>
            </a:r>
            <a:r>
              <a:rPr lang="de-DE" sz="1200" dirty="0" err="1" smtClean="0"/>
              <a:t>ompensate</a:t>
            </a:r>
            <a:r>
              <a:rPr lang="de-DE" sz="1200" dirty="0" smtClean="0"/>
              <a:t> linear </a:t>
            </a:r>
            <a:r>
              <a:rPr lang="de-DE" sz="1200" dirty="0" err="1" smtClean="0"/>
              <a:t>as</a:t>
            </a:r>
            <a:r>
              <a:rPr lang="de-DE" sz="1200" dirty="0" smtClean="0"/>
              <a:t> </a:t>
            </a:r>
            <a:r>
              <a:rPr lang="de-DE" sz="1200" dirty="0" err="1" smtClean="0"/>
              <a:t>well</a:t>
            </a:r>
            <a:r>
              <a:rPr lang="de-DE" sz="1200" dirty="0" smtClean="0"/>
              <a:t> </a:t>
            </a:r>
            <a:r>
              <a:rPr lang="de-DE" sz="1200" dirty="0" err="1" smtClean="0"/>
              <a:t>as</a:t>
            </a:r>
            <a:r>
              <a:rPr lang="de-DE" sz="1200" dirty="0" smtClean="0"/>
              <a:t> </a:t>
            </a:r>
            <a:r>
              <a:rPr lang="de-DE" sz="1200" dirty="0" err="1" smtClean="0"/>
              <a:t>second</a:t>
            </a:r>
            <a:r>
              <a:rPr lang="de-DE" sz="1200" dirty="0" smtClean="0"/>
              <a:t> </a:t>
            </a:r>
            <a:r>
              <a:rPr lang="de-DE" sz="1200" dirty="0" err="1" smtClean="0"/>
              <a:t>order</a:t>
            </a:r>
            <a:r>
              <a:rPr lang="de-DE" sz="1200" dirty="0" smtClean="0"/>
              <a:t> </a:t>
            </a:r>
            <a:r>
              <a:rPr lang="de-DE" sz="1200" dirty="0" err="1" smtClean="0"/>
              <a:t>chromaticity</a:t>
            </a:r>
            <a:r>
              <a:rPr lang="de-DE" sz="1200" dirty="0" smtClean="0"/>
              <a:t>.</a:t>
            </a:r>
          </a:p>
          <a:p>
            <a:pPr algn="just"/>
            <a:r>
              <a:rPr lang="de-DE" sz="1200" dirty="0" smtClean="0"/>
              <a:t>Tune </a:t>
            </a:r>
            <a:r>
              <a:rPr lang="de-DE" sz="1200" dirty="0" err="1" smtClean="0"/>
              <a:t>deviation</a:t>
            </a:r>
            <a:r>
              <a:rPr lang="de-DE" sz="1200" dirty="0" smtClean="0"/>
              <a:t> </a:t>
            </a:r>
            <a:r>
              <a:rPr lang="de-DE" sz="1200" dirty="0" err="1" smtClean="0"/>
              <a:t>for</a:t>
            </a:r>
            <a:r>
              <a:rPr lang="de-DE" sz="1200" dirty="0" smtClean="0"/>
              <a:t> off-</a:t>
            </a:r>
            <a:r>
              <a:rPr lang="de-DE" sz="1200" dirty="0" err="1" smtClean="0"/>
              <a:t>momentum</a:t>
            </a:r>
            <a:r>
              <a:rPr lang="de-DE" sz="1200" dirty="0" smtClean="0"/>
              <a:t> </a:t>
            </a:r>
            <a:r>
              <a:rPr lang="de-DE" sz="1200" dirty="0" err="1" smtClean="0"/>
              <a:t>particles</a:t>
            </a:r>
            <a:r>
              <a:rPr lang="de-DE" sz="1200" dirty="0" smtClean="0"/>
              <a:t> </a:t>
            </a:r>
            <a:r>
              <a:rPr lang="de-DE" sz="1200" dirty="0" err="1"/>
              <a:t>is</a:t>
            </a:r>
            <a:r>
              <a:rPr lang="de-DE" sz="1200" dirty="0"/>
              <a:t> </a:t>
            </a:r>
            <a:r>
              <a:rPr lang="de-DE" sz="1200" dirty="0" err="1"/>
              <a:t>reduced</a:t>
            </a:r>
            <a:r>
              <a:rPr lang="de-DE" sz="1200" dirty="0"/>
              <a:t> </a:t>
            </a:r>
            <a:r>
              <a:rPr lang="de-DE" sz="1200" dirty="0" err="1"/>
              <a:t>and</a:t>
            </a:r>
            <a:r>
              <a:rPr lang="de-DE" sz="1200" dirty="0"/>
              <a:t> </a:t>
            </a:r>
            <a:r>
              <a:rPr lang="de-DE" sz="1200" dirty="0" err="1" smtClean="0"/>
              <a:t>momentum</a:t>
            </a:r>
            <a:r>
              <a:rPr lang="de-DE" sz="1200" dirty="0" smtClean="0"/>
              <a:t> </a:t>
            </a:r>
            <a:r>
              <a:rPr lang="de-DE" sz="1200" dirty="0" err="1" smtClean="0"/>
              <a:t>acceptance</a:t>
            </a:r>
            <a:r>
              <a:rPr lang="de-DE" sz="1200" dirty="0" smtClean="0"/>
              <a:t> </a:t>
            </a:r>
            <a:r>
              <a:rPr lang="de-DE" sz="1200" dirty="0" err="1" smtClean="0"/>
              <a:t>is</a:t>
            </a:r>
            <a:r>
              <a:rPr lang="de-DE" sz="1200" dirty="0" smtClean="0"/>
              <a:t> </a:t>
            </a:r>
            <a:r>
              <a:rPr lang="de-DE" sz="1200" dirty="0" err="1" smtClean="0"/>
              <a:t>improved</a:t>
            </a:r>
            <a:r>
              <a:rPr lang="de-DE" sz="1200" dirty="0" smtClean="0"/>
              <a:t> </a:t>
            </a:r>
            <a:endParaRPr lang="de-DE" sz="1200" dirty="0"/>
          </a:p>
        </p:txBody>
      </p:sp>
      <p:sp>
        <p:nvSpPr>
          <p:cNvPr id="3" name="Rechteck 2"/>
          <p:cNvSpPr/>
          <p:nvPr/>
        </p:nvSpPr>
        <p:spPr>
          <a:xfrm>
            <a:off x="4734272" y="5086739"/>
            <a:ext cx="4572000" cy="523220"/>
          </a:xfrm>
          <a:prstGeom prst="rect">
            <a:avLst/>
          </a:prstGeom>
        </p:spPr>
        <p:txBody>
          <a:bodyPr>
            <a:spAutoFit/>
          </a:bodyPr>
          <a:lstStyle/>
          <a:p>
            <a:pPr lvl="0" algn="ctr"/>
            <a:r>
              <a:rPr lang="de-DE" sz="1400" dirty="0" err="1" smtClean="0"/>
              <a:t>Harmonic</a:t>
            </a:r>
            <a:r>
              <a:rPr lang="de-DE" sz="1400" dirty="0" smtClean="0"/>
              <a:t> </a:t>
            </a:r>
            <a:r>
              <a:rPr lang="de-DE" sz="1400" dirty="0" err="1" smtClean="0"/>
              <a:t>Sextupoles</a:t>
            </a:r>
            <a:r>
              <a:rPr lang="de-DE" sz="1400" dirty="0" smtClean="0"/>
              <a:t> </a:t>
            </a:r>
            <a:r>
              <a:rPr lang="de-DE" sz="1400" dirty="0" err="1" smtClean="0"/>
              <a:t>reduce</a:t>
            </a:r>
            <a:r>
              <a:rPr lang="de-DE" sz="1400" dirty="0" smtClean="0"/>
              <a:t> tune </a:t>
            </a:r>
            <a:r>
              <a:rPr lang="de-DE" sz="1400" dirty="0" err="1" smtClean="0"/>
              <a:t>spread</a:t>
            </a:r>
            <a:r>
              <a:rPr lang="de-DE" sz="1400" dirty="0" smtClean="0"/>
              <a:t> </a:t>
            </a:r>
          </a:p>
          <a:p>
            <a:pPr lvl="0" algn="ctr"/>
            <a:r>
              <a:rPr lang="de-DE" sz="1400" dirty="0" err="1" smtClean="0"/>
              <a:t>for</a:t>
            </a:r>
            <a:r>
              <a:rPr lang="de-DE" sz="1400" dirty="0" smtClean="0"/>
              <a:t> </a:t>
            </a:r>
            <a:r>
              <a:rPr lang="de-DE" sz="1400" dirty="0"/>
              <a:t>same </a:t>
            </a:r>
            <a:r>
              <a:rPr lang="de-DE" sz="1400" dirty="0" err="1"/>
              <a:t>momentum</a:t>
            </a:r>
            <a:r>
              <a:rPr lang="de-DE" sz="1400" dirty="0"/>
              <a:t> </a:t>
            </a:r>
            <a:r>
              <a:rPr lang="de-DE" sz="1400" dirty="0" err="1"/>
              <a:t>offset</a:t>
            </a:r>
            <a:r>
              <a:rPr lang="de-DE" sz="1400" dirty="0"/>
              <a:t> </a:t>
            </a:r>
            <a:r>
              <a:rPr lang="de-DE" sz="1400" dirty="0" smtClean="0"/>
              <a:t>in </a:t>
            </a:r>
            <a:r>
              <a:rPr lang="de-DE" sz="1400" dirty="0" smtClean="0">
                <a:sym typeface="Symbol"/>
              </a:rPr>
              <a:t></a:t>
            </a:r>
            <a:r>
              <a:rPr lang="de-DE" sz="1400" dirty="0" smtClean="0"/>
              <a:t>3 </a:t>
            </a:r>
            <a:r>
              <a:rPr lang="de-DE" sz="1400" dirty="0" err="1" smtClean="0"/>
              <a:t>times</a:t>
            </a:r>
            <a:endParaRPr lang="de-DE" sz="1400" dirty="0"/>
          </a:p>
        </p:txBody>
      </p:sp>
    </p:spTree>
    <p:extLst>
      <p:ext uri="{BB962C8B-B14F-4D97-AF65-F5344CB8AC3E}">
        <p14:creationId xmlns:p14="http://schemas.microsoft.com/office/powerpoint/2010/main" val="22937311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7760" y="127504"/>
            <a:ext cx="8640960" cy="692696"/>
          </a:xfrm>
        </p:spPr>
        <p:txBody>
          <a:bodyPr/>
          <a:lstStyle/>
          <a:p>
            <a:r>
              <a:rPr lang="de-DE" sz="2000" b="1" dirty="0" err="1" smtClean="0">
                <a:solidFill>
                  <a:prstClr val="black"/>
                </a:solidFill>
              </a:rPr>
              <a:t>Lattice</a:t>
            </a:r>
            <a:r>
              <a:rPr lang="de-DE" sz="2000" b="1" dirty="0" smtClean="0">
                <a:solidFill>
                  <a:prstClr val="black"/>
                </a:solidFill>
              </a:rPr>
              <a:t> </a:t>
            </a:r>
            <a:r>
              <a:rPr lang="de-DE" sz="2000" b="1" dirty="0" smtClean="0">
                <a:solidFill>
                  <a:srgbClr val="0000CC"/>
                </a:solidFill>
                <a:cs typeface="Arial" charset="0"/>
              </a:rPr>
              <a:t>“</a:t>
            </a:r>
            <a:r>
              <a:rPr lang="en-US" sz="2000" b="1" dirty="0" smtClean="0">
                <a:solidFill>
                  <a:srgbClr val="0000CC"/>
                </a:solidFill>
                <a:cs typeface="Arial" charset="0"/>
              </a:rPr>
              <a:t>3Q_SPLIT_SHORT_5”.  </a:t>
            </a:r>
            <a:r>
              <a:rPr lang="en-US" sz="2000" b="1" dirty="0" smtClean="0">
                <a:solidFill>
                  <a:srgbClr val="FF0000"/>
                </a:solidFill>
                <a:cs typeface="Arial" charset="0"/>
              </a:rPr>
              <a:t/>
            </a:r>
            <a:br>
              <a:rPr lang="en-US" sz="2000" b="1" dirty="0" smtClean="0">
                <a:solidFill>
                  <a:srgbClr val="FF0000"/>
                </a:solidFill>
                <a:cs typeface="Arial" charset="0"/>
              </a:rPr>
            </a:br>
            <a:r>
              <a:rPr lang="en-US" sz="1800" b="1" dirty="0" err="1" smtClean="0">
                <a:cs typeface="Arial" charset="0"/>
              </a:rPr>
              <a:t>Betatron</a:t>
            </a:r>
            <a:r>
              <a:rPr lang="en-US" sz="1800" b="1" dirty="0" smtClean="0">
                <a:cs typeface="Arial" charset="0"/>
              </a:rPr>
              <a:t> tune deviation for off-momentum particles </a:t>
            </a:r>
            <a:r>
              <a:rPr lang="en-US" sz="2000" b="1" dirty="0" smtClean="0">
                <a:solidFill>
                  <a:srgbClr val="FF0000"/>
                </a:solidFill>
                <a:cs typeface="Arial" charset="0"/>
              </a:rPr>
              <a:t/>
            </a:r>
            <a:br>
              <a:rPr lang="en-US" sz="2000" b="1" dirty="0" smtClean="0">
                <a:solidFill>
                  <a:srgbClr val="FF0000"/>
                </a:solidFill>
                <a:cs typeface="Arial" charset="0"/>
              </a:rPr>
            </a:br>
            <a:endParaRPr lang="de-DE" sz="1200" dirty="0">
              <a:latin typeface="Arial" panose="020B0604020202020204" pitchFamily="34" charset="0"/>
              <a:cs typeface="Arial" panose="020B0604020202020204" pitchFamily="34" charset="0"/>
            </a:endParaRPr>
          </a:p>
        </p:txBody>
      </p:sp>
      <p:pic>
        <p:nvPicPr>
          <p:cNvPr id="3077"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750143"/>
            <a:ext cx="3206809" cy="320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352830" y="1276252"/>
            <a:ext cx="1770898" cy="646331"/>
          </a:xfrm>
          <a:prstGeom prst="rect">
            <a:avLst/>
          </a:prstGeom>
        </p:spPr>
        <p:txBody>
          <a:bodyPr wrap="square">
            <a:spAutoFit/>
          </a:bodyPr>
          <a:lstStyle/>
          <a:p>
            <a:pPr lvl="0" algn="ctr"/>
            <a:r>
              <a:rPr lang="en-US" sz="1200" b="1" dirty="0" smtClean="0">
                <a:solidFill>
                  <a:prstClr val="black"/>
                </a:solidFill>
              </a:rPr>
              <a:t>Tune diagram</a:t>
            </a:r>
            <a:endParaRPr lang="de-DE" sz="1200" b="1" dirty="0" smtClean="0">
              <a:solidFill>
                <a:prstClr val="black"/>
              </a:solidFill>
            </a:endParaRPr>
          </a:p>
          <a:p>
            <a:pPr lvl="0" algn="ctr"/>
            <a:r>
              <a:rPr lang="de-DE" sz="1200" b="1" dirty="0" err="1" smtClean="0">
                <a:solidFill>
                  <a:prstClr val="black"/>
                </a:solidFill>
              </a:rPr>
              <a:t>Momentum</a:t>
            </a:r>
            <a:r>
              <a:rPr lang="de-DE" sz="1200" b="1" dirty="0" smtClean="0">
                <a:solidFill>
                  <a:prstClr val="black"/>
                </a:solidFill>
              </a:rPr>
              <a:t> </a:t>
            </a:r>
            <a:r>
              <a:rPr lang="de-DE" sz="1200" b="1" dirty="0" err="1">
                <a:solidFill>
                  <a:prstClr val="black"/>
                </a:solidFill>
              </a:rPr>
              <a:t>spread</a:t>
            </a:r>
            <a:r>
              <a:rPr lang="de-DE" sz="1200" b="1" dirty="0">
                <a:solidFill>
                  <a:prstClr val="black"/>
                </a:solidFill>
              </a:rPr>
              <a:t>  </a:t>
            </a:r>
          </a:p>
          <a:p>
            <a:pPr lvl="0" algn="ctr"/>
            <a:r>
              <a:rPr lang="de-DE" sz="1200" b="1" dirty="0">
                <a:solidFill>
                  <a:prstClr val="black"/>
                </a:solidFill>
                <a:latin typeface="Arial"/>
                <a:cs typeface="Arial"/>
                <a:sym typeface="Symbol"/>
              </a:rPr>
              <a:t> = </a:t>
            </a:r>
            <a:r>
              <a:rPr lang="de-DE" sz="1200" b="1" dirty="0" smtClean="0">
                <a:solidFill>
                  <a:prstClr val="black"/>
                </a:solidFill>
                <a:latin typeface="Arial"/>
                <a:cs typeface="Arial"/>
              </a:rPr>
              <a:t>±10%</a:t>
            </a:r>
            <a:endParaRPr lang="de-DE" sz="1200" b="1" dirty="0">
              <a:solidFill>
                <a:prstClr val="black"/>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4755" y="1070424"/>
            <a:ext cx="5783168" cy="2574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869160"/>
            <a:ext cx="4198556" cy="18691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839717"/>
            <a:ext cx="4474840" cy="199214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401080" y="3933056"/>
            <a:ext cx="8615300" cy="461665"/>
          </a:xfrm>
          <a:prstGeom prst="rect">
            <a:avLst/>
          </a:prstGeom>
        </p:spPr>
        <p:txBody>
          <a:bodyPr wrap="square">
            <a:spAutoFit/>
          </a:bodyPr>
          <a:lstStyle/>
          <a:p>
            <a:r>
              <a:rPr lang="en-US" sz="1200" dirty="0">
                <a:solidFill>
                  <a:prstClr val="black"/>
                </a:solidFill>
                <a:latin typeface="Arial" panose="020B0604020202020204" pitchFamily="34" charset="0"/>
                <a:ea typeface="+mj-ea"/>
                <a:cs typeface="Arial" panose="020B0604020202020204" pitchFamily="34" charset="0"/>
              </a:rPr>
              <a:t>Chromatic </a:t>
            </a:r>
            <a:r>
              <a:rPr lang="en-US" sz="1200" dirty="0" smtClean="0">
                <a:solidFill>
                  <a:prstClr val="black"/>
                </a:solidFill>
                <a:latin typeface="Arial" panose="020B0604020202020204" pitchFamily="34" charset="0"/>
                <a:ea typeface="+mj-ea"/>
                <a:cs typeface="Arial" panose="020B0604020202020204" pitchFamily="34" charset="0"/>
              </a:rPr>
              <a:t>and </a:t>
            </a:r>
            <a:r>
              <a:rPr lang="en-US" sz="1200" dirty="0">
                <a:solidFill>
                  <a:prstClr val="black"/>
                </a:solidFill>
                <a:latin typeface="Arial" panose="020B0604020202020204" pitchFamily="34" charset="0"/>
                <a:ea typeface="+mj-ea"/>
                <a:cs typeface="Arial" panose="020B0604020202020204" pitchFamily="34" charset="0"/>
              </a:rPr>
              <a:t>Harmonic </a:t>
            </a:r>
            <a:r>
              <a:rPr lang="en-US" sz="1200" dirty="0" err="1">
                <a:solidFill>
                  <a:prstClr val="black"/>
                </a:solidFill>
                <a:latin typeface="Arial" panose="020B0604020202020204" pitchFamily="34" charset="0"/>
                <a:ea typeface="+mj-ea"/>
                <a:cs typeface="Arial" panose="020B0604020202020204" pitchFamily="34" charset="0"/>
              </a:rPr>
              <a:t>Sextupoles</a:t>
            </a:r>
            <a:r>
              <a:rPr lang="en-US" sz="1200" dirty="0">
                <a:solidFill>
                  <a:prstClr val="black"/>
                </a:solidFill>
                <a:latin typeface="Arial" panose="020B0604020202020204" pitchFamily="34" charset="0"/>
                <a:ea typeface="+mj-ea"/>
                <a:cs typeface="Arial" panose="020B0604020202020204" pitchFamily="34" charset="0"/>
              </a:rPr>
              <a:t> </a:t>
            </a:r>
            <a:r>
              <a:rPr lang="en-US" sz="1200" dirty="0" smtClean="0">
                <a:solidFill>
                  <a:prstClr val="black"/>
                </a:solidFill>
                <a:latin typeface="Arial" panose="020B0604020202020204" pitchFamily="34" charset="0"/>
                <a:ea typeface="+mj-ea"/>
                <a:cs typeface="Arial" panose="020B0604020202020204" pitchFamily="34" charset="0"/>
              </a:rPr>
              <a:t>as well as </a:t>
            </a:r>
            <a:r>
              <a:rPr lang="en-US" sz="1200" dirty="0" err="1" smtClean="0">
                <a:solidFill>
                  <a:prstClr val="black"/>
                </a:solidFill>
                <a:latin typeface="Arial" panose="020B0604020202020204" pitchFamily="34" charset="0"/>
                <a:ea typeface="+mj-ea"/>
                <a:cs typeface="Arial" panose="020B0604020202020204" pitchFamily="34" charset="0"/>
              </a:rPr>
              <a:t>octupoles</a:t>
            </a:r>
            <a:r>
              <a:rPr lang="en-US" sz="1200" dirty="0" smtClean="0">
                <a:solidFill>
                  <a:prstClr val="black"/>
                </a:solidFill>
                <a:latin typeface="Arial" panose="020B0604020202020204" pitchFamily="34" charset="0"/>
                <a:ea typeface="+mj-ea"/>
                <a:cs typeface="Arial" panose="020B0604020202020204" pitchFamily="34" charset="0"/>
              </a:rPr>
              <a:t> </a:t>
            </a:r>
            <a:r>
              <a:rPr lang="en-US" sz="1200" dirty="0">
                <a:solidFill>
                  <a:prstClr val="black"/>
                </a:solidFill>
                <a:latin typeface="Arial" panose="020B0604020202020204" pitchFamily="34" charset="0"/>
                <a:ea typeface="+mj-ea"/>
                <a:cs typeface="Arial" panose="020B0604020202020204" pitchFamily="34" charset="0"/>
              </a:rPr>
              <a:t>located in the </a:t>
            </a:r>
            <a:r>
              <a:rPr lang="en-US" sz="1200" dirty="0" smtClean="0">
                <a:solidFill>
                  <a:prstClr val="black"/>
                </a:solidFill>
                <a:latin typeface="Arial" panose="020B0604020202020204" pitchFamily="34" charset="0"/>
                <a:ea typeface="+mj-ea"/>
                <a:cs typeface="Arial" panose="020B0604020202020204" pitchFamily="34" charset="0"/>
              </a:rPr>
              <a:t>dispersion </a:t>
            </a:r>
            <a:r>
              <a:rPr lang="en-US" sz="1200" dirty="0">
                <a:solidFill>
                  <a:prstClr val="black"/>
                </a:solidFill>
                <a:latin typeface="Arial" panose="020B0604020202020204" pitchFamily="34" charset="0"/>
                <a:ea typeface="+mj-ea"/>
                <a:cs typeface="Arial" panose="020B0604020202020204" pitchFamily="34" charset="0"/>
              </a:rPr>
              <a:t>sections of a ring </a:t>
            </a:r>
            <a:r>
              <a:rPr lang="en-US" sz="1200" dirty="0" smtClean="0">
                <a:solidFill>
                  <a:prstClr val="black"/>
                </a:solidFill>
                <a:latin typeface="Arial" panose="020B0604020202020204" pitchFamily="34" charset="0"/>
                <a:ea typeface="+mj-ea"/>
                <a:cs typeface="Arial" panose="020B0604020202020204" pitchFamily="34" charset="0"/>
              </a:rPr>
              <a:t>compensate </a:t>
            </a:r>
            <a:r>
              <a:rPr lang="en-US" sz="1200" dirty="0">
                <a:solidFill>
                  <a:prstClr val="black"/>
                </a:solidFill>
                <a:latin typeface="Arial" panose="020B0604020202020204" pitchFamily="34" charset="0"/>
                <a:ea typeface="+mj-ea"/>
                <a:cs typeface="Arial" panose="020B0604020202020204" pitchFamily="34" charset="0"/>
              </a:rPr>
              <a:t>first and second order chromaticity. </a:t>
            </a:r>
            <a:r>
              <a:rPr lang="en-US" sz="1200" dirty="0" smtClean="0">
                <a:solidFill>
                  <a:prstClr val="black"/>
                </a:solidFill>
                <a:latin typeface="Arial" panose="020B0604020202020204" pitchFamily="34" charset="0"/>
                <a:ea typeface="+mj-ea"/>
                <a:cs typeface="Arial" panose="020B0604020202020204" pitchFamily="34" charset="0"/>
              </a:rPr>
              <a:t> </a:t>
            </a:r>
            <a:r>
              <a:rPr lang="en-US" sz="1200" dirty="0" err="1" smtClean="0">
                <a:solidFill>
                  <a:prstClr val="black"/>
                </a:solidFill>
                <a:latin typeface="Arial" panose="020B0604020202020204" pitchFamily="34" charset="0"/>
                <a:ea typeface="+mj-ea"/>
                <a:cs typeface="Arial" panose="020B0604020202020204" pitchFamily="34" charset="0"/>
              </a:rPr>
              <a:t>Octupoles</a:t>
            </a:r>
            <a:r>
              <a:rPr lang="en-US" sz="1200" dirty="0">
                <a:solidFill>
                  <a:prstClr val="black"/>
                </a:solidFill>
                <a:latin typeface="Arial" panose="020B0604020202020204" pitchFamily="34" charset="0"/>
                <a:cs typeface="Arial" panose="020B0604020202020204" pitchFamily="34" charset="0"/>
              </a:rPr>
              <a:t> to adjust ADTS</a:t>
            </a:r>
            <a:r>
              <a:rPr lang="en-US" sz="1200" dirty="0" smtClean="0">
                <a:solidFill>
                  <a:prstClr val="black"/>
                </a:solidFill>
                <a:latin typeface="Arial" panose="020B0604020202020204" pitchFamily="34" charset="0"/>
                <a:ea typeface="+mj-ea"/>
                <a:cs typeface="Arial" panose="020B0604020202020204" pitchFamily="34" charset="0"/>
              </a:rPr>
              <a:t> are located </a:t>
            </a:r>
            <a:r>
              <a:rPr lang="en-US" sz="1200" dirty="0">
                <a:solidFill>
                  <a:prstClr val="black"/>
                </a:solidFill>
                <a:latin typeface="Arial" panose="020B0604020202020204" pitchFamily="34" charset="0"/>
                <a:ea typeface="+mj-ea"/>
                <a:cs typeface="Arial" panose="020B0604020202020204" pitchFamily="34" charset="0"/>
              </a:rPr>
              <a:t>in the </a:t>
            </a:r>
            <a:r>
              <a:rPr lang="en-US" sz="1200" dirty="0" smtClean="0">
                <a:solidFill>
                  <a:prstClr val="black"/>
                </a:solidFill>
                <a:latin typeface="Arial" panose="020B0604020202020204" pitchFamily="34" charset="0"/>
                <a:ea typeface="+mj-ea"/>
                <a:cs typeface="Arial" panose="020B0604020202020204" pitchFamily="34" charset="0"/>
              </a:rPr>
              <a:t>achromatic </a:t>
            </a:r>
            <a:r>
              <a:rPr lang="en-US" sz="1200" dirty="0">
                <a:solidFill>
                  <a:prstClr val="black"/>
                </a:solidFill>
                <a:latin typeface="Arial" panose="020B0604020202020204" pitchFamily="34" charset="0"/>
                <a:ea typeface="+mj-ea"/>
                <a:cs typeface="Arial" panose="020B0604020202020204" pitchFamily="34" charset="0"/>
              </a:rPr>
              <a:t>sections of a ring </a:t>
            </a:r>
            <a:r>
              <a:rPr lang="en-US" sz="1200" dirty="0" smtClean="0">
                <a:solidFill>
                  <a:prstClr val="black"/>
                </a:solidFill>
                <a:latin typeface="Arial" panose="020B0604020202020204" pitchFamily="34" charset="0"/>
                <a:ea typeface="+mj-ea"/>
                <a:cs typeface="Arial" panose="020B0604020202020204" pitchFamily="34" charset="0"/>
              </a:rPr>
              <a:t>and </a:t>
            </a:r>
            <a:r>
              <a:rPr lang="en-US" sz="1200" b="1" dirty="0">
                <a:solidFill>
                  <a:prstClr val="black"/>
                </a:solidFill>
                <a:latin typeface="Arial" panose="020B0604020202020204" pitchFamily="34" charset="0"/>
                <a:ea typeface="+mj-ea"/>
                <a:cs typeface="Arial" panose="020B0604020202020204" pitchFamily="34" charset="0"/>
              </a:rPr>
              <a:t>switched OFF</a:t>
            </a:r>
            <a:endParaRPr lang="de-DE" b="1" dirty="0"/>
          </a:p>
        </p:txBody>
      </p:sp>
      <p:sp>
        <p:nvSpPr>
          <p:cNvPr id="4" name="Textfeld 3"/>
          <p:cNvSpPr txBox="1"/>
          <p:nvPr/>
        </p:nvSpPr>
        <p:spPr>
          <a:xfrm>
            <a:off x="-6077" y="4394721"/>
            <a:ext cx="9144000" cy="461665"/>
          </a:xfrm>
          <a:prstGeom prst="rect">
            <a:avLst/>
          </a:prstGeom>
          <a:noFill/>
        </p:spPr>
        <p:txBody>
          <a:bodyPr wrap="square" rtlCol="0">
            <a:spAutoFit/>
          </a:bodyPr>
          <a:lstStyle/>
          <a:p>
            <a:pPr algn="ctr"/>
            <a:r>
              <a:rPr lang="en-US" sz="1200" dirty="0" smtClean="0"/>
              <a:t>Integrated </a:t>
            </a:r>
            <a:r>
              <a:rPr lang="en-US" sz="1200" dirty="0" err="1" smtClean="0"/>
              <a:t>octupole</a:t>
            </a:r>
            <a:r>
              <a:rPr lang="en-US" sz="1200" dirty="0" smtClean="0"/>
              <a:t> strength is limited to </a:t>
            </a:r>
            <a:r>
              <a:rPr lang="en-US" sz="1200" b="1" dirty="0"/>
              <a:t>K</a:t>
            </a:r>
            <a:r>
              <a:rPr lang="en-US" sz="1200" b="1" baseline="-25000" dirty="0"/>
              <a:t>3</a:t>
            </a:r>
            <a:r>
              <a:rPr lang="en-US" sz="1200" b="1" dirty="0">
                <a:sym typeface="Symbol"/>
              </a:rPr>
              <a:t></a:t>
            </a:r>
            <a:r>
              <a:rPr lang="en-US" sz="1200" b="1" dirty="0"/>
              <a:t>L </a:t>
            </a:r>
            <a:r>
              <a:rPr lang="de-DE" sz="1200" b="1" dirty="0">
                <a:sym typeface="Symbol"/>
              </a:rPr>
              <a:t></a:t>
            </a:r>
            <a:r>
              <a:rPr lang="de-DE" sz="1200" b="1" dirty="0"/>
              <a:t> ±20 </a:t>
            </a:r>
            <a:r>
              <a:rPr lang="de-DE" sz="1200" b="1" dirty="0" smtClean="0"/>
              <a:t>m</a:t>
            </a:r>
            <a:r>
              <a:rPr lang="de-DE" sz="1200" b="1" baseline="30000" dirty="0" smtClean="0"/>
              <a:t>-3</a:t>
            </a:r>
            <a:r>
              <a:rPr lang="en-US" sz="1200" dirty="0" smtClean="0"/>
              <a:t> in order to </a:t>
            </a:r>
          </a:p>
          <a:p>
            <a:pPr algn="ctr"/>
            <a:r>
              <a:rPr lang="en-US" sz="1200" dirty="0" smtClean="0"/>
              <a:t> minimize high-order non-linear distortions and preserve dynamic aperture</a:t>
            </a:r>
            <a:endParaRPr lang="de-DE" sz="1200" dirty="0"/>
          </a:p>
        </p:txBody>
      </p:sp>
      <p:sp>
        <p:nvSpPr>
          <p:cNvPr id="6" name="Textfeld 5"/>
          <p:cNvSpPr txBox="1"/>
          <p:nvPr/>
        </p:nvSpPr>
        <p:spPr>
          <a:xfrm>
            <a:off x="4539892" y="1632108"/>
            <a:ext cx="3023585" cy="738664"/>
          </a:xfrm>
          <a:prstGeom prst="rect">
            <a:avLst/>
          </a:prstGeom>
          <a:noFill/>
        </p:spPr>
        <p:txBody>
          <a:bodyPr wrap="none" rtlCol="0">
            <a:spAutoFit/>
          </a:bodyPr>
          <a:lstStyle/>
          <a:p>
            <a:r>
              <a:rPr lang="en-US" dirty="0" smtClean="0"/>
              <a:t> </a:t>
            </a:r>
            <a:r>
              <a:rPr lang="en-US" sz="1200" b="1" dirty="0" err="1" smtClean="0"/>
              <a:t>Betatron</a:t>
            </a:r>
            <a:r>
              <a:rPr lang="en-US" sz="1200" b="1" dirty="0" smtClean="0"/>
              <a:t> tune deviation is less than </a:t>
            </a:r>
          </a:p>
          <a:p>
            <a:r>
              <a:rPr lang="de-DE" sz="1200" b="1" i="1" dirty="0" smtClean="0">
                <a:sym typeface="Symbol"/>
              </a:rPr>
              <a:t></a:t>
            </a:r>
            <a:r>
              <a:rPr lang="en-US" sz="1200" b="1" i="1" dirty="0" err="1" smtClean="0"/>
              <a:t>Q</a:t>
            </a:r>
            <a:r>
              <a:rPr lang="en-US" sz="1200" b="1" i="1" baseline="-25000" dirty="0" err="1" smtClean="0"/>
              <a:t>x,y</a:t>
            </a:r>
            <a:r>
              <a:rPr lang="en-US" sz="1200" b="1" i="1" baseline="-25000" dirty="0" smtClean="0"/>
              <a:t> </a:t>
            </a:r>
            <a:r>
              <a:rPr lang="en-US" sz="1200" b="1" dirty="0" smtClean="0">
                <a:sym typeface="Symbol"/>
              </a:rPr>
              <a:t></a:t>
            </a:r>
            <a:r>
              <a:rPr lang="en-US" sz="1200" b="1" dirty="0" smtClean="0"/>
              <a:t>0.03 for off-momentum particles </a:t>
            </a:r>
          </a:p>
          <a:p>
            <a:r>
              <a:rPr lang="en-US" sz="1200" b="1" i="1" dirty="0" smtClean="0">
                <a:sym typeface="Symbol"/>
              </a:rPr>
              <a:t>  </a:t>
            </a:r>
            <a:r>
              <a:rPr lang="en-US" sz="1200" b="1" i="1" dirty="0" smtClean="0"/>
              <a:t> </a:t>
            </a:r>
            <a:r>
              <a:rPr lang="en-US" sz="1200" b="1" dirty="0" smtClean="0"/>
              <a:t>± 10% </a:t>
            </a:r>
          </a:p>
        </p:txBody>
      </p:sp>
      <p:sp>
        <p:nvSpPr>
          <p:cNvPr id="10" name="Textfeld 9"/>
          <p:cNvSpPr txBox="1"/>
          <p:nvPr/>
        </p:nvSpPr>
        <p:spPr>
          <a:xfrm>
            <a:off x="3724991" y="1137752"/>
            <a:ext cx="2105063" cy="276999"/>
          </a:xfrm>
          <a:prstGeom prst="rect">
            <a:avLst/>
          </a:prstGeom>
          <a:noFill/>
        </p:spPr>
        <p:txBody>
          <a:bodyPr wrap="none" rtlCol="0">
            <a:spAutoFit/>
          </a:bodyPr>
          <a:lstStyle/>
          <a:p>
            <a:r>
              <a:rPr lang="de-DE" sz="1200" dirty="0" smtClean="0"/>
              <a:t>CHR+HRM-SXT+CHR-OCT</a:t>
            </a:r>
            <a:endParaRPr lang="de-DE" sz="1200" dirty="0"/>
          </a:p>
        </p:txBody>
      </p:sp>
      <p:sp>
        <p:nvSpPr>
          <p:cNvPr id="11" name="Rechteck 10"/>
          <p:cNvSpPr/>
          <p:nvPr/>
        </p:nvSpPr>
        <p:spPr>
          <a:xfrm>
            <a:off x="251520" y="820200"/>
            <a:ext cx="2105063" cy="276999"/>
          </a:xfrm>
          <a:prstGeom prst="rect">
            <a:avLst/>
          </a:prstGeom>
        </p:spPr>
        <p:txBody>
          <a:bodyPr wrap="none">
            <a:spAutoFit/>
          </a:bodyPr>
          <a:lstStyle/>
          <a:p>
            <a:pPr lvl="0"/>
            <a:r>
              <a:rPr lang="de-DE" sz="1200" dirty="0">
                <a:solidFill>
                  <a:prstClr val="black"/>
                </a:solidFill>
              </a:rPr>
              <a:t>CHR+HRM-SXT+CHR-OCT</a:t>
            </a:r>
          </a:p>
        </p:txBody>
      </p:sp>
      <p:sp>
        <p:nvSpPr>
          <p:cNvPr id="13" name="Rechteck 12"/>
          <p:cNvSpPr/>
          <p:nvPr/>
        </p:nvSpPr>
        <p:spPr>
          <a:xfrm>
            <a:off x="352830" y="4893947"/>
            <a:ext cx="2105063" cy="276999"/>
          </a:xfrm>
          <a:prstGeom prst="rect">
            <a:avLst/>
          </a:prstGeom>
        </p:spPr>
        <p:txBody>
          <a:bodyPr wrap="none">
            <a:spAutoFit/>
          </a:bodyPr>
          <a:lstStyle/>
          <a:p>
            <a:pPr lvl="0"/>
            <a:r>
              <a:rPr lang="de-DE" sz="1200" dirty="0">
                <a:solidFill>
                  <a:prstClr val="black"/>
                </a:solidFill>
              </a:rPr>
              <a:t>CHR+HRM-SXT+CHR-OCT</a:t>
            </a:r>
          </a:p>
        </p:txBody>
      </p:sp>
      <p:sp>
        <p:nvSpPr>
          <p:cNvPr id="14" name="Rechteck 13"/>
          <p:cNvSpPr/>
          <p:nvPr/>
        </p:nvSpPr>
        <p:spPr>
          <a:xfrm>
            <a:off x="4831952" y="4893946"/>
            <a:ext cx="2105063" cy="276999"/>
          </a:xfrm>
          <a:prstGeom prst="rect">
            <a:avLst/>
          </a:prstGeom>
        </p:spPr>
        <p:txBody>
          <a:bodyPr wrap="none">
            <a:spAutoFit/>
          </a:bodyPr>
          <a:lstStyle/>
          <a:p>
            <a:pPr lvl="0"/>
            <a:r>
              <a:rPr lang="de-DE" sz="1200" dirty="0">
                <a:solidFill>
                  <a:prstClr val="black"/>
                </a:solidFill>
              </a:rPr>
              <a:t>CHR+HRM-SXT+CHR-OCT</a:t>
            </a:r>
          </a:p>
        </p:txBody>
      </p:sp>
      <p:sp>
        <p:nvSpPr>
          <p:cNvPr id="15" name="Rechteck 14"/>
          <p:cNvSpPr/>
          <p:nvPr/>
        </p:nvSpPr>
        <p:spPr>
          <a:xfrm>
            <a:off x="3591604" y="793425"/>
            <a:ext cx="5309467" cy="276999"/>
          </a:xfrm>
          <a:prstGeom prst="rect">
            <a:avLst/>
          </a:prstGeom>
        </p:spPr>
        <p:txBody>
          <a:bodyPr wrap="none">
            <a:spAutoFit/>
          </a:bodyPr>
          <a:lstStyle/>
          <a:p>
            <a:r>
              <a:rPr lang="en-US" sz="1200" b="1" dirty="0">
                <a:solidFill>
                  <a:srgbClr val="0000CC"/>
                </a:solidFill>
                <a:latin typeface="Arial" panose="020B0604020202020204" pitchFamily="34" charset="0"/>
                <a:cs typeface="Arial" panose="020B0604020202020204" pitchFamily="34" charset="0"/>
              </a:rPr>
              <a:t>Chromatic and Harmonic </a:t>
            </a:r>
            <a:r>
              <a:rPr lang="en-US" sz="1200" b="1" dirty="0" err="1">
                <a:solidFill>
                  <a:srgbClr val="0000CC"/>
                </a:solidFill>
                <a:latin typeface="Arial" panose="020B0604020202020204" pitchFamily="34" charset="0"/>
                <a:cs typeface="Arial" panose="020B0604020202020204" pitchFamily="34" charset="0"/>
              </a:rPr>
              <a:t>Sextupoles</a:t>
            </a:r>
            <a:r>
              <a:rPr lang="en-US" sz="1200" b="1" dirty="0">
                <a:solidFill>
                  <a:srgbClr val="0000CC"/>
                </a:solidFill>
                <a:latin typeface="Arial" panose="020B0604020202020204" pitchFamily="34" charset="0"/>
                <a:cs typeface="Arial" panose="020B0604020202020204" pitchFamily="34" charset="0"/>
              </a:rPr>
              <a:t> as well as </a:t>
            </a:r>
            <a:r>
              <a:rPr lang="en-US" sz="1200" b="1" dirty="0" err="1" smtClean="0">
                <a:solidFill>
                  <a:srgbClr val="0000CC"/>
                </a:solidFill>
                <a:latin typeface="Arial" panose="020B0604020202020204" pitchFamily="34" charset="0"/>
                <a:cs typeface="Arial" panose="020B0604020202020204" pitchFamily="34" charset="0"/>
              </a:rPr>
              <a:t>octupoles</a:t>
            </a:r>
            <a:r>
              <a:rPr lang="en-US" sz="1200" b="1" dirty="0" smtClean="0">
                <a:solidFill>
                  <a:srgbClr val="0000CC"/>
                </a:solidFill>
                <a:latin typeface="Arial" panose="020B0604020202020204" pitchFamily="34" charset="0"/>
                <a:cs typeface="Arial" panose="020B0604020202020204" pitchFamily="34" charset="0"/>
              </a:rPr>
              <a:t> are applied </a:t>
            </a:r>
            <a:endParaRPr lang="de-DE" sz="1200" b="1" dirty="0">
              <a:solidFill>
                <a:srgbClr val="0000CC"/>
              </a:solidFill>
            </a:endParaRPr>
          </a:p>
        </p:txBody>
      </p:sp>
    </p:spTree>
    <p:extLst>
      <p:ext uri="{BB962C8B-B14F-4D97-AF65-F5344CB8AC3E}">
        <p14:creationId xmlns:p14="http://schemas.microsoft.com/office/powerpoint/2010/main" val="265587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920880" cy="567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737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Textfeld 3"/>
          <p:cNvSpPr txBox="1"/>
          <p:nvPr/>
        </p:nvSpPr>
        <p:spPr>
          <a:xfrm>
            <a:off x="971600" y="2060848"/>
            <a:ext cx="7327647" cy="1477328"/>
          </a:xfrm>
          <a:prstGeom prst="rect">
            <a:avLst/>
          </a:prstGeom>
          <a:noFill/>
        </p:spPr>
        <p:txBody>
          <a:bodyPr wrap="none" rtlCol="0">
            <a:spAutoFit/>
          </a:bodyPr>
          <a:lstStyle/>
          <a:p>
            <a:r>
              <a:rPr lang="de-DE" dirty="0" smtClean="0"/>
              <a:t>At </a:t>
            </a:r>
            <a:r>
              <a:rPr lang="de-DE" dirty="0" err="1" smtClean="0"/>
              <a:t>low</a:t>
            </a:r>
            <a:r>
              <a:rPr lang="de-DE" dirty="0" smtClean="0"/>
              <a:t> </a:t>
            </a:r>
            <a:r>
              <a:rPr lang="de-DE" dirty="0" err="1" smtClean="0"/>
              <a:t>energies</a:t>
            </a:r>
            <a:r>
              <a:rPr lang="de-DE" dirty="0" smtClean="0"/>
              <a:t> Beam Life time </a:t>
            </a:r>
            <a:r>
              <a:rPr lang="de-DE" dirty="0" err="1" smtClean="0"/>
              <a:t>is</a:t>
            </a:r>
            <a:r>
              <a:rPr lang="de-DE" dirty="0" smtClean="0"/>
              <a:t> limited </a:t>
            </a:r>
            <a:r>
              <a:rPr lang="de-DE" dirty="0" err="1" smtClean="0"/>
              <a:t>by</a:t>
            </a:r>
            <a:r>
              <a:rPr lang="de-DE" dirty="0" smtClean="0"/>
              <a:t> </a:t>
            </a:r>
            <a:r>
              <a:rPr lang="de-DE" dirty="0" err="1" smtClean="0"/>
              <a:t>scattering</a:t>
            </a:r>
            <a:r>
              <a:rPr lang="de-DE" dirty="0" smtClean="0"/>
              <a:t> on residual gas</a:t>
            </a:r>
          </a:p>
          <a:p>
            <a:endParaRPr lang="de-DE" dirty="0"/>
          </a:p>
          <a:p>
            <a:pPr algn="ctr"/>
            <a:r>
              <a:rPr lang="de-DE" dirty="0" err="1"/>
              <a:t>required</a:t>
            </a:r>
            <a:r>
              <a:rPr lang="de-DE" dirty="0"/>
              <a:t> </a:t>
            </a:r>
            <a:r>
              <a:rPr lang="de-DE" dirty="0" err="1" smtClean="0"/>
              <a:t>pressure</a:t>
            </a:r>
            <a:r>
              <a:rPr lang="de-DE" dirty="0" smtClean="0"/>
              <a:t> </a:t>
            </a:r>
            <a:r>
              <a:rPr lang="de-DE" dirty="0" err="1" smtClean="0"/>
              <a:t>for</a:t>
            </a:r>
            <a:r>
              <a:rPr lang="de-DE" dirty="0" smtClean="0"/>
              <a:t> VLA-</a:t>
            </a:r>
            <a:r>
              <a:rPr lang="de-DE" dirty="0" err="1" smtClean="0"/>
              <a:t>cSR</a:t>
            </a:r>
            <a:endParaRPr lang="de-DE" dirty="0" smtClean="0"/>
          </a:p>
          <a:p>
            <a:pPr algn="ctr"/>
            <a:endParaRPr lang="de-DE" dirty="0"/>
          </a:p>
          <a:p>
            <a:pPr algn="ctr"/>
            <a:r>
              <a:rPr lang="de-DE" dirty="0" smtClean="0"/>
              <a:t>P &lt; 10E-11 </a:t>
            </a:r>
            <a:r>
              <a:rPr lang="de-DE" dirty="0" err="1" smtClean="0"/>
              <a:t>torr</a:t>
            </a:r>
            <a:endParaRPr lang="de-DE" dirty="0" smtClean="0"/>
          </a:p>
        </p:txBody>
      </p:sp>
    </p:spTree>
    <p:extLst>
      <p:ext uri="{BB962C8B-B14F-4D97-AF65-F5344CB8AC3E}">
        <p14:creationId xmlns:p14="http://schemas.microsoft.com/office/powerpoint/2010/main" val="3250722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0"/>
            <a:ext cx="9036496" cy="6408712"/>
          </a:xfrm>
        </p:spPr>
        <p:txBody>
          <a:bodyPr/>
          <a:lstStyle/>
          <a:p>
            <a:pPr marL="0" lvl="0" indent="0" algn="ctr">
              <a:buNone/>
            </a:pPr>
            <a:r>
              <a:rPr lang="en-US" sz="1600" b="1" dirty="0">
                <a:solidFill>
                  <a:prstClr val="black"/>
                </a:solidFill>
                <a:latin typeface="Arial" panose="020B0604020202020204" pitchFamily="34" charset="0"/>
                <a:cs typeface="Arial" panose="020B0604020202020204" pitchFamily="34" charset="0"/>
              </a:rPr>
              <a:t>VLA-</a:t>
            </a:r>
            <a:r>
              <a:rPr lang="en-US" sz="1600" b="1" dirty="0" err="1">
                <a:solidFill>
                  <a:prstClr val="black"/>
                </a:solidFill>
                <a:latin typeface="Arial" panose="020B0604020202020204" pitchFamily="34" charset="0"/>
                <a:cs typeface="Arial" panose="020B0604020202020204" pitchFamily="34" charset="0"/>
              </a:rPr>
              <a:t>cSR</a:t>
            </a:r>
            <a:r>
              <a:rPr lang="en-US" sz="1600" b="1" dirty="0">
                <a:solidFill>
                  <a:prstClr val="black"/>
                </a:solidFill>
                <a:latin typeface="Arial" panose="020B0604020202020204" pitchFamily="34" charset="0"/>
                <a:cs typeface="Arial" panose="020B0604020202020204" pitchFamily="34" charset="0"/>
              </a:rPr>
              <a:t> </a:t>
            </a:r>
            <a:r>
              <a:rPr lang="de-DE" sz="1600" b="1" dirty="0" err="1" smtClean="0">
                <a:solidFill>
                  <a:prstClr val="black"/>
                </a:solidFill>
                <a:latin typeface="Arial" panose="020B0604020202020204" pitchFamily="34" charset="0"/>
                <a:cs typeface="Arial" panose="020B0604020202020204" pitchFamily="34" charset="0"/>
              </a:rPr>
              <a:t>lattice</a:t>
            </a:r>
            <a:r>
              <a:rPr lang="de-DE" sz="1600" b="1" dirty="0" smtClean="0">
                <a:solidFill>
                  <a:prstClr val="black"/>
                </a:solidFill>
                <a:latin typeface="Arial" panose="020B0604020202020204" pitchFamily="34" charset="0"/>
                <a:cs typeface="Arial" panose="020B0604020202020204" pitchFamily="34" charset="0"/>
              </a:rPr>
              <a:t>.  </a:t>
            </a:r>
          </a:p>
          <a:p>
            <a:pPr marL="0" lvl="0" indent="0" algn="ctr">
              <a:buNone/>
            </a:pPr>
            <a:r>
              <a:rPr lang="de-DE" sz="1600" b="1" dirty="0" smtClean="0">
                <a:solidFill>
                  <a:srgbClr val="FF0000"/>
                </a:solidFill>
                <a:latin typeface="Arial" panose="020B0604020202020204" pitchFamily="34" charset="0"/>
                <a:cs typeface="Arial" panose="020B0604020202020204" pitchFamily="34" charset="0"/>
              </a:rPr>
              <a:t>Outcome </a:t>
            </a:r>
            <a:r>
              <a:rPr lang="de-DE" sz="1600" b="1" dirty="0" err="1" smtClean="0">
                <a:solidFill>
                  <a:srgbClr val="FF0000"/>
                </a:solidFill>
                <a:latin typeface="Arial" panose="020B0604020202020204" pitchFamily="34" charset="0"/>
                <a:cs typeface="Arial" panose="020B0604020202020204" pitchFamily="34" charset="0"/>
              </a:rPr>
              <a:t>of</a:t>
            </a:r>
            <a:r>
              <a:rPr lang="de-DE" sz="1600" b="1" dirty="0" smtClean="0">
                <a:solidFill>
                  <a:srgbClr val="FF0000"/>
                </a:solidFill>
                <a:latin typeface="Arial" panose="020B0604020202020204" pitchFamily="34" charset="0"/>
                <a:cs typeface="Arial" panose="020B0604020202020204" pitchFamily="34" charset="0"/>
              </a:rPr>
              <a:t> </a:t>
            </a:r>
            <a:r>
              <a:rPr lang="de-DE" sz="1600" b="1" dirty="0" err="1" smtClean="0">
                <a:solidFill>
                  <a:srgbClr val="FF0000"/>
                </a:solidFill>
                <a:latin typeface="Arial" panose="020B0604020202020204" pitchFamily="34" charset="0"/>
                <a:cs typeface="Arial" panose="020B0604020202020204" pitchFamily="34" charset="0"/>
              </a:rPr>
              <a:t>Feasibiltiy</a:t>
            </a:r>
            <a:r>
              <a:rPr lang="de-DE" sz="1600" b="1" dirty="0" smtClean="0">
                <a:solidFill>
                  <a:srgbClr val="FF0000"/>
                </a:solidFill>
                <a:latin typeface="Arial" panose="020B0604020202020204" pitchFamily="34" charset="0"/>
                <a:cs typeface="Arial" panose="020B0604020202020204" pitchFamily="34" charset="0"/>
              </a:rPr>
              <a:t> </a:t>
            </a:r>
            <a:r>
              <a:rPr lang="de-DE" sz="1600" b="1" dirty="0" err="1" smtClean="0">
                <a:solidFill>
                  <a:srgbClr val="FF0000"/>
                </a:solidFill>
                <a:latin typeface="Arial" panose="020B0604020202020204" pitchFamily="34" charset="0"/>
                <a:cs typeface="Arial" panose="020B0604020202020204" pitchFamily="34" charset="0"/>
              </a:rPr>
              <a:t>studies</a:t>
            </a:r>
            <a:endParaRPr lang="de-DE" sz="1600" b="1" dirty="0" smtClean="0">
              <a:solidFill>
                <a:srgbClr val="FF0000"/>
              </a:solidFill>
              <a:latin typeface="Arial" panose="020B0604020202020204" pitchFamily="34" charset="0"/>
              <a:cs typeface="Arial" panose="020B0604020202020204" pitchFamily="34" charset="0"/>
            </a:endParaRPr>
          </a:p>
          <a:p>
            <a:r>
              <a:rPr lang="en-US" altLang="de-DE" sz="1200" b="1" dirty="0" smtClean="0">
                <a:solidFill>
                  <a:srgbClr val="6600CC"/>
                </a:solidFill>
                <a:latin typeface="Arial" panose="020B0604020202020204" pitchFamily="34" charset="0"/>
                <a:ea typeface="+mj-ea"/>
                <a:cs typeface="Arial" panose="020B0604020202020204" pitchFamily="34" charset="0"/>
              </a:rPr>
              <a:t>Extensive studies of possible geometry and lattice of the very large acceptance compact storage ring operating in the energy range 50 to 500 MeV have been provided</a:t>
            </a:r>
          </a:p>
          <a:p>
            <a:endParaRPr lang="en-US" altLang="de-DE" sz="1200" b="1" dirty="0" smtClean="0">
              <a:solidFill>
                <a:srgbClr val="6600CC"/>
              </a:solidFill>
              <a:latin typeface="Arial" panose="020B0604020202020204" pitchFamily="34" charset="0"/>
              <a:ea typeface="+mj-ea"/>
              <a:cs typeface="Arial" panose="020B0604020202020204" pitchFamily="34" charset="0"/>
            </a:endParaRPr>
          </a:p>
          <a:p>
            <a:r>
              <a:rPr lang="en-US" altLang="de-DE" sz="1200" b="1" dirty="0" smtClean="0">
                <a:solidFill>
                  <a:srgbClr val="6600CC"/>
                </a:solidFill>
                <a:latin typeface="Arial" panose="020B0604020202020204" pitchFamily="34" charset="0"/>
                <a:ea typeface="+mj-ea"/>
                <a:cs typeface="Arial" panose="020B0604020202020204" pitchFamily="34" charset="0"/>
              </a:rPr>
              <a:t>The main objective of  feasibility studies was to create ring model suitable to store the beam </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after Laser Wake field accelerator with </a:t>
            </a:r>
            <a:r>
              <a:rPr lang="en-US" altLang="de-DE" sz="1200" b="1" dirty="0" smtClean="0">
                <a:solidFill>
                  <a:srgbClr val="6600CC"/>
                </a:solidFill>
                <a:latin typeface="Arial" panose="020B0604020202020204" pitchFamily="34" charset="0"/>
                <a:cs typeface="Arial" panose="020B0604020202020204" pitchFamily="34" charset="0"/>
              </a:rPr>
              <a:t>wide </a:t>
            </a:r>
            <a:r>
              <a:rPr lang="en-US" altLang="de-DE" sz="1200" b="1" dirty="0">
                <a:solidFill>
                  <a:srgbClr val="6600CC"/>
                </a:solidFill>
                <a:latin typeface="Arial" panose="020B0604020202020204" pitchFamily="34" charset="0"/>
                <a:cs typeface="Arial" panose="020B0604020202020204" pitchFamily="34" charset="0"/>
              </a:rPr>
              <a:t>momentum </a:t>
            </a:r>
            <a:r>
              <a:rPr lang="en-US" altLang="de-DE" sz="1200" b="1" dirty="0" smtClean="0">
                <a:solidFill>
                  <a:srgbClr val="6600CC"/>
                </a:solidFill>
                <a:latin typeface="Arial" panose="020B0604020202020204" pitchFamily="34" charset="0"/>
                <a:cs typeface="Arial" panose="020B0604020202020204" pitchFamily="34" charset="0"/>
              </a:rPr>
              <a:t>spread (</a:t>
            </a:r>
            <a:r>
              <a:rPr lang="en-US" altLang="de-DE" sz="1200" b="1" dirty="0">
                <a:solidFill>
                  <a:srgbClr val="6600CC"/>
                </a:solidFill>
                <a:latin typeface="Arial" panose="020B0604020202020204" pitchFamily="34" charset="0"/>
                <a:cs typeface="Arial" panose="020B0604020202020204" pitchFamily="34" charset="0"/>
                <a:sym typeface="Symbol"/>
              </a:rPr>
              <a:t>  12%) </a:t>
            </a:r>
            <a:r>
              <a:rPr lang="en-US" altLang="de-DE" sz="1200" b="1" dirty="0" smtClean="0">
                <a:solidFill>
                  <a:srgbClr val="6600CC"/>
                </a:solidFill>
                <a:latin typeface="Arial" panose="020B0604020202020204" pitchFamily="34" charset="0"/>
                <a:cs typeface="Arial" panose="020B0604020202020204" pitchFamily="34" charset="0"/>
                <a:sym typeface="Symbol"/>
              </a:rPr>
              <a:t> as well as</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ultra-short electron bunches in a “fs” range </a:t>
            </a:r>
          </a:p>
          <a:p>
            <a:endParaRPr lang="en-US" altLang="de-DE" sz="1200" b="1" dirty="0" smtClean="0">
              <a:solidFill>
                <a:srgbClr val="6600CC"/>
              </a:solidFill>
              <a:latin typeface="Arial" panose="020B0604020202020204" pitchFamily="34" charset="0"/>
              <a:ea typeface="+mj-ea"/>
              <a:cs typeface="Arial" panose="020B0604020202020204" pitchFamily="34" charset="0"/>
              <a:sym typeface="Symbol"/>
            </a:endParaRPr>
          </a:p>
          <a:p>
            <a:pPr lvl="0"/>
            <a:r>
              <a:rPr lang="en-US" altLang="de-DE" sz="1200" b="1" dirty="0" smtClean="0">
                <a:solidFill>
                  <a:srgbClr val="6600CC"/>
                </a:solidFill>
                <a:latin typeface="Arial" panose="020B0604020202020204" pitchFamily="34" charset="0"/>
                <a:cs typeface="Arial" panose="020B0604020202020204" pitchFamily="34" charset="0"/>
              </a:rPr>
              <a:t>More than 40 models of compact ring lattice based </a:t>
            </a:r>
            <a:r>
              <a:rPr lang="en-US" altLang="de-DE" sz="1200" b="1" dirty="0">
                <a:solidFill>
                  <a:srgbClr val="6600CC"/>
                </a:solidFill>
                <a:latin typeface="Arial" panose="020B0604020202020204" pitchFamily="34" charset="0"/>
                <a:cs typeface="Arial" panose="020B0604020202020204" pitchFamily="34" charset="0"/>
              </a:rPr>
              <a:t>on DBA, DBA-FDF, TBA, 5BA cells etc. have been </a:t>
            </a:r>
            <a:r>
              <a:rPr lang="en-US" altLang="de-DE" sz="1200" b="1" dirty="0" smtClean="0">
                <a:solidFill>
                  <a:srgbClr val="6600CC"/>
                </a:solidFill>
                <a:latin typeface="Arial" panose="020B0604020202020204" pitchFamily="34" charset="0"/>
                <a:cs typeface="Arial" panose="020B0604020202020204" pitchFamily="34" charset="0"/>
              </a:rPr>
              <a:t>composed, </a:t>
            </a:r>
            <a:r>
              <a:rPr lang="en-US" altLang="de-DE" sz="1200" b="1" dirty="0">
                <a:solidFill>
                  <a:srgbClr val="6600CC"/>
                </a:solidFill>
                <a:latin typeface="Arial" panose="020B0604020202020204" pitchFamily="34" charset="0"/>
                <a:cs typeface="Arial" panose="020B0604020202020204" pitchFamily="34" charset="0"/>
              </a:rPr>
              <a:t>simulated, analyzed and merit of different configurations </a:t>
            </a:r>
            <a:r>
              <a:rPr lang="en-US" altLang="de-DE" sz="1200" b="1" dirty="0" smtClean="0">
                <a:solidFill>
                  <a:srgbClr val="6600CC"/>
                </a:solidFill>
                <a:latin typeface="Arial" panose="020B0604020202020204" pitchFamily="34" charset="0"/>
                <a:cs typeface="Arial" panose="020B0604020202020204" pitchFamily="34" charset="0"/>
              </a:rPr>
              <a:t>has </a:t>
            </a:r>
            <a:r>
              <a:rPr lang="en-US" altLang="de-DE" sz="1200" b="1" dirty="0">
                <a:solidFill>
                  <a:srgbClr val="6600CC"/>
                </a:solidFill>
                <a:latin typeface="Arial" panose="020B0604020202020204" pitchFamily="34" charset="0"/>
                <a:cs typeface="Arial" panose="020B0604020202020204" pitchFamily="34" charset="0"/>
              </a:rPr>
              <a:t>been </a:t>
            </a:r>
            <a:r>
              <a:rPr lang="en-US" altLang="de-DE" sz="1200" b="1" dirty="0" smtClean="0">
                <a:solidFill>
                  <a:srgbClr val="6600CC"/>
                </a:solidFill>
                <a:latin typeface="Arial" panose="020B0604020202020204" pitchFamily="34" charset="0"/>
                <a:cs typeface="Arial" panose="020B0604020202020204" pitchFamily="34" charset="0"/>
              </a:rPr>
              <a:t>carefully studied </a:t>
            </a:r>
            <a:endParaRPr lang="en-US" altLang="de-DE" sz="1200" b="1" dirty="0">
              <a:solidFill>
                <a:srgbClr val="6600CC"/>
              </a:solidFill>
              <a:latin typeface="Arial" panose="020B0604020202020204" pitchFamily="34" charset="0"/>
              <a:cs typeface="Arial" panose="020B0604020202020204" pitchFamily="34" charset="0"/>
            </a:endParaRPr>
          </a:p>
          <a:p>
            <a:pPr lvl="0"/>
            <a:endParaRPr lang="en-US" altLang="de-DE" sz="1200" b="1" dirty="0">
              <a:solidFill>
                <a:srgbClr val="6600CC"/>
              </a:solidFill>
              <a:latin typeface="Arial" panose="020B0604020202020204" pitchFamily="34" charset="0"/>
              <a:cs typeface="Arial" panose="020B0604020202020204" pitchFamily="34" charset="0"/>
            </a:endParaRPr>
          </a:p>
          <a:p>
            <a:pPr lvl="0"/>
            <a:r>
              <a:rPr lang="en-US" altLang="de-DE" sz="1200" b="1" dirty="0">
                <a:solidFill>
                  <a:srgbClr val="6600CC"/>
                </a:solidFill>
                <a:latin typeface="Arial" panose="020B0604020202020204" pitchFamily="34" charset="0"/>
                <a:cs typeface="Arial" panose="020B0604020202020204" pitchFamily="34" charset="0"/>
              </a:rPr>
              <a:t>The DBA-FDF  Lattice  with relaxed settings and optimized parameters could be accepted  </a:t>
            </a:r>
            <a:r>
              <a:rPr lang="en-US" altLang="de-DE" sz="1200" b="1" dirty="0" smtClean="0">
                <a:solidFill>
                  <a:srgbClr val="6600CC"/>
                </a:solidFill>
                <a:latin typeface="Arial" panose="020B0604020202020204" pitchFamily="34" charset="0"/>
                <a:cs typeface="Arial" panose="020B0604020202020204" pitchFamily="34" charset="0"/>
              </a:rPr>
              <a:t>as a basis for further Detailed </a:t>
            </a:r>
            <a:r>
              <a:rPr lang="en-US" altLang="de-DE" sz="1200" b="1" dirty="0">
                <a:solidFill>
                  <a:srgbClr val="6600CC"/>
                </a:solidFill>
                <a:latin typeface="Arial" panose="020B0604020202020204" pitchFamily="34" charset="0"/>
                <a:cs typeface="Arial" panose="020B0604020202020204" pitchFamily="34" charset="0"/>
              </a:rPr>
              <a:t>Design  </a:t>
            </a:r>
            <a:r>
              <a:rPr lang="en-US" altLang="de-DE" sz="1200" b="1" dirty="0" smtClean="0">
                <a:solidFill>
                  <a:srgbClr val="6600CC"/>
                </a:solidFill>
                <a:latin typeface="Arial" panose="020B0604020202020204" pitchFamily="34" charset="0"/>
                <a:cs typeface="Arial" panose="020B0604020202020204" pitchFamily="34" charset="0"/>
              </a:rPr>
              <a:t>studies of </a:t>
            </a:r>
            <a:r>
              <a:rPr lang="en-US" altLang="de-DE" sz="1200" b="1" dirty="0">
                <a:solidFill>
                  <a:srgbClr val="6600CC"/>
                </a:solidFill>
                <a:latin typeface="Arial" panose="020B0604020202020204" pitchFamily="34" charset="0"/>
                <a:cs typeface="Arial" panose="020B0604020202020204" pitchFamily="34" charset="0"/>
              </a:rPr>
              <a:t>the Very Large Acceptance compact Storage Ring</a:t>
            </a:r>
            <a:r>
              <a:rPr lang="de-DE" altLang="de-DE" sz="1200" dirty="0">
                <a:solidFill>
                  <a:prstClr val="black"/>
                </a:solidFill>
                <a:latin typeface="Arial" panose="020B0604020202020204" pitchFamily="34" charset="0"/>
                <a:cs typeface="Arial" panose="020B0604020202020204" pitchFamily="34" charset="0"/>
              </a:rPr>
              <a:t/>
            </a:r>
            <a:br>
              <a:rPr lang="de-DE" altLang="de-DE" sz="1200" dirty="0">
                <a:solidFill>
                  <a:prstClr val="black"/>
                </a:solidFill>
                <a:latin typeface="Arial" panose="020B0604020202020204" pitchFamily="34" charset="0"/>
                <a:cs typeface="Arial" panose="020B0604020202020204" pitchFamily="34" charset="0"/>
              </a:rPr>
            </a:br>
            <a:endParaRPr lang="en-US" altLang="de-DE" sz="1200" b="1" dirty="0" smtClean="0">
              <a:solidFill>
                <a:srgbClr val="6600CC"/>
              </a:solidFill>
              <a:latin typeface="Arial" panose="020B0604020202020204" pitchFamily="34" charset="0"/>
              <a:ea typeface="+mj-ea"/>
              <a:cs typeface="Arial" panose="020B0604020202020204" pitchFamily="34" charset="0"/>
              <a:sym typeface="Symbol"/>
            </a:endParaRPr>
          </a:p>
          <a:p>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Proposed VLA-</a:t>
            </a:r>
            <a:r>
              <a:rPr lang="en-US" altLang="de-DE" sz="1200" b="1" dirty="0" err="1" smtClean="0">
                <a:solidFill>
                  <a:srgbClr val="6600CC"/>
                </a:solidFill>
                <a:latin typeface="Arial" panose="020B0604020202020204" pitchFamily="34" charset="0"/>
                <a:ea typeface="+mj-ea"/>
                <a:cs typeface="Arial" panose="020B0604020202020204" pitchFamily="34" charset="0"/>
                <a:sym typeface="Symbol"/>
              </a:rPr>
              <a:t>cSR</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lattice model compromises contradictory conditions </a:t>
            </a:r>
          </a:p>
          <a:p>
            <a:pPr marL="0" indent="0">
              <a:buNone/>
            </a:pP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 Small circumference of the ring C  50 m</a:t>
            </a:r>
          </a:p>
          <a:p>
            <a:pPr marL="0" indent="0">
              <a:buNone/>
            </a:pP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 Small dispersion D&lt; 1525 cm </a:t>
            </a:r>
          </a:p>
          <a:p>
            <a:pPr marL="0" indent="0">
              <a:buNone/>
            </a:pPr>
            <a:r>
              <a:rPr lang="en-US" altLang="de-DE" sz="1200" b="1" dirty="0">
                <a:solidFill>
                  <a:srgbClr val="6600CC"/>
                </a:solidFill>
                <a:latin typeface="Arial" panose="020B0604020202020204" pitchFamily="34" charset="0"/>
                <a:ea typeface="+mj-ea"/>
                <a:cs typeface="Arial" panose="020B0604020202020204" pitchFamily="34" charset="0"/>
                <a:sym typeface="Symbol"/>
              </a:rPr>
              <a:t> </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 Large Dynamic Aperture in the dispersion plane  </a:t>
            </a:r>
            <a:r>
              <a:rPr lang="en-US" altLang="de-DE" sz="1200" b="1" dirty="0" err="1" smtClean="0">
                <a:solidFill>
                  <a:srgbClr val="6600CC"/>
                </a:solidFill>
                <a:latin typeface="Arial" panose="020B0604020202020204" pitchFamily="34" charset="0"/>
                <a:ea typeface="+mj-ea"/>
                <a:cs typeface="Arial" panose="020B0604020202020204" pitchFamily="34" charset="0"/>
                <a:sym typeface="Symbol"/>
              </a:rPr>
              <a:t>DAx</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&gt; 15 mm </a:t>
            </a:r>
          </a:p>
          <a:p>
            <a:pPr marL="0" indent="0">
              <a:buNone/>
            </a:pPr>
            <a:r>
              <a:rPr lang="en-US" altLang="de-DE" sz="1200" b="1" dirty="0">
                <a:solidFill>
                  <a:srgbClr val="6600CC"/>
                </a:solidFill>
                <a:latin typeface="Arial" panose="020B0604020202020204" pitchFamily="34" charset="0"/>
                <a:ea typeface="+mj-ea"/>
                <a:cs typeface="Arial" panose="020B0604020202020204" pitchFamily="34" charset="0"/>
                <a:sym typeface="Symbol"/>
              </a:rPr>
              <a:t> </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 Large Acceptance in both planes  </a:t>
            </a:r>
            <a:r>
              <a:rPr lang="en-US" altLang="de-DE" sz="1200" b="1" dirty="0" err="1" smtClean="0">
                <a:solidFill>
                  <a:srgbClr val="6600CC"/>
                </a:solidFill>
                <a:latin typeface="Arial" panose="020B0604020202020204" pitchFamily="34" charset="0"/>
                <a:ea typeface="+mj-ea"/>
                <a:cs typeface="Arial" panose="020B0604020202020204" pitchFamily="34" charset="0"/>
                <a:sym typeface="Symbol"/>
              </a:rPr>
              <a:t>Ax,y</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&gt; 20 </a:t>
            </a:r>
            <a:r>
              <a:rPr lang="en-US" altLang="de-DE" sz="1200" b="1" dirty="0" err="1" smtClean="0">
                <a:solidFill>
                  <a:srgbClr val="6600CC"/>
                </a:solidFill>
                <a:latin typeface="Arial" panose="020B0604020202020204" pitchFamily="34" charset="0"/>
                <a:ea typeface="+mj-ea"/>
                <a:cs typeface="Arial" panose="020B0604020202020204" pitchFamily="34" charset="0"/>
                <a:sym typeface="Symbol"/>
              </a:rPr>
              <a:t>mm</a:t>
            </a:r>
            <a:r>
              <a:rPr lang="en-US" altLang="de-DE" sz="1200" b="1" dirty="0" err="1" smtClean="0">
                <a:solidFill>
                  <a:srgbClr val="6600CC"/>
                </a:solidFill>
                <a:latin typeface="Arial"/>
                <a:ea typeface="+mj-ea"/>
                <a:cs typeface="Arial"/>
                <a:sym typeface="Symbol"/>
              </a:rPr>
              <a:t>mr</a:t>
            </a:r>
            <a:endParaRPr lang="en-US" altLang="de-DE" sz="1200" b="1" dirty="0" smtClean="0">
              <a:solidFill>
                <a:srgbClr val="6600CC"/>
              </a:solidFill>
              <a:latin typeface="Arial" panose="020B0604020202020204" pitchFamily="34" charset="0"/>
              <a:ea typeface="+mj-ea"/>
              <a:cs typeface="Arial" panose="020B0604020202020204" pitchFamily="34" charset="0"/>
              <a:sym typeface="Symbol"/>
            </a:endParaRPr>
          </a:p>
          <a:p>
            <a:pPr marL="0" indent="0">
              <a:buNone/>
            </a:pPr>
            <a:r>
              <a:rPr lang="en-US" altLang="de-DE" sz="1200" b="1" dirty="0">
                <a:solidFill>
                  <a:srgbClr val="6600CC"/>
                </a:solidFill>
                <a:latin typeface="Arial" panose="020B0604020202020204" pitchFamily="34" charset="0"/>
                <a:ea typeface="+mj-ea"/>
                <a:cs typeface="Arial" panose="020B0604020202020204" pitchFamily="34" charset="0"/>
                <a:sym typeface="Symbol"/>
              </a:rPr>
              <a:t> </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 Wide Momentum </a:t>
            </a:r>
            <a:r>
              <a:rPr lang="en-US" altLang="de-DE" sz="1200" b="1" dirty="0">
                <a:solidFill>
                  <a:srgbClr val="6600CC"/>
                </a:solidFill>
                <a:latin typeface="Arial" panose="020B0604020202020204" pitchFamily="34" charset="0"/>
                <a:ea typeface="+mj-ea"/>
                <a:cs typeface="Arial" panose="020B0604020202020204" pitchFamily="34" charset="0"/>
                <a:sym typeface="Symbol"/>
              </a:rPr>
              <a:t>A</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cceptance MA  5</a:t>
            </a:r>
            <a:r>
              <a:rPr lang="en-US" altLang="de-DE" sz="1200" b="1" dirty="0">
                <a:solidFill>
                  <a:srgbClr val="6600CC"/>
                </a:solidFill>
                <a:latin typeface="Arial" panose="020B0604020202020204" pitchFamily="34" charset="0"/>
                <a:cs typeface="Arial" panose="020B0604020202020204" pitchFamily="34" charset="0"/>
                <a:sym typeface="Symbol"/>
              </a:rPr>
              <a:t> </a:t>
            </a:r>
            <a:r>
              <a:rPr lang="en-US" altLang="de-DE" sz="1200" b="1" dirty="0" smtClean="0">
                <a:solidFill>
                  <a:srgbClr val="6600CC"/>
                </a:solidFill>
                <a:latin typeface="Arial" panose="020B0604020202020204" pitchFamily="34" charset="0"/>
                <a:cs typeface="Arial" panose="020B0604020202020204" pitchFamily="34" charset="0"/>
                <a:sym typeface="Symbol"/>
              </a:rPr>
              <a:t>10%</a:t>
            </a:r>
          </a:p>
          <a:p>
            <a:pPr marL="0" lvl="0" indent="0">
              <a:buNone/>
            </a:pP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 Chromaticity / cell  should be limited to /cell  &lt; 5   </a:t>
            </a:r>
            <a:r>
              <a:rPr lang="en-US" altLang="de-DE" sz="1200" b="1" dirty="0" smtClean="0">
                <a:latin typeface="Arial" panose="020B0604020202020204" pitchFamily="34" charset="0"/>
                <a:ea typeface="+mj-ea"/>
                <a:cs typeface="Arial" panose="020B0604020202020204" pitchFamily="34" charset="0"/>
                <a:sym typeface="Symbol"/>
              </a:rPr>
              <a:t>(NSLS-II sets limits for SXT </a:t>
            </a:r>
            <a:r>
              <a:rPr lang="en-US" altLang="de-DE" sz="1200" b="1" dirty="0" smtClean="0">
                <a:latin typeface="Arial" panose="020B0604020202020204" pitchFamily="34" charset="0"/>
                <a:cs typeface="Arial" panose="020B0604020202020204" pitchFamily="34" charset="0"/>
                <a:sym typeface="Symbol"/>
              </a:rPr>
              <a:t>/cell  </a:t>
            </a:r>
            <a:r>
              <a:rPr lang="en-US" altLang="de-DE" sz="1200" b="1" dirty="0">
                <a:latin typeface="Arial" panose="020B0604020202020204" pitchFamily="34" charset="0"/>
                <a:cs typeface="Arial" panose="020B0604020202020204" pitchFamily="34" charset="0"/>
                <a:sym typeface="Symbol"/>
              </a:rPr>
              <a:t>&lt; </a:t>
            </a:r>
            <a:r>
              <a:rPr lang="en-US" altLang="de-DE" sz="1200" b="1" dirty="0" smtClean="0">
                <a:latin typeface="Arial" panose="020B0604020202020204" pitchFamily="34" charset="0"/>
                <a:cs typeface="Arial" panose="020B0604020202020204" pitchFamily="34" charset="0"/>
                <a:sym typeface="Symbol"/>
              </a:rPr>
              <a:t>3 )</a:t>
            </a:r>
            <a:endParaRPr lang="en-US" altLang="de-DE" sz="1200" b="1" dirty="0" smtClean="0">
              <a:latin typeface="Arial" panose="020B0604020202020204" pitchFamily="34" charset="0"/>
              <a:ea typeface="+mj-ea"/>
              <a:cs typeface="Arial" panose="020B0604020202020204" pitchFamily="34" charset="0"/>
              <a:sym typeface="Symbol"/>
            </a:endParaRPr>
          </a:p>
          <a:p>
            <a:endParaRPr lang="en-US" altLang="de-DE" sz="1200" b="1" dirty="0" smtClean="0">
              <a:solidFill>
                <a:srgbClr val="6600CC"/>
              </a:solidFill>
              <a:latin typeface="Arial" panose="020B0604020202020204" pitchFamily="34" charset="0"/>
              <a:ea typeface="+mj-ea"/>
              <a:cs typeface="Arial" panose="020B0604020202020204" pitchFamily="34" charset="0"/>
              <a:sym typeface="Symbol"/>
            </a:endParaRPr>
          </a:p>
          <a:p>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The </a:t>
            </a:r>
            <a:r>
              <a:rPr lang="en-US" altLang="de-DE" sz="1200" b="1" dirty="0" smtClean="0">
                <a:solidFill>
                  <a:srgbClr val="6600CC"/>
                </a:solidFill>
                <a:latin typeface="Arial" panose="020B0604020202020204" pitchFamily="34" charset="0"/>
                <a:cs typeface="Arial" panose="020B0604020202020204" pitchFamily="34" charset="0"/>
                <a:sym typeface="Symbol"/>
              </a:rPr>
              <a:t>“I” condition is provided. The </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mirror symmetry at position of horizontal chromatic </a:t>
            </a:r>
            <a:r>
              <a:rPr lang="en-US" altLang="de-DE" sz="1200" b="1" dirty="0" err="1" smtClean="0">
                <a:solidFill>
                  <a:srgbClr val="6600CC"/>
                </a:solidFill>
                <a:latin typeface="Arial" panose="020B0604020202020204" pitchFamily="34" charset="0"/>
                <a:ea typeface="+mj-ea"/>
                <a:cs typeface="Arial" panose="020B0604020202020204" pitchFamily="34" charset="0"/>
                <a:sym typeface="Symbol"/>
              </a:rPr>
              <a:t>sextupoles</a:t>
            </a:r>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 </a:t>
            </a:r>
            <a:r>
              <a:rPr lang="en-US" altLang="de-DE" sz="1200" b="1" dirty="0" smtClean="0">
                <a:solidFill>
                  <a:srgbClr val="6600CC"/>
                </a:solidFill>
                <a:latin typeface="Arial" panose="020B0604020202020204" pitchFamily="34" charset="0"/>
                <a:cs typeface="Arial" panose="020B0604020202020204" pitchFamily="34" charset="0"/>
                <a:sym typeface="Symbol"/>
              </a:rPr>
              <a:t>is satisfied </a:t>
            </a:r>
          </a:p>
          <a:p>
            <a:r>
              <a:rPr lang="en-US" altLang="de-DE" sz="1200" b="1" dirty="0" smtClean="0">
                <a:solidFill>
                  <a:srgbClr val="6600CC"/>
                </a:solidFill>
                <a:latin typeface="Arial" panose="020B0604020202020204" pitchFamily="34" charset="0"/>
                <a:cs typeface="Arial" panose="020B0604020202020204" pitchFamily="34" charset="0"/>
                <a:sym typeface="Symbol"/>
              </a:rPr>
              <a:t>Local </a:t>
            </a:r>
            <a:r>
              <a:rPr lang="en-US" altLang="de-DE" sz="1200" b="1" dirty="0">
                <a:solidFill>
                  <a:srgbClr val="6600CC"/>
                </a:solidFill>
                <a:latin typeface="Arial" panose="020B0604020202020204" pitchFamily="34" charset="0"/>
                <a:cs typeface="Arial" panose="020B0604020202020204" pitchFamily="34" charset="0"/>
                <a:sym typeface="Symbol"/>
              </a:rPr>
              <a:t>maximums of horizontal beta-function and dispersion at position of main chromatic </a:t>
            </a:r>
            <a:r>
              <a:rPr lang="en-US" altLang="de-DE" sz="1200" b="1" dirty="0" err="1">
                <a:solidFill>
                  <a:srgbClr val="6600CC"/>
                </a:solidFill>
                <a:latin typeface="Arial" panose="020B0604020202020204" pitchFamily="34" charset="0"/>
                <a:cs typeface="Arial" panose="020B0604020202020204" pitchFamily="34" charset="0"/>
                <a:sym typeface="Symbol"/>
              </a:rPr>
              <a:t>sextupoles</a:t>
            </a:r>
            <a:r>
              <a:rPr lang="en-US" altLang="de-DE" sz="1200" b="1" dirty="0">
                <a:solidFill>
                  <a:srgbClr val="6600CC"/>
                </a:solidFill>
                <a:latin typeface="Arial" panose="020B0604020202020204" pitchFamily="34" charset="0"/>
                <a:cs typeface="Arial" panose="020B0604020202020204" pitchFamily="34" charset="0"/>
                <a:sym typeface="Symbol"/>
              </a:rPr>
              <a:t> </a:t>
            </a:r>
            <a:r>
              <a:rPr lang="en-US" altLang="de-DE" sz="1200" b="1" dirty="0" smtClean="0">
                <a:solidFill>
                  <a:srgbClr val="6600CC"/>
                </a:solidFill>
                <a:latin typeface="Arial" panose="020B0604020202020204" pitchFamily="34" charset="0"/>
                <a:cs typeface="Arial" panose="020B0604020202020204" pitchFamily="34" charset="0"/>
                <a:sym typeface="Symbol"/>
              </a:rPr>
              <a:t>help to restrict  </a:t>
            </a:r>
            <a:r>
              <a:rPr lang="en-US" altLang="de-DE" sz="1200" b="1" dirty="0" err="1">
                <a:solidFill>
                  <a:srgbClr val="6600CC"/>
                </a:solidFill>
                <a:latin typeface="Arial" panose="020B0604020202020204" pitchFamily="34" charset="0"/>
                <a:cs typeface="Arial" panose="020B0604020202020204" pitchFamily="34" charset="0"/>
                <a:sym typeface="Symbol"/>
              </a:rPr>
              <a:t>sextupole</a:t>
            </a:r>
            <a:r>
              <a:rPr lang="en-US" altLang="de-DE" sz="1200" b="1" dirty="0">
                <a:solidFill>
                  <a:srgbClr val="6600CC"/>
                </a:solidFill>
                <a:latin typeface="Arial" panose="020B0604020202020204" pitchFamily="34" charset="0"/>
                <a:cs typeface="Arial" panose="020B0604020202020204" pitchFamily="34" charset="0"/>
                <a:sym typeface="Symbol"/>
              </a:rPr>
              <a:t> </a:t>
            </a:r>
            <a:r>
              <a:rPr lang="en-US" altLang="de-DE" sz="1200" b="1" dirty="0" smtClean="0">
                <a:solidFill>
                  <a:srgbClr val="6600CC"/>
                </a:solidFill>
                <a:latin typeface="Arial" panose="020B0604020202020204" pitchFamily="34" charset="0"/>
                <a:cs typeface="Arial" panose="020B0604020202020204" pitchFamily="34" charset="0"/>
                <a:sym typeface="Symbol"/>
              </a:rPr>
              <a:t>strength. Dynamic </a:t>
            </a:r>
            <a:r>
              <a:rPr lang="en-US" altLang="de-DE" sz="1200" b="1" dirty="0">
                <a:solidFill>
                  <a:srgbClr val="6600CC"/>
                </a:solidFill>
                <a:latin typeface="Arial" panose="020B0604020202020204" pitchFamily="34" charset="0"/>
                <a:cs typeface="Arial" panose="020B0604020202020204" pitchFamily="34" charset="0"/>
                <a:sym typeface="Symbol"/>
              </a:rPr>
              <a:t>Aperture is opened  significantly </a:t>
            </a:r>
            <a:r>
              <a:rPr lang="en-US" altLang="de-DE" sz="1200" b="1" dirty="0" smtClean="0">
                <a:solidFill>
                  <a:srgbClr val="6600CC"/>
                </a:solidFill>
                <a:latin typeface="Arial" panose="020B0604020202020204" pitchFamily="34" charset="0"/>
                <a:cs typeface="Arial" panose="020B0604020202020204" pitchFamily="34" charset="0"/>
                <a:sym typeface="Symbol"/>
              </a:rPr>
              <a:t>from </a:t>
            </a:r>
            <a:r>
              <a:rPr lang="en-US" altLang="de-DE" sz="1200" b="1" dirty="0">
                <a:solidFill>
                  <a:srgbClr val="6600CC"/>
                </a:solidFill>
                <a:latin typeface="Arial" panose="020B0604020202020204" pitchFamily="34" charset="0"/>
                <a:cs typeface="Arial" panose="020B0604020202020204" pitchFamily="34" charset="0"/>
                <a:sym typeface="Symbol"/>
              </a:rPr>
              <a:t>DA= </a:t>
            </a:r>
            <a:r>
              <a:rPr lang="en-US" altLang="de-DE" sz="1200" b="1" dirty="0" smtClean="0">
                <a:solidFill>
                  <a:srgbClr val="6600CC"/>
                </a:solidFill>
                <a:latin typeface="Arial" panose="020B0604020202020204" pitchFamily="34" charset="0"/>
                <a:cs typeface="Arial" panose="020B0604020202020204" pitchFamily="34" charset="0"/>
                <a:sym typeface="Symbol"/>
              </a:rPr>
              <a:t>5..+6 mm to DA</a:t>
            </a:r>
            <a:r>
              <a:rPr lang="en-US" altLang="de-DE" sz="1200" b="1" dirty="0">
                <a:solidFill>
                  <a:srgbClr val="6600CC"/>
                </a:solidFill>
                <a:latin typeface="Arial" panose="020B0604020202020204" pitchFamily="34" charset="0"/>
                <a:cs typeface="Arial" panose="020B0604020202020204" pitchFamily="34" charset="0"/>
                <a:sym typeface="Symbol"/>
              </a:rPr>
              <a:t>= 15.. +20 </a:t>
            </a:r>
            <a:r>
              <a:rPr lang="en-US" altLang="de-DE" sz="1200" b="1" dirty="0" smtClean="0">
                <a:solidFill>
                  <a:srgbClr val="6600CC"/>
                </a:solidFill>
                <a:latin typeface="Arial" panose="020B0604020202020204" pitchFamily="34" charset="0"/>
                <a:cs typeface="Arial" panose="020B0604020202020204" pitchFamily="34" charset="0"/>
                <a:sym typeface="Symbol"/>
              </a:rPr>
              <a:t>mm </a:t>
            </a:r>
          </a:p>
          <a:p>
            <a:pPr lvl="0"/>
            <a:endParaRPr lang="en-US" altLang="de-DE" sz="1200" b="1" dirty="0" smtClean="0">
              <a:solidFill>
                <a:srgbClr val="6600CC"/>
              </a:solidFill>
              <a:latin typeface="Arial" panose="020B0604020202020204" pitchFamily="34" charset="0"/>
              <a:cs typeface="Arial" panose="020B0604020202020204" pitchFamily="34" charset="0"/>
              <a:sym typeface="Symbol"/>
            </a:endParaRPr>
          </a:p>
          <a:p>
            <a:pPr lvl="0"/>
            <a:r>
              <a:rPr lang="en-US" altLang="de-DE" sz="1200" b="1" dirty="0" smtClean="0">
                <a:solidFill>
                  <a:srgbClr val="6600CC"/>
                </a:solidFill>
                <a:latin typeface="Arial" panose="020B0604020202020204" pitchFamily="34" charset="0"/>
                <a:ea typeface="+mj-ea"/>
                <a:cs typeface="Arial" panose="020B0604020202020204" pitchFamily="34" charset="0"/>
                <a:sym typeface="Symbol"/>
              </a:rPr>
              <a:t>Phase advance per cell is adjusted to minimize leading Resonance Driving Terms including high order chromaticity terms. The dynamic aperture for ON- and OFF-momentum particles is enough to store wide energy spread beam</a:t>
            </a:r>
            <a:endParaRPr lang="en-US" altLang="de-DE" sz="1200" b="1" dirty="0">
              <a:solidFill>
                <a:srgbClr val="6600CC"/>
              </a:solidFill>
              <a:latin typeface="Arial"/>
              <a:ea typeface="+mj-ea"/>
              <a:cs typeface="Arial"/>
              <a:sym typeface="Symbol"/>
            </a:endParaRPr>
          </a:p>
          <a:p>
            <a:pPr lvl="0"/>
            <a:endParaRPr lang="en-US" altLang="de-DE" sz="1200" b="1" dirty="0" smtClean="0">
              <a:solidFill>
                <a:srgbClr val="6600CC"/>
              </a:solidFill>
              <a:latin typeface="Arial"/>
              <a:ea typeface="+mj-ea"/>
              <a:cs typeface="Arial"/>
              <a:sym typeface="Symbol"/>
            </a:endParaRPr>
          </a:p>
          <a:p>
            <a:pPr lvl="0"/>
            <a:r>
              <a:rPr lang="en-US" altLang="de-DE" sz="1200" b="1" dirty="0" smtClean="0">
                <a:solidFill>
                  <a:srgbClr val="6600CC"/>
                </a:solidFill>
                <a:latin typeface="Arial"/>
                <a:ea typeface="+mj-ea"/>
                <a:cs typeface="Arial"/>
                <a:sym typeface="Symbol"/>
              </a:rPr>
              <a:t>Harmonic </a:t>
            </a:r>
            <a:r>
              <a:rPr lang="en-US" altLang="de-DE" sz="1200" b="1" dirty="0" err="1" smtClean="0">
                <a:solidFill>
                  <a:srgbClr val="6600CC"/>
                </a:solidFill>
                <a:latin typeface="Arial"/>
                <a:ea typeface="+mj-ea"/>
                <a:cs typeface="Arial"/>
                <a:sym typeface="Symbol"/>
              </a:rPr>
              <a:t>sextupole</a:t>
            </a:r>
            <a:r>
              <a:rPr lang="en-US" altLang="de-DE" sz="1200" b="1" dirty="0" smtClean="0">
                <a:solidFill>
                  <a:srgbClr val="6600CC"/>
                </a:solidFill>
                <a:latin typeface="Arial"/>
                <a:ea typeface="+mj-ea"/>
                <a:cs typeface="Arial"/>
                <a:sym typeface="Symbol"/>
              </a:rPr>
              <a:t> and </a:t>
            </a:r>
            <a:r>
              <a:rPr lang="en-US" altLang="de-DE" sz="1200" b="1" dirty="0" err="1" smtClean="0">
                <a:solidFill>
                  <a:srgbClr val="6600CC"/>
                </a:solidFill>
                <a:latin typeface="Arial"/>
                <a:ea typeface="+mj-ea"/>
                <a:cs typeface="Arial"/>
                <a:sym typeface="Symbol"/>
              </a:rPr>
              <a:t>octupole</a:t>
            </a:r>
            <a:r>
              <a:rPr lang="en-US" altLang="de-DE" sz="1200" b="1" dirty="0" smtClean="0">
                <a:solidFill>
                  <a:srgbClr val="6600CC"/>
                </a:solidFill>
                <a:latin typeface="Arial"/>
                <a:ea typeface="+mj-ea"/>
                <a:cs typeface="Arial"/>
                <a:sym typeface="Symbol"/>
              </a:rPr>
              <a:t> families should be used for non-linear studies in particular to operate the ring at negative compaction factor, to manipulate with  bunch length and shape etc. but OCT strength must be limited</a:t>
            </a:r>
          </a:p>
        </p:txBody>
      </p:sp>
    </p:spTree>
    <p:extLst>
      <p:ext uri="{BB962C8B-B14F-4D97-AF65-F5344CB8AC3E}">
        <p14:creationId xmlns:p14="http://schemas.microsoft.com/office/powerpoint/2010/main" val="3434957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algn="ctr"/>
            <a:r>
              <a:rPr lang="en-US" b="1" dirty="0" smtClean="0"/>
              <a:t>Appendix</a:t>
            </a:r>
            <a:endParaRPr lang="de-DE" b="1" dirty="0"/>
          </a:p>
        </p:txBody>
      </p:sp>
    </p:spTree>
    <p:extLst>
      <p:ext uri="{BB962C8B-B14F-4D97-AF65-F5344CB8AC3E}">
        <p14:creationId xmlns:p14="http://schemas.microsoft.com/office/powerpoint/2010/main" val="323145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578" y="0"/>
            <a:ext cx="8229600" cy="620688"/>
          </a:xfrm>
        </p:spPr>
        <p:txBody>
          <a:bodyPr/>
          <a:lstStyle/>
          <a:p>
            <a:r>
              <a:rPr lang="de-DE" sz="1600" b="1" dirty="0" smtClean="0">
                <a:solidFill>
                  <a:prstClr val="black"/>
                </a:solidFill>
                <a:latin typeface="Arial" panose="020B0604020202020204" pitchFamily="34" charset="0"/>
                <a:cs typeface="Arial" panose="020B0604020202020204" pitchFamily="34" charset="0"/>
              </a:rPr>
              <a:t>Amplitude </a:t>
            </a:r>
            <a:r>
              <a:rPr lang="de-DE" sz="1600" b="1" dirty="0" err="1" smtClean="0">
                <a:solidFill>
                  <a:prstClr val="black"/>
                </a:solidFill>
                <a:latin typeface="Arial" panose="020B0604020202020204" pitchFamily="34" charset="0"/>
                <a:cs typeface="Arial" panose="020B0604020202020204" pitchFamily="34" charset="0"/>
              </a:rPr>
              <a:t>dependent</a:t>
            </a:r>
            <a:r>
              <a:rPr lang="de-DE" sz="1600" b="1" dirty="0" smtClean="0">
                <a:solidFill>
                  <a:prstClr val="black"/>
                </a:solidFill>
                <a:latin typeface="Arial" panose="020B0604020202020204" pitchFamily="34" charset="0"/>
                <a:cs typeface="Arial" panose="020B0604020202020204" pitchFamily="34" charset="0"/>
              </a:rPr>
              <a:t> tune </a:t>
            </a:r>
            <a:r>
              <a:rPr lang="de-DE" sz="1600" b="1" dirty="0" err="1" smtClean="0">
                <a:solidFill>
                  <a:prstClr val="black"/>
                </a:solidFill>
                <a:latin typeface="Arial" panose="020B0604020202020204" pitchFamily="34" charset="0"/>
                <a:cs typeface="Arial" panose="020B0604020202020204" pitchFamily="34" charset="0"/>
              </a:rPr>
              <a:t>shift</a:t>
            </a:r>
            <a:r>
              <a:rPr lang="de-DE" sz="1600" b="1" dirty="0" smtClean="0">
                <a:solidFill>
                  <a:prstClr val="black"/>
                </a:solidFill>
                <a:latin typeface="Arial" panose="020B0604020202020204" pitchFamily="34" charset="0"/>
                <a:cs typeface="Arial" panose="020B0604020202020204" pitchFamily="34" charset="0"/>
              </a:rPr>
              <a:t>. </a:t>
            </a:r>
            <a:r>
              <a:rPr lang="de-DE" sz="1600" b="1" dirty="0" err="1">
                <a:solidFill>
                  <a:prstClr val="black"/>
                </a:solidFill>
                <a:latin typeface="Arial" panose="020B0604020202020204" pitchFamily="34" charset="0"/>
                <a:cs typeface="Arial" panose="020B0604020202020204" pitchFamily="34" charset="0"/>
              </a:rPr>
              <a:t>Lattice</a:t>
            </a:r>
            <a:r>
              <a:rPr lang="de-DE" sz="1600" b="1" dirty="0">
                <a:solidFill>
                  <a:prstClr val="black"/>
                </a:solidFill>
                <a:latin typeface="Arial" panose="020B0604020202020204" pitchFamily="34" charset="0"/>
                <a:cs typeface="Arial" panose="020B0604020202020204" pitchFamily="34" charset="0"/>
              </a:rPr>
              <a:t> </a:t>
            </a:r>
            <a:r>
              <a:rPr lang="de-DE" sz="1600" b="1" dirty="0">
                <a:solidFill>
                  <a:srgbClr val="FF0000"/>
                </a:solidFill>
                <a:latin typeface="Arial" panose="020B0604020202020204" pitchFamily="34" charset="0"/>
                <a:cs typeface="Arial" panose="020B0604020202020204" pitchFamily="34" charset="0"/>
              </a:rPr>
              <a:t>“</a:t>
            </a:r>
            <a:r>
              <a:rPr lang="en-US" sz="1600" b="1" dirty="0">
                <a:solidFill>
                  <a:srgbClr val="FF0000"/>
                </a:solidFill>
                <a:latin typeface="Arial" panose="020B0604020202020204" pitchFamily="34" charset="0"/>
                <a:cs typeface="Arial" panose="020B0604020202020204" pitchFamily="34" charset="0"/>
              </a:rPr>
              <a:t>3Q_SPLIT_SHORT_5”. </a:t>
            </a:r>
            <a:r>
              <a:rPr lang="en-US" sz="2000" b="1" dirty="0" smtClean="0">
                <a:solidFill>
                  <a:srgbClr val="FF0000"/>
                </a:solidFill>
                <a:cs typeface="Arial" charset="0"/>
              </a:rPr>
              <a:t/>
            </a:r>
            <a:br>
              <a:rPr lang="en-US" sz="2000" b="1" dirty="0" smtClean="0">
                <a:solidFill>
                  <a:srgbClr val="FF0000"/>
                </a:solidFill>
                <a:cs typeface="Arial" charset="0"/>
              </a:rPr>
            </a:br>
            <a:r>
              <a:rPr lang="en-US" sz="1200" dirty="0" err="1" smtClean="0">
                <a:latin typeface="Arial" panose="020B0604020202020204" pitchFamily="34" charset="0"/>
                <a:cs typeface="Arial" panose="020B0604020202020204" pitchFamily="34" charset="0"/>
              </a:rPr>
              <a:t>Octupoles</a:t>
            </a:r>
            <a:r>
              <a:rPr lang="en-US" sz="1200" dirty="0" smtClean="0">
                <a:latin typeface="Arial" panose="020B0604020202020204" pitchFamily="34" charset="0"/>
                <a:cs typeface="Arial" panose="020B0604020202020204" pitchFamily="34" charset="0"/>
              </a:rPr>
              <a:t> located in </a:t>
            </a:r>
            <a:r>
              <a:rPr lang="en-US" sz="1200" dirty="0" err="1" smtClean="0">
                <a:latin typeface="Arial" panose="020B0604020202020204" pitchFamily="34" charset="0"/>
                <a:cs typeface="Arial" panose="020B0604020202020204" pitchFamily="34" charset="0"/>
              </a:rPr>
              <a:t>achromat</a:t>
            </a:r>
            <a:r>
              <a:rPr lang="en-US" sz="1200" dirty="0" smtClean="0">
                <a:latin typeface="Arial" panose="020B0604020202020204" pitchFamily="34" charset="0"/>
                <a:cs typeface="Arial" panose="020B0604020202020204" pitchFamily="34" charset="0"/>
              </a:rPr>
              <a:t> section of a ring compensate ADTS </a:t>
            </a:r>
            <a:endParaRPr lang="de-DE" sz="12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77" y="616386"/>
            <a:ext cx="3027855" cy="302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49095" y="677306"/>
            <a:ext cx="1181734" cy="553998"/>
          </a:xfrm>
          <a:prstGeom prst="rect">
            <a:avLst/>
          </a:prstGeom>
          <a:noFill/>
        </p:spPr>
        <p:txBody>
          <a:bodyPr wrap="none" rtlCol="0">
            <a:spAutoFit/>
          </a:bodyPr>
          <a:lstStyle/>
          <a:p>
            <a:r>
              <a:rPr lang="de-DE" sz="1000" b="1" dirty="0" smtClean="0"/>
              <a:t>Tune </a:t>
            </a:r>
            <a:r>
              <a:rPr lang="de-DE" sz="1000" b="1" dirty="0" err="1" smtClean="0"/>
              <a:t>diagram</a:t>
            </a:r>
            <a:endParaRPr lang="de-DE" sz="1000" b="1" dirty="0" smtClean="0"/>
          </a:p>
          <a:p>
            <a:r>
              <a:rPr lang="de-DE" sz="1000" b="1" dirty="0" smtClean="0"/>
              <a:t>ADTS tune </a:t>
            </a:r>
            <a:r>
              <a:rPr lang="de-DE" sz="1000" b="1" dirty="0" err="1" smtClean="0"/>
              <a:t>shift</a:t>
            </a:r>
            <a:r>
              <a:rPr lang="de-DE" sz="1000" b="1" dirty="0" smtClean="0"/>
              <a:t> </a:t>
            </a:r>
          </a:p>
          <a:p>
            <a:r>
              <a:rPr lang="de-DE" sz="1000" b="1" dirty="0" err="1" smtClean="0"/>
              <a:t>octupoles</a:t>
            </a:r>
            <a:r>
              <a:rPr lang="de-DE" sz="1000" b="1" dirty="0" smtClean="0"/>
              <a:t> OFF </a:t>
            </a:r>
            <a:endParaRPr lang="de-DE" sz="1000" b="1"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419" y="677306"/>
            <a:ext cx="2973026" cy="29678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p:cNvSpPr/>
          <p:nvPr/>
        </p:nvSpPr>
        <p:spPr>
          <a:xfrm>
            <a:off x="3465105" y="677306"/>
            <a:ext cx="2180138" cy="707886"/>
          </a:xfrm>
          <a:prstGeom prst="rect">
            <a:avLst/>
          </a:prstGeom>
        </p:spPr>
        <p:txBody>
          <a:bodyPr wrap="square">
            <a:spAutoFit/>
          </a:bodyPr>
          <a:lstStyle/>
          <a:p>
            <a:pPr lvl="0"/>
            <a:r>
              <a:rPr lang="de-DE" sz="1000" b="1" dirty="0" smtClean="0">
                <a:solidFill>
                  <a:prstClr val="black"/>
                </a:solidFill>
              </a:rPr>
              <a:t>Tune </a:t>
            </a:r>
            <a:r>
              <a:rPr lang="de-DE" sz="1000" b="1" dirty="0" err="1" smtClean="0">
                <a:solidFill>
                  <a:prstClr val="black"/>
                </a:solidFill>
              </a:rPr>
              <a:t>diagram</a:t>
            </a:r>
            <a:endParaRPr lang="de-DE" sz="1000" b="1" dirty="0" smtClean="0">
              <a:solidFill>
                <a:prstClr val="black"/>
              </a:solidFill>
            </a:endParaRPr>
          </a:p>
          <a:p>
            <a:pPr lvl="0"/>
            <a:r>
              <a:rPr lang="de-DE" sz="1000" b="1" dirty="0" smtClean="0">
                <a:solidFill>
                  <a:prstClr val="black"/>
                </a:solidFill>
              </a:rPr>
              <a:t>ADTS tune </a:t>
            </a:r>
            <a:r>
              <a:rPr lang="de-DE" sz="1000" b="1" dirty="0" err="1" smtClean="0">
                <a:solidFill>
                  <a:prstClr val="black"/>
                </a:solidFill>
              </a:rPr>
              <a:t>shift</a:t>
            </a:r>
            <a:r>
              <a:rPr lang="de-DE" sz="1000" b="1" dirty="0" smtClean="0">
                <a:solidFill>
                  <a:prstClr val="black"/>
                </a:solidFill>
              </a:rPr>
              <a:t> </a:t>
            </a:r>
            <a:r>
              <a:rPr lang="de-DE" sz="1000" b="1" dirty="0" err="1" smtClean="0">
                <a:solidFill>
                  <a:prstClr val="black"/>
                </a:solidFill>
              </a:rPr>
              <a:t>is</a:t>
            </a:r>
            <a:r>
              <a:rPr lang="de-DE" sz="1000" b="1" dirty="0" smtClean="0">
                <a:solidFill>
                  <a:prstClr val="black"/>
                </a:solidFill>
              </a:rPr>
              <a:t> </a:t>
            </a:r>
            <a:r>
              <a:rPr lang="de-DE" sz="1000" b="1" dirty="0" err="1" smtClean="0">
                <a:solidFill>
                  <a:prstClr val="black"/>
                </a:solidFill>
              </a:rPr>
              <a:t>reduced</a:t>
            </a:r>
            <a:r>
              <a:rPr lang="de-DE" sz="1000" b="1" dirty="0" smtClean="0">
                <a:solidFill>
                  <a:prstClr val="black"/>
                </a:solidFill>
              </a:rPr>
              <a:t> </a:t>
            </a:r>
            <a:r>
              <a:rPr lang="de-DE" sz="1000" b="1" dirty="0" err="1" smtClean="0">
                <a:solidFill>
                  <a:prstClr val="black"/>
                </a:solidFill>
              </a:rPr>
              <a:t>by</a:t>
            </a:r>
            <a:r>
              <a:rPr lang="de-DE" sz="1000" b="1" dirty="0" smtClean="0">
                <a:solidFill>
                  <a:prstClr val="black"/>
                </a:solidFill>
              </a:rPr>
              <a:t>  </a:t>
            </a:r>
          </a:p>
          <a:p>
            <a:pPr lvl="0"/>
            <a:r>
              <a:rPr lang="de-DE" sz="1000" b="1" dirty="0" err="1" smtClean="0">
                <a:solidFill>
                  <a:prstClr val="black"/>
                </a:solidFill>
              </a:rPr>
              <a:t>Octupoles</a:t>
            </a:r>
            <a:r>
              <a:rPr lang="de-DE" sz="1000" b="1" dirty="0" smtClean="0">
                <a:solidFill>
                  <a:prstClr val="black"/>
                </a:solidFill>
              </a:rPr>
              <a:t> </a:t>
            </a:r>
            <a:r>
              <a:rPr lang="de-DE" sz="1000" b="1" dirty="0" err="1" smtClean="0">
                <a:solidFill>
                  <a:prstClr val="black"/>
                </a:solidFill>
              </a:rPr>
              <a:t>located</a:t>
            </a:r>
            <a:r>
              <a:rPr lang="de-DE" sz="1000" b="1" dirty="0" smtClean="0">
                <a:solidFill>
                  <a:prstClr val="black"/>
                </a:solidFill>
              </a:rPr>
              <a:t> in </a:t>
            </a:r>
            <a:r>
              <a:rPr lang="de-DE" sz="1000" b="1" dirty="0" err="1" smtClean="0">
                <a:solidFill>
                  <a:prstClr val="black"/>
                </a:solidFill>
              </a:rPr>
              <a:t>achromat</a:t>
            </a:r>
            <a:r>
              <a:rPr lang="de-DE" sz="1000" b="1" dirty="0" smtClean="0">
                <a:solidFill>
                  <a:prstClr val="black"/>
                </a:solidFill>
              </a:rPr>
              <a:t> </a:t>
            </a:r>
          </a:p>
          <a:p>
            <a:pPr lvl="0"/>
            <a:r>
              <a:rPr lang="de-DE" sz="1000" b="1" dirty="0" err="1" smtClean="0">
                <a:solidFill>
                  <a:prstClr val="black"/>
                </a:solidFill>
              </a:rPr>
              <a:t>section</a:t>
            </a:r>
            <a:r>
              <a:rPr lang="de-DE" sz="1000" b="1" dirty="0" smtClean="0">
                <a:solidFill>
                  <a:prstClr val="black"/>
                </a:solidFill>
              </a:rPr>
              <a:t> </a:t>
            </a:r>
            <a:r>
              <a:rPr lang="de-DE" sz="1000" b="1" dirty="0" err="1" smtClean="0">
                <a:solidFill>
                  <a:prstClr val="black"/>
                </a:solidFill>
              </a:rPr>
              <a:t>of</a:t>
            </a:r>
            <a:r>
              <a:rPr lang="de-DE" sz="1000" b="1" dirty="0" smtClean="0">
                <a:solidFill>
                  <a:prstClr val="black"/>
                </a:solidFill>
              </a:rPr>
              <a:t> a ring </a:t>
            </a:r>
          </a:p>
        </p:txBody>
      </p:sp>
      <p:sp>
        <p:nvSpPr>
          <p:cNvPr id="3" name="Rechteck 2"/>
          <p:cNvSpPr/>
          <p:nvPr/>
        </p:nvSpPr>
        <p:spPr>
          <a:xfrm>
            <a:off x="130126" y="3900950"/>
            <a:ext cx="8887611" cy="461665"/>
          </a:xfrm>
          <a:prstGeom prst="rect">
            <a:avLst/>
          </a:prstGeom>
        </p:spPr>
        <p:txBody>
          <a:bodyPr wrap="square">
            <a:spAutoFit/>
          </a:bodyPr>
          <a:lstStyle/>
          <a:p>
            <a:pPr lvl="0" algn="ctr"/>
            <a:r>
              <a:rPr lang="en-US" sz="1200" dirty="0" smtClean="0">
                <a:solidFill>
                  <a:prstClr val="black"/>
                </a:solidFill>
              </a:rPr>
              <a:t>In </a:t>
            </a:r>
            <a:r>
              <a:rPr lang="en-US" sz="1200" dirty="0">
                <a:solidFill>
                  <a:prstClr val="black"/>
                </a:solidFill>
              </a:rPr>
              <a:t>order to suppress ADTS </a:t>
            </a:r>
            <a:r>
              <a:rPr lang="en-US" sz="1200" dirty="0" smtClean="0">
                <a:solidFill>
                  <a:prstClr val="black"/>
                </a:solidFill>
              </a:rPr>
              <a:t>the integrated </a:t>
            </a:r>
            <a:r>
              <a:rPr lang="en-US" sz="1200" dirty="0" err="1">
                <a:solidFill>
                  <a:prstClr val="black"/>
                </a:solidFill>
              </a:rPr>
              <a:t>octupole</a:t>
            </a:r>
            <a:r>
              <a:rPr lang="en-US" sz="1200" dirty="0">
                <a:solidFill>
                  <a:prstClr val="black"/>
                </a:solidFill>
              </a:rPr>
              <a:t> strength is </a:t>
            </a:r>
            <a:r>
              <a:rPr lang="en-US" sz="1200" dirty="0" smtClean="0">
                <a:solidFill>
                  <a:prstClr val="black"/>
                </a:solidFill>
              </a:rPr>
              <a:t>increased to </a:t>
            </a:r>
            <a:r>
              <a:rPr lang="en-US" sz="1200" b="1" dirty="0" smtClean="0">
                <a:solidFill>
                  <a:prstClr val="black"/>
                </a:solidFill>
              </a:rPr>
              <a:t>K</a:t>
            </a:r>
            <a:r>
              <a:rPr lang="en-US" sz="1200" b="1" baseline="-25000" dirty="0" smtClean="0">
                <a:solidFill>
                  <a:prstClr val="black"/>
                </a:solidFill>
              </a:rPr>
              <a:t>3</a:t>
            </a:r>
            <a:r>
              <a:rPr lang="en-US" sz="1200" b="1" dirty="0">
                <a:solidFill>
                  <a:prstClr val="black"/>
                </a:solidFill>
                <a:sym typeface="Symbol"/>
              </a:rPr>
              <a:t></a:t>
            </a:r>
            <a:r>
              <a:rPr lang="en-US" sz="1200" b="1" dirty="0">
                <a:solidFill>
                  <a:prstClr val="black"/>
                </a:solidFill>
              </a:rPr>
              <a:t>L </a:t>
            </a:r>
            <a:r>
              <a:rPr lang="en-US" sz="1200" b="1" dirty="0" smtClean="0">
                <a:solidFill>
                  <a:prstClr val="black"/>
                </a:solidFill>
                <a:sym typeface="Symbol"/>
              </a:rPr>
              <a:t></a:t>
            </a:r>
            <a:r>
              <a:rPr lang="de-DE" sz="1200" b="1" dirty="0" smtClean="0">
                <a:solidFill>
                  <a:prstClr val="black"/>
                </a:solidFill>
              </a:rPr>
              <a:t> </a:t>
            </a:r>
            <a:r>
              <a:rPr lang="de-DE" sz="1200" b="1" dirty="0">
                <a:solidFill>
                  <a:prstClr val="black"/>
                </a:solidFill>
              </a:rPr>
              <a:t>±</a:t>
            </a:r>
            <a:r>
              <a:rPr lang="de-DE" sz="1200" b="1" dirty="0" smtClean="0">
                <a:solidFill>
                  <a:prstClr val="black"/>
                </a:solidFill>
              </a:rPr>
              <a:t>250 m</a:t>
            </a:r>
            <a:r>
              <a:rPr lang="de-DE" sz="1200" b="1" baseline="30000" dirty="0" smtClean="0">
                <a:solidFill>
                  <a:prstClr val="black"/>
                </a:solidFill>
              </a:rPr>
              <a:t>-3</a:t>
            </a:r>
            <a:r>
              <a:rPr lang="en-US" sz="1200" dirty="0" smtClean="0">
                <a:solidFill>
                  <a:prstClr val="black"/>
                </a:solidFill>
              </a:rPr>
              <a:t> </a:t>
            </a:r>
          </a:p>
          <a:p>
            <a:pPr lvl="0" algn="ctr"/>
            <a:r>
              <a:rPr lang="en-US" sz="1200" dirty="0" smtClean="0">
                <a:solidFill>
                  <a:prstClr val="black"/>
                </a:solidFill>
              </a:rPr>
              <a:t>As a consequence the DA is </a:t>
            </a:r>
            <a:r>
              <a:rPr lang="en-US" sz="1200" b="1" u="sng" dirty="0" smtClean="0">
                <a:solidFill>
                  <a:prstClr val="black"/>
                </a:solidFill>
              </a:rPr>
              <a:t>shrunk</a:t>
            </a:r>
            <a:r>
              <a:rPr lang="en-US" sz="1200" dirty="0" smtClean="0">
                <a:solidFill>
                  <a:prstClr val="black"/>
                </a:solidFill>
              </a:rPr>
              <a:t> in horizontal and vertical planes</a:t>
            </a:r>
            <a:endParaRPr lang="de-DE"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 y="4465566"/>
            <a:ext cx="2625958" cy="23924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5105" y="4426397"/>
            <a:ext cx="2595340" cy="23645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7821" y="4465566"/>
            <a:ext cx="2552348" cy="23253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4524370" y="5877272"/>
            <a:ext cx="1093934" cy="553998"/>
          </a:xfrm>
          <a:prstGeom prst="rect">
            <a:avLst/>
          </a:prstGeom>
        </p:spPr>
        <p:txBody>
          <a:bodyPr wrap="square">
            <a:spAutoFit/>
          </a:bodyPr>
          <a:lstStyle/>
          <a:p>
            <a:pPr lvl="0" algn="ctr"/>
            <a:r>
              <a:rPr lang="en-US" sz="1000" dirty="0">
                <a:solidFill>
                  <a:prstClr val="black"/>
                </a:solidFill>
                <a:sym typeface="Symbol"/>
              </a:rPr>
              <a:t>Off-</a:t>
            </a:r>
          </a:p>
          <a:p>
            <a:pPr lvl="0" algn="ctr"/>
            <a:r>
              <a:rPr lang="en-US" sz="1000" dirty="0">
                <a:solidFill>
                  <a:prstClr val="black"/>
                </a:solidFill>
                <a:sym typeface="Symbol"/>
              </a:rPr>
              <a:t>momentum </a:t>
            </a:r>
          </a:p>
          <a:p>
            <a:pPr lvl="0" algn="ctr"/>
            <a:r>
              <a:rPr lang="en-US" sz="1000" dirty="0">
                <a:solidFill>
                  <a:prstClr val="black"/>
                </a:solidFill>
                <a:sym typeface="Symbol"/>
              </a:rPr>
              <a:t></a:t>
            </a:r>
            <a:r>
              <a:rPr lang="en-US" sz="1000" dirty="0" smtClean="0">
                <a:solidFill>
                  <a:prstClr val="black"/>
                </a:solidFill>
                <a:sym typeface="Symbol"/>
              </a:rPr>
              <a:t>=+5%</a:t>
            </a:r>
            <a:endParaRPr lang="en-US" sz="1000" dirty="0">
              <a:solidFill>
                <a:prstClr val="black"/>
              </a:solidFill>
              <a:sym typeface="Symbol"/>
            </a:endParaRPr>
          </a:p>
        </p:txBody>
      </p:sp>
      <p:sp>
        <p:nvSpPr>
          <p:cNvPr id="6" name="Rechteck 5"/>
          <p:cNvSpPr/>
          <p:nvPr/>
        </p:nvSpPr>
        <p:spPr>
          <a:xfrm>
            <a:off x="7050750" y="5678024"/>
            <a:ext cx="1512168" cy="553998"/>
          </a:xfrm>
          <a:prstGeom prst="rect">
            <a:avLst/>
          </a:prstGeom>
        </p:spPr>
        <p:txBody>
          <a:bodyPr wrap="square">
            <a:spAutoFit/>
          </a:bodyPr>
          <a:lstStyle/>
          <a:p>
            <a:pPr lvl="0" algn="ctr"/>
            <a:r>
              <a:rPr lang="en-US" sz="1000" dirty="0">
                <a:solidFill>
                  <a:prstClr val="black"/>
                </a:solidFill>
                <a:sym typeface="Symbol"/>
              </a:rPr>
              <a:t>Off-</a:t>
            </a:r>
          </a:p>
          <a:p>
            <a:pPr lvl="0" algn="ctr"/>
            <a:r>
              <a:rPr lang="en-US" sz="1000" dirty="0">
                <a:solidFill>
                  <a:prstClr val="black"/>
                </a:solidFill>
                <a:sym typeface="Symbol"/>
              </a:rPr>
              <a:t>momentum </a:t>
            </a:r>
          </a:p>
          <a:p>
            <a:pPr lvl="0" algn="ctr"/>
            <a:r>
              <a:rPr lang="en-US" sz="1000" dirty="0">
                <a:solidFill>
                  <a:prstClr val="black"/>
                </a:solidFill>
                <a:sym typeface="Symbol"/>
              </a:rPr>
              <a:t></a:t>
            </a:r>
            <a:r>
              <a:rPr lang="en-US" sz="1000" dirty="0" smtClean="0">
                <a:solidFill>
                  <a:prstClr val="black"/>
                </a:solidFill>
                <a:sym typeface="Symbol"/>
              </a:rPr>
              <a:t>=5</a:t>
            </a:r>
            <a:r>
              <a:rPr lang="en-US" sz="1000" dirty="0">
                <a:solidFill>
                  <a:prstClr val="black"/>
                </a:solidFill>
                <a:sym typeface="Symbol"/>
              </a:rPr>
              <a:t>%</a:t>
            </a:r>
          </a:p>
        </p:txBody>
      </p:sp>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79" y="518128"/>
            <a:ext cx="1665497" cy="16625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0490" y="2316515"/>
            <a:ext cx="1587287" cy="15844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330479" y="3191907"/>
            <a:ext cx="1200349" cy="246221"/>
          </a:xfrm>
          <a:prstGeom prst="rect">
            <a:avLst/>
          </a:prstGeom>
        </p:spPr>
        <p:txBody>
          <a:bodyPr wrap="square">
            <a:spAutoFit/>
          </a:bodyPr>
          <a:lstStyle/>
          <a:p>
            <a:pPr lvl="0"/>
            <a:r>
              <a:rPr lang="de-DE" sz="1000" dirty="0" smtClean="0">
                <a:solidFill>
                  <a:prstClr val="black"/>
                </a:solidFill>
              </a:rPr>
              <a:t>(</a:t>
            </a:r>
            <a:r>
              <a:rPr lang="de-DE" sz="1000" dirty="0">
                <a:solidFill>
                  <a:prstClr val="black"/>
                </a:solidFill>
                <a:sym typeface="Symbol"/>
              </a:rPr>
              <a:t> =30 </a:t>
            </a:r>
            <a:r>
              <a:rPr lang="de-DE" sz="1000" dirty="0" err="1">
                <a:solidFill>
                  <a:prstClr val="black"/>
                </a:solidFill>
                <a:sym typeface="Symbol"/>
              </a:rPr>
              <a:t>mmmr</a:t>
            </a:r>
            <a:r>
              <a:rPr lang="de-DE" sz="1000" dirty="0">
                <a:solidFill>
                  <a:prstClr val="black"/>
                </a:solidFill>
                <a:sym typeface="Symbol"/>
              </a:rPr>
              <a:t>)</a:t>
            </a:r>
            <a:endParaRPr lang="de-DE" sz="1000" dirty="0">
              <a:solidFill>
                <a:prstClr val="black"/>
              </a:solidFill>
            </a:endParaRPr>
          </a:p>
        </p:txBody>
      </p:sp>
      <p:sp>
        <p:nvSpPr>
          <p:cNvPr id="13" name="Rechteck 12"/>
          <p:cNvSpPr/>
          <p:nvPr/>
        </p:nvSpPr>
        <p:spPr>
          <a:xfrm>
            <a:off x="3347864" y="3182779"/>
            <a:ext cx="1039067" cy="246221"/>
          </a:xfrm>
          <a:prstGeom prst="rect">
            <a:avLst/>
          </a:prstGeom>
        </p:spPr>
        <p:txBody>
          <a:bodyPr wrap="none">
            <a:spAutoFit/>
          </a:bodyPr>
          <a:lstStyle/>
          <a:p>
            <a:pPr lvl="0"/>
            <a:r>
              <a:rPr lang="de-DE" sz="1000" dirty="0">
                <a:solidFill>
                  <a:prstClr val="black"/>
                </a:solidFill>
                <a:sym typeface="Symbol"/>
              </a:rPr>
              <a:t> =30 </a:t>
            </a:r>
            <a:r>
              <a:rPr lang="de-DE" sz="1000" dirty="0" err="1">
                <a:solidFill>
                  <a:prstClr val="black"/>
                </a:solidFill>
                <a:sym typeface="Symbol"/>
              </a:rPr>
              <a:t>mmmr</a:t>
            </a:r>
            <a:r>
              <a:rPr lang="de-DE" sz="1000" dirty="0">
                <a:solidFill>
                  <a:prstClr val="black"/>
                </a:solidFill>
                <a:sym typeface="Symbol"/>
              </a:rPr>
              <a:t>)</a:t>
            </a:r>
            <a:endParaRPr lang="de-DE" sz="1000" dirty="0">
              <a:solidFill>
                <a:prstClr val="black"/>
              </a:solidFill>
            </a:endParaRPr>
          </a:p>
        </p:txBody>
      </p:sp>
      <p:sp>
        <p:nvSpPr>
          <p:cNvPr id="16" name="Textfeld 15"/>
          <p:cNvSpPr txBox="1"/>
          <p:nvPr/>
        </p:nvSpPr>
        <p:spPr>
          <a:xfrm>
            <a:off x="7263016" y="662782"/>
            <a:ext cx="1289135" cy="246221"/>
          </a:xfrm>
          <a:prstGeom prst="rect">
            <a:avLst/>
          </a:prstGeom>
          <a:noFill/>
        </p:spPr>
        <p:txBody>
          <a:bodyPr wrap="none" rtlCol="0">
            <a:spAutoFit/>
          </a:bodyPr>
          <a:lstStyle/>
          <a:p>
            <a:r>
              <a:rPr lang="de-DE" sz="1000" dirty="0" smtClean="0"/>
              <a:t>horizontal tune </a:t>
            </a:r>
            <a:r>
              <a:rPr lang="de-DE" sz="1000" dirty="0" err="1" smtClean="0"/>
              <a:t>shift</a:t>
            </a:r>
            <a:endParaRPr lang="de-DE" sz="1000" dirty="0" smtClean="0"/>
          </a:p>
        </p:txBody>
      </p:sp>
      <p:sp>
        <p:nvSpPr>
          <p:cNvPr id="17" name="Rechteck 16"/>
          <p:cNvSpPr/>
          <p:nvPr/>
        </p:nvSpPr>
        <p:spPr>
          <a:xfrm>
            <a:off x="7334838" y="3325120"/>
            <a:ext cx="700833" cy="400110"/>
          </a:xfrm>
          <a:prstGeom prst="rect">
            <a:avLst/>
          </a:prstGeom>
        </p:spPr>
        <p:txBody>
          <a:bodyPr wrap="none">
            <a:spAutoFit/>
          </a:bodyPr>
          <a:lstStyle/>
          <a:p>
            <a:pPr lvl="0"/>
            <a:r>
              <a:rPr lang="de-DE" sz="1000" dirty="0" err="1" smtClean="0">
                <a:solidFill>
                  <a:prstClr val="black"/>
                </a:solidFill>
              </a:rPr>
              <a:t>Vertical</a:t>
            </a:r>
            <a:endParaRPr lang="de-DE" sz="1000" dirty="0" smtClean="0">
              <a:solidFill>
                <a:prstClr val="black"/>
              </a:solidFill>
            </a:endParaRPr>
          </a:p>
          <a:p>
            <a:pPr lvl="0"/>
            <a:r>
              <a:rPr lang="de-DE" sz="1000" dirty="0" smtClean="0">
                <a:solidFill>
                  <a:prstClr val="black"/>
                </a:solidFill>
              </a:rPr>
              <a:t>tune </a:t>
            </a:r>
            <a:r>
              <a:rPr lang="de-DE" sz="1000" dirty="0" err="1">
                <a:solidFill>
                  <a:prstClr val="black"/>
                </a:solidFill>
              </a:rPr>
              <a:t>shift</a:t>
            </a:r>
            <a:endParaRPr lang="de-DE" sz="1000" dirty="0">
              <a:solidFill>
                <a:prstClr val="black"/>
              </a:solidFill>
            </a:endParaRPr>
          </a:p>
        </p:txBody>
      </p:sp>
      <p:sp>
        <p:nvSpPr>
          <p:cNvPr id="18" name="Rechteck 17"/>
          <p:cNvSpPr/>
          <p:nvPr/>
        </p:nvSpPr>
        <p:spPr>
          <a:xfrm>
            <a:off x="1332587" y="4941168"/>
            <a:ext cx="1096955" cy="400110"/>
          </a:xfrm>
          <a:prstGeom prst="rect">
            <a:avLst/>
          </a:prstGeom>
        </p:spPr>
        <p:txBody>
          <a:bodyPr wrap="square">
            <a:spAutoFit/>
          </a:bodyPr>
          <a:lstStyle/>
          <a:p>
            <a:pPr lvl="0" algn="ctr"/>
            <a:r>
              <a:rPr lang="en-US" sz="1000" dirty="0" smtClean="0">
                <a:solidFill>
                  <a:prstClr val="black"/>
                </a:solidFill>
                <a:sym typeface="Symbol"/>
              </a:rPr>
              <a:t>ON-</a:t>
            </a:r>
            <a:endParaRPr lang="en-US" sz="1000" dirty="0">
              <a:solidFill>
                <a:prstClr val="black"/>
              </a:solidFill>
              <a:sym typeface="Symbol"/>
            </a:endParaRPr>
          </a:p>
          <a:p>
            <a:pPr lvl="0" algn="ctr"/>
            <a:r>
              <a:rPr lang="en-US" sz="1000" dirty="0">
                <a:solidFill>
                  <a:prstClr val="black"/>
                </a:solidFill>
                <a:sym typeface="Symbol"/>
              </a:rPr>
              <a:t>momentum </a:t>
            </a:r>
          </a:p>
        </p:txBody>
      </p:sp>
    </p:spTree>
    <p:extLst>
      <p:ext uri="{BB962C8B-B14F-4D97-AF65-F5344CB8AC3E}">
        <p14:creationId xmlns:p14="http://schemas.microsoft.com/office/powerpoint/2010/main" val="1492767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252893799"/>
              </p:ext>
            </p:extLst>
          </p:nvPr>
        </p:nvGraphicFramePr>
        <p:xfrm>
          <a:off x="971600" y="3140968"/>
          <a:ext cx="7200799" cy="863600"/>
        </p:xfrm>
        <a:graphic>
          <a:graphicData uri="http://schemas.openxmlformats.org/drawingml/2006/table">
            <a:tbl>
              <a:tblPr firstRow="1" firstCol="1" bandRow="1"/>
              <a:tblGrid>
                <a:gridCol w="1368152"/>
                <a:gridCol w="1368152"/>
                <a:gridCol w="1368152"/>
                <a:gridCol w="1512168"/>
                <a:gridCol w="1584175"/>
              </a:tblGrid>
              <a:tr h="746125">
                <a:tc>
                  <a:txBody>
                    <a:bodyPr/>
                    <a:lstStyle/>
                    <a:p>
                      <a:pPr indent="180340" algn="l">
                        <a:spcAft>
                          <a:spcPts val="1000"/>
                        </a:spcAft>
                      </a:pPr>
                      <a:r>
                        <a:rPr lang="en-US" sz="1000" dirty="0">
                          <a:effectLst/>
                          <a:latin typeface="Arial"/>
                          <a:ea typeface="Calibri"/>
                          <a:cs typeface="Times New Roman"/>
                        </a:rPr>
                        <a:t>off-momentum tune shift  </a:t>
                      </a:r>
                      <a:r>
                        <a:rPr lang="en-US" sz="1100" i="1" dirty="0">
                          <a:effectLst/>
                          <a:latin typeface="Arial"/>
                          <a:ea typeface="Calibri"/>
                          <a:cs typeface="Arial"/>
                          <a:sym typeface="Symbol"/>
                        </a:rPr>
                        <a:t></a:t>
                      </a:r>
                      <a:r>
                        <a:rPr lang="en-US" sz="1100" i="1" dirty="0" err="1">
                          <a:effectLst/>
                          <a:latin typeface="Arial"/>
                          <a:ea typeface="Calibri"/>
                          <a:cs typeface="Times New Roman"/>
                        </a:rPr>
                        <a:t>Q</a:t>
                      </a:r>
                      <a:r>
                        <a:rPr lang="en-US" sz="1100" i="1" baseline="-25000" dirty="0" err="1">
                          <a:effectLst/>
                          <a:latin typeface="Arial"/>
                          <a:ea typeface="Calibri"/>
                          <a:cs typeface="Times New Roman"/>
                        </a:rPr>
                        <a:t>x,y</a:t>
                      </a:r>
                      <a:r>
                        <a:rPr lang="en-US" sz="1100" i="1" dirty="0">
                          <a:effectLst/>
                          <a:latin typeface="Arial"/>
                          <a:ea typeface="Calibri"/>
                          <a:cs typeface="Times New Roman"/>
                        </a:rPr>
                        <a:t>=</a:t>
                      </a:r>
                      <a:r>
                        <a:rPr lang="en-US" sz="1100" i="1" dirty="0">
                          <a:effectLst/>
                          <a:latin typeface="Arial"/>
                          <a:ea typeface="Calibri"/>
                          <a:cs typeface="Arial"/>
                          <a:sym typeface="Symbol"/>
                        </a:rPr>
                        <a:t></a:t>
                      </a:r>
                      <a:r>
                        <a:rPr lang="en-US" sz="1100" i="1" baseline="-25000" dirty="0">
                          <a:effectLst/>
                          <a:latin typeface="Arial"/>
                          <a:ea typeface="Calibri"/>
                          <a:cs typeface="Times New Roman"/>
                        </a:rPr>
                        <a:t>1</a:t>
                      </a:r>
                      <a:r>
                        <a:rPr lang="en-US" sz="1100" dirty="0">
                          <a:effectLst/>
                          <a:latin typeface="Arial"/>
                          <a:ea typeface="Calibri"/>
                          <a:cs typeface="Arial"/>
                          <a:sym typeface="Symbol"/>
                        </a:rPr>
                        <a:t></a:t>
                      </a:r>
                      <a:r>
                        <a:rPr lang="en-US" sz="1100" dirty="0">
                          <a:effectLst/>
                          <a:latin typeface="Arial"/>
                          <a:ea typeface="Calibri"/>
                          <a:cs typeface="Times New Roman"/>
                        </a:rPr>
                        <a:t> </a:t>
                      </a:r>
                      <a:r>
                        <a:rPr lang="en-US" sz="1100" i="1" dirty="0">
                          <a:effectLst/>
                          <a:latin typeface="Arial"/>
                          <a:ea typeface="Calibri"/>
                          <a:cs typeface="Times New Roman"/>
                        </a:rPr>
                        <a:t>+ </a:t>
                      </a:r>
                      <a:r>
                        <a:rPr lang="en-US" sz="1100" i="1" dirty="0">
                          <a:effectLst/>
                          <a:latin typeface="Arial"/>
                          <a:ea typeface="Calibri"/>
                          <a:cs typeface="Arial"/>
                          <a:sym typeface="Symbol"/>
                        </a:rPr>
                        <a:t></a:t>
                      </a:r>
                      <a:r>
                        <a:rPr lang="en-US" sz="1100" i="1" baseline="-25000" dirty="0">
                          <a:effectLst/>
                          <a:latin typeface="Arial"/>
                          <a:ea typeface="Calibri"/>
                          <a:cs typeface="Times New Roman"/>
                        </a:rPr>
                        <a:t>2</a:t>
                      </a:r>
                      <a:r>
                        <a:rPr lang="en-US" sz="1100" dirty="0">
                          <a:effectLst/>
                          <a:latin typeface="Arial"/>
                          <a:ea typeface="Calibri"/>
                          <a:cs typeface="Arial"/>
                          <a:sym typeface="Symbol"/>
                        </a:rPr>
                        <a:t></a:t>
                      </a:r>
                      <a:r>
                        <a:rPr lang="en-US" sz="1100" baseline="30000" dirty="0">
                          <a:effectLst/>
                          <a:latin typeface="Arial"/>
                          <a:ea typeface="Calibri"/>
                          <a:cs typeface="Times New Roman"/>
                        </a:rPr>
                        <a:t>2</a:t>
                      </a:r>
                      <a:r>
                        <a:rPr lang="en-US" sz="1100" i="1" dirty="0">
                          <a:effectLst/>
                          <a:latin typeface="Arial"/>
                          <a:ea typeface="Calibri"/>
                          <a:cs typeface="Times New Roman"/>
                        </a:rPr>
                        <a:t> + </a:t>
                      </a:r>
                      <a:r>
                        <a:rPr lang="en-US" sz="1100" i="1" dirty="0">
                          <a:effectLst/>
                          <a:latin typeface="Arial"/>
                          <a:ea typeface="Calibri"/>
                          <a:cs typeface="Arial"/>
                          <a:sym typeface="Symbol"/>
                        </a:rPr>
                        <a:t></a:t>
                      </a:r>
                      <a:r>
                        <a:rPr lang="en-US" sz="1100" i="1" baseline="-25000" dirty="0">
                          <a:effectLst/>
                          <a:latin typeface="Arial"/>
                          <a:ea typeface="Calibri"/>
                          <a:cs typeface="Times New Roman"/>
                        </a:rPr>
                        <a:t>3</a:t>
                      </a:r>
                      <a:r>
                        <a:rPr lang="en-US" sz="1100" dirty="0">
                          <a:effectLst/>
                          <a:latin typeface="Arial"/>
                          <a:ea typeface="Calibri"/>
                          <a:cs typeface="Arial"/>
                          <a:sym typeface="Symbol"/>
                        </a:rPr>
                        <a:t></a:t>
                      </a:r>
                      <a:r>
                        <a:rPr lang="en-US" sz="1100" baseline="30000" dirty="0">
                          <a:effectLst/>
                          <a:latin typeface="Arial"/>
                          <a:ea typeface="Calibri"/>
                          <a:cs typeface="Times New Roman"/>
                        </a:rPr>
                        <a:t>3</a:t>
                      </a:r>
                      <a:r>
                        <a:rPr lang="en-US" sz="1100" i="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effectLst/>
                          <a:latin typeface="Arial"/>
                          <a:ea typeface="Calibri"/>
                          <a:cs typeface="Times New Roman"/>
                        </a:rPr>
                        <a:t>Natural Chromaticity</a:t>
                      </a:r>
                      <a:endParaRPr lang="de-DE" sz="1100" dirty="0">
                        <a:effectLst/>
                        <a:latin typeface="Calibri"/>
                        <a:ea typeface="Calibri"/>
                        <a:cs typeface="Times New Roman"/>
                      </a:endParaRPr>
                    </a:p>
                    <a:p>
                      <a:pPr indent="180340" algn="ctr">
                        <a:spcAft>
                          <a:spcPts val="1000"/>
                        </a:spcAft>
                      </a:pPr>
                      <a:r>
                        <a:rPr lang="en-US" sz="800" b="1" dirty="0">
                          <a:effectLst/>
                          <a:latin typeface="Arial"/>
                          <a:ea typeface="Calibri"/>
                          <a:cs typeface="Times New Roman"/>
                        </a:rPr>
                        <a:t>3Q_SPLIT_SHORT_5</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Chromatic </a:t>
                      </a:r>
                      <a:r>
                        <a:rPr lang="en-US" sz="1100" dirty="0" err="1">
                          <a:effectLst/>
                          <a:latin typeface="Arial"/>
                          <a:ea typeface="Calibri"/>
                          <a:cs typeface="Times New Roman"/>
                        </a:rPr>
                        <a:t>sextupoles</a:t>
                      </a:r>
                      <a:endParaRPr lang="de-DE" sz="1100" dirty="0">
                        <a:effectLst/>
                        <a:latin typeface="Calibri"/>
                        <a:ea typeface="Calibri"/>
                        <a:cs typeface="Times New Roman"/>
                      </a:endParaRPr>
                    </a:p>
                    <a:p>
                      <a:pPr indent="180340" algn="just">
                        <a:spcAft>
                          <a:spcPts val="1000"/>
                        </a:spcAft>
                      </a:pPr>
                      <a:r>
                        <a:rPr lang="en-US" sz="800" b="1" dirty="0">
                          <a:effectLst/>
                          <a:latin typeface="Arial"/>
                          <a:ea typeface="Calibri"/>
                          <a:cs typeface="Times New Roman"/>
                        </a:rPr>
                        <a:t>3Q_SPLIT_SHORT-5</a:t>
                      </a:r>
                      <a:endParaRPr lang="de-DE" sz="1100" dirty="0">
                        <a:effectLst/>
                        <a:latin typeface="Calibri"/>
                        <a:ea typeface="Calibri"/>
                        <a:cs typeface="Times New Roman"/>
                      </a:endParaRPr>
                    </a:p>
                    <a:p>
                      <a:pPr indent="180340" algn="ctr">
                        <a:spcAft>
                          <a:spcPts val="1000"/>
                        </a:spcAft>
                      </a:pPr>
                      <a:r>
                        <a:rPr lang="en-US" sz="900" b="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a:t>
                      </a:r>
                      <a:r>
                        <a:rPr lang="en-US" sz="1100" dirty="0">
                          <a:effectLst/>
                          <a:latin typeface="Arial"/>
                          <a:ea typeface="Calibri"/>
                          <a:cs typeface="Times New Roman"/>
                        </a:rPr>
                        <a:t> + </a:t>
                      </a:r>
                      <a:r>
                        <a:rPr lang="en-US" sz="1100" dirty="0">
                          <a:solidFill>
                            <a:srgbClr val="0000CC"/>
                          </a:solidFill>
                          <a:effectLst/>
                          <a:latin typeface="Arial"/>
                          <a:ea typeface="Calibri"/>
                          <a:cs typeface="Times New Roman"/>
                        </a:rPr>
                        <a:t>HRM</a:t>
                      </a:r>
                      <a:r>
                        <a:rPr lang="en-US" sz="1100" dirty="0">
                          <a:effectLst/>
                          <a:latin typeface="Arial"/>
                          <a:ea typeface="Calibri"/>
                          <a:cs typeface="Times New Roman"/>
                        </a:rPr>
                        <a:t> </a:t>
                      </a:r>
                      <a:r>
                        <a:rPr lang="en-US" sz="1100" dirty="0" err="1" smtClean="0">
                          <a:effectLst/>
                          <a:latin typeface="Arial"/>
                          <a:ea typeface="Calibri"/>
                          <a:cs typeface="Times New Roman"/>
                        </a:rPr>
                        <a:t>sextupoles</a:t>
                      </a:r>
                      <a:endParaRPr lang="de-DE" sz="1100" dirty="0" smtClean="0">
                        <a:effectLst/>
                        <a:latin typeface="Calibri"/>
                        <a:ea typeface="Calibri"/>
                        <a:cs typeface="Times New Roman"/>
                      </a:endParaRPr>
                    </a:p>
                    <a:p>
                      <a:pPr marL="0" marR="0" lvl="0" indent="180340" algn="just" defTabSz="914400" rtl="0" eaLnBrk="1" fontAlgn="auto" latinLnBrk="0" hangingPunct="1">
                        <a:lnSpc>
                          <a:spcPct val="100000"/>
                        </a:lnSpc>
                        <a:spcBef>
                          <a:spcPts val="0"/>
                        </a:spcBef>
                        <a:spcAft>
                          <a:spcPts val="100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a:ea typeface="Calibri"/>
                          <a:cs typeface="Times New Roman"/>
                        </a:rPr>
                        <a:t>3Q_SPLIT_SHORT-5</a:t>
                      </a:r>
                      <a:endParaRPr kumimoji="0" lang="de-DE" sz="1100" b="0" i="0" u="none" strike="noStrike" kern="1200" cap="none" spc="0" normalizeH="0" baseline="0" noProof="0" dirty="0" smtClean="0">
                        <a:ln>
                          <a:noFill/>
                        </a:ln>
                        <a:solidFill>
                          <a:prstClr val="black"/>
                        </a:solidFill>
                        <a:effectLst/>
                        <a:uLnTx/>
                        <a:uFillTx/>
                        <a:latin typeface="+mn-lt"/>
                        <a:ea typeface="Calibri"/>
                        <a:cs typeface="Times New Roman"/>
                      </a:endParaRPr>
                    </a:p>
                    <a:p>
                      <a:pPr indent="180340" algn="ctr">
                        <a:spcAft>
                          <a:spcPts val="1000"/>
                        </a:spcAft>
                      </a:pPr>
                      <a:r>
                        <a:rPr lang="en-US" sz="1000" b="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a:t>
                      </a:r>
                      <a:r>
                        <a:rPr lang="en-US" sz="1100" dirty="0">
                          <a:effectLst/>
                          <a:latin typeface="Arial"/>
                          <a:ea typeface="Calibri"/>
                          <a:cs typeface="Times New Roman"/>
                        </a:rPr>
                        <a:t>+</a:t>
                      </a:r>
                      <a:r>
                        <a:rPr lang="en-US" sz="1100" dirty="0">
                          <a:solidFill>
                            <a:srgbClr val="0000CC"/>
                          </a:solidFill>
                          <a:effectLst/>
                          <a:latin typeface="Arial"/>
                          <a:ea typeface="Calibri"/>
                          <a:cs typeface="Times New Roman"/>
                        </a:rPr>
                        <a:t>HRM</a:t>
                      </a:r>
                      <a:r>
                        <a:rPr lang="en-US" sz="1100" dirty="0">
                          <a:effectLst/>
                          <a:latin typeface="Arial"/>
                          <a:ea typeface="Calibri"/>
                          <a:cs typeface="Times New Roman"/>
                        </a:rPr>
                        <a:t> SXT +  OCT-ADTS </a:t>
                      </a:r>
                      <a:endParaRPr lang="de-DE" sz="1100" dirty="0">
                        <a:effectLst/>
                        <a:latin typeface="Calibri"/>
                        <a:ea typeface="Calibri"/>
                        <a:cs typeface="Times New Roman"/>
                      </a:endParaRPr>
                    </a:p>
                    <a:p>
                      <a:pPr indent="180340" algn="ctr">
                        <a:spcAft>
                          <a:spcPts val="1000"/>
                        </a:spcAft>
                      </a:pPr>
                      <a:r>
                        <a:rPr lang="en-US" sz="900" dirty="0">
                          <a:effectLst/>
                          <a:latin typeface="Arial"/>
                          <a:ea typeface="Calibri"/>
                          <a:cs typeface="Times New Roman"/>
                        </a:rPr>
                        <a:t>HRM SXT minimize </a:t>
                      </a:r>
                      <a:r>
                        <a:rPr lang="en-US" sz="900" i="1" dirty="0">
                          <a:effectLst/>
                          <a:latin typeface="Arial"/>
                          <a:ea typeface="Calibri"/>
                          <a:cs typeface="Arial"/>
                          <a:sym typeface="Symbol"/>
                        </a:rPr>
                        <a:t></a:t>
                      </a:r>
                      <a:r>
                        <a:rPr lang="en-US" sz="900" baseline="-25000" dirty="0">
                          <a:effectLst/>
                          <a:latin typeface="Arial"/>
                          <a:ea typeface="Calibri"/>
                          <a:cs typeface="Times New Roman"/>
                        </a:rPr>
                        <a:t>2x,y</a:t>
                      </a:r>
                      <a:r>
                        <a:rPr lang="en-US" sz="900"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4230832722"/>
              </p:ext>
            </p:extLst>
          </p:nvPr>
        </p:nvGraphicFramePr>
        <p:xfrm>
          <a:off x="971600" y="4005064"/>
          <a:ext cx="7200800" cy="2541270"/>
        </p:xfrm>
        <a:graphic>
          <a:graphicData uri="http://schemas.openxmlformats.org/drawingml/2006/table">
            <a:tbl>
              <a:tblPr firstRow="1" firstCol="1" bandRow="1"/>
              <a:tblGrid>
                <a:gridCol w="1368152"/>
                <a:gridCol w="1368387"/>
                <a:gridCol w="1367917"/>
                <a:gridCol w="1512168"/>
                <a:gridCol w="1584176"/>
              </a:tblGrid>
              <a:tr h="334010">
                <a:tc>
                  <a:txBody>
                    <a:bodyPr/>
                    <a:lstStyle/>
                    <a:p>
                      <a:pPr indent="180340" algn="l">
                        <a:spcAft>
                          <a:spcPts val="1000"/>
                        </a:spcAft>
                      </a:pPr>
                      <a:r>
                        <a:rPr lang="en-US" sz="1000" dirty="0">
                          <a:effectLst/>
                          <a:latin typeface="Arial"/>
                          <a:ea typeface="Calibri"/>
                          <a:cs typeface="Times New Roman"/>
                        </a:rPr>
                        <a:t>Linear </a:t>
                      </a:r>
                      <a:r>
                        <a:rPr lang="en-US" sz="1000" dirty="0" err="1">
                          <a:effectLst/>
                          <a:latin typeface="Arial"/>
                          <a:ea typeface="Calibri"/>
                          <a:cs typeface="Times New Roman"/>
                        </a:rPr>
                        <a:t>chrom</a:t>
                      </a:r>
                      <a:r>
                        <a:rPr lang="en-US" sz="1200" dirty="0">
                          <a:effectLst/>
                          <a:latin typeface="Arial"/>
                          <a:ea typeface="Calibri"/>
                          <a:cs typeface="Times New Roman"/>
                        </a:rPr>
                        <a:t>  </a:t>
                      </a:r>
                      <a:r>
                        <a:rPr lang="en-US" sz="1000" dirty="0" err="1">
                          <a:effectLst/>
                          <a:latin typeface="Arial"/>
                          <a:ea typeface="Calibri"/>
                          <a:cs typeface="Times New Roman"/>
                        </a:rPr>
                        <a:t>hor</a:t>
                      </a:r>
                      <a:r>
                        <a:rPr lang="en-US" sz="1000" dirty="0">
                          <a:effectLst/>
                          <a:latin typeface="Arial"/>
                          <a:ea typeface="Calibri"/>
                          <a:cs typeface="Times New Roman"/>
                        </a:rPr>
                        <a:t>/vert</a:t>
                      </a:r>
                      <a:r>
                        <a:rPr lang="en-US" sz="1200" dirty="0">
                          <a:effectLst/>
                          <a:latin typeface="Arial"/>
                          <a:ea typeface="Calibri"/>
                          <a:cs typeface="Times New Roman"/>
                        </a:rPr>
                        <a:t>  </a:t>
                      </a:r>
                      <a:r>
                        <a:rPr lang="en-US" sz="1200" dirty="0">
                          <a:effectLst/>
                          <a:latin typeface="Arial"/>
                          <a:ea typeface="Calibri"/>
                          <a:cs typeface="Arial"/>
                          <a:sym typeface="Symbol"/>
                        </a:rPr>
                        <a:t></a:t>
                      </a:r>
                      <a:r>
                        <a:rPr lang="en-US" sz="1200" baseline="-25000" dirty="0">
                          <a:effectLst/>
                          <a:latin typeface="Arial"/>
                          <a:ea typeface="Calibri"/>
                          <a:cs typeface="Times New Roman"/>
                        </a:rPr>
                        <a:t>1</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b="1" i="1">
                          <a:solidFill>
                            <a:srgbClr val="FF0000"/>
                          </a:solidFill>
                          <a:effectLst/>
                          <a:latin typeface="Arial"/>
                          <a:ea typeface="Calibri"/>
                          <a:cs typeface="Arial"/>
                          <a:sym typeface="Symbol"/>
                        </a:rPr>
                        <a:t></a:t>
                      </a:r>
                      <a:r>
                        <a:rPr lang="en-US" sz="1000" b="1" baseline="-25000">
                          <a:solidFill>
                            <a:srgbClr val="FF0000"/>
                          </a:solidFill>
                          <a:effectLst/>
                          <a:latin typeface="Arial"/>
                          <a:ea typeface="Calibri"/>
                          <a:cs typeface="Times New Roman"/>
                        </a:rPr>
                        <a:t>1x</a:t>
                      </a:r>
                      <a:r>
                        <a:rPr lang="en-US" sz="1000" b="1">
                          <a:solidFill>
                            <a:srgbClr val="FF0000"/>
                          </a:solidFill>
                          <a:effectLst/>
                          <a:latin typeface="Arial"/>
                          <a:ea typeface="Calibri"/>
                          <a:cs typeface="Times New Roman"/>
                        </a:rPr>
                        <a:t>=</a:t>
                      </a:r>
                      <a:r>
                        <a:rPr lang="en-US" sz="1000" b="1" baseline="-25000">
                          <a:solidFill>
                            <a:srgbClr val="FF0000"/>
                          </a:solidFill>
                          <a:effectLst/>
                          <a:latin typeface="Arial"/>
                          <a:ea typeface="Calibri"/>
                          <a:cs typeface="Times New Roman"/>
                        </a:rPr>
                        <a:t> </a:t>
                      </a:r>
                      <a:r>
                        <a:rPr lang="en-US" sz="1000" b="1">
                          <a:solidFill>
                            <a:srgbClr val="FF0000"/>
                          </a:solidFill>
                          <a:effectLst/>
                          <a:latin typeface="Arial"/>
                          <a:ea typeface="Calibri"/>
                          <a:cs typeface="Arial"/>
                          <a:sym typeface="Symbol"/>
                        </a:rPr>
                        <a:t></a:t>
                      </a:r>
                      <a:r>
                        <a:rPr lang="en-US" sz="1000" b="1">
                          <a:solidFill>
                            <a:srgbClr val="FF0000"/>
                          </a:solidFill>
                          <a:effectLst/>
                          <a:latin typeface="Arial"/>
                          <a:ea typeface="Calibri"/>
                          <a:cs typeface="Times New Roman"/>
                        </a:rPr>
                        <a:t>16.6            </a:t>
                      </a:r>
                      <a:r>
                        <a:rPr lang="en-US" sz="1000" b="1" i="1">
                          <a:solidFill>
                            <a:srgbClr val="FF0000"/>
                          </a:solidFill>
                          <a:effectLst/>
                          <a:latin typeface="Arial"/>
                          <a:ea typeface="Calibri"/>
                          <a:cs typeface="Arial"/>
                          <a:sym typeface="Symbol"/>
                        </a:rPr>
                        <a:t></a:t>
                      </a:r>
                      <a:r>
                        <a:rPr lang="en-US" sz="1000" b="1" baseline="-25000">
                          <a:solidFill>
                            <a:srgbClr val="FF0000"/>
                          </a:solidFill>
                          <a:effectLst/>
                          <a:latin typeface="Arial"/>
                          <a:ea typeface="Calibri"/>
                          <a:cs typeface="Times New Roman"/>
                        </a:rPr>
                        <a:t>1y</a:t>
                      </a:r>
                      <a:r>
                        <a:rPr lang="en-US" sz="1000" b="1">
                          <a:solidFill>
                            <a:srgbClr val="FF0000"/>
                          </a:solidFill>
                          <a:effectLst/>
                          <a:latin typeface="Arial"/>
                          <a:ea typeface="Calibri"/>
                          <a:cs typeface="Times New Roman"/>
                        </a:rPr>
                        <a:t>=</a:t>
                      </a:r>
                      <a:r>
                        <a:rPr lang="en-US" sz="1000" b="1">
                          <a:solidFill>
                            <a:srgbClr val="FF0000"/>
                          </a:solidFill>
                          <a:effectLst/>
                          <a:latin typeface="Arial"/>
                          <a:ea typeface="Calibri"/>
                          <a:cs typeface="Arial"/>
                          <a:sym typeface="Symbol"/>
                        </a:rPr>
                        <a:t></a:t>
                      </a:r>
                      <a:r>
                        <a:rPr lang="en-US" sz="1000" b="1">
                          <a:solidFill>
                            <a:srgbClr val="FF0000"/>
                          </a:solidFill>
                          <a:effectLst/>
                          <a:latin typeface="Arial"/>
                          <a:ea typeface="Calibri"/>
                          <a:cs typeface="Times New Roman"/>
                        </a:rPr>
                        <a:t>20.9</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1x </a:t>
                      </a:r>
                      <a:r>
                        <a:rPr lang="en-US" sz="1000">
                          <a:effectLst/>
                          <a:latin typeface="Arial"/>
                          <a:ea typeface="Calibri"/>
                          <a:cs typeface="Times New Roman"/>
                        </a:rPr>
                        <a:t>=</a:t>
                      </a:r>
                      <a:r>
                        <a:rPr lang="en-US" sz="1000" baseline="-25000">
                          <a:effectLst/>
                          <a:latin typeface="Arial"/>
                          <a:ea typeface="Calibri"/>
                          <a:cs typeface="Times New Roman"/>
                        </a:rPr>
                        <a:t> </a:t>
                      </a:r>
                      <a:r>
                        <a:rPr lang="en-US" sz="1000">
                          <a:effectLst/>
                          <a:latin typeface="Arial"/>
                          <a:ea typeface="Calibri"/>
                          <a:cs typeface="Times New Roman"/>
                        </a:rPr>
                        <a:t>+0.01            </a:t>
                      </a:r>
                      <a:r>
                        <a:rPr lang="en-US" sz="1000" i="1">
                          <a:effectLst/>
                          <a:latin typeface="Arial"/>
                          <a:ea typeface="Calibri"/>
                          <a:cs typeface="Arial"/>
                          <a:sym typeface="Symbol"/>
                        </a:rPr>
                        <a:t></a:t>
                      </a:r>
                      <a:r>
                        <a:rPr lang="en-US" sz="1000" baseline="-25000">
                          <a:effectLst/>
                          <a:latin typeface="Arial"/>
                          <a:ea typeface="Calibri"/>
                          <a:cs typeface="Times New Roman"/>
                        </a:rPr>
                        <a:t>1y </a:t>
                      </a:r>
                      <a:r>
                        <a:rPr lang="en-US" sz="1000">
                          <a:effectLst/>
                          <a:latin typeface="Arial"/>
                          <a:ea typeface="Calibri"/>
                          <a:cs typeface="Times New Roman"/>
                        </a:rPr>
                        <a:t>= +0.01</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1x</a:t>
                      </a:r>
                      <a:r>
                        <a:rPr lang="en-US" sz="1000">
                          <a:effectLst/>
                          <a:latin typeface="Arial"/>
                          <a:ea typeface="Calibri"/>
                          <a:cs typeface="Times New Roman"/>
                        </a:rPr>
                        <a:t>=</a:t>
                      </a:r>
                      <a:r>
                        <a:rPr lang="en-US" sz="1000" baseline="-25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0.03            </a:t>
                      </a:r>
                      <a:r>
                        <a:rPr lang="en-US" sz="1000" i="1">
                          <a:effectLst/>
                          <a:latin typeface="Arial"/>
                          <a:ea typeface="Calibri"/>
                          <a:cs typeface="Arial"/>
                          <a:sym typeface="Symbol"/>
                        </a:rPr>
                        <a:t></a:t>
                      </a:r>
                      <a:r>
                        <a:rPr lang="en-US" sz="1000" baseline="-25000">
                          <a:effectLst/>
                          <a:latin typeface="Arial"/>
                          <a:ea typeface="Calibri"/>
                          <a:cs typeface="Times New Roman"/>
                        </a:rPr>
                        <a:t>1y</a:t>
                      </a:r>
                      <a:r>
                        <a:rPr lang="en-US" sz="1000">
                          <a:effectLst/>
                          <a:latin typeface="Arial"/>
                          <a:ea typeface="Calibri"/>
                          <a:cs typeface="Times New Roman"/>
                        </a:rPr>
                        <a:t>=</a:t>
                      </a:r>
                      <a:r>
                        <a:rPr lang="en-US" sz="1000">
                          <a:effectLst/>
                          <a:latin typeface="Arial"/>
                          <a:ea typeface="Calibri"/>
                          <a:cs typeface="Arial"/>
                          <a:sym typeface="Symbol"/>
                        </a:rPr>
                        <a:t></a:t>
                      </a:r>
                      <a:r>
                        <a:rPr lang="en-US" sz="1000">
                          <a:effectLst/>
                          <a:latin typeface="Arial"/>
                          <a:ea typeface="Calibri"/>
                          <a:cs typeface="Times New Roman"/>
                        </a:rPr>
                        <a:t>0.05</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1x</a:t>
                      </a:r>
                      <a:r>
                        <a:rPr lang="en-US" sz="1000">
                          <a:effectLst/>
                          <a:latin typeface="Arial"/>
                          <a:ea typeface="Calibri"/>
                          <a:cs typeface="Times New Roman"/>
                        </a:rPr>
                        <a:t>=</a:t>
                      </a:r>
                      <a:r>
                        <a:rPr lang="en-US" sz="1000" baseline="-25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0.01            </a:t>
                      </a:r>
                      <a:r>
                        <a:rPr lang="en-US" sz="1000" i="1">
                          <a:effectLst/>
                          <a:latin typeface="Arial"/>
                          <a:ea typeface="Calibri"/>
                          <a:cs typeface="Arial"/>
                          <a:sym typeface="Symbol"/>
                        </a:rPr>
                        <a:t></a:t>
                      </a:r>
                      <a:r>
                        <a:rPr lang="en-US" sz="1000" baseline="-25000">
                          <a:effectLst/>
                          <a:latin typeface="Arial"/>
                          <a:ea typeface="Calibri"/>
                          <a:cs typeface="Times New Roman"/>
                        </a:rPr>
                        <a:t>1y</a:t>
                      </a:r>
                      <a:r>
                        <a:rPr lang="en-US" sz="1000">
                          <a:effectLst/>
                          <a:latin typeface="Arial"/>
                          <a:ea typeface="Calibri"/>
                          <a:cs typeface="Times New Roman"/>
                        </a:rPr>
                        <a:t>=</a:t>
                      </a:r>
                      <a:r>
                        <a:rPr lang="en-US" sz="1000">
                          <a:effectLst/>
                          <a:latin typeface="Arial"/>
                          <a:ea typeface="Calibri"/>
                          <a:cs typeface="Arial"/>
                          <a:sym typeface="Symbol"/>
                        </a:rPr>
                        <a:t></a:t>
                      </a:r>
                      <a:r>
                        <a:rPr lang="en-US" sz="1000">
                          <a:effectLst/>
                          <a:latin typeface="Arial"/>
                          <a:ea typeface="Calibri"/>
                          <a:cs typeface="Times New Roman"/>
                        </a:rPr>
                        <a:t>0.01</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l">
                        <a:spcAft>
                          <a:spcPts val="1000"/>
                        </a:spcAft>
                      </a:pPr>
                      <a:r>
                        <a:rPr lang="de-DE" sz="1000" dirty="0" err="1">
                          <a:effectLst/>
                          <a:latin typeface="Arial"/>
                          <a:ea typeface="Calibri"/>
                          <a:cs typeface="Times New Roman"/>
                        </a:rPr>
                        <a:t>Quadr</a:t>
                      </a:r>
                      <a:r>
                        <a:rPr lang="de-DE" sz="1000" dirty="0">
                          <a:effectLst/>
                          <a:latin typeface="Arial"/>
                          <a:ea typeface="Calibri"/>
                          <a:cs typeface="Times New Roman"/>
                        </a:rPr>
                        <a:t>. Chr.</a:t>
                      </a:r>
                      <a:r>
                        <a:rPr lang="de-DE" sz="1200" dirty="0">
                          <a:effectLst/>
                          <a:latin typeface="Arial"/>
                          <a:ea typeface="Calibri"/>
                          <a:cs typeface="Times New Roman"/>
                        </a:rPr>
                        <a:t>  </a:t>
                      </a:r>
                      <a:r>
                        <a:rPr lang="de-DE" sz="900" dirty="0">
                          <a:effectLst/>
                          <a:latin typeface="Arial"/>
                          <a:ea typeface="Calibri"/>
                          <a:cs typeface="Times New Roman"/>
                        </a:rPr>
                        <a:t>h/v</a:t>
                      </a:r>
                      <a:r>
                        <a:rPr lang="de-DE" sz="1200" dirty="0">
                          <a:effectLst/>
                          <a:latin typeface="Arial"/>
                          <a:ea typeface="Calibri"/>
                          <a:cs typeface="Times New Roman"/>
                        </a:rPr>
                        <a:t>     </a:t>
                      </a:r>
                      <a:r>
                        <a:rPr lang="en-US" sz="1200" dirty="0">
                          <a:effectLst/>
                          <a:latin typeface="Arial"/>
                          <a:ea typeface="Calibri"/>
                          <a:cs typeface="Arial"/>
                          <a:sym typeface="Symbol"/>
                        </a:rPr>
                        <a:t></a:t>
                      </a:r>
                      <a:r>
                        <a:rPr lang="de-DE" sz="1200" baseline="-25000" dirty="0">
                          <a:effectLst/>
                          <a:latin typeface="Arial"/>
                          <a:ea typeface="Calibri"/>
                          <a:cs typeface="Times New Roman"/>
                        </a:rPr>
                        <a:t>2  (</a:t>
                      </a:r>
                      <a:r>
                        <a:rPr lang="en-US" sz="1000" dirty="0">
                          <a:effectLst/>
                          <a:latin typeface="Arial"/>
                          <a:ea typeface="Calibri"/>
                          <a:cs typeface="Arial"/>
                          <a:sym typeface="Symbol"/>
                        </a:rPr>
                        <a:t></a:t>
                      </a:r>
                      <a:r>
                        <a:rPr lang="de-DE" sz="1000" dirty="0">
                          <a:effectLst/>
                          <a:latin typeface="Arial"/>
                          <a:ea typeface="Calibri"/>
                          <a:cs typeface="Times New Roman"/>
                        </a:rPr>
                        <a:t>/</a:t>
                      </a:r>
                      <a:r>
                        <a:rPr lang="en-US" sz="1000" dirty="0">
                          <a:effectLst/>
                          <a:latin typeface="Arial"/>
                          <a:ea typeface="Calibri"/>
                          <a:cs typeface="Arial"/>
                          <a:sym typeface="Symbol"/>
                        </a:rPr>
                        <a:t></a:t>
                      </a:r>
                      <a:r>
                        <a:rPr lang="de-DE" sz="1000" dirty="0">
                          <a:effectLst/>
                          <a:latin typeface="Arial"/>
                          <a:ea typeface="Calibri"/>
                          <a:cs typeface="Times New Roman"/>
                        </a:rPr>
                        <a:t>, </a:t>
                      </a:r>
                      <a:r>
                        <a:rPr lang="en-US" sz="1000" dirty="0">
                          <a:effectLst/>
                          <a:latin typeface="Arial"/>
                          <a:ea typeface="Calibri"/>
                          <a:cs typeface="Arial"/>
                          <a:sym typeface="Symbol"/>
                        </a:rPr>
                        <a:t></a:t>
                      </a:r>
                      <a:r>
                        <a:rPr lang="de-DE" sz="1000" dirty="0">
                          <a:effectLst/>
                          <a:latin typeface="Arial"/>
                          <a:ea typeface="Calibri"/>
                          <a:cs typeface="Times New Roman"/>
                        </a:rPr>
                        <a:t>D/</a:t>
                      </a:r>
                      <a:r>
                        <a:rPr lang="en-US" sz="1000" dirty="0">
                          <a:effectLst/>
                          <a:latin typeface="Arial"/>
                          <a:ea typeface="Calibri"/>
                          <a:cs typeface="Arial"/>
                          <a:sym typeface="Symbol"/>
                        </a:rPr>
                        <a:t></a:t>
                      </a:r>
                      <a:r>
                        <a:rPr lang="de-DE" sz="1000" dirty="0">
                          <a:effectLst/>
                          <a:latin typeface="Arial"/>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de-DE" sz="1000" baseline="-25000">
                          <a:effectLst/>
                          <a:latin typeface="Arial"/>
                          <a:ea typeface="Calibri"/>
                          <a:cs typeface="Times New Roman"/>
                        </a:rPr>
                        <a:t>2x</a:t>
                      </a:r>
                      <a:r>
                        <a:rPr lang="de-DE" sz="1000">
                          <a:effectLst/>
                          <a:latin typeface="Arial"/>
                          <a:ea typeface="Calibri"/>
                          <a:cs typeface="Times New Roman"/>
                        </a:rPr>
                        <a:t>= </a:t>
                      </a:r>
                      <a:r>
                        <a:rPr lang="de-DE" sz="1000">
                          <a:effectLst/>
                          <a:latin typeface="Arial"/>
                          <a:ea typeface="Calibri"/>
                          <a:cs typeface="Arial"/>
                          <a:sym typeface="Symbol"/>
                        </a:rPr>
                        <a:t></a:t>
                      </a:r>
                      <a:r>
                        <a:rPr lang="de-DE" sz="1000">
                          <a:effectLst/>
                          <a:latin typeface="Arial"/>
                          <a:ea typeface="Calibri"/>
                          <a:cs typeface="Times New Roman"/>
                        </a:rPr>
                        <a:t>309            </a:t>
                      </a:r>
                      <a:r>
                        <a:rPr lang="en-US" sz="1000" i="1">
                          <a:effectLst/>
                          <a:latin typeface="Arial"/>
                          <a:ea typeface="Calibri"/>
                          <a:cs typeface="Arial"/>
                          <a:sym typeface="Symbol"/>
                        </a:rPr>
                        <a:t></a:t>
                      </a:r>
                      <a:r>
                        <a:rPr lang="de-DE" sz="1000" baseline="-25000">
                          <a:effectLst/>
                          <a:latin typeface="Arial"/>
                          <a:ea typeface="Calibri"/>
                          <a:cs typeface="Times New Roman"/>
                        </a:rPr>
                        <a:t>2y</a:t>
                      </a:r>
                      <a:r>
                        <a:rPr lang="de-DE"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94</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de-DE" sz="1000" baseline="-25000">
                          <a:effectLst/>
                          <a:latin typeface="Arial"/>
                          <a:ea typeface="Calibri"/>
                          <a:cs typeface="Times New Roman"/>
                        </a:rPr>
                        <a:t>2x </a:t>
                      </a:r>
                      <a:r>
                        <a:rPr lang="de-DE" sz="1000">
                          <a:effectLst/>
                          <a:latin typeface="Arial"/>
                          <a:ea typeface="Calibri"/>
                          <a:cs typeface="Times New Roman"/>
                        </a:rPr>
                        <a:t>= </a:t>
                      </a:r>
                      <a:r>
                        <a:rPr lang="de-DE" sz="1000">
                          <a:effectLst/>
                          <a:latin typeface="Arial"/>
                          <a:ea typeface="Calibri"/>
                          <a:cs typeface="Arial"/>
                          <a:sym typeface="Symbol"/>
                        </a:rPr>
                        <a:t></a:t>
                      </a:r>
                      <a:r>
                        <a:rPr lang="de-DE" sz="1000">
                          <a:effectLst/>
                          <a:latin typeface="Arial"/>
                          <a:ea typeface="Calibri"/>
                          <a:cs typeface="Times New Roman"/>
                        </a:rPr>
                        <a:t> 14             </a:t>
                      </a:r>
                      <a:r>
                        <a:rPr lang="en-US" sz="1000" i="1">
                          <a:effectLst/>
                          <a:latin typeface="Arial"/>
                          <a:ea typeface="Calibri"/>
                          <a:cs typeface="Arial"/>
                          <a:sym typeface="Symbol"/>
                        </a:rPr>
                        <a:t></a:t>
                      </a:r>
                      <a:r>
                        <a:rPr lang="de-DE" sz="1000" baseline="-25000">
                          <a:effectLst/>
                          <a:latin typeface="Arial"/>
                          <a:ea typeface="Calibri"/>
                          <a:cs typeface="Times New Roman"/>
                        </a:rPr>
                        <a:t>2y </a:t>
                      </a:r>
                      <a:r>
                        <a:rPr lang="de-DE" sz="1000">
                          <a:effectLst/>
                          <a:latin typeface="Arial"/>
                          <a:ea typeface="Calibri"/>
                          <a:cs typeface="Times New Roman"/>
                        </a:rPr>
                        <a:t>= </a:t>
                      </a:r>
                      <a:r>
                        <a:rPr lang="en-US" sz="1000">
                          <a:effectLst/>
                          <a:latin typeface="Arial"/>
                          <a:ea typeface="Calibri"/>
                          <a:cs typeface="Arial"/>
                          <a:sym typeface="Symbol"/>
                        </a:rPr>
                        <a:t></a:t>
                      </a:r>
                      <a:r>
                        <a:rPr lang="de-DE" sz="1000">
                          <a:effectLst/>
                          <a:latin typeface="Arial"/>
                          <a:ea typeface="Calibri"/>
                          <a:cs typeface="Times New Roman"/>
                        </a:rPr>
                        <a:t>98</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2x</a:t>
                      </a:r>
                      <a:r>
                        <a:rPr lang="en-US" sz="1000">
                          <a:effectLst/>
                          <a:latin typeface="Arial"/>
                          <a:ea typeface="Calibri"/>
                          <a:cs typeface="Times New Roman"/>
                        </a:rPr>
                        <a:t>= +0.8                         </a:t>
                      </a:r>
                      <a:r>
                        <a:rPr lang="en-US" sz="1000" i="1">
                          <a:effectLst/>
                          <a:latin typeface="Arial"/>
                          <a:ea typeface="Calibri"/>
                          <a:cs typeface="Arial"/>
                          <a:sym typeface="Symbol"/>
                        </a:rPr>
                        <a:t></a:t>
                      </a:r>
                      <a:r>
                        <a:rPr lang="en-US" sz="1000" baseline="-25000">
                          <a:effectLst/>
                          <a:latin typeface="Arial"/>
                          <a:ea typeface="Calibri"/>
                          <a:cs typeface="Times New Roman"/>
                        </a:rPr>
                        <a:t>2y</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11.5</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2x</a:t>
                      </a:r>
                      <a:r>
                        <a:rPr lang="en-US" sz="1000">
                          <a:effectLst/>
                          <a:latin typeface="Arial"/>
                          <a:ea typeface="Calibri"/>
                          <a:cs typeface="Times New Roman"/>
                        </a:rPr>
                        <a:t>= + 0.27                </a:t>
                      </a:r>
                      <a:r>
                        <a:rPr lang="en-US" sz="1000" i="1">
                          <a:effectLst/>
                          <a:latin typeface="Arial"/>
                          <a:ea typeface="Calibri"/>
                          <a:cs typeface="Arial"/>
                          <a:sym typeface="Symbol"/>
                        </a:rPr>
                        <a:t></a:t>
                      </a:r>
                      <a:r>
                        <a:rPr lang="en-US" sz="1000" baseline="-25000">
                          <a:effectLst/>
                          <a:latin typeface="Arial"/>
                          <a:ea typeface="Calibri"/>
                          <a:cs typeface="Times New Roman"/>
                        </a:rPr>
                        <a:t>2y</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1.32</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60">
                <a:tc>
                  <a:txBody>
                    <a:bodyPr/>
                    <a:lstStyle/>
                    <a:p>
                      <a:pPr indent="180340" algn="l">
                        <a:spcAft>
                          <a:spcPts val="1000"/>
                        </a:spcAft>
                      </a:pPr>
                      <a:r>
                        <a:rPr lang="en-US" sz="1000" dirty="0">
                          <a:effectLst/>
                          <a:latin typeface="Arial"/>
                          <a:ea typeface="Calibri"/>
                          <a:cs typeface="Times New Roman"/>
                        </a:rPr>
                        <a:t>Cubic </a:t>
                      </a:r>
                      <a:r>
                        <a:rPr lang="en-US" sz="1000" dirty="0" err="1">
                          <a:effectLst/>
                          <a:latin typeface="Arial"/>
                          <a:ea typeface="Calibri"/>
                          <a:cs typeface="Times New Roman"/>
                        </a:rPr>
                        <a:t>chroma</a:t>
                      </a:r>
                      <a:r>
                        <a:rPr lang="en-US" sz="1000" dirty="0">
                          <a:effectLst/>
                          <a:latin typeface="Arial"/>
                          <a:ea typeface="Calibri"/>
                          <a:cs typeface="Times New Roman"/>
                        </a:rPr>
                        <a:t> </a:t>
                      </a:r>
                      <a:r>
                        <a:rPr lang="en-US" sz="1000" dirty="0" err="1">
                          <a:effectLst/>
                          <a:latin typeface="Arial"/>
                          <a:ea typeface="Calibri"/>
                          <a:cs typeface="Times New Roman"/>
                        </a:rPr>
                        <a:t>hor</a:t>
                      </a:r>
                      <a:r>
                        <a:rPr lang="en-US" sz="1000" dirty="0">
                          <a:effectLst/>
                          <a:latin typeface="Arial"/>
                          <a:ea typeface="Calibri"/>
                          <a:cs typeface="Times New Roman"/>
                        </a:rPr>
                        <a:t>/vert   </a:t>
                      </a:r>
                      <a:r>
                        <a:rPr lang="en-US" sz="1200" dirty="0">
                          <a:effectLst/>
                          <a:latin typeface="Arial"/>
                          <a:ea typeface="Calibri"/>
                          <a:cs typeface="Arial"/>
                          <a:sym typeface="Symbol"/>
                        </a:rPr>
                        <a:t></a:t>
                      </a:r>
                      <a:r>
                        <a:rPr lang="en-US" sz="1200" baseline="-25000" dirty="0">
                          <a:effectLst/>
                          <a:latin typeface="Arial"/>
                          <a:ea typeface="Calibri"/>
                          <a:cs typeface="Times New Roman"/>
                        </a:rPr>
                        <a:t>3</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3x</a:t>
                      </a:r>
                      <a:r>
                        <a:rPr lang="en-US" sz="1000">
                          <a:effectLst/>
                          <a:latin typeface="Arial"/>
                          <a:ea typeface="Calibri"/>
                          <a:cs typeface="Times New Roman"/>
                        </a:rPr>
                        <a:t>= </a:t>
                      </a:r>
                      <a:r>
                        <a:rPr lang="de-DE" sz="1000">
                          <a:effectLst/>
                          <a:latin typeface="Arial"/>
                          <a:ea typeface="Calibri"/>
                          <a:cs typeface="Arial"/>
                          <a:sym typeface="Symbol"/>
                        </a:rPr>
                        <a:t></a:t>
                      </a:r>
                      <a:r>
                        <a:rPr lang="en-US" sz="1000">
                          <a:effectLst/>
                          <a:latin typeface="Arial"/>
                          <a:ea typeface="Calibri"/>
                          <a:cs typeface="Times New Roman"/>
                        </a:rPr>
                        <a:t>31 107      </a:t>
                      </a:r>
                      <a:r>
                        <a:rPr lang="en-US" sz="1000" i="1">
                          <a:effectLst/>
                          <a:latin typeface="Arial"/>
                          <a:ea typeface="Calibri"/>
                          <a:cs typeface="Arial"/>
                          <a:sym typeface="Symbol"/>
                        </a:rPr>
                        <a:t></a:t>
                      </a:r>
                      <a:r>
                        <a:rPr lang="en-US" sz="1000" baseline="-25000">
                          <a:effectLst/>
                          <a:latin typeface="Arial"/>
                          <a:ea typeface="Calibri"/>
                          <a:cs typeface="Times New Roman"/>
                        </a:rPr>
                        <a:t>3y</a:t>
                      </a:r>
                      <a:r>
                        <a:rPr lang="en-US" sz="1000">
                          <a:effectLst/>
                          <a:latin typeface="Arial"/>
                          <a:ea typeface="Calibri"/>
                          <a:cs typeface="Times New Roman"/>
                        </a:rPr>
                        <a:t>=</a:t>
                      </a:r>
                      <a:r>
                        <a:rPr lang="en-US" sz="1000" baseline="-25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3 162</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3x</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21             </a:t>
                      </a:r>
                      <a:r>
                        <a:rPr lang="en-US" sz="1000" i="1">
                          <a:effectLst/>
                          <a:latin typeface="Arial"/>
                          <a:ea typeface="Calibri"/>
                          <a:cs typeface="Arial"/>
                          <a:sym typeface="Symbol"/>
                        </a:rPr>
                        <a:t></a:t>
                      </a:r>
                      <a:r>
                        <a:rPr lang="en-US" sz="1000" baseline="-25000">
                          <a:effectLst/>
                          <a:latin typeface="Arial"/>
                          <a:ea typeface="Calibri"/>
                          <a:cs typeface="Times New Roman"/>
                        </a:rPr>
                        <a:t>3y</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497</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3x</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3                   </a:t>
                      </a:r>
                      <a:r>
                        <a:rPr lang="en-US" sz="1000" i="1">
                          <a:effectLst/>
                          <a:latin typeface="Arial"/>
                          <a:ea typeface="Calibri"/>
                          <a:cs typeface="Arial"/>
                          <a:sym typeface="Symbol"/>
                        </a:rPr>
                        <a:t></a:t>
                      </a:r>
                      <a:r>
                        <a:rPr lang="en-US" sz="1000" baseline="-25000">
                          <a:effectLst/>
                          <a:latin typeface="Arial"/>
                          <a:ea typeface="Calibri"/>
                          <a:cs typeface="Times New Roman"/>
                        </a:rPr>
                        <a:t>3y</a:t>
                      </a:r>
                      <a:r>
                        <a:rPr lang="en-US" sz="1000">
                          <a:effectLst/>
                          <a:latin typeface="Arial"/>
                          <a:ea typeface="Calibri"/>
                          <a:cs typeface="Times New Roman"/>
                        </a:rPr>
                        <a:t>= +84</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i="1">
                          <a:effectLst/>
                          <a:latin typeface="Arial"/>
                          <a:ea typeface="Calibri"/>
                          <a:cs typeface="Arial"/>
                          <a:sym typeface="Symbol"/>
                        </a:rPr>
                        <a:t></a:t>
                      </a:r>
                      <a:r>
                        <a:rPr lang="en-US" sz="1000" baseline="-25000">
                          <a:effectLst/>
                          <a:latin typeface="Arial"/>
                          <a:ea typeface="Calibri"/>
                          <a:cs typeface="Times New Roman"/>
                        </a:rPr>
                        <a:t>3x</a:t>
                      </a:r>
                      <a:r>
                        <a:rPr lang="en-US" sz="1000">
                          <a:effectLst/>
                          <a:latin typeface="Arial"/>
                          <a:ea typeface="Calibri"/>
                          <a:cs typeface="Times New Roman"/>
                        </a:rPr>
                        <a:t>=  +19                 </a:t>
                      </a:r>
                      <a:r>
                        <a:rPr lang="en-US" sz="1000" i="1">
                          <a:effectLst/>
                          <a:latin typeface="Arial"/>
                          <a:ea typeface="Calibri"/>
                          <a:cs typeface="Arial"/>
                          <a:sym typeface="Symbol"/>
                        </a:rPr>
                        <a:t></a:t>
                      </a:r>
                      <a:r>
                        <a:rPr lang="en-US" sz="1000" baseline="-25000">
                          <a:effectLst/>
                          <a:latin typeface="Arial"/>
                          <a:ea typeface="Calibri"/>
                          <a:cs typeface="Times New Roman"/>
                        </a:rPr>
                        <a:t>3y</a:t>
                      </a:r>
                      <a:r>
                        <a:rPr lang="en-US" sz="1000">
                          <a:effectLst/>
                          <a:latin typeface="Arial"/>
                          <a:ea typeface="Calibri"/>
                          <a:cs typeface="Times New Roman"/>
                        </a:rPr>
                        <a:t>= +126</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490">
                <a:tc>
                  <a:txBody>
                    <a:bodyPr/>
                    <a:lstStyle/>
                    <a:p>
                      <a:pPr indent="180340" algn="l">
                        <a:spcAft>
                          <a:spcPts val="1000"/>
                        </a:spcAft>
                      </a:pPr>
                      <a:r>
                        <a:rPr lang="en-US" sz="1000" dirty="0">
                          <a:effectLst/>
                          <a:latin typeface="Arial"/>
                          <a:ea typeface="Calibri"/>
                          <a:cs typeface="Times New Roman"/>
                        </a:rPr>
                        <a:t>Off-momentum </a:t>
                      </a:r>
                      <a:r>
                        <a:rPr lang="en-US" sz="1000" dirty="0" err="1">
                          <a:effectLst/>
                          <a:latin typeface="Arial"/>
                          <a:ea typeface="Calibri"/>
                          <a:cs typeface="Times New Roman"/>
                        </a:rPr>
                        <a:t>betatron</a:t>
                      </a:r>
                      <a:r>
                        <a:rPr lang="en-US" sz="1000" dirty="0">
                          <a:effectLst/>
                          <a:latin typeface="Arial"/>
                          <a:ea typeface="Calibri"/>
                          <a:cs typeface="Times New Roman"/>
                        </a:rPr>
                        <a:t> tune shift</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spcAft>
                          <a:spcPts val="1000"/>
                        </a:spcAft>
                      </a:pPr>
                      <a:r>
                        <a:rPr lang="de-DE" sz="900" i="1">
                          <a:effectLst/>
                          <a:latin typeface="Arial"/>
                          <a:ea typeface="Calibri"/>
                          <a:cs typeface="Arial"/>
                          <a:sym typeface="Symbol"/>
                        </a:rPr>
                        <a:t></a:t>
                      </a:r>
                      <a:r>
                        <a:rPr lang="en-US" sz="900" i="1">
                          <a:effectLst/>
                          <a:latin typeface="Arial"/>
                          <a:ea typeface="Calibri"/>
                          <a:cs typeface="Times New Roman"/>
                        </a:rPr>
                        <a:t>Qx</a:t>
                      </a:r>
                      <a:r>
                        <a:rPr lang="en-US" sz="900">
                          <a:effectLst/>
                          <a:latin typeface="Arial"/>
                          <a:ea typeface="Calibri"/>
                          <a:cs typeface="Arial"/>
                          <a:sym typeface="Symbol"/>
                        </a:rPr>
                        <a:t></a:t>
                      </a:r>
                      <a:r>
                        <a:rPr lang="en-US" sz="900">
                          <a:effectLst/>
                          <a:latin typeface="Arial"/>
                          <a:ea typeface="Calibri"/>
                          <a:cs typeface="Times New Roman"/>
                        </a:rPr>
                        <a:t>0.1</a:t>
                      </a:r>
                      <a:r>
                        <a:rPr lang="en-US" sz="900" i="1">
                          <a:effectLst/>
                          <a:latin typeface="Arial"/>
                          <a:ea typeface="Calibri"/>
                          <a:cs typeface="Times New Roman"/>
                        </a:rPr>
                        <a:t>(</a:t>
                      </a:r>
                      <a:r>
                        <a:rPr lang="en-US" sz="900" i="1">
                          <a:effectLst/>
                          <a:latin typeface="Arial"/>
                          <a:ea typeface="Calibri"/>
                          <a:cs typeface="Arial"/>
                          <a:sym typeface="Symbol"/>
                        </a:rPr>
                        <a:t></a:t>
                      </a:r>
                      <a:r>
                        <a:rPr lang="en-US" sz="900" i="1">
                          <a:effectLst/>
                          <a:latin typeface="Arial"/>
                          <a:ea typeface="Calibri"/>
                          <a:cs typeface="Times New Roman"/>
                        </a:rPr>
                        <a:t> = </a:t>
                      </a:r>
                      <a:r>
                        <a:rPr lang="en-US" sz="900">
                          <a:effectLst/>
                          <a:latin typeface="Arial"/>
                          <a:ea typeface="Calibri"/>
                          <a:cs typeface="Times New Roman"/>
                        </a:rPr>
                        <a:t>±0.5%)    </a:t>
                      </a:r>
                      <a:r>
                        <a:rPr lang="de-DE" sz="900" i="1">
                          <a:effectLst/>
                          <a:latin typeface="Arial"/>
                          <a:ea typeface="Calibri"/>
                          <a:cs typeface="Arial"/>
                          <a:sym typeface="Symbol"/>
                        </a:rPr>
                        <a:t></a:t>
                      </a:r>
                      <a:r>
                        <a:rPr lang="en-US" sz="900" i="1">
                          <a:effectLst/>
                          <a:latin typeface="Arial"/>
                          <a:ea typeface="Calibri"/>
                          <a:cs typeface="Times New Roman"/>
                        </a:rPr>
                        <a:t>Qy</a:t>
                      </a:r>
                      <a:r>
                        <a:rPr lang="en-US" sz="900">
                          <a:effectLst/>
                          <a:latin typeface="Arial"/>
                          <a:ea typeface="Calibri"/>
                          <a:cs typeface="Arial"/>
                          <a:sym typeface="Symbol"/>
                        </a:rPr>
                        <a:t></a:t>
                      </a:r>
                      <a:r>
                        <a:rPr lang="en-US" sz="900">
                          <a:effectLst/>
                          <a:latin typeface="Arial"/>
                          <a:ea typeface="Calibri"/>
                          <a:cs typeface="Times New Roman"/>
                        </a:rPr>
                        <a:t> 0.1(</a:t>
                      </a:r>
                      <a:r>
                        <a:rPr lang="en-US" sz="900" i="1">
                          <a:effectLst/>
                          <a:latin typeface="Arial"/>
                          <a:ea typeface="Calibri"/>
                          <a:cs typeface="Arial"/>
                          <a:sym typeface="Symbol"/>
                        </a:rPr>
                        <a:t></a:t>
                      </a:r>
                      <a:r>
                        <a:rPr lang="en-US" sz="900" i="1">
                          <a:effectLst/>
                          <a:latin typeface="Arial"/>
                          <a:ea typeface="Calibri"/>
                          <a:cs typeface="Times New Roman"/>
                        </a:rPr>
                        <a:t> </a:t>
                      </a:r>
                      <a:r>
                        <a:rPr lang="en-US" sz="900">
                          <a:effectLst/>
                          <a:latin typeface="Arial"/>
                          <a:ea typeface="Calibri"/>
                          <a:cs typeface="Times New Roman"/>
                        </a:rPr>
                        <a:t>= ±0.5%)</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spcAft>
                          <a:spcPts val="1000"/>
                        </a:spcAft>
                      </a:pPr>
                      <a:r>
                        <a:rPr lang="de-DE" sz="900" i="1">
                          <a:effectLst/>
                          <a:latin typeface="Arial"/>
                          <a:ea typeface="Calibri"/>
                          <a:cs typeface="Arial"/>
                          <a:sym typeface="Symbol"/>
                        </a:rPr>
                        <a:t></a:t>
                      </a:r>
                      <a:r>
                        <a:rPr lang="en-US" sz="900" i="1">
                          <a:effectLst/>
                          <a:latin typeface="Arial"/>
                          <a:ea typeface="Calibri"/>
                          <a:cs typeface="Times New Roman"/>
                        </a:rPr>
                        <a:t>Qx</a:t>
                      </a:r>
                      <a:r>
                        <a:rPr lang="en-US" sz="900">
                          <a:effectLst/>
                          <a:latin typeface="Arial"/>
                          <a:ea typeface="Calibri"/>
                          <a:cs typeface="Arial"/>
                          <a:sym typeface="Symbol"/>
                        </a:rPr>
                        <a:t></a:t>
                      </a:r>
                      <a:r>
                        <a:rPr lang="en-US" sz="900">
                          <a:effectLst/>
                          <a:latin typeface="Arial"/>
                          <a:ea typeface="Calibri"/>
                          <a:cs typeface="Times New Roman"/>
                        </a:rPr>
                        <a:t>0.03</a:t>
                      </a:r>
                      <a:r>
                        <a:rPr lang="en-US" sz="900" i="1">
                          <a:effectLst/>
                          <a:latin typeface="Arial"/>
                          <a:ea typeface="Calibri"/>
                          <a:cs typeface="Times New Roman"/>
                        </a:rPr>
                        <a:t>(</a:t>
                      </a:r>
                      <a:r>
                        <a:rPr lang="en-US" sz="900" i="1">
                          <a:effectLst/>
                          <a:latin typeface="Arial"/>
                          <a:ea typeface="Calibri"/>
                          <a:cs typeface="Arial"/>
                          <a:sym typeface="Symbol"/>
                        </a:rPr>
                        <a:t></a:t>
                      </a:r>
                      <a:r>
                        <a:rPr lang="en-US" sz="900" i="1">
                          <a:effectLst/>
                          <a:latin typeface="Arial"/>
                          <a:ea typeface="Calibri"/>
                          <a:cs typeface="Times New Roman"/>
                        </a:rPr>
                        <a:t> =</a:t>
                      </a:r>
                      <a:r>
                        <a:rPr lang="en-US" sz="900">
                          <a:effectLst/>
                          <a:latin typeface="Arial"/>
                          <a:ea typeface="Calibri"/>
                          <a:cs typeface="Times New Roman"/>
                        </a:rPr>
                        <a:t>±4%)    </a:t>
                      </a:r>
                      <a:r>
                        <a:rPr lang="de-DE" sz="900" i="1">
                          <a:effectLst/>
                          <a:latin typeface="Arial"/>
                          <a:ea typeface="Calibri"/>
                          <a:cs typeface="Arial"/>
                          <a:sym typeface="Symbol"/>
                        </a:rPr>
                        <a:t></a:t>
                      </a:r>
                      <a:r>
                        <a:rPr lang="en-US" sz="900" i="1">
                          <a:effectLst/>
                          <a:latin typeface="Arial"/>
                          <a:ea typeface="Calibri"/>
                          <a:cs typeface="Times New Roman"/>
                        </a:rPr>
                        <a:t>Qy</a:t>
                      </a:r>
                      <a:r>
                        <a:rPr lang="en-US" sz="900">
                          <a:effectLst/>
                          <a:latin typeface="Arial"/>
                          <a:ea typeface="Calibri"/>
                          <a:cs typeface="Arial"/>
                          <a:sym typeface="Symbol"/>
                        </a:rPr>
                        <a:t></a:t>
                      </a:r>
                      <a:r>
                        <a:rPr lang="en-US" sz="900">
                          <a:effectLst/>
                          <a:latin typeface="Arial"/>
                          <a:ea typeface="Calibri"/>
                          <a:cs typeface="Times New Roman"/>
                        </a:rPr>
                        <a:t> 0.1(</a:t>
                      </a:r>
                      <a:r>
                        <a:rPr lang="en-US" sz="900" i="1">
                          <a:effectLst/>
                          <a:latin typeface="Arial"/>
                          <a:ea typeface="Calibri"/>
                          <a:cs typeface="Arial"/>
                          <a:sym typeface="Symbol"/>
                        </a:rPr>
                        <a:t></a:t>
                      </a:r>
                      <a:r>
                        <a:rPr lang="en-US" sz="900" i="1">
                          <a:effectLst/>
                          <a:latin typeface="Arial"/>
                          <a:ea typeface="Calibri"/>
                          <a:cs typeface="Times New Roman"/>
                        </a:rPr>
                        <a:t> </a:t>
                      </a:r>
                      <a:r>
                        <a:rPr lang="en-US" sz="900">
                          <a:effectLst/>
                          <a:latin typeface="Arial"/>
                          <a:ea typeface="Calibri"/>
                          <a:cs typeface="Times New Roman"/>
                        </a:rPr>
                        <a:t>=±3%)</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spcAft>
                          <a:spcPts val="1000"/>
                        </a:spcAft>
                      </a:pPr>
                      <a:r>
                        <a:rPr lang="de-DE" sz="1000" i="1">
                          <a:effectLst/>
                          <a:latin typeface="Arial"/>
                          <a:ea typeface="Calibri"/>
                          <a:cs typeface="Arial"/>
                          <a:sym typeface="Symbol"/>
                        </a:rPr>
                        <a:t></a:t>
                      </a:r>
                      <a:r>
                        <a:rPr lang="en-US" sz="1000" i="1">
                          <a:effectLst/>
                          <a:latin typeface="Arial"/>
                          <a:ea typeface="Calibri"/>
                          <a:cs typeface="Times New Roman"/>
                        </a:rPr>
                        <a:t>Qx</a:t>
                      </a:r>
                      <a:r>
                        <a:rPr lang="en-US" sz="1000">
                          <a:effectLst/>
                          <a:latin typeface="Arial"/>
                          <a:ea typeface="Calibri"/>
                          <a:cs typeface="Arial"/>
                          <a:sym typeface="Symbol"/>
                        </a:rPr>
                        <a:t></a:t>
                      </a:r>
                      <a:r>
                        <a:rPr lang="en-US" sz="1000">
                          <a:effectLst/>
                          <a:latin typeface="Arial"/>
                          <a:ea typeface="Calibri"/>
                          <a:cs typeface="Times New Roman"/>
                        </a:rPr>
                        <a:t>0.02</a:t>
                      </a:r>
                      <a:r>
                        <a:rPr lang="en-US" sz="1000" i="1">
                          <a:effectLst/>
                          <a:latin typeface="Arial"/>
                          <a:ea typeface="Calibri"/>
                          <a:cs typeface="Times New Roman"/>
                        </a:rPr>
                        <a:t>(</a:t>
                      </a:r>
                      <a:r>
                        <a:rPr lang="en-US" sz="1000" i="1">
                          <a:effectLst/>
                          <a:latin typeface="Arial"/>
                          <a:ea typeface="Calibri"/>
                          <a:cs typeface="Arial"/>
                          <a:sym typeface="Symbol"/>
                        </a:rPr>
                        <a:t></a:t>
                      </a:r>
                      <a:r>
                        <a:rPr lang="en-US" sz="1000" i="1">
                          <a:effectLst/>
                          <a:latin typeface="Arial"/>
                          <a:ea typeface="Calibri"/>
                          <a:cs typeface="Times New Roman"/>
                        </a:rPr>
                        <a:t>=</a:t>
                      </a:r>
                      <a:r>
                        <a:rPr lang="en-US" sz="1000">
                          <a:effectLst/>
                          <a:latin typeface="Arial"/>
                          <a:ea typeface="Calibri"/>
                          <a:cs typeface="Times New Roman"/>
                        </a:rPr>
                        <a:t>±8%)    </a:t>
                      </a:r>
                      <a:r>
                        <a:rPr lang="de-DE" sz="1000" i="1">
                          <a:effectLst/>
                          <a:latin typeface="Arial"/>
                          <a:ea typeface="Calibri"/>
                          <a:cs typeface="Arial"/>
                          <a:sym typeface="Symbol"/>
                        </a:rPr>
                        <a:t></a:t>
                      </a:r>
                      <a:r>
                        <a:rPr lang="en-US" sz="1000" i="1">
                          <a:effectLst/>
                          <a:latin typeface="Arial"/>
                          <a:ea typeface="Calibri"/>
                          <a:cs typeface="Times New Roman"/>
                        </a:rPr>
                        <a:t>Qy</a:t>
                      </a:r>
                      <a:r>
                        <a:rPr lang="en-US" sz="1000">
                          <a:effectLst/>
                          <a:latin typeface="Arial"/>
                          <a:ea typeface="Calibri"/>
                          <a:cs typeface="Arial"/>
                          <a:sym typeface="Symbol"/>
                        </a:rPr>
                        <a:t></a:t>
                      </a:r>
                      <a:r>
                        <a:rPr lang="en-US" sz="1000">
                          <a:effectLst/>
                          <a:latin typeface="Arial"/>
                          <a:ea typeface="Calibri"/>
                          <a:cs typeface="Times New Roman"/>
                        </a:rPr>
                        <a:t> 0.1(</a:t>
                      </a:r>
                      <a:r>
                        <a:rPr lang="en-US" sz="1000" i="1">
                          <a:effectLst/>
                          <a:latin typeface="Arial"/>
                          <a:ea typeface="Calibri"/>
                          <a:cs typeface="Arial"/>
                          <a:sym typeface="Symbol"/>
                        </a:rPr>
                        <a:t></a:t>
                      </a:r>
                      <a:r>
                        <a:rPr lang="en-US" sz="1000">
                          <a:effectLst/>
                          <a:latin typeface="Arial"/>
                          <a:ea typeface="Calibri"/>
                          <a:cs typeface="Times New Roman"/>
                        </a:rPr>
                        <a:t>=±8%)</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spcAft>
                          <a:spcPts val="1000"/>
                        </a:spcAft>
                      </a:pPr>
                      <a:r>
                        <a:rPr lang="de-DE" sz="900" i="1">
                          <a:effectLst/>
                          <a:latin typeface="Arial"/>
                          <a:ea typeface="Calibri"/>
                          <a:cs typeface="Arial"/>
                          <a:sym typeface="Symbol"/>
                        </a:rPr>
                        <a:t></a:t>
                      </a:r>
                      <a:r>
                        <a:rPr lang="en-US" sz="900" i="1">
                          <a:effectLst/>
                          <a:latin typeface="Arial"/>
                          <a:ea typeface="Calibri"/>
                          <a:cs typeface="Times New Roman"/>
                        </a:rPr>
                        <a:t>Qx</a:t>
                      </a:r>
                      <a:r>
                        <a:rPr lang="en-US" sz="900">
                          <a:effectLst/>
                          <a:latin typeface="Arial"/>
                          <a:ea typeface="Calibri"/>
                          <a:cs typeface="Arial"/>
                          <a:sym typeface="Symbol"/>
                        </a:rPr>
                        <a:t></a:t>
                      </a:r>
                      <a:r>
                        <a:rPr lang="en-US" sz="900">
                          <a:effectLst/>
                          <a:latin typeface="Arial"/>
                          <a:ea typeface="Calibri"/>
                          <a:cs typeface="Times New Roman"/>
                        </a:rPr>
                        <a:t>0.02</a:t>
                      </a:r>
                      <a:r>
                        <a:rPr lang="en-US" sz="900" i="1">
                          <a:effectLst/>
                          <a:latin typeface="Arial"/>
                          <a:ea typeface="Calibri"/>
                          <a:cs typeface="Times New Roman"/>
                        </a:rPr>
                        <a:t>(</a:t>
                      </a:r>
                      <a:r>
                        <a:rPr lang="en-US" sz="900" i="1">
                          <a:effectLst/>
                          <a:latin typeface="Arial"/>
                          <a:ea typeface="Calibri"/>
                          <a:cs typeface="Arial"/>
                          <a:sym typeface="Symbol"/>
                        </a:rPr>
                        <a:t></a:t>
                      </a:r>
                      <a:r>
                        <a:rPr lang="en-US" sz="900" i="1">
                          <a:effectLst/>
                          <a:latin typeface="Arial"/>
                          <a:ea typeface="Calibri"/>
                          <a:cs typeface="Times New Roman"/>
                        </a:rPr>
                        <a:t> =</a:t>
                      </a:r>
                      <a:r>
                        <a:rPr lang="en-US" sz="900">
                          <a:effectLst/>
                          <a:latin typeface="Arial"/>
                          <a:ea typeface="Calibri"/>
                          <a:cs typeface="Times New Roman"/>
                        </a:rPr>
                        <a:t>±8%)    </a:t>
                      </a:r>
                      <a:r>
                        <a:rPr lang="de-DE" sz="900" i="1">
                          <a:effectLst/>
                          <a:latin typeface="Arial"/>
                          <a:ea typeface="Calibri"/>
                          <a:cs typeface="Arial"/>
                          <a:sym typeface="Symbol"/>
                        </a:rPr>
                        <a:t></a:t>
                      </a:r>
                      <a:r>
                        <a:rPr lang="en-US" sz="900" i="1">
                          <a:effectLst/>
                          <a:latin typeface="Arial"/>
                          <a:ea typeface="Calibri"/>
                          <a:cs typeface="Times New Roman"/>
                        </a:rPr>
                        <a:t>Qy</a:t>
                      </a:r>
                      <a:r>
                        <a:rPr lang="en-US" sz="900">
                          <a:effectLst/>
                          <a:latin typeface="Arial"/>
                          <a:ea typeface="Calibri"/>
                          <a:cs typeface="Arial"/>
                          <a:sym typeface="Symbol"/>
                        </a:rPr>
                        <a:t></a:t>
                      </a:r>
                      <a:r>
                        <a:rPr lang="en-US" sz="900">
                          <a:effectLst/>
                          <a:latin typeface="Arial"/>
                          <a:ea typeface="Calibri"/>
                          <a:cs typeface="Times New Roman"/>
                        </a:rPr>
                        <a:t> 0.1(</a:t>
                      </a:r>
                      <a:r>
                        <a:rPr lang="en-US" sz="900" i="1">
                          <a:effectLst/>
                          <a:latin typeface="Arial"/>
                          <a:ea typeface="Calibri"/>
                          <a:cs typeface="Arial"/>
                          <a:sym typeface="Symbol"/>
                        </a:rPr>
                        <a:t></a:t>
                      </a:r>
                      <a:r>
                        <a:rPr lang="en-US" sz="900" i="1">
                          <a:effectLst/>
                          <a:latin typeface="Arial"/>
                          <a:ea typeface="Calibri"/>
                          <a:cs typeface="Times New Roman"/>
                        </a:rPr>
                        <a:t> </a:t>
                      </a:r>
                      <a:r>
                        <a:rPr lang="en-US" sz="900">
                          <a:effectLst/>
                          <a:latin typeface="Arial"/>
                          <a:ea typeface="Calibri"/>
                          <a:cs typeface="Times New Roman"/>
                        </a:rPr>
                        <a:t>=±8%)</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0850">
                <a:tc>
                  <a:txBody>
                    <a:bodyPr/>
                    <a:lstStyle/>
                    <a:p>
                      <a:pPr indent="180340" algn="l">
                        <a:spcAft>
                          <a:spcPts val="1000"/>
                        </a:spcAft>
                      </a:pPr>
                      <a:r>
                        <a:rPr lang="en-US" sz="1000">
                          <a:effectLst/>
                          <a:latin typeface="Arial"/>
                          <a:ea typeface="Calibri"/>
                          <a:cs typeface="Times New Roman"/>
                        </a:rPr>
                        <a:t>Dynam. Aperture</a:t>
                      </a:r>
                      <a:endParaRPr lang="de-DE" sz="1100">
                        <a:effectLst/>
                        <a:latin typeface="Calibri"/>
                        <a:ea typeface="Calibri"/>
                        <a:cs typeface="Times New Roman"/>
                      </a:endParaRPr>
                    </a:p>
                    <a:p>
                      <a:pPr indent="180340" algn="l">
                        <a:spcAft>
                          <a:spcPts val="1000"/>
                        </a:spcAft>
                      </a:pPr>
                      <a:r>
                        <a:rPr lang="en-US" sz="1000">
                          <a:effectLst/>
                          <a:latin typeface="Arial"/>
                          <a:ea typeface="Calibri"/>
                          <a:cs typeface="Times New Roman"/>
                        </a:rPr>
                        <a:t>2a</a:t>
                      </a:r>
                      <a:r>
                        <a:rPr lang="en-US" sz="1000">
                          <a:effectLst/>
                          <a:latin typeface="Arial"/>
                          <a:ea typeface="Calibri"/>
                          <a:cs typeface="Arial"/>
                          <a:sym typeface="Symbol"/>
                        </a:rPr>
                        <a:t></a:t>
                      </a:r>
                      <a:r>
                        <a:rPr lang="en-US" sz="1000">
                          <a:effectLst/>
                          <a:latin typeface="Arial"/>
                          <a:ea typeface="Calibri"/>
                          <a:cs typeface="Times New Roman"/>
                        </a:rPr>
                        <a:t>2b=60</a:t>
                      </a:r>
                      <a:r>
                        <a:rPr lang="en-US" sz="1000">
                          <a:effectLst/>
                          <a:latin typeface="Arial"/>
                          <a:ea typeface="Calibri"/>
                          <a:cs typeface="Arial"/>
                          <a:sym typeface="Symbol"/>
                        </a:rPr>
                        <a:t></a:t>
                      </a:r>
                      <a:r>
                        <a:rPr lang="en-US" sz="1000">
                          <a:effectLst/>
                          <a:latin typeface="Arial"/>
                          <a:ea typeface="Calibri"/>
                          <a:cs typeface="Times New Roman"/>
                        </a:rPr>
                        <a:t>40 mm</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DA</a:t>
                      </a:r>
                      <a:r>
                        <a:rPr lang="en-US" sz="1000" baseline="-25000">
                          <a:effectLst/>
                          <a:latin typeface="Arial"/>
                          <a:ea typeface="Calibri"/>
                          <a:cs typeface="Times New Roman"/>
                        </a:rPr>
                        <a:t>X</a:t>
                      </a:r>
                      <a:r>
                        <a:rPr lang="en-US" sz="1000">
                          <a:effectLst/>
                          <a:latin typeface="Arial"/>
                          <a:ea typeface="Calibri"/>
                          <a:cs typeface="Times New Roman"/>
                        </a:rPr>
                        <a:t> =± 18 mm</a:t>
                      </a:r>
                      <a:endParaRPr lang="de-DE" sz="1100">
                        <a:effectLst/>
                        <a:latin typeface="Calibri"/>
                        <a:ea typeface="Calibri"/>
                        <a:cs typeface="Times New Roman"/>
                      </a:endParaRPr>
                    </a:p>
                    <a:p>
                      <a:pPr indent="180340" algn="ctr">
                        <a:spcAft>
                          <a:spcPts val="1000"/>
                        </a:spcAft>
                      </a:pPr>
                      <a:r>
                        <a:rPr lang="en-US" sz="1000">
                          <a:effectLst/>
                          <a:latin typeface="Arial"/>
                          <a:ea typeface="Calibri"/>
                          <a:cs typeface="Times New Roman"/>
                        </a:rPr>
                        <a:t>DA</a:t>
                      </a:r>
                      <a:r>
                        <a:rPr lang="en-US" sz="1000" baseline="-25000">
                          <a:effectLst/>
                          <a:latin typeface="Arial"/>
                          <a:ea typeface="Calibri"/>
                          <a:cs typeface="Times New Roman"/>
                        </a:rPr>
                        <a:t>Y</a:t>
                      </a:r>
                      <a:r>
                        <a:rPr lang="en-US" sz="1000">
                          <a:effectLst/>
                          <a:latin typeface="Arial"/>
                          <a:ea typeface="Calibri"/>
                          <a:cs typeface="Times New Roman"/>
                        </a:rPr>
                        <a:t> =± 7.5 mm</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50" b="1" dirty="0">
                          <a:solidFill>
                            <a:srgbClr val="0000CC"/>
                          </a:solidFill>
                          <a:effectLst/>
                          <a:latin typeface="Arial"/>
                          <a:ea typeface="Calibri"/>
                          <a:cs typeface="Times New Roman"/>
                        </a:rPr>
                        <a:t>DA</a:t>
                      </a:r>
                      <a:r>
                        <a:rPr lang="en-US" sz="1050" b="1" baseline="-25000" dirty="0">
                          <a:solidFill>
                            <a:srgbClr val="0000CC"/>
                          </a:solidFill>
                          <a:effectLst/>
                          <a:latin typeface="Arial"/>
                          <a:ea typeface="Calibri"/>
                          <a:cs typeface="Times New Roman"/>
                        </a:rPr>
                        <a:t>X</a:t>
                      </a:r>
                      <a:r>
                        <a:rPr lang="en-US" sz="1050" b="1" dirty="0">
                          <a:solidFill>
                            <a:srgbClr val="0000CC"/>
                          </a:solidFill>
                          <a:effectLst/>
                          <a:latin typeface="Arial"/>
                          <a:ea typeface="Calibri"/>
                          <a:cs typeface="Times New Roman"/>
                        </a:rPr>
                        <a:t>=</a:t>
                      </a:r>
                      <a:r>
                        <a:rPr lang="en-US" sz="1050" b="1" dirty="0">
                          <a:solidFill>
                            <a:srgbClr val="0000CC"/>
                          </a:solidFill>
                          <a:effectLst/>
                          <a:latin typeface="Arial"/>
                          <a:ea typeface="Calibri"/>
                          <a:cs typeface="Arial"/>
                          <a:sym typeface="Symbol"/>
                        </a:rPr>
                        <a:t></a:t>
                      </a:r>
                      <a:r>
                        <a:rPr lang="en-US" sz="1050" b="1" dirty="0" smtClean="0">
                          <a:solidFill>
                            <a:srgbClr val="0000CC"/>
                          </a:solidFill>
                          <a:effectLst/>
                          <a:latin typeface="Arial"/>
                          <a:ea typeface="Calibri"/>
                          <a:cs typeface="Times New Roman"/>
                        </a:rPr>
                        <a:t>14</a:t>
                      </a:r>
                      <a:r>
                        <a:rPr lang="en-US" sz="1050" b="1" dirty="0" smtClean="0">
                          <a:solidFill>
                            <a:srgbClr val="0000CC"/>
                          </a:solidFill>
                          <a:effectLst/>
                          <a:latin typeface="Arial"/>
                          <a:ea typeface="Calibri"/>
                          <a:cs typeface="Arial"/>
                          <a:sym typeface="Symbol"/>
                        </a:rPr>
                        <a:t></a:t>
                      </a:r>
                      <a:r>
                        <a:rPr lang="en-US" sz="1050" b="1" dirty="0">
                          <a:solidFill>
                            <a:srgbClr val="0000CC"/>
                          </a:solidFill>
                          <a:effectLst/>
                          <a:latin typeface="Arial"/>
                          <a:ea typeface="Calibri"/>
                          <a:cs typeface="Times New Roman"/>
                        </a:rPr>
                        <a:t>18 mm</a:t>
                      </a:r>
                      <a:endParaRPr lang="de-DE" sz="1050" dirty="0">
                        <a:solidFill>
                          <a:srgbClr val="0000CC"/>
                        </a:solidFill>
                        <a:effectLst/>
                        <a:latin typeface="Calibri"/>
                        <a:ea typeface="Calibri"/>
                        <a:cs typeface="Times New Roman"/>
                      </a:endParaRPr>
                    </a:p>
                    <a:p>
                      <a:pPr indent="180340" algn="ctr">
                        <a:spcAft>
                          <a:spcPts val="1000"/>
                        </a:spcAft>
                      </a:pPr>
                      <a:r>
                        <a:rPr lang="en-US" sz="1050" b="1" dirty="0">
                          <a:solidFill>
                            <a:srgbClr val="0000CC"/>
                          </a:solidFill>
                          <a:effectLst/>
                          <a:latin typeface="Arial"/>
                          <a:ea typeface="Calibri"/>
                          <a:cs typeface="Times New Roman"/>
                        </a:rPr>
                        <a:t>DA</a:t>
                      </a:r>
                      <a:r>
                        <a:rPr lang="en-US" sz="1050" b="1" baseline="-25000" dirty="0">
                          <a:solidFill>
                            <a:srgbClr val="0000CC"/>
                          </a:solidFill>
                          <a:effectLst/>
                          <a:latin typeface="Arial"/>
                          <a:ea typeface="Calibri"/>
                          <a:cs typeface="Times New Roman"/>
                        </a:rPr>
                        <a:t>Y</a:t>
                      </a:r>
                      <a:r>
                        <a:rPr lang="en-US" sz="1050" b="1" dirty="0">
                          <a:solidFill>
                            <a:srgbClr val="0000CC"/>
                          </a:solidFill>
                          <a:effectLst/>
                          <a:latin typeface="Arial"/>
                          <a:ea typeface="Calibri"/>
                          <a:cs typeface="Times New Roman"/>
                        </a:rPr>
                        <a:t> = ± 6 mm</a:t>
                      </a:r>
                      <a:endParaRPr lang="de-DE" sz="1050" dirty="0">
                        <a:solidFill>
                          <a:srgbClr val="0000CC"/>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1000"/>
                        </a:spcAft>
                      </a:pPr>
                      <a:r>
                        <a:rPr lang="en-US" sz="1000" dirty="0">
                          <a:effectLst/>
                          <a:latin typeface="Arial"/>
                          <a:ea typeface="Calibri"/>
                          <a:cs typeface="Times New Roman"/>
                        </a:rPr>
                        <a:t>DA</a:t>
                      </a:r>
                      <a:r>
                        <a:rPr lang="en-US" sz="1000" baseline="-25000" dirty="0">
                          <a:effectLst/>
                          <a:latin typeface="Arial"/>
                          <a:ea typeface="Calibri"/>
                          <a:cs typeface="Times New Roman"/>
                        </a:rPr>
                        <a:t>X</a:t>
                      </a:r>
                      <a:r>
                        <a:rPr lang="en-US" sz="1000" dirty="0" smtClean="0">
                          <a:effectLst/>
                          <a:latin typeface="Arial"/>
                          <a:ea typeface="Calibri"/>
                          <a:cs typeface="Times New Roman"/>
                        </a:rPr>
                        <a:t>=</a:t>
                      </a:r>
                      <a:r>
                        <a:rPr lang="en-US" sz="1000" dirty="0" smtClean="0">
                          <a:effectLst/>
                          <a:latin typeface="Arial"/>
                          <a:ea typeface="Calibri"/>
                          <a:cs typeface="Arial"/>
                          <a:sym typeface="Symbol"/>
                        </a:rPr>
                        <a:t></a:t>
                      </a:r>
                      <a:r>
                        <a:rPr lang="en-US" sz="1000" dirty="0">
                          <a:effectLst/>
                          <a:latin typeface="Arial"/>
                          <a:ea typeface="Calibri"/>
                          <a:cs typeface="Times New Roman"/>
                        </a:rPr>
                        <a:t>8..</a:t>
                      </a:r>
                      <a:r>
                        <a:rPr lang="en-US" sz="1000" dirty="0">
                          <a:effectLst/>
                          <a:latin typeface="Arial"/>
                          <a:ea typeface="Calibri"/>
                          <a:cs typeface="Arial"/>
                          <a:sym typeface="Symbol"/>
                        </a:rPr>
                        <a:t></a:t>
                      </a:r>
                      <a:r>
                        <a:rPr lang="en-US" sz="1000" dirty="0">
                          <a:effectLst/>
                          <a:latin typeface="Arial"/>
                          <a:ea typeface="Calibri"/>
                          <a:cs typeface="Times New Roman"/>
                        </a:rPr>
                        <a:t>12 mm</a:t>
                      </a:r>
                      <a:endParaRPr lang="de-DE" sz="1100" dirty="0">
                        <a:effectLst/>
                        <a:latin typeface="Calibri"/>
                        <a:ea typeface="Calibri"/>
                        <a:cs typeface="Times New Roman"/>
                      </a:endParaRPr>
                    </a:p>
                    <a:p>
                      <a:pPr indent="180340" algn="just">
                        <a:spcAft>
                          <a:spcPts val="1000"/>
                        </a:spcAft>
                      </a:pPr>
                      <a:r>
                        <a:rPr lang="en-US" sz="1000" dirty="0">
                          <a:effectLst/>
                          <a:latin typeface="Arial"/>
                          <a:ea typeface="Calibri"/>
                          <a:cs typeface="Times New Roman"/>
                        </a:rPr>
                        <a:t>DA</a:t>
                      </a:r>
                      <a:r>
                        <a:rPr lang="en-US" sz="1000" baseline="-25000" dirty="0">
                          <a:effectLst/>
                          <a:latin typeface="Arial"/>
                          <a:ea typeface="Calibri"/>
                          <a:cs typeface="Times New Roman"/>
                        </a:rPr>
                        <a:t>Y</a:t>
                      </a:r>
                      <a:r>
                        <a:rPr lang="en-US" sz="1000" dirty="0">
                          <a:effectLst/>
                          <a:latin typeface="Arial"/>
                          <a:ea typeface="Calibri"/>
                          <a:cs typeface="Times New Roman"/>
                        </a:rPr>
                        <a:t> = ± 6 mm</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DA</a:t>
                      </a:r>
                      <a:r>
                        <a:rPr lang="en-US" sz="1000" baseline="-25000">
                          <a:effectLst/>
                          <a:latin typeface="Arial"/>
                          <a:ea typeface="Calibri"/>
                          <a:cs typeface="Times New Roman"/>
                        </a:rPr>
                        <a:t>X</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8..</a:t>
                      </a:r>
                      <a:r>
                        <a:rPr lang="en-US" sz="1000">
                          <a:effectLst/>
                          <a:latin typeface="Arial"/>
                          <a:ea typeface="Calibri"/>
                          <a:cs typeface="Arial"/>
                          <a:sym typeface="Symbol"/>
                        </a:rPr>
                        <a:t></a:t>
                      </a:r>
                      <a:r>
                        <a:rPr lang="en-US" sz="1000">
                          <a:effectLst/>
                          <a:latin typeface="Arial"/>
                          <a:ea typeface="Calibri"/>
                          <a:cs typeface="Times New Roman"/>
                        </a:rPr>
                        <a:t>10 mm</a:t>
                      </a:r>
                      <a:endParaRPr lang="de-DE" sz="1100">
                        <a:effectLst/>
                        <a:latin typeface="Calibri"/>
                        <a:ea typeface="Calibri"/>
                        <a:cs typeface="Times New Roman"/>
                      </a:endParaRPr>
                    </a:p>
                    <a:p>
                      <a:pPr indent="180340" algn="ctr">
                        <a:spcAft>
                          <a:spcPts val="1000"/>
                        </a:spcAft>
                      </a:pPr>
                      <a:r>
                        <a:rPr lang="en-US" sz="1000">
                          <a:effectLst/>
                          <a:latin typeface="Arial"/>
                          <a:ea typeface="Calibri"/>
                          <a:cs typeface="Times New Roman"/>
                        </a:rPr>
                        <a:t>DA</a:t>
                      </a:r>
                      <a:r>
                        <a:rPr lang="en-US" sz="1000" baseline="-25000">
                          <a:effectLst/>
                          <a:latin typeface="Arial"/>
                          <a:ea typeface="Calibri"/>
                          <a:cs typeface="Times New Roman"/>
                        </a:rPr>
                        <a:t>Y</a:t>
                      </a:r>
                      <a:r>
                        <a:rPr lang="en-US" sz="1000">
                          <a:effectLst/>
                          <a:latin typeface="Arial"/>
                          <a:ea typeface="Calibri"/>
                          <a:cs typeface="Times New Roman"/>
                        </a:rPr>
                        <a:t> =± 6 mm</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indent="180340" algn="ctr">
                        <a:spcAft>
                          <a:spcPts val="1000"/>
                        </a:spcAft>
                      </a:pPr>
                      <a:r>
                        <a:rPr lang="en-US" sz="1000">
                          <a:effectLst/>
                          <a:latin typeface="Arial"/>
                          <a:ea typeface="Calibri"/>
                          <a:cs typeface="Times New Roman"/>
                        </a:rPr>
                        <a:t>Moment. Accept.</a:t>
                      </a:r>
                      <a:endParaRPr lang="de-DE" sz="1100">
                        <a:effectLst/>
                        <a:latin typeface="Calibri"/>
                        <a:ea typeface="Calibri"/>
                        <a:cs typeface="Times New Roman"/>
                      </a:endParaRPr>
                    </a:p>
                    <a:p>
                      <a:pPr indent="180340" algn="ctr">
                        <a:spcAft>
                          <a:spcPts val="1000"/>
                        </a:spcAft>
                      </a:pPr>
                      <a:r>
                        <a:rPr lang="en-US" sz="1000">
                          <a:effectLst/>
                          <a:latin typeface="Arial"/>
                          <a:ea typeface="Calibri"/>
                          <a:cs typeface="Times New Roman"/>
                        </a:rPr>
                        <a:t>2a</a:t>
                      </a:r>
                      <a:r>
                        <a:rPr lang="en-US" sz="1000">
                          <a:effectLst/>
                          <a:latin typeface="Arial"/>
                          <a:ea typeface="Calibri"/>
                          <a:cs typeface="Arial"/>
                          <a:sym typeface="Symbol"/>
                        </a:rPr>
                        <a:t></a:t>
                      </a:r>
                      <a:r>
                        <a:rPr lang="en-US" sz="1000">
                          <a:effectLst/>
                          <a:latin typeface="Arial"/>
                          <a:ea typeface="Calibri"/>
                          <a:cs typeface="Times New Roman"/>
                        </a:rPr>
                        <a:t>2b=60</a:t>
                      </a:r>
                      <a:r>
                        <a:rPr lang="en-US" sz="1000">
                          <a:effectLst/>
                          <a:latin typeface="Arial"/>
                          <a:ea typeface="Calibri"/>
                          <a:cs typeface="Arial"/>
                          <a:sym typeface="Symbol"/>
                        </a:rPr>
                        <a:t></a:t>
                      </a:r>
                      <a:r>
                        <a:rPr lang="en-US" sz="1000">
                          <a:effectLst/>
                          <a:latin typeface="Arial"/>
                          <a:ea typeface="Calibri"/>
                          <a:cs typeface="Times New Roman"/>
                        </a:rPr>
                        <a:t>40 mm</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dirty="0">
                          <a:effectLst/>
                          <a:latin typeface="Arial"/>
                          <a:ea typeface="Calibri"/>
                          <a:cs typeface="Times New Roman"/>
                        </a:rPr>
                        <a:t>MA</a:t>
                      </a:r>
                      <a:r>
                        <a:rPr lang="en-US" sz="1000" baseline="-25000" dirty="0">
                          <a:effectLst/>
                          <a:latin typeface="Arial"/>
                          <a:ea typeface="Calibri"/>
                          <a:cs typeface="Times New Roman"/>
                        </a:rPr>
                        <a:t>X</a:t>
                      </a:r>
                      <a:r>
                        <a:rPr lang="en-US" sz="1000" dirty="0">
                          <a:effectLst/>
                          <a:latin typeface="Arial"/>
                          <a:ea typeface="Calibri"/>
                          <a:cs typeface="Times New Roman"/>
                        </a:rPr>
                        <a:t>=</a:t>
                      </a:r>
                      <a:r>
                        <a:rPr lang="en-US" sz="1000" dirty="0">
                          <a:effectLst/>
                          <a:latin typeface="Arial"/>
                          <a:ea typeface="Calibri"/>
                          <a:cs typeface="Arial"/>
                          <a:sym typeface="Symbol"/>
                        </a:rPr>
                        <a:t></a:t>
                      </a:r>
                      <a:r>
                        <a:rPr lang="en-US" sz="1000" dirty="0">
                          <a:effectLst/>
                          <a:latin typeface="Arial"/>
                          <a:ea typeface="Calibri"/>
                          <a:cs typeface="Times New Roman"/>
                        </a:rPr>
                        <a:t>0.5%..</a:t>
                      </a:r>
                      <a:r>
                        <a:rPr lang="en-US" sz="1000" dirty="0">
                          <a:effectLst/>
                          <a:latin typeface="Arial"/>
                          <a:ea typeface="Calibri"/>
                          <a:cs typeface="Arial"/>
                          <a:sym typeface="Symbol"/>
                        </a:rPr>
                        <a:t></a:t>
                      </a:r>
                      <a:r>
                        <a:rPr lang="en-US" sz="1000" dirty="0">
                          <a:effectLst/>
                          <a:latin typeface="Arial"/>
                          <a:ea typeface="Calibri"/>
                          <a:cs typeface="Times New Roman"/>
                        </a:rPr>
                        <a:t>3%</a:t>
                      </a:r>
                      <a:endParaRPr lang="de-DE" sz="1100" dirty="0">
                        <a:effectLst/>
                        <a:latin typeface="Calibri"/>
                        <a:ea typeface="Calibri"/>
                        <a:cs typeface="Times New Roman"/>
                      </a:endParaRPr>
                    </a:p>
                    <a:p>
                      <a:pPr indent="180340" algn="ctr">
                        <a:spcAft>
                          <a:spcPts val="1000"/>
                        </a:spcAft>
                      </a:pPr>
                      <a:r>
                        <a:rPr lang="en-US" sz="1000" dirty="0">
                          <a:effectLst/>
                          <a:latin typeface="Arial"/>
                          <a:ea typeface="Calibri"/>
                          <a:cs typeface="Times New Roman"/>
                        </a:rPr>
                        <a:t>MA</a:t>
                      </a:r>
                      <a:r>
                        <a:rPr lang="en-US" sz="1000" baseline="-25000" dirty="0">
                          <a:effectLst/>
                          <a:latin typeface="Arial"/>
                          <a:ea typeface="Calibri"/>
                          <a:cs typeface="Times New Roman"/>
                        </a:rPr>
                        <a:t>Y </a:t>
                      </a:r>
                      <a:r>
                        <a:rPr lang="en-US" sz="1000" dirty="0">
                          <a:effectLst/>
                          <a:latin typeface="Arial"/>
                          <a:ea typeface="Calibri"/>
                          <a:cs typeface="Times New Roman"/>
                        </a:rPr>
                        <a:t>=</a:t>
                      </a:r>
                      <a:r>
                        <a:rPr lang="en-US" sz="1000" dirty="0">
                          <a:effectLst/>
                          <a:latin typeface="Arial"/>
                          <a:ea typeface="Calibri"/>
                          <a:cs typeface="Arial"/>
                          <a:sym typeface="Symbol"/>
                        </a:rPr>
                        <a:t></a:t>
                      </a:r>
                      <a:r>
                        <a:rPr lang="en-US" sz="1000" dirty="0">
                          <a:effectLst/>
                          <a:latin typeface="Arial"/>
                          <a:ea typeface="Calibri"/>
                          <a:cs typeface="Times New Roman"/>
                        </a:rPr>
                        <a:t>0.5%..</a:t>
                      </a:r>
                      <a:r>
                        <a:rPr lang="en-US" sz="1000" dirty="0">
                          <a:effectLst/>
                          <a:latin typeface="Arial"/>
                          <a:ea typeface="Calibri"/>
                          <a:cs typeface="Arial"/>
                          <a:sym typeface="Symbol"/>
                        </a:rPr>
                        <a:t></a:t>
                      </a:r>
                      <a:r>
                        <a:rPr lang="en-US" sz="1000" dirty="0">
                          <a:effectLst/>
                          <a:latin typeface="Arial"/>
                          <a:ea typeface="Calibri"/>
                          <a:cs typeface="Times New Roman"/>
                        </a:rPr>
                        <a:t>2%</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1000"/>
                        </a:spcAft>
                      </a:pPr>
                      <a:r>
                        <a:rPr lang="en-US" sz="1000">
                          <a:effectLst/>
                          <a:latin typeface="Arial"/>
                          <a:ea typeface="Calibri"/>
                          <a:cs typeface="Times New Roman"/>
                        </a:rPr>
                        <a:t>MA</a:t>
                      </a:r>
                      <a:r>
                        <a:rPr lang="en-US" sz="1000" baseline="-25000">
                          <a:effectLst/>
                          <a:latin typeface="Arial"/>
                          <a:ea typeface="Calibri"/>
                          <a:cs typeface="Times New Roman"/>
                        </a:rPr>
                        <a:t>X </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8%..</a:t>
                      </a:r>
                      <a:r>
                        <a:rPr lang="en-US" sz="1000">
                          <a:effectLst/>
                          <a:latin typeface="Arial"/>
                          <a:ea typeface="Calibri"/>
                          <a:cs typeface="Arial"/>
                          <a:sym typeface="Symbol"/>
                        </a:rPr>
                        <a:t></a:t>
                      </a:r>
                      <a:r>
                        <a:rPr lang="en-US" sz="1000">
                          <a:effectLst/>
                          <a:latin typeface="Arial"/>
                          <a:ea typeface="Calibri"/>
                          <a:cs typeface="Times New Roman"/>
                        </a:rPr>
                        <a:t>6%</a:t>
                      </a:r>
                      <a:endParaRPr lang="de-DE" sz="1100">
                        <a:effectLst/>
                        <a:latin typeface="Calibri"/>
                        <a:ea typeface="Calibri"/>
                        <a:cs typeface="Times New Roman"/>
                      </a:endParaRPr>
                    </a:p>
                    <a:p>
                      <a:pPr indent="180340" algn="just">
                        <a:spcAft>
                          <a:spcPts val="1000"/>
                        </a:spcAft>
                      </a:pPr>
                      <a:r>
                        <a:rPr lang="en-US" sz="1000">
                          <a:effectLst/>
                          <a:latin typeface="Arial"/>
                          <a:ea typeface="Calibri"/>
                          <a:cs typeface="Times New Roman"/>
                        </a:rPr>
                        <a:t>MA</a:t>
                      </a:r>
                      <a:r>
                        <a:rPr lang="en-US" sz="1000" baseline="-25000">
                          <a:effectLst/>
                          <a:latin typeface="Arial"/>
                          <a:ea typeface="Calibri"/>
                          <a:cs typeface="Times New Roman"/>
                        </a:rPr>
                        <a:t>Y </a:t>
                      </a:r>
                      <a:r>
                        <a:rPr lang="en-US" sz="1000">
                          <a:effectLst/>
                          <a:latin typeface="Arial"/>
                          <a:ea typeface="Calibri"/>
                          <a:cs typeface="Times New Roman"/>
                        </a:rPr>
                        <a:t>=</a:t>
                      </a:r>
                      <a:r>
                        <a:rPr lang="en-US" sz="1000">
                          <a:effectLst/>
                          <a:latin typeface="Arial"/>
                          <a:ea typeface="Calibri"/>
                          <a:cs typeface="Arial"/>
                          <a:sym typeface="Symbol"/>
                        </a:rPr>
                        <a:t></a:t>
                      </a:r>
                      <a:r>
                        <a:rPr lang="en-US" sz="1000">
                          <a:effectLst/>
                          <a:latin typeface="Arial"/>
                          <a:ea typeface="Calibri"/>
                          <a:cs typeface="Times New Roman"/>
                        </a:rPr>
                        <a:t>4.5%..</a:t>
                      </a:r>
                      <a:r>
                        <a:rPr lang="en-US" sz="1000">
                          <a:effectLst/>
                          <a:latin typeface="Arial"/>
                          <a:ea typeface="Calibri"/>
                          <a:cs typeface="Arial"/>
                          <a:sym typeface="Symbol"/>
                        </a:rPr>
                        <a:t></a:t>
                      </a:r>
                      <a:r>
                        <a:rPr lang="en-US" sz="1000">
                          <a:effectLst/>
                          <a:latin typeface="Arial"/>
                          <a:ea typeface="Calibri"/>
                          <a:cs typeface="Times New Roman"/>
                        </a:rPr>
                        <a:t>6%</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1000"/>
                        </a:spcAft>
                      </a:pPr>
                      <a:r>
                        <a:rPr lang="en-US" sz="1000">
                          <a:effectLst/>
                          <a:latin typeface="Arial"/>
                          <a:ea typeface="Calibri"/>
                          <a:cs typeface="Times New Roman"/>
                        </a:rPr>
                        <a:t>MA</a:t>
                      </a:r>
                      <a:r>
                        <a:rPr lang="en-US" sz="1000" baseline="-25000">
                          <a:effectLst/>
                          <a:latin typeface="Arial"/>
                          <a:ea typeface="Calibri"/>
                          <a:cs typeface="Times New Roman"/>
                        </a:rPr>
                        <a:t>X</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6%..</a:t>
                      </a:r>
                      <a:r>
                        <a:rPr lang="en-US" sz="1000">
                          <a:effectLst/>
                          <a:latin typeface="Arial"/>
                          <a:ea typeface="Calibri"/>
                          <a:cs typeface="Arial"/>
                          <a:sym typeface="Symbol"/>
                        </a:rPr>
                        <a:t></a:t>
                      </a:r>
                      <a:r>
                        <a:rPr lang="en-US" sz="1000">
                          <a:effectLst/>
                          <a:latin typeface="Arial"/>
                          <a:ea typeface="Calibri"/>
                          <a:cs typeface="Times New Roman"/>
                        </a:rPr>
                        <a:t>6%</a:t>
                      </a:r>
                      <a:endParaRPr lang="de-DE" sz="1100">
                        <a:effectLst/>
                        <a:latin typeface="Calibri"/>
                        <a:ea typeface="Calibri"/>
                        <a:cs typeface="Times New Roman"/>
                      </a:endParaRPr>
                    </a:p>
                    <a:p>
                      <a:pPr indent="180340" algn="just">
                        <a:spcAft>
                          <a:spcPts val="1000"/>
                        </a:spcAft>
                      </a:pPr>
                      <a:r>
                        <a:rPr lang="en-US" sz="1000">
                          <a:effectLst/>
                          <a:latin typeface="Arial"/>
                          <a:ea typeface="Calibri"/>
                          <a:cs typeface="Times New Roman"/>
                        </a:rPr>
                        <a:t>MA</a:t>
                      </a:r>
                      <a:r>
                        <a:rPr lang="en-US" sz="1000" baseline="-25000">
                          <a:effectLst/>
                          <a:latin typeface="Arial"/>
                          <a:ea typeface="Calibri"/>
                          <a:cs typeface="Times New Roman"/>
                        </a:rPr>
                        <a:t>Y </a:t>
                      </a:r>
                      <a:r>
                        <a:rPr lang="en-US" sz="1000">
                          <a:effectLst/>
                          <a:latin typeface="Arial"/>
                          <a:ea typeface="Calibri"/>
                          <a:cs typeface="Times New Roman"/>
                        </a:rPr>
                        <a:t>=</a:t>
                      </a:r>
                      <a:r>
                        <a:rPr lang="en-US" sz="1000">
                          <a:effectLst/>
                          <a:latin typeface="Arial"/>
                          <a:ea typeface="Calibri"/>
                          <a:cs typeface="Arial"/>
                          <a:sym typeface="Symbol"/>
                        </a:rPr>
                        <a:t></a:t>
                      </a:r>
                      <a:r>
                        <a:rPr lang="en-US" sz="1000">
                          <a:effectLst/>
                          <a:latin typeface="Arial"/>
                          <a:ea typeface="Calibri"/>
                          <a:cs typeface="Times New Roman"/>
                        </a:rPr>
                        <a:t>8%..</a:t>
                      </a:r>
                      <a:r>
                        <a:rPr lang="en-US" sz="1000">
                          <a:effectLst/>
                          <a:latin typeface="Arial"/>
                          <a:ea typeface="Calibri"/>
                          <a:cs typeface="Arial"/>
                          <a:sym typeface="Symbol"/>
                        </a:rPr>
                        <a:t></a:t>
                      </a:r>
                      <a:r>
                        <a:rPr lang="en-US" sz="1000">
                          <a:effectLst/>
                          <a:latin typeface="Arial"/>
                          <a:ea typeface="Calibri"/>
                          <a:cs typeface="Times New Roman"/>
                        </a:rPr>
                        <a:t>9%</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1000"/>
                        </a:spcAft>
                      </a:pPr>
                      <a:r>
                        <a:rPr lang="en-US" sz="1000" dirty="0">
                          <a:effectLst/>
                          <a:latin typeface="Arial"/>
                          <a:ea typeface="Calibri"/>
                          <a:cs typeface="Times New Roman"/>
                        </a:rPr>
                        <a:t>MA</a:t>
                      </a:r>
                      <a:r>
                        <a:rPr lang="en-US" sz="1000" baseline="-25000" dirty="0">
                          <a:effectLst/>
                          <a:latin typeface="Arial"/>
                          <a:ea typeface="Calibri"/>
                          <a:cs typeface="Times New Roman"/>
                        </a:rPr>
                        <a:t>X </a:t>
                      </a:r>
                      <a:r>
                        <a:rPr lang="en-US" sz="1000" dirty="0">
                          <a:effectLst/>
                          <a:latin typeface="Arial"/>
                          <a:ea typeface="Calibri"/>
                          <a:cs typeface="Times New Roman"/>
                        </a:rPr>
                        <a:t>= </a:t>
                      </a:r>
                      <a:r>
                        <a:rPr lang="en-US" sz="1000" dirty="0">
                          <a:effectLst/>
                          <a:latin typeface="Arial"/>
                          <a:ea typeface="Calibri"/>
                          <a:cs typeface="Arial"/>
                          <a:sym typeface="Symbol"/>
                        </a:rPr>
                        <a:t></a:t>
                      </a:r>
                      <a:r>
                        <a:rPr lang="en-US" sz="1000" dirty="0">
                          <a:effectLst/>
                          <a:latin typeface="Arial"/>
                          <a:ea typeface="Calibri"/>
                          <a:cs typeface="Times New Roman"/>
                        </a:rPr>
                        <a:t>6%..</a:t>
                      </a:r>
                      <a:r>
                        <a:rPr lang="en-US" sz="1000" dirty="0">
                          <a:effectLst/>
                          <a:latin typeface="Arial"/>
                          <a:ea typeface="Calibri"/>
                          <a:cs typeface="Arial"/>
                          <a:sym typeface="Symbol"/>
                        </a:rPr>
                        <a:t></a:t>
                      </a:r>
                      <a:r>
                        <a:rPr lang="en-US" sz="1000" dirty="0">
                          <a:effectLst/>
                          <a:latin typeface="Arial"/>
                          <a:ea typeface="Calibri"/>
                          <a:cs typeface="Times New Roman"/>
                        </a:rPr>
                        <a:t>8%</a:t>
                      </a:r>
                      <a:endParaRPr lang="de-DE" sz="1100" dirty="0">
                        <a:effectLst/>
                        <a:latin typeface="Calibri"/>
                        <a:ea typeface="Calibri"/>
                        <a:cs typeface="Times New Roman"/>
                      </a:endParaRPr>
                    </a:p>
                    <a:p>
                      <a:pPr indent="180340" algn="ctr">
                        <a:spcAft>
                          <a:spcPts val="1000"/>
                        </a:spcAft>
                      </a:pPr>
                      <a:r>
                        <a:rPr lang="en-US" sz="1000" dirty="0">
                          <a:effectLst/>
                          <a:latin typeface="Arial"/>
                          <a:ea typeface="Calibri"/>
                          <a:cs typeface="Times New Roman"/>
                        </a:rPr>
                        <a:t>MA</a:t>
                      </a:r>
                      <a:r>
                        <a:rPr lang="en-US" sz="1000" baseline="-25000" dirty="0">
                          <a:effectLst/>
                          <a:latin typeface="Arial"/>
                          <a:ea typeface="Calibri"/>
                          <a:cs typeface="Times New Roman"/>
                        </a:rPr>
                        <a:t>Y </a:t>
                      </a:r>
                      <a:r>
                        <a:rPr lang="en-US" sz="1000" dirty="0">
                          <a:effectLst/>
                          <a:latin typeface="Arial"/>
                          <a:ea typeface="Calibri"/>
                          <a:cs typeface="Times New Roman"/>
                        </a:rPr>
                        <a:t>=</a:t>
                      </a:r>
                      <a:r>
                        <a:rPr lang="en-US" sz="1000" dirty="0">
                          <a:effectLst/>
                          <a:latin typeface="Arial"/>
                          <a:ea typeface="Calibri"/>
                          <a:cs typeface="Arial"/>
                          <a:sym typeface="Symbol"/>
                        </a:rPr>
                        <a:t></a:t>
                      </a:r>
                      <a:r>
                        <a:rPr lang="en-US" sz="1000" dirty="0">
                          <a:effectLst/>
                          <a:latin typeface="Arial"/>
                          <a:ea typeface="Calibri"/>
                          <a:cs typeface="Times New Roman"/>
                        </a:rPr>
                        <a:t>7%..</a:t>
                      </a:r>
                      <a:r>
                        <a:rPr lang="en-US" sz="1000" dirty="0">
                          <a:effectLst/>
                          <a:latin typeface="Arial"/>
                          <a:ea typeface="Calibri"/>
                          <a:cs typeface="Arial"/>
                          <a:sym typeface="Symbol"/>
                        </a:rPr>
                        <a:t></a:t>
                      </a:r>
                      <a:r>
                        <a:rPr lang="en-US" sz="1000" dirty="0">
                          <a:effectLst/>
                          <a:latin typeface="Arial"/>
                          <a:ea typeface="Calibri"/>
                          <a:cs typeface="Times New Roman"/>
                        </a:rPr>
                        <a:t>8%</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hteck 7"/>
          <p:cNvSpPr/>
          <p:nvPr/>
        </p:nvSpPr>
        <p:spPr>
          <a:xfrm>
            <a:off x="251520" y="116632"/>
            <a:ext cx="8640960" cy="1015663"/>
          </a:xfrm>
          <a:prstGeom prst="rect">
            <a:avLst/>
          </a:prstGeom>
        </p:spPr>
        <p:txBody>
          <a:bodyPr wrap="square">
            <a:spAutoFit/>
          </a:bodyPr>
          <a:lstStyle/>
          <a:p>
            <a:pPr algn="ctr"/>
            <a:r>
              <a:rPr lang="en-US" sz="1600" b="1" dirty="0">
                <a:solidFill>
                  <a:prstClr val="black"/>
                </a:solidFill>
                <a:latin typeface="Arial" panose="020B0604020202020204" pitchFamily="34" charset="0"/>
                <a:ea typeface="+mj-ea"/>
                <a:cs typeface="Arial" panose="020B0604020202020204" pitchFamily="34" charset="0"/>
              </a:rPr>
              <a:t>Lattice </a:t>
            </a:r>
            <a:r>
              <a:rPr lang="en-US" sz="1600" b="1" dirty="0">
                <a:solidFill>
                  <a:srgbClr val="FF0000"/>
                </a:solidFill>
                <a:latin typeface="Arial" panose="020B0604020202020204" pitchFamily="34" charset="0"/>
                <a:ea typeface="+mj-ea"/>
                <a:cs typeface="Arial" panose="020B0604020202020204" pitchFamily="34" charset="0"/>
              </a:rPr>
              <a:t>”3Q-SPLIT_SHORT_5</a:t>
            </a:r>
            <a:r>
              <a:rPr lang="en-US" sz="1600" b="1" dirty="0">
                <a:solidFill>
                  <a:prstClr val="black"/>
                </a:solidFill>
                <a:latin typeface="Arial" panose="020B0604020202020204" pitchFamily="34" charset="0"/>
                <a:ea typeface="+mj-ea"/>
                <a:cs typeface="Arial" panose="020B0604020202020204" pitchFamily="34" charset="0"/>
              </a:rPr>
              <a:t>”.  </a:t>
            </a:r>
            <a:endParaRPr lang="en-US" sz="1600" b="1" dirty="0" smtClean="0">
              <a:solidFill>
                <a:prstClr val="black"/>
              </a:solidFill>
              <a:latin typeface="Arial" panose="020B0604020202020204" pitchFamily="34" charset="0"/>
              <a:ea typeface="+mj-ea"/>
              <a:cs typeface="Arial" panose="020B0604020202020204" pitchFamily="34" charset="0"/>
            </a:endParaRPr>
          </a:p>
          <a:p>
            <a:pPr algn="ctr"/>
            <a:r>
              <a:rPr lang="en-US" sz="1600" b="1" dirty="0" smtClean="0">
                <a:solidFill>
                  <a:prstClr val="black"/>
                </a:solidFill>
                <a:latin typeface="Arial" panose="020B0604020202020204" pitchFamily="34" charset="0"/>
                <a:ea typeface="+mj-ea"/>
                <a:cs typeface="Arial" panose="020B0604020202020204" pitchFamily="34" charset="0"/>
              </a:rPr>
              <a:t>Chromaticity, dynamic aperture and momentum acceptance    </a:t>
            </a:r>
            <a:r>
              <a:rPr lang="de-DE" sz="1600" dirty="0">
                <a:solidFill>
                  <a:prstClr val="black"/>
                </a:solidFill>
                <a:latin typeface="Arial" panose="020B0604020202020204" pitchFamily="34" charset="0"/>
                <a:ea typeface="+mj-ea"/>
                <a:cs typeface="Arial" panose="020B0604020202020204" pitchFamily="34" charset="0"/>
              </a:rPr>
              <a:t/>
            </a:r>
            <a:br>
              <a:rPr lang="de-DE" sz="1600" dirty="0">
                <a:solidFill>
                  <a:prstClr val="black"/>
                </a:solidFill>
                <a:latin typeface="Arial" panose="020B0604020202020204" pitchFamily="34" charset="0"/>
                <a:ea typeface="+mj-ea"/>
                <a:cs typeface="Arial" panose="020B0604020202020204" pitchFamily="34" charset="0"/>
              </a:rPr>
            </a:br>
            <a:r>
              <a:rPr lang="de-DE" sz="1600" dirty="0">
                <a:solidFill>
                  <a:prstClr val="black"/>
                </a:solidFill>
                <a:latin typeface="Arial" panose="020B0604020202020204" pitchFamily="34" charset="0"/>
                <a:ea typeface="+mj-ea"/>
                <a:cs typeface="Arial" panose="020B0604020202020204" pitchFamily="34" charset="0"/>
              </a:rPr>
              <a:t/>
            </a:r>
            <a:br>
              <a:rPr lang="de-DE" sz="1600" dirty="0">
                <a:solidFill>
                  <a:prstClr val="black"/>
                </a:solidFill>
                <a:latin typeface="Arial" panose="020B0604020202020204" pitchFamily="34" charset="0"/>
                <a:ea typeface="+mj-ea"/>
                <a:cs typeface="Arial" panose="020B0604020202020204" pitchFamily="34" charset="0"/>
              </a:rPr>
            </a:br>
            <a:r>
              <a:rPr lang="en-US" sz="1200" dirty="0">
                <a:solidFill>
                  <a:prstClr val="black"/>
                </a:solidFill>
                <a:latin typeface="Arial" panose="020B0604020202020204" pitchFamily="34" charset="0"/>
                <a:ea typeface="+mj-ea"/>
                <a:cs typeface="Arial" panose="020B0604020202020204" pitchFamily="34" charset="0"/>
              </a:rPr>
              <a:t>C=44.11 m    Ring footprint 2X </a:t>
            </a:r>
            <a:r>
              <a:rPr lang="en-US" sz="1200" dirty="0">
                <a:solidFill>
                  <a:prstClr val="black"/>
                </a:solidFill>
                <a:latin typeface="Arial" panose="020B0604020202020204" pitchFamily="34" charset="0"/>
                <a:ea typeface="+mj-ea"/>
                <a:cs typeface="Arial" panose="020B0604020202020204" pitchFamily="34" charset="0"/>
                <a:sym typeface="Symbol"/>
              </a:rPr>
              <a:t></a:t>
            </a:r>
            <a:r>
              <a:rPr lang="en-US" sz="1200" dirty="0">
                <a:solidFill>
                  <a:prstClr val="black"/>
                </a:solidFill>
                <a:latin typeface="Arial" panose="020B0604020202020204" pitchFamily="34" charset="0"/>
                <a:ea typeface="+mj-ea"/>
                <a:cs typeface="Arial" panose="020B0604020202020204" pitchFamily="34" charset="0"/>
              </a:rPr>
              <a:t> 2Y = 13.202 </a:t>
            </a:r>
            <a:r>
              <a:rPr lang="en-US" sz="1200" dirty="0">
                <a:solidFill>
                  <a:prstClr val="black"/>
                </a:solidFill>
                <a:latin typeface="Arial" panose="020B0604020202020204" pitchFamily="34" charset="0"/>
                <a:ea typeface="+mj-ea"/>
                <a:cs typeface="Arial" panose="020B0604020202020204" pitchFamily="34" charset="0"/>
                <a:sym typeface="Symbol"/>
              </a:rPr>
              <a:t></a:t>
            </a:r>
            <a:r>
              <a:rPr lang="en-US" sz="1200" dirty="0">
                <a:solidFill>
                  <a:prstClr val="black"/>
                </a:solidFill>
                <a:latin typeface="Arial" panose="020B0604020202020204" pitchFamily="34" charset="0"/>
                <a:ea typeface="+mj-ea"/>
                <a:cs typeface="Arial" panose="020B0604020202020204" pitchFamily="34" charset="0"/>
              </a:rPr>
              <a:t> 13.202 m  (reference orbit) fitted to the FLUTE Bunker  14 </a:t>
            </a:r>
            <a:r>
              <a:rPr lang="en-US" sz="1200" dirty="0">
                <a:solidFill>
                  <a:prstClr val="black"/>
                </a:solidFill>
                <a:latin typeface="Arial" panose="020B0604020202020204" pitchFamily="34" charset="0"/>
                <a:ea typeface="+mj-ea"/>
                <a:cs typeface="Arial" panose="020B0604020202020204" pitchFamily="34" charset="0"/>
                <a:sym typeface="Symbol"/>
              </a:rPr>
              <a:t> 15 </a:t>
            </a:r>
            <a:r>
              <a:rPr lang="en-US" sz="1200" dirty="0" smtClean="0">
                <a:solidFill>
                  <a:prstClr val="black"/>
                </a:solidFill>
                <a:latin typeface="Arial" panose="020B0604020202020204" pitchFamily="34" charset="0"/>
                <a:ea typeface="+mj-ea"/>
                <a:cs typeface="Arial" panose="020B0604020202020204" pitchFamily="34" charset="0"/>
                <a:sym typeface="Symbol"/>
              </a:rPr>
              <a:t>m</a:t>
            </a:r>
            <a:endParaRPr lang="de-DE" dirty="0"/>
          </a:p>
        </p:txBody>
      </p:sp>
      <p:sp>
        <p:nvSpPr>
          <p:cNvPr id="9" name="Rechteck 8"/>
          <p:cNvSpPr/>
          <p:nvPr/>
        </p:nvSpPr>
        <p:spPr>
          <a:xfrm>
            <a:off x="251520" y="1124744"/>
            <a:ext cx="8640960" cy="1754326"/>
          </a:xfrm>
          <a:prstGeom prst="rect">
            <a:avLst/>
          </a:prstGeom>
        </p:spPr>
        <p:txBody>
          <a:bodyPr wrap="square">
            <a:spAutoFit/>
          </a:bodyPr>
          <a:lstStyle/>
          <a:p>
            <a:r>
              <a:rPr lang="en-US" sz="1200" dirty="0" err="1">
                <a:solidFill>
                  <a:prstClr val="black"/>
                </a:solidFill>
                <a:latin typeface="Calibri"/>
                <a:cs typeface="+mn-cs"/>
              </a:rPr>
              <a:t>Betatron</a:t>
            </a:r>
            <a:r>
              <a:rPr lang="en-US" sz="1200" dirty="0">
                <a:solidFill>
                  <a:prstClr val="black"/>
                </a:solidFill>
                <a:latin typeface="Calibri"/>
                <a:cs typeface="+mn-cs"/>
              </a:rPr>
              <a:t> tune                       </a:t>
            </a:r>
            <a:r>
              <a:rPr lang="en-US" sz="1200" i="1" dirty="0" err="1">
                <a:solidFill>
                  <a:prstClr val="black"/>
                </a:solidFill>
                <a:latin typeface="Calibri"/>
                <a:cs typeface="+mn-cs"/>
              </a:rPr>
              <a:t>Q</a:t>
            </a:r>
            <a:r>
              <a:rPr lang="en-US" sz="1200" baseline="-25000" dirty="0" err="1">
                <a:solidFill>
                  <a:prstClr val="black"/>
                </a:solidFill>
                <a:latin typeface="Calibri"/>
                <a:cs typeface="+mn-cs"/>
              </a:rPr>
              <a:t>x</a:t>
            </a:r>
            <a:r>
              <a:rPr lang="en-US" sz="1200" dirty="0">
                <a:solidFill>
                  <a:prstClr val="black"/>
                </a:solidFill>
                <a:latin typeface="Calibri"/>
                <a:cs typeface="+mn-cs"/>
              </a:rPr>
              <a:t>=</a:t>
            </a:r>
            <a:r>
              <a:rPr lang="en-US" sz="1200" baseline="-25000" dirty="0">
                <a:solidFill>
                  <a:prstClr val="black"/>
                </a:solidFill>
                <a:latin typeface="Calibri"/>
                <a:cs typeface="+mn-cs"/>
              </a:rPr>
              <a:t> </a:t>
            </a:r>
            <a:r>
              <a:rPr lang="en-US" sz="1200" dirty="0">
                <a:solidFill>
                  <a:prstClr val="black"/>
                </a:solidFill>
                <a:latin typeface="Calibri"/>
                <a:cs typeface="+mn-cs"/>
              </a:rPr>
              <a:t>5.8438                                           </a:t>
            </a:r>
            <a:r>
              <a:rPr lang="en-US" sz="1200" dirty="0" smtClean="0">
                <a:solidFill>
                  <a:prstClr val="black"/>
                </a:solidFill>
                <a:latin typeface="Calibri"/>
                <a:cs typeface="+mn-cs"/>
              </a:rPr>
              <a:t> </a:t>
            </a:r>
            <a:r>
              <a:rPr lang="en-US" sz="1200" i="1" dirty="0" err="1" smtClean="0">
                <a:solidFill>
                  <a:prstClr val="black"/>
                </a:solidFill>
                <a:latin typeface="Calibri"/>
                <a:cs typeface="+mn-cs"/>
              </a:rPr>
              <a:t>Q</a:t>
            </a:r>
            <a:r>
              <a:rPr lang="en-US" sz="1200" baseline="-25000" dirty="0" err="1" smtClean="0">
                <a:solidFill>
                  <a:prstClr val="black"/>
                </a:solidFill>
                <a:latin typeface="Calibri"/>
                <a:cs typeface="+mn-cs"/>
              </a:rPr>
              <a:t>y</a:t>
            </a:r>
            <a:r>
              <a:rPr lang="en-US" sz="1200" dirty="0">
                <a:solidFill>
                  <a:prstClr val="black"/>
                </a:solidFill>
                <a:latin typeface="Calibri"/>
                <a:cs typeface="+mn-cs"/>
              </a:rPr>
              <a:t>= 8.4605                                                                     </a:t>
            </a:r>
            <a:r>
              <a:rPr lang="de-DE" sz="1200" dirty="0">
                <a:solidFill>
                  <a:prstClr val="black"/>
                </a:solidFill>
                <a:latin typeface="Calibri"/>
                <a:cs typeface="+mn-cs"/>
              </a:rPr>
              <a:t/>
            </a:r>
            <a:br>
              <a:rPr lang="de-DE" sz="1200" dirty="0">
                <a:solidFill>
                  <a:prstClr val="black"/>
                </a:solidFill>
                <a:latin typeface="Calibri"/>
                <a:cs typeface="+mn-cs"/>
              </a:rPr>
            </a:br>
            <a:r>
              <a:rPr lang="en-US" sz="1200" dirty="0">
                <a:solidFill>
                  <a:prstClr val="black"/>
                </a:solidFill>
                <a:latin typeface="Calibri"/>
                <a:cs typeface="+mn-cs"/>
              </a:rPr>
              <a:t/>
            </a:r>
            <a:br>
              <a:rPr lang="en-US" sz="1200" dirty="0">
                <a:solidFill>
                  <a:prstClr val="black"/>
                </a:solidFill>
                <a:latin typeface="Calibri"/>
                <a:cs typeface="+mn-cs"/>
              </a:rPr>
            </a:br>
            <a:r>
              <a:rPr lang="en-US" sz="1200" dirty="0">
                <a:solidFill>
                  <a:prstClr val="black"/>
                </a:solidFill>
                <a:latin typeface="Calibri"/>
                <a:cs typeface="+mn-cs"/>
              </a:rPr>
              <a:t>Phase advance </a:t>
            </a:r>
            <a:r>
              <a:rPr lang="en-US" sz="1200" dirty="0">
                <a:solidFill>
                  <a:prstClr val="black"/>
                </a:solidFill>
                <a:latin typeface="Calibri"/>
                <a:cs typeface="+mn-cs"/>
                <a:sym typeface="Symbol"/>
              </a:rPr>
              <a:t></a:t>
            </a:r>
            <a:r>
              <a:rPr lang="en-US" sz="1200" baseline="-25000" dirty="0" err="1">
                <a:solidFill>
                  <a:prstClr val="black"/>
                </a:solidFill>
                <a:latin typeface="Calibri"/>
                <a:cs typeface="+mn-cs"/>
              </a:rPr>
              <a:t>x,y</a:t>
            </a:r>
            <a:r>
              <a:rPr lang="en-US" sz="1200" dirty="0">
                <a:solidFill>
                  <a:prstClr val="black"/>
                </a:solidFill>
                <a:latin typeface="Calibri"/>
                <a:cs typeface="+mn-cs"/>
              </a:rPr>
              <a:t>/cell     </a:t>
            </a:r>
            <a:r>
              <a:rPr lang="en-US" sz="1200" i="1" dirty="0">
                <a:solidFill>
                  <a:prstClr val="black"/>
                </a:solidFill>
                <a:latin typeface="Calibri"/>
                <a:cs typeface="+mn-cs"/>
                <a:sym typeface="Symbol"/>
              </a:rPr>
              <a:t></a:t>
            </a:r>
            <a:r>
              <a:rPr lang="en-US" sz="1200" i="1" baseline="-25000" dirty="0">
                <a:solidFill>
                  <a:prstClr val="black"/>
                </a:solidFill>
                <a:latin typeface="Calibri"/>
                <a:cs typeface="+mn-cs"/>
              </a:rPr>
              <a:t>x</a:t>
            </a:r>
            <a:r>
              <a:rPr lang="en-US" sz="1200" i="1" dirty="0">
                <a:solidFill>
                  <a:prstClr val="black"/>
                </a:solidFill>
                <a:latin typeface="Calibri"/>
                <a:cs typeface="+mn-cs"/>
              </a:rPr>
              <a:t>=1.461</a:t>
            </a:r>
            <a:r>
              <a:rPr lang="en-US" sz="1200" i="1" dirty="0">
                <a:solidFill>
                  <a:prstClr val="black"/>
                </a:solidFill>
                <a:latin typeface="Calibri"/>
                <a:cs typeface="+mn-cs"/>
                <a:sym typeface="Symbol"/>
              </a:rPr>
              <a:t></a:t>
            </a:r>
            <a:r>
              <a:rPr lang="en-US" sz="1200" i="1" dirty="0">
                <a:solidFill>
                  <a:prstClr val="black"/>
                </a:solidFill>
                <a:latin typeface="Calibri"/>
                <a:cs typeface="+mn-cs"/>
              </a:rPr>
              <a:t>2</a:t>
            </a:r>
            <a:r>
              <a:rPr lang="en-US" sz="1200" i="1" dirty="0">
                <a:solidFill>
                  <a:prstClr val="black"/>
                </a:solidFill>
                <a:latin typeface="Calibri"/>
                <a:cs typeface="+mn-cs"/>
                <a:sym typeface="Symbol"/>
              </a:rPr>
              <a:t></a:t>
            </a:r>
            <a:r>
              <a:rPr lang="en-US" sz="1200" dirty="0">
                <a:solidFill>
                  <a:prstClr val="black"/>
                </a:solidFill>
                <a:latin typeface="Calibri"/>
                <a:cs typeface="+mn-cs"/>
              </a:rPr>
              <a:t>=</a:t>
            </a:r>
            <a:r>
              <a:rPr lang="en-US" sz="1200" b="1" dirty="0">
                <a:solidFill>
                  <a:prstClr val="black"/>
                </a:solidFill>
                <a:latin typeface="Calibri"/>
                <a:cs typeface="+mn-cs"/>
              </a:rPr>
              <a:t>2.922</a:t>
            </a:r>
            <a:r>
              <a:rPr lang="en-US" sz="1200" b="1" i="1" dirty="0">
                <a:solidFill>
                  <a:prstClr val="black"/>
                </a:solidFill>
                <a:latin typeface="Calibri"/>
                <a:cs typeface="+mn-cs"/>
                <a:sym typeface="Symbol"/>
              </a:rPr>
              <a:t></a:t>
            </a:r>
            <a:r>
              <a:rPr lang="en-US" sz="1200" b="1" dirty="0">
                <a:solidFill>
                  <a:prstClr val="black"/>
                </a:solidFill>
                <a:latin typeface="Calibri"/>
                <a:cs typeface="+mn-cs"/>
              </a:rPr>
              <a:t> </a:t>
            </a:r>
            <a:r>
              <a:rPr lang="en-US" sz="1200" dirty="0">
                <a:solidFill>
                  <a:prstClr val="black"/>
                </a:solidFill>
                <a:latin typeface="Calibri"/>
                <a:cs typeface="+mn-cs"/>
              </a:rPr>
              <a:t>                       </a:t>
            </a:r>
            <a:r>
              <a:rPr lang="en-US" sz="1200" dirty="0" smtClean="0">
                <a:solidFill>
                  <a:prstClr val="black"/>
                </a:solidFill>
                <a:latin typeface="Calibri"/>
                <a:cs typeface="+mn-cs"/>
              </a:rPr>
              <a:t>   </a:t>
            </a:r>
            <a:r>
              <a:rPr lang="en-US" sz="1200" i="1" dirty="0">
                <a:solidFill>
                  <a:prstClr val="black"/>
                </a:solidFill>
                <a:latin typeface="Calibri"/>
                <a:cs typeface="+mn-cs"/>
                <a:sym typeface="Symbol"/>
              </a:rPr>
              <a:t></a:t>
            </a:r>
            <a:r>
              <a:rPr lang="en-US" sz="1200" i="1" baseline="-25000" dirty="0">
                <a:solidFill>
                  <a:prstClr val="black"/>
                </a:solidFill>
                <a:latin typeface="Calibri"/>
                <a:cs typeface="+mn-cs"/>
              </a:rPr>
              <a:t>y</a:t>
            </a:r>
            <a:r>
              <a:rPr lang="en-US" sz="1200" i="1" dirty="0">
                <a:solidFill>
                  <a:prstClr val="black"/>
                </a:solidFill>
                <a:latin typeface="Calibri"/>
                <a:cs typeface="+mn-cs"/>
              </a:rPr>
              <a:t>=2.115</a:t>
            </a:r>
            <a:r>
              <a:rPr lang="en-US" sz="1200" i="1" dirty="0">
                <a:solidFill>
                  <a:prstClr val="black"/>
                </a:solidFill>
                <a:latin typeface="Calibri"/>
                <a:cs typeface="+mn-cs"/>
                <a:sym typeface="Symbol"/>
              </a:rPr>
              <a:t></a:t>
            </a:r>
            <a:r>
              <a:rPr lang="en-US" sz="1200" i="1" dirty="0">
                <a:solidFill>
                  <a:prstClr val="black"/>
                </a:solidFill>
                <a:latin typeface="Calibri"/>
                <a:cs typeface="+mn-cs"/>
              </a:rPr>
              <a:t>2</a:t>
            </a:r>
            <a:r>
              <a:rPr lang="en-US" sz="1200" i="1" dirty="0">
                <a:solidFill>
                  <a:prstClr val="black"/>
                </a:solidFill>
                <a:latin typeface="Calibri"/>
                <a:cs typeface="+mn-cs"/>
                <a:sym typeface="Symbol"/>
              </a:rPr>
              <a:t></a:t>
            </a:r>
            <a:r>
              <a:rPr lang="en-US" sz="1200" i="1" dirty="0">
                <a:solidFill>
                  <a:prstClr val="black"/>
                </a:solidFill>
                <a:latin typeface="Calibri"/>
                <a:cs typeface="+mn-cs"/>
              </a:rPr>
              <a:t> </a:t>
            </a:r>
            <a:r>
              <a:rPr lang="en-US" sz="1200" dirty="0">
                <a:solidFill>
                  <a:prstClr val="black"/>
                </a:solidFill>
                <a:latin typeface="Calibri"/>
                <a:cs typeface="+mn-cs"/>
              </a:rPr>
              <a:t>= 4.2302</a:t>
            </a:r>
            <a:r>
              <a:rPr lang="en-US" sz="1200" i="1" dirty="0">
                <a:solidFill>
                  <a:prstClr val="black"/>
                </a:solidFill>
                <a:latin typeface="Calibri"/>
                <a:cs typeface="+mn-cs"/>
                <a:sym typeface="Symbol"/>
              </a:rPr>
              <a:t></a:t>
            </a:r>
            <a:r>
              <a:rPr lang="de-DE" sz="1200" dirty="0">
                <a:solidFill>
                  <a:prstClr val="black"/>
                </a:solidFill>
                <a:latin typeface="Calibri"/>
                <a:cs typeface="+mn-cs"/>
              </a:rPr>
              <a:t/>
            </a:r>
            <a:br>
              <a:rPr lang="de-DE" sz="1200" dirty="0">
                <a:solidFill>
                  <a:prstClr val="black"/>
                </a:solidFill>
                <a:latin typeface="Calibri"/>
                <a:cs typeface="+mn-cs"/>
              </a:rPr>
            </a:br>
            <a:r>
              <a:rPr lang="en-US" sz="1200" dirty="0">
                <a:solidFill>
                  <a:prstClr val="black"/>
                </a:solidFill>
                <a:latin typeface="Calibri"/>
                <a:cs typeface="+mn-cs"/>
              </a:rPr>
              <a:t/>
            </a:r>
            <a:br>
              <a:rPr lang="en-US" sz="1200" dirty="0">
                <a:solidFill>
                  <a:prstClr val="black"/>
                </a:solidFill>
                <a:latin typeface="Calibri"/>
                <a:cs typeface="+mn-cs"/>
              </a:rPr>
            </a:br>
            <a:r>
              <a:rPr lang="en-US" sz="1200" dirty="0" err="1">
                <a:solidFill>
                  <a:prstClr val="black"/>
                </a:solidFill>
                <a:latin typeface="Calibri"/>
                <a:cs typeface="+mn-cs"/>
              </a:rPr>
              <a:t>Ph.adv</a:t>
            </a:r>
            <a:r>
              <a:rPr lang="en-US" sz="1200" dirty="0">
                <a:solidFill>
                  <a:prstClr val="black"/>
                </a:solidFill>
                <a:latin typeface="Calibri"/>
                <a:cs typeface="+mn-cs"/>
              </a:rPr>
              <a:t>. </a:t>
            </a:r>
            <a:r>
              <a:rPr lang="en-US" sz="1200" dirty="0">
                <a:solidFill>
                  <a:prstClr val="black"/>
                </a:solidFill>
                <a:latin typeface="Calibri"/>
                <a:cs typeface="+mn-cs"/>
                <a:sym typeface="Symbol"/>
              </a:rPr>
              <a:t></a:t>
            </a:r>
            <a:r>
              <a:rPr lang="en-US" sz="1200" baseline="-25000" dirty="0" err="1">
                <a:solidFill>
                  <a:prstClr val="black"/>
                </a:solidFill>
                <a:latin typeface="Calibri"/>
                <a:cs typeface="+mn-cs"/>
              </a:rPr>
              <a:t>x,y</a:t>
            </a:r>
            <a:r>
              <a:rPr lang="en-US" sz="1200" dirty="0">
                <a:solidFill>
                  <a:prstClr val="black"/>
                </a:solidFill>
                <a:latin typeface="Calibri"/>
                <a:cs typeface="+mn-cs"/>
              </a:rPr>
              <a:t>/half-cell          </a:t>
            </a:r>
            <a:r>
              <a:rPr lang="en-US" sz="1200" b="1" i="1" dirty="0">
                <a:solidFill>
                  <a:prstClr val="black"/>
                </a:solidFill>
                <a:latin typeface="Calibri"/>
                <a:cs typeface="+mn-cs"/>
                <a:sym typeface="Symbol"/>
              </a:rPr>
              <a:t></a:t>
            </a:r>
            <a:r>
              <a:rPr lang="en-US" sz="1200" b="1" i="1" baseline="-25000" dirty="0">
                <a:solidFill>
                  <a:prstClr val="black"/>
                </a:solidFill>
                <a:latin typeface="Calibri"/>
                <a:cs typeface="+mn-cs"/>
              </a:rPr>
              <a:t>x</a:t>
            </a:r>
            <a:r>
              <a:rPr lang="en-US" sz="1200" b="1" i="1" dirty="0">
                <a:solidFill>
                  <a:prstClr val="black"/>
                </a:solidFill>
                <a:latin typeface="Calibri"/>
                <a:cs typeface="+mn-cs"/>
              </a:rPr>
              <a:t>=0.7305</a:t>
            </a:r>
            <a:r>
              <a:rPr lang="en-US" sz="1200" b="1" i="1" dirty="0">
                <a:solidFill>
                  <a:prstClr val="black"/>
                </a:solidFill>
                <a:latin typeface="Calibri"/>
                <a:cs typeface="+mn-cs"/>
                <a:sym typeface="Symbol"/>
              </a:rPr>
              <a:t></a:t>
            </a:r>
            <a:r>
              <a:rPr lang="en-US" sz="1200" b="1" i="1" dirty="0">
                <a:solidFill>
                  <a:prstClr val="black"/>
                </a:solidFill>
                <a:latin typeface="Calibri"/>
                <a:cs typeface="+mn-cs"/>
              </a:rPr>
              <a:t>2</a:t>
            </a:r>
            <a:r>
              <a:rPr lang="en-US" sz="1200" b="1" i="1" dirty="0">
                <a:solidFill>
                  <a:prstClr val="black"/>
                </a:solidFill>
                <a:latin typeface="Calibri"/>
                <a:cs typeface="+mn-cs"/>
                <a:sym typeface="Symbol"/>
              </a:rPr>
              <a:t></a:t>
            </a:r>
            <a:r>
              <a:rPr lang="en-US" sz="1200" b="1" i="1" dirty="0">
                <a:solidFill>
                  <a:prstClr val="black"/>
                </a:solidFill>
                <a:latin typeface="Calibri"/>
                <a:cs typeface="+mn-cs"/>
              </a:rPr>
              <a:t> </a:t>
            </a:r>
            <a:r>
              <a:rPr lang="en-US" sz="1200" b="1" dirty="0">
                <a:solidFill>
                  <a:prstClr val="black"/>
                </a:solidFill>
                <a:latin typeface="Calibri"/>
                <a:cs typeface="+mn-cs"/>
              </a:rPr>
              <a:t>=1.461</a:t>
            </a:r>
            <a:r>
              <a:rPr lang="en-US" sz="1200" b="1" i="1" dirty="0">
                <a:solidFill>
                  <a:prstClr val="black"/>
                </a:solidFill>
                <a:latin typeface="Calibri"/>
                <a:cs typeface="+mn-cs"/>
                <a:sym typeface="Symbol"/>
              </a:rPr>
              <a:t></a:t>
            </a:r>
            <a:r>
              <a:rPr lang="en-US" sz="1200" dirty="0">
                <a:solidFill>
                  <a:prstClr val="black"/>
                </a:solidFill>
                <a:latin typeface="Calibri"/>
                <a:cs typeface="+mn-cs"/>
              </a:rPr>
              <a:t> (</a:t>
            </a:r>
            <a:r>
              <a:rPr lang="en-US" sz="1200" b="1" dirty="0">
                <a:solidFill>
                  <a:prstClr val="black"/>
                </a:solidFill>
                <a:latin typeface="Calibri"/>
                <a:cs typeface="+mn-cs"/>
                <a:sym typeface="Symbol"/>
              </a:rPr>
              <a:t></a:t>
            </a:r>
            <a:r>
              <a:rPr lang="en-US" sz="1200" b="1" baseline="-25000" dirty="0">
                <a:solidFill>
                  <a:prstClr val="black"/>
                </a:solidFill>
                <a:latin typeface="Calibri"/>
                <a:cs typeface="+mn-cs"/>
              </a:rPr>
              <a:t>x</a:t>
            </a:r>
            <a:r>
              <a:rPr lang="en-US" sz="1200" b="1" dirty="0">
                <a:solidFill>
                  <a:prstClr val="black"/>
                </a:solidFill>
                <a:latin typeface="Calibri"/>
                <a:cs typeface="+mn-cs"/>
              </a:rPr>
              <a:t> </a:t>
            </a:r>
            <a:r>
              <a:rPr lang="en-US" sz="1200" b="1" dirty="0">
                <a:solidFill>
                  <a:prstClr val="black"/>
                </a:solidFill>
                <a:latin typeface="Calibri"/>
                <a:cs typeface="+mn-cs"/>
                <a:sym typeface="Symbol"/>
              </a:rPr>
              <a:t></a:t>
            </a:r>
            <a:r>
              <a:rPr lang="en-US" sz="1200" b="1" dirty="0">
                <a:solidFill>
                  <a:prstClr val="black"/>
                </a:solidFill>
                <a:latin typeface="Calibri"/>
                <a:cs typeface="+mn-cs"/>
              </a:rPr>
              <a:t> 3/4</a:t>
            </a:r>
            <a:r>
              <a:rPr lang="en-US" sz="1200" dirty="0">
                <a:solidFill>
                  <a:prstClr val="black"/>
                </a:solidFill>
                <a:latin typeface="Calibri"/>
                <a:cs typeface="+mn-cs"/>
              </a:rPr>
              <a:t>)       </a:t>
            </a:r>
            <a:r>
              <a:rPr lang="en-US" sz="1200" i="1" dirty="0">
                <a:solidFill>
                  <a:prstClr val="black"/>
                </a:solidFill>
                <a:latin typeface="Calibri"/>
                <a:cs typeface="+mn-cs"/>
                <a:sym typeface="Symbol"/>
              </a:rPr>
              <a:t></a:t>
            </a:r>
            <a:r>
              <a:rPr lang="en-US" sz="1200" i="1" baseline="-25000" dirty="0">
                <a:solidFill>
                  <a:prstClr val="black"/>
                </a:solidFill>
                <a:latin typeface="Calibri"/>
                <a:cs typeface="+mn-cs"/>
              </a:rPr>
              <a:t>y</a:t>
            </a:r>
            <a:r>
              <a:rPr lang="en-US" sz="1200" i="1" dirty="0">
                <a:solidFill>
                  <a:prstClr val="black"/>
                </a:solidFill>
                <a:latin typeface="Calibri"/>
                <a:cs typeface="+mn-cs"/>
              </a:rPr>
              <a:t>=1.0576</a:t>
            </a:r>
            <a:r>
              <a:rPr lang="en-US" sz="1200" i="1" dirty="0">
                <a:solidFill>
                  <a:prstClr val="black"/>
                </a:solidFill>
                <a:latin typeface="Calibri"/>
                <a:cs typeface="+mn-cs"/>
                <a:sym typeface="Symbol"/>
              </a:rPr>
              <a:t></a:t>
            </a:r>
            <a:r>
              <a:rPr lang="en-US" sz="1200" i="1" dirty="0">
                <a:solidFill>
                  <a:prstClr val="black"/>
                </a:solidFill>
                <a:latin typeface="Calibri"/>
                <a:cs typeface="+mn-cs"/>
              </a:rPr>
              <a:t>2</a:t>
            </a:r>
            <a:r>
              <a:rPr lang="en-US" sz="1200" i="1" dirty="0">
                <a:solidFill>
                  <a:prstClr val="black"/>
                </a:solidFill>
                <a:latin typeface="Calibri"/>
                <a:cs typeface="+mn-cs"/>
                <a:sym typeface="Symbol"/>
              </a:rPr>
              <a:t></a:t>
            </a:r>
            <a:r>
              <a:rPr lang="en-US" sz="1200" i="1" dirty="0">
                <a:solidFill>
                  <a:prstClr val="black"/>
                </a:solidFill>
                <a:latin typeface="Calibri"/>
                <a:cs typeface="+mn-cs"/>
              </a:rPr>
              <a:t> </a:t>
            </a:r>
            <a:r>
              <a:rPr lang="en-US" sz="1200" dirty="0">
                <a:solidFill>
                  <a:prstClr val="black"/>
                </a:solidFill>
                <a:latin typeface="Calibri"/>
                <a:cs typeface="+mn-cs"/>
              </a:rPr>
              <a:t>= 2.1151</a:t>
            </a:r>
            <a:r>
              <a:rPr lang="en-US" sz="1200" i="1" dirty="0">
                <a:solidFill>
                  <a:prstClr val="black"/>
                </a:solidFill>
                <a:latin typeface="Calibri"/>
                <a:cs typeface="+mn-cs"/>
                <a:sym typeface="Symbol"/>
              </a:rPr>
              <a:t></a:t>
            </a:r>
            <a:r>
              <a:rPr lang="de-DE" sz="1200" dirty="0">
                <a:solidFill>
                  <a:prstClr val="black"/>
                </a:solidFill>
                <a:latin typeface="Calibri"/>
                <a:cs typeface="+mn-cs"/>
              </a:rPr>
              <a:t/>
            </a:r>
            <a:br>
              <a:rPr lang="de-DE" sz="1200" dirty="0">
                <a:solidFill>
                  <a:prstClr val="black"/>
                </a:solidFill>
                <a:latin typeface="Calibri"/>
                <a:cs typeface="+mn-cs"/>
              </a:rPr>
            </a:br>
            <a:r>
              <a:rPr lang="en-US" sz="1200" dirty="0">
                <a:solidFill>
                  <a:prstClr val="black"/>
                </a:solidFill>
                <a:latin typeface="Calibri"/>
                <a:cs typeface="+mn-cs"/>
              </a:rPr>
              <a:t>                                            </a:t>
            </a:r>
            <a:r>
              <a:rPr lang="en-US" sz="1200" dirty="0">
                <a:solidFill>
                  <a:prstClr val="black"/>
                </a:solidFill>
                <a:latin typeface="Calibri"/>
                <a:cs typeface="+mn-cs"/>
                <a:sym typeface="Symbol"/>
              </a:rPr>
              <a:t/>
            </a:r>
            <a:br>
              <a:rPr lang="en-US" sz="1200" dirty="0">
                <a:solidFill>
                  <a:prstClr val="black"/>
                </a:solidFill>
                <a:latin typeface="Calibri"/>
                <a:cs typeface="+mn-cs"/>
                <a:sym typeface="Symbol"/>
              </a:rPr>
            </a:br>
            <a:r>
              <a:rPr lang="en-US" sz="1200" dirty="0">
                <a:solidFill>
                  <a:prstClr val="black"/>
                </a:solidFill>
                <a:latin typeface="Calibri"/>
                <a:cs typeface="+mn-cs"/>
                <a:sym typeface="Symbol"/>
              </a:rPr>
              <a:t></a:t>
            </a:r>
            <a:r>
              <a:rPr lang="en-US" sz="1200" baseline="-25000" dirty="0">
                <a:solidFill>
                  <a:prstClr val="black"/>
                </a:solidFill>
                <a:latin typeface="Calibri"/>
                <a:cs typeface="+mn-cs"/>
              </a:rPr>
              <a:t>x</a:t>
            </a:r>
            <a:r>
              <a:rPr lang="en-US" sz="1200" dirty="0">
                <a:solidFill>
                  <a:prstClr val="black"/>
                </a:solidFill>
                <a:latin typeface="Calibri"/>
                <a:cs typeface="+mn-cs"/>
              </a:rPr>
              <a:t>(S6B-S4A)</a:t>
            </a:r>
            <a:r>
              <a:rPr lang="en-US" sz="1200" i="1" dirty="0">
                <a:solidFill>
                  <a:prstClr val="black"/>
                </a:solidFill>
                <a:latin typeface="Calibri"/>
                <a:cs typeface="+mn-cs"/>
              </a:rPr>
              <a:t>=(0.64</a:t>
            </a:r>
            <a:r>
              <a:rPr lang="en-US" sz="1200" i="1" dirty="0">
                <a:solidFill>
                  <a:prstClr val="black"/>
                </a:solidFill>
                <a:latin typeface="Calibri"/>
                <a:cs typeface="+mn-cs"/>
                <a:sym typeface="Symbol"/>
              </a:rPr>
              <a:t></a:t>
            </a:r>
            <a:r>
              <a:rPr lang="en-US" sz="1200" i="1" dirty="0">
                <a:solidFill>
                  <a:prstClr val="black"/>
                </a:solidFill>
                <a:latin typeface="Calibri"/>
                <a:cs typeface="+mn-cs"/>
              </a:rPr>
              <a:t> 0.203)</a:t>
            </a:r>
            <a:r>
              <a:rPr lang="en-US" sz="1200" i="1" dirty="0">
                <a:solidFill>
                  <a:prstClr val="black"/>
                </a:solidFill>
                <a:latin typeface="Calibri"/>
                <a:cs typeface="+mn-cs"/>
                <a:sym typeface="Symbol"/>
              </a:rPr>
              <a:t></a:t>
            </a:r>
            <a:r>
              <a:rPr lang="en-US" sz="1200" i="1" dirty="0">
                <a:solidFill>
                  <a:prstClr val="black"/>
                </a:solidFill>
                <a:latin typeface="Calibri"/>
                <a:cs typeface="+mn-cs"/>
              </a:rPr>
              <a:t>2</a:t>
            </a:r>
            <a:r>
              <a:rPr lang="en-US" sz="1200" i="1" dirty="0">
                <a:solidFill>
                  <a:prstClr val="black"/>
                </a:solidFill>
                <a:latin typeface="Calibri"/>
                <a:cs typeface="+mn-cs"/>
                <a:sym typeface="Symbol"/>
              </a:rPr>
              <a:t></a:t>
            </a:r>
            <a:r>
              <a:rPr lang="en-US" sz="1200" dirty="0">
                <a:solidFill>
                  <a:prstClr val="black"/>
                </a:solidFill>
                <a:latin typeface="Calibri"/>
                <a:cs typeface="+mn-cs"/>
              </a:rPr>
              <a:t>=0.44</a:t>
            </a:r>
            <a:r>
              <a:rPr lang="en-US" sz="1200" dirty="0">
                <a:solidFill>
                  <a:prstClr val="black"/>
                </a:solidFill>
                <a:latin typeface="Calibri"/>
                <a:cs typeface="+mn-cs"/>
                <a:sym typeface="Symbol"/>
              </a:rPr>
              <a:t></a:t>
            </a:r>
            <a:r>
              <a:rPr lang="en-US" sz="1200" dirty="0">
                <a:solidFill>
                  <a:prstClr val="black"/>
                </a:solidFill>
                <a:latin typeface="Calibri"/>
                <a:cs typeface="+mn-cs"/>
              </a:rPr>
              <a:t> 2</a:t>
            </a:r>
            <a:r>
              <a:rPr lang="en-US" sz="1200" i="1" dirty="0">
                <a:solidFill>
                  <a:prstClr val="black"/>
                </a:solidFill>
                <a:latin typeface="Calibri"/>
                <a:cs typeface="+mn-cs"/>
                <a:sym typeface="Symbol"/>
              </a:rPr>
              <a:t></a:t>
            </a:r>
            <a:r>
              <a:rPr lang="en-US" sz="1200" dirty="0">
                <a:solidFill>
                  <a:prstClr val="black"/>
                </a:solidFill>
                <a:latin typeface="Calibri"/>
                <a:cs typeface="+mn-cs"/>
              </a:rPr>
              <a:t> = </a:t>
            </a:r>
            <a:r>
              <a:rPr lang="en-US" sz="1200" b="1" dirty="0">
                <a:solidFill>
                  <a:prstClr val="black"/>
                </a:solidFill>
                <a:latin typeface="Calibri"/>
                <a:cs typeface="+mn-cs"/>
              </a:rPr>
              <a:t>0.88 </a:t>
            </a:r>
            <a:r>
              <a:rPr lang="en-US" sz="1200" b="1" i="1" dirty="0">
                <a:solidFill>
                  <a:prstClr val="black"/>
                </a:solidFill>
                <a:latin typeface="Calibri"/>
                <a:cs typeface="+mn-cs"/>
                <a:sym typeface="Symbol"/>
              </a:rPr>
              <a:t> </a:t>
            </a:r>
            <a:r>
              <a:rPr lang="en-US" sz="1200" dirty="0">
                <a:solidFill>
                  <a:prstClr val="black"/>
                </a:solidFill>
                <a:latin typeface="Calibri"/>
                <a:cs typeface="+mn-cs"/>
                <a:sym typeface="Symbol"/>
              </a:rPr>
              <a:t></a:t>
            </a:r>
            <a:r>
              <a:rPr lang="en-US" sz="1200" dirty="0">
                <a:solidFill>
                  <a:prstClr val="black"/>
                </a:solidFill>
                <a:latin typeface="Calibri"/>
                <a:cs typeface="+mn-cs"/>
              </a:rPr>
              <a:t>1</a:t>
            </a:r>
            <a:r>
              <a:rPr lang="en-US" sz="1200" dirty="0">
                <a:solidFill>
                  <a:prstClr val="black"/>
                </a:solidFill>
                <a:latin typeface="Calibri"/>
                <a:cs typeface="+mn-cs"/>
                <a:sym typeface="Symbol"/>
              </a:rPr>
              <a:t></a:t>
            </a:r>
            <a:br>
              <a:rPr lang="en-US" sz="1200" dirty="0">
                <a:solidFill>
                  <a:prstClr val="black"/>
                </a:solidFill>
                <a:latin typeface="Calibri"/>
                <a:cs typeface="+mn-cs"/>
                <a:sym typeface="Symbol"/>
              </a:rPr>
            </a:br>
            <a:r>
              <a:rPr lang="en-US" sz="1200" dirty="0">
                <a:solidFill>
                  <a:prstClr val="black"/>
                </a:solidFill>
                <a:latin typeface="Calibri"/>
                <a:cs typeface="+mn-cs"/>
                <a:sym typeface="Symbol"/>
              </a:rPr>
              <a:t></a:t>
            </a:r>
            <a:r>
              <a:rPr lang="en-US" sz="1200" baseline="-25000" dirty="0">
                <a:solidFill>
                  <a:prstClr val="black"/>
                </a:solidFill>
                <a:latin typeface="Calibri"/>
                <a:cs typeface="+mn-cs"/>
              </a:rPr>
              <a:t>x</a:t>
            </a:r>
            <a:r>
              <a:rPr lang="en-US" sz="1200" dirty="0">
                <a:solidFill>
                  <a:prstClr val="black"/>
                </a:solidFill>
                <a:latin typeface="Calibri"/>
                <a:cs typeface="+mn-cs"/>
              </a:rPr>
              <a:t>(S6-S4)</a:t>
            </a:r>
            <a:r>
              <a:rPr lang="en-US" sz="1200" i="1" dirty="0">
                <a:solidFill>
                  <a:prstClr val="black"/>
                </a:solidFill>
                <a:latin typeface="Calibri"/>
                <a:cs typeface="+mn-cs"/>
              </a:rPr>
              <a:t>=(0.636</a:t>
            </a:r>
            <a:r>
              <a:rPr lang="en-US" sz="1200" i="1" dirty="0">
                <a:solidFill>
                  <a:prstClr val="black"/>
                </a:solidFill>
                <a:latin typeface="Calibri"/>
                <a:cs typeface="+mn-cs"/>
                <a:sym typeface="Symbol"/>
              </a:rPr>
              <a:t></a:t>
            </a:r>
            <a:r>
              <a:rPr lang="en-US" sz="1200" i="1" dirty="0">
                <a:solidFill>
                  <a:prstClr val="black"/>
                </a:solidFill>
                <a:latin typeface="Calibri"/>
                <a:cs typeface="+mn-cs"/>
              </a:rPr>
              <a:t> 0.208)</a:t>
            </a:r>
            <a:r>
              <a:rPr lang="en-US" sz="1200" i="1" dirty="0">
                <a:solidFill>
                  <a:prstClr val="black"/>
                </a:solidFill>
                <a:latin typeface="Calibri"/>
                <a:cs typeface="+mn-cs"/>
                <a:sym typeface="Symbol"/>
              </a:rPr>
              <a:t></a:t>
            </a:r>
            <a:r>
              <a:rPr lang="en-US" sz="1200" i="1" dirty="0">
                <a:solidFill>
                  <a:prstClr val="black"/>
                </a:solidFill>
                <a:latin typeface="Calibri"/>
                <a:cs typeface="+mn-cs"/>
              </a:rPr>
              <a:t>2</a:t>
            </a:r>
            <a:r>
              <a:rPr lang="en-US" sz="1200" i="1" dirty="0">
                <a:solidFill>
                  <a:prstClr val="black"/>
                </a:solidFill>
                <a:latin typeface="Calibri"/>
                <a:cs typeface="+mn-cs"/>
                <a:sym typeface="Symbol"/>
              </a:rPr>
              <a:t></a:t>
            </a:r>
            <a:r>
              <a:rPr lang="en-US" sz="1200" dirty="0">
                <a:solidFill>
                  <a:prstClr val="black"/>
                </a:solidFill>
                <a:latin typeface="Calibri"/>
                <a:cs typeface="+mn-cs"/>
              </a:rPr>
              <a:t>=0.43</a:t>
            </a:r>
            <a:r>
              <a:rPr lang="en-US" sz="1200" dirty="0">
                <a:solidFill>
                  <a:prstClr val="black"/>
                </a:solidFill>
                <a:latin typeface="Calibri"/>
                <a:cs typeface="+mn-cs"/>
                <a:sym typeface="Symbol"/>
              </a:rPr>
              <a:t></a:t>
            </a:r>
            <a:r>
              <a:rPr lang="en-US" sz="1200" dirty="0">
                <a:solidFill>
                  <a:prstClr val="black"/>
                </a:solidFill>
                <a:latin typeface="Calibri"/>
                <a:cs typeface="+mn-cs"/>
              </a:rPr>
              <a:t> 2</a:t>
            </a:r>
            <a:r>
              <a:rPr lang="en-US" sz="1200" i="1" dirty="0">
                <a:solidFill>
                  <a:prstClr val="black"/>
                </a:solidFill>
                <a:latin typeface="Calibri"/>
                <a:cs typeface="+mn-cs"/>
                <a:sym typeface="Symbol"/>
              </a:rPr>
              <a:t></a:t>
            </a:r>
            <a:r>
              <a:rPr lang="en-US" sz="1200" dirty="0">
                <a:solidFill>
                  <a:prstClr val="black"/>
                </a:solidFill>
                <a:latin typeface="Calibri"/>
                <a:cs typeface="+mn-cs"/>
              </a:rPr>
              <a:t> = </a:t>
            </a:r>
            <a:r>
              <a:rPr lang="en-US" sz="1200" b="1" dirty="0">
                <a:solidFill>
                  <a:prstClr val="black"/>
                </a:solidFill>
                <a:latin typeface="Calibri"/>
                <a:cs typeface="+mn-cs"/>
              </a:rPr>
              <a:t>0.86 </a:t>
            </a:r>
            <a:r>
              <a:rPr lang="en-US" sz="1200" b="1" i="1" dirty="0">
                <a:solidFill>
                  <a:prstClr val="black"/>
                </a:solidFill>
                <a:latin typeface="Calibri"/>
                <a:cs typeface="+mn-cs"/>
                <a:sym typeface="Symbol"/>
              </a:rPr>
              <a:t>  </a:t>
            </a:r>
            <a:br>
              <a:rPr lang="en-US" sz="1200" b="1" i="1" dirty="0">
                <a:solidFill>
                  <a:prstClr val="black"/>
                </a:solidFill>
                <a:latin typeface="Calibri"/>
                <a:cs typeface="+mn-cs"/>
                <a:sym typeface="Symbol"/>
              </a:rPr>
            </a:br>
            <a:r>
              <a:rPr lang="en-US" sz="1200" dirty="0">
                <a:solidFill>
                  <a:prstClr val="black"/>
                </a:solidFill>
                <a:latin typeface="Calibri"/>
                <a:cs typeface="+mn-cs"/>
                <a:sym typeface="Symbol"/>
              </a:rPr>
              <a:t></a:t>
            </a:r>
            <a:r>
              <a:rPr lang="en-US" sz="1200" baseline="-25000" dirty="0">
                <a:solidFill>
                  <a:prstClr val="black"/>
                </a:solidFill>
                <a:latin typeface="Calibri"/>
                <a:cs typeface="+mn-cs"/>
              </a:rPr>
              <a:t>x</a:t>
            </a:r>
            <a:r>
              <a:rPr lang="en-US" sz="1200" dirty="0">
                <a:solidFill>
                  <a:prstClr val="black"/>
                </a:solidFill>
                <a:latin typeface="Calibri"/>
                <a:cs typeface="+mn-cs"/>
              </a:rPr>
              <a:t>(S6A-S4B)</a:t>
            </a:r>
            <a:r>
              <a:rPr lang="en-US" sz="1200" i="1" dirty="0">
                <a:solidFill>
                  <a:prstClr val="black"/>
                </a:solidFill>
                <a:latin typeface="Calibri"/>
                <a:cs typeface="+mn-cs"/>
              </a:rPr>
              <a:t>=(0.63</a:t>
            </a:r>
            <a:r>
              <a:rPr lang="en-US" sz="1200" i="1" dirty="0">
                <a:solidFill>
                  <a:prstClr val="black"/>
                </a:solidFill>
                <a:latin typeface="Calibri"/>
                <a:cs typeface="+mn-cs"/>
                <a:sym typeface="Symbol"/>
              </a:rPr>
              <a:t></a:t>
            </a:r>
            <a:r>
              <a:rPr lang="en-US" sz="1200" i="1" dirty="0">
                <a:solidFill>
                  <a:prstClr val="black"/>
                </a:solidFill>
                <a:latin typeface="Calibri"/>
                <a:cs typeface="+mn-cs"/>
              </a:rPr>
              <a:t> 0.21)</a:t>
            </a:r>
            <a:r>
              <a:rPr lang="en-US" sz="1200" i="1" dirty="0">
                <a:solidFill>
                  <a:prstClr val="black"/>
                </a:solidFill>
                <a:latin typeface="Calibri"/>
                <a:cs typeface="+mn-cs"/>
                <a:sym typeface="Symbol"/>
              </a:rPr>
              <a:t></a:t>
            </a:r>
            <a:r>
              <a:rPr lang="en-US" sz="1200" i="1" dirty="0">
                <a:solidFill>
                  <a:prstClr val="black"/>
                </a:solidFill>
                <a:latin typeface="Calibri"/>
                <a:cs typeface="+mn-cs"/>
              </a:rPr>
              <a:t>2</a:t>
            </a:r>
            <a:r>
              <a:rPr lang="en-US" sz="1200" i="1" dirty="0">
                <a:solidFill>
                  <a:prstClr val="black"/>
                </a:solidFill>
                <a:latin typeface="Calibri"/>
                <a:cs typeface="+mn-cs"/>
                <a:sym typeface="Symbol"/>
              </a:rPr>
              <a:t></a:t>
            </a:r>
            <a:r>
              <a:rPr lang="en-US" sz="1200" dirty="0">
                <a:solidFill>
                  <a:prstClr val="black"/>
                </a:solidFill>
                <a:latin typeface="Calibri"/>
                <a:cs typeface="+mn-cs"/>
              </a:rPr>
              <a:t>=0.42</a:t>
            </a:r>
            <a:r>
              <a:rPr lang="en-US" sz="1200" dirty="0">
                <a:solidFill>
                  <a:prstClr val="black"/>
                </a:solidFill>
                <a:latin typeface="Calibri"/>
                <a:cs typeface="+mn-cs"/>
                <a:sym typeface="Symbol"/>
              </a:rPr>
              <a:t></a:t>
            </a:r>
            <a:r>
              <a:rPr lang="en-US" sz="1200" dirty="0">
                <a:solidFill>
                  <a:prstClr val="black"/>
                </a:solidFill>
                <a:latin typeface="Calibri"/>
                <a:cs typeface="+mn-cs"/>
              </a:rPr>
              <a:t> 2</a:t>
            </a:r>
            <a:r>
              <a:rPr lang="en-US" sz="1200" i="1" dirty="0">
                <a:solidFill>
                  <a:prstClr val="black"/>
                </a:solidFill>
                <a:latin typeface="Calibri"/>
                <a:cs typeface="+mn-cs"/>
                <a:sym typeface="Symbol"/>
              </a:rPr>
              <a:t></a:t>
            </a:r>
            <a:r>
              <a:rPr lang="en-US" sz="1200" dirty="0">
                <a:solidFill>
                  <a:prstClr val="black"/>
                </a:solidFill>
                <a:latin typeface="Calibri"/>
                <a:cs typeface="+mn-cs"/>
              </a:rPr>
              <a:t> = </a:t>
            </a:r>
            <a:r>
              <a:rPr lang="en-US" sz="1200" b="1" dirty="0">
                <a:solidFill>
                  <a:prstClr val="black"/>
                </a:solidFill>
                <a:latin typeface="Calibri"/>
                <a:cs typeface="+mn-cs"/>
              </a:rPr>
              <a:t>0.84 </a:t>
            </a:r>
            <a:r>
              <a:rPr lang="en-US" sz="1200" b="1" i="1" dirty="0">
                <a:solidFill>
                  <a:prstClr val="black"/>
                </a:solidFill>
                <a:latin typeface="Calibri"/>
                <a:cs typeface="+mn-cs"/>
                <a:sym typeface="Symbol"/>
              </a:rPr>
              <a:t> </a:t>
            </a:r>
            <a:endParaRPr lang="de-DE" dirty="0"/>
          </a:p>
        </p:txBody>
      </p:sp>
    </p:spTree>
    <p:extLst>
      <p:ext uri="{BB962C8B-B14F-4D97-AF65-F5344CB8AC3E}">
        <p14:creationId xmlns:p14="http://schemas.microsoft.com/office/powerpoint/2010/main" val="13980647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1681407988"/>
              </p:ext>
            </p:extLst>
          </p:nvPr>
        </p:nvGraphicFramePr>
        <p:xfrm>
          <a:off x="827584" y="908720"/>
          <a:ext cx="6912768" cy="1097280"/>
        </p:xfrm>
        <a:graphic>
          <a:graphicData uri="http://schemas.openxmlformats.org/drawingml/2006/table">
            <a:tbl>
              <a:tblPr firstRow="1" firstCol="1" bandRow="1"/>
              <a:tblGrid>
                <a:gridCol w="1368152"/>
                <a:gridCol w="1368152"/>
                <a:gridCol w="1224136"/>
                <a:gridCol w="1440160"/>
                <a:gridCol w="1512168"/>
              </a:tblGrid>
              <a:tr h="746125">
                <a:tc>
                  <a:txBody>
                    <a:bodyPr/>
                    <a:lstStyle/>
                    <a:p>
                      <a:pPr indent="180340" algn="l">
                        <a:spcAft>
                          <a:spcPts val="1000"/>
                        </a:spcAft>
                      </a:pPr>
                      <a:r>
                        <a:rPr lang="en-US" sz="1000" dirty="0">
                          <a:effectLst/>
                          <a:latin typeface="Arial"/>
                          <a:ea typeface="Calibri"/>
                          <a:cs typeface="Times New Roman"/>
                        </a:rPr>
                        <a:t>off-momentum tune shift  </a:t>
                      </a:r>
                      <a:r>
                        <a:rPr lang="en-US" sz="1100" i="1" dirty="0">
                          <a:effectLst/>
                          <a:latin typeface="Arial"/>
                          <a:ea typeface="Calibri"/>
                          <a:cs typeface="Arial"/>
                          <a:sym typeface="Symbol"/>
                        </a:rPr>
                        <a:t></a:t>
                      </a:r>
                      <a:r>
                        <a:rPr lang="en-US" sz="1100" i="1" dirty="0" err="1">
                          <a:effectLst/>
                          <a:latin typeface="Arial"/>
                          <a:ea typeface="Calibri"/>
                          <a:cs typeface="Times New Roman"/>
                        </a:rPr>
                        <a:t>Q</a:t>
                      </a:r>
                      <a:r>
                        <a:rPr lang="en-US" sz="1100" i="1" baseline="-25000" dirty="0" err="1">
                          <a:effectLst/>
                          <a:latin typeface="Arial"/>
                          <a:ea typeface="Calibri"/>
                          <a:cs typeface="Times New Roman"/>
                        </a:rPr>
                        <a:t>x,y</a:t>
                      </a:r>
                      <a:r>
                        <a:rPr lang="en-US" sz="1100" i="1" dirty="0">
                          <a:effectLst/>
                          <a:latin typeface="Arial"/>
                          <a:ea typeface="Calibri"/>
                          <a:cs typeface="Times New Roman"/>
                        </a:rPr>
                        <a:t>=</a:t>
                      </a:r>
                      <a:r>
                        <a:rPr lang="en-US" sz="1100" i="1" dirty="0">
                          <a:effectLst/>
                          <a:latin typeface="Arial"/>
                          <a:ea typeface="Calibri"/>
                          <a:cs typeface="Arial"/>
                          <a:sym typeface="Symbol"/>
                        </a:rPr>
                        <a:t></a:t>
                      </a:r>
                      <a:r>
                        <a:rPr lang="en-US" sz="1100" i="1" baseline="-25000" dirty="0">
                          <a:effectLst/>
                          <a:latin typeface="Arial"/>
                          <a:ea typeface="Calibri"/>
                          <a:cs typeface="Times New Roman"/>
                        </a:rPr>
                        <a:t>1</a:t>
                      </a:r>
                      <a:r>
                        <a:rPr lang="en-US" sz="1100" dirty="0">
                          <a:effectLst/>
                          <a:latin typeface="Arial"/>
                          <a:ea typeface="Calibri"/>
                          <a:cs typeface="Arial"/>
                          <a:sym typeface="Symbol"/>
                        </a:rPr>
                        <a:t></a:t>
                      </a:r>
                      <a:r>
                        <a:rPr lang="en-US" sz="1100" dirty="0">
                          <a:effectLst/>
                          <a:latin typeface="Arial"/>
                          <a:ea typeface="Calibri"/>
                          <a:cs typeface="Times New Roman"/>
                        </a:rPr>
                        <a:t> </a:t>
                      </a:r>
                      <a:r>
                        <a:rPr lang="en-US" sz="1100" i="1" dirty="0">
                          <a:effectLst/>
                          <a:latin typeface="Arial"/>
                          <a:ea typeface="Calibri"/>
                          <a:cs typeface="Times New Roman"/>
                        </a:rPr>
                        <a:t>+ </a:t>
                      </a:r>
                      <a:r>
                        <a:rPr lang="en-US" sz="1100" i="1" dirty="0">
                          <a:effectLst/>
                          <a:latin typeface="Arial"/>
                          <a:ea typeface="Calibri"/>
                          <a:cs typeface="Arial"/>
                          <a:sym typeface="Symbol"/>
                        </a:rPr>
                        <a:t></a:t>
                      </a:r>
                      <a:r>
                        <a:rPr lang="en-US" sz="1100" i="1" baseline="-25000" dirty="0">
                          <a:effectLst/>
                          <a:latin typeface="Arial"/>
                          <a:ea typeface="Calibri"/>
                          <a:cs typeface="Times New Roman"/>
                        </a:rPr>
                        <a:t>2</a:t>
                      </a:r>
                      <a:r>
                        <a:rPr lang="en-US" sz="1100" dirty="0">
                          <a:effectLst/>
                          <a:latin typeface="Arial"/>
                          <a:ea typeface="Calibri"/>
                          <a:cs typeface="Arial"/>
                          <a:sym typeface="Symbol"/>
                        </a:rPr>
                        <a:t></a:t>
                      </a:r>
                      <a:r>
                        <a:rPr lang="en-US" sz="1100" baseline="30000" dirty="0">
                          <a:effectLst/>
                          <a:latin typeface="Arial"/>
                          <a:ea typeface="Calibri"/>
                          <a:cs typeface="Times New Roman"/>
                        </a:rPr>
                        <a:t>2</a:t>
                      </a:r>
                      <a:r>
                        <a:rPr lang="en-US" sz="1100" i="1" dirty="0">
                          <a:effectLst/>
                          <a:latin typeface="Arial"/>
                          <a:ea typeface="Calibri"/>
                          <a:cs typeface="Times New Roman"/>
                        </a:rPr>
                        <a:t> + </a:t>
                      </a:r>
                      <a:r>
                        <a:rPr lang="en-US" sz="1100" i="1" dirty="0">
                          <a:effectLst/>
                          <a:latin typeface="Arial"/>
                          <a:ea typeface="Calibri"/>
                          <a:cs typeface="Arial"/>
                          <a:sym typeface="Symbol"/>
                        </a:rPr>
                        <a:t></a:t>
                      </a:r>
                      <a:r>
                        <a:rPr lang="en-US" sz="1100" i="1" baseline="-25000" dirty="0">
                          <a:effectLst/>
                          <a:latin typeface="Arial"/>
                          <a:ea typeface="Calibri"/>
                          <a:cs typeface="Times New Roman"/>
                        </a:rPr>
                        <a:t>3</a:t>
                      </a:r>
                      <a:r>
                        <a:rPr lang="en-US" sz="1100" dirty="0">
                          <a:effectLst/>
                          <a:latin typeface="Arial"/>
                          <a:ea typeface="Calibri"/>
                          <a:cs typeface="Arial"/>
                          <a:sym typeface="Symbol"/>
                        </a:rPr>
                        <a:t></a:t>
                      </a:r>
                      <a:r>
                        <a:rPr lang="en-US" sz="1100" baseline="30000" dirty="0">
                          <a:effectLst/>
                          <a:latin typeface="Arial"/>
                          <a:ea typeface="Calibri"/>
                          <a:cs typeface="Times New Roman"/>
                        </a:rPr>
                        <a:t>3</a:t>
                      </a:r>
                      <a:r>
                        <a:rPr lang="en-US" sz="1100" i="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effectLst/>
                          <a:latin typeface="Arial"/>
                          <a:ea typeface="Calibri"/>
                          <a:cs typeface="Times New Roman"/>
                        </a:rPr>
                        <a:t>Natural Chromaticity</a:t>
                      </a:r>
                      <a:endParaRPr lang="de-DE" sz="1100" dirty="0">
                        <a:effectLst/>
                        <a:latin typeface="Calibri"/>
                        <a:ea typeface="Calibri"/>
                        <a:cs typeface="Times New Roman"/>
                      </a:endParaRPr>
                    </a:p>
                    <a:p>
                      <a:pPr indent="180340" algn="ctr">
                        <a:spcAft>
                          <a:spcPts val="1000"/>
                        </a:spcAft>
                      </a:pPr>
                      <a:r>
                        <a:rPr lang="en-US" sz="800" b="1" dirty="0">
                          <a:effectLst/>
                          <a:latin typeface="Arial"/>
                          <a:ea typeface="Calibri"/>
                          <a:cs typeface="Times New Roman"/>
                        </a:rPr>
                        <a:t>3Q_SPLIT_SHORT_5</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Chromatic </a:t>
                      </a:r>
                      <a:r>
                        <a:rPr lang="en-US" sz="1100" dirty="0" err="1">
                          <a:effectLst/>
                          <a:latin typeface="Arial"/>
                          <a:ea typeface="Calibri"/>
                          <a:cs typeface="Times New Roman"/>
                        </a:rPr>
                        <a:t>sextupoles</a:t>
                      </a:r>
                      <a:endParaRPr lang="de-DE" sz="1100" dirty="0">
                        <a:effectLst/>
                        <a:latin typeface="Calibri"/>
                        <a:ea typeface="Calibri"/>
                        <a:cs typeface="Times New Roman"/>
                      </a:endParaRPr>
                    </a:p>
                    <a:p>
                      <a:pPr indent="180340" algn="just">
                        <a:spcAft>
                          <a:spcPts val="1000"/>
                        </a:spcAft>
                      </a:pPr>
                      <a:r>
                        <a:rPr lang="en-US" sz="800" b="1" dirty="0">
                          <a:effectLst/>
                          <a:latin typeface="Arial"/>
                          <a:ea typeface="Calibri"/>
                          <a:cs typeface="Times New Roman"/>
                        </a:rPr>
                        <a:t>3Q_SPLIT</a:t>
                      </a:r>
                      <a:r>
                        <a:rPr lang="en-US" sz="800" b="1" dirty="0" smtClean="0">
                          <a:effectLst/>
                          <a:latin typeface="Arial"/>
                          <a:ea typeface="Calibri"/>
                          <a:cs typeface="Times New Roman"/>
                        </a:rPr>
                        <a:t>_</a:t>
                      </a:r>
                    </a:p>
                    <a:p>
                      <a:pPr indent="180340" algn="just">
                        <a:spcAft>
                          <a:spcPts val="1000"/>
                        </a:spcAft>
                      </a:pPr>
                      <a:r>
                        <a:rPr lang="en-US" sz="800" b="1" dirty="0" smtClean="0">
                          <a:effectLst/>
                          <a:latin typeface="Arial"/>
                          <a:ea typeface="Calibri"/>
                          <a:cs typeface="Times New Roman"/>
                        </a:rPr>
                        <a:t>SHORT-5</a:t>
                      </a:r>
                      <a:endParaRPr lang="de-DE" sz="1100" dirty="0">
                        <a:effectLst/>
                        <a:latin typeface="Calibri"/>
                        <a:ea typeface="Calibri"/>
                        <a:cs typeface="Times New Roman"/>
                      </a:endParaRPr>
                    </a:p>
                    <a:p>
                      <a:pPr indent="180340" algn="ctr">
                        <a:spcAft>
                          <a:spcPts val="1000"/>
                        </a:spcAft>
                      </a:pPr>
                      <a:r>
                        <a:rPr lang="en-US" sz="900" b="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a:t>
                      </a:r>
                      <a:r>
                        <a:rPr lang="en-US" sz="1100" dirty="0">
                          <a:effectLst/>
                          <a:latin typeface="Arial"/>
                          <a:ea typeface="Calibri"/>
                          <a:cs typeface="Times New Roman"/>
                        </a:rPr>
                        <a:t> + </a:t>
                      </a:r>
                      <a:r>
                        <a:rPr lang="en-US" sz="1100" dirty="0">
                          <a:solidFill>
                            <a:srgbClr val="0000CC"/>
                          </a:solidFill>
                          <a:effectLst/>
                          <a:latin typeface="Arial"/>
                          <a:ea typeface="Calibri"/>
                          <a:cs typeface="Times New Roman"/>
                        </a:rPr>
                        <a:t>HRM</a:t>
                      </a:r>
                      <a:r>
                        <a:rPr lang="en-US" sz="1100" dirty="0">
                          <a:effectLst/>
                          <a:latin typeface="Arial"/>
                          <a:ea typeface="Calibri"/>
                          <a:cs typeface="Times New Roman"/>
                        </a:rPr>
                        <a:t> </a:t>
                      </a:r>
                      <a:r>
                        <a:rPr lang="en-US" sz="1100" dirty="0" err="1" smtClean="0">
                          <a:effectLst/>
                          <a:latin typeface="Arial"/>
                          <a:ea typeface="Calibri"/>
                          <a:cs typeface="Times New Roman"/>
                        </a:rPr>
                        <a:t>sextupoles</a:t>
                      </a:r>
                      <a:endParaRPr lang="de-DE" sz="1100" dirty="0" smtClean="0">
                        <a:effectLst/>
                        <a:latin typeface="Calibri"/>
                        <a:ea typeface="Calibri"/>
                        <a:cs typeface="Times New Roman"/>
                      </a:endParaRPr>
                    </a:p>
                    <a:p>
                      <a:pPr marL="0" marR="0" lvl="0" indent="180340" algn="just" defTabSz="914400" rtl="0" eaLnBrk="1" fontAlgn="auto" latinLnBrk="0" hangingPunct="1">
                        <a:lnSpc>
                          <a:spcPct val="100000"/>
                        </a:lnSpc>
                        <a:spcBef>
                          <a:spcPts val="0"/>
                        </a:spcBef>
                        <a:spcAft>
                          <a:spcPts val="100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a:ea typeface="Calibri"/>
                          <a:cs typeface="Times New Roman"/>
                        </a:rPr>
                        <a:t>3Q_SPLIT_SHORT-5</a:t>
                      </a:r>
                      <a:endParaRPr kumimoji="0" lang="de-DE" sz="1100" b="0" i="0" u="none" strike="noStrike" kern="1200" cap="none" spc="0" normalizeH="0" baseline="0" noProof="0" dirty="0" smtClean="0">
                        <a:ln>
                          <a:noFill/>
                        </a:ln>
                        <a:solidFill>
                          <a:prstClr val="black"/>
                        </a:solidFill>
                        <a:effectLst/>
                        <a:uLnTx/>
                        <a:uFillTx/>
                        <a:latin typeface="+mn-lt"/>
                        <a:ea typeface="Calibri"/>
                        <a:cs typeface="Times New Roman"/>
                      </a:endParaRPr>
                    </a:p>
                    <a:p>
                      <a:pPr indent="180340" algn="ctr">
                        <a:spcAft>
                          <a:spcPts val="1000"/>
                        </a:spcAft>
                      </a:pPr>
                      <a:r>
                        <a:rPr lang="en-US" sz="1000" b="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a:t>
                      </a:r>
                      <a:r>
                        <a:rPr lang="en-US" sz="1100" dirty="0">
                          <a:effectLst/>
                          <a:latin typeface="Arial"/>
                          <a:ea typeface="Calibri"/>
                          <a:cs typeface="Times New Roman"/>
                        </a:rPr>
                        <a:t>+</a:t>
                      </a:r>
                      <a:r>
                        <a:rPr lang="en-US" sz="1100" dirty="0">
                          <a:solidFill>
                            <a:srgbClr val="0000CC"/>
                          </a:solidFill>
                          <a:effectLst/>
                          <a:latin typeface="Arial"/>
                          <a:ea typeface="Calibri"/>
                          <a:cs typeface="Times New Roman"/>
                        </a:rPr>
                        <a:t>HRM</a:t>
                      </a:r>
                      <a:r>
                        <a:rPr lang="en-US" sz="1100" dirty="0">
                          <a:effectLst/>
                          <a:latin typeface="Arial"/>
                          <a:ea typeface="Calibri"/>
                          <a:cs typeface="Times New Roman"/>
                        </a:rPr>
                        <a:t> SXT +  OCT-ADTS </a:t>
                      </a:r>
                      <a:endParaRPr lang="de-DE" sz="1100" dirty="0">
                        <a:effectLst/>
                        <a:latin typeface="Calibri"/>
                        <a:ea typeface="Calibri"/>
                        <a:cs typeface="Times New Roman"/>
                      </a:endParaRPr>
                    </a:p>
                    <a:p>
                      <a:pPr indent="180340" algn="ctr">
                        <a:spcAft>
                          <a:spcPts val="1000"/>
                        </a:spcAft>
                      </a:pPr>
                      <a:r>
                        <a:rPr lang="en-US" sz="900" dirty="0">
                          <a:effectLst/>
                          <a:latin typeface="Arial"/>
                          <a:ea typeface="Calibri"/>
                          <a:cs typeface="Times New Roman"/>
                        </a:rPr>
                        <a:t>HRM SXT minimize </a:t>
                      </a:r>
                      <a:r>
                        <a:rPr lang="en-US" sz="900" i="1" dirty="0">
                          <a:effectLst/>
                          <a:latin typeface="Arial"/>
                          <a:ea typeface="Calibri"/>
                          <a:cs typeface="Arial"/>
                          <a:sym typeface="Symbol"/>
                        </a:rPr>
                        <a:t></a:t>
                      </a:r>
                      <a:r>
                        <a:rPr lang="en-US" sz="900" baseline="-25000" dirty="0">
                          <a:effectLst/>
                          <a:latin typeface="Arial"/>
                          <a:ea typeface="Calibri"/>
                          <a:cs typeface="Times New Roman"/>
                        </a:rPr>
                        <a:t>2x,y</a:t>
                      </a:r>
                      <a:r>
                        <a:rPr lang="en-US" sz="900"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hteck 5"/>
          <p:cNvSpPr/>
          <p:nvPr/>
        </p:nvSpPr>
        <p:spPr>
          <a:xfrm>
            <a:off x="251520" y="116632"/>
            <a:ext cx="8568952" cy="584775"/>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Lattice </a:t>
            </a:r>
            <a:r>
              <a:rPr lang="en-US" sz="1600" b="1" dirty="0">
                <a:solidFill>
                  <a:srgbClr val="FF0000"/>
                </a:solidFill>
                <a:latin typeface="Arial" panose="020B0604020202020204" pitchFamily="34" charset="0"/>
                <a:cs typeface="Arial" panose="020B0604020202020204" pitchFamily="34" charset="0"/>
              </a:rPr>
              <a:t>”3Q-SPLIT_SHORT_5</a:t>
            </a:r>
            <a:r>
              <a:rPr lang="en-US" sz="1600" b="1" dirty="0">
                <a:solidFill>
                  <a:prstClr val="black"/>
                </a:solidFill>
                <a:latin typeface="Arial" panose="020B0604020202020204" pitchFamily="34" charset="0"/>
                <a:cs typeface="Arial" panose="020B0604020202020204" pitchFamily="34" charset="0"/>
              </a:rPr>
              <a:t>”.  </a:t>
            </a:r>
            <a:endParaRPr lang="en-US" sz="1600" b="1" dirty="0" smtClean="0">
              <a:solidFill>
                <a:prstClr val="black"/>
              </a:solidFill>
              <a:latin typeface="Arial" panose="020B0604020202020204" pitchFamily="34" charset="0"/>
              <a:cs typeface="Arial" panose="020B0604020202020204" pitchFamily="34" charset="0"/>
            </a:endParaRPr>
          </a:p>
          <a:p>
            <a:pPr algn="ctr"/>
            <a:r>
              <a:rPr lang="en-US" sz="1600" b="1" dirty="0" smtClean="0">
                <a:solidFill>
                  <a:prstClr val="black"/>
                </a:solidFill>
                <a:latin typeface="Arial" panose="020B0604020202020204" pitchFamily="34" charset="0"/>
                <a:cs typeface="Arial" panose="020B0604020202020204" pitchFamily="34" charset="0"/>
              </a:rPr>
              <a:t>Quads, </a:t>
            </a:r>
            <a:r>
              <a:rPr lang="en-US" sz="1600" b="1" dirty="0" err="1" smtClean="0">
                <a:solidFill>
                  <a:prstClr val="black"/>
                </a:solidFill>
                <a:latin typeface="Arial" panose="020B0604020202020204" pitchFamily="34" charset="0"/>
                <a:cs typeface="Arial" panose="020B0604020202020204" pitchFamily="34" charset="0"/>
              </a:rPr>
              <a:t>sextupole</a:t>
            </a:r>
            <a:r>
              <a:rPr lang="en-US" sz="1600" b="1" dirty="0" smtClean="0">
                <a:solidFill>
                  <a:prstClr val="black"/>
                </a:solidFill>
                <a:latin typeface="Arial" panose="020B0604020202020204" pitchFamily="34" charset="0"/>
                <a:cs typeface="Arial" panose="020B0604020202020204" pitchFamily="34" charset="0"/>
              </a:rPr>
              <a:t> and </a:t>
            </a:r>
            <a:r>
              <a:rPr lang="en-US" sz="1600" b="1" dirty="0" err="1" smtClean="0">
                <a:solidFill>
                  <a:prstClr val="black"/>
                </a:solidFill>
                <a:latin typeface="Arial" panose="020B0604020202020204" pitchFamily="34" charset="0"/>
                <a:cs typeface="Arial" panose="020B0604020202020204" pitchFamily="34" charset="0"/>
              </a:rPr>
              <a:t>octupole</a:t>
            </a:r>
            <a:r>
              <a:rPr lang="en-US" sz="1600" b="1" dirty="0" smtClean="0">
                <a:solidFill>
                  <a:prstClr val="black"/>
                </a:solidFill>
                <a:latin typeface="Arial" panose="020B0604020202020204" pitchFamily="34" charset="0"/>
                <a:cs typeface="Arial" panose="020B0604020202020204" pitchFamily="34" charset="0"/>
              </a:rPr>
              <a:t> settings</a:t>
            </a:r>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917606430"/>
              </p:ext>
            </p:extLst>
          </p:nvPr>
        </p:nvGraphicFramePr>
        <p:xfrm>
          <a:off x="827584" y="2060848"/>
          <a:ext cx="6912768" cy="4078986"/>
        </p:xfrm>
        <a:graphic>
          <a:graphicData uri="http://schemas.openxmlformats.org/drawingml/2006/table">
            <a:tbl>
              <a:tblPr firstRow="1" firstCol="1" bandRow="1"/>
              <a:tblGrid>
                <a:gridCol w="1368152"/>
                <a:gridCol w="1368152"/>
                <a:gridCol w="1224136"/>
                <a:gridCol w="1440160"/>
                <a:gridCol w="1512168"/>
              </a:tblGrid>
              <a:tr h="0">
                <a:tc>
                  <a:txBody>
                    <a:bodyPr/>
                    <a:lstStyle/>
                    <a:p>
                      <a:pPr indent="180340" algn="l">
                        <a:spcAft>
                          <a:spcPts val="1000"/>
                        </a:spcAft>
                      </a:pPr>
                      <a:r>
                        <a:rPr lang="en-US" sz="1000" dirty="0" err="1">
                          <a:effectLst/>
                          <a:latin typeface="Arial"/>
                          <a:ea typeface="Calibri"/>
                          <a:cs typeface="Times New Roman"/>
                        </a:rPr>
                        <a:t>Sextupole</a:t>
                      </a:r>
                      <a:r>
                        <a:rPr lang="en-US" sz="1000" dirty="0">
                          <a:effectLst/>
                          <a:latin typeface="Arial"/>
                          <a:ea typeface="Calibri"/>
                          <a:cs typeface="Times New Roman"/>
                        </a:rPr>
                        <a:t> Integrated Strength     </a:t>
                      </a:r>
                      <a:endParaRPr lang="de-DE" sz="1100" dirty="0">
                        <a:effectLst/>
                        <a:latin typeface="Calibri"/>
                        <a:ea typeface="Calibri"/>
                        <a:cs typeface="Times New Roman"/>
                      </a:endParaRPr>
                    </a:p>
                    <a:p>
                      <a:pPr indent="180340" algn="l">
                        <a:spcAft>
                          <a:spcPts val="1000"/>
                        </a:spcAft>
                      </a:pPr>
                      <a:r>
                        <a:rPr lang="en-US" sz="900" dirty="0">
                          <a:effectLst/>
                          <a:latin typeface="Arial"/>
                          <a:ea typeface="Calibri"/>
                          <a:cs typeface="Times New Roman"/>
                        </a:rPr>
                        <a:t>b</a:t>
                      </a:r>
                      <a:r>
                        <a:rPr lang="en-US" sz="900" baseline="-25000" dirty="0">
                          <a:effectLst/>
                          <a:latin typeface="Arial"/>
                          <a:ea typeface="Calibri"/>
                          <a:cs typeface="Times New Roman"/>
                        </a:rPr>
                        <a:t>3</a:t>
                      </a:r>
                      <a:r>
                        <a:rPr lang="en-US" sz="900" dirty="0">
                          <a:effectLst/>
                          <a:latin typeface="Arial"/>
                          <a:ea typeface="Calibri"/>
                          <a:cs typeface="Arial"/>
                          <a:sym typeface="Symbol"/>
                        </a:rPr>
                        <a:t></a:t>
                      </a:r>
                      <a:r>
                        <a:rPr lang="en-US" sz="900" dirty="0">
                          <a:effectLst/>
                          <a:latin typeface="Arial"/>
                          <a:ea typeface="Calibri"/>
                          <a:cs typeface="Times New Roman"/>
                        </a:rPr>
                        <a:t>L</a:t>
                      </a:r>
                      <a:r>
                        <a:rPr lang="en-US" sz="900" baseline="-25000" dirty="0">
                          <a:effectLst/>
                          <a:latin typeface="Arial"/>
                          <a:ea typeface="Calibri"/>
                          <a:cs typeface="Times New Roman"/>
                        </a:rPr>
                        <a:t>S</a:t>
                      </a:r>
                      <a:r>
                        <a:rPr lang="en-US" sz="900" dirty="0">
                          <a:effectLst/>
                          <a:latin typeface="Arial"/>
                          <a:ea typeface="Calibri"/>
                          <a:cs typeface="Times New Roman"/>
                        </a:rPr>
                        <a:t> (m</a:t>
                      </a:r>
                      <a:r>
                        <a:rPr lang="en-US" sz="900" baseline="30000" dirty="0">
                          <a:effectLst/>
                          <a:latin typeface="Arial"/>
                          <a:ea typeface="Calibri"/>
                          <a:cs typeface="Arial"/>
                          <a:sym typeface="Symbol"/>
                        </a:rPr>
                        <a:t></a:t>
                      </a:r>
                      <a:r>
                        <a:rPr lang="en-US" sz="900" baseline="30000" dirty="0">
                          <a:effectLst/>
                          <a:latin typeface="Arial"/>
                          <a:ea typeface="Calibri"/>
                          <a:cs typeface="Times New Roman"/>
                        </a:rPr>
                        <a:t>2</a:t>
                      </a:r>
                      <a:r>
                        <a:rPr lang="en-US" sz="900" dirty="0">
                          <a:effectLst/>
                          <a:latin typeface="Arial"/>
                          <a:ea typeface="Calibri"/>
                          <a:cs typeface="Times New Roman"/>
                        </a:rPr>
                        <a:t>)</a:t>
                      </a:r>
                      <a:endParaRPr lang="de-DE" sz="1100" dirty="0">
                        <a:effectLst/>
                        <a:latin typeface="Calibri"/>
                        <a:ea typeface="Calibri"/>
                        <a:cs typeface="Times New Roman"/>
                      </a:endParaRPr>
                    </a:p>
                    <a:p>
                      <a:pPr indent="180340" algn="l">
                        <a:spcAft>
                          <a:spcPts val="1000"/>
                        </a:spcAft>
                      </a:pPr>
                      <a:r>
                        <a:rPr lang="en-US" sz="900" dirty="0">
                          <a:effectLst/>
                          <a:latin typeface="Arial"/>
                          <a:ea typeface="Calibri"/>
                          <a:cs typeface="Times New Roman"/>
                        </a:rPr>
                        <a:t>b</a:t>
                      </a:r>
                      <a:r>
                        <a:rPr lang="en-US" sz="900" baseline="-25000" dirty="0">
                          <a:effectLst/>
                          <a:latin typeface="Arial"/>
                          <a:ea typeface="Calibri"/>
                          <a:cs typeface="Times New Roman"/>
                        </a:rPr>
                        <a:t>3</a:t>
                      </a:r>
                      <a:r>
                        <a:rPr lang="en-US" sz="900" dirty="0">
                          <a:effectLst/>
                          <a:latin typeface="Arial"/>
                          <a:ea typeface="Calibri"/>
                          <a:cs typeface="Times New Roman"/>
                        </a:rPr>
                        <a:t>=(1/BR)</a:t>
                      </a:r>
                      <a:r>
                        <a:rPr lang="en-US" sz="900" dirty="0">
                          <a:effectLst/>
                          <a:latin typeface="Arial"/>
                          <a:ea typeface="Calibri"/>
                          <a:cs typeface="Arial"/>
                          <a:sym typeface="Symbol"/>
                        </a:rPr>
                        <a:t></a:t>
                      </a:r>
                      <a:r>
                        <a:rPr lang="en-US" sz="900" baseline="30000" dirty="0">
                          <a:effectLst/>
                          <a:latin typeface="Arial"/>
                          <a:ea typeface="Calibri"/>
                          <a:cs typeface="Times New Roman"/>
                        </a:rPr>
                        <a:t>2</a:t>
                      </a:r>
                      <a:r>
                        <a:rPr lang="en-US" sz="900" dirty="0">
                          <a:effectLst/>
                          <a:latin typeface="Arial"/>
                          <a:ea typeface="Calibri"/>
                          <a:cs typeface="Times New Roman"/>
                        </a:rPr>
                        <a:t>B/</a:t>
                      </a:r>
                      <a:r>
                        <a:rPr lang="en-US" sz="900" dirty="0">
                          <a:effectLst/>
                          <a:latin typeface="Arial"/>
                          <a:ea typeface="Calibri"/>
                          <a:cs typeface="Arial"/>
                          <a:sym typeface="Symbol"/>
                        </a:rPr>
                        <a:t></a:t>
                      </a:r>
                      <a:r>
                        <a:rPr lang="en-US" sz="900" dirty="0">
                          <a:effectLst/>
                          <a:latin typeface="Arial"/>
                          <a:ea typeface="Calibri"/>
                          <a:cs typeface="Times New Roman"/>
                        </a:rPr>
                        <a:t>R</a:t>
                      </a:r>
                      <a:r>
                        <a:rPr lang="en-US" sz="900" baseline="30000" dirty="0">
                          <a:effectLst/>
                          <a:latin typeface="Arial"/>
                          <a:ea typeface="Calibri"/>
                          <a:cs typeface="Times New Roman"/>
                        </a:rPr>
                        <a:t>2</a:t>
                      </a:r>
                      <a:endParaRPr lang="de-DE" sz="1100" dirty="0">
                        <a:effectLst/>
                        <a:latin typeface="Calibri"/>
                        <a:ea typeface="Calibri"/>
                        <a:cs typeface="Times New Roman"/>
                      </a:endParaRPr>
                    </a:p>
                    <a:p>
                      <a:pPr indent="180340" algn="l">
                        <a:spcAft>
                          <a:spcPts val="1000"/>
                        </a:spcAft>
                      </a:pPr>
                      <a:r>
                        <a:rPr lang="en-US" sz="1000" dirty="0">
                          <a:effectLst/>
                          <a:latin typeface="Arial"/>
                          <a:ea typeface="Calibri"/>
                          <a:cs typeface="Times New Roman"/>
                        </a:rPr>
                        <a:t>L</a:t>
                      </a:r>
                      <a:r>
                        <a:rPr lang="en-US" sz="1000" baseline="-25000" dirty="0">
                          <a:effectLst/>
                          <a:latin typeface="Arial"/>
                          <a:ea typeface="Calibri"/>
                          <a:cs typeface="Times New Roman"/>
                        </a:rPr>
                        <a:t>S</a:t>
                      </a:r>
                      <a:r>
                        <a:rPr lang="en-US" sz="1000" dirty="0">
                          <a:effectLst/>
                          <a:latin typeface="Arial"/>
                          <a:ea typeface="Calibri"/>
                          <a:cs typeface="Times New Roman"/>
                        </a:rPr>
                        <a:t> – SXT Length</a:t>
                      </a:r>
                      <a:endParaRPr lang="de-DE" sz="1100" dirty="0">
                        <a:effectLst/>
                        <a:latin typeface="Calibri"/>
                        <a:ea typeface="Calibri"/>
                        <a:cs typeface="Times New Roman"/>
                      </a:endParaRPr>
                    </a:p>
                    <a:p>
                      <a:pPr indent="180340" algn="l">
                        <a:spcAft>
                          <a:spcPts val="1000"/>
                        </a:spcAft>
                      </a:pPr>
                      <a:r>
                        <a:rPr lang="en-US" sz="1000" dirty="0">
                          <a:effectLst/>
                          <a:latin typeface="Arial"/>
                          <a:ea typeface="Calibri"/>
                          <a:cs typeface="Times New Roman"/>
                        </a:rPr>
                        <a:t> </a:t>
                      </a:r>
                      <a:endParaRPr lang="de-DE" sz="1100" dirty="0">
                        <a:effectLst/>
                        <a:latin typeface="Calibri"/>
                        <a:ea typeface="Calibri"/>
                        <a:cs typeface="Times New Roman"/>
                      </a:endParaRPr>
                    </a:p>
                    <a:p>
                      <a:pPr indent="180340" algn="l">
                        <a:spcAft>
                          <a:spcPts val="1000"/>
                        </a:spcAft>
                      </a:pPr>
                      <a:r>
                        <a:rPr lang="en-US" sz="1000" dirty="0">
                          <a:effectLst/>
                          <a:latin typeface="Arial"/>
                          <a:ea typeface="Calibri"/>
                          <a:cs typeface="Times New Roman"/>
                        </a:rPr>
                        <a:t> </a:t>
                      </a:r>
                      <a:endParaRPr lang="de-DE" sz="1100" dirty="0">
                        <a:effectLst/>
                        <a:latin typeface="Calibri"/>
                        <a:ea typeface="Calibri"/>
                        <a:cs typeface="Times New Roman"/>
                      </a:endParaRPr>
                    </a:p>
                    <a:p>
                      <a:pPr indent="180340" algn="l">
                        <a:spcAft>
                          <a:spcPts val="1000"/>
                        </a:spcAft>
                      </a:pPr>
                      <a:r>
                        <a:rPr lang="en-US" sz="1000" dirty="0">
                          <a:effectLst/>
                          <a:latin typeface="Arial"/>
                          <a:ea typeface="Calibri"/>
                          <a:cs typeface="Times New Roman"/>
                        </a:rPr>
                        <a:t> </a:t>
                      </a:r>
                      <a:endParaRPr lang="de-DE" sz="1100" dirty="0">
                        <a:effectLst/>
                        <a:latin typeface="Calibri"/>
                        <a:ea typeface="Calibri"/>
                        <a:cs typeface="Times New Roman"/>
                      </a:endParaRPr>
                    </a:p>
                    <a:p>
                      <a:pPr indent="180340" algn="l">
                        <a:spcAft>
                          <a:spcPts val="1000"/>
                        </a:spcAft>
                      </a:pPr>
                      <a:r>
                        <a:rPr lang="en-US" sz="1000" dirty="0">
                          <a:effectLst/>
                          <a:latin typeface="Arial"/>
                          <a:ea typeface="Calibri"/>
                          <a:cs typeface="Times New Roman"/>
                        </a:rPr>
                        <a:t> </a:t>
                      </a:r>
                      <a:endParaRPr lang="de-DE" sz="1100" dirty="0">
                        <a:effectLst/>
                        <a:latin typeface="Calibri"/>
                        <a:ea typeface="Calibri"/>
                        <a:cs typeface="Times New Roman"/>
                      </a:endParaRPr>
                    </a:p>
                    <a:p>
                      <a:pPr indent="180340" algn="l">
                        <a:spcAft>
                          <a:spcPts val="1000"/>
                        </a:spcAft>
                      </a:pPr>
                      <a:r>
                        <a:rPr lang="en-US" sz="1000"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1000"/>
                        </a:spcAft>
                      </a:pPr>
                      <a:r>
                        <a:rPr lang="en-US" sz="900" b="1" dirty="0">
                          <a:solidFill>
                            <a:srgbClr val="006600"/>
                          </a:solidFill>
                          <a:effectLst/>
                          <a:latin typeface="Arial"/>
                          <a:ea typeface="Calibri"/>
                          <a:cs typeface="Times New Roman"/>
                        </a:rPr>
                        <a:t>SXT OFF</a:t>
                      </a:r>
                      <a:r>
                        <a:rPr lang="en-US" sz="900" b="1" dirty="0">
                          <a:solidFill>
                            <a:srgbClr val="000099"/>
                          </a:solidFill>
                          <a:effectLst/>
                          <a:latin typeface="Arial"/>
                          <a:ea typeface="Calibri"/>
                          <a:cs typeface="Times New Roman"/>
                        </a:rPr>
                        <a:t>                                        </a:t>
                      </a:r>
                      <a:endParaRPr lang="de-DE" sz="1100" dirty="0">
                        <a:effectLst/>
                        <a:latin typeface="Calibri"/>
                        <a:ea typeface="Calibri"/>
                        <a:cs typeface="Times New Roman"/>
                      </a:endParaRPr>
                    </a:p>
                    <a:p>
                      <a:pPr indent="180340" algn="l">
                        <a:lnSpc>
                          <a:spcPct val="115000"/>
                        </a:lnSpc>
                        <a:spcAft>
                          <a:spcPts val="1000"/>
                        </a:spcAft>
                      </a:pPr>
                      <a:r>
                        <a:rPr lang="en-US" sz="900" b="1" dirty="0" smtClean="0">
                          <a:solidFill>
                            <a:srgbClr val="FF0000"/>
                          </a:solidFill>
                          <a:effectLst/>
                          <a:latin typeface="Arial"/>
                          <a:ea typeface="Calibri"/>
                          <a:cs typeface="Times New Roman"/>
                        </a:rPr>
                        <a:t>QUADS</a:t>
                      </a:r>
                      <a:endParaRPr lang="de-DE" sz="1100" b="0" dirty="0" smtClean="0">
                        <a:solidFill>
                          <a:schemeClr val="tx1"/>
                        </a:solidFill>
                        <a:effectLst/>
                        <a:latin typeface="Calibri"/>
                        <a:ea typeface="Calibri"/>
                        <a:cs typeface="Times New Roman"/>
                      </a:endParaRPr>
                    </a:p>
                    <a:p>
                      <a:pPr indent="180340" algn="l">
                        <a:lnSpc>
                          <a:spcPct val="115000"/>
                        </a:lnSpc>
                        <a:spcAft>
                          <a:spcPts val="1000"/>
                        </a:spcAft>
                      </a:pPr>
                      <a:endParaRPr lang="de-DE" sz="1100" b="0" dirty="0" smtClean="0">
                        <a:solidFill>
                          <a:schemeClr val="tx1"/>
                        </a:solidFill>
                        <a:effectLst/>
                        <a:latin typeface="Calibri"/>
                        <a:ea typeface="Calibri"/>
                        <a:cs typeface="Times New Roman"/>
                      </a:endParaRPr>
                    </a:p>
                    <a:p>
                      <a:pPr indent="180340" algn="l">
                        <a:lnSpc>
                          <a:spcPct val="115000"/>
                        </a:lnSpc>
                        <a:spcAft>
                          <a:spcPts val="1000"/>
                        </a:spcAft>
                      </a:pPr>
                      <a:r>
                        <a:rPr lang="en-US" sz="900" b="1" dirty="0" smtClean="0">
                          <a:effectLst/>
                          <a:latin typeface="Arial"/>
                          <a:ea typeface="Calibri"/>
                          <a:cs typeface="Times New Roman"/>
                        </a:rPr>
                        <a:t>Q1</a:t>
                      </a:r>
                      <a:r>
                        <a:rPr lang="en-US" sz="900" b="1" dirty="0">
                          <a:effectLst/>
                          <a:latin typeface="Arial"/>
                          <a:ea typeface="Calibri"/>
                          <a:cs typeface="Times New Roman"/>
                        </a:rPr>
                        <a:t>= </a:t>
                      </a:r>
                      <a:r>
                        <a:rPr lang="en-US" sz="900" b="1" dirty="0">
                          <a:effectLst/>
                          <a:latin typeface="Arial"/>
                          <a:ea typeface="Calibri"/>
                          <a:cs typeface="Arial"/>
                          <a:sym typeface="Symbol"/>
                        </a:rPr>
                        <a:t></a:t>
                      </a:r>
                      <a:r>
                        <a:rPr lang="en-US" sz="900" b="1" dirty="0">
                          <a:effectLst/>
                          <a:latin typeface="Arial"/>
                          <a:ea typeface="Calibri"/>
                          <a:cs typeface="Times New Roman"/>
                        </a:rPr>
                        <a:t>2.138  m</a:t>
                      </a:r>
                      <a:r>
                        <a:rPr lang="en-US" sz="900" b="1" baseline="30000" dirty="0">
                          <a:effectLst/>
                          <a:latin typeface="Arial"/>
                          <a:ea typeface="Calibri"/>
                          <a:cs typeface="Times New Roman"/>
                        </a:rPr>
                        <a:t>-2</a:t>
                      </a:r>
                      <a:r>
                        <a:rPr lang="en-US" sz="900" b="1" dirty="0">
                          <a:effectLst/>
                          <a:latin typeface="Arial"/>
                          <a:ea typeface="Calibri"/>
                          <a:cs typeface="Times New Roman"/>
                        </a:rPr>
                        <a:t>                     Q2= +6.736                   Q3= </a:t>
                      </a:r>
                      <a:r>
                        <a:rPr lang="en-US" sz="900" b="1" dirty="0">
                          <a:effectLst/>
                          <a:latin typeface="Arial"/>
                          <a:ea typeface="Calibri"/>
                          <a:cs typeface="Arial"/>
                          <a:sym typeface="Symbol"/>
                        </a:rPr>
                        <a:t></a:t>
                      </a:r>
                      <a:r>
                        <a:rPr lang="en-US" sz="900" b="1" dirty="0">
                          <a:effectLst/>
                          <a:latin typeface="Arial"/>
                          <a:ea typeface="Calibri"/>
                          <a:cs typeface="Times New Roman"/>
                        </a:rPr>
                        <a:t>4.01              </a:t>
                      </a:r>
                      <a:endParaRPr lang="en-US" sz="900" b="1" dirty="0" smtClean="0">
                        <a:effectLst/>
                        <a:latin typeface="Arial"/>
                        <a:ea typeface="Calibri"/>
                        <a:cs typeface="Times New Roman"/>
                      </a:endParaRPr>
                    </a:p>
                    <a:p>
                      <a:pPr indent="180340" algn="l">
                        <a:lnSpc>
                          <a:spcPct val="115000"/>
                        </a:lnSpc>
                        <a:spcAft>
                          <a:spcPts val="1000"/>
                        </a:spcAft>
                      </a:pPr>
                      <a:r>
                        <a:rPr lang="en-US" sz="900" b="1" dirty="0" smtClean="0">
                          <a:effectLst/>
                          <a:latin typeface="Arial"/>
                          <a:ea typeface="Calibri"/>
                          <a:cs typeface="Times New Roman"/>
                        </a:rPr>
                        <a:t>Q4A</a:t>
                      </a:r>
                      <a:r>
                        <a:rPr lang="en-US" sz="900" b="1" dirty="0">
                          <a:effectLst/>
                          <a:latin typeface="Arial"/>
                          <a:ea typeface="Calibri"/>
                          <a:cs typeface="Times New Roman"/>
                        </a:rPr>
                        <a:t>=+11.7                                   Q4B=+11.485                    Q5A= </a:t>
                      </a:r>
                      <a:r>
                        <a:rPr lang="en-US" sz="900" b="1" dirty="0">
                          <a:effectLst/>
                          <a:latin typeface="Arial"/>
                          <a:ea typeface="Calibri"/>
                          <a:cs typeface="Arial"/>
                          <a:sym typeface="Symbol"/>
                        </a:rPr>
                        <a:t></a:t>
                      </a:r>
                      <a:r>
                        <a:rPr lang="en-US" sz="900" b="1" dirty="0">
                          <a:effectLst/>
                          <a:latin typeface="Arial"/>
                          <a:ea typeface="Calibri"/>
                          <a:cs typeface="Times New Roman"/>
                        </a:rPr>
                        <a:t>15.305 </a:t>
                      </a:r>
                      <a:r>
                        <a:rPr lang="en-US" sz="900" b="1" dirty="0" smtClean="0">
                          <a:effectLst/>
                          <a:latin typeface="Arial"/>
                          <a:ea typeface="Calibri"/>
                          <a:cs typeface="Times New Roman"/>
                        </a:rPr>
                        <a:t>    </a:t>
                      </a:r>
                      <a:r>
                        <a:rPr lang="en-US" sz="900" b="1" dirty="0">
                          <a:effectLst/>
                          <a:latin typeface="Arial"/>
                          <a:ea typeface="Calibri"/>
                          <a:cs typeface="Times New Roman"/>
                        </a:rPr>
                        <a:t>Q5B=</a:t>
                      </a:r>
                      <a:r>
                        <a:rPr lang="en-US" sz="900" b="1" dirty="0">
                          <a:effectLst/>
                          <a:latin typeface="Arial"/>
                          <a:ea typeface="Calibri"/>
                          <a:cs typeface="Arial"/>
                          <a:sym typeface="Symbol"/>
                        </a:rPr>
                        <a:t></a:t>
                      </a:r>
                      <a:r>
                        <a:rPr lang="en-US" sz="900" b="1" dirty="0">
                          <a:effectLst/>
                          <a:latin typeface="Arial"/>
                          <a:ea typeface="Calibri"/>
                          <a:cs typeface="Times New Roman"/>
                        </a:rPr>
                        <a:t> 16.435                                                                     Q6A= +11.65                      Q6B= +11.65            </a:t>
                      </a:r>
                      <a:endParaRPr lang="de-DE" sz="1100" dirty="0">
                        <a:effectLst/>
                        <a:latin typeface="Calibri"/>
                        <a:ea typeface="Calibri"/>
                        <a:cs typeface="Times New Roman"/>
                      </a:endParaRPr>
                    </a:p>
                    <a:p>
                      <a:pPr indent="180340" algn="l">
                        <a:lnSpc>
                          <a:spcPct val="115000"/>
                        </a:lnSpc>
                        <a:spcAft>
                          <a:spcPts val="1000"/>
                        </a:spcAft>
                      </a:pPr>
                      <a:r>
                        <a:rPr lang="en-US" sz="900" b="1" dirty="0">
                          <a:effectLst/>
                          <a:latin typeface="Arial"/>
                          <a:ea typeface="Calibri"/>
                          <a:cs typeface="Times New Roman"/>
                        </a:rPr>
                        <a:t>Q7= </a:t>
                      </a:r>
                      <a:r>
                        <a:rPr lang="en-US" sz="900" b="1" dirty="0">
                          <a:effectLst/>
                          <a:latin typeface="Arial"/>
                          <a:ea typeface="Calibri"/>
                          <a:cs typeface="Arial"/>
                          <a:sym typeface="Symbol"/>
                        </a:rPr>
                        <a:t></a:t>
                      </a:r>
                      <a:r>
                        <a:rPr lang="en-US" sz="900" b="1" dirty="0">
                          <a:effectLst/>
                          <a:latin typeface="Arial"/>
                          <a:ea typeface="Calibri"/>
                          <a:cs typeface="Times New Roman"/>
                        </a:rPr>
                        <a:t>2.437                       Q8= +8.460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1000"/>
                        </a:spcAft>
                      </a:pPr>
                      <a:r>
                        <a:rPr lang="en-US" sz="900" dirty="0">
                          <a:solidFill>
                            <a:srgbClr val="000099"/>
                          </a:solidFill>
                          <a:effectLst/>
                          <a:latin typeface="Arial"/>
                          <a:ea typeface="Calibri"/>
                          <a:cs typeface="Times New Roman"/>
                        </a:rPr>
                        <a:t>S1= 0                   S11=0                   S2=0                   S21=0                   </a:t>
                      </a:r>
                      <a:r>
                        <a:rPr lang="en-US" sz="900" dirty="0" smtClean="0">
                          <a:solidFill>
                            <a:srgbClr val="000099"/>
                          </a:solidFill>
                          <a:effectLst/>
                          <a:latin typeface="Arial"/>
                          <a:ea typeface="Calibri"/>
                          <a:cs typeface="Times New Roman"/>
                        </a:rPr>
                        <a:t>S3=0</a:t>
                      </a:r>
                      <a:r>
                        <a:rPr lang="en-US" sz="900" baseline="0" dirty="0" smtClean="0">
                          <a:solidFill>
                            <a:srgbClr val="000099"/>
                          </a:solidFill>
                          <a:effectLst/>
                          <a:latin typeface="Arial"/>
                          <a:ea typeface="Calibri"/>
                          <a:cs typeface="Times New Roman"/>
                        </a:rPr>
                        <a:t>                             </a:t>
                      </a:r>
                    </a:p>
                    <a:p>
                      <a:pPr indent="180340" algn="l">
                        <a:lnSpc>
                          <a:spcPct val="115000"/>
                        </a:lnSpc>
                        <a:spcAft>
                          <a:spcPts val="1000"/>
                        </a:spcAft>
                      </a:pPr>
                      <a:r>
                        <a:rPr lang="en-US" sz="900" dirty="0" smtClean="0">
                          <a:solidFill>
                            <a:srgbClr val="FF0000"/>
                          </a:solidFill>
                          <a:effectLst/>
                          <a:latin typeface="Arial"/>
                          <a:ea typeface="Calibri"/>
                          <a:cs typeface="Times New Roman"/>
                        </a:rPr>
                        <a:t>S41</a:t>
                      </a:r>
                      <a:r>
                        <a:rPr lang="en-US" sz="900" dirty="0">
                          <a:solidFill>
                            <a:srgbClr val="FF0000"/>
                          </a:solidFill>
                          <a:effectLst/>
                          <a:latin typeface="Arial"/>
                          <a:ea typeface="Calibri"/>
                          <a:cs typeface="Times New Roman"/>
                        </a:rPr>
                        <a:t>= 0</a:t>
                      </a:r>
                      <a:r>
                        <a:rPr lang="en-US" sz="900" b="1" dirty="0">
                          <a:solidFill>
                            <a:srgbClr val="FF0000"/>
                          </a:solidFill>
                          <a:effectLst/>
                          <a:latin typeface="Arial"/>
                          <a:ea typeface="Calibri"/>
                          <a:cs typeface="Times New Roman"/>
                        </a:rPr>
                        <a:t>                   S4A = +2.21 m</a:t>
                      </a:r>
                      <a:r>
                        <a:rPr lang="en-US" sz="900" b="1" baseline="30000" dirty="0">
                          <a:solidFill>
                            <a:srgbClr val="FF0000"/>
                          </a:solidFill>
                          <a:effectLst/>
                          <a:latin typeface="Arial"/>
                          <a:ea typeface="Calibri"/>
                          <a:cs typeface="Times New Roman"/>
                        </a:rPr>
                        <a:t>-2</a:t>
                      </a:r>
                      <a:r>
                        <a:rPr lang="en-US" sz="900" b="1" dirty="0">
                          <a:solidFill>
                            <a:srgbClr val="FF0000"/>
                          </a:solidFill>
                          <a:effectLst/>
                          <a:latin typeface="Arial"/>
                          <a:ea typeface="Calibri"/>
                          <a:cs typeface="Times New Roman"/>
                        </a:rPr>
                        <a:t>                                       S4  =  +2.2</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S4B = +2.2                 </a:t>
                      </a:r>
                      <a:r>
                        <a:rPr lang="en-US" sz="900" dirty="0">
                          <a:solidFill>
                            <a:srgbClr val="FF0000"/>
                          </a:solidFill>
                          <a:effectLst/>
                          <a:latin typeface="Arial"/>
                          <a:ea typeface="Calibri"/>
                          <a:cs typeface="Times New Roman"/>
                        </a:rPr>
                        <a:t>S51</a:t>
                      </a:r>
                      <a:r>
                        <a:rPr lang="en-US" sz="900" b="1" dirty="0">
                          <a:solidFill>
                            <a:srgbClr val="FF0000"/>
                          </a:solidFill>
                          <a:effectLst/>
                          <a:latin typeface="Arial"/>
                          <a:ea typeface="Calibri"/>
                          <a:cs typeface="Times New Roman"/>
                        </a:rPr>
                        <a:t> = 0                  S5A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11.25                   S5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11.25</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S5B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11.25                 </a:t>
                      </a:r>
                      <a:r>
                        <a:rPr lang="en-US" sz="900" dirty="0">
                          <a:solidFill>
                            <a:srgbClr val="FF0000"/>
                          </a:solidFill>
                          <a:effectLst/>
                          <a:latin typeface="Arial"/>
                          <a:ea typeface="Calibri"/>
                          <a:cs typeface="Times New Roman"/>
                        </a:rPr>
                        <a:t>S61= 0                 </a:t>
                      </a:r>
                      <a:r>
                        <a:rPr lang="en-US" sz="900" b="1" dirty="0">
                          <a:solidFill>
                            <a:srgbClr val="FF0000"/>
                          </a:solidFill>
                          <a:effectLst/>
                          <a:latin typeface="Arial"/>
                          <a:ea typeface="Calibri"/>
                          <a:cs typeface="Times New Roman"/>
                        </a:rPr>
                        <a:t>S6A = +2.11                   S6  =  +2.11</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S6B = +2.11</a:t>
                      </a:r>
                      <a:endParaRPr lang="de-DE" sz="1100" dirty="0">
                        <a:effectLst/>
                        <a:latin typeface="Calibri"/>
                        <a:ea typeface="Calibri"/>
                        <a:cs typeface="Times New Roman"/>
                      </a:endParaRPr>
                    </a:p>
                    <a:p>
                      <a:pPr indent="180340" algn="l">
                        <a:lnSpc>
                          <a:spcPct val="115000"/>
                        </a:lnSpc>
                        <a:spcAft>
                          <a:spcPts val="1000"/>
                        </a:spcAft>
                      </a:pPr>
                      <a:r>
                        <a:rPr lang="en-US" sz="900" b="1" dirty="0">
                          <a:solidFill>
                            <a:srgbClr val="FF0000"/>
                          </a:solidFill>
                          <a:effectLst/>
                          <a:latin typeface="Arial"/>
                          <a:ea typeface="Calibri"/>
                          <a:cs typeface="Times New Roman"/>
                        </a:rPr>
                        <a:t>                                            </a:t>
                      </a:r>
                      <a:r>
                        <a:rPr lang="en-US" sz="900" dirty="0">
                          <a:solidFill>
                            <a:srgbClr val="FF0000"/>
                          </a:solidFill>
                          <a:effectLst/>
                          <a:latin typeface="Arial"/>
                          <a:ea typeface="Calibri"/>
                          <a:cs typeface="Times New Roman"/>
                        </a:rPr>
                        <a:t>S62= 0</a:t>
                      </a:r>
                      <a:r>
                        <a:rPr lang="en-US" sz="900" b="1" dirty="0">
                          <a:solidFill>
                            <a:srgbClr val="FF0000"/>
                          </a:solidFill>
                          <a:effectLst/>
                          <a:latin typeface="Arial"/>
                          <a:ea typeface="Calibri"/>
                          <a:cs typeface="Times New Roman"/>
                        </a:rPr>
                        <a:t>                            </a:t>
                      </a:r>
                      <a:endParaRPr lang="de-DE" sz="1100" dirty="0">
                        <a:effectLst/>
                        <a:latin typeface="Calibri"/>
                        <a:ea typeface="Calibri"/>
                        <a:cs typeface="Times New Roman"/>
                      </a:endParaRPr>
                    </a:p>
                    <a:p>
                      <a:pPr indent="180340" algn="l">
                        <a:spcAft>
                          <a:spcPts val="1000"/>
                        </a:spcAft>
                      </a:pPr>
                      <a:r>
                        <a:rPr lang="en-US" sz="900" dirty="0">
                          <a:solidFill>
                            <a:srgbClr val="000099"/>
                          </a:solidFill>
                          <a:effectLst/>
                          <a:latin typeface="Arial"/>
                          <a:ea typeface="Calibri"/>
                          <a:cs typeface="Times New Roman"/>
                        </a:rPr>
                        <a:t>S7=0                 S81=0                   S8= 0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1000"/>
                        </a:spcAft>
                      </a:pPr>
                      <a:r>
                        <a:rPr lang="en-US" sz="900" b="1" dirty="0">
                          <a:solidFill>
                            <a:srgbClr val="000099"/>
                          </a:solidFill>
                          <a:effectLst/>
                          <a:latin typeface="Arial"/>
                          <a:ea typeface="Calibri"/>
                          <a:cs typeface="Times New Roman"/>
                        </a:rPr>
                        <a:t> </a:t>
                      </a:r>
                      <a:r>
                        <a:rPr lang="en-US" sz="900" dirty="0">
                          <a:solidFill>
                            <a:srgbClr val="000099"/>
                          </a:solidFill>
                          <a:effectLst/>
                          <a:latin typeface="Arial"/>
                          <a:ea typeface="Calibri"/>
                          <a:cs typeface="Times New Roman"/>
                        </a:rPr>
                        <a:t>S1= </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1.613                   S11=</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0.881                   S2=+0.914                   S21=</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1.083                   S3= +2.293                 </a:t>
                      </a:r>
                      <a:endParaRPr lang="en-US" sz="900" dirty="0" smtClean="0">
                        <a:solidFill>
                          <a:srgbClr val="000099"/>
                        </a:solidFill>
                        <a:effectLst/>
                        <a:latin typeface="Arial"/>
                        <a:ea typeface="Calibri"/>
                        <a:cs typeface="Times New Roman"/>
                      </a:endParaRPr>
                    </a:p>
                    <a:p>
                      <a:pPr indent="180340" algn="l">
                        <a:lnSpc>
                          <a:spcPct val="115000"/>
                        </a:lnSpc>
                        <a:spcAft>
                          <a:spcPts val="1000"/>
                        </a:spcAft>
                      </a:pPr>
                      <a:r>
                        <a:rPr lang="en-US" sz="900" dirty="0" smtClean="0">
                          <a:solidFill>
                            <a:srgbClr val="FF0000"/>
                          </a:solidFill>
                          <a:effectLst/>
                          <a:latin typeface="Arial"/>
                          <a:ea typeface="Calibri"/>
                          <a:cs typeface="Times New Roman"/>
                        </a:rPr>
                        <a:t>S41</a:t>
                      </a:r>
                      <a:r>
                        <a:rPr lang="en-US" sz="900" dirty="0">
                          <a:solidFill>
                            <a:srgbClr val="FF0000"/>
                          </a:solidFill>
                          <a:effectLst/>
                          <a:latin typeface="Arial"/>
                          <a:ea typeface="Calibri"/>
                          <a:cs typeface="Times New Roman"/>
                        </a:rPr>
                        <a:t>= </a:t>
                      </a:r>
                      <a:r>
                        <a:rPr lang="en-US" sz="900" dirty="0">
                          <a:solidFill>
                            <a:srgbClr val="FF0000"/>
                          </a:solidFill>
                          <a:effectLst/>
                          <a:latin typeface="Arial"/>
                          <a:ea typeface="Calibri"/>
                          <a:cs typeface="Arial"/>
                          <a:sym typeface="Symbol"/>
                        </a:rPr>
                        <a:t></a:t>
                      </a:r>
                      <a:r>
                        <a:rPr lang="en-US" sz="900" dirty="0">
                          <a:solidFill>
                            <a:srgbClr val="FF0000"/>
                          </a:solidFill>
                          <a:effectLst/>
                          <a:latin typeface="Arial"/>
                          <a:ea typeface="Calibri"/>
                          <a:cs typeface="Times New Roman"/>
                        </a:rPr>
                        <a:t>17.022</a:t>
                      </a:r>
                      <a:r>
                        <a:rPr lang="en-US" sz="900" b="1" dirty="0">
                          <a:solidFill>
                            <a:srgbClr val="FF0000"/>
                          </a:solidFill>
                          <a:effectLst/>
                          <a:latin typeface="Arial"/>
                          <a:ea typeface="Calibri"/>
                          <a:cs typeface="Times New Roman"/>
                        </a:rPr>
                        <a:t>                   S4A = +5.246                   S4  =  +2.659</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S4B = +3.287                 </a:t>
                      </a:r>
                      <a:r>
                        <a:rPr lang="en-US" sz="900" dirty="0">
                          <a:solidFill>
                            <a:srgbClr val="FF0000"/>
                          </a:solidFill>
                          <a:effectLst/>
                          <a:latin typeface="Arial"/>
                          <a:ea typeface="Calibri"/>
                          <a:cs typeface="Times New Roman"/>
                        </a:rPr>
                        <a:t>S51</a:t>
                      </a:r>
                      <a:r>
                        <a:rPr lang="en-US" sz="900" b="1" dirty="0">
                          <a:solidFill>
                            <a:srgbClr val="FF0000"/>
                          </a:solidFill>
                          <a:effectLst/>
                          <a:latin typeface="Arial"/>
                          <a:ea typeface="Calibri"/>
                          <a:cs typeface="Times New Roman"/>
                        </a:rPr>
                        <a:t> = +4.621                  S5A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2.669                   S5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10.127</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S5B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12.223                 </a:t>
                      </a:r>
                      <a:r>
                        <a:rPr lang="en-US" sz="900" dirty="0">
                          <a:solidFill>
                            <a:srgbClr val="FF0000"/>
                          </a:solidFill>
                          <a:effectLst/>
                          <a:latin typeface="Arial"/>
                          <a:ea typeface="Calibri"/>
                          <a:cs typeface="Times New Roman"/>
                        </a:rPr>
                        <a:t>S61= </a:t>
                      </a:r>
                      <a:r>
                        <a:rPr lang="en-US" sz="900" dirty="0">
                          <a:solidFill>
                            <a:srgbClr val="FF0000"/>
                          </a:solidFill>
                          <a:effectLst/>
                          <a:latin typeface="Arial"/>
                          <a:ea typeface="Calibri"/>
                          <a:cs typeface="Arial"/>
                          <a:sym typeface="Symbol"/>
                        </a:rPr>
                        <a:t></a:t>
                      </a:r>
                      <a:r>
                        <a:rPr lang="en-US" sz="900" dirty="0">
                          <a:solidFill>
                            <a:srgbClr val="FF0000"/>
                          </a:solidFill>
                          <a:effectLst/>
                          <a:latin typeface="Arial"/>
                          <a:ea typeface="Calibri"/>
                          <a:cs typeface="Times New Roman"/>
                        </a:rPr>
                        <a:t>4.710                 </a:t>
                      </a:r>
                      <a:r>
                        <a:rPr lang="en-US" sz="900" b="1" dirty="0">
                          <a:solidFill>
                            <a:srgbClr val="FF0000"/>
                          </a:solidFill>
                          <a:effectLst/>
                          <a:latin typeface="Arial"/>
                          <a:ea typeface="Calibri"/>
                          <a:cs typeface="Times New Roman"/>
                        </a:rPr>
                        <a:t>S6A = +6.786                   S6  =  +3.080</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S6B = +2.241                                           </a:t>
                      </a:r>
                      <a:r>
                        <a:rPr lang="en-US" sz="900" dirty="0">
                          <a:solidFill>
                            <a:srgbClr val="FF0000"/>
                          </a:solidFill>
                          <a:effectLst/>
                          <a:latin typeface="Arial"/>
                          <a:ea typeface="Calibri"/>
                          <a:cs typeface="Times New Roman"/>
                        </a:rPr>
                        <a:t>S62= </a:t>
                      </a:r>
                      <a:r>
                        <a:rPr lang="en-US" sz="900" dirty="0">
                          <a:solidFill>
                            <a:srgbClr val="FF0000"/>
                          </a:solidFill>
                          <a:effectLst/>
                          <a:latin typeface="Arial"/>
                          <a:ea typeface="Calibri"/>
                          <a:cs typeface="Arial"/>
                          <a:sym typeface="Symbol"/>
                        </a:rPr>
                        <a:t></a:t>
                      </a:r>
                      <a:r>
                        <a:rPr lang="en-US" sz="900" dirty="0">
                          <a:solidFill>
                            <a:srgbClr val="FF0000"/>
                          </a:solidFill>
                          <a:effectLst/>
                          <a:latin typeface="Arial"/>
                          <a:ea typeface="Calibri"/>
                          <a:cs typeface="Times New Roman"/>
                        </a:rPr>
                        <a:t>2.125</a:t>
                      </a:r>
                      <a:r>
                        <a:rPr lang="en-US" sz="900" b="1" dirty="0">
                          <a:solidFill>
                            <a:srgbClr val="FF0000"/>
                          </a:solidFill>
                          <a:effectLst/>
                          <a:latin typeface="Arial"/>
                          <a:ea typeface="Calibri"/>
                          <a:cs typeface="Times New Roman"/>
                        </a:rPr>
                        <a:t>                            </a:t>
                      </a:r>
                      <a:endParaRPr lang="de-DE" sz="1100" dirty="0">
                        <a:effectLst/>
                        <a:latin typeface="Calibri"/>
                        <a:ea typeface="Calibri"/>
                        <a:cs typeface="Times New Roman"/>
                      </a:endParaRPr>
                    </a:p>
                    <a:p>
                      <a:pPr indent="180340" algn="l">
                        <a:spcAft>
                          <a:spcPts val="1000"/>
                        </a:spcAft>
                      </a:pPr>
                      <a:r>
                        <a:rPr lang="en-US" sz="900" dirty="0">
                          <a:solidFill>
                            <a:srgbClr val="000099"/>
                          </a:solidFill>
                          <a:effectLst/>
                          <a:latin typeface="Arial"/>
                          <a:ea typeface="Calibri"/>
                          <a:cs typeface="Times New Roman"/>
                        </a:rPr>
                        <a:t>S7= </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1.139                 S81=</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1.547                   S8= + 1.645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15000"/>
                        </a:lnSpc>
                        <a:spcAft>
                          <a:spcPts val="1000"/>
                        </a:spcAft>
                      </a:pPr>
                      <a:endParaRPr lang="en-US" sz="900" dirty="0" smtClean="0">
                        <a:solidFill>
                          <a:srgbClr val="000099"/>
                        </a:solidFill>
                        <a:effectLst/>
                        <a:latin typeface="Arial"/>
                        <a:ea typeface="Calibri"/>
                        <a:cs typeface="Times New Roman"/>
                      </a:endParaRPr>
                    </a:p>
                    <a:p>
                      <a:pPr indent="180340" algn="l">
                        <a:lnSpc>
                          <a:spcPct val="115000"/>
                        </a:lnSpc>
                        <a:spcAft>
                          <a:spcPts val="1000"/>
                        </a:spcAft>
                      </a:pPr>
                      <a:r>
                        <a:rPr lang="en-US" sz="900" dirty="0" smtClean="0">
                          <a:solidFill>
                            <a:srgbClr val="000099"/>
                          </a:solidFill>
                          <a:effectLst/>
                          <a:latin typeface="Arial"/>
                          <a:ea typeface="Calibri"/>
                          <a:cs typeface="Times New Roman"/>
                        </a:rPr>
                        <a:t>S1=+</a:t>
                      </a:r>
                      <a:r>
                        <a:rPr lang="en-US" sz="900" dirty="0">
                          <a:solidFill>
                            <a:srgbClr val="000099"/>
                          </a:solidFill>
                          <a:effectLst/>
                          <a:latin typeface="Arial"/>
                          <a:ea typeface="Calibri"/>
                          <a:cs typeface="Times New Roman"/>
                        </a:rPr>
                        <a:t>4.939 </a:t>
                      </a:r>
                      <a:r>
                        <a:rPr lang="en-US" sz="900" dirty="0" smtClean="0">
                          <a:solidFill>
                            <a:srgbClr val="000099"/>
                          </a:solidFill>
                          <a:effectLst/>
                          <a:latin typeface="Arial"/>
                          <a:ea typeface="Calibri"/>
                          <a:cs typeface="Times New Roman"/>
                        </a:rPr>
                        <a:t> </a:t>
                      </a:r>
                      <a:r>
                        <a:rPr lang="en-US" sz="900" b="1" dirty="0" smtClean="0">
                          <a:solidFill>
                            <a:srgbClr val="984806"/>
                          </a:solidFill>
                          <a:effectLst/>
                          <a:latin typeface="Arial"/>
                          <a:ea typeface="Calibri"/>
                          <a:cs typeface="Times New Roman"/>
                        </a:rPr>
                        <a:t>OC1</a:t>
                      </a:r>
                      <a:r>
                        <a:rPr lang="en-US" sz="900" b="1" dirty="0">
                          <a:solidFill>
                            <a:srgbClr val="984806"/>
                          </a:solidFill>
                          <a:effectLst/>
                          <a:latin typeface="Arial"/>
                          <a:ea typeface="Calibri"/>
                          <a:cs typeface="Times New Roman"/>
                        </a:rPr>
                        <a:t>=</a:t>
                      </a:r>
                      <a:r>
                        <a:rPr lang="en-US" sz="900" b="1" dirty="0">
                          <a:solidFill>
                            <a:srgbClr val="984806"/>
                          </a:solidFill>
                          <a:effectLst/>
                          <a:latin typeface="Arial"/>
                          <a:ea typeface="Calibri"/>
                          <a:cs typeface="Arial"/>
                          <a:sym typeface="Symbol"/>
                        </a:rPr>
                        <a:t></a:t>
                      </a:r>
                      <a:r>
                        <a:rPr lang="en-US" sz="900" b="1" dirty="0">
                          <a:solidFill>
                            <a:srgbClr val="984806"/>
                          </a:solidFill>
                          <a:effectLst/>
                          <a:latin typeface="Arial"/>
                          <a:ea typeface="Calibri"/>
                          <a:cs typeface="Times New Roman"/>
                        </a:rPr>
                        <a:t>62</a:t>
                      </a:r>
                      <a:r>
                        <a:rPr lang="en-US" sz="900" dirty="0">
                          <a:solidFill>
                            <a:srgbClr val="984806"/>
                          </a:solidFill>
                          <a:effectLst/>
                          <a:latin typeface="Arial"/>
                          <a:ea typeface="Calibri"/>
                          <a:cs typeface="Times New Roman"/>
                        </a:rPr>
                        <a:t>                  </a:t>
                      </a:r>
                      <a:r>
                        <a:rPr lang="en-US" sz="900" dirty="0">
                          <a:solidFill>
                            <a:srgbClr val="000099"/>
                          </a:solidFill>
                          <a:effectLst/>
                          <a:latin typeface="Arial"/>
                          <a:ea typeface="Calibri"/>
                          <a:cs typeface="Times New Roman"/>
                        </a:rPr>
                        <a:t>S11=+2.126 </a:t>
                      </a:r>
                      <a:r>
                        <a:rPr lang="en-US" sz="900" dirty="0" smtClean="0">
                          <a:solidFill>
                            <a:srgbClr val="000099"/>
                          </a:solidFill>
                          <a:effectLst/>
                          <a:latin typeface="Arial"/>
                          <a:ea typeface="Calibri"/>
                          <a:cs typeface="Times New Roman"/>
                        </a:rPr>
                        <a:t>    </a:t>
                      </a:r>
                      <a:r>
                        <a:rPr lang="en-US" sz="900" b="1" dirty="0" smtClean="0">
                          <a:solidFill>
                            <a:srgbClr val="984806"/>
                          </a:solidFill>
                          <a:effectLst/>
                          <a:latin typeface="Arial"/>
                          <a:ea typeface="Calibri"/>
                          <a:cs typeface="Times New Roman"/>
                        </a:rPr>
                        <a:t>OC11</a:t>
                      </a:r>
                      <a:r>
                        <a:rPr lang="en-US" sz="900" b="1" dirty="0">
                          <a:solidFill>
                            <a:srgbClr val="984806"/>
                          </a:solidFill>
                          <a:effectLst/>
                          <a:latin typeface="Arial"/>
                          <a:ea typeface="Calibri"/>
                          <a:cs typeface="Times New Roman"/>
                        </a:rPr>
                        <a:t>=</a:t>
                      </a:r>
                      <a:r>
                        <a:rPr lang="en-US" sz="900" b="1" dirty="0">
                          <a:solidFill>
                            <a:srgbClr val="984806"/>
                          </a:solidFill>
                          <a:effectLst/>
                          <a:latin typeface="Arial"/>
                          <a:ea typeface="Calibri"/>
                          <a:cs typeface="Arial"/>
                          <a:sym typeface="Symbol"/>
                        </a:rPr>
                        <a:t></a:t>
                      </a:r>
                      <a:r>
                        <a:rPr lang="en-US" sz="900" b="1" dirty="0">
                          <a:solidFill>
                            <a:srgbClr val="984806"/>
                          </a:solidFill>
                          <a:effectLst/>
                          <a:latin typeface="Arial"/>
                          <a:ea typeface="Calibri"/>
                          <a:cs typeface="Times New Roman"/>
                        </a:rPr>
                        <a:t>36</a:t>
                      </a:r>
                      <a:r>
                        <a:rPr lang="en-US" sz="900" dirty="0">
                          <a:solidFill>
                            <a:srgbClr val="984806"/>
                          </a:solidFill>
                          <a:effectLst/>
                          <a:latin typeface="Arial"/>
                          <a:ea typeface="Calibri"/>
                          <a:cs typeface="Times New Roman"/>
                        </a:rPr>
                        <a:t>                 </a:t>
                      </a:r>
                      <a:r>
                        <a:rPr lang="en-US" sz="900" dirty="0">
                          <a:solidFill>
                            <a:srgbClr val="000099"/>
                          </a:solidFill>
                          <a:effectLst/>
                          <a:latin typeface="Arial"/>
                          <a:ea typeface="Calibri"/>
                          <a:cs typeface="Times New Roman"/>
                        </a:rPr>
                        <a:t>S2 = </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0.065 </a:t>
                      </a:r>
                      <a:r>
                        <a:rPr lang="en-US" sz="900" dirty="0" smtClean="0">
                          <a:solidFill>
                            <a:srgbClr val="000099"/>
                          </a:solidFill>
                          <a:effectLst/>
                          <a:latin typeface="Arial"/>
                          <a:ea typeface="Calibri"/>
                          <a:cs typeface="Times New Roman"/>
                        </a:rPr>
                        <a:t>    </a:t>
                      </a:r>
                      <a:r>
                        <a:rPr lang="en-US" sz="900" b="1" dirty="0" smtClean="0">
                          <a:solidFill>
                            <a:srgbClr val="984806"/>
                          </a:solidFill>
                          <a:effectLst/>
                          <a:latin typeface="Arial"/>
                          <a:ea typeface="Calibri"/>
                          <a:cs typeface="Times New Roman"/>
                        </a:rPr>
                        <a:t>OC2</a:t>
                      </a:r>
                      <a:r>
                        <a:rPr lang="en-US" sz="900" b="1" dirty="0">
                          <a:solidFill>
                            <a:srgbClr val="984806"/>
                          </a:solidFill>
                          <a:effectLst/>
                          <a:latin typeface="Arial"/>
                          <a:ea typeface="Calibri"/>
                          <a:cs typeface="Times New Roman"/>
                        </a:rPr>
                        <a:t>=</a:t>
                      </a:r>
                      <a:r>
                        <a:rPr lang="en-US" sz="900" b="1" dirty="0">
                          <a:solidFill>
                            <a:srgbClr val="984806"/>
                          </a:solidFill>
                          <a:effectLst/>
                          <a:latin typeface="Arial"/>
                          <a:ea typeface="Calibri"/>
                          <a:cs typeface="Arial"/>
                          <a:sym typeface="Symbol"/>
                        </a:rPr>
                        <a:t></a:t>
                      </a:r>
                      <a:r>
                        <a:rPr lang="en-US" sz="900" b="1" dirty="0">
                          <a:solidFill>
                            <a:srgbClr val="984806"/>
                          </a:solidFill>
                          <a:effectLst/>
                          <a:latin typeface="Arial"/>
                          <a:ea typeface="Calibri"/>
                          <a:cs typeface="Times New Roman"/>
                        </a:rPr>
                        <a:t>39</a:t>
                      </a:r>
                      <a:r>
                        <a:rPr lang="en-US" sz="900" dirty="0">
                          <a:solidFill>
                            <a:srgbClr val="984806"/>
                          </a:solidFill>
                          <a:effectLst/>
                          <a:latin typeface="Arial"/>
                          <a:ea typeface="Calibri"/>
                          <a:cs typeface="Times New Roman"/>
                        </a:rPr>
                        <a:t>                 </a:t>
                      </a:r>
                      <a:r>
                        <a:rPr lang="en-US" sz="900" dirty="0">
                          <a:solidFill>
                            <a:srgbClr val="000099"/>
                          </a:solidFill>
                          <a:effectLst/>
                          <a:latin typeface="Arial"/>
                          <a:ea typeface="Calibri"/>
                          <a:cs typeface="Times New Roman"/>
                        </a:rPr>
                        <a:t>S21=</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5.518 </a:t>
                      </a:r>
                      <a:r>
                        <a:rPr lang="en-US" sz="900" dirty="0" smtClean="0">
                          <a:solidFill>
                            <a:srgbClr val="000099"/>
                          </a:solidFill>
                          <a:effectLst/>
                          <a:latin typeface="Arial"/>
                          <a:ea typeface="Calibri"/>
                          <a:cs typeface="Times New Roman"/>
                        </a:rPr>
                        <a:t>   </a:t>
                      </a:r>
                      <a:r>
                        <a:rPr lang="en-US" sz="900" b="1" dirty="0" smtClean="0">
                          <a:solidFill>
                            <a:srgbClr val="984806"/>
                          </a:solidFill>
                          <a:effectLst/>
                          <a:latin typeface="Arial"/>
                          <a:ea typeface="Calibri"/>
                          <a:cs typeface="Times New Roman"/>
                        </a:rPr>
                        <a:t>OC21</a:t>
                      </a:r>
                      <a:r>
                        <a:rPr lang="en-US" sz="900" b="1" dirty="0">
                          <a:solidFill>
                            <a:srgbClr val="984806"/>
                          </a:solidFill>
                          <a:effectLst/>
                          <a:latin typeface="Arial"/>
                          <a:ea typeface="Calibri"/>
                          <a:cs typeface="Times New Roman"/>
                        </a:rPr>
                        <a:t>=</a:t>
                      </a:r>
                      <a:r>
                        <a:rPr lang="en-US" sz="900" b="1" dirty="0">
                          <a:solidFill>
                            <a:srgbClr val="984806"/>
                          </a:solidFill>
                          <a:effectLst/>
                          <a:latin typeface="Arial"/>
                          <a:ea typeface="Calibri"/>
                          <a:cs typeface="Arial"/>
                          <a:sym typeface="Symbol"/>
                        </a:rPr>
                        <a:t></a:t>
                      </a:r>
                      <a:r>
                        <a:rPr lang="en-US" sz="900" b="1" dirty="0">
                          <a:solidFill>
                            <a:srgbClr val="984806"/>
                          </a:solidFill>
                          <a:effectLst/>
                          <a:latin typeface="Arial"/>
                          <a:ea typeface="Calibri"/>
                          <a:cs typeface="Times New Roman"/>
                        </a:rPr>
                        <a:t>191</a:t>
                      </a:r>
                      <a:r>
                        <a:rPr lang="en-US" sz="900" dirty="0">
                          <a:solidFill>
                            <a:srgbClr val="984806"/>
                          </a:solidFill>
                          <a:effectLst/>
                          <a:latin typeface="Arial"/>
                          <a:ea typeface="Calibri"/>
                          <a:cs typeface="Times New Roman"/>
                        </a:rPr>
                        <a:t>                  </a:t>
                      </a:r>
                      <a:r>
                        <a:rPr lang="en-US" sz="900" dirty="0">
                          <a:solidFill>
                            <a:srgbClr val="000099"/>
                          </a:solidFill>
                          <a:effectLst/>
                          <a:latin typeface="Arial"/>
                          <a:ea typeface="Calibri"/>
                          <a:cs typeface="Times New Roman"/>
                        </a:rPr>
                        <a:t>S3 = </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1.813 </a:t>
                      </a:r>
                      <a:r>
                        <a:rPr lang="en-US" sz="900" dirty="0" smtClean="0">
                          <a:solidFill>
                            <a:srgbClr val="000099"/>
                          </a:solidFill>
                          <a:effectLst/>
                          <a:latin typeface="Arial"/>
                          <a:ea typeface="Calibri"/>
                          <a:cs typeface="Times New Roman"/>
                        </a:rPr>
                        <a:t>    </a:t>
                      </a:r>
                      <a:r>
                        <a:rPr lang="en-US" sz="900" b="1" dirty="0" smtClean="0">
                          <a:solidFill>
                            <a:srgbClr val="984806"/>
                          </a:solidFill>
                          <a:effectLst/>
                          <a:latin typeface="Arial"/>
                          <a:ea typeface="Calibri"/>
                          <a:cs typeface="Times New Roman"/>
                        </a:rPr>
                        <a:t>OC3</a:t>
                      </a:r>
                      <a:r>
                        <a:rPr lang="en-US" sz="900" b="1" dirty="0">
                          <a:solidFill>
                            <a:srgbClr val="984806"/>
                          </a:solidFill>
                          <a:effectLst/>
                          <a:latin typeface="Arial"/>
                          <a:ea typeface="Calibri"/>
                          <a:cs typeface="Times New Roman"/>
                        </a:rPr>
                        <a:t>=+255</a:t>
                      </a:r>
                      <a:r>
                        <a:rPr lang="en-US" sz="900" dirty="0">
                          <a:solidFill>
                            <a:srgbClr val="984806"/>
                          </a:solidFill>
                          <a:effectLst/>
                          <a:latin typeface="Arial"/>
                          <a:ea typeface="Calibri"/>
                          <a:cs typeface="Times New Roman"/>
                        </a:rPr>
                        <a:t>              </a:t>
                      </a:r>
                      <a:endParaRPr lang="de-DE" sz="1100" dirty="0">
                        <a:effectLst/>
                        <a:latin typeface="Calibri"/>
                        <a:ea typeface="Calibri"/>
                        <a:cs typeface="Times New Roman"/>
                      </a:endParaRPr>
                    </a:p>
                    <a:p>
                      <a:pPr indent="180340" algn="l">
                        <a:lnSpc>
                          <a:spcPct val="115000"/>
                        </a:lnSpc>
                        <a:spcAft>
                          <a:spcPts val="1000"/>
                        </a:spcAft>
                      </a:pPr>
                      <a:r>
                        <a:rPr lang="en-US" sz="900" dirty="0">
                          <a:solidFill>
                            <a:srgbClr val="FF0000"/>
                          </a:solidFill>
                          <a:effectLst/>
                          <a:latin typeface="Arial"/>
                          <a:ea typeface="Calibri"/>
                          <a:cs typeface="Times New Roman"/>
                        </a:rPr>
                        <a:t>S41= </a:t>
                      </a:r>
                      <a:r>
                        <a:rPr lang="en-US" sz="900" dirty="0">
                          <a:solidFill>
                            <a:srgbClr val="FF0000"/>
                          </a:solidFill>
                          <a:effectLst/>
                          <a:latin typeface="Arial"/>
                          <a:ea typeface="Calibri"/>
                          <a:cs typeface="Arial"/>
                          <a:sym typeface="Symbol"/>
                        </a:rPr>
                        <a:t></a:t>
                      </a:r>
                      <a:r>
                        <a:rPr lang="en-US" sz="900" dirty="0">
                          <a:solidFill>
                            <a:srgbClr val="FF0000"/>
                          </a:solidFill>
                          <a:effectLst/>
                          <a:latin typeface="Arial"/>
                          <a:ea typeface="Calibri"/>
                          <a:cs typeface="Times New Roman"/>
                        </a:rPr>
                        <a:t>17.07</a:t>
                      </a:r>
                      <a:r>
                        <a:rPr lang="en-US" sz="900" b="1" dirty="0">
                          <a:solidFill>
                            <a:srgbClr val="FF0000"/>
                          </a:solidFill>
                          <a:effectLst/>
                          <a:latin typeface="Arial"/>
                          <a:ea typeface="Calibri"/>
                          <a:cs typeface="Times New Roman"/>
                        </a:rPr>
                        <a:t>                   S4A = +5.273                   S4  =  +2.729</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S4B = +3.249                 </a:t>
                      </a:r>
                      <a:r>
                        <a:rPr lang="en-US" sz="900" dirty="0">
                          <a:solidFill>
                            <a:srgbClr val="FF0000"/>
                          </a:solidFill>
                          <a:effectLst/>
                          <a:latin typeface="Arial"/>
                          <a:ea typeface="Calibri"/>
                          <a:cs typeface="Times New Roman"/>
                        </a:rPr>
                        <a:t>S51 = +3.485</a:t>
                      </a:r>
                      <a:r>
                        <a:rPr lang="en-US" sz="900" b="1" dirty="0">
                          <a:solidFill>
                            <a:srgbClr val="FF0000"/>
                          </a:solidFill>
                          <a:effectLst/>
                          <a:latin typeface="Arial"/>
                          <a:ea typeface="Calibri"/>
                          <a:cs typeface="Times New Roman"/>
                        </a:rPr>
                        <a:t>                  S5A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3.116                   S5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10.046</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S5B = </a:t>
                      </a:r>
                      <a:r>
                        <a:rPr lang="en-US" sz="900" b="1" dirty="0">
                          <a:solidFill>
                            <a:srgbClr val="FF0000"/>
                          </a:solidFill>
                          <a:effectLst/>
                          <a:latin typeface="Arial"/>
                          <a:ea typeface="Calibri"/>
                          <a:cs typeface="Arial"/>
                          <a:sym typeface="Symbol"/>
                        </a:rPr>
                        <a:t></a:t>
                      </a:r>
                      <a:r>
                        <a:rPr lang="en-US" sz="900" b="1" dirty="0">
                          <a:solidFill>
                            <a:srgbClr val="FF0000"/>
                          </a:solidFill>
                          <a:effectLst/>
                          <a:latin typeface="Arial"/>
                          <a:ea typeface="Calibri"/>
                          <a:cs typeface="Times New Roman"/>
                        </a:rPr>
                        <a:t>12.033                 </a:t>
                      </a:r>
                      <a:r>
                        <a:rPr lang="en-US" sz="900" dirty="0">
                          <a:solidFill>
                            <a:srgbClr val="FF0000"/>
                          </a:solidFill>
                          <a:effectLst/>
                          <a:latin typeface="Arial"/>
                          <a:ea typeface="Calibri"/>
                          <a:cs typeface="Times New Roman"/>
                        </a:rPr>
                        <a:t>S61= </a:t>
                      </a:r>
                      <a:r>
                        <a:rPr lang="en-US" sz="900" dirty="0">
                          <a:solidFill>
                            <a:srgbClr val="FF0000"/>
                          </a:solidFill>
                          <a:effectLst/>
                          <a:latin typeface="Arial"/>
                          <a:ea typeface="Calibri"/>
                          <a:cs typeface="Arial"/>
                          <a:sym typeface="Symbol"/>
                        </a:rPr>
                        <a:t></a:t>
                      </a:r>
                      <a:r>
                        <a:rPr lang="en-US" sz="900" dirty="0">
                          <a:solidFill>
                            <a:srgbClr val="FF0000"/>
                          </a:solidFill>
                          <a:effectLst/>
                          <a:latin typeface="Arial"/>
                          <a:ea typeface="Calibri"/>
                          <a:cs typeface="Times New Roman"/>
                        </a:rPr>
                        <a:t>4.232                 </a:t>
                      </a:r>
                      <a:r>
                        <a:rPr lang="en-US" sz="900" b="1" dirty="0">
                          <a:solidFill>
                            <a:srgbClr val="FF0000"/>
                          </a:solidFill>
                          <a:effectLst/>
                          <a:latin typeface="Arial"/>
                          <a:ea typeface="Calibri"/>
                          <a:cs typeface="Times New Roman"/>
                        </a:rPr>
                        <a:t>S6A = +7.039                   S6  =  +3.136</a:t>
                      </a:r>
                      <a:r>
                        <a:rPr lang="en-US" sz="900" dirty="0">
                          <a:solidFill>
                            <a:srgbClr val="FF0000"/>
                          </a:solidFill>
                          <a:effectLst/>
                          <a:latin typeface="Arial"/>
                          <a:ea typeface="Calibri"/>
                          <a:cs typeface="Times New Roman"/>
                        </a:rPr>
                        <a:t>                       </a:t>
                      </a:r>
                      <a:r>
                        <a:rPr lang="en-US" sz="900" b="1" dirty="0">
                          <a:solidFill>
                            <a:srgbClr val="FF0000"/>
                          </a:solidFill>
                          <a:effectLst/>
                          <a:latin typeface="Arial"/>
                          <a:ea typeface="Calibri"/>
                          <a:cs typeface="Times New Roman"/>
                        </a:rPr>
                        <a:t>S6B = +2.235                                           </a:t>
                      </a:r>
                      <a:r>
                        <a:rPr lang="en-US" sz="900" dirty="0">
                          <a:solidFill>
                            <a:srgbClr val="FF0000"/>
                          </a:solidFill>
                          <a:effectLst/>
                          <a:latin typeface="Arial"/>
                          <a:ea typeface="Calibri"/>
                          <a:cs typeface="Times New Roman"/>
                        </a:rPr>
                        <a:t>S62= </a:t>
                      </a:r>
                      <a:r>
                        <a:rPr lang="en-US" sz="900" dirty="0">
                          <a:solidFill>
                            <a:srgbClr val="FF0000"/>
                          </a:solidFill>
                          <a:effectLst/>
                          <a:latin typeface="Arial"/>
                          <a:ea typeface="Calibri"/>
                          <a:cs typeface="Arial"/>
                          <a:sym typeface="Symbol"/>
                        </a:rPr>
                        <a:t></a:t>
                      </a:r>
                      <a:r>
                        <a:rPr lang="en-US" sz="900" dirty="0">
                          <a:solidFill>
                            <a:srgbClr val="FF0000"/>
                          </a:solidFill>
                          <a:effectLst/>
                          <a:latin typeface="Arial"/>
                          <a:ea typeface="Calibri"/>
                          <a:cs typeface="Times New Roman"/>
                        </a:rPr>
                        <a:t>2.280</a:t>
                      </a:r>
                      <a:r>
                        <a:rPr lang="en-US" sz="900" b="1" dirty="0">
                          <a:solidFill>
                            <a:srgbClr val="FF0000"/>
                          </a:solidFill>
                          <a:effectLst/>
                          <a:latin typeface="Arial"/>
                          <a:ea typeface="Calibri"/>
                          <a:cs typeface="Times New Roman"/>
                        </a:rPr>
                        <a:t>                            </a:t>
                      </a:r>
                      <a:endParaRPr lang="de-DE" sz="1100" dirty="0">
                        <a:effectLst/>
                        <a:latin typeface="Calibri"/>
                        <a:ea typeface="Calibri"/>
                        <a:cs typeface="Times New Roman"/>
                      </a:endParaRPr>
                    </a:p>
                    <a:p>
                      <a:pPr indent="180340" algn="l">
                        <a:spcAft>
                          <a:spcPts val="1000"/>
                        </a:spcAft>
                      </a:pPr>
                      <a:r>
                        <a:rPr lang="en-US" sz="900" dirty="0" smtClean="0">
                          <a:solidFill>
                            <a:srgbClr val="000099"/>
                          </a:solidFill>
                          <a:effectLst/>
                          <a:latin typeface="Arial"/>
                          <a:ea typeface="Calibri"/>
                          <a:cs typeface="Times New Roman"/>
                        </a:rPr>
                        <a:t>S7=+2.966  </a:t>
                      </a:r>
                      <a:r>
                        <a:rPr lang="en-US" sz="900" b="1" dirty="0" smtClean="0">
                          <a:solidFill>
                            <a:srgbClr val="984806"/>
                          </a:solidFill>
                          <a:effectLst/>
                          <a:latin typeface="Arial"/>
                          <a:ea typeface="Calibri"/>
                          <a:cs typeface="Times New Roman"/>
                        </a:rPr>
                        <a:t>OC7</a:t>
                      </a:r>
                      <a:r>
                        <a:rPr lang="en-US" sz="900" b="1" dirty="0">
                          <a:solidFill>
                            <a:srgbClr val="984806"/>
                          </a:solidFill>
                          <a:effectLst/>
                          <a:latin typeface="Arial"/>
                          <a:ea typeface="Calibri"/>
                          <a:cs typeface="Times New Roman"/>
                        </a:rPr>
                        <a:t>=</a:t>
                      </a:r>
                      <a:r>
                        <a:rPr lang="en-US" sz="900" b="1" dirty="0">
                          <a:solidFill>
                            <a:srgbClr val="984806"/>
                          </a:solidFill>
                          <a:effectLst/>
                          <a:latin typeface="Arial"/>
                          <a:ea typeface="Calibri"/>
                          <a:cs typeface="Arial"/>
                          <a:sym typeface="Symbol"/>
                        </a:rPr>
                        <a:t></a:t>
                      </a:r>
                      <a:r>
                        <a:rPr lang="en-US" sz="900" b="1" dirty="0">
                          <a:solidFill>
                            <a:srgbClr val="984806"/>
                          </a:solidFill>
                          <a:effectLst/>
                          <a:latin typeface="Arial"/>
                          <a:ea typeface="Calibri"/>
                          <a:cs typeface="Times New Roman"/>
                        </a:rPr>
                        <a:t>133</a:t>
                      </a:r>
                      <a:r>
                        <a:rPr lang="en-US" sz="900" dirty="0">
                          <a:solidFill>
                            <a:srgbClr val="984806"/>
                          </a:solidFill>
                          <a:effectLst/>
                          <a:latin typeface="Arial"/>
                          <a:ea typeface="Calibri"/>
                          <a:cs typeface="Times New Roman"/>
                        </a:rPr>
                        <a:t>            </a:t>
                      </a:r>
                      <a:r>
                        <a:rPr lang="en-US" sz="900" dirty="0">
                          <a:solidFill>
                            <a:srgbClr val="000099"/>
                          </a:solidFill>
                          <a:effectLst/>
                          <a:latin typeface="Arial"/>
                          <a:ea typeface="Calibri"/>
                          <a:cs typeface="Times New Roman"/>
                        </a:rPr>
                        <a:t>S81=+0.238  </a:t>
                      </a:r>
                      <a:r>
                        <a:rPr lang="en-US" sz="900" dirty="0" smtClean="0">
                          <a:solidFill>
                            <a:srgbClr val="000099"/>
                          </a:solidFill>
                          <a:effectLst/>
                          <a:latin typeface="Arial"/>
                          <a:ea typeface="Calibri"/>
                          <a:cs typeface="Times New Roman"/>
                        </a:rPr>
                        <a:t>   </a:t>
                      </a:r>
                      <a:r>
                        <a:rPr lang="en-US" sz="900" b="1" dirty="0" smtClean="0">
                          <a:solidFill>
                            <a:srgbClr val="984806"/>
                          </a:solidFill>
                          <a:effectLst/>
                          <a:latin typeface="Arial"/>
                          <a:ea typeface="Calibri"/>
                          <a:cs typeface="Times New Roman"/>
                        </a:rPr>
                        <a:t>OC81</a:t>
                      </a:r>
                      <a:r>
                        <a:rPr lang="en-US" sz="900" b="1" dirty="0">
                          <a:solidFill>
                            <a:srgbClr val="984806"/>
                          </a:solidFill>
                          <a:effectLst/>
                          <a:latin typeface="Arial"/>
                          <a:ea typeface="Calibri"/>
                          <a:cs typeface="Times New Roman"/>
                        </a:rPr>
                        <a:t>=</a:t>
                      </a:r>
                      <a:r>
                        <a:rPr lang="en-US" sz="900" b="1" dirty="0">
                          <a:solidFill>
                            <a:srgbClr val="984806"/>
                          </a:solidFill>
                          <a:effectLst/>
                          <a:latin typeface="Arial"/>
                          <a:ea typeface="Calibri"/>
                          <a:cs typeface="Arial"/>
                          <a:sym typeface="Symbol"/>
                        </a:rPr>
                        <a:t></a:t>
                      </a:r>
                      <a:r>
                        <a:rPr lang="en-US" sz="900" b="1" dirty="0">
                          <a:solidFill>
                            <a:srgbClr val="984806"/>
                          </a:solidFill>
                          <a:effectLst/>
                          <a:latin typeface="Arial"/>
                          <a:ea typeface="Calibri"/>
                          <a:cs typeface="Times New Roman"/>
                        </a:rPr>
                        <a:t>67</a:t>
                      </a:r>
                      <a:r>
                        <a:rPr lang="en-US" sz="900" dirty="0">
                          <a:solidFill>
                            <a:srgbClr val="984806"/>
                          </a:solidFill>
                          <a:effectLst/>
                          <a:latin typeface="Arial"/>
                          <a:ea typeface="Calibri"/>
                          <a:cs typeface="Times New Roman"/>
                        </a:rPr>
                        <a:t>               </a:t>
                      </a:r>
                      <a:r>
                        <a:rPr lang="en-US" sz="900" dirty="0">
                          <a:solidFill>
                            <a:srgbClr val="000099"/>
                          </a:solidFill>
                          <a:effectLst/>
                          <a:latin typeface="Arial"/>
                          <a:ea typeface="Calibri"/>
                          <a:cs typeface="Times New Roman"/>
                        </a:rPr>
                        <a:t>S8 = </a:t>
                      </a:r>
                      <a:r>
                        <a:rPr lang="en-US" sz="900" dirty="0">
                          <a:solidFill>
                            <a:srgbClr val="000099"/>
                          </a:solidFill>
                          <a:effectLst/>
                          <a:latin typeface="Arial"/>
                          <a:ea typeface="Calibri"/>
                          <a:cs typeface="Arial"/>
                          <a:sym typeface="Symbol"/>
                        </a:rPr>
                        <a:t></a:t>
                      </a:r>
                      <a:r>
                        <a:rPr lang="en-US" sz="900" dirty="0">
                          <a:solidFill>
                            <a:srgbClr val="000099"/>
                          </a:solidFill>
                          <a:effectLst/>
                          <a:latin typeface="Arial"/>
                          <a:ea typeface="Calibri"/>
                          <a:cs typeface="Times New Roman"/>
                        </a:rPr>
                        <a:t>4.390  </a:t>
                      </a:r>
                      <a:r>
                        <a:rPr lang="en-US" sz="900" dirty="0" smtClean="0">
                          <a:solidFill>
                            <a:srgbClr val="000099"/>
                          </a:solidFill>
                          <a:effectLst/>
                          <a:latin typeface="Arial"/>
                          <a:ea typeface="Calibri"/>
                          <a:cs typeface="Times New Roman"/>
                        </a:rPr>
                        <a:t>   </a:t>
                      </a:r>
                      <a:r>
                        <a:rPr lang="en-US" sz="900" b="1" dirty="0" smtClean="0">
                          <a:solidFill>
                            <a:srgbClr val="984806"/>
                          </a:solidFill>
                          <a:effectLst/>
                          <a:latin typeface="Arial"/>
                          <a:ea typeface="Calibri"/>
                          <a:cs typeface="Times New Roman"/>
                        </a:rPr>
                        <a:t>OC8</a:t>
                      </a:r>
                      <a:r>
                        <a:rPr lang="en-US" sz="900" b="1" dirty="0">
                          <a:solidFill>
                            <a:srgbClr val="984806"/>
                          </a:solidFill>
                          <a:effectLst/>
                          <a:latin typeface="Arial"/>
                          <a:ea typeface="Calibri"/>
                          <a:cs typeface="Times New Roman"/>
                        </a:rPr>
                        <a:t>=+168</a:t>
                      </a:r>
                      <a:r>
                        <a:rPr lang="en-US" sz="900" dirty="0">
                          <a:solidFill>
                            <a:srgbClr val="984806"/>
                          </a:solidFill>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l">
                        <a:spcAft>
                          <a:spcPts val="1000"/>
                        </a:spcAft>
                      </a:pPr>
                      <a:r>
                        <a:rPr lang="en-US" sz="1000">
                          <a:effectLst/>
                          <a:latin typeface="Arial"/>
                          <a:ea typeface="Calibri"/>
                          <a:cs typeface="Times New Roman"/>
                        </a:rPr>
                        <a:t>Total SXT </a:t>
                      </a:r>
                      <a:r>
                        <a:rPr lang="en-US" sz="900">
                          <a:effectLst/>
                          <a:latin typeface="Arial"/>
                          <a:ea typeface="Calibri"/>
                          <a:cs typeface="Times New Roman"/>
                        </a:rPr>
                        <a:t>Str. integrat </a:t>
                      </a:r>
                      <a:r>
                        <a:rPr lang="en-US" sz="900">
                          <a:effectLst/>
                          <a:latin typeface="Arial"/>
                          <a:ea typeface="Calibri"/>
                          <a:cs typeface="Arial"/>
                          <a:sym typeface="Symbol"/>
                        </a:rPr>
                        <a:t></a:t>
                      </a:r>
                      <a:r>
                        <a:rPr lang="en-US" sz="900">
                          <a:effectLst/>
                          <a:latin typeface="Arial"/>
                          <a:ea typeface="Calibri"/>
                          <a:cs typeface="Times New Roman"/>
                        </a:rPr>
                        <a:t>b</a:t>
                      </a:r>
                      <a:r>
                        <a:rPr lang="en-US" sz="900" baseline="-25000">
                          <a:effectLst/>
                          <a:latin typeface="Arial"/>
                          <a:ea typeface="Calibri"/>
                          <a:cs typeface="Times New Roman"/>
                        </a:rPr>
                        <a:t>3</a:t>
                      </a:r>
                      <a:r>
                        <a:rPr lang="en-US" sz="900">
                          <a:effectLst/>
                          <a:latin typeface="Arial"/>
                          <a:ea typeface="Calibri"/>
                          <a:cs typeface="Arial"/>
                          <a:sym typeface="Symbol"/>
                        </a:rPr>
                        <a:t></a:t>
                      </a:r>
                      <a:r>
                        <a:rPr lang="en-US" sz="900">
                          <a:effectLst/>
                          <a:latin typeface="Arial"/>
                          <a:ea typeface="Calibri"/>
                          <a:cs typeface="Times New Roman"/>
                        </a:rPr>
                        <a:t>L</a:t>
                      </a:r>
                      <a:r>
                        <a:rPr lang="en-US" sz="900" baseline="-25000">
                          <a:effectLst/>
                          <a:latin typeface="Arial"/>
                          <a:ea typeface="Calibri"/>
                          <a:cs typeface="Times New Roman"/>
                        </a:rPr>
                        <a:t>S</a:t>
                      </a:r>
                      <a:r>
                        <a:rPr lang="en-US" sz="900">
                          <a:effectLst/>
                          <a:latin typeface="Arial"/>
                          <a:ea typeface="Calibri"/>
                          <a:cs typeface="Times New Roman"/>
                        </a:rPr>
                        <a:t>(m</a:t>
                      </a:r>
                      <a:r>
                        <a:rPr lang="en-US" sz="900" baseline="30000">
                          <a:effectLst/>
                          <a:latin typeface="Arial"/>
                          <a:ea typeface="Calibri"/>
                          <a:cs typeface="Times New Roman"/>
                        </a:rPr>
                        <a:t>-2</a:t>
                      </a:r>
                      <a:r>
                        <a:rPr lang="en-US" sz="9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0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Arial"/>
                          <a:sym typeface="Symbol"/>
                        </a:rPr>
                        <a:t></a:t>
                      </a:r>
                      <a:r>
                        <a:rPr lang="en-US" sz="1000">
                          <a:effectLst/>
                          <a:latin typeface="Arial"/>
                          <a:ea typeface="Calibri"/>
                          <a:cs typeface="Times New Roman"/>
                        </a:rPr>
                        <a:t>=3261</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Arial"/>
                          <a:sym typeface="Symbol"/>
                        </a:rPr>
                        <a:t></a:t>
                      </a:r>
                      <a:r>
                        <a:rPr lang="en-US" sz="1000">
                          <a:effectLst/>
                          <a:latin typeface="Arial"/>
                          <a:ea typeface="Calibri"/>
                          <a:cs typeface="Times New Roman"/>
                        </a:rPr>
                        <a:t>= 5748</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dirty="0">
                          <a:effectLst/>
                          <a:latin typeface="Arial"/>
                          <a:ea typeface="Calibri"/>
                          <a:cs typeface="Arial"/>
                          <a:sym typeface="Symbol"/>
                        </a:rPr>
                        <a:t></a:t>
                      </a:r>
                      <a:r>
                        <a:rPr lang="en-US" sz="1000" dirty="0">
                          <a:effectLst/>
                          <a:latin typeface="Arial"/>
                          <a:ea typeface="Calibri"/>
                          <a:cs typeface="Times New Roman"/>
                        </a:rPr>
                        <a:t>=6187</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945867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123728" y="260648"/>
            <a:ext cx="4572000" cy="584775"/>
          </a:xfrm>
          <a:prstGeom prst="rect">
            <a:avLst/>
          </a:prstGeom>
        </p:spPr>
        <p:txBody>
          <a:bodyPr>
            <a:spAutoFit/>
          </a:bodyPr>
          <a:lstStyle/>
          <a:p>
            <a:pPr lvl="0" algn="ctr"/>
            <a:r>
              <a:rPr lang="en-US" sz="1600" b="1" dirty="0">
                <a:solidFill>
                  <a:prstClr val="black"/>
                </a:solidFill>
                <a:latin typeface="Arial" panose="020B0604020202020204" pitchFamily="34" charset="0"/>
                <a:cs typeface="Arial" panose="020B0604020202020204" pitchFamily="34" charset="0"/>
              </a:rPr>
              <a:t>Lattice </a:t>
            </a:r>
            <a:r>
              <a:rPr lang="en-US" sz="1600" b="1" dirty="0">
                <a:solidFill>
                  <a:srgbClr val="FF0000"/>
                </a:solidFill>
                <a:latin typeface="Arial" panose="020B0604020202020204" pitchFamily="34" charset="0"/>
                <a:cs typeface="Arial" panose="020B0604020202020204" pitchFamily="34" charset="0"/>
              </a:rPr>
              <a:t>”3Q-SPLIT_SHORT_5</a:t>
            </a:r>
            <a:r>
              <a:rPr lang="en-US" sz="1600" b="1" dirty="0" smtClean="0">
                <a:solidFill>
                  <a:prstClr val="black"/>
                </a:solidFill>
                <a:latin typeface="Arial" panose="020B0604020202020204" pitchFamily="34" charset="0"/>
                <a:cs typeface="Arial" panose="020B0604020202020204" pitchFamily="34" charset="0"/>
              </a:rPr>
              <a:t>”</a:t>
            </a:r>
          </a:p>
          <a:p>
            <a:pPr lvl="0" algn="ctr"/>
            <a:r>
              <a:rPr lang="en-US" sz="1600" b="1" dirty="0" smtClean="0">
                <a:solidFill>
                  <a:prstClr val="black"/>
                </a:solidFill>
                <a:latin typeface="Arial" panose="020B0604020202020204" pitchFamily="34" charset="0"/>
                <a:cs typeface="Arial" panose="020B0604020202020204" pitchFamily="34" charset="0"/>
              </a:rPr>
              <a:t>Resonance Driving Terms  </a:t>
            </a:r>
            <a:endParaRPr lang="en-US" sz="1600" b="1" dirty="0">
              <a:solidFill>
                <a:prstClr val="black"/>
              </a:solidFill>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545749257"/>
              </p:ext>
            </p:extLst>
          </p:nvPr>
        </p:nvGraphicFramePr>
        <p:xfrm>
          <a:off x="899592" y="1052736"/>
          <a:ext cx="6912768" cy="863600"/>
        </p:xfrm>
        <a:graphic>
          <a:graphicData uri="http://schemas.openxmlformats.org/drawingml/2006/table">
            <a:tbl>
              <a:tblPr firstRow="1" firstCol="1" bandRow="1"/>
              <a:tblGrid>
                <a:gridCol w="1368152"/>
                <a:gridCol w="1368152"/>
                <a:gridCol w="1368152"/>
                <a:gridCol w="1368152"/>
                <a:gridCol w="1440160"/>
              </a:tblGrid>
              <a:tr h="746125">
                <a:tc>
                  <a:txBody>
                    <a:bodyPr/>
                    <a:lstStyle/>
                    <a:p>
                      <a:pPr indent="180340" algn="l">
                        <a:spcAft>
                          <a:spcPts val="1000"/>
                        </a:spcAft>
                      </a:pPr>
                      <a:r>
                        <a:rPr lang="en-US" sz="1000" dirty="0">
                          <a:effectLst/>
                          <a:latin typeface="Arial"/>
                          <a:ea typeface="Calibri"/>
                          <a:cs typeface="Times New Roman"/>
                        </a:rPr>
                        <a:t>off-momentum tune shift  </a:t>
                      </a:r>
                      <a:r>
                        <a:rPr lang="en-US" sz="1100" i="1" dirty="0">
                          <a:effectLst/>
                          <a:latin typeface="Arial"/>
                          <a:ea typeface="Calibri"/>
                          <a:cs typeface="Arial"/>
                          <a:sym typeface="Symbol"/>
                        </a:rPr>
                        <a:t></a:t>
                      </a:r>
                      <a:r>
                        <a:rPr lang="en-US" sz="1100" i="1" dirty="0" err="1">
                          <a:effectLst/>
                          <a:latin typeface="Arial"/>
                          <a:ea typeface="Calibri"/>
                          <a:cs typeface="Times New Roman"/>
                        </a:rPr>
                        <a:t>Q</a:t>
                      </a:r>
                      <a:r>
                        <a:rPr lang="en-US" sz="1100" i="1" baseline="-25000" dirty="0" err="1">
                          <a:effectLst/>
                          <a:latin typeface="Arial"/>
                          <a:ea typeface="Calibri"/>
                          <a:cs typeface="Times New Roman"/>
                        </a:rPr>
                        <a:t>x,y</a:t>
                      </a:r>
                      <a:r>
                        <a:rPr lang="en-US" sz="1100" i="1" dirty="0">
                          <a:effectLst/>
                          <a:latin typeface="Arial"/>
                          <a:ea typeface="Calibri"/>
                          <a:cs typeface="Times New Roman"/>
                        </a:rPr>
                        <a:t>=</a:t>
                      </a:r>
                      <a:r>
                        <a:rPr lang="en-US" sz="1100" i="1" dirty="0">
                          <a:effectLst/>
                          <a:latin typeface="Arial"/>
                          <a:ea typeface="Calibri"/>
                          <a:cs typeface="Arial"/>
                          <a:sym typeface="Symbol"/>
                        </a:rPr>
                        <a:t></a:t>
                      </a:r>
                      <a:r>
                        <a:rPr lang="en-US" sz="1100" i="1" baseline="-25000" dirty="0">
                          <a:effectLst/>
                          <a:latin typeface="Arial"/>
                          <a:ea typeface="Calibri"/>
                          <a:cs typeface="Times New Roman"/>
                        </a:rPr>
                        <a:t>1</a:t>
                      </a:r>
                      <a:r>
                        <a:rPr lang="en-US" sz="1100" dirty="0">
                          <a:effectLst/>
                          <a:latin typeface="Arial"/>
                          <a:ea typeface="Calibri"/>
                          <a:cs typeface="Arial"/>
                          <a:sym typeface="Symbol"/>
                        </a:rPr>
                        <a:t></a:t>
                      </a:r>
                      <a:r>
                        <a:rPr lang="en-US" sz="1100" dirty="0">
                          <a:effectLst/>
                          <a:latin typeface="Arial"/>
                          <a:ea typeface="Calibri"/>
                          <a:cs typeface="Times New Roman"/>
                        </a:rPr>
                        <a:t> </a:t>
                      </a:r>
                      <a:r>
                        <a:rPr lang="en-US" sz="1100" i="1" dirty="0">
                          <a:effectLst/>
                          <a:latin typeface="Arial"/>
                          <a:ea typeface="Calibri"/>
                          <a:cs typeface="Times New Roman"/>
                        </a:rPr>
                        <a:t>+ </a:t>
                      </a:r>
                      <a:r>
                        <a:rPr lang="en-US" sz="1100" i="1" dirty="0">
                          <a:effectLst/>
                          <a:latin typeface="Arial"/>
                          <a:ea typeface="Calibri"/>
                          <a:cs typeface="Arial"/>
                          <a:sym typeface="Symbol"/>
                        </a:rPr>
                        <a:t></a:t>
                      </a:r>
                      <a:r>
                        <a:rPr lang="en-US" sz="1100" i="1" baseline="-25000" dirty="0">
                          <a:effectLst/>
                          <a:latin typeface="Arial"/>
                          <a:ea typeface="Calibri"/>
                          <a:cs typeface="Times New Roman"/>
                        </a:rPr>
                        <a:t>2</a:t>
                      </a:r>
                      <a:r>
                        <a:rPr lang="en-US" sz="1100" dirty="0">
                          <a:effectLst/>
                          <a:latin typeface="Arial"/>
                          <a:ea typeface="Calibri"/>
                          <a:cs typeface="Arial"/>
                          <a:sym typeface="Symbol"/>
                        </a:rPr>
                        <a:t></a:t>
                      </a:r>
                      <a:r>
                        <a:rPr lang="en-US" sz="1100" baseline="30000" dirty="0">
                          <a:effectLst/>
                          <a:latin typeface="Arial"/>
                          <a:ea typeface="Calibri"/>
                          <a:cs typeface="Times New Roman"/>
                        </a:rPr>
                        <a:t>2</a:t>
                      </a:r>
                      <a:r>
                        <a:rPr lang="en-US" sz="1100" i="1" dirty="0">
                          <a:effectLst/>
                          <a:latin typeface="Arial"/>
                          <a:ea typeface="Calibri"/>
                          <a:cs typeface="Times New Roman"/>
                        </a:rPr>
                        <a:t> + </a:t>
                      </a:r>
                      <a:r>
                        <a:rPr lang="en-US" sz="1100" i="1" dirty="0">
                          <a:effectLst/>
                          <a:latin typeface="Arial"/>
                          <a:ea typeface="Calibri"/>
                          <a:cs typeface="Arial"/>
                          <a:sym typeface="Symbol"/>
                        </a:rPr>
                        <a:t></a:t>
                      </a:r>
                      <a:r>
                        <a:rPr lang="en-US" sz="1100" i="1" baseline="-25000" dirty="0">
                          <a:effectLst/>
                          <a:latin typeface="Arial"/>
                          <a:ea typeface="Calibri"/>
                          <a:cs typeface="Times New Roman"/>
                        </a:rPr>
                        <a:t>3</a:t>
                      </a:r>
                      <a:r>
                        <a:rPr lang="en-US" sz="1100" dirty="0">
                          <a:effectLst/>
                          <a:latin typeface="Arial"/>
                          <a:ea typeface="Calibri"/>
                          <a:cs typeface="Arial"/>
                          <a:sym typeface="Symbol"/>
                        </a:rPr>
                        <a:t></a:t>
                      </a:r>
                      <a:r>
                        <a:rPr lang="en-US" sz="1100" baseline="30000" dirty="0">
                          <a:effectLst/>
                          <a:latin typeface="Arial"/>
                          <a:ea typeface="Calibri"/>
                          <a:cs typeface="Times New Roman"/>
                        </a:rPr>
                        <a:t>3</a:t>
                      </a:r>
                      <a:r>
                        <a:rPr lang="en-US" sz="1100" i="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effectLst/>
                          <a:latin typeface="Arial"/>
                          <a:ea typeface="Calibri"/>
                          <a:cs typeface="Times New Roman"/>
                        </a:rPr>
                        <a:t>Natural Chromaticity</a:t>
                      </a:r>
                      <a:endParaRPr lang="de-DE" sz="1100" dirty="0">
                        <a:effectLst/>
                        <a:latin typeface="Calibri"/>
                        <a:ea typeface="Calibri"/>
                        <a:cs typeface="Times New Roman"/>
                      </a:endParaRPr>
                    </a:p>
                    <a:p>
                      <a:pPr indent="180340" algn="ctr">
                        <a:spcAft>
                          <a:spcPts val="1000"/>
                        </a:spcAft>
                      </a:pPr>
                      <a:r>
                        <a:rPr lang="en-US" sz="800" b="1" dirty="0">
                          <a:effectLst/>
                          <a:latin typeface="Arial"/>
                          <a:ea typeface="Calibri"/>
                          <a:cs typeface="Times New Roman"/>
                        </a:rPr>
                        <a:t>3Q_SPLIT_SHORT_5</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Chromatic </a:t>
                      </a:r>
                      <a:r>
                        <a:rPr lang="en-US" sz="1100" dirty="0" err="1">
                          <a:effectLst/>
                          <a:latin typeface="Arial"/>
                          <a:ea typeface="Calibri"/>
                          <a:cs typeface="Times New Roman"/>
                        </a:rPr>
                        <a:t>sextupoles</a:t>
                      </a:r>
                      <a:endParaRPr lang="de-DE" sz="1100" dirty="0">
                        <a:effectLst/>
                        <a:latin typeface="Calibri"/>
                        <a:ea typeface="Calibri"/>
                        <a:cs typeface="Times New Roman"/>
                      </a:endParaRPr>
                    </a:p>
                    <a:p>
                      <a:pPr indent="180340" algn="just">
                        <a:spcAft>
                          <a:spcPts val="1000"/>
                        </a:spcAft>
                      </a:pPr>
                      <a:r>
                        <a:rPr lang="en-US" sz="800" b="1" dirty="0">
                          <a:effectLst/>
                          <a:latin typeface="Arial"/>
                          <a:ea typeface="Calibri"/>
                          <a:cs typeface="Times New Roman"/>
                        </a:rPr>
                        <a:t>3Q_SPLIT_SHORT-5</a:t>
                      </a:r>
                      <a:endParaRPr lang="de-DE" sz="1100" dirty="0">
                        <a:effectLst/>
                        <a:latin typeface="Calibri"/>
                        <a:ea typeface="Calibri"/>
                        <a:cs typeface="Times New Roman"/>
                      </a:endParaRPr>
                    </a:p>
                    <a:p>
                      <a:pPr indent="180340" algn="ctr">
                        <a:spcAft>
                          <a:spcPts val="1000"/>
                        </a:spcAft>
                      </a:pPr>
                      <a:r>
                        <a:rPr lang="en-US" sz="900" b="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a:t>
                      </a:r>
                      <a:r>
                        <a:rPr lang="en-US" sz="1100" dirty="0">
                          <a:effectLst/>
                          <a:latin typeface="Arial"/>
                          <a:ea typeface="Calibri"/>
                          <a:cs typeface="Times New Roman"/>
                        </a:rPr>
                        <a:t> + </a:t>
                      </a:r>
                      <a:r>
                        <a:rPr lang="en-US" sz="1100" dirty="0">
                          <a:solidFill>
                            <a:srgbClr val="0000CC"/>
                          </a:solidFill>
                          <a:effectLst/>
                          <a:latin typeface="Arial"/>
                          <a:ea typeface="Calibri"/>
                          <a:cs typeface="Times New Roman"/>
                        </a:rPr>
                        <a:t>HRM</a:t>
                      </a:r>
                      <a:r>
                        <a:rPr lang="en-US" sz="1100" dirty="0">
                          <a:effectLst/>
                          <a:latin typeface="Arial"/>
                          <a:ea typeface="Calibri"/>
                          <a:cs typeface="Times New Roman"/>
                        </a:rPr>
                        <a:t> </a:t>
                      </a:r>
                      <a:r>
                        <a:rPr lang="en-US" sz="1100" dirty="0" err="1" smtClean="0">
                          <a:effectLst/>
                          <a:latin typeface="Arial"/>
                          <a:ea typeface="Calibri"/>
                          <a:cs typeface="Times New Roman"/>
                        </a:rPr>
                        <a:t>sextupoles</a:t>
                      </a:r>
                      <a:endParaRPr lang="de-DE" sz="1100" dirty="0" smtClean="0">
                        <a:effectLst/>
                        <a:latin typeface="Calibri"/>
                        <a:ea typeface="Calibri"/>
                        <a:cs typeface="Times New Roman"/>
                      </a:endParaRPr>
                    </a:p>
                    <a:p>
                      <a:pPr marL="0" marR="0" lvl="0" indent="180340" algn="just" defTabSz="914400" rtl="0" eaLnBrk="1" fontAlgn="auto" latinLnBrk="0" hangingPunct="1">
                        <a:lnSpc>
                          <a:spcPct val="100000"/>
                        </a:lnSpc>
                        <a:spcBef>
                          <a:spcPts val="0"/>
                        </a:spcBef>
                        <a:spcAft>
                          <a:spcPts val="100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Arial"/>
                          <a:ea typeface="Calibri"/>
                          <a:cs typeface="Times New Roman"/>
                        </a:rPr>
                        <a:t>3Q_SPLIT_SHORT-5</a:t>
                      </a:r>
                      <a:endParaRPr kumimoji="0" lang="de-DE" sz="1100" b="0" i="0" u="none" strike="noStrike" kern="1200" cap="none" spc="0" normalizeH="0" baseline="0" noProof="0" dirty="0" smtClean="0">
                        <a:ln>
                          <a:noFill/>
                        </a:ln>
                        <a:solidFill>
                          <a:prstClr val="black"/>
                        </a:solidFill>
                        <a:effectLst/>
                        <a:uLnTx/>
                        <a:uFillTx/>
                        <a:latin typeface="+mn-lt"/>
                        <a:ea typeface="Calibri"/>
                        <a:cs typeface="Times New Roman"/>
                      </a:endParaRPr>
                    </a:p>
                    <a:p>
                      <a:pPr indent="180340" algn="ctr">
                        <a:spcAft>
                          <a:spcPts val="1000"/>
                        </a:spcAft>
                      </a:pPr>
                      <a:r>
                        <a:rPr lang="en-US" sz="1000" b="1"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100" dirty="0">
                          <a:solidFill>
                            <a:srgbClr val="FF0000"/>
                          </a:solidFill>
                          <a:effectLst/>
                          <a:latin typeface="Arial"/>
                          <a:ea typeface="Calibri"/>
                          <a:cs typeface="Times New Roman"/>
                        </a:rPr>
                        <a:t>CHR</a:t>
                      </a:r>
                      <a:r>
                        <a:rPr lang="en-US" sz="1100" dirty="0">
                          <a:effectLst/>
                          <a:latin typeface="Arial"/>
                          <a:ea typeface="Calibri"/>
                          <a:cs typeface="Times New Roman"/>
                        </a:rPr>
                        <a:t>+</a:t>
                      </a:r>
                      <a:r>
                        <a:rPr lang="en-US" sz="1100" dirty="0">
                          <a:solidFill>
                            <a:srgbClr val="0000CC"/>
                          </a:solidFill>
                          <a:effectLst/>
                          <a:latin typeface="Arial"/>
                          <a:ea typeface="Calibri"/>
                          <a:cs typeface="Times New Roman"/>
                        </a:rPr>
                        <a:t>HRM</a:t>
                      </a:r>
                      <a:r>
                        <a:rPr lang="en-US" sz="1100" dirty="0">
                          <a:effectLst/>
                          <a:latin typeface="Arial"/>
                          <a:ea typeface="Calibri"/>
                          <a:cs typeface="Times New Roman"/>
                        </a:rPr>
                        <a:t> SXT +  OCT-ADTS </a:t>
                      </a:r>
                      <a:endParaRPr lang="de-DE" sz="1100" dirty="0">
                        <a:effectLst/>
                        <a:latin typeface="Calibri"/>
                        <a:ea typeface="Calibri"/>
                        <a:cs typeface="Times New Roman"/>
                      </a:endParaRPr>
                    </a:p>
                    <a:p>
                      <a:pPr indent="180340" algn="ctr">
                        <a:spcAft>
                          <a:spcPts val="1000"/>
                        </a:spcAft>
                      </a:pPr>
                      <a:r>
                        <a:rPr lang="en-US" sz="900" dirty="0">
                          <a:effectLst/>
                          <a:latin typeface="Arial"/>
                          <a:ea typeface="Calibri"/>
                          <a:cs typeface="Times New Roman"/>
                        </a:rPr>
                        <a:t>HRM SXT minimize </a:t>
                      </a:r>
                      <a:r>
                        <a:rPr lang="en-US" sz="900" i="1" dirty="0">
                          <a:effectLst/>
                          <a:latin typeface="Arial"/>
                          <a:ea typeface="Calibri"/>
                          <a:cs typeface="Arial"/>
                          <a:sym typeface="Symbol"/>
                        </a:rPr>
                        <a:t></a:t>
                      </a:r>
                      <a:r>
                        <a:rPr lang="en-US" sz="900" baseline="-25000" dirty="0">
                          <a:effectLst/>
                          <a:latin typeface="Arial"/>
                          <a:ea typeface="Calibri"/>
                          <a:cs typeface="Times New Roman"/>
                        </a:rPr>
                        <a:t>2x,y</a:t>
                      </a:r>
                      <a:r>
                        <a:rPr lang="en-US" sz="900"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436231488"/>
              </p:ext>
            </p:extLst>
          </p:nvPr>
        </p:nvGraphicFramePr>
        <p:xfrm>
          <a:off x="899592" y="1988840"/>
          <a:ext cx="6912768" cy="1981200"/>
        </p:xfrm>
        <a:graphic>
          <a:graphicData uri="http://schemas.openxmlformats.org/drawingml/2006/table">
            <a:tbl>
              <a:tblPr firstRow="1" firstCol="1" bandRow="1"/>
              <a:tblGrid>
                <a:gridCol w="1368152"/>
                <a:gridCol w="1368152"/>
                <a:gridCol w="1368152"/>
                <a:gridCol w="1368152"/>
                <a:gridCol w="1440160"/>
              </a:tblGrid>
              <a:tr h="0">
                <a:tc>
                  <a:txBody>
                    <a:bodyPr/>
                    <a:lstStyle/>
                    <a:p>
                      <a:pPr indent="180340" algn="l">
                        <a:spcAft>
                          <a:spcPts val="1000"/>
                        </a:spcAft>
                      </a:pPr>
                      <a:r>
                        <a:rPr lang="en-US" sz="1000">
                          <a:effectLst/>
                          <a:latin typeface="Arial"/>
                          <a:ea typeface="Calibri"/>
                          <a:cs typeface="Times New Roman"/>
                        </a:rPr>
                        <a:t>RDT H</a:t>
                      </a:r>
                      <a:r>
                        <a:rPr lang="en-US" sz="1000" baseline="-25000">
                          <a:effectLst/>
                          <a:latin typeface="Arial"/>
                          <a:ea typeface="Calibri"/>
                          <a:cs typeface="Times New Roman"/>
                        </a:rPr>
                        <a:t>21000</a:t>
                      </a:r>
                      <a:r>
                        <a:rPr lang="en-US" sz="1000">
                          <a:effectLst/>
                          <a:latin typeface="Arial"/>
                          <a:ea typeface="Calibri"/>
                          <a:cs typeface="Times New Roman"/>
                        </a:rPr>
                        <a:t> (Q</a:t>
                      </a:r>
                      <a:r>
                        <a:rPr lang="en-US" sz="1000" baseline="-25000">
                          <a:effectLst/>
                          <a:latin typeface="Arial"/>
                          <a:ea typeface="Calibri"/>
                          <a:cs typeface="Times New Roman"/>
                        </a:rPr>
                        <a:t>x</a:t>
                      </a:r>
                      <a:r>
                        <a:rPr lang="en-US" sz="1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21000</a:t>
                      </a:r>
                      <a:r>
                        <a:rPr lang="en-US" sz="1000">
                          <a:effectLst/>
                          <a:latin typeface="Arial"/>
                          <a:ea typeface="Calibri"/>
                          <a:cs typeface="Times New Roman"/>
                        </a:rPr>
                        <a:t>= 0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210000</a:t>
                      </a:r>
                      <a:r>
                        <a:rPr lang="en-US" sz="1000">
                          <a:effectLst/>
                          <a:latin typeface="Arial"/>
                          <a:ea typeface="Calibri"/>
                          <a:cs typeface="Times New Roman"/>
                        </a:rPr>
                        <a:t>= 2.36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21000</a:t>
                      </a:r>
                      <a:r>
                        <a:rPr lang="en-US" sz="1000">
                          <a:effectLst/>
                          <a:latin typeface="Arial"/>
                          <a:ea typeface="Calibri"/>
                          <a:cs typeface="Times New Roman"/>
                        </a:rPr>
                        <a:t>= 6.11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21000 </a:t>
                      </a:r>
                      <a:r>
                        <a:rPr lang="en-US" sz="1000">
                          <a:effectLst/>
                          <a:latin typeface="Arial"/>
                          <a:ea typeface="Calibri"/>
                          <a:cs typeface="Times New Roman"/>
                        </a:rPr>
                        <a:t>=  6.69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indent="180340" algn="l">
                        <a:spcAft>
                          <a:spcPts val="1000"/>
                        </a:spcAft>
                      </a:pPr>
                      <a:r>
                        <a:rPr lang="en-US" sz="1000">
                          <a:effectLst/>
                          <a:latin typeface="Arial"/>
                          <a:ea typeface="Calibri"/>
                          <a:cs typeface="Times New Roman"/>
                        </a:rPr>
                        <a:t>RDT H</a:t>
                      </a:r>
                      <a:r>
                        <a:rPr lang="en-US" sz="1000" baseline="-25000">
                          <a:effectLst/>
                          <a:latin typeface="Arial"/>
                          <a:ea typeface="Calibri"/>
                          <a:cs typeface="Times New Roman"/>
                        </a:rPr>
                        <a:t>30000</a:t>
                      </a:r>
                      <a:r>
                        <a:rPr lang="en-US" sz="1000">
                          <a:effectLst/>
                          <a:latin typeface="Arial"/>
                          <a:ea typeface="Calibri"/>
                          <a:cs typeface="Times New Roman"/>
                        </a:rPr>
                        <a:t> (3Q</a:t>
                      </a:r>
                      <a:r>
                        <a:rPr lang="en-US" sz="1000" baseline="-25000">
                          <a:effectLst/>
                          <a:latin typeface="Arial"/>
                          <a:ea typeface="Calibri"/>
                          <a:cs typeface="Times New Roman"/>
                        </a:rPr>
                        <a:t>x</a:t>
                      </a:r>
                      <a:r>
                        <a:rPr lang="en-US" sz="1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30000</a:t>
                      </a:r>
                      <a:r>
                        <a:rPr lang="en-US" sz="1000">
                          <a:effectLst/>
                          <a:latin typeface="Arial"/>
                          <a:ea typeface="Calibri"/>
                          <a:cs typeface="Times New Roman"/>
                        </a:rPr>
                        <a:t>= 0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30000</a:t>
                      </a:r>
                      <a:r>
                        <a:rPr lang="en-US" sz="1000">
                          <a:effectLst/>
                          <a:latin typeface="Arial"/>
                          <a:ea typeface="Calibri"/>
                          <a:cs typeface="Times New Roman"/>
                        </a:rPr>
                        <a:t>= 6.08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30000</a:t>
                      </a:r>
                      <a:r>
                        <a:rPr lang="en-US" sz="1000">
                          <a:effectLst/>
                          <a:latin typeface="Arial"/>
                          <a:ea typeface="Calibri"/>
                          <a:cs typeface="Times New Roman"/>
                        </a:rPr>
                        <a:t>= 3.54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30000 </a:t>
                      </a:r>
                      <a:r>
                        <a:rPr lang="en-US" sz="1000">
                          <a:effectLst/>
                          <a:latin typeface="Arial"/>
                          <a:ea typeface="Calibri"/>
                          <a:cs typeface="Times New Roman"/>
                        </a:rPr>
                        <a:t>= 1.89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indent="180340" algn="l">
                        <a:spcAft>
                          <a:spcPts val="1000"/>
                        </a:spcAft>
                      </a:pPr>
                      <a:r>
                        <a:rPr lang="en-US" sz="1000">
                          <a:effectLst/>
                          <a:latin typeface="Arial"/>
                          <a:ea typeface="Calibri"/>
                          <a:cs typeface="Times New Roman"/>
                        </a:rPr>
                        <a:t>RDT H</a:t>
                      </a:r>
                      <a:r>
                        <a:rPr lang="en-US" sz="1000" baseline="-25000">
                          <a:effectLst/>
                          <a:latin typeface="Arial"/>
                          <a:ea typeface="Calibri"/>
                          <a:cs typeface="Times New Roman"/>
                        </a:rPr>
                        <a:t>10110</a:t>
                      </a:r>
                      <a:r>
                        <a:rPr lang="en-US" sz="1000">
                          <a:effectLst/>
                          <a:latin typeface="Arial"/>
                          <a:ea typeface="Calibri"/>
                          <a:cs typeface="Times New Roman"/>
                        </a:rPr>
                        <a:t> (Q</a:t>
                      </a:r>
                      <a:r>
                        <a:rPr lang="en-US" sz="1000" baseline="-25000">
                          <a:effectLst/>
                          <a:latin typeface="Arial"/>
                          <a:ea typeface="Calibri"/>
                          <a:cs typeface="Times New Roman"/>
                        </a:rPr>
                        <a:t>x</a:t>
                      </a:r>
                      <a:r>
                        <a:rPr lang="en-US" sz="1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10110</a:t>
                      </a:r>
                      <a:r>
                        <a:rPr lang="en-US" sz="1000">
                          <a:effectLst/>
                          <a:latin typeface="Arial"/>
                          <a:ea typeface="Calibri"/>
                          <a:cs typeface="Times New Roman"/>
                        </a:rPr>
                        <a:t>= 0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10110</a:t>
                      </a:r>
                      <a:r>
                        <a:rPr lang="en-US" sz="1000">
                          <a:effectLst/>
                          <a:latin typeface="Arial"/>
                          <a:ea typeface="Calibri"/>
                          <a:cs typeface="Times New Roman"/>
                        </a:rPr>
                        <a:t>= 3.38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10110</a:t>
                      </a:r>
                      <a:r>
                        <a:rPr lang="en-US" sz="1000">
                          <a:effectLst/>
                          <a:latin typeface="Arial"/>
                          <a:ea typeface="Calibri"/>
                          <a:cs typeface="Times New Roman"/>
                        </a:rPr>
                        <a:t>=4.57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10110 </a:t>
                      </a:r>
                      <a:r>
                        <a:rPr lang="en-US" sz="1000">
                          <a:effectLst/>
                          <a:latin typeface="Arial"/>
                          <a:ea typeface="Calibri"/>
                          <a:cs typeface="Times New Roman"/>
                        </a:rPr>
                        <a:t>=  16.3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indent="180340" algn="l">
                        <a:spcAft>
                          <a:spcPts val="1000"/>
                        </a:spcAft>
                      </a:pPr>
                      <a:r>
                        <a:rPr lang="en-US" sz="1000">
                          <a:effectLst/>
                          <a:latin typeface="Arial"/>
                          <a:ea typeface="Calibri"/>
                          <a:cs typeface="Times New Roman"/>
                        </a:rPr>
                        <a:t>(Qx</a:t>
                      </a:r>
                      <a:r>
                        <a:rPr lang="en-US" sz="1000">
                          <a:effectLst/>
                          <a:latin typeface="Arial"/>
                          <a:ea typeface="Calibri"/>
                          <a:cs typeface="Arial"/>
                          <a:sym typeface="Symbol"/>
                        </a:rPr>
                        <a:t></a:t>
                      </a:r>
                      <a:r>
                        <a:rPr lang="en-US" sz="1000">
                          <a:effectLst/>
                          <a:latin typeface="Arial"/>
                          <a:ea typeface="Calibri"/>
                          <a:cs typeface="Times New Roman"/>
                        </a:rPr>
                        <a:t>2Qy) H</a:t>
                      </a:r>
                      <a:r>
                        <a:rPr lang="en-US" sz="1000" baseline="-25000">
                          <a:effectLst/>
                          <a:latin typeface="Arial"/>
                          <a:ea typeface="Calibri"/>
                          <a:cs typeface="Times New Roman"/>
                        </a:rPr>
                        <a:t>10020</a:t>
                      </a:r>
                      <a:r>
                        <a:rPr lang="en-US" sz="1000">
                          <a:effectLst/>
                          <a:latin typeface="Arial"/>
                          <a:ea typeface="Calibri"/>
                          <a:cs typeface="Times New Roman"/>
                        </a:rPr>
                        <a:t> (Qx</a:t>
                      </a:r>
                      <a:r>
                        <a:rPr lang="en-US" sz="1000">
                          <a:effectLst/>
                          <a:latin typeface="Arial"/>
                          <a:ea typeface="Calibri"/>
                          <a:cs typeface="Arial"/>
                          <a:sym typeface="Symbol"/>
                        </a:rPr>
                        <a:t></a:t>
                      </a:r>
                      <a:r>
                        <a:rPr lang="en-US" sz="1000">
                          <a:effectLst/>
                          <a:latin typeface="Arial"/>
                          <a:ea typeface="Calibri"/>
                          <a:cs typeface="Times New Roman"/>
                        </a:rPr>
                        <a:t>2Qy) H</a:t>
                      </a:r>
                      <a:r>
                        <a:rPr lang="en-US" sz="1000" baseline="-25000">
                          <a:effectLst/>
                          <a:latin typeface="Arial"/>
                          <a:ea typeface="Calibri"/>
                          <a:cs typeface="Times New Roman"/>
                        </a:rPr>
                        <a:t>10200</a:t>
                      </a:r>
                      <a:r>
                        <a:rPr lang="en-US" sz="1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 h</a:t>
                      </a:r>
                      <a:r>
                        <a:rPr lang="en-US" sz="1000" baseline="-25000">
                          <a:effectLst/>
                          <a:latin typeface="Arial"/>
                          <a:ea typeface="Calibri"/>
                          <a:cs typeface="Times New Roman"/>
                        </a:rPr>
                        <a:t>10020 </a:t>
                      </a:r>
                      <a:r>
                        <a:rPr lang="en-US" sz="1000">
                          <a:effectLst/>
                          <a:latin typeface="Arial"/>
                          <a:ea typeface="Calibri"/>
                          <a:cs typeface="Times New Roman"/>
                        </a:rPr>
                        <a:t>= 0.                 h</a:t>
                      </a:r>
                      <a:r>
                        <a:rPr lang="en-US" sz="1000" baseline="-25000">
                          <a:effectLst/>
                          <a:latin typeface="Arial"/>
                          <a:ea typeface="Calibri"/>
                          <a:cs typeface="Times New Roman"/>
                        </a:rPr>
                        <a:t>10200 </a:t>
                      </a:r>
                      <a:r>
                        <a:rPr lang="en-US" sz="1000">
                          <a:effectLst/>
                          <a:latin typeface="Arial"/>
                          <a:ea typeface="Calibri"/>
                          <a:cs typeface="Times New Roman"/>
                        </a:rPr>
                        <a:t>= 0.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10020 </a:t>
                      </a:r>
                      <a:r>
                        <a:rPr lang="en-US" sz="1000">
                          <a:effectLst/>
                          <a:latin typeface="Arial"/>
                          <a:ea typeface="Calibri"/>
                          <a:cs typeface="Times New Roman"/>
                        </a:rPr>
                        <a:t>= 2.66                 h</a:t>
                      </a:r>
                      <a:r>
                        <a:rPr lang="en-US" sz="1000" baseline="-25000">
                          <a:effectLst/>
                          <a:latin typeface="Arial"/>
                          <a:ea typeface="Calibri"/>
                          <a:cs typeface="Times New Roman"/>
                        </a:rPr>
                        <a:t>10200</a:t>
                      </a:r>
                      <a:r>
                        <a:rPr lang="en-US" sz="1000">
                          <a:effectLst/>
                          <a:latin typeface="Arial"/>
                          <a:ea typeface="Calibri"/>
                          <a:cs typeface="Times New Roman"/>
                        </a:rPr>
                        <a:t>= 0.72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10020 </a:t>
                      </a:r>
                      <a:r>
                        <a:rPr lang="en-US" sz="1000">
                          <a:effectLst/>
                          <a:latin typeface="Arial"/>
                          <a:ea typeface="Calibri"/>
                          <a:cs typeface="Times New Roman"/>
                        </a:rPr>
                        <a:t>=1.21                  h</a:t>
                      </a:r>
                      <a:r>
                        <a:rPr lang="en-US" sz="1000" baseline="-25000">
                          <a:effectLst/>
                          <a:latin typeface="Arial"/>
                          <a:ea typeface="Calibri"/>
                          <a:cs typeface="Times New Roman"/>
                        </a:rPr>
                        <a:t>10200</a:t>
                      </a:r>
                      <a:r>
                        <a:rPr lang="en-US" sz="1000">
                          <a:effectLst/>
                          <a:latin typeface="Arial"/>
                          <a:ea typeface="Calibri"/>
                          <a:cs typeface="Times New Roman"/>
                        </a:rPr>
                        <a:t>= 6.53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10020 </a:t>
                      </a:r>
                      <a:r>
                        <a:rPr lang="en-US" sz="1000">
                          <a:effectLst/>
                          <a:latin typeface="Arial"/>
                          <a:ea typeface="Calibri"/>
                          <a:cs typeface="Times New Roman"/>
                        </a:rPr>
                        <a:t>= 1.36                 h</a:t>
                      </a:r>
                      <a:r>
                        <a:rPr lang="en-US" sz="1000" baseline="-25000">
                          <a:effectLst/>
                          <a:latin typeface="Arial"/>
                          <a:ea typeface="Calibri"/>
                          <a:cs typeface="Times New Roman"/>
                        </a:rPr>
                        <a:t>10200</a:t>
                      </a:r>
                      <a:r>
                        <a:rPr lang="en-US" sz="1000">
                          <a:effectLst/>
                          <a:latin typeface="Arial"/>
                          <a:ea typeface="Calibri"/>
                          <a:cs typeface="Times New Roman"/>
                        </a:rPr>
                        <a:t>= 1.99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indent="180340" algn="l">
                        <a:spcAft>
                          <a:spcPts val="1000"/>
                        </a:spcAft>
                      </a:pPr>
                      <a:r>
                        <a:rPr lang="en-US" sz="1000">
                          <a:effectLst/>
                          <a:latin typeface="Arial"/>
                          <a:ea typeface="Calibri"/>
                          <a:cs typeface="Times New Roman"/>
                        </a:rPr>
                        <a:t>Beta-beat  </a:t>
                      </a:r>
                      <a:r>
                        <a:rPr lang="en-US" sz="1000">
                          <a:effectLst/>
                          <a:latin typeface="Arial"/>
                          <a:ea typeface="Calibri"/>
                          <a:cs typeface="Arial"/>
                          <a:sym typeface="Symbol"/>
                        </a:rPr>
                        <a:t></a:t>
                      </a:r>
                      <a:r>
                        <a:rPr lang="en-US" sz="1000">
                          <a:effectLst/>
                          <a:latin typeface="Arial"/>
                          <a:ea typeface="Calibri"/>
                          <a:cs typeface="Times New Roman"/>
                        </a:rPr>
                        <a:t>/</a:t>
                      </a:r>
                      <a:r>
                        <a:rPr lang="en-US" sz="1000">
                          <a:effectLst/>
                          <a:latin typeface="Arial"/>
                          <a:ea typeface="Calibri"/>
                          <a:cs typeface="Arial"/>
                          <a:sym typeface="Symbol"/>
                        </a:rPr>
                        <a:t></a:t>
                      </a:r>
                      <a:r>
                        <a:rPr lang="en-US" sz="1000">
                          <a:effectLst/>
                          <a:latin typeface="Arial"/>
                          <a:ea typeface="Calibri"/>
                          <a:cs typeface="Times New Roman"/>
                        </a:rPr>
                        <a:t> (2Q</a:t>
                      </a:r>
                      <a:r>
                        <a:rPr lang="en-US" sz="1000" baseline="-25000">
                          <a:effectLst/>
                          <a:latin typeface="Arial"/>
                          <a:ea typeface="Calibri"/>
                          <a:cs typeface="Times New Roman"/>
                        </a:rPr>
                        <a:t>X</a:t>
                      </a:r>
                      <a:r>
                        <a:rPr lang="en-US" sz="1000">
                          <a:effectLst/>
                          <a:latin typeface="Arial"/>
                          <a:ea typeface="Calibri"/>
                          <a:cs typeface="Times New Roman"/>
                        </a:rPr>
                        <a:t>)   H</a:t>
                      </a:r>
                      <a:r>
                        <a:rPr lang="en-US" sz="1000" baseline="-25000">
                          <a:effectLst/>
                          <a:latin typeface="Arial"/>
                          <a:ea typeface="Calibri"/>
                          <a:cs typeface="Times New Roman"/>
                        </a:rPr>
                        <a:t>20001</a:t>
                      </a:r>
                      <a:r>
                        <a:rPr lang="en-US" sz="1000">
                          <a:effectLst/>
                          <a:latin typeface="Arial"/>
                          <a:ea typeface="Calibri"/>
                          <a:cs typeface="Times New Roman"/>
                        </a:rPr>
                        <a:t>   (2Q</a:t>
                      </a:r>
                      <a:r>
                        <a:rPr lang="en-US" sz="1000" baseline="-25000">
                          <a:effectLst/>
                          <a:latin typeface="Arial"/>
                          <a:ea typeface="Calibri"/>
                          <a:cs typeface="Times New Roman"/>
                        </a:rPr>
                        <a:t>Y</a:t>
                      </a:r>
                      <a:r>
                        <a:rPr lang="en-US" sz="1000">
                          <a:effectLst/>
                          <a:latin typeface="Arial"/>
                          <a:ea typeface="Calibri"/>
                          <a:cs typeface="Times New Roman"/>
                        </a:rPr>
                        <a:t>)   H</a:t>
                      </a:r>
                      <a:r>
                        <a:rPr lang="en-US" sz="1000" baseline="-25000">
                          <a:effectLst/>
                          <a:latin typeface="Arial"/>
                          <a:ea typeface="Calibri"/>
                          <a:cs typeface="Times New Roman"/>
                        </a:rPr>
                        <a:t>00201</a:t>
                      </a:r>
                      <a:r>
                        <a:rPr lang="en-US" sz="1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20001 </a:t>
                      </a:r>
                      <a:r>
                        <a:rPr lang="en-US" sz="1000">
                          <a:effectLst/>
                          <a:latin typeface="Arial"/>
                          <a:ea typeface="Calibri"/>
                          <a:cs typeface="Times New Roman"/>
                        </a:rPr>
                        <a:t>= 13.6                 h</a:t>
                      </a:r>
                      <a:r>
                        <a:rPr lang="en-US" sz="1000" baseline="-25000">
                          <a:effectLst/>
                          <a:latin typeface="Arial"/>
                          <a:ea typeface="Calibri"/>
                          <a:cs typeface="Times New Roman"/>
                        </a:rPr>
                        <a:t>00201 </a:t>
                      </a:r>
                      <a:r>
                        <a:rPr lang="en-US" sz="1000">
                          <a:effectLst/>
                          <a:latin typeface="Arial"/>
                          <a:ea typeface="Calibri"/>
                          <a:cs typeface="Times New Roman"/>
                        </a:rPr>
                        <a:t>=  1.67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20001 </a:t>
                      </a:r>
                      <a:r>
                        <a:rPr lang="en-US" sz="1000">
                          <a:effectLst/>
                          <a:latin typeface="Arial"/>
                          <a:ea typeface="Calibri"/>
                          <a:cs typeface="Times New Roman"/>
                        </a:rPr>
                        <a:t>= 2.26                 h</a:t>
                      </a:r>
                      <a:r>
                        <a:rPr lang="en-US" sz="1000" baseline="-25000">
                          <a:effectLst/>
                          <a:latin typeface="Arial"/>
                          <a:ea typeface="Calibri"/>
                          <a:cs typeface="Times New Roman"/>
                        </a:rPr>
                        <a:t>00201 </a:t>
                      </a:r>
                      <a:r>
                        <a:rPr lang="en-US" sz="1000">
                          <a:effectLst/>
                          <a:latin typeface="Arial"/>
                          <a:ea typeface="Calibri"/>
                          <a:cs typeface="Times New Roman"/>
                        </a:rPr>
                        <a:t>= 0.91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20001 </a:t>
                      </a:r>
                      <a:r>
                        <a:rPr lang="en-US" sz="1000">
                          <a:effectLst/>
                          <a:latin typeface="Arial"/>
                          <a:ea typeface="Calibri"/>
                          <a:cs typeface="Times New Roman"/>
                        </a:rPr>
                        <a:t>= 0.0                  h</a:t>
                      </a:r>
                      <a:r>
                        <a:rPr lang="en-US" sz="1000" baseline="-25000">
                          <a:effectLst/>
                          <a:latin typeface="Arial"/>
                          <a:ea typeface="Calibri"/>
                          <a:cs typeface="Times New Roman"/>
                        </a:rPr>
                        <a:t>00201 </a:t>
                      </a:r>
                      <a:r>
                        <a:rPr lang="en-US" sz="1000">
                          <a:effectLst/>
                          <a:latin typeface="Arial"/>
                          <a:ea typeface="Calibri"/>
                          <a:cs typeface="Times New Roman"/>
                        </a:rPr>
                        <a:t>= 0.24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20001 </a:t>
                      </a:r>
                      <a:r>
                        <a:rPr lang="en-US" sz="1000">
                          <a:effectLst/>
                          <a:latin typeface="Arial"/>
                          <a:ea typeface="Calibri"/>
                          <a:cs typeface="Times New Roman"/>
                        </a:rPr>
                        <a:t>= 0.48                 h</a:t>
                      </a:r>
                      <a:r>
                        <a:rPr lang="en-US" sz="1000" baseline="-25000">
                          <a:effectLst/>
                          <a:latin typeface="Arial"/>
                          <a:ea typeface="Calibri"/>
                          <a:cs typeface="Times New Roman"/>
                        </a:rPr>
                        <a:t>00201 </a:t>
                      </a:r>
                      <a:r>
                        <a:rPr lang="en-US" sz="1000">
                          <a:effectLst/>
                          <a:latin typeface="Arial"/>
                          <a:ea typeface="Calibri"/>
                          <a:cs typeface="Times New Roman"/>
                        </a:rPr>
                        <a:t>= 0.25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indent="180340" algn="l">
                        <a:spcAft>
                          <a:spcPts val="1000"/>
                        </a:spcAft>
                      </a:pPr>
                      <a:r>
                        <a:rPr lang="en-US" sz="1000">
                          <a:effectLst/>
                          <a:latin typeface="Arial"/>
                          <a:ea typeface="Calibri"/>
                          <a:cs typeface="Times New Roman"/>
                        </a:rPr>
                        <a:t> H</a:t>
                      </a:r>
                      <a:r>
                        <a:rPr lang="en-US" sz="1000" baseline="-25000">
                          <a:effectLst/>
                          <a:latin typeface="Arial"/>
                          <a:ea typeface="Calibri"/>
                          <a:cs typeface="Times New Roman"/>
                        </a:rPr>
                        <a:t>10002</a:t>
                      </a:r>
                      <a:r>
                        <a:rPr lang="en-US" sz="1000">
                          <a:effectLst/>
                          <a:latin typeface="Arial"/>
                          <a:ea typeface="Calibri"/>
                          <a:cs typeface="Times New Roman"/>
                        </a:rPr>
                        <a:t> (Q</a:t>
                      </a:r>
                      <a:r>
                        <a:rPr lang="en-US" sz="1000" baseline="-25000">
                          <a:effectLst/>
                          <a:latin typeface="Arial"/>
                          <a:ea typeface="Calibri"/>
                          <a:cs typeface="Times New Roman"/>
                        </a:rPr>
                        <a:t>x</a:t>
                      </a:r>
                      <a:r>
                        <a:rPr lang="en-US" sz="1000">
                          <a:effectLst/>
                          <a:latin typeface="Arial"/>
                          <a:ea typeface="Calibri"/>
                          <a:cs typeface="Times New Roman"/>
                        </a:rPr>
                        <a:t>)   </a:t>
                      </a:r>
                      <a:r>
                        <a:rPr lang="en-US" sz="1000">
                          <a:effectLst/>
                          <a:latin typeface="Arial"/>
                          <a:ea typeface="Calibri"/>
                          <a:cs typeface="Arial"/>
                          <a:sym typeface="Symbol"/>
                        </a:rPr>
                        <a:t></a:t>
                      </a:r>
                      <a:r>
                        <a:rPr lang="en-US" sz="1000" baseline="30000">
                          <a:effectLst/>
                          <a:latin typeface="Arial"/>
                          <a:ea typeface="Calibri"/>
                          <a:cs typeface="Times New Roman"/>
                        </a:rPr>
                        <a:t>2</a:t>
                      </a:r>
                      <a:r>
                        <a:rPr lang="de-DE" sz="1000">
                          <a:effectLst/>
                          <a:latin typeface="Arial"/>
                          <a:ea typeface="Calibri"/>
                          <a:cs typeface="Times New Roman"/>
                        </a:rPr>
                        <a:t>D/</a:t>
                      </a:r>
                      <a:r>
                        <a:rPr lang="en-US" sz="1000">
                          <a:effectLst/>
                          <a:latin typeface="Arial"/>
                          <a:ea typeface="Calibri"/>
                          <a:cs typeface="Arial"/>
                          <a:sym typeface="Symbol"/>
                        </a:rPr>
                        <a:t></a:t>
                      </a:r>
                      <a:r>
                        <a:rPr lang="en-US" sz="1000" baseline="30000">
                          <a:effectLst/>
                          <a:latin typeface="Arial"/>
                          <a:ea typeface="Calibri"/>
                          <a:cs typeface="Times New Roman"/>
                        </a:rPr>
                        <a:t>2</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10002</a:t>
                      </a:r>
                      <a:r>
                        <a:rPr lang="en-US" sz="1000">
                          <a:effectLst/>
                          <a:latin typeface="Arial"/>
                          <a:ea typeface="Calibri"/>
                          <a:cs typeface="Times New Roman"/>
                        </a:rPr>
                        <a:t>= 0.07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10002 </a:t>
                      </a:r>
                      <a:r>
                        <a:rPr lang="en-US" sz="1000">
                          <a:effectLst/>
                          <a:latin typeface="Arial"/>
                          <a:ea typeface="Calibri"/>
                          <a:cs typeface="Times New Roman"/>
                        </a:rPr>
                        <a:t>= 0.07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10002 </a:t>
                      </a:r>
                      <a:r>
                        <a:rPr lang="en-US" sz="1000">
                          <a:effectLst/>
                          <a:latin typeface="Arial"/>
                          <a:ea typeface="Calibri"/>
                          <a:cs typeface="Times New Roman"/>
                        </a:rPr>
                        <a:t>= 0.17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Times New Roman"/>
                        </a:rPr>
                        <a:t>h</a:t>
                      </a:r>
                      <a:r>
                        <a:rPr lang="en-US" sz="1000" baseline="-25000">
                          <a:effectLst/>
                          <a:latin typeface="Arial"/>
                          <a:ea typeface="Calibri"/>
                          <a:cs typeface="Times New Roman"/>
                        </a:rPr>
                        <a:t>10002 </a:t>
                      </a:r>
                      <a:r>
                        <a:rPr lang="en-US" sz="1000">
                          <a:effectLst/>
                          <a:latin typeface="Arial"/>
                          <a:ea typeface="Calibri"/>
                          <a:cs typeface="Times New Roman"/>
                        </a:rPr>
                        <a:t>=  0.21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indent="180340" algn="l">
                        <a:spcAft>
                          <a:spcPts val="1000"/>
                        </a:spcAft>
                      </a:pPr>
                      <a:r>
                        <a:rPr lang="en-US" sz="1000">
                          <a:effectLst/>
                          <a:latin typeface="Arial"/>
                          <a:ea typeface="Calibri"/>
                          <a:cs typeface="Times New Roman"/>
                        </a:rPr>
                        <a:t>ADTS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XX   </a:t>
                      </a:r>
                      <a:r>
                        <a:rPr lang="en-US" sz="1000">
                          <a:effectLst/>
                          <a:latin typeface="Arial"/>
                          <a:ea typeface="Calibri"/>
                          <a:cs typeface="Times New Roman"/>
                        </a:rPr>
                        <a:t>      ADTS</a:t>
                      </a:r>
                      <a:r>
                        <a:rPr lang="en-US" sz="1000" baseline="-25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XY            </a:t>
                      </a:r>
                      <a:r>
                        <a:rPr lang="en-US" sz="1000">
                          <a:effectLst/>
                          <a:latin typeface="Arial"/>
                          <a:ea typeface="Calibri"/>
                          <a:cs typeface="Times New Roman"/>
                        </a:rPr>
                        <a:t>       ADTS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YY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XX </a:t>
                      </a:r>
                      <a:r>
                        <a:rPr lang="en-US" sz="1000">
                          <a:effectLst/>
                          <a:latin typeface="Arial"/>
                          <a:ea typeface="Calibri"/>
                          <a:cs typeface="Times New Roman"/>
                        </a:rPr>
                        <a:t>= 0   </a:t>
                      </a:r>
                      <a:r>
                        <a:rPr lang="en-US" sz="1000" baseline="-25000">
                          <a:effectLst/>
                          <a:latin typeface="Arial"/>
                          <a:ea typeface="Calibri"/>
                          <a:cs typeface="Times New Roman"/>
                        </a:rPr>
                        <a:t>  </a:t>
                      </a:r>
                      <a:r>
                        <a:rPr lang="en-US" sz="1000">
                          <a:effectLst/>
                          <a:latin typeface="Arial"/>
                          <a:ea typeface="Calibri"/>
                          <a:cs typeface="Times New Roman"/>
                        </a:rPr>
                        <a:t>      </a:t>
                      </a:r>
                      <a:r>
                        <a:rPr lang="en-US" sz="1000" baseline="-25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XY</a:t>
                      </a:r>
                      <a:r>
                        <a:rPr lang="en-US" sz="1000">
                          <a:effectLst/>
                          <a:latin typeface="Arial"/>
                          <a:ea typeface="Calibri"/>
                          <a:cs typeface="Times New Roman"/>
                        </a:rPr>
                        <a:t> = 0</a:t>
                      </a:r>
                      <a:r>
                        <a:rPr lang="en-US" sz="1000" baseline="-25000">
                          <a:effectLst/>
                          <a:latin typeface="Arial"/>
                          <a:ea typeface="Calibri"/>
                          <a:cs typeface="Times New Roman"/>
                        </a:rPr>
                        <a:t>            </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YY</a:t>
                      </a:r>
                      <a:r>
                        <a:rPr lang="en-US" sz="1000">
                          <a:effectLst/>
                          <a:latin typeface="Arial"/>
                          <a:ea typeface="Calibri"/>
                          <a:cs typeface="Times New Roman"/>
                        </a:rPr>
                        <a:t> = 0</a:t>
                      </a:r>
                      <a:r>
                        <a:rPr lang="en-US" sz="1000" baseline="-25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XX </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1100   </a:t>
                      </a:r>
                      <a:r>
                        <a:rPr lang="en-US" sz="1000" baseline="-25000">
                          <a:effectLst/>
                          <a:latin typeface="Arial"/>
                          <a:ea typeface="Calibri"/>
                          <a:cs typeface="Times New Roman"/>
                        </a:rPr>
                        <a:t>  </a:t>
                      </a:r>
                      <a:r>
                        <a:rPr lang="en-US" sz="1000">
                          <a:effectLst/>
                          <a:latin typeface="Arial"/>
                          <a:ea typeface="Calibri"/>
                          <a:cs typeface="Times New Roman"/>
                        </a:rPr>
                        <a:t>      </a:t>
                      </a:r>
                      <a:r>
                        <a:rPr lang="en-US" sz="1000" baseline="-25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XY</a:t>
                      </a:r>
                      <a:r>
                        <a:rPr lang="en-US" sz="1000">
                          <a:effectLst/>
                          <a:latin typeface="Arial"/>
                          <a:ea typeface="Calibri"/>
                          <a:cs typeface="Times New Roman"/>
                        </a:rPr>
                        <a:t> = </a:t>
                      </a:r>
                      <a:r>
                        <a:rPr lang="en-US" sz="1000">
                          <a:effectLst/>
                          <a:latin typeface="Arial"/>
                          <a:ea typeface="Calibri"/>
                          <a:cs typeface="Arial"/>
                          <a:sym typeface="Symbol"/>
                        </a:rPr>
                        <a:t></a:t>
                      </a:r>
                      <a:r>
                        <a:rPr lang="en-US" sz="1000">
                          <a:effectLst/>
                          <a:latin typeface="Arial"/>
                          <a:ea typeface="Calibri"/>
                          <a:cs typeface="Times New Roman"/>
                        </a:rPr>
                        <a:t>752 </a:t>
                      </a:r>
                      <a:r>
                        <a:rPr lang="en-US" sz="1000" baseline="-25000">
                          <a:effectLst/>
                          <a:latin typeface="Arial"/>
                          <a:ea typeface="Calibri"/>
                          <a:cs typeface="Times New Roman"/>
                        </a:rPr>
                        <a:t>            </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YY</a:t>
                      </a:r>
                      <a:r>
                        <a:rPr lang="en-US" sz="1000">
                          <a:effectLst/>
                          <a:latin typeface="Arial"/>
                          <a:ea typeface="Calibri"/>
                          <a:cs typeface="Times New Roman"/>
                        </a:rPr>
                        <a:t> = </a:t>
                      </a:r>
                      <a:r>
                        <a:rPr lang="en-US" sz="1000">
                          <a:effectLst/>
                          <a:latin typeface="Arial"/>
                          <a:ea typeface="Calibri"/>
                          <a:cs typeface="Arial"/>
                          <a:sym typeface="Symbol"/>
                        </a:rPr>
                        <a:t></a:t>
                      </a:r>
                      <a:r>
                        <a:rPr lang="en-US" sz="1000">
                          <a:effectLst/>
                          <a:latin typeface="Arial"/>
                          <a:ea typeface="Calibri"/>
                          <a:cs typeface="Times New Roman"/>
                        </a:rPr>
                        <a:t>402</a:t>
                      </a:r>
                      <a:r>
                        <a:rPr lang="en-US" sz="1000" baseline="-25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XX </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430  </a:t>
                      </a:r>
                      <a:r>
                        <a:rPr lang="en-US" sz="1000" baseline="-25000">
                          <a:effectLst/>
                          <a:latin typeface="Arial"/>
                          <a:ea typeface="Calibri"/>
                          <a:cs typeface="Times New Roman"/>
                        </a:rPr>
                        <a:t>  </a:t>
                      </a:r>
                      <a:r>
                        <a:rPr lang="en-US" sz="1000">
                          <a:effectLst/>
                          <a:latin typeface="Arial"/>
                          <a:ea typeface="Calibri"/>
                          <a:cs typeface="Times New Roman"/>
                        </a:rPr>
                        <a:t>      </a:t>
                      </a:r>
                      <a:r>
                        <a:rPr lang="en-US" sz="1000" baseline="-25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XY</a:t>
                      </a:r>
                      <a:r>
                        <a:rPr lang="en-US" sz="1000">
                          <a:effectLst/>
                          <a:latin typeface="Arial"/>
                          <a:ea typeface="Calibri"/>
                          <a:cs typeface="Times New Roman"/>
                        </a:rPr>
                        <a:t> = </a:t>
                      </a:r>
                      <a:r>
                        <a:rPr lang="en-US" sz="1000">
                          <a:effectLst/>
                          <a:latin typeface="Arial"/>
                          <a:ea typeface="Calibri"/>
                          <a:cs typeface="Arial"/>
                          <a:sym typeface="Symbol"/>
                        </a:rPr>
                        <a:t></a:t>
                      </a:r>
                      <a:r>
                        <a:rPr lang="en-US" sz="1000">
                          <a:effectLst/>
                          <a:latin typeface="Arial"/>
                          <a:ea typeface="Calibri"/>
                          <a:cs typeface="Times New Roman"/>
                        </a:rPr>
                        <a:t>1929 </a:t>
                      </a:r>
                      <a:r>
                        <a:rPr lang="en-US" sz="1000" baseline="-25000">
                          <a:effectLst/>
                          <a:latin typeface="Arial"/>
                          <a:ea typeface="Calibri"/>
                          <a:cs typeface="Times New Roman"/>
                        </a:rPr>
                        <a:t>            </a:t>
                      </a:r>
                      <a:r>
                        <a:rPr lang="en-US" sz="1000">
                          <a:effectLst/>
                          <a:latin typeface="Arial"/>
                          <a:ea typeface="Calibri"/>
                          <a:cs typeface="Times New Roman"/>
                        </a:rPr>
                        <a:t>      </a:t>
                      </a:r>
                      <a:r>
                        <a:rPr lang="en-US" sz="1000">
                          <a:effectLst/>
                          <a:latin typeface="Arial"/>
                          <a:ea typeface="Calibri"/>
                          <a:cs typeface="Arial"/>
                          <a:sym typeface="Symbol"/>
                        </a:rPr>
                        <a:t></a:t>
                      </a:r>
                      <a:r>
                        <a:rPr lang="en-US" sz="1000">
                          <a:effectLst/>
                          <a:latin typeface="Arial"/>
                          <a:ea typeface="Calibri"/>
                          <a:cs typeface="Times New Roman"/>
                        </a:rPr>
                        <a:t>Q</a:t>
                      </a:r>
                      <a:r>
                        <a:rPr lang="en-US" sz="1000" baseline="-25000">
                          <a:effectLst/>
                          <a:latin typeface="Arial"/>
                          <a:ea typeface="Calibri"/>
                          <a:cs typeface="Times New Roman"/>
                        </a:rPr>
                        <a:t>YY</a:t>
                      </a:r>
                      <a:r>
                        <a:rPr lang="en-US" sz="1000">
                          <a:effectLst/>
                          <a:latin typeface="Arial"/>
                          <a:ea typeface="Calibri"/>
                          <a:cs typeface="Times New Roman"/>
                        </a:rPr>
                        <a:t> = </a:t>
                      </a:r>
                      <a:r>
                        <a:rPr lang="en-US" sz="1000">
                          <a:effectLst/>
                          <a:latin typeface="Arial"/>
                          <a:ea typeface="Calibri"/>
                          <a:cs typeface="Arial"/>
                          <a:sym typeface="Symbol"/>
                        </a:rPr>
                        <a:t></a:t>
                      </a:r>
                      <a:r>
                        <a:rPr lang="en-US" sz="1000">
                          <a:effectLst/>
                          <a:latin typeface="Arial"/>
                          <a:ea typeface="Calibri"/>
                          <a:cs typeface="Times New Roman"/>
                        </a:rPr>
                        <a:t>1084 </a:t>
                      </a:r>
                      <a:r>
                        <a:rPr lang="en-US" sz="1000" baseline="-25000">
                          <a:effectLst/>
                          <a:latin typeface="Arial"/>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spcAft>
                          <a:spcPts val="1000"/>
                        </a:spcAft>
                      </a:pPr>
                      <a:r>
                        <a:rPr lang="en-US" sz="1000" dirty="0">
                          <a:effectLst/>
                          <a:latin typeface="Arial"/>
                          <a:ea typeface="Calibri"/>
                          <a:cs typeface="Arial"/>
                          <a:sym typeface="Symbol"/>
                        </a:rPr>
                        <a:t></a:t>
                      </a:r>
                      <a:r>
                        <a:rPr lang="en-US" sz="1000" dirty="0">
                          <a:effectLst/>
                          <a:latin typeface="Arial"/>
                          <a:ea typeface="Calibri"/>
                          <a:cs typeface="Times New Roman"/>
                        </a:rPr>
                        <a:t>Q</a:t>
                      </a:r>
                      <a:r>
                        <a:rPr lang="en-US" sz="1000" baseline="-25000" dirty="0">
                          <a:effectLst/>
                          <a:latin typeface="Arial"/>
                          <a:ea typeface="Calibri"/>
                          <a:cs typeface="Times New Roman"/>
                        </a:rPr>
                        <a:t>XX </a:t>
                      </a:r>
                      <a:r>
                        <a:rPr lang="en-US" sz="1000" dirty="0">
                          <a:effectLst/>
                          <a:latin typeface="Arial"/>
                          <a:ea typeface="Calibri"/>
                          <a:cs typeface="Times New Roman"/>
                        </a:rPr>
                        <a:t>= 0  </a:t>
                      </a:r>
                      <a:r>
                        <a:rPr lang="en-US" sz="1000" baseline="-25000" dirty="0">
                          <a:effectLst/>
                          <a:latin typeface="Arial"/>
                          <a:ea typeface="Calibri"/>
                          <a:cs typeface="Times New Roman"/>
                        </a:rPr>
                        <a:t>  </a:t>
                      </a:r>
                      <a:r>
                        <a:rPr lang="en-US" sz="1000" dirty="0">
                          <a:effectLst/>
                          <a:latin typeface="Arial"/>
                          <a:ea typeface="Calibri"/>
                          <a:cs typeface="Times New Roman"/>
                        </a:rPr>
                        <a:t>      </a:t>
                      </a:r>
                      <a:r>
                        <a:rPr lang="en-US" sz="1000" baseline="-25000" dirty="0">
                          <a:effectLst/>
                          <a:latin typeface="Arial"/>
                          <a:ea typeface="Calibri"/>
                          <a:cs typeface="Times New Roman"/>
                        </a:rPr>
                        <a:t>           </a:t>
                      </a:r>
                      <a:r>
                        <a:rPr lang="en-US" sz="1000" dirty="0">
                          <a:effectLst/>
                          <a:latin typeface="Arial"/>
                          <a:ea typeface="Calibri"/>
                          <a:cs typeface="Arial"/>
                          <a:sym typeface="Symbol"/>
                        </a:rPr>
                        <a:t></a:t>
                      </a:r>
                      <a:r>
                        <a:rPr lang="en-US" sz="1000" dirty="0">
                          <a:effectLst/>
                          <a:latin typeface="Arial"/>
                          <a:ea typeface="Calibri"/>
                          <a:cs typeface="Times New Roman"/>
                        </a:rPr>
                        <a:t>Q</a:t>
                      </a:r>
                      <a:r>
                        <a:rPr lang="en-US" sz="1000" baseline="-25000" dirty="0">
                          <a:effectLst/>
                          <a:latin typeface="Arial"/>
                          <a:ea typeface="Calibri"/>
                          <a:cs typeface="Times New Roman"/>
                        </a:rPr>
                        <a:t>XY</a:t>
                      </a:r>
                      <a:r>
                        <a:rPr lang="en-US" sz="1000" dirty="0">
                          <a:effectLst/>
                          <a:latin typeface="Arial"/>
                          <a:ea typeface="Calibri"/>
                          <a:cs typeface="Times New Roman"/>
                        </a:rPr>
                        <a:t> = 0 </a:t>
                      </a:r>
                      <a:r>
                        <a:rPr lang="en-US" sz="1000" baseline="-25000" dirty="0">
                          <a:effectLst/>
                          <a:latin typeface="Arial"/>
                          <a:ea typeface="Calibri"/>
                          <a:cs typeface="Times New Roman"/>
                        </a:rPr>
                        <a:t>              </a:t>
                      </a:r>
                      <a:r>
                        <a:rPr lang="en-US" sz="1000" dirty="0">
                          <a:effectLst/>
                          <a:latin typeface="Arial"/>
                          <a:ea typeface="Calibri"/>
                          <a:cs typeface="Times New Roman"/>
                        </a:rPr>
                        <a:t>      </a:t>
                      </a:r>
                      <a:r>
                        <a:rPr lang="en-US" sz="1000" dirty="0">
                          <a:effectLst/>
                          <a:latin typeface="Arial"/>
                          <a:ea typeface="Calibri"/>
                          <a:cs typeface="Arial"/>
                          <a:sym typeface="Symbol"/>
                        </a:rPr>
                        <a:t></a:t>
                      </a:r>
                      <a:r>
                        <a:rPr lang="en-US" sz="1000" dirty="0">
                          <a:effectLst/>
                          <a:latin typeface="Arial"/>
                          <a:ea typeface="Calibri"/>
                          <a:cs typeface="Times New Roman"/>
                        </a:rPr>
                        <a:t>Q</a:t>
                      </a:r>
                      <a:r>
                        <a:rPr lang="en-US" sz="1000" baseline="-25000" dirty="0">
                          <a:effectLst/>
                          <a:latin typeface="Arial"/>
                          <a:ea typeface="Calibri"/>
                          <a:cs typeface="Times New Roman"/>
                        </a:rPr>
                        <a:t>YY</a:t>
                      </a:r>
                      <a:r>
                        <a:rPr lang="en-US" sz="1000" dirty="0">
                          <a:effectLst/>
                          <a:latin typeface="Arial"/>
                          <a:ea typeface="Calibri"/>
                          <a:cs typeface="Times New Roman"/>
                        </a:rPr>
                        <a:t> = 0</a:t>
                      </a:r>
                      <a:r>
                        <a:rPr lang="en-US" sz="1000" baseline="-25000" dirty="0">
                          <a:effectLst/>
                          <a:latin typeface="Arial"/>
                          <a:ea typeface="Calibri"/>
                          <a:cs typeface="Times New Roman"/>
                        </a:rPr>
                        <a:t>   </a:t>
                      </a:r>
                      <a:endParaRPr lang="de-DE"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69288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lstStyle/>
          <a:p>
            <a:pPr lvl="0" eaLnBrk="1" hangingPunct="1"/>
            <a:r>
              <a:rPr lang="en-US" sz="1800" b="1" dirty="0">
                <a:solidFill>
                  <a:prstClr val="black"/>
                </a:solidFill>
                <a:latin typeface="Arial" charset="0"/>
                <a:ea typeface="+mn-ea"/>
                <a:cs typeface="Arial" charset="0"/>
              </a:rPr>
              <a:t>Table 2. Parameters of VLA-</a:t>
            </a:r>
            <a:r>
              <a:rPr lang="en-US" sz="1800" b="1" dirty="0" err="1">
                <a:solidFill>
                  <a:prstClr val="black"/>
                </a:solidFill>
                <a:latin typeface="Arial" charset="0"/>
                <a:ea typeface="+mn-ea"/>
                <a:cs typeface="Arial" charset="0"/>
              </a:rPr>
              <a:t>cSR</a:t>
            </a:r>
            <a:r>
              <a:rPr lang="en-US" sz="1800" b="1" dirty="0">
                <a:solidFill>
                  <a:prstClr val="black"/>
                </a:solidFill>
                <a:latin typeface="Arial" charset="0"/>
                <a:ea typeface="+mn-ea"/>
                <a:cs typeface="Arial" charset="0"/>
              </a:rPr>
              <a:t> magnetic elements</a:t>
            </a:r>
            <a:endParaRPr lang="de-DE" sz="1800" dirty="0">
              <a:solidFill>
                <a:prstClr val="black"/>
              </a:solidFill>
              <a:latin typeface="Arial" charset="0"/>
              <a:ea typeface="+mn-ea"/>
              <a:cs typeface="Arial" charset="0"/>
            </a:endParaRPr>
          </a:p>
        </p:txBody>
      </p:sp>
      <p:sp>
        <p:nvSpPr>
          <p:cNvPr id="3" name="Inhaltsplatzhalter 2"/>
          <p:cNvSpPr>
            <a:spLocks noGrp="1"/>
          </p:cNvSpPr>
          <p:nvPr>
            <p:ph idx="1"/>
          </p:nvPr>
        </p:nvSpPr>
        <p:spPr/>
        <p:txBody>
          <a:bodyPr/>
          <a:lstStyle/>
          <a:p>
            <a:endParaRPr lang="de-DE" dirty="0"/>
          </a:p>
        </p:txBody>
      </p:sp>
      <p:graphicFrame>
        <p:nvGraphicFramePr>
          <p:cNvPr id="4" name="Objekt 3"/>
          <p:cNvGraphicFramePr>
            <a:graphicFrameLocks noChangeAspect="1"/>
          </p:cNvGraphicFramePr>
          <p:nvPr>
            <p:extLst>
              <p:ext uri="{D42A27DB-BD31-4B8C-83A1-F6EECF244321}">
                <p14:modId xmlns:p14="http://schemas.microsoft.com/office/powerpoint/2010/main" val="3761690831"/>
              </p:ext>
            </p:extLst>
          </p:nvPr>
        </p:nvGraphicFramePr>
        <p:xfrm>
          <a:off x="971600" y="1414463"/>
          <a:ext cx="7833154" cy="5063817"/>
        </p:xfrm>
        <a:graphic>
          <a:graphicData uri="http://schemas.openxmlformats.org/presentationml/2006/ole">
            <mc:AlternateContent xmlns:mc="http://schemas.openxmlformats.org/markup-compatibility/2006">
              <mc:Choice xmlns:v="urn:schemas-microsoft-com:vml" Requires="v">
                <p:oleObj spid="_x0000_s10254" name="Dokument" r:id="rId3" imgW="6232872" imgH="4029056" progId="Word.Document.12">
                  <p:embed/>
                </p:oleObj>
              </mc:Choice>
              <mc:Fallback>
                <p:oleObj name="Dokument" r:id="rId3" imgW="6232872" imgH="4029056" progId="Word.Document.12">
                  <p:embed/>
                  <p:pic>
                    <p:nvPicPr>
                      <p:cNvPr id="0" name=""/>
                      <p:cNvPicPr/>
                      <p:nvPr/>
                    </p:nvPicPr>
                    <p:blipFill>
                      <a:blip r:embed="rId4"/>
                      <a:stretch>
                        <a:fillRect/>
                      </a:stretch>
                    </p:blipFill>
                    <p:spPr>
                      <a:xfrm>
                        <a:off x="971600" y="1414463"/>
                        <a:ext cx="7833154" cy="5063817"/>
                      </a:xfrm>
                      <a:prstGeom prst="rect">
                        <a:avLst/>
                      </a:prstGeom>
                    </p:spPr>
                  </p:pic>
                </p:oleObj>
              </mc:Fallback>
            </mc:AlternateContent>
          </a:graphicData>
        </a:graphic>
      </p:graphicFrame>
    </p:spTree>
    <p:extLst>
      <p:ext uri="{BB962C8B-B14F-4D97-AF65-F5344CB8AC3E}">
        <p14:creationId xmlns:p14="http://schemas.microsoft.com/office/powerpoint/2010/main" val="2958222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576064"/>
          </a:xfrm>
        </p:spPr>
        <p:txBody>
          <a:bodyPr/>
          <a:lstStyle/>
          <a:p>
            <a:pPr lvl="0" eaLnBrk="1" hangingPunct="1"/>
            <a:r>
              <a:rPr lang="en-US" sz="1800" b="1" dirty="0">
                <a:solidFill>
                  <a:prstClr val="black"/>
                </a:solidFill>
                <a:latin typeface="Arial" charset="0"/>
                <a:ea typeface="+mn-ea"/>
                <a:cs typeface="Arial" charset="0"/>
              </a:rPr>
              <a:t>Table 2. Parameters of </a:t>
            </a:r>
            <a:r>
              <a:rPr lang="en-US" sz="1800" b="1" dirty="0" smtClean="0">
                <a:solidFill>
                  <a:prstClr val="black"/>
                </a:solidFill>
                <a:latin typeface="Arial" charset="0"/>
                <a:ea typeface="+mn-ea"/>
                <a:cs typeface="Arial" charset="0"/>
              </a:rPr>
              <a:t>VLA-</a:t>
            </a:r>
            <a:r>
              <a:rPr lang="en-US" sz="1800" b="1" dirty="0" err="1" smtClean="0">
                <a:solidFill>
                  <a:prstClr val="black"/>
                </a:solidFill>
                <a:latin typeface="Arial" charset="0"/>
                <a:ea typeface="+mn-ea"/>
                <a:cs typeface="Arial" charset="0"/>
              </a:rPr>
              <a:t>cSR</a:t>
            </a:r>
            <a:r>
              <a:rPr lang="en-US" sz="1800" b="1" dirty="0" smtClean="0">
                <a:solidFill>
                  <a:prstClr val="black"/>
                </a:solidFill>
                <a:latin typeface="Arial" charset="0"/>
                <a:ea typeface="+mn-ea"/>
                <a:cs typeface="Arial" charset="0"/>
              </a:rPr>
              <a:t> </a:t>
            </a:r>
            <a:r>
              <a:rPr lang="en-US" sz="1800" b="1" dirty="0">
                <a:solidFill>
                  <a:prstClr val="black"/>
                </a:solidFill>
                <a:latin typeface="Arial" charset="0"/>
                <a:ea typeface="+mn-ea"/>
                <a:cs typeface="Arial" charset="0"/>
              </a:rPr>
              <a:t>magnetic </a:t>
            </a:r>
            <a:r>
              <a:rPr lang="en-US" sz="1800" b="1" dirty="0" smtClean="0">
                <a:solidFill>
                  <a:prstClr val="black"/>
                </a:solidFill>
                <a:latin typeface="Arial" charset="0"/>
                <a:ea typeface="+mn-ea"/>
                <a:cs typeface="Arial" charset="0"/>
              </a:rPr>
              <a:t>elements (cont.)</a:t>
            </a:r>
            <a:endParaRPr 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3914704348"/>
              </p:ext>
            </p:extLst>
          </p:nvPr>
        </p:nvGraphicFramePr>
        <p:xfrm>
          <a:off x="467544" y="1916832"/>
          <a:ext cx="8136904" cy="4768980"/>
        </p:xfrm>
        <a:graphic>
          <a:graphicData uri="http://schemas.openxmlformats.org/presentationml/2006/ole">
            <mc:AlternateContent xmlns:mc="http://schemas.openxmlformats.org/markup-compatibility/2006">
              <mc:Choice xmlns:v="urn:schemas-microsoft-com:vml" Requires="v">
                <p:oleObj spid="_x0000_s11290" name="Dokument" r:id="rId3" imgW="6232872" imgH="3658746" progId="Word.Document.12">
                  <p:embed/>
                </p:oleObj>
              </mc:Choice>
              <mc:Fallback>
                <p:oleObj name="Dokument" r:id="rId3" imgW="6232872" imgH="3658746" progId="Word.Document.12">
                  <p:embed/>
                  <p:pic>
                    <p:nvPicPr>
                      <p:cNvPr id="0" name=""/>
                      <p:cNvPicPr/>
                      <p:nvPr/>
                    </p:nvPicPr>
                    <p:blipFill>
                      <a:blip r:embed="rId4"/>
                      <a:stretch>
                        <a:fillRect/>
                      </a:stretch>
                    </p:blipFill>
                    <p:spPr>
                      <a:xfrm>
                        <a:off x="467544" y="1916832"/>
                        <a:ext cx="8136904" cy="476898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225993056"/>
              </p:ext>
            </p:extLst>
          </p:nvPr>
        </p:nvGraphicFramePr>
        <p:xfrm>
          <a:off x="611560" y="908720"/>
          <a:ext cx="7981229" cy="1368152"/>
        </p:xfrm>
        <a:graphic>
          <a:graphicData uri="http://schemas.openxmlformats.org/presentationml/2006/ole">
            <mc:AlternateContent xmlns:mc="http://schemas.openxmlformats.org/markup-compatibility/2006">
              <mc:Choice xmlns:v="urn:schemas-microsoft-com:vml" Requires="v">
                <p:oleObj spid="_x0000_s11291" name="Dokument" r:id="rId5" imgW="6232872" imgH="1067660" progId="Word.Document.12">
                  <p:embed/>
                </p:oleObj>
              </mc:Choice>
              <mc:Fallback>
                <p:oleObj name="Dokument" r:id="rId5" imgW="6232872" imgH="1067660" progId="Word.Document.12">
                  <p:embed/>
                  <p:pic>
                    <p:nvPicPr>
                      <p:cNvPr id="0" name=""/>
                      <p:cNvPicPr/>
                      <p:nvPr/>
                    </p:nvPicPr>
                    <p:blipFill>
                      <a:blip r:embed="rId6"/>
                      <a:stretch>
                        <a:fillRect/>
                      </a:stretch>
                    </p:blipFill>
                    <p:spPr>
                      <a:xfrm>
                        <a:off x="611560" y="908720"/>
                        <a:ext cx="7981229" cy="1368152"/>
                      </a:xfrm>
                      <a:prstGeom prst="rect">
                        <a:avLst/>
                      </a:prstGeom>
                    </p:spPr>
                  </p:pic>
                </p:oleObj>
              </mc:Fallback>
            </mc:AlternateContent>
          </a:graphicData>
        </a:graphic>
      </p:graphicFrame>
    </p:spTree>
    <p:extLst>
      <p:ext uri="{BB962C8B-B14F-4D97-AF65-F5344CB8AC3E}">
        <p14:creationId xmlns:p14="http://schemas.microsoft.com/office/powerpoint/2010/main" val="634520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p:txBody>
          <a:bodyPr/>
          <a:lstStyle/>
          <a:p>
            <a:r>
              <a:rPr lang="en-US" sz="2400" b="1" dirty="0" smtClean="0"/>
              <a:t>Layout of the LWFA ring </a:t>
            </a:r>
            <a:r>
              <a:rPr lang="de-DE" sz="2400" b="1" dirty="0" smtClean="0"/>
              <a:t>+ </a:t>
            </a:r>
            <a:r>
              <a:rPr lang="de-DE" sz="2400" b="1" dirty="0" err="1" smtClean="0"/>
              <a:t>phase</a:t>
            </a:r>
            <a:r>
              <a:rPr lang="de-DE" sz="2400" b="1" dirty="0" smtClean="0"/>
              <a:t> </a:t>
            </a:r>
            <a:r>
              <a:rPr lang="de-DE" sz="2400" b="1" dirty="0" err="1" smtClean="0"/>
              <a:t>compressor</a:t>
            </a:r>
            <a:r>
              <a:rPr lang="de-DE" sz="2400" b="1" dirty="0"/>
              <a:t>  </a:t>
            </a:r>
            <a:r>
              <a:rPr lang="de-DE" sz="2400" b="1" dirty="0" err="1" smtClean="0"/>
              <a:t>of</a:t>
            </a:r>
            <a:r>
              <a:rPr lang="de-DE" sz="2400" b="1" dirty="0" smtClean="0"/>
              <a:t> CHICAN type</a:t>
            </a:r>
          </a:p>
        </p:txBody>
      </p:sp>
      <p:pic>
        <p:nvPicPr>
          <p:cNvPr id="49154" name="Picture 2"/>
          <p:cNvPicPr>
            <a:picLocks noGrp="1" noChangeAspect="1" noChangeArrowheads="1"/>
          </p:cNvPicPr>
          <p:nvPr>
            <p:ph idx="1"/>
          </p:nvPr>
        </p:nvPicPr>
        <p:blipFill>
          <a:blip r:embed="rId2"/>
          <a:srcRect/>
          <a:stretch>
            <a:fillRect/>
          </a:stretch>
        </p:blipFill>
        <p:spPr>
          <a:xfrm rot="16200000">
            <a:off x="123974" y="1604988"/>
            <a:ext cx="4344987" cy="4392612"/>
          </a:xfrm>
        </p:spPr>
      </p:pic>
      <p:pic>
        <p:nvPicPr>
          <p:cNvPr id="49155" name="Picture 3"/>
          <p:cNvPicPr>
            <a:picLocks noChangeAspect="1" noChangeArrowheads="1"/>
          </p:cNvPicPr>
          <p:nvPr/>
        </p:nvPicPr>
        <p:blipFill>
          <a:blip r:embed="rId3"/>
          <a:srcRect/>
          <a:stretch>
            <a:fillRect/>
          </a:stretch>
        </p:blipFill>
        <p:spPr bwMode="auto">
          <a:xfrm>
            <a:off x="4499992" y="2276872"/>
            <a:ext cx="4464050" cy="4511675"/>
          </a:xfrm>
          <a:prstGeom prst="rect">
            <a:avLst/>
          </a:prstGeom>
          <a:noFill/>
          <a:ln w="9525">
            <a:noFill/>
            <a:miter lim="800000"/>
            <a:headEnd/>
            <a:tailEnd/>
          </a:ln>
        </p:spPr>
      </p:pic>
      <p:sp>
        <p:nvSpPr>
          <p:cNvPr id="2" name="Textfeld 1"/>
          <p:cNvSpPr txBox="1"/>
          <p:nvPr/>
        </p:nvSpPr>
        <p:spPr>
          <a:xfrm>
            <a:off x="1691680" y="2279551"/>
            <a:ext cx="851515" cy="369332"/>
          </a:xfrm>
          <a:prstGeom prst="rect">
            <a:avLst/>
          </a:prstGeom>
          <a:noFill/>
        </p:spPr>
        <p:txBody>
          <a:bodyPr wrap="none" rtlCol="0">
            <a:spAutoFit/>
          </a:bodyPr>
          <a:lstStyle/>
          <a:p>
            <a:r>
              <a:rPr lang="de-DE" dirty="0" err="1" smtClean="0"/>
              <a:t>chican</a:t>
            </a:r>
            <a:endParaRPr lang="de-DE" dirty="0"/>
          </a:p>
        </p:txBody>
      </p:sp>
    </p:spTree>
    <p:extLst>
      <p:ext uri="{BB962C8B-B14F-4D97-AF65-F5344CB8AC3E}">
        <p14:creationId xmlns:p14="http://schemas.microsoft.com/office/powerpoint/2010/main" val="20651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367234" cy="539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5" y="214367"/>
            <a:ext cx="3600401" cy="128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647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p:nvPr>
        </p:nvSpPr>
        <p:spPr>
          <a:xfrm>
            <a:off x="467544" y="188640"/>
            <a:ext cx="8229600" cy="1143000"/>
          </a:xfrm>
        </p:spPr>
        <p:txBody>
          <a:bodyPr/>
          <a:lstStyle/>
          <a:p>
            <a:r>
              <a:rPr lang="en-US" sz="2400" b="1" dirty="0" smtClean="0"/>
              <a:t>Lattice </a:t>
            </a:r>
            <a:r>
              <a:rPr lang="en-US" sz="2400" b="1" dirty="0"/>
              <a:t>of the LWFA ring </a:t>
            </a:r>
            <a:r>
              <a:rPr lang="de-DE" sz="2400" b="1" dirty="0" smtClean="0"/>
              <a:t>+ </a:t>
            </a:r>
            <a:r>
              <a:rPr lang="de-DE" sz="2400" b="1" dirty="0" err="1" smtClean="0"/>
              <a:t>phase</a:t>
            </a:r>
            <a:r>
              <a:rPr lang="de-DE" sz="2400" b="1" dirty="0" smtClean="0"/>
              <a:t> </a:t>
            </a:r>
            <a:r>
              <a:rPr lang="de-DE" sz="2400" b="1" dirty="0" err="1"/>
              <a:t>compressor</a:t>
            </a:r>
            <a:r>
              <a:rPr lang="de-DE" sz="2400" b="1" dirty="0"/>
              <a:t> </a:t>
            </a:r>
            <a:r>
              <a:rPr lang="de-DE" sz="2400" b="1" dirty="0" smtClean="0"/>
              <a:t> </a:t>
            </a:r>
            <a:r>
              <a:rPr lang="de-DE" sz="2400" b="1" dirty="0" err="1" smtClean="0"/>
              <a:t>of</a:t>
            </a:r>
            <a:r>
              <a:rPr lang="de-DE" sz="2400" b="1" dirty="0" smtClean="0"/>
              <a:t> CHICAN type</a:t>
            </a:r>
            <a:endParaRPr lang="de-DE" sz="2400" dirty="0" smtClean="0"/>
          </a:p>
        </p:txBody>
      </p:sp>
      <p:pic>
        <p:nvPicPr>
          <p:cNvPr id="50178" name="Picture 3"/>
          <p:cNvPicPr>
            <a:picLocks noGrp="1" noChangeAspect="1" noChangeArrowheads="1"/>
          </p:cNvPicPr>
          <p:nvPr>
            <p:ph idx="1"/>
          </p:nvPr>
        </p:nvPicPr>
        <p:blipFill>
          <a:blip r:embed="rId2"/>
          <a:srcRect/>
          <a:stretch>
            <a:fillRect/>
          </a:stretch>
        </p:blipFill>
        <p:spPr>
          <a:xfrm>
            <a:off x="582613" y="1600200"/>
            <a:ext cx="7978775" cy="4525963"/>
          </a:xfrm>
        </p:spPr>
      </p:pic>
      <p:sp>
        <p:nvSpPr>
          <p:cNvPr id="2" name="Textfeld 1"/>
          <p:cNvSpPr txBox="1"/>
          <p:nvPr/>
        </p:nvSpPr>
        <p:spPr>
          <a:xfrm>
            <a:off x="3995936" y="2132856"/>
            <a:ext cx="1133644" cy="369332"/>
          </a:xfrm>
          <a:prstGeom prst="rect">
            <a:avLst/>
          </a:prstGeom>
          <a:noFill/>
        </p:spPr>
        <p:txBody>
          <a:bodyPr wrap="none" rtlCol="0">
            <a:spAutoFit/>
          </a:bodyPr>
          <a:lstStyle/>
          <a:p>
            <a:r>
              <a:rPr lang="de-DE" b="1" dirty="0" smtClean="0">
                <a:solidFill>
                  <a:srgbClr val="0000CC"/>
                </a:solidFill>
              </a:rPr>
              <a:t>Half-ring</a:t>
            </a:r>
            <a:endParaRPr lang="de-DE" b="1" dirty="0">
              <a:solidFill>
                <a:srgbClr val="0000CC"/>
              </a:solidFill>
            </a:endParaRPr>
          </a:p>
        </p:txBody>
      </p:sp>
    </p:spTree>
    <p:extLst>
      <p:ext uri="{BB962C8B-B14F-4D97-AF65-F5344CB8AC3E}">
        <p14:creationId xmlns:p14="http://schemas.microsoft.com/office/powerpoint/2010/main" val="40632582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5522044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368" y="4387"/>
            <a:ext cx="9144000" cy="553998"/>
          </a:xfrm>
          <a:prstGeom prst="rect">
            <a:avLst/>
          </a:prstGeom>
        </p:spPr>
        <p:txBody>
          <a:bodyPr wrap="square">
            <a:spAutoFit/>
          </a:bodyPr>
          <a:lstStyle/>
          <a:p>
            <a:pPr algn="ctr"/>
            <a:r>
              <a:rPr lang="en-US" sz="1600" b="1" dirty="0" smtClean="0">
                <a:solidFill>
                  <a:prstClr val="black"/>
                </a:solidFill>
              </a:rPr>
              <a:t>ON- and OFF- momentum dynamic aperture  </a:t>
            </a:r>
          </a:p>
          <a:p>
            <a:pPr algn="ctr"/>
            <a:r>
              <a:rPr lang="en-US" sz="1400" dirty="0" smtClean="0">
                <a:solidFill>
                  <a:prstClr val="black"/>
                </a:solidFill>
              </a:rPr>
              <a:t>Lattice</a:t>
            </a:r>
            <a:r>
              <a:rPr lang="en-US" sz="1400" b="1" dirty="0" smtClean="0">
                <a:solidFill>
                  <a:prstClr val="black"/>
                </a:solidFill>
              </a:rPr>
              <a:t> </a:t>
            </a:r>
            <a:r>
              <a:rPr lang="de-DE" sz="1400" b="1" dirty="0" smtClean="0">
                <a:solidFill>
                  <a:srgbClr val="0000CC"/>
                </a:solidFill>
                <a:latin typeface="Calibri"/>
              </a:rPr>
              <a:t>“</a:t>
            </a:r>
            <a:r>
              <a:rPr lang="en-US" sz="1400" b="1" dirty="0" smtClean="0">
                <a:solidFill>
                  <a:srgbClr val="0000CC"/>
                </a:solidFill>
                <a:latin typeface="Calibri"/>
              </a:rPr>
              <a:t>3Q_SPLIT_SHORT_5”.  </a:t>
            </a:r>
            <a:r>
              <a:rPr lang="en-US" sz="1400" dirty="0" smtClean="0">
                <a:latin typeface="Arial" panose="020B0604020202020204" pitchFamily="34" charset="0"/>
                <a:cs typeface="Arial" panose="020B0604020202020204" pitchFamily="34" charset="0"/>
              </a:rPr>
              <a:t>Chromatic + harmonic  </a:t>
            </a:r>
            <a:r>
              <a:rPr lang="en-US" sz="1400" dirty="0" err="1" smtClean="0">
                <a:latin typeface="Arial" panose="020B0604020202020204" pitchFamily="34" charset="0"/>
                <a:cs typeface="Arial" panose="020B0604020202020204" pitchFamily="34" charset="0"/>
              </a:rPr>
              <a:t>sextupoles</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21" name="Textfeld 20"/>
          <p:cNvSpPr txBox="1"/>
          <p:nvPr/>
        </p:nvSpPr>
        <p:spPr>
          <a:xfrm>
            <a:off x="-1827687" y="969871"/>
            <a:ext cx="184731" cy="400110"/>
          </a:xfrm>
          <a:prstGeom prst="rect">
            <a:avLst/>
          </a:prstGeom>
          <a:noFill/>
        </p:spPr>
        <p:txBody>
          <a:bodyPr wrap="none" rtlCol="0">
            <a:spAutoFit/>
          </a:bodyPr>
          <a:lstStyle/>
          <a:p>
            <a:endParaRPr lang="de-DE" sz="1000" dirty="0">
              <a:solidFill>
                <a:prstClr val="black"/>
              </a:solidFill>
            </a:endParaRPr>
          </a:p>
          <a:p>
            <a:endParaRPr lang="de-DE" sz="1000" dirty="0" smtClean="0">
              <a:solidFill>
                <a:prstClr val="black"/>
              </a:solidFill>
              <a:latin typeface="Arial"/>
              <a:cs typeface="Aria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03" y="603397"/>
            <a:ext cx="3791255" cy="344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512668" y="684936"/>
            <a:ext cx="4572000" cy="261610"/>
          </a:xfrm>
          <a:prstGeom prst="rect">
            <a:avLst/>
          </a:prstGeom>
        </p:spPr>
        <p:txBody>
          <a:bodyPr>
            <a:spAutoFit/>
          </a:bodyPr>
          <a:lstStyle/>
          <a:p>
            <a:pPr lvl="0"/>
            <a:r>
              <a:rPr lang="en-US" sz="1100" b="1" dirty="0" smtClean="0">
                <a:solidFill>
                  <a:prstClr val="black"/>
                </a:solidFill>
                <a:sym typeface="Symbol"/>
              </a:rPr>
              <a:t>CHR+HRM SXT</a:t>
            </a:r>
            <a:endParaRPr lang="en-US" sz="1100" b="1" dirty="0">
              <a:solidFill>
                <a:prstClr val="black"/>
              </a:solidFill>
              <a:sym typeface="Symbol"/>
            </a:endParaRPr>
          </a:p>
        </p:txBody>
      </p:sp>
      <p:sp>
        <p:nvSpPr>
          <p:cNvPr id="6" name="Rechteck 5"/>
          <p:cNvSpPr/>
          <p:nvPr/>
        </p:nvSpPr>
        <p:spPr>
          <a:xfrm>
            <a:off x="2540846" y="684936"/>
            <a:ext cx="1326004" cy="230832"/>
          </a:xfrm>
          <a:prstGeom prst="rect">
            <a:avLst/>
          </a:prstGeom>
        </p:spPr>
        <p:txBody>
          <a:bodyPr wrap="none">
            <a:spAutoFit/>
          </a:bodyPr>
          <a:lstStyle/>
          <a:p>
            <a:pPr lvl="0"/>
            <a:r>
              <a:rPr lang="en-US" sz="900" b="1" dirty="0">
                <a:solidFill>
                  <a:srgbClr val="0000CC"/>
                </a:solidFill>
              </a:rPr>
              <a:t>3Q_SPLIT_SHORT_5</a:t>
            </a:r>
            <a:endParaRPr lang="de-DE" sz="900" dirty="0">
              <a:solidFill>
                <a:srgbClr val="0000CC"/>
              </a:solidFill>
            </a:endParaRPr>
          </a:p>
        </p:txBody>
      </p:sp>
      <p:sp>
        <p:nvSpPr>
          <p:cNvPr id="9" name="Rechteck 8"/>
          <p:cNvSpPr/>
          <p:nvPr/>
        </p:nvSpPr>
        <p:spPr>
          <a:xfrm>
            <a:off x="1687497" y="1768459"/>
            <a:ext cx="1111202" cy="246221"/>
          </a:xfrm>
          <a:prstGeom prst="rect">
            <a:avLst/>
          </a:prstGeom>
        </p:spPr>
        <p:txBody>
          <a:bodyPr wrap="none">
            <a:spAutoFit/>
          </a:bodyPr>
          <a:lstStyle/>
          <a:p>
            <a:pPr lvl="0"/>
            <a:r>
              <a:rPr lang="en-US" sz="1000" b="1" dirty="0">
                <a:solidFill>
                  <a:prstClr val="black"/>
                </a:solidFill>
                <a:sym typeface="Symbol"/>
              </a:rPr>
              <a:t>ON-momentum</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364" y="651929"/>
            <a:ext cx="3680686" cy="335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6778744" y="1814625"/>
            <a:ext cx="1469500" cy="400110"/>
          </a:xfrm>
          <a:prstGeom prst="rect">
            <a:avLst/>
          </a:prstGeom>
        </p:spPr>
        <p:txBody>
          <a:bodyPr wrap="square">
            <a:spAutoFit/>
          </a:bodyPr>
          <a:lstStyle/>
          <a:p>
            <a:pPr lvl="0" algn="ctr"/>
            <a:r>
              <a:rPr lang="en-US" sz="1000" b="1" dirty="0">
                <a:solidFill>
                  <a:prstClr val="black"/>
                </a:solidFill>
                <a:sym typeface="Symbol"/>
              </a:rPr>
              <a:t>Off-momentum </a:t>
            </a:r>
          </a:p>
          <a:p>
            <a:pPr lvl="0" algn="ctr"/>
            <a:r>
              <a:rPr lang="en-US" sz="1000" b="1" dirty="0">
                <a:solidFill>
                  <a:prstClr val="black"/>
                </a:solidFill>
                <a:sym typeface="Symbol"/>
              </a:rPr>
              <a:t>=+5%</a:t>
            </a:r>
          </a:p>
        </p:txBody>
      </p:sp>
      <p:sp>
        <p:nvSpPr>
          <p:cNvPr id="11" name="Rechteck 10"/>
          <p:cNvSpPr/>
          <p:nvPr/>
        </p:nvSpPr>
        <p:spPr>
          <a:xfrm>
            <a:off x="7524328" y="747416"/>
            <a:ext cx="1326004" cy="230832"/>
          </a:xfrm>
          <a:prstGeom prst="rect">
            <a:avLst/>
          </a:prstGeom>
        </p:spPr>
        <p:txBody>
          <a:bodyPr wrap="none">
            <a:spAutoFit/>
          </a:bodyPr>
          <a:lstStyle/>
          <a:p>
            <a:pPr lvl="0"/>
            <a:r>
              <a:rPr lang="en-US" sz="900" b="1" dirty="0">
                <a:solidFill>
                  <a:srgbClr val="0000CC"/>
                </a:solidFill>
              </a:rPr>
              <a:t>3Q_SPLIT_SHORT_5</a:t>
            </a:r>
            <a:endParaRPr lang="de-DE" sz="900" dirty="0">
              <a:solidFill>
                <a:srgbClr val="0000CC"/>
              </a:solidFill>
            </a:endParaRPr>
          </a:p>
        </p:txBody>
      </p:sp>
      <p:sp>
        <p:nvSpPr>
          <p:cNvPr id="12" name="Rechteck 11"/>
          <p:cNvSpPr/>
          <p:nvPr/>
        </p:nvSpPr>
        <p:spPr>
          <a:xfrm>
            <a:off x="7524328" y="3259723"/>
            <a:ext cx="917848" cy="338554"/>
          </a:xfrm>
          <a:prstGeom prst="rect">
            <a:avLst/>
          </a:prstGeom>
        </p:spPr>
        <p:txBody>
          <a:bodyPr wrap="square">
            <a:spAutoFit/>
          </a:bodyPr>
          <a:lstStyle/>
          <a:p>
            <a:pPr lvl="0"/>
            <a:r>
              <a:rPr lang="en-US" sz="800" dirty="0">
                <a:solidFill>
                  <a:prstClr val="black"/>
                </a:solidFill>
                <a:sym typeface="Symbol"/>
              </a:rPr>
              <a:t>Chamber</a:t>
            </a:r>
          </a:p>
          <a:p>
            <a:pPr lvl="0"/>
            <a:r>
              <a:rPr lang="en-US" sz="800" dirty="0">
                <a:solidFill>
                  <a:prstClr val="black"/>
                </a:solidFill>
              </a:rPr>
              <a:t>60 x 40 mm</a:t>
            </a:r>
            <a:endParaRPr lang="de-DE" sz="800" dirty="0">
              <a:solidFill>
                <a:prstClr val="black"/>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334" y="3960041"/>
            <a:ext cx="3095070" cy="28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p:cNvSpPr/>
          <p:nvPr/>
        </p:nvSpPr>
        <p:spPr>
          <a:xfrm>
            <a:off x="5436096" y="6033662"/>
            <a:ext cx="4572000" cy="338554"/>
          </a:xfrm>
          <a:prstGeom prst="rect">
            <a:avLst/>
          </a:prstGeom>
        </p:spPr>
        <p:txBody>
          <a:bodyPr>
            <a:spAutoFit/>
          </a:bodyPr>
          <a:lstStyle/>
          <a:p>
            <a:pPr lvl="0"/>
            <a:r>
              <a:rPr lang="en-US" sz="800" dirty="0">
                <a:solidFill>
                  <a:prstClr val="black"/>
                </a:solidFill>
                <a:sym typeface="Symbol"/>
              </a:rPr>
              <a:t>Chamber</a:t>
            </a:r>
          </a:p>
          <a:p>
            <a:pPr lvl="0"/>
            <a:r>
              <a:rPr lang="en-US" sz="800" dirty="0">
                <a:solidFill>
                  <a:prstClr val="black"/>
                </a:solidFill>
              </a:rPr>
              <a:t>60 x 40 mm</a:t>
            </a:r>
            <a:endParaRPr lang="de-DE" sz="800" dirty="0">
              <a:solidFill>
                <a:prstClr val="black"/>
              </a:solidFill>
            </a:endParaRPr>
          </a:p>
        </p:txBody>
      </p:sp>
      <p:sp>
        <p:nvSpPr>
          <p:cNvPr id="14" name="Rechteck 13"/>
          <p:cNvSpPr/>
          <p:nvPr/>
        </p:nvSpPr>
        <p:spPr>
          <a:xfrm>
            <a:off x="2286000" y="3259723"/>
            <a:ext cx="917848" cy="338554"/>
          </a:xfrm>
          <a:prstGeom prst="rect">
            <a:avLst/>
          </a:prstGeom>
        </p:spPr>
        <p:txBody>
          <a:bodyPr wrap="square">
            <a:spAutoFit/>
          </a:bodyPr>
          <a:lstStyle/>
          <a:p>
            <a:pPr lvl="0"/>
            <a:r>
              <a:rPr lang="en-US" sz="800" dirty="0">
                <a:solidFill>
                  <a:prstClr val="black"/>
                </a:solidFill>
                <a:sym typeface="Symbol"/>
              </a:rPr>
              <a:t>Chamber</a:t>
            </a:r>
          </a:p>
          <a:p>
            <a:pPr lvl="0"/>
            <a:r>
              <a:rPr lang="en-US" sz="800" dirty="0">
                <a:solidFill>
                  <a:prstClr val="black"/>
                </a:solidFill>
              </a:rPr>
              <a:t>60 x 40 mm</a:t>
            </a:r>
            <a:endParaRPr lang="de-DE" sz="800" dirty="0">
              <a:solidFill>
                <a:prstClr val="black"/>
              </a:solidFill>
            </a:endParaRPr>
          </a:p>
        </p:txBody>
      </p:sp>
      <p:sp>
        <p:nvSpPr>
          <p:cNvPr id="15" name="Rechteck 14"/>
          <p:cNvSpPr/>
          <p:nvPr/>
        </p:nvSpPr>
        <p:spPr>
          <a:xfrm>
            <a:off x="4552639" y="4814400"/>
            <a:ext cx="1219040" cy="400110"/>
          </a:xfrm>
          <a:prstGeom prst="rect">
            <a:avLst/>
          </a:prstGeom>
        </p:spPr>
        <p:txBody>
          <a:bodyPr wrap="square">
            <a:spAutoFit/>
          </a:bodyPr>
          <a:lstStyle/>
          <a:p>
            <a:pPr lvl="0" algn="ctr"/>
            <a:r>
              <a:rPr lang="en-US" sz="1000" b="1" dirty="0">
                <a:solidFill>
                  <a:prstClr val="black"/>
                </a:solidFill>
                <a:sym typeface="Symbol"/>
              </a:rPr>
              <a:t>Off-momentum </a:t>
            </a:r>
          </a:p>
          <a:p>
            <a:pPr lvl="0" algn="ctr"/>
            <a:r>
              <a:rPr lang="en-US" sz="1000" b="1" dirty="0">
                <a:solidFill>
                  <a:prstClr val="black"/>
                </a:solidFill>
                <a:sym typeface="Symbol"/>
              </a:rPr>
              <a:t>=5%</a:t>
            </a:r>
          </a:p>
        </p:txBody>
      </p:sp>
      <p:sp>
        <p:nvSpPr>
          <p:cNvPr id="19" name="Rechteck 18"/>
          <p:cNvSpPr/>
          <p:nvPr/>
        </p:nvSpPr>
        <p:spPr>
          <a:xfrm>
            <a:off x="5082944" y="4034065"/>
            <a:ext cx="1326004" cy="230832"/>
          </a:xfrm>
          <a:prstGeom prst="rect">
            <a:avLst/>
          </a:prstGeom>
        </p:spPr>
        <p:txBody>
          <a:bodyPr wrap="none">
            <a:spAutoFit/>
          </a:bodyPr>
          <a:lstStyle/>
          <a:p>
            <a:pPr lvl="0"/>
            <a:r>
              <a:rPr lang="en-US" sz="900" b="1" dirty="0">
                <a:solidFill>
                  <a:srgbClr val="0000CC"/>
                </a:solidFill>
              </a:rPr>
              <a:t>3Q_SPLIT_SHORT_5</a:t>
            </a:r>
            <a:endParaRPr lang="de-DE" sz="900" dirty="0">
              <a:solidFill>
                <a:srgbClr val="0000CC"/>
              </a:solidFill>
            </a:endParaRPr>
          </a:p>
        </p:txBody>
      </p:sp>
      <p:sp>
        <p:nvSpPr>
          <p:cNvPr id="22" name="Rechteck 21"/>
          <p:cNvSpPr/>
          <p:nvPr/>
        </p:nvSpPr>
        <p:spPr>
          <a:xfrm>
            <a:off x="3676244" y="4046295"/>
            <a:ext cx="4572000" cy="261610"/>
          </a:xfrm>
          <a:prstGeom prst="rect">
            <a:avLst/>
          </a:prstGeom>
        </p:spPr>
        <p:txBody>
          <a:bodyPr>
            <a:spAutoFit/>
          </a:bodyPr>
          <a:lstStyle/>
          <a:p>
            <a:pPr lvl="0"/>
            <a:r>
              <a:rPr lang="en-US" sz="1100" b="1" dirty="0" smtClean="0">
                <a:solidFill>
                  <a:prstClr val="black"/>
                </a:solidFill>
                <a:sym typeface="Symbol"/>
              </a:rPr>
              <a:t>CHR+HRM SXT</a:t>
            </a:r>
            <a:endParaRPr lang="en-US" sz="1100" b="1" dirty="0">
              <a:solidFill>
                <a:prstClr val="black"/>
              </a:solidFill>
              <a:sym typeface="Symbol"/>
            </a:endParaRPr>
          </a:p>
        </p:txBody>
      </p:sp>
      <p:sp>
        <p:nvSpPr>
          <p:cNvPr id="23" name="Rechteck 22"/>
          <p:cNvSpPr/>
          <p:nvPr/>
        </p:nvSpPr>
        <p:spPr>
          <a:xfrm>
            <a:off x="5580112" y="741053"/>
            <a:ext cx="4572000" cy="261610"/>
          </a:xfrm>
          <a:prstGeom prst="rect">
            <a:avLst/>
          </a:prstGeom>
        </p:spPr>
        <p:txBody>
          <a:bodyPr>
            <a:spAutoFit/>
          </a:bodyPr>
          <a:lstStyle/>
          <a:p>
            <a:pPr lvl="0"/>
            <a:r>
              <a:rPr lang="en-US" sz="1100" b="1" dirty="0" smtClean="0">
                <a:solidFill>
                  <a:prstClr val="black"/>
                </a:solidFill>
                <a:sym typeface="Symbol"/>
              </a:rPr>
              <a:t>CHR+HRM SXT</a:t>
            </a:r>
            <a:endParaRPr lang="en-US" sz="1100" b="1" dirty="0">
              <a:solidFill>
                <a:prstClr val="black"/>
              </a:solidFill>
              <a:sym typeface="Symbol"/>
            </a:endParaRPr>
          </a:p>
        </p:txBody>
      </p:sp>
      <p:sp>
        <p:nvSpPr>
          <p:cNvPr id="2" name="Rechteck 1"/>
          <p:cNvSpPr/>
          <p:nvPr/>
        </p:nvSpPr>
        <p:spPr>
          <a:xfrm>
            <a:off x="512668" y="4614155"/>
            <a:ext cx="4572000" cy="1384995"/>
          </a:xfrm>
          <a:prstGeom prst="rect">
            <a:avLst/>
          </a:prstGeom>
        </p:spPr>
        <p:txBody>
          <a:bodyPr>
            <a:spAutoFit/>
          </a:bodyPr>
          <a:lstStyle/>
          <a:p>
            <a:pPr lvl="0"/>
            <a:r>
              <a:rPr lang="de-DE" sz="1200" dirty="0" err="1">
                <a:solidFill>
                  <a:prstClr val="black"/>
                </a:solidFill>
              </a:rPr>
              <a:t>Chromatic</a:t>
            </a:r>
            <a:r>
              <a:rPr lang="de-DE" sz="1200" dirty="0">
                <a:solidFill>
                  <a:prstClr val="black"/>
                </a:solidFill>
              </a:rPr>
              <a:t> </a:t>
            </a:r>
            <a:r>
              <a:rPr lang="de-DE" sz="1200" dirty="0" err="1">
                <a:solidFill>
                  <a:prstClr val="black"/>
                </a:solidFill>
              </a:rPr>
              <a:t>and</a:t>
            </a:r>
            <a:endParaRPr lang="de-DE" sz="1200" dirty="0">
              <a:solidFill>
                <a:prstClr val="black"/>
              </a:solidFill>
            </a:endParaRPr>
          </a:p>
          <a:p>
            <a:pPr lvl="0"/>
            <a:r>
              <a:rPr lang="de-DE" sz="1200" dirty="0" err="1">
                <a:solidFill>
                  <a:prstClr val="black"/>
                </a:solidFill>
              </a:rPr>
              <a:t>Harmonic</a:t>
            </a:r>
            <a:r>
              <a:rPr lang="de-DE" sz="1200" dirty="0">
                <a:solidFill>
                  <a:prstClr val="black"/>
                </a:solidFill>
              </a:rPr>
              <a:t> </a:t>
            </a:r>
            <a:r>
              <a:rPr lang="de-DE" sz="1200" dirty="0" err="1">
                <a:solidFill>
                  <a:prstClr val="black"/>
                </a:solidFill>
              </a:rPr>
              <a:t>sextupoles</a:t>
            </a:r>
            <a:endParaRPr lang="de-DE" sz="1200" dirty="0">
              <a:solidFill>
                <a:prstClr val="black"/>
              </a:solidFill>
            </a:endParaRPr>
          </a:p>
          <a:p>
            <a:pPr lvl="0"/>
            <a:r>
              <a:rPr lang="de-DE" sz="1200" dirty="0" err="1">
                <a:solidFill>
                  <a:prstClr val="black"/>
                </a:solidFill>
              </a:rPr>
              <a:t>tuned</a:t>
            </a:r>
            <a:r>
              <a:rPr lang="de-DE" sz="1200" dirty="0">
                <a:solidFill>
                  <a:prstClr val="black"/>
                </a:solidFill>
              </a:rPr>
              <a:t> </a:t>
            </a:r>
            <a:r>
              <a:rPr lang="de-DE" sz="1200" dirty="0" err="1">
                <a:solidFill>
                  <a:prstClr val="black"/>
                </a:solidFill>
              </a:rPr>
              <a:t>to</a:t>
            </a:r>
            <a:r>
              <a:rPr lang="de-DE" sz="1200" dirty="0">
                <a:solidFill>
                  <a:prstClr val="black"/>
                </a:solidFill>
              </a:rPr>
              <a:t> </a:t>
            </a:r>
            <a:r>
              <a:rPr lang="de-DE" sz="1200" dirty="0" err="1">
                <a:solidFill>
                  <a:prstClr val="black"/>
                </a:solidFill>
              </a:rPr>
              <a:t>vanish</a:t>
            </a:r>
            <a:r>
              <a:rPr lang="de-DE" sz="1200" dirty="0">
                <a:solidFill>
                  <a:prstClr val="black"/>
                </a:solidFill>
              </a:rPr>
              <a:t> </a:t>
            </a:r>
            <a:r>
              <a:rPr lang="de-DE" sz="1200" dirty="0" err="1">
                <a:solidFill>
                  <a:prstClr val="black"/>
                </a:solidFill>
              </a:rPr>
              <a:t>first</a:t>
            </a:r>
            <a:r>
              <a:rPr lang="de-DE" sz="1200" dirty="0">
                <a:solidFill>
                  <a:prstClr val="black"/>
                </a:solidFill>
              </a:rPr>
              <a:t> </a:t>
            </a:r>
            <a:r>
              <a:rPr lang="de-DE" sz="1200" dirty="0" err="1" smtClean="0">
                <a:solidFill>
                  <a:prstClr val="black"/>
                </a:solidFill>
              </a:rPr>
              <a:t>and</a:t>
            </a:r>
            <a:r>
              <a:rPr lang="de-DE" sz="1200" dirty="0" smtClean="0">
                <a:solidFill>
                  <a:prstClr val="black"/>
                </a:solidFill>
              </a:rPr>
              <a:t> </a:t>
            </a:r>
          </a:p>
          <a:p>
            <a:pPr lvl="0"/>
            <a:r>
              <a:rPr lang="de-DE" sz="1200" dirty="0" err="1" smtClean="0">
                <a:solidFill>
                  <a:prstClr val="black"/>
                </a:solidFill>
              </a:rPr>
              <a:t>second</a:t>
            </a:r>
            <a:r>
              <a:rPr lang="de-DE" sz="1200" dirty="0" smtClean="0">
                <a:solidFill>
                  <a:prstClr val="black"/>
                </a:solidFill>
              </a:rPr>
              <a:t> </a:t>
            </a:r>
            <a:r>
              <a:rPr lang="de-DE" sz="1200" dirty="0" err="1" smtClean="0">
                <a:solidFill>
                  <a:prstClr val="black"/>
                </a:solidFill>
              </a:rPr>
              <a:t>order</a:t>
            </a:r>
            <a:r>
              <a:rPr lang="de-DE" sz="1200" dirty="0" smtClean="0">
                <a:solidFill>
                  <a:prstClr val="black"/>
                </a:solidFill>
              </a:rPr>
              <a:t> </a:t>
            </a:r>
            <a:r>
              <a:rPr lang="de-DE" sz="1200" dirty="0" err="1" smtClean="0">
                <a:solidFill>
                  <a:prstClr val="black"/>
                </a:solidFill>
              </a:rPr>
              <a:t>chromaticity</a:t>
            </a:r>
            <a:r>
              <a:rPr lang="de-DE" sz="1200" dirty="0" smtClean="0">
                <a:solidFill>
                  <a:prstClr val="black"/>
                </a:solidFill>
              </a:rPr>
              <a:t>,</a:t>
            </a:r>
          </a:p>
          <a:p>
            <a:pPr lvl="0"/>
            <a:r>
              <a:rPr lang="de-DE" sz="1200" dirty="0" err="1" smtClean="0">
                <a:solidFill>
                  <a:prstClr val="black"/>
                </a:solidFill>
              </a:rPr>
              <a:t>imrpove</a:t>
            </a:r>
            <a:r>
              <a:rPr lang="de-DE" sz="1200" dirty="0" smtClean="0">
                <a:solidFill>
                  <a:prstClr val="black"/>
                </a:solidFill>
              </a:rPr>
              <a:t> </a:t>
            </a:r>
            <a:r>
              <a:rPr lang="de-DE" sz="1200" dirty="0" err="1" smtClean="0">
                <a:solidFill>
                  <a:prstClr val="black"/>
                </a:solidFill>
              </a:rPr>
              <a:t>momentum</a:t>
            </a:r>
            <a:r>
              <a:rPr lang="de-DE" sz="1200" dirty="0" smtClean="0">
                <a:solidFill>
                  <a:prstClr val="black"/>
                </a:solidFill>
              </a:rPr>
              <a:t> </a:t>
            </a:r>
            <a:r>
              <a:rPr lang="de-DE" sz="1200" dirty="0" err="1" smtClean="0">
                <a:solidFill>
                  <a:prstClr val="black"/>
                </a:solidFill>
              </a:rPr>
              <a:t>acceptance</a:t>
            </a:r>
            <a:r>
              <a:rPr lang="de-DE" sz="1200" dirty="0" smtClean="0">
                <a:solidFill>
                  <a:prstClr val="black"/>
                </a:solidFill>
              </a:rPr>
              <a:t>  </a:t>
            </a:r>
          </a:p>
          <a:p>
            <a:pPr lvl="0"/>
            <a:r>
              <a:rPr lang="de-DE" sz="1200" dirty="0" err="1" smtClean="0">
                <a:solidFill>
                  <a:prstClr val="black"/>
                </a:solidFill>
              </a:rPr>
              <a:t>and</a:t>
            </a:r>
            <a:r>
              <a:rPr lang="de-DE" sz="1200" dirty="0" smtClean="0">
                <a:solidFill>
                  <a:prstClr val="black"/>
                </a:solidFill>
              </a:rPr>
              <a:t> </a:t>
            </a:r>
            <a:r>
              <a:rPr lang="de-DE" sz="1200" dirty="0" err="1" smtClean="0">
                <a:solidFill>
                  <a:prstClr val="black"/>
                </a:solidFill>
              </a:rPr>
              <a:t>minimize</a:t>
            </a:r>
            <a:r>
              <a:rPr lang="de-DE" sz="1200" dirty="0" smtClean="0">
                <a:solidFill>
                  <a:prstClr val="black"/>
                </a:solidFill>
              </a:rPr>
              <a:t> </a:t>
            </a:r>
            <a:endParaRPr lang="de-DE" sz="1200" dirty="0">
              <a:solidFill>
                <a:prstClr val="black"/>
              </a:solidFill>
            </a:endParaRPr>
          </a:p>
          <a:p>
            <a:pPr lvl="0"/>
            <a:r>
              <a:rPr lang="de-DE" sz="1200" dirty="0" err="1" smtClean="0">
                <a:solidFill>
                  <a:prstClr val="black"/>
                </a:solidFill>
              </a:rPr>
              <a:t>Resonance</a:t>
            </a:r>
            <a:r>
              <a:rPr lang="de-DE" sz="1200" dirty="0" smtClean="0">
                <a:solidFill>
                  <a:prstClr val="black"/>
                </a:solidFill>
              </a:rPr>
              <a:t> </a:t>
            </a:r>
            <a:r>
              <a:rPr lang="de-DE" sz="1200" dirty="0" err="1" smtClean="0">
                <a:solidFill>
                  <a:prstClr val="black"/>
                </a:solidFill>
              </a:rPr>
              <a:t>Driving</a:t>
            </a:r>
            <a:r>
              <a:rPr lang="de-DE" sz="1200" dirty="0" smtClean="0">
                <a:solidFill>
                  <a:prstClr val="black"/>
                </a:solidFill>
              </a:rPr>
              <a:t> Terms</a:t>
            </a:r>
            <a:endParaRPr lang="de-DE" sz="1200" dirty="0">
              <a:solidFill>
                <a:prstClr val="black"/>
              </a:solidFill>
            </a:endParaRPr>
          </a:p>
        </p:txBody>
      </p:sp>
    </p:spTree>
    <p:extLst>
      <p:ext uri="{BB962C8B-B14F-4D97-AF65-F5344CB8AC3E}">
        <p14:creationId xmlns:p14="http://schemas.microsoft.com/office/powerpoint/2010/main" val="38717458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465" y="1729341"/>
            <a:ext cx="65151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5" y="214367"/>
            <a:ext cx="3600401" cy="128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5448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00200"/>
            <a:ext cx="6778077" cy="482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5" y="214367"/>
            <a:ext cx="3600401" cy="128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218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hteck 1"/>
          <p:cNvSpPr>
            <a:spLocks noChangeArrowheads="1"/>
          </p:cNvSpPr>
          <p:nvPr/>
        </p:nvSpPr>
        <p:spPr bwMode="auto">
          <a:xfrm>
            <a:off x="57944" y="1024475"/>
            <a:ext cx="86407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de-DE" sz="1600" dirty="0">
                <a:latin typeface="Arial" charset="0"/>
              </a:rPr>
              <a:t>The IOTA ring is designed for the proof-of-principle experiment of the nonlinear </a:t>
            </a:r>
            <a:r>
              <a:rPr lang="en-US" altLang="de-DE" sz="1600" dirty="0" err="1">
                <a:latin typeface="Arial" charset="0"/>
              </a:rPr>
              <a:t>integrable</a:t>
            </a:r>
            <a:r>
              <a:rPr lang="en-US" altLang="de-DE" sz="1600" dirty="0">
                <a:latin typeface="Arial" charset="0"/>
              </a:rPr>
              <a:t> optics at the ASTA facility. </a:t>
            </a:r>
          </a:p>
          <a:p>
            <a:pPr algn="just" eaLnBrk="1" hangingPunct="1">
              <a:spcBef>
                <a:spcPct val="0"/>
              </a:spcBef>
              <a:buFontTx/>
              <a:buNone/>
            </a:pPr>
            <a:r>
              <a:rPr lang="en-US" altLang="de-DE" sz="1600" dirty="0">
                <a:latin typeface="Arial" charset="0"/>
              </a:rPr>
              <a:t>It is desirable to accommodate more experiments, such as the </a:t>
            </a:r>
            <a:r>
              <a:rPr lang="en-US" altLang="de-DE" sz="1600" b="1" u="sng" dirty="0">
                <a:latin typeface="Arial" charset="0"/>
              </a:rPr>
              <a:t>nonlinear focusing </a:t>
            </a:r>
            <a:r>
              <a:rPr lang="en-US" altLang="de-DE" sz="1600" dirty="0">
                <a:latin typeface="Arial" charset="0"/>
              </a:rPr>
              <a:t>with </a:t>
            </a:r>
            <a:r>
              <a:rPr lang="en-US" altLang="de-DE" sz="1600" b="1" u="sng" dirty="0">
                <a:latin typeface="Arial" charset="0"/>
              </a:rPr>
              <a:t>electron beam lens </a:t>
            </a:r>
            <a:r>
              <a:rPr lang="en-US" altLang="de-DE" sz="1600" dirty="0">
                <a:latin typeface="Arial" charset="0"/>
              </a:rPr>
              <a:t>and </a:t>
            </a:r>
            <a:r>
              <a:rPr lang="en-US" altLang="de-DE" sz="1600" b="1" u="sng" dirty="0">
                <a:latin typeface="Arial" charset="0"/>
              </a:rPr>
              <a:t>optical stochastic cooling</a:t>
            </a:r>
            <a:r>
              <a:rPr lang="en-US" altLang="de-DE" sz="1600" dirty="0">
                <a:latin typeface="Arial" charset="0"/>
              </a:rPr>
              <a:t>. These options demanded incorporation of a </a:t>
            </a:r>
            <a:r>
              <a:rPr lang="en-US" altLang="de-DE" sz="1600" b="1" dirty="0">
                <a:latin typeface="Arial" charset="0"/>
              </a:rPr>
              <a:t>5 m-long </a:t>
            </a:r>
            <a:r>
              <a:rPr lang="en-US" altLang="de-DE" sz="1600" dirty="0">
                <a:latin typeface="Arial" charset="0"/>
              </a:rPr>
              <a:t>straight section. </a:t>
            </a:r>
          </a:p>
          <a:p>
            <a:pPr algn="just" eaLnBrk="1" hangingPunct="1">
              <a:spcBef>
                <a:spcPct val="0"/>
              </a:spcBef>
              <a:buFontTx/>
              <a:buNone/>
            </a:pPr>
            <a:r>
              <a:rPr lang="en-US" altLang="de-DE" sz="1600" dirty="0">
                <a:latin typeface="Arial" charset="0"/>
              </a:rPr>
              <a:t>The stretched ring  includes two 5 m long and four 2 m nonlinear magnet insertions sections. The e- beam energy is 150 MeV.</a:t>
            </a:r>
            <a:endParaRPr lang="de-DE" altLang="de-DE" sz="1600" dirty="0">
              <a:latin typeface="Arial" charset="0"/>
            </a:endParaRPr>
          </a:p>
        </p:txBody>
      </p:sp>
      <p:pic>
        <p:nvPicPr>
          <p:cNvPr id="3277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749" y="2840357"/>
            <a:ext cx="5987702" cy="367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Textfeld 2"/>
          <p:cNvSpPr txBox="1">
            <a:spLocks noChangeArrowheads="1"/>
          </p:cNvSpPr>
          <p:nvPr/>
        </p:nvSpPr>
        <p:spPr bwMode="auto">
          <a:xfrm>
            <a:off x="4378325" y="3676650"/>
            <a:ext cx="156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2000" b="1">
                <a:latin typeface="Arial" charset="0"/>
              </a:rPr>
              <a:t>IOTA - 2012</a:t>
            </a:r>
          </a:p>
        </p:txBody>
      </p:sp>
      <p:sp>
        <p:nvSpPr>
          <p:cNvPr id="2" name="Textfeld 1"/>
          <p:cNvSpPr txBox="1"/>
          <p:nvPr/>
        </p:nvSpPr>
        <p:spPr>
          <a:xfrm>
            <a:off x="3563888" y="562810"/>
            <a:ext cx="2508444" cy="461665"/>
          </a:xfrm>
          <a:prstGeom prst="rect">
            <a:avLst/>
          </a:prstGeom>
          <a:noFill/>
        </p:spPr>
        <p:txBody>
          <a:bodyPr wrap="none" rtlCol="0">
            <a:spAutoFit/>
          </a:bodyPr>
          <a:lstStyle/>
          <a:p>
            <a:r>
              <a:rPr lang="de-DE" sz="2400" b="1" dirty="0" smtClean="0">
                <a:solidFill>
                  <a:srgbClr val="FF0000"/>
                </a:solidFill>
              </a:rPr>
              <a:t>IOTA ring - 2012</a:t>
            </a:r>
            <a:endParaRPr lang="de-DE" sz="2400" b="1" dirty="0">
              <a:solidFill>
                <a:srgbClr val="FF0000"/>
              </a:solidFill>
            </a:endParaRPr>
          </a:p>
        </p:txBody>
      </p:sp>
      <p:sp>
        <p:nvSpPr>
          <p:cNvPr id="3" name="Rechteck 2"/>
          <p:cNvSpPr/>
          <p:nvPr/>
        </p:nvSpPr>
        <p:spPr>
          <a:xfrm>
            <a:off x="4211960" y="116632"/>
            <a:ext cx="1454244" cy="369332"/>
          </a:xfrm>
          <a:prstGeom prst="rect">
            <a:avLst/>
          </a:prstGeom>
        </p:spPr>
        <p:txBody>
          <a:bodyPr wrap="none">
            <a:spAutoFit/>
          </a:bodyPr>
          <a:lstStyle/>
          <a:p>
            <a:r>
              <a:rPr lang="en-US" b="1" dirty="0"/>
              <a:t>Prototypes </a:t>
            </a:r>
            <a:endParaRPr lang="de-DE" b="1" dirty="0"/>
          </a:p>
        </p:txBody>
      </p:sp>
    </p:spTree>
    <p:extLst>
      <p:ext uri="{BB962C8B-B14F-4D97-AF65-F5344CB8AC3E}">
        <p14:creationId xmlns:p14="http://schemas.microsoft.com/office/powerpoint/2010/main" val="37043673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706090"/>
          </a:xfrm>
        </p:spPr>
        <p:txBody>
          <a:bodyPr/>
          <a:lstStyle/>
          <a:p>
            <a:r>
              <a:rPr lang="de-DE" sz="2000" b="1" dirty="0" smtClean="0">
                <a:solidFill>
                  <a:srgbClr val="FF0000"/>
                </a:solidFill>
                <a:latin typeface="Arial" panose="020B0604020202020204" pitchFamily="34" charset="0"/>
                <a:cs typeface="Arial" panose="020B0604020202020204" pitchFamily="34" charset="0"/>
              </a:rPr>
              <a:t>IOTA  Ring </a:t>
            </a:r>
            <a:r>
              <a:rPr lang="de-DE" sz="2000" b="1" dirty="0" err="1" smtClean="0">
                <a:solidFill>
                  <a:srgbClr val="FF0000"/>
                </a:solidFill>
                <a:latin typeface="Arial" panose="020B0604020202020204" pitchFamily="34" charset="0"/>
                <a:cs typeface="Arial" panose="020B0604020202020204" pitchFamily="34" charset="0"/>
              </a:rPr>
              <a:t>layout</a:t>
            </a:r>
            <a:r>
              <a:rPr lang="de-DE" sz="2000" b="1" dirty="0" smtClean="0">
                <a:solidFill>
                  <a:srgbClr val="FF0000"/>
                </a:solidFill>
                <a:latin typeface="Arial" panose="020B0604020202020204" pitchFamily="34" charset="0"/>
                <a:cs typeface="Arial" panose="020B0604020202020204" pitchFamily="34" charset="0"/>
              </a:rPr>
              <a:t>,   IPAC2012,  New Orlean ( USA)</a:t>
            </a:r>
            <a:br>
              <a:rPr lang="de-DE" sz="2000" b="1" dirty="0" smtClean="0">
                <a:solidFill>
                  <a:srgbClr val="FF0000"/>
                </a:solidFill>
                <a:latin typeface="Arial" panose="020B0604020202020204" pitchFamily="34" charset="0"/>
                <a:cs typeface="Arial" panose="020B0604020202020204" pitchFamily="34" charset="0"/>
              </a:rPr>
            </a:br>
            <a:r>
              <a:rPr lang="de-DE" sz="2000" b="1" dirty="0">
                <a:solidFill>
                  <a:srgbClr val="FF0000"/>
                </a:solidFill>
                <a:latin typeface="Arial" panose="020B0604020202020204" pitchFamily="34" charset="0"/>
                <a:cs typeface="Arial" panose="020B0604020202020204" pitchFamily="34" charset="0"/>
              </a:rPr>
              <a:t>S</a:t>
            </a:r>
            <a:r>
              <a:rPr lang="de-DE" sz="2000" b="1" dirty="0" smtClean="0">
                <a:solidFill>
                  <a:srgbClr val="FF0000"/>
                </a:solidFill>
                <a:latin typeface="Arial" panose="020B0604020202020204" pitchFamily="34" charset="0"/>
                <a:cs typeface="Arial" panose="020B0604020202020204" pitchFamily="34" charset="0"/>
              </a:rPr>
              <a:t>. </a:t>
            </a:r>
            <a:r>
              <a:rPr lang="de-DE" sz="2000" b="1" dirty="0" err="1" smtClean="0">
                <a:solidFill>
                  <a:srgbClr val="FF0000"/>
                </a:solidFill>
                <a:latin typeface="Arial" panose="020B0604020202020204" pitchFamily="34" charset="0"/>
                <a:cs typeface="Arial" panose="020B0604020202020204" pitchFamily="34" charset="0"/>
              </a:rPr>
              <a:t>Nagaitsev</a:t>
            </a:r>
            <a:endParaRPr lang="de-DE" sz="2000" b="1" dirty="0">
              <a:solidFill>
                <a:srgbClr val="FF0000"/>
              </a:solidFill>
              <a:latin typeface="Arial" panose="020B0604020202020204" pitchFamily="34" charset="0"/>
              <a:cs typeface="Arial" panose="020B0604020202020204" pitchFamily="34" charset="0"/>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18091"/>
            <a:ext cx="410779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240931"/>
            <a:ext cx="4344020" cy="259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747668" y="1196752"/>
            <a:ext cx="2664512" cy="830997"/>
          </a:xfrm>
          <a:prstGeom prst="rect">
            <a:avLst/>
          </a:prstGeom>
          <a:noFill/>
        </p:spPr>
        <p:txBody>
          <a:bodyPr wrap="none" rtlCol="0">
            <a:spAutoFit/>
          </a:bodyPr>
          <a:lstStyle/>
          <a:p>
            <a:r>
              <a:rPr lang="de-DE" sz="1200" b="1" dirty="0" smtClean="0"/>
              <a:t>Experiments </a:t>
            </a:r>
            <a:r>
              <a:rPr lang="de-DE" sz="1200" b="1" dirty="0" err="1" smtClean="0"/>
              <a:t>with</a:t>
            </a:r>
            <a:r>
              <a:rPr lang="de-DE" sz="1200" b="1" dirty="0" smtClean="0"/>
              <a:t> </a:t>
            </a:r>
            <a:r>
              <a:rPr lang="de-DE" sz="1200" b="1" dirty="0" err="1" smtClean="0"/>
              <a:t>electron</a:t>
            </a:r>
            <a:r>
              <a:rPr lang="de-DE" sz="1200" b="1" dirty="0" smtClean="0"/>
              <a:t> </a:t>
            </a:r>
            <a:r>
              <a:rPr lang="de-DE" sz="1200" b="1" dirty="0" err="1" smtClean="0"/>
              <a:t>lenses</a:t>
            </a:r>
            <a:r>
              <a:rPr lang="de-DE" sz="1200" b="1" dirty="0" smtClean="0"/>
              <a:t> </a:t>
            </a:r>
          </a:p>
          <a:p>
            <a:r>
              <a:rPr lang="de-DE" sz="1200" b="1" dirty="0" err="1" smtClean="0"/>
              <a:t>and</a:t>
            </a:r>
            <a:r>
              <a:rPr lang="de-DE" sz="1200" b="1" dirty="0" smtClean="0"/>
              <a:t> </a:t>
            </a:r>
            <a:r>
              <a:rPr lang="de-DE" sz="1200" b="1" dirty="0" err="1" smtClean="0"/>
              <a:t>with</a:t>
            </a:r>
            <a:r>
              <a:rPr lang="de-DE" sz="1200" b="1" dirty="0" smtClean="0"/>
              <a:t> non-linear </a:t>
            </a:r>
            <a:r>
              <a:rPr lang="de-DE" sz="1200" b="1" dirty="0" err="1" smtClean="0"/>
              <a:t>magnets</a:t>
            </a:r>
            <a:endParaRPr lang="de-DE" sz="1200" b="1" dirty="0" smtClean="0"/>
          </a:p>
          <a:p>
            <a:endParaRPr lang="de-DE" sz="1200" b="1" dirty="0"/>
          </a:p>
          <a:p>
            <a:endParaRPr lang="de-DE" sz="1200" b="1" dirty="0"/>
          </a:p>
        </p:txBody>
      </p:sp>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916832"/>
            <a:ext cx="2942840" cy="204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149080"/>
            <a:ext cx="2841873" cy="194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262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3985" y="366197"/>
            <a:ext cx="6556027" cy="353037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Textfeld 1"/>
          <p:cNvSpPr txBox="1">
            <a:spLocks noChangeArrowheads="1"/>
          </p:cNvSpPr>
          <p:nvPr/>
        </p:nvSpPr>
        <p:spPr bwMode="auto">
          <a:xfrm>
            <a:off x="4139952" y="28575"/>
            <a:ext cx="1992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800" b="1" dirty="0" smtClean="0">
                <a:solidFill>
                  <a:srgbClr val="FF0000"/>
                </a:solidFill>
                <a:latin typeface="Arial" charset="0"/>
              </a:rPr>
              <a:t>IOTA ring  </a:t>
            </a:r>
            <a:r>
              <a:rPr lang="de-DE" altLang="de-DE" sz="1800" b="1" dirty="0">
                <a:solidFill>
                  <a:srgbClr val="FF0000"/>
                </a:solidFill>
                <a:latin typeface="Arial" charset="0"/>
              </a:rPr>
              <a:t>- 2012</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179" y="3759013"/>
            <a:ext cx="3991867" cy="308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3857733" y="764704"/>
            <a:ext cx="1428533" cy="369332"/>
          </a:xfrm>
          <a:prstGeom prst="rect">
            <a:avLst/>
          </a:prstGeom>
        </p:spPr>
        <p:txBody>
          <a:bodyPr wrap="none">
            <a:spAutoFit/>
          </a:bodyPr>
          <a:lstStyle/>
          <a:p>
            <a:r>
              <a:rPr lang="de-DE" altLang="de-DE" b="1" dirty="0">
                <a:solidFill>
                  <a:srgbClr val="FF0000"/>
                </a:solidFill>
              </a:rPr>
              <a:t>IOTA - 2012</a:t>
            </a:r>
          </a:p>
        </p:txBody>
      </p:sp>
    </p:spTree>
    <p:extLst>
      <p:ext uri="{BB962C8B-B14F-4D97-AF65-F5344CB8AC3E}">
        <p14:creationId xmlns:p14="http://schemas.microsoft.com/office/powerpoint/2010/main" val="1988050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04" y="30138"/>
            <a:ext cx="8229600" cy="490066"/>
          </a:xfrm>
        </p:spPr>
        <p:txBody>
          <a:bodyPr/>
          <a:lstStyle/>
          <a:p>
            <a:r>
              <a:rPr lang="de-DE" sz="2000" b="1" dirty="0" smtClean="0">
                <a:solidFill>
                  <a:srgbClr val="0000CC"/>
                </a:solidFill>
                <a:latin typeface="Arial" panose="020B0604020202020204" pitchFamily="34" charset="0"/>
                <a:cs typeface="Arial" panose="020B0604020202020204" pitchFamily="34" charset="0"/>
              </a:rPr>
              <a:t>Design </a:t>
            </a:r>
            <a:r>
              <a:rPr lang="de-DE" sz="2000" b="1" dirty="0" err="1" smtClean="0">
                <a:solidFill>
                  <a:srgbClr val="0000CC"/>
                </a:solidFill>
                <a:latin typeface="Arial" panose="020B0604020202020204" pitchFamily="34" charset="0"/>
                <a:cs typeface="Arial" panose="020B0604020202020204" pitchFamily="34" charset="0"/>
              </a:rPr>
              <a:t>of</a:t>
            </a:r>
            <a:r>
              <a:rPr lang="de-DE" sz="2000" b="1" dirty="0" smtClean="0">
                <a:solidFill>
                  <a:srgbClr val="0000CC"/>
                </a:solidFill>
                <a:latin typeface="Arial" panose="020B0604020202020204" pitchFamily="34" charset="0"/>
                <a:cs typeface="Arial" panose="020B0604020202020204" pitchFamily="34" charset="0"/>
              </a:rPr>
              <a:t> IOTA (</a:t>
            </a:r>
            <a:r>
              <a:rPr lang="de-DE" sz="2000" b="1" dirty="0" err="1" smtClean="0">
                <a:solidFill>
                  <a:srgbClr val="0000CC"/>
                </a:solidFill>
                <a:latin typeface="Arial" panose="020B0604020202020204" pitchFamily="34" charset="0"/>
                <a:cs typeface="Arial" panose="020B0604020202020204" pitchFamily="34" charset="0"/>
              </a:rPr>
              <a:t>Integrable</a:t>
            </a:r>
            <a:r>
              <a:rPr lang="de-DE" sz="2000" b="1" dirty="0" smtClean="0">
                <a:solidFill>
                  <a:srgbClr val="0000CC"/>
                </a:solidFill>
                <a:latin typeface="Arial" panose="020B0604020202020204" pitchFamily="34" charset="0"/>
                <a:cs typeface="Arial" panose="020B0604020202020204" pitchFamily="34" charset="0"/>
              </a:rPr>
              <a:t> </a:t>
            </a:r>
            <a:r>
              <a:rPr lang="de-DE" sz="2000" b="1" dirty="0" err="1" smtClean="0">
                <a:solidFill>
                  <a:srgbClr val="0000CC"/>
                </a:solidFill>
                <a:latin typeface="Arial" panose="020B0604020202020204" pitchFamily="34" charset="0"/>
                <a:cs typeface="Arial" panose="020B0604020202020204" pitchFamily="34" charset="0"/>
              </a:rPr>
              <a:t>Optics</a:t>
            </a:r>
            <a:r>
              <a:rPr lang="de-DE" sz="2000" b="1" dirty="0" smtClean="0">
                <a:solidFill>
                  <a:srgbClr val="0000CC"/>
                </a:solidFill>
                <a:latin typeface="Arial" panose="020B0604020202020204" pitchFamily="34" charset="0"/>
                <a:cs typeface="Arial" panose="020B0604020202020204" pitchFamily="34" charset="0"/>
              </a:rPr>
              <a:t> Test </a:t>
            </a:r>
            <a:r>
              <a:rPr lang="de-DE" sz="2000" b="1" dirty="0" err="1" smtClean="0">
                <a:solidFill>
                  <a:srgbClr val="0000CC"/>
                </a:solidFill>
                <a:latin typeface="Arial" panose="020B0604020202020204" pitchFamily="34" charset="0"/>
                <a:cs typeface="Arial" panose="020B0604020202020204" pitchFamily="34" charset="0"/>
              </a:rPr>
              <a:t>Accelerator</a:t>
            </a:r>
            <a:r>
              <a:rPr lang="de-DE" sz="2000" b="1" dirty="0" smtClean="0">
                <a:solidFill>
                  <a:srgbClr val="0000CC"/>
                </a:solidFill>
                <a:latin typeface="Arial" panose="020B0604020202020204" pitchFamily="34" charset="0"/>
                <a:cs typeface="Arial" panose="020B0604020202020204" pitchFamily="34" charset="0"/>
              </a:rPr>
              <a:t>)</a:t>
            </a:r>
            <a:endParaRPr lang="de-DE" sz="2000" b="1" dirty="0">
              <a:solidFill>
                <a:srgbClr val="0000CC"/>
              </a:solidFill>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455" y="990020"/>
            <a:ext cx="7076878" cy="452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2883818" y="447110"/>
            <a:ext cx="3557320" cy="369332"/>
          </a:xfrm>
          <a:prstGeom prst="rect">
            <a:avLst/>
          </a:prstGeom>
          <a:noFill/>
        </p:spPr>
        <p:txBody>
          <a:bodyPr wrap="none" rtlCol="0">
            <a:spAutoFit/>
          </a:bodyPr>
          <a:lstStyle/>
          <a:p>
            <a:r>
              <a:rPr lang="de-DE" b="1" dirty="0" smtClean="0">
                <a:solidFill>
                  <a:srgbClr val="FF0000"/>
                </a:solidFill>
              </a:rPr>
              <a:t>IOTA ring </a:t>
            </a:r>
            <a:r>
              <a:rPr lang="de-DE" b="1" dirty="0" err="1" smtClean="0">
                <a:solidFill>
                  <a:srgbClr val="FF0000"/>
                </a:solidFill>
              </a:rPr>
              <a:t>layout</a:t>
            </a:r>
            <a:r>
              <a:rPr lang="de-DE" b="1" dirty="0" smtClean="0">
                <a:solidFill>
                  <a:srgbClr val="FF0000"/>
                </a:solidFill>
              </a:rPr>
              <a:t> – 22 May 2014</a:t>
            </a:r>
            <a:endParaRPr lang="de-DE" b="1" dirty="0">
              <a:solidFill>
                <a:srgbClr val="FF0000"/>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421581"/>
            <a:ext cx="2664296" cy="43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4211960" y="6286666"/>
            <a:ext cx="1390124" cy="369332"/>
          </a:xfrm>
          <a:prstGeom prst="rect">
            <a:avLst/>
          </a:prstGeom>
          <a:noFill/>
        </p:spPr>
        <p:txBody>
          <a:bodyPr wrap="none" rtlCol="0">
            <a:spAutoFit/>
          </a:bodyPr>
          <a:lstStyle/>
          <a:p>
            <a:r>
              <a:rPr lang="de-DE" dirty="0" smtClean="0"/>
              <a:t>2 May 2014</a:t>
            </a:r>
            <a:endParaRPr lang="de-DE"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5373216"/>
            <a:ext cx="48958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916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416" y="-99392"/>
            <a:ext cx="8229600" cy="562074"/>
          </a:xfrm>
        </p:spPr>
        <p:txBody>
          <a:bodyPr/>
          <a:lstStyle/>
          <a:p>
            <a:r>
              <a:rPr lang="de-DE" sz="2000" b="1" dirty="0" smtClean="0">
                <a:solidFill>
                  <a:srgbClr val="FF0000"/>
                </a:solidFill>
                <a:latin typeface="Arial" panose="020B0604020202020204" pitchFamily="34" charset="0"/>
                <a:cs typeface="Arial" panose="020B0604020202020204" pitchFamily="34" charset="0"/>
              </a:rPr>
              <a:t>Optical </a:t>
            </a:r>
            <a:r>
              <a:rPr lang="de-DE" sz="2000" b="1" dirty="0" err="1" smtClean="0">
                <a:solidFill>
                  <a:srgbClr val="FF0000"/>
                </a:solidFill>
                <a:latin typeface="Arial" panose="020B0604020202020204" pitchFamily="34" charset="0"/>
                <a:cs typeface="Arial" panose="020B0604020202020204" pitchFamily="34" charset="0"/>
              </a:rPr>
              <a:t>stochastic</a:t>
            </a:r>
            <a:r>
              <a:rPr lang="de-DE" sz="2000" b="1" dirty="0" smtClean="0">
                <a:solidFill>
                  <a:srgbClr val="FF0000"/>
                </a:solidFill>
                <a:latin typeface="Arial" panose="020B0604020202020204" pitchFamily="34" charset="0"/>
                <a:cs typeface="Arial" panose="020B0604020202020204" pitchFamily="34" charset="0"/>
              </a:rPr>
              <a:t> </a:t>
            </a:r>
            <a:r>
              <a:rPr lang="de-DE" sz="2000" b="1" dirty="0" err="1" smtClean="0">
                <a:solidFill>
                  <a:srgbClr val="FF0000"/>
                </a:solidFill>
                <a:latin typeface="Arial" panose="020B0604020202020204" pitchFamily="34" charset="0"/>
                <a:cs typeface="Arial" panose="020B0604020202020204" pitchFamily="34" charset="0"/>
              </a:rPr>
              <a:t>experiment</a:t>
            </a:r>
            <a:r>
              <a:rPr lang="de-DE" sz="2000" b="1" dirty="0" smtClean="0">
                <a:solidFill>
                  <a:srgbClr val="FF0000"/>
                </a:solidFill>
                <a:latin typeface="Arial" panose="020B0604020202020204" pitchFamily="34" charset="0"/>
                <a:cs typeface="Arial" panose="020B0604020202020204" pitchFamily="34" charset="0"/>
              </a:rPr>
              <a:t> at IOTA (2014)</a:t>
            </a:r>
            <a:endParaRPr lang="de-DE" sz="2000" b="1" dirty="0">
              <a:solidFill>
                <a:srgbClr val="FF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870795"/>
            <a:ext cx="4402313" cy="197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76672"/>
            <a:ext cx="600196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056" y="2323540"/>
            <a:ext cx="3384944" cy="275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1357" y="2528811"/>
            <a:ext cx="3166546" cy="234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0" y="2431462"/>
            <a:ext cx="3149332" cy="244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81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5" y="214367"/>
            <a:ext cx="3600401" cy="128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61233"/>
            <a:ext cx="6900241" cy="491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14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548680"/>
            <a:ext cx="8229600" cy="4525963"/>
          </a:xfrm>
        </p:spPr>
        <p:txBody>
          <a:bodyPr/>
          <a:lstStyle/>
          <a:p>
            <a:pPr marL="0" indent="0">
              <a:buNone/>
            </a:pPr>
            <a:r>
              <a:rPr lang="de-DE" sz="2000" dirty="0" err="1" smtClean="0"/>
              <a:t>Combination</a:t>
            </a:r>
            <a:r>
              <a:rPr lang="de-DE" sz="2000" dirty="0" smtClean="0"/>
              <a:t> </a:t>
            </a:r>
            <a:r>
              <a:rPr lang="de-DE" sz="2000" dirty="0" err="1" smtClean="0"/>
              <a:t>of</a:t>
            </a:r>
            <a:r>
              <a:rPr lang="de-DE" sz="2000" dirty="0" smtClean="0"/>
              <a:t> LWFA </a:t>
            </a:r>
            <a:r>
              <a:rPr lang="de-DE" sz="2000" dirty="0" err="1" smtClean="0"/>
              <a:t>and</a:t>
            </a:r>
            <a:r>
              <a:rPr lang="de-DE" sz="2000" dirty="0" smtClean="0"/>
              <a:t> Storage ring </a:t>
            </a:r>
            <a:r>
              <a:rPr lang="de-DE" sz="2000" dirty="0" err="1" smtClean="0"/>
              <a:t>would</a:t>
            </a:r>
            <a:r>
              <a:rPr lang="de-DE" sz="2000" dirty="0" smtClean="0"/>
              <a:t> </a:t>
            </a:r>
            <a:r>
              <a:rPr lang="de-DE" sz="2000" dirty="0" err="1" smtClean="0"/>
              <a:t>allow</a:t>
            </a:r>
            <a:r>
              <a:rPr lang="de-DE" sz="2000" dirty="0" smtClean="0"/>
              <a:t> </a:t>
            </a:r>
            <a:r>
              <a:rPr lang="de-DE" sz="2000" dirty="0" err="1" smtClean="0"/>
              <a:t>to</a:t>
            </a:r>
            <a:r>
              <a:rPr lang="de-DE" sz="2000" dirty="0" smtClean="0"/>
              <a:t> </a:t>
            </a:r>
            <a:r>
              <a:rPr lang="de-DE" sz="2000" dirty="0" err="1" smtClean="0"/>
              <a:t>build</a:t>
            </a:r>
            <a:r>
              <a:rPr lang="de-DE" sz="2000" dirty="0" smtClean="0"/>
              <a:t> </a:t>
            </a:r>
            <a:r>
              <a:rPr lang="de-DE" sz="2000" dirty="0" err="1" smtClean="0"/>
              <a:t>new</a:t>
            </a:r>
            <a:r>
              <a:rPr lang="de-DE" sz="2000" dirty="0" smtClean="0"/>
              <a:t> </a:t>
            </a:r>
            <a:r>
              <a:rPr lang="de-DE" sz="2000" dirty="0" err="1" smtClean="0"/>
              <a:t>generation</a:t>
            </a:r>
            <a:r>
              <a:rPr lang="de-DE" sz="2000" dirty="0" smtClean="0"/>
              <a:t> </a:t>
            </a:r>
            <a:r>
              <a:rPr lang="de-DE" sz="2000" dirty="0" err="1" smtClean="0"/>
              <a:t>compact</a:t>
            </a:r>
            <a:r>
              <a:rPr lang="de-DE" sz="2000" dirty="0" smtClean="0"/>
              <a:t> Light </a:t>
            </a:r>
            <a:r>
              <a:rPr lang="de-DE" sz="2000" dirty="0" err="1" smtClean="0"/>
              <a:t>Sources</a:t>
            </a:r>
            <a:r>
              <a:rPr lang="de-DE" sz="2000" dirty="0" smtClean="0"/>
              <a:t> </a:t>
            </a:r>
            <a:r>
              <a:rPr lang="de-DE" sz="2000" dirty="0" err="1" smtClean="0"/>
              <a:t>and</a:t>
            </a:r>
            <a:r>
              <a:rPr lang="de-DE" sz="2000" dirty="0" smtClean="0"/>
              <a:t> </a:t>
            </a:r>
            <a:r>
              <a:rPr lang="de-DE" sz="2000" dirty="0" err="1" smtClean="0"/>
              <a:t>expand</a:t>
            </a:r>
            <a:r>
              <a:rPr lang="de-DE" sz="2000" dirty="0" smtClean="0"/>
              <a:t> </a:t>
            </a:r>
            <a:r>
              <a:rPr lang="de-DE" sz="2000" dirty="0" err="1" smtClean="0"/>
              <a:t>user</a:t>
            </a:r>
            <a:r>
              <a:rPr lang="de-DE" sz="2000" dirty="0" smtClean="0"/>
              <a:t> </a:t>
            </a:r>
            <a:r>
              <a:rPr lang="de-DE" sz="2000" dirty="0" err="1" smtClean="0"/>
              <a:t>facilities</a:t>
            </a:r>
            <a:r>
              <a:rPr lang="de-DE" sz="2000" dirty="0" smtClean="0"/>
              <a:t> </a:t>
            </a:r>
            <a:r>
              <a:rPr lang="de-DE" sz="2000" dirty="0" err="1" smtClean="0"/>
              <a:t>to</a:t>
            </a:r>
            <a:r>
              <a:rPr lang="de-DE" sz="2000" dirty="0" smtClean="0"/>
              <a:t> different </a:t>
            </a:r>
            <a:r>
              <a:rPr lang="de-DE" sz="2000" dirty="0" err="1" smtClean="0"/>
              <a:t>commercial</a:t>
            </a:r>
            <a:r>
              <a:rPr lang="de-DE" sz="2000" dirty="0" smtClean="0"/>
              <a:t> </a:t>
            </a:r>
            <a:r>
              <a:rPr lang="de-DE" sz="2000" dirty="0" err="1" smtClean="0"/>
              <a:t>applications</a:t>
            </a:r>
            <a:r>
              <a:rPr lang="de-DE" sz="2000" dirty="0" smtClean="0"/>
              <a:t> </a:t>
            </a:r>
            <a:r>
              <a:rPr lang="de-DE" sz="2000" dirty="0" err="1" smtClean="0"/>
              <a:t>including</a:t>
            </a:r>
            <a:r>
              <a:rPr lang="de-DE" sz="2000" dirty="0" smtClean="0"/>
              <a:t> multi-user </a:t>
            </a:r>
            <a:r>
              <a:rPr lang="de-DE" sz="2000" dirty="0" err="1" smtClean="0"/>
              <a:t>medical</a:t>
            </a:r>
            <a:r>
              <a:rPr lang="de-DE" sz="2000" dirty="0" smtClean="0"/>
              <a:t> </a:t>
            </a:r>
            <a:r>
              <a:rPr lang="de-DE" sz="2000" dirty="0" err="1" smtClean="0"/>
              <a:t>applications</a:t>
            </a:r>
            <a:r>
              <a:rPr lang="de-DE" sz="2000" dirty="0" smtClean="0"/>
              <a:t> etc.</a:t>
            </a:r>
          </a:p>
          <a:p>
            <a:pPr marL="0" indent="0">
              <a:buNone/>
            </a:pPr>
            <a:endParaRPr lang="de-DE" sz="20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8018088" cy="36049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68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0" y="2420888"/>
            <a:ext cx="8939808" cy="27991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2000" b="1" dirty="0">
              <a:solidFill>
                <a:srgbClr val="0000CC"/>
              </a:solidFill>
            </a:endParaRPr>
          </a:p>
          <a:p>
            <a:r>
              <a:rPr lang="en-US" sz="2000" b="1" dirty="0">
                <a:solidFill>
                  <a:srgbClr val="FF0000"/>
                </a:solidFill>
                <a:latin typeface="Arial" panose="020B0604020202020204" pitchFamily="34" charset="0"/>
                <a:cs typeface="Arial" panose="020B0604020202020204" pitchFamily="34" charset="0"/>
              </a:rPr>
              <a:t>I</a:t>
            </a:r>
            <a:r>
              <a:rPr lang="en-US" sz="2000" b="1" dirty="0" smtClean="0">
                <a:solidFill>
                  <a:srgbClr val="FF0000"/>
                </a:solidFill>
                <a:latin typeface="Arial" panose="020B0604020202020204" pitchFamily="34" charset="0"/>
                <a:cs typeface="Arial" panose="020B0604020202020204" pitchFamily="34" charset="0"/>
              </a:rPr>
              <a:t>s </a:t>
            </a:r>
            <a:r>
              <a:rPr lang="en-US" sz="2000" b="1" dirty="0">
                <a:solidFill>
                  <a:srgbClr val="FF0000"/>
                </a:solidFill>
                <a:latin typeface="Arial" panose="020B0604020202020204" pitchFamily="34" charset="0"/>
                <a:cs typeface="Arial" panose="020B0604020202020204" pitchFamily="34" charset="0"/>
              </a:rPr>
              <a:t>it possible to accept reasonable part of the </a:t>
            </a:r>
            <a:br>
              <a:rPr lang="en-US" sz="2000" b="1" dirty="0">
                <a:solidFill>
                  <a:srgbClr val="FF0000"/>
                </a:solidFill>
                <a:latin typeface="Arial" panose="020B0604020202020204" pitchFamily="34" charset="0"/>
                <a:cs typeface="Arial" panose="020B0604020202020204" pitchFamily="34" charset="0"/>
              </a:rPr>
            </a:br>
            <a:r>
              <a:rPr lang="en-US" sz="2000" b="1" dirty="0">
                <a:solidFill>
                  <a:srgbClr val="FF0000"/>
                </a:solidFill>
                <a:latin typeface="Arial" panose="020B0604020202020204" pitchFamily="34" charset="0"/>
                <a:cs typeface="Arial" panose="020B0604020202020204" pitchFamily="34" charset="0"/>
              </a:rPr>
              <a:t>e-beam after LWFA for further storage, manipulation </a:t>
            </a:r>
            <a:br>
              <a:rPr lang="en-US" sz="2000" b="1" dirty="0">
                <a:solidFill>
                  <a:srgbClr val="FF0000"/>
                </a:solidFill>
                <a:latin typeface="Arial" panose="020B0604020202020204" pitchFamily="34" charset="0"/>
                <a:cs typeface="Arial" panose="020B0604020202020204" pitchFamily="34" charset="0"/>
              </a:rPr>
            </a:br>
            <a:r>
              <a:rPr lang="en-US" sz="2000" b="1" dirty="0">
                <a:solidFill>
                  <a:srgbClr val="FF0000"/>
                </a:solidFill>
                <a:latin typeface="Arial" panose="020B0604020202020204" pitchFamily="34" charset="0"/>
                <a:cs typeface="Arial" panose="020B0604020202020204" pitchFamily="34" charset="0"/>
              </a:rPr>
              <a:t>and accumulation in a dedicated ring </a:t>
            </a:r>
            <a:r>
              <a:rPr lang="en-US" sz="2000" b="1" dirty="0" smtClean="0">
                <a:solidFill>
                  <a:srgbClr val="FF0000"/>
                </a:solidFill>
                <a:latin typeface="Arial" panose="020B0604020202020204" pitchFamily="34" charset="0"/>
                <a:cs typeface="Arial" panose="020B0604020202020204" pitchFamily="34" charset="0"/>
              </a:rPr>
              <a:t>?</a:t>
            </a: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smtClean="0">
              <a:solidFill>
                <a:srgbClr val="FF0000"/>
              </a:solidFill>
              <a:latin typeface="Arial" panose="020B0604020202020204" pitchFamily="34" charset="0"/>
              <a:cs typeface="Arial" panose="020B0604020202020204" pitchFamily="34" charset="0"/>
            </a:endParaRPr>
          </a:p>
          <a:p>
            <a:endParaRPr lang="en-US" sz="2000" b="1" dirty="0" smtClean="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r>
              <a:rPr lang="en-US" sz="2000" b="1" dirty="0">
                <a:solidFill>
                  <a:srgbClr val="0000CC"/>
                </a:solidFill>
                <a:latin typeface="Arial" panose="020B0604020202020204" pitchFamily="34" charset="0"/>
                <a:cs typeface="Arial" panose="020B0604020202020204" pitchFamily="34" charset="0"/>
              </a:rPr>
              <a:t>expected parameters of electron beam generated </a:t>
            </a:r>
            <a:br>
              <a:rPr lang="en-US" sz="2000" b="1" dirty="0">
                <a:solidFill>
                  <a:srgbClr val="0000CC"/>
                </a:solidFill>
                <a:latin typeface="Arial" panose="020B0604020202020204" pitchFamily="34" charset="0"/>
                <a:cs typeface="Arial" panose="020B0604020202020204" pitchFamily="34" charset="0"/>
              </a:rPr>
            </a:br>
            <a:r>
              <a:rPr lang="en-US" sz="2000" b="1" dirty="0">
                <a:solidFill>
                  <a:srgbClr val="0000CC"/>
                </a:solidFill>
                <a:latin typeface="Arial" panose="020B0604020202020204" pitchFamily="34" charset="0"/>
                <a:cs typeface="Arial" panose="020B0604020202020204" pitchFamily="34" charset="0"/>
              </a:rPr>
              <a:t>by Laser Wake-field accelerator</a:t>
            </a:r>
          </a:p>
          <a:p>
            <a:endParaRPr lang="en-US" sz="2000" b="1" dirty="0">
              <a:solidFill>
                <a:srgbClr val="0000CC"/>
              </a:solidFill>
              <a:latin typeface="Arial" panose="020B0604020202020204" pitchFamily="34" charset="0"/>
              <a:cs typeface="Arial" panose="020B0604020202020204" pitchFamily="34" charset="0"/>
            </a:endParaRPr>
          </a:p>
          <a:p>
            <a:r>
              <a:rPr lang="en-US" sz="2000" b="1" dirty="0">
                <a:solidFill>
                  <a:srgbClr val="FF0000"/>
                </a:solidFill>
              </a:rPr>
              <a:t/>
            </a:r>
            <a:br>
              <a:rPr lang="en-US" sz="2000" b="1" dirty="0">
                <a:solidFill>
                  <a:srgbClr val="FF0000"/>
                </a:solidFill>
              </a:rPr>
            </a:br>
            <a:r>
              <a:rPr lang="en-US" sz="2000" b="1" dirty="0" smtClean="0">
                <a:solidFill>
                  <a:srgbClr val="0000CC"/>
                </a:solidFill>
              </a:rPr>
              <a:t/>
            </a:r>
            <a:br>
              <a:rPr lang="en-US" sz="2000" b="1" dirty="0" smtClean="0">
                <a:solidFill>
                  <a:srgbClr val="0000CC"/>
                </a:solidFill>
              </a:rPr>
            </a:br>
            <a:r>
              <a:rPr lang="en-US" sz="2000" b="1" dirty="0" smtClean="0">
                <a:solidFill>
                  <a:srgbClr val="0000CC"/>
                </a:solidFill>
              </a:rPr>
              <a:t/>
            </a:r>
            <a:br>
              <a:rPr lang="en-US" sz="2000" b="1" dirty="0" smtClean="0">
                <a:solidFill>
                  <a:srgbClr val="0000CC"/>
                </a:solidFill>
              </a:rPr>
            </a:br>
            <a:r>
              <a:rPr lang="en-US" sz="2000" b="1" dirty="0" smtClean="0">
                <a:solidFill>
                  <a:srgbClr val="0000CC"/>
                </a:solidFill>
              </a:rPr>
              <a:t/>
            </a:r>
            <a:br>
              <a:rPr lang="en-US" sz="2000" b="1" dirty="0" smtClean="0">
                <a:solidFill>
                  <a:srgbClr val="0000CC"/>
                </a:solidFill>
              </a:rPr>
            </a:br>
            <a:r>
              <a:rPr lang="en-US" sz="2000" b="1" dirty="0" smtClean="0">
                <a:solidFill>
                  <a:srgbClr val="FF0000"/>
                </a:solidFill>
              </a:rPr>
              <a:t/>
            </a:r>
            <a:br>
              <a:rPr lang="en-US" sz="2000" b="1" dirty="0" smtClean="0">
                <a:solidFill>
                  <a:srgbClr val="FF0000"/>
                </a:solidFill>
              </a:rPr>
            </a:br>
            <a:endParaRPr lang="de-DE" sz="2000" b="1" dirty="0">
              <a:solidFill>
                <a:srgbClr val="FF0000"/>
              </a:solidFill>
            </a:endParaRPr>
          </a:p>
        </p:txBody>
      </p:sp>
    </p:spTree>
    <p:extLst>
      <p:ext uri="{BB962C8B-B14F-4D97-AF65-F5344CB8AC3E}">
        <p14:creationId xmlns:p14="http://schemas.microsoft.com/office/powerpoint/2010/main" val="765061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6242</Words>
  <Application>Microsoft Office PowerPoint</Application>
  <PresentationFormat>Bildschirmpräsentation (4:3)</PresentationFormat>
  <Paragraphs>1004</Paragraphs>
  <Slides>69</Slides>
  <Notes>3</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69</vt:i4>
      </vt:variant>
    </vt:vector>
  </HeadingPairs>
  <TitlesOfParts>
    <vt:vector size="72" baseType="lpstr">
      <vt:lpstr>Larissa</vt:lpstr>
      <vt:lpstr>Formel</vt:lpstr>
      <vt:lpstr>Dokument</vt:lpstr>
      <vt:lpstr>Optimized lattice of the Very Large Acceptance  compact Storage Ring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IOTA ring (ASTA proposals 2013)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VLA_cSR ring lattice  with relaxed parameters  ”3Q_SPLIT_SHORT_5” lattice version  fitted to the FLUTE Bunker 15  14 m</vt:lpstr>
      <vt:lpstr>Ring Lattice  “3Q_SPLIT_SHORT_5”.  C = 44.112 m  </vt:lpstr>
      <vt:lpstr>PowerPoint-Präsentation</vt:lpstr>
      <vt:lpstr>PowerPoint-Präsentation</vt:lpstr>
      <vt:lpstr>”3Q_SPLIT_SHORT_5”  lattice version. One Cell.  Length L=11.028 m</vt:lpstr>
      <vt:lpstr>Lattice  “3Q_SPLIT_SHORT_5”.  half- cell</vt:lpstr>
      <vt:lpstr>Lattice  “3Q_SPLIT_SHORT_5”  One cell</vt:lpstr>
      <vt:lpstr>An envelope of wide momentum spread beam   Lattice  “3Q_SPLIT_SHORT_5”.  One cell</vt:lpstr>
      <vt:lpstr>PowerPoint-Präsentation</vt:lpstr>
      <vt:lpstr>PowerPoint-Präsentation</vt:lpstr>
      <vt:lpstr>PowerPoint-Präsentation</vt:lpstr>
      <vt:lpstr>PowerPoint-Präsentation</vt:lpstr>
      <vt:lpstr>Layout of the LWFA ring + phase compressor  of CHICAN type</vt:lpstr>
      <vt:lpstr>PowerPoint-Präsentation</vt:lpstr>
      <vt:lpstr>PowerPoint-Präsentation</vt:lpstr>
      <vt:lpstr>PowerPoint-Präsentation</vt:lpstr>
      <vt:lpstr>PowerPoint-Präsentation</vt:lpstr>
      <vt:lpstr>PowerPoint-Präsentation</vt:lpstr>
      <vt:lpstr>Betatron tune diagram. Lattice “3Q_SPLIT_SHORT_5” </vt:lpstr>
      <vt:lpstr>Lattice “3Q_SPLIT_SHORT_5”.   Betatron tune deviation for off-momentum particles  </vt:lpstr>
      <vt:lpstr>PowerPoint-Präsentation</vt:lpstr>
      <vt:lpstr>PowerPoint-Präsentation</vt:lpstr>
      <vt:lpstr>PowerPoint-Präsentation</vt:lpstr>
      <vt:lpstr>Amplitude dependent tune shift. Lattice “3Q_SPLIT_SHORT_5”.  Octupoles located in achromat section of a ring compensate ADTS </vt:lpstr>
      <vt:lpstr>PowerPoint-Präsentation</vt:lpstr>
      <vt:lpstr>PowerPoint-Präsentation</vt:lpstr>
      <vt:lpstr>PowerPoint-Präsentation</vt:lpstr>
      <vt:lpstr>Table 2. Parameters of VLA-cSR magnetic elements</vt:lpstr>
      <vt:lpstr>Table 2. Parameters of VLA-cSR magnetic elements (cont.)</vt:lpstr>
      <vt:lpstr>Layout of the LWFA ring + phase compressor  of CHICAN type</vt:lpstr>
      <vt:lpstr>Lattice of the LWFA ring + phase compressor  of CHICAN type</vt:lpstr>
      <vt:lpstr>PowerPoint-Präsentation</vt:lpstr>
      <vt:lpstr>PowerPoint-Präsentation</vt:lpstr>
      <vt:lpstr>PowerPoint-Präsentation</vt:lpstr>
      <vt:lpstr>PowerPoint-Präsentation</vt:lpstr>
      <vt:lpstr>PowerPoint-Präsentation</vt:lpstr>
      <vt:lpstr>IOTA  Ring layout,   IPAC2012,  New Orlean ( USA) S. Nagaitsev</vt:lpstr>
      <vt:lpstr>PowerPoint-Präsentation</vt:lpstr>
      <vt:lpstr>Design of IOTA (Integrable Optics Test Accelerator)</vt:lpstr>
      <vt:lpstr>Optical stochastic experiment at IOTA (2014)</vt:lpstr>
    </vt:vector>
  </TitlesOfParts>
  <Company>Karlsruhe Institute of Technology (KIT)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Papash, Alexander (ISS)</dc:creator>
  <cp:lastModifiedBy>Papash, Alexander (ISS)</cp:lastModifiedBy>
  <cp:revision>711</cp:revision>
  <cp:lastPrinted>2016-11-18T15:08:32Z</cp:lastPrinted>
  <dcterms:created xsi:type="dcterms:W3CDTF">2014-10-23T10:28:46Z</dcterms:created>
  <dcterms:modified xsi:type="dcterms:W3CDTF">2016-11-29T17:51:29Z</dcterms:modified>
</cp:coreProperties>
</file>