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27.xml" ContentType="application/vnd.openxmlformats-officedocument.presentationml.slide+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Default Extension="emf" ContentType="image/x-emf"/>
  <Override PartName="/ppt/embeddings/oleObject1.bin" ContentType="application/vnd.openxmlformats-officedocument.oleObject"/>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docProps/core.xml" ContentType="application/vnd.openxmlformats-package.core-properties+xml"/>
  <Override PartName="/ppt/slides/slide14.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28.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26.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Default Extension="vml" ContentType="application/vnd.openxmlformats-officedocument.vmlDrawing"/>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55" r:id="rId1"/>
  </p:sldMasterIdLst>
  <p:notesMasterIdLst>
    <p:notesMasterId r:id="rId30"/>
  </p:notesMasterIdLst>
  <p:sldIdLst>
    <p:sldId id="256" r:id="rId2"/>
    <p:sldId id="265" r:id="rId3"/>
    <p:sldId id="274" r:id="rId4"/>
    <p:sldId id="273" r:id="rId5"/>
    <p:sldId id="264" r:id="rId6"/>
    <p:sldId id="277" r:id="rId7"/>
    <p:sldId id="278" r:id="rId8"/>
    <p:sldId id="288" r:id="rId9"/>
    <p:sldId id="280" r:id="rId10"/>
    <p:sldId id="279" r:id="rId11"/>
    <p:sldId id="281" r:id="rId12"/>
    <p:sldId id="272" r:id="rId13"/>
    <p:sldId id="258" r:id="rId14"/>
    <p:sldId id="287" r:id="rId15"/>
    <p:sldId id="263" r:id="rId16"/>
    <p:sldId id="262" r:id="rId17"/>
    <p:sldId id="261" r:id="rId18"/>
    <p:sldId id="260" r:id="rId19"/>
    <p:sldId id="290" r:id="rId20"/>
    <p:sldId id="266" r:id="rId21"/>
    <p:sldId id="286" r:id="rId22"/>
    <p:sldId id="268" r:id="rId23"/>
    <p:sldId id="289" r:id="rId24"/>
    <p:sldId id="269" r:id="rId25"/>
    <p:sldId id="276" r:id="rId26"/>
    <p:sldId id="284" r:id="rId27"/>
    <p:sldId id="259" r:id="rId28"/>
    <p:sldId id="282"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orient="horz" pos="346">
          <p15:clr>
            <a:srgbClr val="A4A3A4"/>
          </p15:clr>
        </p15:guide>
        <p15:guide id="3" orient="horz" pos="3974">
          <p15:clr>
            <a:srgbClr val="A4A3A4"/>
          </p15:clr>
        </p15:guide>
        <p15:guide id="4" orient="horz" pos="1026">
          <p15:clr>
            <a:srgbClr val="A4A3A4"/>
          </p15:clr>
        </p15:guide>
        <p15:guide id="5" pos="2880">
          <p15:clr>
            <a:srgbClr val="A4A3A4"/>
          </p15:clr>
        </p15:guide>
        <p15:guide id="6" pos="521">
          <p15:clr>
            <a:srgbClr val="A4A3A4"/>
          </p15:clr>
        </p15:guide>
        <p15:guide id="7" pos="5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D7703"/>
    <a:srgbClr val="132577"/>
    <a:srgbClr val="F4F4F4"/>
    <a:srgbClr val="D1D2D4"/>
    <a:srgbClr val="B7B9BA"/>
    <a:srgbClr val="AF007C"/>
    <a:srgbClr val="0098D4"/>
    <a:srgbClr val="51A026"/>
    <a:srgbClr val="FFDD00"/>
    <a:srgbClr val="F4A300"/>
  </p:clrMru>
  <p:extLst>
    <p:ext uri="{E76CE94A-603C-4142-B9EB-6D1370010A27}">
      <p14:discardImageEditData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0"/>
    </p:ext>
    <p:ext uri="{FD5EFAAD-0ECE-453E-9831-46B23BE46B34}">
      <p15:chartTrackingRefBased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20000" autoAdjust="0"/>
    <p:restoredTop sz="94660"/>
  </p:normalViewPr>
  <p:slideViewPr>
    <p:cSldViewPr showGuides="1">
      <p:cViewPr varScale="1">
        <p:scale>
          <a:sx n="103" d="100"/>
          <a:sy n="103" d="100"/>
        </p:scale>
        <p:origin x="-304" y="-104"/>
      </p:cViewPr>
      <p:guideLst>
        <p:guide orient="horz" pos="2160"/>
        <p:guide orient="horz" pos="346"/>
        <p:guide orient="horz" pos="3974"/>
        <p:guide orient="horz" pos="1026"/>
        <p:guide pos="2880"/>
        <p:guide pos="521"/>
        <p:guide pos="52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0E798-53FF-4C51-A981-953463752515}" type="datetimeFigureOut">
              <a:rPr lang="fr-FR" smtClean="0"/>
              <a:pPr/>
              <a:t>12/2/16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6CD8F-B7ED-4A05-9FB1-A01CC0EF02CC}" type="slidenum">
              <a:rPr lang="fr-FR" smtClean="0"/>
              <a:pPr/>
              <a:t>‹#›</a:t>
            </a:fld>
            <a:endParaRPr lang="fr-F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340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Cover page">
    <p:spTree>
      <p:nvGrpSpPr>
        <p:cNvPr id="1" name=""/>
        <p:cNvGrpSpPr/>
        <p:nvPr/>
      </p:nvGrpSpPr>
      <p:grpSpPr>
        <a:xfrm>
          <a:off x="0" y="0"/>
          <a:ext cx="0" cy="0"/>
          <a:chOff x="0" y="0"/>
          <a:chExt cx="0" cy="0"/>
        </a:xfrm>
      </p:grpSpPr>
      <p:pic>
        <p:nvPicPr>
          <p:cNvPr id="15" name="Image 14" descr="logo_couv.jpg"/>
          <p:cNvPicPr>
            <a:picLocks noChangeAspect="1"/>
          </p:cNvPicPr>
          <p:nvPr/>
        </p:nvPicPr>
        <p:blipFill>
          <a:blip r:embed="rId2" cstate="print"/>
          <a:stretch>
            <a:fillRect/>
          </a:stretch>
        </p:blipFill>
        <p:spPr>
          <a:xfrm>
            <a:off x="972000" y="1990800"/>
            <a:ext cx="7200000" cy="2880000"/>
          </a:xfrm>
          <a:prstGeom prst="rect">
            <a:avLst/>
          </a:prstGeom>
        </p:spPr>
      </p:pic>
      <p:pic>
        <p:nvPicPr>
          <p:cNvPr id="3" name="Image 14" descr="logo_couv.jpg"/>
          <p:cNvPicPr>
            <a:picLocks noChangeAspect="1"/>
          </p:cNvPicPr>
          <p:nvPr userDrawn="1"/>
        </p:nvPicPr>
        <p:blipFill>
          <a:blip r:embed="rId2" cstate="print"/>
          <a:stretch>
            <a:fillRect/>
          </a:stretch>
        </p:blipFill>
        <p:spPr>
          <a:xfrm>
            <a:off x="972000" y="1990800"/>
            <a:ext cx="7200000" cy="2880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27200" y="126000"/>
            <a:ext cx="8236800" cy="496800"/>
          </a:xfrm>
          <a:solidFill>
            <a:schemeClr val="accent1"/>
          </a:solidFill>
        </p:spPr>
        <p:txBody>
          <a:bodyPr lIns="108000" tIns="0" rIns="108000" anchor="ctr" anchorCtr="0"/>
          <a:lstStyle>
            <a:lvl1pPr>
              <a:lnSpc>
                <a:spcPct val="85000"/>
              </a:lnSpc>
              <a:defRPr sz="2500">
                <a:solidFill>
                  <a:schemeClr val="bg1"/>
                </a:solidFill>
              </a:defRPr>
            </a:lvl1pPr>
          </a:lstStyle>
          <a:p>
            <a:r>
              <a:rPr lang="en-US" smtClean="0"/>
              <a:t>Click to edit Master title style</a:t>
            </a:r>
            <a:endParaRPr lang="fr-FR" dirty="0"/>
          </a:p>
        </p:txBody>
      </p:sp>
      <p:sp>
        <p:nvSpPr>
          <p:cNvPr id="3" name="Espace réservé du contenu 2"/>
          <p:cNvSpPr>
            <a:spLocks noGrp="1"/>
          </p:cNvSpPr>
          <p:nvPr>
            <p:ph idx="1"/>
          </p:nvPr>
        </p:nvSpPr>
        <p:spPr bwMode="gray">
          <a:xfrm>
            <a:off x="3351600" y="1098000"/>
            <a:ext cx="5612400" cy="3564000"/>
          </a:xfrm>
          <a:solidFill>
            <a:srgbClr val="4E5B99"/>
          </a:solidFill>
        </p:spPr>
        <p:txBody>
          <a:bodyPr lIns="216000" tIns="25200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250">
                <a:solidFill>
                  <a:schemeClr val="bg1"/>
                </a:solidFill>
              </a:defRPr>
            </a:lvl3pPr>
            <a:lvl4pPr marL="0" indent="0">
              <a:lnSpc>
                <a:spcPct val="100000"/>
              </a:lnSpc>
              <a:spcBef>
                <a:spcPts val="0"/>
              </a:spcBef>
              <a:spcAft>
                <a:spcPts val="200"/>
              </a:spcAft>
              <a:buSzPct val="80000"/>
              <a:buNone/>
              <a:defRPr sz="1750">
                <a:solidFill>
                  <a:schemeClr val="bg1"/>
                </a:solidFill>
              </a:defRPr>
            </a:lvl4pPr>
            <a:lvl5pPr marL="0" indent="0">
              <a:lnSpc>
                <a:spcPct val="80000"/>
              </a:lnSpc>
              <a:spcAft>
                <a:spcPts val="0"/>
              </a:spcAft>
              <a:buNone/>
              <a:defRPr sz="1500" b="1" i="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pour une image  7"/>
          <p:cNvSpPr>
            <a:spLocks noGrp="1"/>
          </p:cNvSpPr>
          <p:nvPr>
            <p:ph type="pic" sz="quarter" idx="13"/>
          </p:nvPr>
        </p:nvSpPr>
        <p:spPr>
          <a:xfrm>
            <a:off x="727200" y="1098000"/>
            <a:ext cx="2574000" cy="3564000"/>
          </a:xfrm>
        </p:spPr>
        <p:txBody>
          <a:bodyPr anchor="ctr" anchorCtr="0"/>
          <a:lstStyle>
            <a:lvl1pPr algn="ctr">
              <a:defRPr/>
            </a:lvl1pPr>
          </a:lstStyle>
          <a:p>
            <a:r>
              <a:rPr lang="en-US" smtClean="0"/>
              <a:t>Click icon to add picture</a:t>
            </a:r>
            <a:endParaRPr lang="fr-FR"/>
          </a:p>
        </p:txBody>
      </p:sp>
      <p:sp>
        <p:nvSpPr>
          <p:cNvPr id="18" name="Espace réservé du numéro de diapositive 17"/>
          <p:cNvSpPr>
            <a:spLocks noGrp="1"/>
          </p:cNvSpPr>
          <p:nvPr>
            <p:ph type="sldNum" sz="quarter" idx="15"/>
          </p:nvPr>
        </p:nvSpPr>
        <p:spPr/>
        <p:txBody>
          <a:bodyPr/>
          <a:lstStyle/>
          <a:p>
            <a:r>
              <a:rPr lang="fr-FR" smtClean="0"/>
              <a:t>Page </a:t>
            </a:r>
            <a:fld id="{733122C9-A0B9-462F-8757-0847AD287B63}" type="slidenum">
              <a:rPr lang="fr-FR" smtClean="0"/>
              <a:pPr/>
              <a:t>‹#›</a:t>
            </a:fld>
            <a:endParaRPr lang="fr-FR" dirty="0"/>
          </a:p>
        </p:txBody>
      </p:sp>
      <p:sp>
        <p:nvSpPr>
          <p:cNvPr id="19" name="Espace réservé du pied de page 18"/>
          <p:cNvSpPr>
            <a:spLocks noGrp="1"/>
          </p:cNvSpPr>
          <p:nvPr>
            <p:ph type="ftr" sz="quarter" idx="16"/>
          </p:nvPr>
        </p:nvSpPr>
        <p:spPr/>
        <p:txBody>
          <a:bodyPr/>
          <a:lstStyle/>
          <a:p>
            <a:r>
              <a:rPr lang="en-US" smtClean="0"/>
              <a:t>l Title of Presentation l Date of Presentation l Author</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smtClean="0"/>
              <a:t>Click to edit Master title style</a:t>
            </a:r>
            <a:endParaRPr lang="fr-FR" dirty="0"/>
          </a:p>
        </p:txBody>
      </p:sp>
      <p:sp>
        <p:nvSpPr>
          <p:cNvPr id="3" name="Espace réservé du contenu 2"/>
          <p:cNvSpPr>
            <a:spLocks noGrp="1"/>
          </p:cNvSpPr>
          <p:nvPr>
            <p:ph idx="1"/>
          </p:nvPr>
        </p:nvSpPr>
        <p:spPr bwMode="gray">
          <a:xfrm>
            <a:off x="727688" y="764704"/>
            <a:ext cx="8236800" cy="5400000"/>
          </a:xfrm>
        </p:spPr>
        <p:txBody>
          <a:bodyPr/>
          <a:lstStyle>
            <a:lvl1pPr>
              <a:defRPr baseline="0"/>
            </a:lvl1pPr>
            <a:lvl2pPr>
              <a:defRPr>
                <a:solidFill>
                  <a:schemeClr val="tx1"/>
                </a:solidFill>
              </a:defRPr>
            </a:lvl2pPr>
            <a:lvl4pPr>
              <a:spcBef>
                <a:spcPts val="0"/>
              </a:spcBef>
              <a:spcAft>
                <a:spcPts val="300"/>
              </a:spcAft>
              <a:buSzPct val="80000"/>
              <a:defRPr/>
            </a:lvl4pPr>
            <a:lvl5pPr>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du numéro de diapositive 7"/>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r>
              <a:rPr lang="en-US" smtClean="0"/>
              <a:t>l Title of Presentation l Date of Presentation l Author</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Use for importing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US" smtClean="0"/>
              <a:t>l Title of Presentation l Date of Presentation l Author</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72959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lou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ESRF COLOUR PALETTE</a:t>
            </a:r>
            <a:endParaRPr lang="en-GB" dirty="0"/>
          </a:p>
        </p:txBody>
      </p:sp>
      <p:sp>
        <p:nvSpPr>
          <p:cNvPr id="3" name="Footer Placeholder 2"/>
          <p:cNvSpPr>
            <a:spLocks noGrp="1"/>
          </p:cNvSpPr>
          <p:nvPr>
            <p:ph type="ftr" sz="quarter" idx="10"/>
          </p:nvPr>
        </p:nvSpPr>
        <p:spPr/>
        <p:txBody>
          <a:bodyPr/>
          <a:lstStyle/>
          <a:p>
            <a:r>
              <a:rPr lang="en-US" smtClean="0"/>
              <a:t>l Title of Presentation l Date of Presentation l Author</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grpSp>
        <p:nvGrpSpPr>
          <p:cNvPr id="5" name="Group 4"/>
          <p:cNvGrpSpPr/>
          <p:nvPr userDrawn="1"/>
        </p:nvGrpSpPr>
        <p:grpSpPr>
          <a:xfrm>
            <a:off x="1751223" y="1016732"/>
            <a:ext cx="6421177" cy="4780955"/>
            <a:chOff x="977503" y="761588"/>
            <a:chExt cx="6421177" cy="4780955"/>
          </a:xfrm>
        </p:grpSpPr>
        <p:sp>
          <p:nvSpPr>
            <p:cNvPr id="6" name="Oval 5"/>
            <p:cNvSpPr/>
            <p:nvPr/>
          </p:nvSpPr>
          <p:spPr>
            <a:xfrm>
              <a:off x="2803893" y="1812730"/>
              <a:ext cx="2628292" cy="2628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175956" y="1016392"/>
              <a:ext cx="576404" cy="576404"/>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003708" y="1393465"/>
              <a:ext cx="576404" cy="576404"/>
            </a:xfrm>
            <a:prstGeom prst="ellipse">
              <a:avLst/>
            </a:prstGeom>
            <a:solidFill>
              <a:srgbClr val="F4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507764" y="1980062"/>
              <a:ext cx="576404" cy="576404"/>
            </a:xfrm>
            <a:prstGeom prst="ellipse">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688124" y="2740535"/>
              <a:ext cx="576404" cy="576404"/>
            </a:xfrm>
            <a:prstGeom prst="ellipse">
              <a:avLst/>
            </a:prstGeom>
            <a:solidFill>
              <a:srgbClr val="51A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580282" y="3501008"/>
              <a:ext cx="576404" cy="576404"/>
            </a:xfrm>
            <a:prstGeom prst="ellipse">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148064" y="4169035"/>
              <a:ext cx="576404" cy="576404"/>
            </a:xfrm>
            <a:prstGeom prst="ellipse">
              <a:avLst/>
            </a:prstGeom>
            <a:solidFill>
              <a:srgbClr val="AF0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367594" y="1709154"/>
              <a:ext cx="576404" cy="576404"/>
            </a:xfrm>
            <a:prstGeom prst="ellipse">
              <a:avLst/>
            </a:prstGeom>
            <a:solidFill>
              <a:srgbClr val="1325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079392" y="2433493"/>
              <a:ext cx="576404" cy="576404"/>
            </a:xfrm>
            <a:prstGeom prst="ellipse">
              <a:avLst/>
            </a:prstGeom>
            <a:solidFill>
              <a:srgbClr val="13257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91370" y="4689140"/>
              <a:ext cx="576404" cy="576404"/>
            </a:xfrm>
            <a:prstGeom prst="ellipse">
              <a:avLst/>
            </a:prstGeom>
            <a:solidFill>
              <a:srgbClr val="B7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706262" y="4329100"/>
              <a:ext cx="576404" cy="576404"/>
            </a:xfrm>
            <a:prstGeom prst="ellipse">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13415" y="3746995"/>
              <a:ext cx="576404" cy="576404"/>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545461" y="3053707"/>
              <a:ext cx="1260990" cy="276999"/>
            </a:xfrm>
            <a:prstGeom prst="rect">
              <a:avLst/>
            </a:prstGeom>
            <a:noFill/>
          </p:spPr>
          <p:txBody>
            <a:bodyPr wrap="square" rtlCol="0">
              <a:spAutoFit/>
            </a:bodyPr>
            <a:lstStyle/>
            <a:p>
              <a:r>
                <a:rPr lang="fr-FR" sz="1200" dirty="0" smtClean="0">
                  <a:solidFill>
                    <a:schemeClr val="bg1"/>
                  </a:solidFill>
                </a:rPr>
                <a:t>R019G037B119</a:t>
              </a:r>
              <a:endParaRPr lang="en-GB" sz="1200" dirty="0">
                <a:solidFill>
                  <a:schemeClr val="bg1"/>
                </a:solidFill>
              </a:endParaRPr>
            </a:p>
          </p:txBody>
        </p:sp>
        <p:sp>
          <p:nvSpPr>
            <p:cNvPr id="19" name="TextBox 18"/>
            <p:cNvSpPr txBox="1"/>
            <p:nvPr/>
          </p:nvSpPr>
          <p:spPr>
            <a:xfrm>
              <a:off x="4339537" y="761588"/>
              <a:ext cx="1260990" cy="276999"/>
            </a:xfrm>
            <a:prstGeom prst="rect">
              <a:avLst/>
            </a:prstGeom>
            <a:noFill/>
          </p:spPr>
          <p:txBody>
            <a:bodyPr wrap="square" rtlCol="0">
              <a:spAutoFit/>
            </a:bodyPr>
            <a:lstStyle/>
            <a:p>
              <a:r>
                <a:rPr lang="fr-FR" sz="1200" dirty="0" smtClean="0"/>
                <a:t>R237G119B003</a:t>
              </a:r>
              <a:endParaRPr lang="en-GB" sz="1200" dirty="0"/>
            </a:p>
          </p:txBody>
        </p:sp>
        <p:sp>
          <p:nvSpPr>
            <p:cNvPr id="20" name="TextBox 19"/>
            <p:cNvSpPr txBox="1"/>
            <p:nvPr/>
          </p:nvSpPr>
          <p:spPr>
            <a:xfrm>
              <a:off x="5273712" y="1162931"/>
              <a:ext cx="1314512" cy="276999"/>
            </a:xfrm>
            <a:prstGeom prst="rect">
              <a:avLst/>
            </a:prstGeom>
            <a:noFill/>
          </p:spPr>
          <p:txBody>
            <a:bodyPr wrap="square" rtlCol="0">
              <a:spAutoFit/>
            </a:bodyPr>
            <a:lstStyle/>
            <a:p>
              <a:r>
                <a:rPr lang="fr-FR" sz="1200" dirty="0" smtClean="0"/>
                <a:t>R244G163B000</a:t>
              </a:r>
              <a:endParaRPr lang="en-GB" sz="1200" dirty="0"/>
            </a:p>
          </p:txBody>
        </p:sp>
        <p:sp>
          <p:nvSpPr>
            <p:cNvPr id="21" name="TextBox 20"/>
            <p:cNvSpPr txBox="1"/>
            <p:nvPr/>
          </p:nvSpPr>
          <p:spPr>
            <a:xfrm>
              <a:off x="5795966" y="1756869"/>
              <a:ext cx="1314512" cy="276999"/>
            </a:xfrm>
            <a:prstGeom prst="rect">
              <a:avLst/>
            </a:prstGeom>
            <a:noFill/>
          </p:spPr>
          <p:txBody>
            <a:bodyPr wrap="square" rtlCol="0">
              <a:spAutoFit/>
            </a:bodyPr>
            <a:lstStyle/>
            <a:p>
              <a:r>
                <a:rPr lang="fr-FR" sz="1200" dirty="0" smtClean="0"/>
                <a:t>R255G221B000</a:t>
              </a:r>
              <a:endParaRPr lang="en-GB" sz="1200" dirty="0"/>
            </a:p>
          </p:txBody>
        </p:sp>
        <p:sp>
          <p:nvSpPr>
            <p:cNvPr id="22" name="TextBox 21"/>
            <p:cNvSpPr txBox="1"/>
            <p:nvPr/>
          </p:nvSpPr>
          <p:spPr>
            <a:xfrm>
              <a:off x="6084168" y="2570541"/>
              <a:ext cx="1314512" cy="276999"/>
            </a:xfrm>
            <a:prstGeom prst="rect">
              <a:avLst/>
            </a:prstGeom>
            <a:noFill/>
          </p:spPr>
          <p:txBody>
            <a:bodyPr wrap="square" rtlCol="0">
              <a:spAutoFit/>
            </a:bodyPr>
            <a:lstStyle/>
            <a:p>
              <a:r>
                <a:rPr lang="fr-FR" sz="1200" dirty="0" smtClean="0"/>
                <a:t>R081G160B038</a:t>
              </a:r>
              <a:endParaRPr lang="en-GB" sz="1200" dirty="0"/>
            </a:p>
          </p:txBody>
        </p:sp>
        <p:sp>
          <p:nvSpPr>
            <p:cNvPr id="23" name="TextBox 22"/>
            <p:cNvSpPr txBox="1"/>
            <p:nvPr/>
          </p:nvSpPr>
          <p:spPr>
            <a:xfrm>
              <a:off x="6084168" y="3409385"/>
              <a:ext cx="1314512" cy="276999"/>
            </a:xfrm>
            <a:prstGeom prst="rect">
              <a:avLst/>
            </a:prstGeom>
            <a:noFill/>
          </p:spPr>
          <p:txBody>
            <a:bodyPr wrap="square" rtlCol="0">
              <a:spAutoFit/>
            </a:bodyPr>
            <a:lstStyle/>
            <a:p>
              <a:r>
                <a:rPr lang="fr-FR" sz="1200" dirty="0" smtClean="0"/>
                <a:t>R000G152B212</a:t>
              </a:r>
              <a:endParaRPr lang="en-GB" sz="1200" dirty="0"/>
            </a:p>
          </p:txBody>
        </p:sp>
        <p:sp>
          <p:nvSpPr>
            <p:cNvPr id="24" name="TextBox 23"/>
            <p:cNvSpPr txBox="1"/>
            <p:nvPr/>
          </p:nvSpPr>
          <p:spPr>
            <a:xfrm>
              <a:off x="5677172" y="4159448"/>
              <a:ext cx="1314512" cy="276999"/>
            </a:xfrm>
            <a:prstGeom prst="rect">
              <a:avLst/>
            </a:prstGeom>
            <a:noFill/>
          </p:spPr>
          <p:txBody>
            <a:bodyPr wrap="square" rtlCol="0">
              <a:spAutoFit/>
            </a:bodyPr>
            <a:lstStyle/>
            <a:p>
              <a:r>
                <a:rPr lang="fr-FR" sz="1200" dirty="0" smtClean="0"/>
                <a:t>R175G000B124</a:t>
              </a:r>
              <a:endParaRPr lang="en-GB" sz="1200" dirty="0"/>
            </a:p>
          </p:txBody>
        </p:sp>
        <p:sp>
          <p:nvSpPr>
            <p:cNvPr id="25" name="TextBox 24"/>
            <p:cNvSpPr txBox="1"/>
            <p:nvPr/>
          </p:nvSpPr>
          <p:spPr>
            <a:xfrm>
              <a:off x="1312568" y="1497250"/>
              <a:ext cx="1314512" cy="276999"/>
            </a:xfrm>
            <a:prstGeom prst="rect">
              <a:avLst/>
            </a:prstGeom>
            <a:noFill/>
          </p:spPr>
          <p:txBody>
            <a:bodyPr wrap="square" rtlCol="0">
              <a:spAutoFit/>
            </a:bodyPr>
            <a:lstStyle/>
            <a:p>
              <a:r>
                <a:rPr lang="fr-FR" sz="1200" dirty="0" smtClean="0"/>
                <a:t>ESRF </a:t>
              </a:r>
              <a:r>
                <a:rPr lang="fr-FR" sz="1200" dirty="0" err="1" smtClean="0"/>
                <a:t>blue</a:t>
              </a:r>
              <a:r>
                <a:rPr lang="fr-FR" sz="1200" dirty="0" smtClean="0"/>
                <a:t> 75%</a:t>
              </a:r>
              <a:endParaRPr lang="en-GB" sz="1200" dirty="0"/>
            </a:p>
          </p:txBody>
        </p:sp>
        <p:sp>
          <p:nvSpPr>
            <p:cNvPr id="26" name="TextBox 25"/>
            <p:cNvSpPr txBox="1"/>
            <p:nvPr/>
          </p:nvSpPr>
          <p:spPr>
            <a:xfrm>
              <a:off x="977503" y="2279467"/>
              <a:ext cx="1314512" cy="276999"/>
            </a:xfrm>
            <a:prstGeom prst="rect">
              <a:avLst/>
            </a:prstGeom>
            <a:noFill/>
          </p:spPr>
          <p:txBody>
            <a:bodyPr wrap="square" rtlCol="0">
              <a:spAutoFit/>
            </a:bodyPr>
            <a:lstStyle/>
            <a:p>
              <a:r>
                <a:rPr lang="fr-FR" sz="1200" dirty="0" smtClean="0"/>
                <a:t>ESRF </a:t>
              </a:r>
              <a:r>
                <a:rPr lang="fr-FR" sz="1200" dirty="0" err="1" smtClean="0"/>
                <a:t>blue</a:t>
              </a:r>
              <a:r>
                <a:rPr lang="fr-FR" sz="1200" dirty="0" smtClean="0"/>
                <a:t> 50%</a:t>
              </a:r>
              <a:endParaRPr lang="en-GB" sz="1200" dirty="0"/>
            </a:p>
          </p:txBody>
        </p:sp>
        <p:sp>
          <p:nvSpPr>
            <p:cNvPr id="27" name="TextBox 26"/>
            <p:cNvSpPr txBox="1"/>
            <p:nvPr/>
          </p:nvSpPr>
          <p:spPr>
            <a:xfrm>
              <a:off x="2878263" y="5265544"/>
              <a:ext cx="1314512" cy="276999"/>
            </a:xfrm>
            <a:prstGeom prst="rect">
              <a:avLst/>
            </a:prstGeom>
            <a:noFill/>
          </p:spPr>
          <p:txBody>
            <a:bodyPr wrap="square" rtlCol="0">
              <a:spAutoFit/>
            </a:bodyPr>
            <a:lstStyle/>
            <a:p>
              <a:r>
                <a:rPr lang="fr-FR" sz="1200" dirty="0" smtClean="0"/>
                <a:t>R183G185B186</a:t>
              </a:r>
              <a:endParaRPr lang="en-GB" sz="1200" dirty="0"/>
            </a:p>
          </p:txBody>
        </p:sp>
        <p:sp>
          <p:nvSpPr>
            <p:cNvPr id="28" name="TextBox 27"/>
            <p:cNvSpPr txBox="1"/>
            <p:nvPr/>
          </p:nvSpPr>
          <p:spPr>
            <a:xfrm>
              <a:off x="1968154" y="4899336"/>
              <a:ext cx="1314512" cy="276999"/>
            </a:xfrm>
            <a:prstGeom prst="rect">
              <a:avLst/>
            </a:prstGeom>
            <a:noFill/>
          </p:spPr>
          <p:txBody>
            <a:bodyPr wrap="square" rtlCol="0">
              <a:spAutoFit/>
            </a:bodyPr>
            <a:lstStyle/>
            <a:p>
              <a:r>
                <a:rPr lang="fr-FR" sz="1200" dirty="0" smtClean="0"/>
                <a:t>R209G210B212</a:t>
              </a:r>
              <a:endParaRPr lang="en-GB" sz="1200" dirty="0"/>
            </a:p>
          </p:txBody>
        </p:sp>
        <p:sp>
          <p:nvSpPr>
            <p:cNvPr id="29" name="TextBox 28"/>
            <p:cNvSpPr txBox="1"/>
            <p:nvPr/>
          </p:nvSpPr>
          <p:spPr>
            <a:xfrm>
              <a:off x="1238010" y="4311927"/>
              <a:ext cx="1314512" cy="276999"/>
            </a:xfrm>
            <a:prstGeom prst="rect">
              <a:avLst/>
            </a:prstGeom>
            <a:noFill/>
          </p:spPr>
          <p:txBody>
            <a:bodyPr wrap="square" rtlCol="0">
              <a:spAutoFit/>
            </a:bodyPr>
            <a:lstStyle/>
            <a:p>
              <a:r>
                <a:rPr lang="fr-FR" sz="1200" dirty="0" smtClean="0"/>
                <a:t>R244G244B244</a:t>
              </a:r>
              <a:endParaRPr lang="en-GB" sz="1200" dirty="0"/>
            </a:p>
          </p:txBody>
        </p:sp>
      </p:gr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874857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9" name="Image 8" descr="logo_texte.jpg"/>
          <p:cNvPicPr>
            <a:picLocks noChangeAspect="1"/>
          </p:cNvPicPr>
          <p:nvPr/>
        </p:nvPicPr>
        <p:blipFill>
          <a:blip r:embed="rId7" cstate="print"/>
          <a:stretch>
            <a:fillRect/>
          </a:stretch>
        </p:blipFill>
        <p:spPr>
          <a:xfrm>
            <a:off x="7164000" y="6210000"/>
            <a:ext cx="1975944" cy="648000"/>
          </a:xfrm>
          <a:prstGeom prst="rect">
            <a:avLst/>
          </a:prstGeom>
        </p:spPr>
      </p:pic>
      <p:sp>
        <p:nvSpPr>
          <p:cNvPr id="2" name="Espace réservé du titre 1"/>
          <p:cNvSpPr>
            <a:spLocks noGrp="1"/>
          </p:cNvSpPr>
          <p:nvPr>
            <p:ph type="title"/>
          </p:nvPr>
        </p:nvSpPr>
        <p:spPr bwMode="gray">
          <a:xfrm>
            <a:off x="727200" y="126000"/>
            <a:ext cx="8236800" cy="496800"/>
          </a:xfrm>
          <a:prstGeom prst="rect">
            <a:avLst/>
          </a:prstGeom>
          <a:solidFill>
            <a:schemeClr val="accent1"/>
          </a:solidFill>
        </p:spPr>
        <p:txBody>
          <a:bodyPr vert="horz" lIns="72000" tIns="0" rIns="72000" bIns="0" rtlCol="0" anchor="ctr" anchorCtr="0">
            <a:noAutofit/>
          </a:bodyPr>
          <a:lstStyle/>
          <a:p>
            <a:r>
              <a:rPr lang="fr-FR" dirty="0" smtClean="0"/>
              <a:t>CLICK TO MODIFY THE STYLE OF THE TITLE</a:t>
            </a:r>
            <a:endParaRPr lang="fr-FR" dirty="0"/>
          </a:p>
        </p:txBody>
      </p:sp>
      <p:sp>
        <p:nvSpPr>
          <p:cNvPr id="3" name="Espace réservé du texte 2"/>
          <p:cNvSpPr>
            <a:spLocks noGrp="1"/>
          </p:cNvSpPr>
          <p:nvPr>
            <p:ph type="body" idx="1"/>
          </p:nvPr>
        </p:nvSpPr>
        <p:spPr bwMode="gray">
          <a:xfrm>
            <a:off x="727200" y="764704"/>
            <a:ext cx="8236800" cy="5400000"/>
          </a:xfrm>
          <a:prstGeom prst="rect">
            <a:avLst/>
          </a:prstGeom>
        </p:spPr>
        <p:txBody>
          <a:bodyPr vert="horz" lIns="0" tIns="0" rIns="0" bIns="0" rtlCol="0" anchor="t" anchorCtr="0">
            <a:noAutofit/>
          </a:bodyPr>
          <a:lstStyle/>
          <a:p>
            <a:pPr lvl="0"/>
            <a:r>
              <a:rPr lang="fr-FR" dirty="0" smtClean="0"/>
              <a:t>Click to </a:t>
            </a:r>
            <a:r>
              <a:rPr lang="fr-FR" dirty="0" err="1" smtClean="0"/>
              <a:t>modify</a:t>
            </a:r>
            <a:r>
              <a:rPr lang="fr-FR" dirty="0" smtClean="0"/>
              <a:t> </a:t>
            </a:r>
            <a:r>
              <a:rPr lang="fr-FR" dirty="0" err="1" smtClean="0"/>
              <a:t>attributes</a:t>
            </a:r>
            <a:endParaRPr lang="fr-FR" dirty="0" smtClean="0"/>
          </a:p>
          <a:p>
            <a:pPr lvl="1"/>
            <a:endParaRPr lang="fr-FR"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5" name="Espace réservé du pied de page 4"/>
          <p:cNvSpPr>
            <a:spLocks noGrp="1"/>
          </p:cNvSpPr>
          <p:nvPr>
            <p:ph type="ftr" sz="quarter" idx="3"/>
          </p:nvPr>
        </p:nvSpPr>
        <p:spPr bwMode="gray">
          <a:xfrm>
            <a:off x="719572" y="6483349"/>
            <a:ext cx="6120000" cy="212489"/>
          </a:xfrm>
          <a:prstGeom prst="rect">
            <a:avLst/>
          </a:prstGeom>
        </p:spPr>
        <p:txBody>
          <a:bodyPr vert="horz" lIns="0" tIns="0" rIns="0" bIns="0" rtlCol="0" anchor="b" anchorCtr="0">
            <a:noAutofit/>
          </a:bodyPr>
          <a:lstStyle>
            <a:lvl1pPr algn="l">
              <a:defRPr sz="800" b="1" cap="none" baseline="0">
                <a:solidFill>
                  <a:schemeClr val="tx2"/>
                </a:solidFill>
              </a:defRPr>
            </a:lvl1pPr>
          </a:lstStyle>
          <a:p>
            <a:r>
              <a:rPr lang="en-US" smtClean="0"/>
              <a:t>l Title of Presentation l Date of Presentation l Author</a:t>
            </a:r>
            <a:endParaRPr lang="fr-FR" dirty="0"/>
          </a:p>
        </p:txBody>
      </p:sp>
      <p:sp>
        <p:nvSpPr>
          <p:cNvPr id="6" name="Espace réservé du numéro de diapositive 5"/>
          <p:cNvSpPr>
            <a:spLocks noGrp="1"/>
          </p:cNvSpPr>
          <p:nvPr>
            <p:ph type="sldNum" sz="quarter" idx="4"/>
          </p:nvPr>
        </p:nvSpPr>
        <p:spPr bwMode="gray">
          <a:xfrm>
            <a:off x="179512" y="6483438"/>
            <a:ext cx="413559" cy="212400"/>
          </a:xfrm>
          <a:prstGeom prst="rect">
            <a:avLst/>
          </a:prstGeom>
        </p:spPr>
        <p:txBody>
          <a:bodyPr vert="horz" lIns="0" tIns="0" rIns="0" bIns="0" rtlCol="0" anchor="b" anchorCtr="0">
            <a:noAutofit/>
          </a:bodyPr>
          <a:lstStyle>
            <a:lvl1pPr algn="l">
              <a:defRPr sz="800" b="1">
                <a:solidFill>
                  <a:schemeClr val="tx2"/>
                </a:solidFill>
              </a:defRPr>
            </a:lvl1pPr>
          </a:lstStyle>
          <a:p>
            <a:r>
              <a:rPr lang="fr-FR" smtClean="0"/>
              <a:t>Page </a:t>
            </a:r>
            <a:fld id="{733122C9-A0B9-462F-8757-0847AD287B63}" type="slidenum">
              <a:rPr lang="fr-FR" smtClean="0"/>
              <a:pPr/>
              <a:t>‹#›</a:t>
            </a:fld>
            <a:endParaRPr lang="fr-FR" dirty="0"/>
          </a:p>
        </p:txBody>
      </p:sp>
      <p:sp>
        <p:nvSpPr>
          <p:cNvPr id="8" name="Rectangle 7"/>
          <p:cNvSpPr/>
          <p:nvPr/>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8" descr="logo_texte.jpg"/>
          <p:cNvPicPr>
            <a:picLocks noChangeAspect="1"/>
          </p:cNvPicPr>
          <p:nvPr/>
        </p:nvPicPr>
        <p:blipFill>
          <a:blip r:embed="rId7" cstate="print"/>
          <a:stretch>
            <a:fillRect/>
          </a:stretch>
        </p:blipFill>
        <p:spPr>
          <a:xfrm>
            <a:off x="7164000" y="6210000"/>
            <a:ext cx="1975944" cy="648000"/>
          </a:xfrm>
          <a:prstGeom prst="rect">
            <a:avLst/>
          </a:prstGeom>
        </p:spPr>
      </p:pic>
      <p:sp>
        <p:nvSpPr>
          <p:cNvPr id="11" name="Rectangle 10"/>
          <p:cNvSpPr/>
          <p:nvPr/>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Lst>
  <p:timing>
    <p:tnLst>
      <p:par>
        <p:cTn id="1" dur="indefinite" restart="never" nodeType="tmRoot"/>
      </p:par>
    </p:tnLst>
  </p:timing>
  <p:hf hdr="0"/>
  <p:txStyles>
    <p:titleStyle>
      <a:lvl1pPr algn="l" defTabSz="914400" rtl="0" eaLnBrk="1" latinLnBrk="0" hangingPunct="1">
        <a:spcBef>
          <a:spcPct val="0"/>
        </a:spcBef>
        <a:buNone/>
        <a:defRPr sz="1600" b="1" kern="1200" cap="all" baseline="0">
          <a:solidFill>
            <a:schemeClr val="bg1"/>
          </a:solidFill>
          <a:latin typeface="+mj-lt"/>
          <a:ea typeface="+mj-ea"/>
          <a:cs typeface="+mj-cs"/>
        </a:defRPr>
      </a:lvl1pPr>
    </p:titleStyle>
    <p:bodyStyle>
      <a:lvl1pPr marL="0" indent="0" algn="l" defTabSz="914400" rtl="0" eaLnBrk="1" latinLnBrk="0" hangingPunct="1">
        <a:spcBef>
          <a:spcPts val="0"/>
        </a:spcBef>
        <a:spcAft>
          <a:spcPts val="1000"/>
        </a:spcAft>
        <a:buFont typeface="Arial" pitchFamily="34" charset="0"/>
        <a:buNone/>
        <a:defRPr sz="1800" b="1" kern="1200" baseline="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tx1"/>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400"/>
        </a:spcAft>
        <a:buClr>
          <a:schemeClr val="accent6"/>
        </a:buClr>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6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 xmlns:p15="http://schemas.microsoft.com/office/powerpoint/2012/main" xmlns:p="http://schemas.openxmlformats.org/presentationml/2006/main" xmlns:r="http://schemas.openxmlformats.org/officeDocument/2006/relationships" xmlns:a="http://schemas.openxmlformats.org/drawingml/2006/main">
        <p15:guide id="1" orient="horz" pos="3884" userDrawn="1">
          <p15:clr>
            <a:srgbClr val="F26B43"/>
          </p15:clr>
        </p15:guide>
        <p15:guide id="2" pos="113" userDrawn="1">
          <p15:clr>
            <a:srgbClr val="F26B43"/>
          </p15:clr>
        </p15:guide>
        <p15:guide id="3" orient="horz" pos="482" userDrawn="1">
          <p15:clr>
            <a:srgbClr val="F26B43"/>
          </p15:clr>
        </p15:guide>
        <p15:guide id="4" pos="453" userDrawn="1">
          <p15:clr>
            <a:srgbClr val="F26B43"/>
          </p15:clr>
        </p15:guide>
        <p15:guide id="5" pos="56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sourceforge.net/p/atcollab/code-0/HEAD/tree/trunk/atintegrators/QuantDiffPass.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df"/><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17701" y="4847272"/>
            <a:ext cx="2430097" cy="1754327"/>
          </a:xfrm>
          <a:prstGeom prst="rect">
            <a:avLst/>
          </a:prstGeom>
          <a:noFill/>
        </p:spPr>
        <p:txBody>
          <a:bodyPr wrap="none" rtlCol="0">
            <a:spAutoFit/>
          </a:bodyPr>
          <a:lstStyle/>
          <a:p>
            <a:pPr algn="ctr">
              <a:defRPr/>
            </a:pPr>
            <a:r>
              <a:rPr lang="en-US" dirty="0" smtClean="0"/>
              <a:t>2 December 2016, </a:t>
            </a:r>
          </a:p>
          <a:p>
            <a:pPr algn="ctr">
              <a:defRPr/>
            </a:pPr>
            <a:r>
              <a:rPr lang="en-US" dirty="0" smtClean="0"/>
              <a:t>LER design workshop</a:t>
            </a:r>
          </a:p>
          <a:p>
            <a:pPr algn="ctr">
              <a:defRPr/>
            </a:pPr>
            <a:r>
              <a:rPr lang="en-US" dirty="0" smtClean="0"/>
              <a:t>LUND</a:t>
            </a:r>
          </a:p>
          <a:p>
            <a:pPr algn="ctr">
              <a:defRPr/>
            </a:pPr>
            <a:r>
              <a:rPr lang="en-US" dirty="0" smtClean="0"/>
              <a:t>B. Nash</a:t>
            </a:r>
          </a:p>
          <a:p>
            <a:pPr algn="ctr">
              <a:defRPr/>
            </a:pPr>
            <a:r>
              <a:rPr lang="en-US" dirty="0" smtClean="0"/>
              <a:t>ESRF</a:t>
            </a:r>
          </a:p>
          <a:p>
            <a:endParaRPr lang="en-US" dirty="0"/>
          </a:p>
        </p:txBody>
      </p:sp>
      <p:sp>
        <p:nvSpPr>
          <p:cNvPr id="3" name="TextBox 2"/>
          <p:cNvSpPr txBox="1"/>
          <p:nvPr/>
        </p:nvSpPr>
        <p:spPr>
          <a:xfrm>
            <a:off x="304800" y="4114800"/>
            <a:ext cx="8648647" cy="400110"/>
          </a:xfrm>
          <a:prstGeom prst="rect">
            <a:avLst/>
          </a:prstGeom>
          <a:noFill/>
        </p:spPr>
        <p:txBody>
          <a:bodyPr wrap="none" rtlCol="0">
            <a:spAutoFit/>
          </a:bodyPr>
          <a:lstStyle/>
          <a:p>
            <a:r>
              <a:rPr lang="en-US" sz="2000" dirty="0" smtClean="0"/>
              <a:t>Update on Accelerator Toolbox Code and Computations for the ESRF EBS</a:t>
            </a:r>
            <a:endParaRPr lang="en-US" sz="2000" dirty="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56492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ea typeface="ＭＳ Ｐゴシック" pitchFamily="-112" charset="-128"/>
                <a:cs typeface="ＭＳ Ｐゴシック" pitchFamily="-112" charset="-128"/>
              </a:rPr>
              <a:t>Integrators</a:t>
            </a:r>
          </a:p>
        </p:txBody>
      </p:sp>
      <p:sp>
        <p:nvSpPr>
          <p:cNvPr id="17411" name="Content Placeholder 2"/>
          <p:cNvSpPr>
            <a:spLocks noGrp="1"/>
          </p:cNvSpPr>
          <p:nvPr>
            <p:ph idx="1"/>
          </p:nvPr>
        </p:nvSpPr>
        <p:spPr>
          <a:xfrm>
            <a:off x="150813" y="1970088"/>
            <a:ext cx="4595812" cy="4071937"/>
          </a:xfrm>
        </p:spPr>
        <p:txBody>
          <a:bodyPr/>
          <a:lstStyle/>
          <a:p>
            <a:pPr eaLnBrk="1" hangingPunct="1">
              <a:buFont typeface="Arial" charset="0"/>
              <a:buNone/>
              <a:defRPr/>
            </a:pPr>
            <a:r>
              <a:rPr lang="en-US" sz="1600" dirty="0" err="1" smtClean="0">
                <a:solidFill>
                  <a:srgbClr val="132577"/>
                </a:solidFill>
              </a:rPr>
              <a:t>AperturePass.c</a:t>
            </a:r>
            <a:endParaRPr lang="en-US" sz="1600" dirty="0" smtClean="0">
              <a:solidFill>
                <a:srgbClr val="132577"/>
              </a:solidFill>
            </a:endParaRPr>
          </a:p>
          <a:p>
            <a:pPr eaLnBrk="1" hangingPunct="1">
              <a:buFont typeface="Arial" charset="0"/>
              <a:buNone/>
              <a:defRPr/>
            </a:pPr>
            <a:r>
              <a:rPr lang="en-US" sz="1600" dirty="0" err="1" smtClean="0">
                <a:solidFill>
                  <a:srgbClr val="132577"/>
                </a:solidFill>
              </a:rPr>
              <a:t>BendLinearPass.c</a:t>
            </a:r>
            <a:endParaRPr lang="en-US" sz="1600" dirty="0" smtClean="0">
              <a:solidFill>
                <a:srgbClr val="132577"/>
              </a:solidFill>
            </a:endParaRPr>
          </a:p>
          <a:p>
            <a:pPr eaLnBrk="1" hangingPunct="1">
              <a:buFont typeface="Arial" charset="0"/>
              <a:buNone/>
              <a:defRPr/>
            </a:pPr>
            <a:r>
              <a:rPr lang="en-US" sz="1600" dirty="0" smtClean="0">
                <a:solidFill>
                  <a:srgbClr val="132577"/>
                </a:solidFill>
              </a:rPr>
              <a:t>BndMPoleSymplectic4E2Pass.c</a:t>
            </a:r>
          </a:p>
          <a:p>
            <a:pPr eaLnBrk="1" hangingPunct="1">
              <a:buFont typeface="Arial" charset="0"/>
              <a:buNone/>
              <a:defRPr/>
            </a:pPr>
            <a:r>
              <a:rPr lang="en-US" sz="1600" dirty="0" smtClean="0">
                <a:solidFill>
                  <a:srgbClr val="132577"/>
                </a:solidFill>
              </a:rPr>
              <a:t>BndMPoleSymplectic4E2RadPass.c</a:t>
            </a:r>
          </a:p>
          <a:p>
            <a:pPr eaLnBrk="1" hangingPunct="1">
              <a:buFont typeface="Arial" charset="0"/>
              <a:buNone/>
              <a:defRPr/>
            </a:pPr>
            <a:r>
              <a:rPr lang="en-US" sz="1600" dirty="0" smtClean="0">
                <a:solidFill>
                  <a:srgbClr val="132577"/>
                </a:solidFill>
              </a:rPr>
              <a:t>BndMPoleSymplectic4Pass.c</a:t>
            </a:r>
          </a:p>
          <a:p>
            <a:pPr eaLnBrk="1" hangingPunct="1">
              <a:buFont typeface="Arial" charset="0"/>
              <a:buNone/>
              <a:defRPr/>
            </a:pPr>
            <a:r>
              <a:rPr lang="en-US" sz="1600" dirty="0" smtClean="0">
                <a:solidFill>
                  <a:srgbClr val="132577"/>
                </a:solidFill>
              </a:rPr>
              <a:t>BndMPoleSymplectic4RadPass.c</a:t>
            </a:r>
          </a:p>
          <a:p>
            <a:pPr eaLnBrk="1" hangingPunct="1">
              <a:buFont typeface="Arial" charset="0"/>
              <a:buNone/>
              <a:defRPr/>
            </a:pPr>
            <a:r>
              <a:rPr lang="en-US" sz="1600" dirty="0" err="1" smtClean="0">
                <a:solidFill>
                  <a:srgbClr val="132577"/>
                </a:solidFill>
              </a:rPr>
              <a:t>CavityPass.c</a:t>
            </a:r>
            <a:endParaRPr lang="en-US" sz="1600" dirty="0" smtClean="0">
              <a:solidFill>
                <a:srgbClr val="132577"/>
              </a:solidFill>
            </a:endParaRPr>
          </a:p>
          <a:p>
            <a:pPr eaLnBrk="1" hangingPunct="1">
              <a:buFont typeface="Arial" charset="0"/>
              <a:buNone/>
              <a:defRPr/>
            </a:pPr>
            <a:r>
              <a:rPr lang="en-US" sz="1600" dirty="0" err="1" smtClean="0">
                <a:solidFill>
                  <a:srgbClr val="132577"/>
                </a:solidFill>
              </a:rPr>
              <a:t>CorrectorPass.c</a:t>
            </a:r>
            <a:endParaRPr lang="en-US" sz="1600" dirty="0" smtClean="0">
              <a:solidFill>
                <a:srgbClr val="132577"/>
              </a:solidFill>
            </a:endParaRPr>
          </a:p>
          <a:p>
            <a:pPr eaLnBrk="1" hangingPunct="1">
              <a:buFont typeface="Arial" charset="0"/>
              <a:buNone/>
              <a:defRPr/>
            </a:pPr>
            <a:r>
              <a:rPr lang="en-US" sz="1600" dirty="0" err="1" smtClean="0">
                <a:solidFill>
                  <a:srgbClr val="132577"/>
                </a:solidFill>
              </a:rPr>
              <a:t>DriftPass.c</a:t>
            </a:r>
            <a:endParaRPr lang="en-US" sz="1600" dirty="0" smtClean="0">
              <a:solidFill>
                <a:srgbClr val="132577"/>
              </a:solidFill>
            </a:endParaRPr>
          </a:p>
          <a:p>
            <a:pPr>
              <a:defRPr/>
            </a:pPr>
            <a:r>
              <a:rPr lang="en-US" sz="1600" b="0" dirty="0" smtClean="0">
                <a:solidFill>
                  <a:srgbClr val="132577"/>
                </a:solidFill>
                <a:hlinkClick r:id="rId2" tooltip="QuantDiffPass.c"/>
              </a:rPr>
              <a:t>QuantDiffPass.c</a:t>
            </a:r>
            <a:endParaRPr lang="en-US" sz="1600" b="0" dirty="0" smtClean="0">
              <a:solidFill>
                <a:srgbClr val="132577"/>
              </a:solidFill>
            </a:endParaRPr>
          </a:p>
        </p:txBody>
      </p:sp>
      <p:sp>
        <p:nvSpPr>
          <p:cNvPr id="17412" name="Content Placeholder 2"/>
          <p:cNvSpPr txBox="1">
            <a:spLocks/>
          </p:cNvSpPr>
          <p:nvPr/>
        </p:nvSpPr>
        <p:spPr bwMode="auto">
          <a:xfrm>
            <a:off x="4787900" y="1939925"/>
            <a:ext cx="4597400" cy="3686175"/>
          </a:xfrm>
          <a:prstGeom prst="rect">
            <a:avLst/>
          </a:prstGeom>
          <a:noFill/>
          <a:ln w="9525">
            <a:noFill/>
            <a:miter lim="800000"/>
            <a:headEnd/>
            <a:tailEnd/>
          </a:ln>
        </p:spPr>
        <p:txBody>
          <a:bodyPr/>
          <a:lstStyle/>
          <a:p>
            <a:pPr marL="342900" indent="-342900">
              <a:spcBef>
                <a:spcPct val="20000"/>
              </a:spcBef>
              <a:defRPr/>
            </a:pPr>
            <a:r>
              <a:rPr lang="en-US" dirty="0" err="1">
                <a:solidFill>
                  <a:schemeClr val="accent5">
                    <a:lumMod val="75000"/>
                  </a:schemeClr>
                </a:solidFill>
                <a:latin typeface="Calibri" charset="0"/>
                <a:ea typeface="ＭＳ Ｐゴシック" charset="-128"/>
                <a:cs typeface="+mn-cs"/>
              </a:rPr>
              <a:t>EAperturePass.c</a:t>
            </a:r>
            <a:endParaRPr lang="en-US" dirty="0">
              <a:solidFill>
                <a:schemeClr val="accent5">
                  <a:lumMod val="75000"/>
                </a:schemeClr>
              </a:solidFill>
              <a:latin typeface="Calibri" charset="0"/>
              <a:ea typeface="ＭＳ Ｐゴシック" charset="-128"/>
              <a:cs typeface="+mn-cs"/>
            </a:endParaRPr>
          </a:p>
          <a:p>
            <a:pPr marL="342900" indent="-342900">
              <a:spcBef>
                <a:spcPct val="20000"/>
              </a:spcBef>
              <a:defRPr/>
            </a:pPr>
            <a:r>
              <a:rPr lang="en-US" dirty="0" err="1">
                <a:solidFill>
                  <a:schemeClr val="accent5">
                    <a:lumMod val="75000"/>
                  </a:schemeClr>
                </a:solidFill>
                <a:latin typeface="Calibri" charset="0"/>
                <a:ea typeface="ＭＳ Ｐゴシック" charset="-128"/>
                <a:cs typeface="+mn-cs"/>
              </a:rPr>
              <a:t>IdTablePass.c</a:t>
            </a:r>
            <a:endParaRPr lang="en-US" dirty="0">
              <a:solidFill>
                <a:schemeClr val="accent5">
                  <a:lumMod val="75000"/>
                </a:schemeClr>
              </a:solidFill>
              <a:latin typeface="Calibri" charset="0"/>
              <a:ea typeface="ＭＳ Ｐゴシック" charset="-128"/>
              <a:cs typeface="+mn-cs"/>
            </a:endParaRPr>
          </a:p>
          <a:p>
            <a:pPr marL="342900" indent="-342900">
              <a:spcBef>
                <a:spcPct val="20000"/>
              </a:spcBef>
              <a:defRPr/>
            </a:pPr>
            <a:r>
              <a:rPr lang="en-US" dirty="0" err="1">
                <a:solidFill>
                  <a:schemeClr val="accent5">
                    <a:lumMod val="75000"/>
                  </a:schemeClr>
                </a:solidFill>
                <a:latin typeface="Calibri" charset="0"/>
                <a:ea typeface="ＭＳ Ｐゴシック" charset="-128"/>
                <a:cs typeface="+mn-cs"/>
              </a:rPr>
              <a:t>IdentityPass.c</a:t>
            </a:r>
            <a:endParaRPr lang="en-US" dirty="0">
              <a:solidFill>
                <a:schemeClr val="accent5">
                  <a:lumMod val="75000"/>
                </a:schemeClr>
              </a:solidFill>
              <a:latin typeface="Calibri" charset="0"/>
              <a:ea typeface="ＭＳ Ｐゴシック" charset="-128"/>
              <a:cs typeface="+mn-cs"/>
            </a:endParaRPr>
          </a:p>
          <a:p>
            <a:pPr marL="342900" indent="-342900">
              <a:spcBef>
                <a:spcPct val="20000"/>
              </a:spcBef>
              <a:defRPr/>
            </a:pPr>
            <a:r>
              <a:rPr lang="en-US" dirty="0">
                <a:solidFill>
                  <a:schemeClr val="accent5">
                    <a:lumMod val="75000"/>
                  </a:schemeClr>
                </a:solidFill>
                <a:latin typeface="Calibri" charset="0"/>
                <a:ea typeface="ＭＳ Ｐゴシック" charset="-128"/>
                <a:cs typeface="+mn-cs"/>
              </a:rPr>
              <a:t>Matrix66Pass.c</a:t>
            </a:r>
          </a:p>
          <a:p>
            <a:pPr marL="342900" indent="-342900">
              <a:spcBef>
                <a:spcPct val="20000"/>
              </a:spcBef>
              <a:defRPr/>
            </a:pPr>
            <a:r>
              <a:rPr lang="en-US" dirty="0" err="1">
                <a:solidFill>
                  <a:schemeClr val="accent5">
                    <a:lumMod val="75000"/>
                  </a:schemeClr>
                </a:solidFill>
                <a:latin typeface="Calibri" charset="0"/>
                <a:ea typeface="ＭＳ Ｐゴシック" charset="-128"/>
                <a:cs typeface="+mn-cs"/>
              </a:rPr>
              <a:t>QuadLinearPass.c</a:t>
            </a:r>
            <a:endParaRPr lang="en-US" dirty="0">
              <a:solidFill>
                <a:schemeClr val="accent5">
                  <a:lumMod val="75000"/>
                </a:schemeClr>
              </a:solidFill>
              <a:latin typeface="Calibri" charset="0"/>
              <a:ea typeface="ＭＳ Ｐゴシック" charset="-128"/>
              <a:cs typeface="+mn-cs"/>
            </a:endParaRPr>
          </a:p>
          <a:p>
            <a:pPr marL="342900" indent="-342900">
              <a:spcBef>
                <a:spcPct val="20000"/>
              </a:spcBef>
              <a:defRPr/>
            </a:pPr>
            <a:r>
              <a:rPr lang="en-US" dirty="0" err="1">
                <a:solidFill>
                  <a:schemeClr val="accent5">
                    <a:lumMod val="75000"/>
                  </a:schemeClr>
                </a:solidFill>
                <a:latin typeface="Calibri" charset="0"/>
                <a:ea typeface="ＭＳ Ｐゴシック" charset="-128"/>
                <a:cs typeface="+mn-cs"/>
              </a:rPr>
              <a:t>SolenoidLinearPass.c</a:t>
            </a:r>
            <a:endParaRPr lang="en-US" dirty="0">
              <a:solidFill>
                <a:schemeClr val="accent5">
                  <a:lumMod val="75000"/>
                </a:schemeClr>
              </a:solidFill>
              <a:latin typeface="Calibri" charset="0"/>
              <a:ea typeface="ＭＳ Ｐゴシック" charset="-128"/>
              <a:cs typeface="+mn-cs"/>
            </a:endParaRPr>
          </a:p>
          <a:p>
            <a:pPr marL="342900" indent="-342900">
              <a:spcBef>
                <a:spcPct val="20000"/>
              </a:spcBef>
              <a:defRPr/>
            </a:pPr>
            <a:r>
              <a:rPr lang="en-US" dirty="0">
                <a:solidFill>
                  <a:schemeClr val="accent5">
                    <a:lumMod val="75000"/>
                  </a:schemeClr>
                </a:solidFill>
                <a:latin typeface="Calibri" charset="0"/>
                <a:ea typeface="ＭＳ Ｐゴシック" charset="-128"/>
                <a:cs typeface="+mn-cs"/>
              </a:rPr>
              <a:t>StrMPoleSymplectic4Pass.c</a:t>
            </a:r>
          </a:p>
          <a:p>
            <a:pPr marL="342900" indent="-342900">
              <a:spcBef>
                <a:spcPct val="20000"/>
              </a:spcBef>
              <a:defRPr/>
            </a:pPr>
            <a:r>
              <a:rPr lang="en-US" dirty="0" err="1">
                <a:solidFill>
                  <a:schemeClr val="accent5">
                    <a:lumMod val="75000"/>
                  </a:schemeClr>
                </a:solidFill>
                <a:latin typeface="Calibri" charset="0"/>
                <a:ea typeface="ＭＳ Ｐゴシック" charset="-128"/>
                <a:cs typeface="+mn-cs"/>
              </a:rPr>
              <a:t>WiggLinearPass.c</a:t>
            </a:r>
            <a:endParaRPr lang="en-US" dirty="0">
              <a:solidFill>
                <a:schemeClr val="accent5">
                  <a:lumMod val="75000"/>
                </a:schemeClr>
              </a:solidFill>
              <a:latin typeface="Calibri" charset="0"/>
              <a:ea typeface="ＭＳ Ｐゴシック" charset="-128"/>
              <a:cs typeface="+mn-cs"/>
            </a:endParaRPr>
          </a:p>
          <a:p>
            <a:pPr marL="342900" indent="-342900">
              <a:spcBef>
                <a:spcPct val="20000"/>
              </a:spcBef>
              <a:defRPr/>
            </a:pPr>
            <a:r>
              <a:rPr lang="en-US" dirty="0" err="1">
                <a:solidFill>
                  <a:schemeClr val="accent5">
                    <a:lumMod val="75000"/>
                  </a:schemeClr>
                </a:solidFill>
                <a:latin typeface="Calibri" charset="0"/>
                <a:ea typeface="ＭＳ Ｐゴシック" charset="-128"/>
                <a:cs typeface="+mn-cs"/>
              </a:rPr>
              <a:t>GWigSymplecticPass.c</a:t>
            </a:r>
            <a:endParaRPr lang="en-US" dirty="0">
              <a:solidFill>
                <a:schemeClr val="accent5">
                  <a:lumMod val="75000"/>
                </a:schemeClr>
              </a:solidFill>
              <a:latin typeface="Calibri" charset="0"/>
              <a:ea typeface="ＭＳ Ｐゴシック" charset="-128"/>
              <a:cs typeface="+mn-cs"/>
            </a:endParaRPr>
          </a:p>
        </p:txBody>
      </p:sp>
      <p:sp>
        <p:nvSpPr>
          <p:cNvPr id="20485" name="Rectangle 9"/>
          <p:cNvSpPr>
            <a:spLocks noChangeArrowheads="1"/>
          </p:cNvSpPr>
          <p:nvPr/>
        </p:nvSpPr>
        <p:spPr bwMode="auto">
          <a:xfrm>
            <a:off x="1093788" y="1196975"/>
            <a:ext cx="6456362" cy="369888"/>
          </a:xfrm>
          <a:prstGeom prst="rect">
            <a:avLst/>
          </a:prstGeom>
          <a:noFill/>
          <a:ln w="9525">
            <a:noFill/>
            <a:miter lim="800000"/>
            <a:headEnd/>
            <a:tailEnd/>
          </a:ln>
        </p:spPr>
        <p:txBody>
          <a:bodyPr wrap="none">
            <a:prstTxWarp prst="textNoShape">
              <a:avLst/>
            </a:prstTxWarp>
            <a:spAutoFit/>
          </a:bodyPr>
          <a:lstStyle/>
          <a:p>
            <a:pPr>
              <a:buFont typeface="Arial" pitchFamily="-112" charset="0"/>
              <a:buChar char="•"/>
            </a:pPr>
            <a:r>
              <a:rPr lang="en-US"/>
              <a:t>AT has the following integrators in the atintegrators directory:</a:t>
            </a:r>
          </a:p>
        </p:txBody>
      </p:sp>
      <p:sp>
        <p:nvSpPr>
          <p:cNvPr id="20486" name="TextBox 5"/>
          <p:cNvSpPr txBox="1">
            <a:spLocks noChangeArrowheads="1"/>
          </p:cNvSpPr>
          <p:nvPr/>
        </p:nvSpPr>
        <p:spPr bwMode="auto">
          <a:xfrm>
            <a:off x="1295400" y="6019800"/>
            <a:ext cx="6019800" cy="646113"/>
          </a:xfrm>
          <a:prstGeom prst="rect">
            <a:avLst/>
          </a:prstGeom>
          <a:noFill/>
          <a:ln w="9525">
            <a:noFill/>
            <a:miter lim="800000"/>
            <a:headEnd/>
            <a:tailEnd/>
          </a:ln>
        </p:spPr>
        <p:txBody>
          <a:bodyPr wrap="none">
            <a:prstTxWarp prst="textNoShape">
              <a:avLst/>
            </a:prstTxWarp>
            <a:spAutoFit/>
          </a:bodyPr>
          <a:lstStyle/>
          <a:p>
            <a:r>
              <a:rPr lang="en-US" dirty="0"/>
              <a:t>Others have developed different integrators.</a:t>
            </a:r>
          </a:p>
          <a:p>
            <a:r>
              <a:rPr lang="en-US" dirty="0"/>
              <a:t>We should find the most accurate and fastest integrators.</a:t>
            </a:r>
          </a:p>
        </p:txBody>
      </p:sp>
      <p:sp>
        <p:nvSpPr>
          <p:cNvPr id="7" name="Rectangle 6"/>
          <p:cNvSpPr/>
          <p:nvPr/>
        </p:nvSpPr>
        <p:spPr>
          <a:xfrm>
            <a:off x="1371600" y="6019800"/>
            <a:ext cx="6019800" cy="646113"/>
          </a:xfrm>
          <a:prstGeom prst="rect">
            <a:avLst/>
          </a:prstGeom>
          <a:solidFill>
            <a:schemeClr val="accent6">
              <a:alpha val="2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ea typeface="ＭＳ Ｐゴシック" pitchFamily="-112" charset="-128"/>
                <a:cs typeface="ＭＳ Ｐゴシック" pitchFamily="-112" charset="-128"/>
              </a:rPr>
              <a:t>Moving away from global Variables</a:t>
            </a:r>
            <a:br>
              <a:rPr lang="en-US" dirty="0" smtClean="0">
                <a:ea typeface="ＭＳ Ｐゴシック" pitchFamily="-112" charset="-128"/>
                <a:cs typeface="ＭＳ Ｐゴシック" pitchFamily="-112" charset="-128"/>
              </a:rPr>
            </a:br>
            <a:r>
              <a:rPr lang="en-US" dirty="0" smtClean="0">
                <a:ea typeface="ＭＳ Ｐゴシック" pitchFamily="-112" charset="-128"/>
                <a:cs typeface="ＭＳ Ｐゴシック" pitchFamily="-112" charset="-128"/>
              </a:rPr>
              <a:t>Element and Ring Creation</a:t>
            </a:r>
          </a:p>
        </p:txBody>
      </p:sp>
      <p:sp>
        <p:nvSpPr>
          <p:cNvPr id="23555" name="Rectangle 5"/>
          <p:cNvSpPr>
            <a:spLocks noChangeArrowheads="1"/>
          </p:cNvSpPr>
          <p:nvPr/>
        </p:nvSpPr>
        <p:spPr bwMode="auto">
          <a:xfrm>
            <a:off x="1063625" y="3657600"/>
            <a:ext cx="5718175" cy="1323975"/>
          </a:xfrm>
          <a:prstGeom prst="rect">
            <a:avLst/>
          </a:prstGeom>
          <a:noFill/>
          <a:ln w="9525">
            <a:noFill/>
            <a:miter lim="800000"/>
            <a:headEnd/>
            <a:tailEnd/>
          </a:ln>
        </p:spPr>
        <p:txBody>
          <a:bodyPr>
            <a:prstTxWarp prst="textNoShape">
              <a:avLst/>
            </a:prstTxWarp>
            <a:spAutoFit/>
          </a:bodyPr>
          <a:lstStyle/>
          <a:p>
            <a:r>
              <a:rPr lang="en-US" sz="2400" baseline="30000" dirty="0"/>
              <a:t>DR1=atdrift(‘D1’,0.7)</a:t>
            </a:r>
          </a:p>
          <a:p>
            <a:r>
              <a:rPr lang="en-US" sz="2400" baseline="30000" dirty="0"/>
              <a:t>QF=atquadrupole(’QF1’,0.94,0.39,’QuadMPoleFringePass’)</a:t>
            </a:r>
          </a:p>
          <a:p>
            <a:r>
              <a:rPr lang="en-US" sz="1600" dirty="0"/>
              <a:t>SH=atsextupole('SH',0,0,'StrMPoleSymplectic4Pass');</a:t>
            </a:r>
          </a:p>
          <a:p>
            <a:r>
              <a:rPr lang="en-US" sz="1600" dirty="0"/>
              <a:t>B1=atsbend(’B1',0,0,0,'BndMPoleSymplectic4Pass');</a:t>
            </a:r>
          </a:p>
          <a:p>
            <a:endParaRPr lang="en-US" sz="1600" dirty="0"/>
          </a:p>
        </p:txBody>
      </p:sp>
      <p:sp>
        <p:nvSpPr>
          <p:cNvPr id="23556" name="Rectangle 6"/>
          <p:cNvSpPr>
            <a:spLocks noChangeArrowheads="1"/>
          </p:cNvSpPr>
          <p:nvPr/>
        </p:nvSpPr>
        <p:spPr bwMode="auto">
          <a:xfrm>
            <a:off x="1217613" y="990600"/>
            <a:ext cx="2963862" cy="369888"/>
          </a:xfrm>
          <a:prstGeom prst="rect">
            <a:avLst/>
          </a:prstGeom>
          <a:noFill/>
          <a:ln w="9525">
            <a:noFill/>
            <a:miter lim="800000"/>
            <a:headEnd/>
            <a:tailEnd/>
          </a:ln>
        </p:spPr>
        <p:txBody>
          <a:bodyPr wrap="none">
            <a:prstTxWarp prst="textNoShape">
              <a:avLst/>
            </a:prstTxWarp>
            <a:spAutoFit/>
          </a:bodyPr>
          <a:lstStyle/>
          <a:p>
            <a:r>
              <a:rPr lang="en-US"/>
              <a:t>global FAMLIST, THERING</a:t>
            </a:r>
          </a:p>
        </p:txBody>
      </p:sp>
      <p:sp>
        <p:nvSpPr>
          <p:cNvPr id="23557" name="TextBox 7"/>
          <p:cNvSpPr txBox="1">
            <a:spLocks noChangeArrowheads="1"/>
          </p:cNvSpPr>
          <p:nvPr/>
        </p:nvSpPr>
        <p:spPr bwMode="auto">
          <a:xfrm>
            <a:off x="2012950" y="2744788"/>
            <a:ext cx="1408113" cy="369887"/>
          </a:xfrm>
          <a:prstGeom prst="rect">
            <a:avLst/>
          </a:prstGeom>
          <a:noFill/>
          <a:ln w="9525">
            <a:noFill/>
            <a:miter lim="800000"/>
            <a:headEnd/>
            <a:tailEnd/>
          </a:ln>
        </p:spPr>
        <p:txBody>
          <a:bodyPr wrap="none">
            <a:prstTxWarp prst="textNoShape">
              <a:avLst/>
            </a:prstTxWarp>
            <a:spAutoFit/>
          </a:bodyPr>
          <a:lstStyle/>
          <a:p>
            <a:r>
              <a:rPr lang="en-US"/>
              <a:t>AT 1.3 uses</a:t>
            </a:r>
          </a:p>
        </p:txBody>
      </p:sp>
      <p:cxnSp>
        <p:nvCxnSpPr>
          <p:cNvPr id="10" name="Straight Arrow Connector 9"/>
          <p:cNvCxnSpPr/>
          <p:nvPr/>
        </p:nvCxnSpPr>
        <p:spPr>
          <a:xfrm rot="5400000" flipH="1" flipV="1">
            <a:off x="2209007" y="2536031"/>
            <a:ext cx="4826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H="1" flipV="1">
            <a:off x="2934494" y="2469356"/>
            <a:ext cx="466725" cy="246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60" name="TextBox 14"/>
          <p:cNvSpPr txBox="1">
            <a:spLocks noChangeArrowheads="1"/>
          </p:cNvSpPr>
          <p:nvPr/>
        </p:nvSpPr>
        <p:spPr bwMode="auto">
          <a:xfrm>
            <a:off x="1930400" y="1738313"/>
            <a:ext cx="1006475" cy="646112"/>
          </a:xfrm>
          <a:prstGeom prst="rect">
            <a:avLst/>
          </a:prstGeom>
          <a:noFill/>
          <a:ln w="9525">
            <a:noFill/>
            <a:miter lim="800000"/>
            <a:headEnd/>
            <a:tailEnd/>
          </a:ln>
        </p:spPr>
        <p:txBody>
          <a:bodyPr wrap="none">
            <a:prstTxWarp prst="textNoShape">
              <a:avLst/>
            </a:prstTxWarp>
            <a:spAutoFit/>
          </a:bodyPr>
          <a:lstStyle/>
          <a:p>
            <a:r>
              <a:rPr lang="en-US"/>
              <a:t>element</a:t>
            </a:r>
          </a:p>
          <a:p>
            <a:r>
              <a:rPr lang="en-US"/>
              <a:t>creation</a:t>
            </a:r>
          </a:p>
        </p:txBody>
      </p:sp>
      <p:cxnSp>
        <p:nvCxnSpPr>
          <p:cNvPr id="16" name="Straight Arrow Connector 15"/>
          <p:cNvCxnSpPr/>
          <p:nvPr/>
        </p:nvCxnSpPr>
        <p:spPr>
          <a:xfrm rot="5400000" flipH="1" flipV="1">
            <a:off x="3451225" y="1524001"/>
            <a:ext cx="484187" cy="182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2208213" y="1585913"/>
            <a:ext cx="484187"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63" name="TextBox 17"/>
          <p:cNvSpPr txBox="1">
            <a:spLocks noChangeArrowheads="1"/>
          </p:cNvSpPr>
          <p:nvPr/>
        </p:nvSpPr>
        <p:spPr bwMode="auto">
          <a:xfrm>
            <a:off x="3044825" y="1752600"/>
            <a:ext cx="1082675" cy="647700"/>
          </a:xfrm>
          <a:prstGeom prst="rect">
            <a:avLst/>
          </a:prstGeom>
          <a:noFill/>
          <a:ln w="9525">
            <a:noFill/>
            <a:miter lim="800000"/>
            <a:headEnd/>
            <a:tailEnd/>
          </a:ln>
        </p:spPr>
        <p:txBody>
          <a:bodyPr wrap="none">
            <a:prstTxWarp prst="textNoShape">
              <a:avLst/>
            </a:prstTxWarp>
            <a:spAutoFit/>
          </a:bodyPr>
          <a:lstStyle/>
          <a:p>
            <a:r>
              <a:rPr lang="en-US"/>
              <a:t>ring</a:t>
            </a:r>
          </a:p>
          <a:p>
            <a:r>
              <a:rPr lang="en-US"/>
              <a:t>structure</a:t>
            </a:r>
          </a:p>
        </p:txBody>
      </p:sp>
      <p:sp>
        <p:nvSpPr>
          <p:cNvPr id="23564" name="TextBox 19"/>
          <p:cNvSpPr txBox="1">
            <a:spLocks noChangeArrowheads="1"/>
          </p:cNvSpPr>
          <p:nvPr/>
        </p:nvSpPr>
        <p:spPr bwMode="auto">
          <a:xfrm>
            <a:off x="803275" y="3208338"/>
            <a:ext cx="6711950" cy="369887"/>
          </a:xfrm>
          <a:prstGeom prst="rect">
            <a:avLst/>
          </a:prstGeom>
          <a:noFill/>
          <a:ln w="9525">
            <a:noFill/>
            <a:miter lim="800000"/>
            <a:headEnd/>
            <a:tailEnd/>
          </a:ln>
        </p:spPr>
        <p:txBody>
          <a:bodyPr wrap="none">
            <a:prstTxWarp prst="textNoShape">
              <a:avLst/>
            </a:prstTxWarp>
            <a:spAutoFit/>
          </a:bodyPr>
          <a:lstStyle/>
          <a:p>
            <a:r>
              <a:rPr lang="en-US"/>
              <a:t> For the element creation, output elements directly. For example</a:t>
            </a:r>
          </a:p>
        </p:txBody>
      </p:sp>
      <p:sp>
        <p:nvSpPr>
          <p:cNvPr id="23567" name="TextBox 23"/>
          <p:cNvSpPr txBox="1">
            <a:spLocks noChangeArrowheads="1"/>
          </p:cNvSpPr>
          <p:nvPr/>
        </p:nvSpPr>
        <p:spPr bwMode="auto">
          <a:xfrm>
            <a:off x="5087938" y="1430338"/>
            <a:ext cx="3798887" cy="646112"/>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Issue</a:t>
            </a:r>
            <a:r>
              <a:rPr lang="en-US"/>
              <a:t>: We want to be able to create</a:t>
            </a:r>
          </a:p>
          <a:p>
            <a:r>
              <a:rPr lang="en-US"/>
              <a:t>many lattices in one Matlab session</a:t>
            </a:r>
          </a:p>
        </p:txBody>
      </p:sp>
      <p:sp>
        <p:nvSpPr>
          <p:cNvPr id="18" name="Rectangle 17"/>
          <p:cNvSpPr/>
          <p:nvPr/>
        </p:nvSpPr>
        <p:spPr>
          <a:xfrm>
            <a:off x="2590800" y="4734342"/>
            <a:ext cx="4572000" cy="2123658"/>
          </a:xfrm>
          <a:prstGeom prst="rect">
            <a:avLst/>
          </a:prstGeom>
        </p:spPr>
        <p:txBody>
          <a:bodyPr>
            <a:spAutoFit/>
          </a:bodyPr>
          <a:lstStyle/>
          <a:p>
            <a:r>
              <a:rPr lang="en-US" sz="1200" dirty="0" smtClean="0"/>
              <a:t>QF = </a:t>
            </a:r>
          </a:p>
          <a:p>
            <a:endParaRPr lang="en-US" sz="1200" dirty="0" smtClean="0"/>
          </a:p>
          <a:p>
            <a:r>
              <a:rPr lang="en-US" sz="1200" dirty="0" smtClean="0"/>
              <a:t>        </a:t>
            </a:r>
            <a:r>
              <a:rPr lang="en-US" sz="1200" dirty="0" err="1" smtClean="0"/>
              <a:t>FamName</a:t>
            </a:r>
            <a:r>
              <a:rPr lang="en-US" sz="1200" dirty="0" smtClean="0"/>
              <a:t>: 'QF1'</a:t>
            </a:r>
          </a:p>
          <a:p>
            <a:r>
              <a:rPr lang="en-US" sz="1200" dirty="0" smtClean="0"/>
              <a:t>     </a:t>
            </a:r>
            <a:r>
              <a:rPr lang="en-US" sz="1200" dirty="0" err="1" smtClean="0"/>
              <a:t>PassMethod</a:t>
            </a:r>
            <a:r>
              <a:rPr lang="en-US" sz="1200" dirty="0" smtClean="0"/>
              <a:t>: '</a:t>
            </a:r>
            <a:r>
              <a:rPr lang="en-US" sz="1200" dirty="0" err="1" smtClean="0"/>
              <a:t>QuadMPoleFringePass</a:t>
            </a:r>
            <a:r>
              <a:rPr lang="en-US" sz="1200" dirty="0" smtClean="0"/>
              <a:t>'</a:t>
            </a:r>
          </a:p>
          <a:p>
            <a:r>
              <a:rPr lang="en-US" sz="1200" dirty="0" smtClean="0"/>
              <a:t>         Length: 0.9400</a:t>
            </a:r>
          </a:p>
          <a:p>
            <a:r>
              <a:rPr lang="en-US" sz="1200" dirty="0" smtClean="0"/>
              <a:t>          Class: '</a:t>
            </a:r>
            <a:r>
              <a:rPr lang="en-US" sz="1200" dirty="0" err="1" smtClean="0"/>
              <a:t>Quadrupole</a:t>
            </a:r>
            <a:r>
              <a:rPr lang="en-US" sz="1200" dirty="0" smtClean="0"/>
              <a:t>'</a:t>
            </a:r>
          </a:p>
          <a:p>
            <a:r>
              <a:rPr lang="en-US" sz="1200" dirty="0" smtClean="0"/>
              <a:t>              K: 0.3900</a:t>
            </a:r>
          </a:p>
          <a:p>
            <a:r>
              <a:rPr lang="en-US" sz="1200" dirty="0" smtClean="0"/>
              <a:t>       </a:t>
            </a:r>
            <a:r>
              <a:rPr lang="en-US" sz="1200" dirty="0" err="1" smtClean="0"/>
              <a:t>PolynomB</a:t>
            </a:r>
            <a:r>
              <a:rPr lang="en-US" sz="1200" dirty="0" smtClean="0"/>
              <a:t>: [0 0.3900]</a:t>
            </a:r>
          </a:p>
          <a:p>
            <a:r>
              <a:rPr lang="en-US" sz="1200" dirty="0" smtClean="0"/>
              <a:t>       </a:t>
            </a:r>
            <a:r>
              <a:rPr lang="en-US" sz="1200" dirty="0" err="1" smtClean="0"/>
              <a:t>PolynomA</a:t>
            </a:r>
            <a:r>
              <a:rPr lang="en-US" sz="1200" dirty="0" smtClean="0"/>
              <a:t>: [0 0]</a:t>
            </a:r>
          </a:p>
          <a:p>
            <a:r>
              <a:rPr lang="en-US" sz="1200" dirty="0" smtClean="0"/>
              <a:t>       </a:t>
            </a:r>
            <a:r>
              <a:rPr lang="en-US" sz="1200" dirty="0" err="1" smtClean="0"/>
              <a:t>MaxOrder</a:t>
            </a:r>
            <a:r>
              <a:rPr lang="en-US" sz="1200" dirty="0" smtClean="0"/>
              <a:t>: 1</a:t>
            </a:r>
          </a:p>
          <a:p>
            <a:r>
              <a:rPr lang="en-US" sz="1200" dirty="0" smtClean="0"/>
              <a:t>    </a:t>
            </a:r>
            <a:r>
              <a:rPr lang="en-US" sz="1200" dirty="0" err="1" smtClean="0"/>
              <a:t>NumIntSteps</a:t>
            </a:r>
            <a:r>
              <a:rPr lang="en-US" sz="1200" dirty="0" smtClean="0"/>
              <a:t>: 10</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Integrators</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12</a:t>
            </a:fld>
            <a:endParaRPr lang="fr-FR" dirty="0"/>
          </a:p>
        </p:txBody>
      </p:sp>
      <p:sp>
        <p:nvSpPr>
          <p:cNvPr id="6" name="TextBox 5"/>
          <p:cNvSpPr txBox="1"/>
          <p:nvPr/>
        </p:nvSpPr>
        <p:spPr>
          <a:xfrm>
            <a:off x="152400" y="1371600"/>
            <a:ext cx="4495800" cy="1754327"/>
          </a:xfrm>
          <a:prstGeom prst="rect">
            <a:avLst/>
          </a:prstGeom>
          <a:noFill/>
        </p:spPr>
        <p:txBody>
          <a:bodyPr wrap="square" rtlCol="0">
            <a:spAutoFit/>
          </a:bodyPr>
          <a:lstStyle/>
          <a:p>
            <a:r>
              <a:rPr lang="en-US" dirty="0" smtClean="0"/>
              <a:t>Many models out there. </a:t>
            </a:r>
          </a:p>
          <a:p>
            <a:r>
              <a:rPr lang="en-US" dirty="0" smtClean="0"/>
              <a:t>We have a magnetic field.</a:t>
            </a:r>
          </a:p>
          <a:p>
            <a:r>
              <a:rPr lang="en-US" dirty="0" smtClean="0"/>
              <a:t>Usually, fourth order </a:t>
            </a:r>
            <a:r>
              <a:rPr lang="en-US" dirty="0" err="1" smtClean="0"/>
              <a:t>symplectic</a:t>
            </a:r>
            <a:r>
              <a:rPr lang="en-US" dirty="0" smtClean="0"/>
              <a:t> integrator</a:t>
            </a:r>
          </a:p>
          <a:p>
            <a:r>
              <a:rPr lang="en-US" dirty="0" smtClean="0"/>
              <a:t>(Ruth, Forest, Yoshida…)</a:t>
            </a:r>
          </a:p>
          <a:p>
            <a:r>
              <a:rPr lang="en-US" dirty="0" smtClean="0"/>
              <a:t>Depends on Hamiltonian, should be</a:t>
            </a:r>
          </a:p>
          <a:p>
            <a:r>
              <a:rPr lang="en-US" dirty="0" smtClean="0"/>
              <a:t>separable into two solvable parts</a:t>
            </a:r>
            <a:endParaRPr lang="en-US" dirty="0"/>
          </a:p>
        </p:txBody>
      </p:sp>
      <p:pic>
        <p:nvPicPr>
          <p:cNvPr id="7" name="Picture 6" descr="Hamiltonian.png"/>
          <p:cNvPicPr>
            <a:picLocks noChangeAspect="1"/>
          </p:cNvPicPr>
          <p:nvPr/>
        </p:nvPicPr>
        <p:blipFill>
          <a:blip r:embed="rId2"/>
          <a:stretch>
            <a:fillRect/>
          </a:stretch>
        </p:blipFill>
        <p:spPr>
          <a:xfrm>
            <a:off x="381000" y="3505200"/>
            <a:ext cx="4140200" cy="609600"/>
          </a:xfrm>
          <a:prstGeom prst="rect">
            <a:avLst/>
          </a:prstGeom>
        </p:spPr>
      </p:pic>
      <p:sp>
        <p:nvSpPr>
          <p:cNvPr id="8" name="Rectangle 7"/>
          <p:cNvSpPr/>
          <p:nvPr/>
        </p:nvSpPr>
        <p:spPr>
          <a:xfrm>
            <a:off x="4572000" y="685800"/>
            <a:ext cx="4572000" cy="6001645"/>
          </a:xfrm>
          <a:prstGeom prst="rect">
            <a:avLst/>
          </a:prstGeom>
        </p:spPr>
        <p:txBody>
          <a:bodyPr>
            <a:spAutoFit/>
          </a:bodyPr>
          <a:lstStyle/>
          <a:p>
            <a:r>
              <a:rPr lang="en-US" sz="800" dirty="0" smtClean="0"/>
              <a:t>void StrMPoleSymplectic4Pass(double *</a:t>
            </a:r>
            <a:r>
              <a:rPr lang="en-US" sz="800" dirty="0" err="1" smtClean="0"/>
              <a:t>r</a:t>
            </a:r>
            <a:r>
              <a:rPr lang="en-US" sz="800" dirty="0" smtClean="0"/>
              <a:t>, double le, double *A, double *B,</a:t>
            </a:r>
          </a:p>
          <a:p>
            <a:r>
              <a:rPr lang="en-US" sz="800" dirty="0" smtClean="0"/>
              <a:t>        </a:t>
            </a:r>
            <a:r>
              <a:rPr lang="en-US" sz="800" dirty="0" err="1" smtClean="0"/>
              <a:t>int</a:t>
            </a:r>
            <a:r>
              <a:rPr lang="en-US" sz="800" dirty="0" smtClean="0"/>
              <a:t> </a:t>
            </a:r>
            <a:r>
              <a:rPr lang="en-US" sz="800" dirty="0" err="1" smtClean="0"/>
              <a:t>max_order</a:t>
            </a:r>
            <a:r>
              <a:rPr lang="en-US" sz="800" dirty="0" smtClean="0"/>
              <a:t>, </a:t>
            </a:r>
            <a:r>
              <a:rPr lang="en-US" sz="800" dirty="0" err="1" smtClean="0"/>
              <a:t>int</a:t>
            </a:r>
            <a:r>
              <a:rPr lang="en-US" sz="800" dirty="0" smtClean="0"/>
              <a:t> </a:t>
            </a:r>
            <a:r>
              <a:rPr lang="en-US" sz="800" dirty="0" err="1" smtClean="0"/>
              <a:t>num_int_steps</a:t>
            </a:r>
            <a:r>
              <a:rPr lang="en-US" sz="800" dirty="0" smtClean="0"/>
              <a:t>,</a:t>
            </a:r>
          </a:p>
          <a:p>
            <a:r>
              <a:rPr lang="en-US" sz="800" dirty="0" smtClean="0"/>
              <a:t>        double *T1, double *T2,</a:t>
            </a:r>
          </a:p>
          <a:p>
            <a:r>
              <a:rPr lang="en-US" sz="800" dirty="0" smtClean="0"/>
              <a:t>        double *R1, double *R2,</a:t>
            </a:r>
          </a:p>
          <a:p>
            <a:r>
              <a:rPr lang="en-US" sz="800" dirty="0" smtClean="0"/>
              <a:t>        double *</a:t>
            </a:r>
            <a:r>
              <a:rPr lang="en-US" sz="800" dirty="0" err="1" smtClean="0"/>
              <a:t>RApertures</a:t>
            </a:r>
            <a:r>
              <a:rPr lang="en-US" sz="800" dirty="0" smtClean="0"/>
              <a:t>, double *</a:t>
            </a:r>
            <a:r>
              <a:rPr lang="en-US" sz="800" dirty="0" err="1" smtClean="0"/>
              <a:t>EApertures</a:t>
            </a:r>
            <a:r>
              <a:rPr lang="en-US" sz="800" dirty="0" smtClean="0"/>
              <a:t>, </a:t>
            </a:r>
            <a:r>
              <a:rPr lang="en-US" sz="800" dirty="0" err="1" smtClean="0"/>
              <a:t>int</a:t>
            </a:r>
            <a:r>
              <a:rPr lang="en-US" sz="800" dirty="0" smtClean="0"/>
              <a:t> </a:t>
            </a:r>
            <a:r>
              <a:rPr lang="en-US" sz="800" dirty="0" err="1" smtClean="0"/>
              <a:t>num_particles</a:t>
            </a:r>
            <a:r>
              <a:rPr lang="en-US" sz="800" dirty="0" smtClean="0"/>
              <a:t>)</a:t>
            </a:r>
          </a:p>
          <a:p>
            <a:r>
              <a:rPr lang="en-US" sz="800" dirty="0" smtClean="0"/>
              <a:t>{	</a:t>
            </a:r>
            <a:r>
              <a:rPr lang="en-US" sz="800" dirty="0" err="1" smtClean="0"/>
              <a:t>int</a:t>
            </a:r>
            <a:r>
              <a:rPr lang="en-US" sz="800" dirty="0" smtClean="0"/>
              <a:t> </a:t>
            </a:r>
            <a:r>
              <a:rPr lang="en-US" sz="800" dirty="0" err="1" smtClean="0"/>
              <a:t>c,m</a:t>
            </a:r>
            <a:r>
              <a:rPr lang="en-US" sz="800" dirty="0" smtClean="0"/>
              <a:t>;</a:t>
            </a:r>
          </a:p>
          <a:p>
            <a:r>
              <a:rPr lang="en-US" sz="800" dirty="0" smtClean="0"/>
              <a:t>    double norm, NormL1, NormL2;</a:t>
            </a:r>
          </a:p>
          <a:p>
            <a:r>
              <a:rPr lang="en-US" sz="800" dirty="0" smtClean="0"/>
              <a:t>    double *r6;</a:t>
            </a:r>
          </a:p>
          <a:p>
            <a:r>
              <a:rPr lang="en-US" sz="800" dirty="0" smtClean="0"/>
              <a:t>    double SL, L1, L2, K1, K2;</a:t>
            </a:r>
          </a:p>
          <a:p>
            <a:r>
              <a:rPr lang="en-US" sz="800" dirty="0" smtClean="0"/>
              <a:t>    SL = le/</a:t>
            </a:r>
            <a:r>
              <a:rPr lang="en-US" sz="800" dirty="0" err="1" smtClean="0"/>
              <a:t>num_int_steps</a:t>
            </a:r>
            <a:r>
              <a:rPr lang="en-US" sz="800" dirty="0" smtClean="0"/>
              <a:t>;</a:t>
            </a:r>
          </a:p>
          <a:p>
            <a:r>
              <a:rPr lang="en-US" sz="800" dirty="0" smtClean="0"/>
              <a:t>    L1 = SL*DRIFT1;</a:t>
            </a:r>
          </a:p>
          <a:p>
            <a:r>
              <a:rPr lang="en-US" sz="800" dirty="0" smtClean="0"/>
              <a:t>    L2 = SL*DRIFT2;</a:t>
            </a:r>
          </a:p>
          <a:p>
            <a:r>
              <a:rPr lang="en-US" sz="800" dirty="0" smtClean="0"/>
              <a:t>    K1 = SL*KICK1;</a:t>
            </a:r>
          </a:p>
          <a:p>
            <a:r>
              <a:rPr lang="en-US" sz="800" dirty="0" smtClean="0"/>
              <a:t>    K2 = SL*KICK2;</a:t>
            </a:r>
          </a:p>
          <a:p>
            <a:r>
              <a:rPr lang="en-US" sz="800" dirty="0" smtClean="0"/>
              <a:t>    </a:t>
            </a:r>
          </a:p>
          <a:p>
            <a:r>
              <a:rPr lang="en-US" sz="800" dirty="0" smtClean="0"/>
              <a:t>    for (</a:t>
            </a:r>
            <a:r>
              <a:rPr lang="en-US" sz="800" dirty="0" err="1" smtClean="0"/>
              <a:t>c</a:t>
            </a:r>
            <a:r>
              <a:rPr lang="en-US" sz="800" dirty="0" smtClean="0"/>
              <a:t> = 0;c&lt;</a:t>
            </a:r>
            <a:r>
              <a:rPr lang="en-US" sz="800" dirty="0" err="1" smtClean="0"/>
              <a:t>num_particles;c</a:t>
            </a:r>
            <a:r>
              <a:rPr lang="en-US" sz="800" dirty="0" smtClean="0"/>
              <a:t>++)	{   /*Loop over particles  */</a:t>
            </a:r>
          </a:p>
          <a:p>
            <a:r>
              <a:rPr lang="en-US" sz="800" dirty="0" smtClean="0"/>
              <a:t>        r6 = </a:t>
            </a:r>
            <a:r>
              <a:rPr lang="en-US" sz="800" dirty="0" err="1" smtClean="0"/>
              <a:t>r+c</a:t>
            </a:r>
            <a:r>
              <a:rPr lang="en-US" sz="800" dirty="0" smtClean="0"/>
              <a:t>*6;</a:t>
            </a:r>
          </a:p>
          <a:p>
            <a:r>
              <a:rPr lang="en-US" sz="800" dirty="0" smtClean="0"/>
              <a:t>        if(!atIsNaN(r6[0])) {</a:t>
            </a:r>
          </a:p>
          <a:p>
            <a:r>
              <a:rPr lang="en-US" sz="800" dirty="0" smtClean="0"/>
              <a:t>            /*  misalignment at entrance  */</a:t>
            </a:r>
          </a:p>
          <a:p>
            <a:r>
              <a:rPr lang="en-US" sz="800" dirty="0" smtClean="0"/>
              <a:t>            if (T1) ATaddvv(r6,T1);</a:t>
            </a:r>
          </a:p>
          <a:p>
            <a:r>
              <a:rPr lang="en-US" sz="800" dirty="0" smtClean="0"/>
              <a:t>            if (R1) ATmultmv(r6,R1);</a:t>
            </a:r>
          </a:p>
          <a:p>
            <a:r>
              <a:rPr lang="en-US" sz="800" dirty="0" smtClean="0"/>
              <a:t>            /* Check physical apertures at the entrance of the magnet */</a:t>
            </a:r>
          </a:p>
          <a:p>
            <a:r>
              <a:rPr lang="en-US" sz="800" dirty="0" smtClean="0"/>
              <a:t>            if (</a:t>
            </a:r>
            <a:r>
              <a:rPr lang="en-US" sz="800" dirty="0" err="1" smtClean="0"/>
              <a:t>RApertures</a:t>
            </a:r>
            <a:r>
              <a:rPr lang="en-US" sz="800" dirty="0" smtClean="0"/>
              <a:t>) checkiflostRectangularAp(r6,RApertures);</a:t>
            </a:r>
          </a:p>
          <a:p>
            <a:r>
              <a:rPr lang="en-US" sz="800" dirty="0" smtClean="0"/>
              <a:t>            if (</a:t>
            </a:r>
            <a:r>
              <a:rPr lang="en-US" sz="800" dirty="0" err="1" smtClean="0"/>
              <a:t>EApertures</a:t>
            </a:r>
            <a:r>
              <a:rPr lang="en-US" sz="800" dirty="0" smtClean="0"/>
              <a:t>) checkiflostEllipticalAp(r6,EApertures);</a:t>
            </a:r>
          </a:p>
          <a:p>
            <a:r>
              <a:rPr lang="en-US" sz="800" dirty="0" smtClean="0"/>
              <a:t>            /*  integrator  */</a:t>
            </a:r>
          </a:p>
          <a:p>
            <a:r>
              <a:rPr lang="en-US" sz="800" dirty="0" smtClean="0"/>
              <a:t>            for (</a:t>
            </a:r>
            <a:r>
              <a:rPr lang="en-US" sz="800" dirty="0" err="1" smtClean="0"/>
              <a:t>m</a:t>
            </a:r>
            <a:r>
              <a:rPr lang="en-US" sz="800" dirty="0" smtClean="0"/>
              <a:t>=0; </a:t>
            </a:r>
            <a:r>
              <a:rPr lang="en-US" sz="800" dirty="0" err="1" smtClean="0"/>
              <a:t>m</a:t>
            </a:r>
            <a:r>
              <a:rPr lang="en-US" sz="800" dirty="0" smtClean="0"/>
              <a:t> &lt; </a:t>
            </a:r>
            <a:r>
              <a:rPr lang="en-US" sz="800" dirty="0" err="1" smtClean="0"/>
              <a:t>num_int_steps</a:t>
            </a:r>
            <a:r>
              <a:rPr lang="en-US" sz="800" dirty="0" smtClean="0"/>
              <a:t>; </a:t>
            </a:r>
            <a:r>
              <a:rPr lang="en-US" sz="800" dirty="0" err="1" smtClean="0"/>
              <a:t>m</a:t>
            </a:r>
            <a:r>
              <a:rPr lang="en-US" sz="800" dirty="0" smtClean="0"/>
              <a:t>++) {  /*  Loop over slices */</a:t>
            </a:r>
          </a:p>
          <a:p>
            <a:r>
              <a:rPr lang="en-US" sz="800" dirty="0" smtClean="0"/>
              <a:t>             	r6 = </a:t>
            </a:r>
            <a:r>
              <a:rPr lang="en-US" sz="800" dirty="0" err="1" smtClean="0"/>
              <a:t>r+c</a:t>
            </a:r>
            <a:r>
              <a:rPr lang="en-US" sz="800" dirty="0" smtClean="0"/>
              <a:t>*6;</a:t>
            </a:r>
          </a:p>
          <a:p>
            <a:r>
              <a:rPr lang="en-US" sz="800" dirty="0" smtClean="0"/>
              <a:t>                norm = 1/(1+r6[4]);</a:t>
            </a:r>
          </a:p>
          <a:p>
            <a:r>
              <a:rPr lang="en-US" sz="800" dirty="0" smtClean="0"/>
              <a:t>                NormL1 = L1*norm;</a:t>
            </a:r>
          </a:p>
          <a:p>
            <a:r>
              <a:rPr lang="en-US" sz="800" dirty="0" smtClean="0"/>
              <a:t>                NormL2 = L2*norm;</a:t>
            </a:r>
          </a:p>
          <a:p>
            <a:r>
              <a:rPr lang="en-US" sz="800" dirty="0" smtClean="0"/>
              <a:t>                fastdrift(r6, NormL1);</a:t>
            </a:r>
          </a:p>
          <a:p>
            <a:r>
              <a:rPr lang="en-US" sz="800" dirty="0" smtClean="0"/>
              <a:t>                strthinkick(r6, A, B,  K1, </a:t>
            </a:r>
            <a:r>
              <a:rPr lang="en-US" sz="800" dirty="0" err="1" smtClean="0"/>
              <a:t>max_order</a:t>
            </a:r>
            <a:r>
              <a:rPr lang="en-US" sz="800" dirty="0" smtClean="0"/>
              <a:t>);</a:t>
            </a:r>
          </a:p>
          <a:p>
            <a:r>
              <a:rPr lang="en-US" sz="800" dirty="0" smtClean="0"/>
              <a:t>                fastdrift(r6, NormL2);</a:t>
            </a:r>
          </a:p>
          <a:p>
            <a:r>
              <a:rPr lang="en-US" sz="800" dirty="0" smtClean="0"/>
              <a:t>                strthinkick(r6, A, B, K2, </a:t>
            </a:r>
            <a:r>
              <a:rPr lang="en-US" sz="800" dirty="0" err="1" smtClean="0"/>
              <a:t>max_order</a:t>
            </a:r>
            <a:r>
              <a:rPr lang="en-US" sz="800" dirty="0" smtClean="0"/>
              <a:t>);</a:t>
            </a:r>
          </a:p>
          <a:p>
            <a:r>
              <a:rPr lang="en-US" sz="800" dirty="0" smtClean="0"/>
              <a:t>                fastdrift(r6, NormL2);</a:t>
            </a:r>
          </a:p>
          <a:p>
            <a:r>
              <a:rPr lang="en-US" sz="800" dirty="0" smtClean="0"/>
              <a:t>                strthinkick(r6, A, B,  K1, </a:t>
            </a:r>
            <a:r>
              <a:rPr lang="en-US" sz="800" dirty="0" err="1" smtClean="0"/>
              <a:t>max_order</a:t>
            </a:r>
            <a:r>
              <a:rPr lang="en-US" sz="800" dirty="0" smtClean="0"/>
              <a:t>);</a:t>
            </a:r>
          </a:p>
          <a:p>
            <a:r>
              <a:rPr lang="en-US" sz="800" dirty="0" smtClean="0"/>
              <a:t>                fastdrift(r6, NormL1);</a:t>
            </a:r>
          </a:p>
          <a:p>
            <a:r>
              <a:rPr lang="en-US" sz="800" dirty="0" smtClean="0"/>
              <a:t>            }</a:t>
            </a:r>
          </a:p>
          <a:p>
            <a:r>
              <a:rPr lang="en-US" sz="800" dirty="0" smtClean="0"/>
              <a:t>            /* Check physical apertures at the exit of the magnet */</a:t>
            </a:r>
          </a:p>
          <a:p>
            <a:r>
              <a:rPr lang="en-US" sz="800" dirty="0" smtClean="0"/>
              <a:t>            if (</a:t>
            </a:r>
            <a:r>
              <a:rPr lang="en-US" sz="800" dirty="0" err="1" smtClean="0"/>
              <a:t>RApertures</a:t>
            </a:r>
            <a:r>
              <a:rPr lang="en-US" sz="800" dirty="0" smtClean="0"/>
              <a:t>) checkiflostRectangularAp(r6,RApertures);</a:t>
            </a:r>
          </a:p>
          <a:p>
            <a:r>
              <a:rPr lang="en-US" sz="800" dirty="0" smtClean="0"/>
              <a:t>            if (</a:t>
            </a:r>
            <a:r>
              <a:rPr lang="en-US" sz="800" dirty="0" err="1" smtClean="0"/>
              <a:t>EApertures</a:t>
            </a:r>
            <a:r>
              <a:rPr lang="en-US" sz="800" dirty="0" smtClean="0"/>
              <a:t>) checkiflostEllipticalAp(r6,EApertures);</a:t>
            </a:r>
          </a:p>
          <a:p>
            <a:r>
              <a:rPr lang="en-US" sz="800" dirty="0" smtClean="0"/>
              <a:t>            /* Misalignment at exit */</a:t>
            </a:r>
          </a:p>
          <a:p>
            <a:r>
              <a:rPr lang="en-US" sz="800" dirty="0" smtClean="0"/>
              <a:t>            if (R2) ATmultmv(r6,R2);</a:t>
            </a:r>
          </a:p>
          <a:p>
            <a:r>
              <a:rPr lang="en-US" sz="800" dirty="0" smtClean="0"/>
              <a:t>            if (T2) ATaddvv(r6,T2);</a:t>
            </a:r>
          </a:p>
          <a:p>
            <a:r>
              <a:rPr lang="en-US" sz="800" dirty="0" smtClean="0"/>
              <a:t>        }</a:t>
            </a:r>
          </a:p>
          <a:p>
            <a:r>
              <a:rPr lang="en-US" sz="800" dirty="0" smtClean="0"/>
              <a:t>    }</a:t>
            </a:r>
          </a:p>
          <a:p>
            <a:r>
              <a:rPr lang="en-US" sz="800" dirty="0" smtClean="0"/>
              <a:t>}</a:t>
            </a:r>
          </a:p>
          <a:p>
            <a:endParaRPr lang="en-US" sz="800" dirty="0"/>
          </a:p>
        </p:txBody>
      </p:sp>
      <p:sp>
        <p:nvSpPr>
          <p:cNvPr id="9" name="Rectangle 8"/>
          <p:cNvSpPr/>
          <p:nvPr/>
        </p:nvSpPr>
        <p:spPr>
          <a:xfrm>
            <a:off x="457200" y="5867400"/>
            <a:ext cx="3469069" cy="369332"/>
          </a:xfrm>
          <a:prstGeom prst="rect">
            <a:avLst/>
          </a:prstGeom>
        </p:spPr>
        <p:txBody>
          <a:bodyPr wrap="none">
            <a:spAutoFit/>
          </a:bodyPr>
          <a:lstStyle/>
          <a:p>
            <a:r>
              <a:rPr lang="en-US" dirty="0" smtClean="0">
                <a:solidFill>
                  <a:schemeClr val="accent5">
                    <a:lumMod val="75000"/>
                  </a:schemeClr>
                </a:solidFill>
              </a:rPr>
              <a:t>BndMPoleSymplectic4E2Pass.c</a:t>
            </a:r>
            <a:endParaRPr lang="en-US" dirty="0"/>
          </a:p>
        </p:txBody>
      </p:sp>
      <p:sp>
        <p:nvSpPr>
          <p:cNvPr id="10" name="Rectangle 9"/>
          <p:cNvSpPr/>
          <p:nvPr/>
        </p:nvSpPr>
        <p:spPr>
          <a:xfrm>
            <a:off x="0" y="5410200"/>
            <a:ext cx="3186727" cy="369332"/>
          </a:xfrm>
          <a:prstGeom prst="rect">
            <a:avLst/>
          </a:prstGeom>
        </p:spPr>
        <p:txBody>
          <a:bodyPr wrap="none">
            <a:spAutoFit/>
          </a:bodyPr>
          <a:lstStyle/>
          <a:p>
            <a:r>
              <a:rPr lang="en-US" dirty="0" smtClean="0">
                <a:solidFill>
                  <a:schemeClr val="accent5">
                    <a:lumMod val="75000"/>
                  </a:schemeClr>
                </a:solidFill>
              </a:rPr>
              <a:t>BndMPoleSymplectic4Pass.c</a:t>
            </a:r>
            <a:endParaRPr lang="en-US" dirty="0"/>
          </a:p>
        </p:txBody>
      </p:sp>
      <p:sp>
        <p:nvSpPr>
          <p:cNvPr id="11" name="TextBox 10"/>
          <p:cNvSpPr txBox="1"/>
          <p:nvPr/>
        </p:nvSpPr>
        <p:spPr>
          <a:xfrm>
            <a:off x="2057400" y="6400800"/>
            <a:ext cx="3674316" cy="369332"/>
          </a:xfrm>
          <a:prstGeom prst="rect">
            <a:avLst/>
          </a:prstGeom>
          <a:noFill/>
        </p:spPr>
        <p:txBody>
          <a:bodyPr wrap="none" rtlCol="0">
            <a:spAutoFit/>
          </a:bodyPr>
          <a:lstStyle/>
          <a:p>
            <a:r>
              <a:rPr lang="en-US" dirty="0" smtClean="0"/>
              <a:t>X. Huang (improves drift in dipole)</a:t>
            </a:r>
            <a:endParaRPr lang="en-US" dirty="0"/>
          </a:p>
        </p:txBody>
      </p:sp>
      <p:cxnSp>
        <p:nvCxnSpPr>
          <p:cNvPr id="13" name="Straight Arrow Connector 12"/>
          <p:cNvCxnSpPr/>
          <p:nvPr/>
        </p:nvCxnSpPr>
        <p:spPr>
          <a:xfrm rot="10800000">
            <a:off x="2362200" y="6248400"/>
            <a:ext cx="6096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727201" y="836713"/>
            <a:ext cx="8249143" cy="4141544"/>
          </a:xfrm>
          <a:prstGeom prst="rect">
            <a:avLst/>
          </a:prstGeom>
        </p:spPr>
      </p:pic>
      <p:sp>
        <p:nvSpPr>
          <p:cNvPr id="10" name="Title 9"/>
          <p:cNvSpPr>
            <a:spLocks noGrp="1"/>
          </p:cNvSpPr>
          <p:nvPr>
            <p:ph type="title"/>
          </p:nvPr>
        </p:nvSpPr>
        <p:spPr/>
        <p:txBody>
          <a:bodyPr/>
          <a:lstStyle/>
          <a:p>
            <a:r>
              <a:rPr lang="en-US" dirty="0" smtClean="0"/>
              <a:t>test integrator with RADIA MODEL</a:t>
            </a:r>
            <a:endParaRPr lang="en-GB" dirty="0"/>
          </a:p>
        </p:txBody>
      </p:sp>
      <p:sp>
        <p:nvSpPr>
          <p:cNvPr id="6" name="Slide Number Placeholder 5"/>
          <p:cNvSpPr>
            <a:spLocks noGrp="1"/>
          </p:cNvSpPr>
          <p:nvPr>
            <p:ph type="sldNum" sz="quarter" idx="11"/>
          </p:nvPr>
        </p:nvSpPr>
        <p:spPr/>
        <p:txBody>
          <a:bodyPr/>
          <a:lstStyle/>
          <a:p>
            <a:r>
              <a:rPr lang="en-US" noProof="0" smtClean="0"/>
              <a:t>Page </a:t>
            </a:r>
            <a:fld id="{733122C9-A0B9-462F-8757-0847AD287B63}" type="slidenum">
              <a:rPr lang="en-US" noProof="0" smtClean="0"/>
              <a:pPr/>
              <a:t>13</a:t>
            </a:fld>
            <a:endParaRPr lang="en-US" noProof="0"/>
          </a:p>
        </p:txBody>
      </p:sp>
      <p:graphicFrame>
        <p:nvGraphicFramePr>
          <p:cNvPr id="11" name="Object 10"/>
          <p:cNvGraphicFramePr>
            <a:graphicFrameLocks noChangeAspect="1"/>
          </p:cNvGraphicFramePr>
          <p:nvPr>
            <p:extLst/>
          </p:nvPr>
        </p:nvGraphicFramePr>
        <p:xfrm>
          <a:off x="7308304" y="1268760"/>
          <a:ext cx="1456248" cy="1693132"/>
        </p:xfrm>
        <a:graphic>
          <a:graphicData uri="http://schemas.openxmlformats.org/presentationml/2006/ole">
            <p:oleObj spid="_x0000_s1026" name="Acrobat Document" r:id="rId4" imgW="5727700" imgH="5549900" progId="">
              <p:embed/>
            </p:oleObj>
          </a:graphicData>
        </a:graphic>
      </p:graphicFrame>
      <p:sp>
        <p:nvSpPr>
          <p:cNvPr id="12" name="TextBox 11"/>
          <p:cNvSpPr txBox="1"/>
          <p:nvPr/>
        </p:nvSpPr>
        <p:spPr>
          <a:xfrm>
            <a:off x="395536" y="5157192"/>
            <a:ext cx="8548554" cy="923330"/>
          </a:xfrm>
          <a:prstGeom prst="rect">
            <a:avLst/>
          </a:prstGeom>
          <a:noFill/>
        </p:spPr>
        <p:txBody>
          <a:bodyPr wrap="square" rtlCol="0">
            <a:spAutoFit/>
          </a:bodyPr>
          <a:lstStyle/>
          <a:p>
            <a:r>
              <a:rPr lang="en-US" dirty="0" smtClean="0"/>
              <a:t>RADIA </a:t>
            </a:r>
            <a:r>
              <a:rPr lang="en-US" dirty="0"/>
              <a:t>m</a:t>
            </a:r>
            <a:r>
              <a:rPr lang="en-US" dirty="0" smtClean="0"/>
              <a:t>odel </a:t>
            </a:r>
            <a:r>
              <a:rPr lang="en-US" dirty="0"/>
              <a:t>s</a:t>
            </a:r>
            <a:r>
              <a:rPr lang="en-US" dirty="0" smtClean="0"/>
              <a:t>cript provided by G. Le </a:t>
            </a:r>
            <a:r>
              <a:rPr lang="en-US" dirty="0" err="1" smtClean="0"/>
              <a:t>Bec</a:t>
            </a:r>
            <a:r>
              <a:rPr lang="en-US" dirty="0"/>
              <a:t>.</a:t>
            </a:r>
            <a:r>
              <a:rPr lang="en-US" dirty="0" smtClean="0"/>
              <a:t> Performs tracking of electrons in the complete field generated by the magnet (full line). Squares represent the particles tracking in AT for the equivalent hard edge, iron length, straight multipole model. </a:t>
            </a:r>
            <a:endParaRPr lang="en-GB" dirty="0"/>
          </a:p>
        </p:txBody>
      </p:sp>
      <p:cxnSp>
        <p:nvCxnSpPr>
          <p:cNvPr id="15" name="Straight Arrow Connector 14"/>
          <p:cNvCxnSpPr/>
          <p:nvPr/>
        </p:nvCxnSpPr>
        <p:spPr>
          <a:xfrm>
            <a:off x="3635896" y="1297920"/>
            <a:ext cx="2808312" cy="0"/>
          </a:xfrm>
          <a:prstGeom prst="straightConnector1">
            <a:avLst/>
          </a:prstGeom>
          <a:ln>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83969" y="1249353"/>
            <a:ext cx="1646605" cy="369332"/>
          </a:xfrm>
          <a:prstGeom prst="rect">
            <a:avLst/>
          </a:prstGeom>
          <a:noFill/>
        </p:spPr>
        <p:txBody>
          <a:bodyPr wrap="none" rtlCol="0">
            <a:spAutoFit/>
          </a:bodyPr>
          <a:lstStyle/>
          <a:p>
            <a:r>
              <a:rPr lang="en-US" dirty="0" smtClean="0"/>
              <a:t>Magnet length</a:t>
            </a:r>
            <a:endParaRPr lang="en-GB" dirty="0"/>
          </a:p>
        </p:txBody>
      </p:sp>
      <p:sp>
        <p:nvSpPr>
          <p:cNvPr id="2" name="TextBox 1"/>
          <p:cNvSpPr txBox="1"/>
          <p:nvPr/>
        </p:nvSpPr>
        <p:spPr>
          <a:xfrm>
            <a:off x="1475657" y="3688230"/>
            <a:ext cx="1633781" cy="646331"/>
          </a:xfrm>
          <a:prstGeom prst="rect">
            <a:avLst/>
          </a:prstGeom>
          <a:noFill/>
        </p:spPr>
        <p:txBody>
          <a:bodyPr wrap="none" rtlCol="0">
            <a:spAutoFit/>
          </a:bodyPr>
          <a:lstStyle/>
          <a:p>
            <a:r>
              <a:rPr lang="en-US" dirty="0" smtClean="0"/>
              <a:t>Lines : RADIA</a:t>
            </a:r>
          </a:p>
          <a:p>
            <a:r>
              <a:rPr lang="en-US" dirty="0" smtClean="0"/>
              <a:t>Squares : AT</a:t>
            </a:r>
            <a:endParaRPr lang="en-GB"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65225244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tools</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14</a:t>
            </a:fld>
            <a:endParaRPr lang="fr-FR" dirty="0"/>
          </a:p>
        </p:txBody>
      </p:sp>
      <p:sp>
        <p:nvSpPr>
          <p:cNvPr id="6" name="TextBox 5"/>
          <p:cNvSpPr txBox="1"/>
          <p:nvPr/>
        </p:nvSpPr>
        <p:spPr>
          <a:xfrm>
            <a:off x="3505200" y="2057400"/>
            <a:ext cx="5158496" cy="1477328"/>
          </a:xfrm>
          <a:prstGeom prst="rect">
            <a:avLst/>
          </a:prstGeom>
          <a:noFill/>
        </p:spPr>
        <p:txBody>
          <a:bodyPr wrap="none" rtlCol="0">
            <a:spAutoFit/>
          </a:bodyPr>
          <a:lstStyle/>
          <a:p>
            <a:r>
              <a:rPr lang="en-US" dirty="0" err="1" smtClean="0"/>
              <a:t>atfastring</a:t>
            </a:r>
            <a:r>
              <a:rPr lang="en-US" dirty="0" smtClean="0"/>
              <a:t> (L. </a:t>
            </a:r>
            <a:r>
              <a:rPr lang="en-US" dirty="0" err="1" smtClean="0"/>
              <a:t>Farvacque</a:t>
            </a:r>
            <a:r>
              <a:rPr lang="en-US" dirty="0" smtClean="0"/>
              <a:t>)</a:t>
            </a:r>
          </a:p>
          <a:p>
            <a:r>
              <a:rPr lang="en-US" dirty="0" smtClean="0"/>
              <a:t>linear matrix, chromatic and amplitude tune shift</a:t>
            </a:r>
          </a:p>
          <a:p>
            <a:r>
              <a:rPr lang="en-US" dirty="0" smtClean="0"/>
              <a:t>quantum diffusion element</a:t>
            </a:r>
          </a:p>
          <a:p>
            <a:r>
              <a:rPr lang="en-US" dirty="0" smtClean="0"/>
              <a:t>used for collective effects, spin dynamics studies</a:t>
            </a:r>
          </a:p>
          <a:p>
            <a:endParaRPr lang="en-US" dirty="0"/>
          </a:p>
        </p:txBody>
      </p:sp>
      <p:sp>
        <p:nvSpPr>
          <p:cNvPr id="7" name="TextBox 6"/>
          <p:cNvSpPr txBox="1"/>
          <p:nvPr/>
        </p:nvSpPr>
        <p:spPr>
          <a:xfrm>
            <a:off x="838200" y="1371600"/>
            <a:ext cx="2173116" cy="369332"/>
          </a:xfrm>
          <a:prstGeom prst="rect">
            <a:avLst/>
          </a:prstGeom>
          <a:noFill/>
        </p:spPr>
        <p:txBody>
          <a:bodyPr wrap="none" rtlCol="0">
            <a:spAutoFit/>
          </a:bodyPr>
          <a:lstStyle/>
          <a:p>
            <a:r>
              <a:rPr lang="en-US" dirty="0" err="1" smtClean="0"/>
              <a:t>atmatch</a:t>
            </a:r>
            <a:r>
              <a:rPr lang="en-US" dirty="0" smtClean="0"/>
              <a:t> (S. </a:t>
            </a:r>
            <a:r>
              <a:rPr lang="en-US" dirty="0" err="1" smtClean="0"/>
              <a:t>Liuzzo</a:t>
            </a:r>
            <a:r>
              <a:rPr lang="en-US" dirty="0" smtClean="0"/>
              <a:t>)</a:t>
            </a:r>
            <a:endParaRPr lang="en-US" dirty="0"/>
          </a:p>
        </p:txBody>
      </p:sp>
      <p:sp>
        <p:nvSpPr>
          <p:cNvPr id="8" name="TextBox 7"/>
          <p:cNvSpPr txBox="1"/>
          <p:nvPr/>
        </p:nvSpPr>
        <p:spPr>
          <a:xfrm>
            <a:off x="381000" y="3200400"/>
            <a:ext cx="2609421" cy="923330"/>
          </a:xfrm>
          <a:prstGeom prst="rect">
            <a:avLst/>
          </a:prstGeom>
          <a:noFill/>
        </p:spPr>
        <p:txBody>
          <a:bodyPr wrap="none" rtlCol="0">
            <a:spAutoFit/>
          </a:bodyPr>
          <a:lstStyle/>
          <a:p>
            <a:r>
              <a:rPr lang="en-US" dirty="0" err="1" smtClean="0"/>
              <a:t>atplot</a:t>
            </a:r>
            <a:r>
              <a:rPr lang="en-US" dirty="0" smtClean="0"/>
              <a:t> (L. </a:t>
            </a:r>
            <a:r>
              <a:rPr lang="en-US" dirty="0" err="1" smtClean="0"/>
              <a:t>Farvacque</a:t>
            </a:r>
            <a:r>
              <a:rPr lang="en-US" dirty="0" smtClean="0"/>
              <a:t>)</a:t>
            </a:r>
          </a:p>
          <a:p>
            <a:r>
              <a:rPr lang="en-US" dirty="0" smtClean="0"/>
              <a:t>allows arbitrary function</a:t>
            </a:r>
          </a:p>
          <a:p>
            <a:r>
              <a:rPr lang="en-US" dirty="0" smtClean="0"/>
              <a:t>together with synoptic</a:t>
            </a:r>
            <a:endParaRPr lang="en-US" dirty="0"/>
          </a:p>
        </p:txBody>
      </p:sp>
      <p:sp>
        <p:nvSpPr>
          <p:cNvPr id="9" name="TextBox 8"/>
          <p:cNvSpPr txBox="1"/>
          <p:nvPr/>
        </p:nvSpPr>
        <p:spPr>
          <a:xfrm>
            <a:off x="4191000" y="3429000"/>
            <a:ext cx="4118848" cy="646331"/>
          </a:xfrm>
          <a:prstGeom prst="rect">
            <a:avLst/>
          </a:prstGeom>
          <a:noFill/>
        </p:spPr>
        <p:txBody>
          <a:bodyPr wrap="none" rtlCol="0">
            <a:spAutoFit/>
          </a:bodyPr>
          <a:lstStyle/>
          <a:p>
            <a:r>
              <a:rPr lang="en-US" dirty="0" smtClean="0">
                <a:solidFill>
                  <a:schemeClr val="accent6">
                    <a:lumMod val="75000"/>
                  </a:schemeClr>
                </a:solidFill>
              </a:rPr>
              <a:t>collective effects- </a:t>
            </a:r>
            <a:r>
              <a:rPr lang="en-US" dirty="0" err="1" smtClean="0">
                <a:solidFill>
                  <a:schemeClr val="accent6">
                    <a:lumMod val="75000"/>
                  </a:schemeClr>
                </a:solidFill>
              </a:rPr>
              <a:t>multiparticle</a:t>
            </a:r>
            <a:r>
              <a:rPr lang="en-US" dirty="0" smtClean="0">
                <a:solidFill>
                  <a:schemeClr val="accent6">
                    <a:lumMod val="75000"/>
                  </a:schemeClr>
                </a:solidFill>
              </a:rPr>
              <a:t> tracking</a:t>
            </a:r>
          </a:p>
          <a:p>
            <a:r>
              <a:rPr lang="en-US" dirty="0" smtClean="0">
                <a:solidFill>
                  <a:schemeClr val="accent6">
                    <a:lumMod val="75000"/>
                  </a:schemeClr>
                </a:solidFill>
              </a:rPr>
              <a:t>with impedance (S. White)</a:t>
            </a:r>
            <a:endParaRPr lang="en-US" dirty="0">
              <a:solidFill>
                <a:schemeClr val="accent6">
                  <a:lumMod val="75000"/>
                </a:schemeClr>
              </a:solidFill>
            </a:endParaRPr>
          </a:p>
        </p:txBody>
      </p:sp>
      <p:sp>
        <p:nvSpPr>
          <p:cNvPr id="10" name="TextBox 9"/>
          <p:cNvSpPr txBox="1"/>
          <p:nvPr/>
        </p:nvSpPr>
        <p:spPr>
          <a:xfrm>
            <a:off x="533400" y="4724400"/>
            <a:ext cx="2888043" cy="923330"/>
          </a:xfrm>
          <a:prstGeom prst="rect">
            <a:avLst/>
          </a:prstGeom>
          <a:noFill/>
        </p:spPr>
        <p:txBody>
          <a:bodyPr wrap="none" rtlCol="0">
            <a:spAutoFit/>
          </a:bodyPr>
          <a:lstStyle/>
          <a:p>
            <a:r>
              <a:rPr lang="en-US" dirty="0" smtClean="0"/>
              <a:t>quantum diffusion element</a:t>
            </a:r>
          </a:p>
          <a:p>
            <a:r>
              <a:rPr lang="en-US" dirty="0" err="1" smtClean="0"/>
              <a:t>QuantDiffPass</a:t>
            </a:r>
            <a:endParaRPr lang="en-US" dirty="0" smtClean="0"/>
          </a:p>
          <a:p>
            <a:r>
              <a:rPr lang="en-US" dirty="0" smtClean="0"/>
              <a:t>(N. </a:t>
            </a:r>
            <a:r>
              <a:rPr lang="en-US" dirty="0" err="1" smtClean="0"/>
              <a:t>Carmignani</a:t>
            </a:r>
            <a:r>
              <a:rPr lang="en-US" dirty="0" smtClean="0"/>
              <a:t>, B. Nash)</a:t>
            </a:r>
            <a:endParaRPr lang="en-US" dirty="0"/>
          </a:p>
        </p:txBody>
      </p:sp>
      <p:sp>
        <p:nvSpPr>
          <p:cNvPr id="11" name="TextBox 10"/>
          <p:cNvSpPr txBox="1"/>
          <p:nvPr/>
        </p:nvSpPr>
        <p:spPr>
          <a:xfrm>
            <a:off x="4724400" y="4953000"/>
            <a:ext cx="4388679" cy="646331"/>
          </a:xfrm>
          <a:prstGeom prst="rect">
            <a:avLst/>
          </a:prstGeom>
          <a:noFill/>
        </p:spPr>
        <p:txBody>
          <a:bodyPr wrap="none" rtlCol="0">
            <a:spAutoFit/>
          </a:bodyPr>
          <a:lstStyle/>
          <a:p>
            <a:r>
              <a:rPr lang="en-US" dirty="0" smtClean="0"/>
              <a:t>see Nash et. al. IPAC 14 for some details</a:t>
            </a:r>
          </a:p>
          <a:p>
            <a:r>
              <a:rPr lang="en-US" dirty="0" smtClean="0"/>
              <a:t>http://inspirehep.net/record/1417208</a:t>
            </a:r>
            <a:endParaRPr lang="en-US" dirty="0"/>
          </a:p>
        </p:txBody>
      </p:sp>
      <p:sp>
        <p:nvSpPr>
          <p:cNvPr id="12" name="TextBox 11"/>
          <p:cNvSpPr txBox="1"/>
          <p:nvPr/>
        </p:nvSpPr>
        <p:spPr>
          <a:xfrm>
            <a:off x="2590800" y="5638800"/>
            <a:ext cx="3494880" cy="646331"/>
          </a:xfrm>
          <a:prstGeom prst="rect">
            <a:avLst/>
          </a:prstGeom>
          <a:noFill/>
        </p:spPr>
        <p:txBody>
          <a:bodyPr wrap="none" rtlCol="0">
            <a:spAutoFit/>
          </a:bodyPr>
          <a:lstStyle/>
          <a:p>
            <a:r>
              <a:rPr lang="en-US" dirty="0" smtClean="0">
                <a:solidFill>
                  <a:srgbClr val="ED7703"/>
                </a:solidFill>
              </a:rPr>
              <a:t>recently added by S. </a:t>
            </a:r>
            <a:r>
              <a:rPr lang="en-US" dirty="0" err="1" smtClean="0">
                <a:solidFill>
                  <a:srgbClr val="ED7703"/>
                </a:solidFill>
              </a:rPr>
              <a:t>Liuzzo</a:t>
            </a:r>
            <a:r>
              <a:rPr lang="en-US" dirty="0" smtClean="0">
                <a:solidFill>
                  <a:srgbClr val="ED7703"/>
                </a:solidFill>
              </a:rPr>
              <a:t>:</a:t>
            </a:r>
          </a:p>
          <a:p>
            <a:r>
              <a:rPr lang="en-US" dirty="0" smtClean="0">
                <a:solidFill>
                  <a:srgbClr val="ED7703"/>
                </a:solidFill>
              </a:rPr>
              <a:t>error setting and correction tools</a:t>
            </a:r>
            <a:endParaRPr lang="en-US" dirty="0">
              <a:solidFill>
                <a:srgbClr val="ED7703"/>
              </a:solidFill>
            </a:endParaRPr>
          </a:p>
        </p:txBody>
      </p:sp>
      <p:sp>
        <p:nvSpPr>
          <p:cNvPr id="13" name="TextBox 12"/>
          <p:cNvSpPr txBox="1"/>
          <p:nvPr/>
        </p:nvSpPr>
        <p:spPr>
          <a:xfrm>
            <a:off x="3505200" y="4114800"/>
            <a:ext cx="5214037" cy="646331"/>
          </a:xfrm>
          <a:prstGeom prst="rect">
            <a:avLst/>
          </a:prstGeom>
          <a:noFill/>
        </p:spPr>
        <p:txBody>
          <a:bodyPr wrap="none" rtlCol="0">
            <a:spAutoFit/>
          </a:bodyPr>
          <a:lstStyle/>
          <a:p>
            <a:r>
              <a:rPr lang="en-US" dirty="0" smtClean="0"/>
              <a:t>Apertures in elements for improved loss mapping</a:t>
            </a:r>
          </a:p>
          <a:p>
            <a:r>
              <a:rPr lang="en-US" dirty="0" smtClean="0"/>
              <a:t>(L. </a:t>
            </a:r>
            <a:r>
              <a:rPr lang="en-US" dirty="0" err="1" smtClean="0"/>
              <a:t>Farvacque</a:t>
            </a:r>
            <a:r>
              <a:rPr lang="en-US" dirty="0" smtClean="0"/>
              <a:t>, R. </a:t>
            </a:r>
            <a:r>
              <a:rPr lang="en-US" dirty="0" err="1" smtClean="0"/>
              <a:t>Versteegen</a:t>
            </a:r>
            <a:r>
              <a:rPr lang="en-US" dirty="0" smtClean="0"/>
              <a:t>)</a:t>
            </a:r>
            <a:endParaRPr lang="en-US" dirty="0"/>
          </a:p>
        </p:txBody>
      </p:sp>
      <p:sp>
        <p:nvSpPr>
          <p:cNvPr id="14" name="Rectangle 13"/>
          <p:cNvSpPr/>
          <p:nvPr/>
        </p:nvSpPr>
        <p:spPr>
          <a:xfrm>
            <a:off x="609600" y="1295400"/>
            <a:ext cx="2514600" cy="5334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05200" y="2133600"/>
            <a:ext cx="5181600" cy="1219200"/>
          </a:xfrm>
          <a:prstGeom prst="rect">
            <a:avLst/>
          </a:prstGeom>
          <a:solidFill>
            <a:srgbClr val="008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000" y="3124200"/>
            <a:ext cx="2667000" cy="1219200"/>
          </a:xfrm>
          <a:prstGeom prst="rect">
            <a:avLst/>
          </a:prstGeom>
          <a:solidFill>
            <a:schemeClr val="accent6">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91000" y="3505200"/>
            <a:ext cx="4191000" cy="609600"/>
          </a:xfrm>
          <a:prstGeom prst="rect">
            <a:avLst/>
          </a:prstGeom>
          <a:solidFill>
            <a:srgbClr val="FF66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05200" y="4191000"/>
            <a:ext cx="5181600" cy="6096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3400" y="4800600"/>
            <a:ext cx="2971800" cy="8382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0" y="4953000"/>
            <a:ext cx="4572000" cy="609600"/>
          </a:xfrm>
          <a:prstGeom prst="rect">
            <a:avLst/>
          </a:prstGeom>
          <a:solidFill>
            <a:srgbClr val="FFFF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90800" y="5715000"/>
            <a:ext cx="3657600" cy="685800"/>
          </a:xfrm>
          <a:prstGeom prst="rect">
            <a:avLst/>
          </a:prstGeom>
          <a:solidFill>
            <a:schemeClr val="tx2">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in </a:t>
            </a:r>
            <a:r>
              <a:rPr lang="en-US" dirty="0" err="1" smtClean="0"/>
              <a:t>PubTools</a:t>
            </a:r>
            <a:r>
              <a:rPr lang="en-US" dirty="0" smtClean="0"/>
              <a:t>, started documentation process</a:t>
            </a:r>
            <a:endParaRPr lang="en-GB" dirty="0"/>
          </a:p>
        </p:txBody>
      </p:sp>
      <p:sp>
        <p:nvSpPr>
          <p:cNvPr id="5" name="Slide Number Placeholder 4"/>
          <p:cNvSpPr>
            <a:spLocks noGrp="1"/>
          </p:cNvSpPr>
          <p:nvPr>
            <p:ph type="sldNum" sz="quarter" idx="11"/>
          </p:nvPr>
        </p:nvSpPr>
        <p:spPr/>
        <p:txBody>
          <a:bodyPr/>
          <a:lstStyle/>
          <a:p>
            <a:r>
              <a:rPr lang="en-US" noProof="0" smtClean="0"/>
              <a:t>Page </a:t>
            </a:r>
            <a:fld id="{733122C9-A0B9-462F-8757-0847AD287B63}" type="slidenum">
              <a:rPr lang="en-US" noProof="0" smtClean="0"/>
              <a:pPr/>
              <a:t>15</a:t>
            </a:fld>
            <a:endParaRPr lang="en-US" noProof="0"/>
          </a:p>
        </p:txBody>
      </p:sp>
      <p:pic>
        <p:nvPicPr>
          <p:cNvPr id="7" name="Picture 6"/>
          <p:cNvPicPr>
            <a:picLocks noChangeAspect="1"/>
          </p:cNvPicPr>
          <p:nvPr/>
        </p:nvPicPr>
        <p:blipFill rotWithShape="1">
          <a:blip r:embed="rId2" cstate="print"/>
          <a:srcRect r="37914"/>
          <a:stretch/>
        </p:blipFill>
        <p:spPr>
          <a:xfrm>
            <a:off x="590946" y="2046447"/>
            <a:ext cx="4734039" cy="4186597"/>
          </a:xfrm>
          <a:prstGeom prst="rect">
            <a:avLst/>
          </a:prstGeom>
        </p:spPr>
      </p:pic>
      <p:sp>
        <p:nvSpPr>
          <p:cNvPr id="8" name="Rectangle 7"/>
          <p:cNvSpPr/>
          <p:nvPr/>
        </p:nvSpPr>
        <p:spPr>
          <a:xfrm>
            <a:off x="5587162" y="1095941"/>
            <a:ext cx="3527904" cy="3023905"/>
          </a:xfrm>
          <a:prstGeom prst="rect">
            <a:avLst/>
          </a:prstGeom>
        </p:spPr>
        <p:txBody>
          <a:bodyPr wrap="square">
            <a:spAutoFit/>
          </a:bodyPr>
          <a:lstStyle/>
          <a:p>
            <a:r>
              <a:rPr lang="en-GB" sz="1000" dirty="0"/>
              <a:t>[...</a:t>
            </a:r>
          </a:p>
          <a:p>
            <a:r>
              <a:rPr lang="en-GB" sz="1000" dirty="0"/>
              <a:t>    </a:t>
            </a:r>
            <a:r>
              <a:rPr lang="en-GB" sz="1000" dirty="0" err="1"/>
              <a:t>rcor</a:t>
            </a:r>
            <a:r>
              <a:rPr lang="en-GB" sz="1000" dirty="0"/>
              <a:t>,...            </a:t>
            </a:r>
            <a:r>
              <a:rPr lang="en-GB" sz="1000" dirty="0">
                <a:solidFill>
                  <a:schemeClr val="accent5"/>
                </a:solidFill>
              </a:rPr>
              <a:t>% corrected lattice</a:t>
            </a:r>
          </a:p>
          <a:p>
            <a:r>
              <a:rPr lang="en-GB" sz="1000" dirty="0" smtClean="0"/>
              <a:t>    </a:t>
            </a:r>
            <a:r>
              <a:rPr lang="en-GB" sz="1000" dirty="0" err="1" smtClean="0"/>
              <a:t>ch</a:t>
            </a:r>
            <a:r>
              <a:rPr lang="en-GB" sz="1000" dirty="0"/>
              <a:t>,...              </a:t>
            </a:r>
            <a:r>
              <a:rPr lang="en-GB" sz="1000" dirty="0">
                <a:solidFill>
                  <a:schemeClr val="accent5"/>
                </a:solidFill>
              </a:rPr>
              <a:t>% final H </a:t>
            </a:r>
            <a:r>
              <a:rPr lang="en-GB" sz="1000" dirty="0" err="1">
                <a:solidFill>
                  <a:schemeClr val="accent5"/>
                </a:solidFill>
              </a:rPr>
              <a:t>cor</a:t>
            </a:r>
            <a:r>
              <a:rPr lang="en-GB" sz="1000" dirty="0">
                <a:solidFill>
                  <a:schemeClr val="accent5"/>
                </a:solidFill>
              </a:rPr>
              <a:t> values</a:t>
            </a:r>
          </a:p>
          <a:p>
            <a:r>
              <a:rPr lang="en-GB" sz="1000" dirty="0"/>
              <a:t>    cv,...              </a:t>
            </a:r>
            <a:r>
              <a:rPr lang="en-GB" sz="1000" dirty="0">
                <a:solidFill>
                  <a:schemeClr val="accent5"/>
                </a:solidFill>
              </a:rPr>
              <a:t>% final V </a:t>
            </a:r>
            <a:r>
              <a:rPr lang="en-GB" sz="1000" dirty="0" err="1">
                <a:solidFill>
                  <a:schemeClr val="accent5"/>
                </a:solidFill>
              </a:rPr>
              <a:t>cor</a:t>
            </a:r>
            <a:r>
              <a:rPr lang="en-GB" sz="1000" dirty="0">
                <a:solidFill>
                  <a:schemeClr val="accent5"/>
                </a:solidFill>
              </a:rPr>
              <a:t> values</a:t>
            </a:r>
          </a:p>
          <a:p>
            <a:r>
              <a:rPr lang="en-GB" sz="1000" dirty="0"/>
              <a:t>    </a:t>
            </a:r>
            <a:r>
              <a:rPr lang="en-GB" sz="1000" dirty="0" err="1"/>
              <a:t>cq</a:t>
            </a:r>
            <a:r>
              <a:rPr lang="en-GB" sz="1000" dirty="0"/>
              <a:t>,...              </a:t>
            </a:r>
            <a:r>
              <a:rPr lang="en-GB" sz="1000" dirty="0">
                <a:solidFill>
                  <a:schemeClr val="accent5"/>
                </a:solidFill>
              </a:rPr>
              <a:t>% final Quad </a:t>
            </a:r>
            <a:r>
              <a:rPr lang="en-GB" sz="1000" dirty="0" err="1">
                <a:solidFill>
                  <a:schemeClr val="accent5"/>
                </a:solidFill>
              </a:rPr>
              <a:t>cor</a:t>
            </a:r>
            <a:r>
              <a:rPr lang="en-GB" sz="1000" dirty="0">
                <a:solidFill>
                  <a:schemeClr val="accent5"/>
                </a:solidFill>
              </a:rPr>
              <a:t> values</a:t>
            </a:r>
          </a:p>
          <a:p>
            <a:r>
              <a:rPr lang="en-GB" sz="1000" dirty="0"/>
              <a:t>    cs...               </a:t>
            </a:r>
            <a:r>
              <a:rPr lang="en-GB" sz="1000" dirty="0">
                <a:solidFill>
                  <a:schemeClr val="accent5"/>
                </a:solidFill>
              </a:rPr>
              <a:t>% final Skew Quad </a:t>
            </a:r>
            <a:r>
              <a:rPr lang="en-GB" sz="1000" dirty="0" err="1">
                <a:solidFill>
                  <a:schemeClr val="accent5"/>
                </a:solidFill>
              </a:rPr>
              <a:t>cor</a:t>
            </a:r>
            <a:r>
              <a:rPr lang="en-GB" sz="1000" dirty="0">
                <a:solidFill>
                  <a:schemeClr val="accent5"/>
                </a:solidFill>
              </a:rPr>
              <a:t> values</a:t>
            </a:r>
          </a:p>
          <a:p>
            <a:r>
              <a:rPr lang="en-GB" sz="1000" dirty="0"/>
              <a:t>    ]=</a:t>
            </a:r>
            <a:r>
              <a:rPr lang="en-GB" sz="1050" b="1" dirty="0" err="1"/>
              <a:t>CorrectionChain</a:t>
            </a:r>
            <a:r>
              <a:rPr lang="en-GB" sz="1000" dirty="0"/>
              <a:t>(...</a:t>
            </a:r>
          </a:p>
          <a:p>
            <a:r>
              <a:rPr lang="en-GB" sz="1000" dirty="0"/>
              <a:t>    </a:t>
            </a:r>
            <a:r>
              <a:rPr lang="en-GB" sz="1000" dirty="0" err="1"/>
              <a:t>rerr</a:t>
            </a:r>
            <a:r>
              <a:rPr lang="en-GB" sz="1000" dirty="0"/>
              <a:t>,...           </a:t>
            </a:r>
            <a:r>
              <a:rPr lang="en-GB" sz="1000" dirty="0" smtClean="0"/>
              <a:t>      </a:t>
            </a:r>
            <a:r>
              <a:rPr lang="en-GB" sz="1000" dirty="0">
                <a:solidFill>
                  <a:schemeClr val="accent5"/>
                </a:solidFill>
              </a:rPr>
              <a:t>%1  initial lattice with errors</a:t>
            </a:r>
          </a:p>
          <a:p>
            <a:r>
              <a:rPr lang="en-GB" sz="1000" dirty="0"/>
              <a:t>    r0,...              </a:t>
            </a:r>
            <a:r>
              <a:rPr lang="en-GB" sz="1000" dirty="0" smtClean="0"/>
              <a:t>     </a:t>
            </a:r>
            <a:r>
              <a:rPr lang="en-GB" sz="1000" dirty="0" smtClean="0">
                <a:solidFill>
                  <a:schemeClr val="accent5"/>
                </a:solidFill>
              </a:rPr>
              <a:t>%</a:t>
            </a:r>
            <a:r>
              <a:rPr lang="en-GB" sz="1000" dirty="0">
                <a:solidFill>
                  <a:schemeClr val="accent5"/>
                </a:solidFill>
              </a:rPr>
              <a:t>2  model lattice</a:t>
            </a:r>
          </a:p>
          <a:p>
            <a:r>
              <a:rPr lang="en-GB" sz="1000" dirty="0"/>
              <a:t>    </a:t>
            </a:r>
            <a:r>
              <a:rPr lang="en-GB" sz="1000" dirty="0" err="1"/>
              <a:t>indBPM</a:t>
            </a:r>
            <a:r>
              <a:rPr lang="en-GB" sz="1000" dirty="0"/>
              <a:t>,...         </a:t>
            </a:r>
            <a:r>
              <a:rPr lang="en-GB" sz="1000" dirty="0" smtClean="0"/>
              <a:t> </a:t>
            </a:r>
            <a:r>
              <a:rPr lang="en-GB" sz="1000" dirty="0" smtClean="0">
                <a:solidFill>
                  <a:schemeClr val="accent5"/>
                </a:solidFill>
              </a:rPr>
              <a:t>%</a:t>
            </a:r>
            <a:r>
              <a:rPr lang="en-GB" sz="1000" dirty="0">
                <a:solidFill>
                  <a:schemeClr val="accent5"/>
                </a:solidFill>
              </a:rPr>
              <a:t>3  bpm index</a:t>
            </a:r>
          </a:p>
          <a:p>
            <a:r>
              <a:rPr lang="en-GB" sz="1000" dirty="0"/>
              <a:t>    </a:t>
            </a:r>
            <a:r>
              <a:rPr lang="en-GB" sz="1000" dirty="0" err="1"/>
              <a:t>indHCor</a:t>
            </a:r>
            <a:r>
              <a:rPr lang="en-GB" sz="1000" dirty="0"/>
              <a:t>,...         </a:t>
            </a:r>
            <a:r>
              <a:rPr lang="en-GB" sz="1000" dirty="0">
                <a:solidFill>
                  <a:schemeClr val="accent5"/>
                </a:solidFill>
              </a:rPr>
              <a:t>%4  h </a:t>
            </a:r>
            <a:r>
              <a:rPr lang="en-GB" sz="1000" dirty="0" err="1">
                <a:solidFill>
                  <a:schemeClr val="accent5"/>
                </a:solidFill>
              </a:rPr>
              <a:t>steerers</a:t>
            </a:r>
            <a:r>
              <a:rPr lang="en-GB" sz="1000" dirty="0">
                <a:solidFill>
                  <a:schemeClr val="accent5"/>
                </a:solidFill>
              </a:rPr>
              <a:t> index</a:t>
            </a:r>
          </a:p>
          <a:p>
            <a:r>
              <a:rPr lang="en-GB" sz="1000" dirty="0"/>
              <a:t>    </a:t>
            </a:r>
            <a:r>
              <a:rPr lang="en-GB" sz="1000" dirty="0" err="1"/>
              <a:t>indVCor</a:t>
            </a:r>
            <a:r>
              <a:rPr lang="en-GB" sz="1000" dirty="0"/>
              <a:t>,...         </a:t>
            </a:r>
            <a:r>
              <a:rPr lang="en-GB" sz="1000" dirty="0">
                <a:solidFill>
                  <a:schemeClr val="accent5"/>
                </a:solidFill>
              </a:rPr>
              <a:t>%5  v </a:t>
            </a:r>
            <a:r>
              <a:rPr lang="en-GB" sz="1000" dirty="0" err="1">
                <a:solidFill>
                  <a:schemeClr val="accent5"/>
                </a:solidFill>
              </a:rPr>
              <a:t>steerers</a:t>
            </a:r>
            <a:r>
              <a:rPr lang="en-GB" sz="1000" dirty="0">
                <a:solidFill>
                  <a:schemeClr val="accent5"/>
                </a:solidFill>
              </a:rPr>
              <a:t> index</a:t>
            </a:r>
          </a:p>
          <a:p>
            <a:r>
              <a:rPr lang="en-GB" sz="1000" dirty="0"/>
              <a:t>    </a:t>
            </a:r>
            <a:r>
              <a:rPr lang="en-GB" sz="1000" dirty="0" err="1" smtClean="0"/>
              <a:t>indSkewCor</a:t>
            </a:r>
            <a:r>
              <a:rPr lang="en-GB" sz="1000" dirty="0"/>
              <a:t>,...  </a:t>
            </a:r>
            <a:r>
              <a:rPr lang="en-GB" sz="1000" dirty="0" smtClean="0"/>
              <a:t> </a:t>
            </a:r>
            <a:r>
              <a:rPr lang="en-GB" sz="1000" dirty="0" smtClean="0">
                <a:solidFill>
                  <a:schemeClr val="accent5"/>
                </a:solidFill>
              </a:rPr>
              <a:t>%</a:t>
            </a:r>
            <a:r>
              <a:rPr lang="en-GB" sz="1000" dirty="0">
                <a:solidFill>
                  <a:schemeClr val="accent5"/>
                </a:solidFill>
              </a:rPr>
              <a:t>6  skew quad index</a:t>
            </a:r>
          </a:p>
          <a:p>
            <a:r>
              <a:rPr lang="en-GB" sz="1000" dirty="0"/>
              <a:t>    </a:t>
            </a:r>
            <a:r>
              <a:rPr lang="en-GB" sz="1000" dirty="0" err="1"/>
              <a:t>indQuadCor</a:t>
            </a:r>
            <a:r>
              <a:rPr lang="en-GB" sz="1000" dirty="0"/>
              <a:t>,...   </a:t>
            </a:r>
            <a:r>
              <a:rPr lang="en-GB" sz="1000" dirty="0" smtClean="0">
                <a:solidFill>
                  <a:schemeClr val="accent5"/>
                </a:solidFill>
              </a:rPr>
              <a:t>%</a:t>
            </a:r>
            <a:r>
              <a:rPr lang="en-GB" sz="1000" dirty="0">
                <a:solidFill>
                  <a:schemeClr val="accent5"/>
                </a:solidFill>
              </a:rPr>
              <a:t>7  quadrupole correctors index</a:t>
            </a:r>
          </a:p>
          <a:p>
            <a:r>
              <a:rPr lang="en-GB" sz="1000" dirty="0"/>
              <a:t>    </a:t>
            </a:r>
            <a:r>
              <a:rPr lang="en-GB" sz="1000" dirty="0" err="1"/>
              <a:t>Neig</a:t>
            </a:r>
            <a:r>
              <a:rPr lang="en-GB" sz="1000" dirty="0"/>
              <a:t>,...            </a:t>
            </a:r>
            <a:r>
              <a:rPr lang="en-GB" sz="1000" dirty="0" smtClean="0"/>
              <a:t>   </a:t>
            </a:r>
            <a:r>
              <a:rPr lang="en-GB" sz="1000" dirty="0" smtClean="0">
                <a:solidFill>
                  <a:schemeClr val="accent5"/>
                </a:solidFill>
              </a:rPr>
              <a:t>%</a:t>
            </a:r>
            <a:r>
              <a:rPr lang="en-GB" sz="1000" dirty="0">
                <a:solidFill>
                  <a:schemeClr val="accent5"/>
                </a:solidFill>
              </a:rPr>
              <a:t>8  number of </a:t>
            </a:r>
            <a:r>
              <a:rPr lang="en-GB" sz="1000" dirty="0" err="1">
                <a:solidFill>
                  <a:schemeClr val="accent5"/>
                </a:solidFill>
              </a:rPr>
              <a:t>eigen</a:t>
            </a:r>
            <a:r>
              <a:rPr lang="en-GB" sz="1000" dirty="0">
                <a:solidFill>
                  <a:schemeClr val="accent5"/>
                </a:solidFill>
              </a:rPr>
              <a:t> </a:t>
            </a:r>
            <a:r>
              <a:rPr lang="en-GB" sz="1000" dirty="0" smtClean="0">
                <a:solidFill>
                  <a:schemeClr val="accent5"/>
                </a:solidFill>
              </a:rPr>
              <a:t>vectors</a:t>
            </a:r>
          </a:p>
          <a:p>
            <a:r>
              <a:rPr lang="en-GB" sz="1000" dirty="0" smtClean="0"/>
              <a:t>    </a:t>
            </a:r>
            <a:r>
              <a:rPr lang="en-GB" sz="1000" dirty="0" err="1"/>
              <a:t>corrorder</a:t>
            </a:r>
            <a:r>
              <a:rPr lang="en-GB" sz="1000" dirty="0"/>
              <a:t>,...       </a:t>
            </a:r>
            <a:r>
              <a:rPr lang="en-GB" sz="1000" dirty="0" smtClean="0"/>
              <a:t> </a:t>
            </a:r>
            <a:r>
              <a:rPr lang="en-GB" sz="1000" dirty="0" smtClean="0">
                <a:solidFill>
                  <a:schemeClr val="accent5"/>
                </a:solidFill>
              </a:rPr>
              <a:t>%</a:t>
            </a:r>
            <a:r>
              <a:rPr lang="en-GB" sz="1000" dirty="0">
                <a:solidFill>
                  <a:schemeClr val="accent5"/>
                </a:solidFill>
              </a:rPr>
              <a:t>9  correction order 1: orbit, 2: </a:t>
            </a:r>
            <a:r>
              <a:rPr lang="en-GB" sz="1000" dirty="0" smtClean="0">
                <a:solidFill>
                  <a:schemeClr val="accent5"/>
                </a:solidFill>
              </a:rPr>
              <a:t>tune,…</a:t>
            </a:r>
            <a:r>
              <a:rPr lang="en-GB" sz="1000" dirty="0" smtClean="0"/>
              <a:t>  </a:t>
            </a:r>
          </a:p>
          <a:p>
            <a:r>
              <a:rPr lang="en-GB" sz="1000" dirty="0"/>
              <a:t> </a:t>
            </a:r>
            <a:r>
              <a:rPr lang="en-GB" sz="1000" dirty="0" smtClean="0"/>
              <a:t>   </a:t>
            </a:r>
            <a:r>
              <a:rPr lang="en-GB" sz="1000" dirty="0" err="1" smtClean="0"/>
              <a:t>ModelRM</a:t>
            </a:r>
            <a:r>
              <a:rPr lang="en-GB" sz="1000" dirty="0"/>
              <a:t>,...      </a:t>
            </a:r>
            <a:r>
              <a:rPr lang="en-GB" sz="1000" dirty="0" smtClean="0"/>
              <a:t> </a:t>
            </a:r>
            <a:r>
              <a:rPr lang="en-GB" sz="1000" dirty="0">
                <a:solidFill>
                  <a:schemeClr val="accent5"/>
                </a:solidFill>
              </a:rPr>
              <a:t>%10 response matrices</a:t>
            </a:r>
          </a:p>
          <a:p>
            <a:r>
              <a:rPr lang="en-GB" sz="1000" dirty="0"/>
              <a:t>    </a:t>
            </a:r>
            <a:r>
              <a:rPr lang="en-GB" sz="1000" dirty="0" err="1"/>
              <a:t>speclab</a:t>
            </a:r>
            <a:r>
              <a:rPr lang="en-GB" sz="1000" dirty="0"/>
              <a:t>,...          </a:t>
            </a:r>
            <a:r>
              <a:rPr lang="en-GB" sz="1000" dirty="0">
                <a:solidFill>
                  <a:schemeClr val="accent5"/>
                </a:solidFill>
              </a:rPr>
              <a:t>%11 </a:t>
            </a:r>
            <a:r>
              <a:rPr lang="en-GB" sz="1000" dirty="0" smtClean="0">
                <a:solidFill>
                  <a:schemeClr val="accent5"/>
                </a:solidFill>
              </a:rPr>
              <a:t>label</a:t>
            </a:r>
            <a:endParaRPr lang="en-GB" sz="1000" dirty="0">
              <a:solidFill>
                <a:schemeClr val="accent5"/>
              </a:solidFill>
            </a:endParaRPr>
          </a:p>
          <a:p>
            <a:r>
              <a:rPr lang="en-GB" sz="1000" dirty="0"/>
              <a:t>    verbose)           </a:t>
            </a:r>
            <a:r>
              <a:rPr lang="en-GB" sz="1000" dirty="0" smtClean="0"/>
              <a:t> </a:t>
            </a:r>
            <a:r>
              <a:rPr lang="en-GB" sz="1000" dirty="0">
                <a:solidFill>
                  <a:schemeClr val="accent5"/>
                </a:solidFill>
              </a:rPr>
              <a:t>%12 verbose (false</a:t>
            </a:r>
            <a:r>
              <a:rPr lang="en-GB" sz="1000" dirty="0" smtClean="0">
                <a:solidFill>
                  <a:schemeClr val="accent5"/>
                </a:solidFill>
              </a:rPr>
              <a:t>)</a:t>
            </a:r>
            <a:endParaRPr lang="en-GB" sz="1000" dirty="0">
              <a:solidFill>
                <a:schemeClr val="accent5"/>
              </a:solidFill>
            </a:endParaRPr>
          </a:p>
        </p:txBody>
      </p:sp>
      <p:sp>
        <p:nvSpPr>
          <p:cNvPr id="9" name="TextBox 8"/>
          <p:cNvSpPr txBox="1"/>
          <p:nvPr/>
        </p:nvSpPr>
        <p:spPr>
          <a:xfrm>
            <a:off x="827584" y="997666"/>
            <a:ext cx="4824536" cy="646331"/>
          </a:xfrm>
          <a:prstGeom prst="rect">
            <a:avLst/>
          </a:prstGeom>
          <a:noFill/>
        </p:spPr>
        <p:txBody>
          <a:bodyPr wrap="square" rtlCol="0">
            <a:spAutoFit/>
          </a:bodyPr>
          <a:lstStyle/>
          <a:p>
            <a:r>
              <a:rPr lang="en-US" dirty="0" smtClean="0"/>
              <a:t>Available functions, documentation in progress, draft available in </a:t>
            </a:r>
            <a:r>
              <a:rPr lang="en-US" dirty="0" err="1" smtClean="0"/>
              <a:t>atmat</a:t>
            </a:r>
            <a:r>
              <a:rPr lang="en-US" dirty="0" smtClean="0"/>
              <a:t>/</a:t>
            </a:r>
            <a:r>
              <a:rPr lang="en-US" dirty="0" err="1" smtClean="0"/>
              <a:t>pubtools</a:t>
            </a:r>
            <a:r>
              <a:rPr lang="en-US" dirty="0" smtClean="0"/>
              <a:t> </a:t>
            </a:r>
            <a:endParaRPr lang="en-GB" dirty="0"/>
          </a:p>
        </p:txBody>
      </p:sp>
      <p:sp>
        <p:nvSpPr>
          <p:cNvPr id="10" name="TextBox 9"/>
          <p:cNvSpPr txBox="1"/>
          <p:nvPr/>
        </p:nvSpPr>
        <p:spPr>
          <a:xfrm>
            <a:off x="5724128" y="4997810"/>
            <a:ext cx="3390938" cy="923330"/>
          </a:xfrm>
          <a:prstGeom prst="rect">
            <a:avLst/>
          </a:prstGeom>
          <a:noFill/>
        </p:spPr>
        <p:txBody>
          <a:bodyPr wrap="square" rtlCol="0">
            <a:spAutoFit/>
          </a:bodyPr>
          <a:lstStyle/>
          <a:p>
            <a:r>
              <a:rPr lang="en-US" dirty="0" smtClean="0"/>
              <a:t>Finally, a single function does the whole commissioning like procedure</a:t>
            </a:r>
            <a:endParaRPr lang="en-GB" dirty="0"/>
          </a:p>
        </p:txBody>
      </p:sp>
      <p:sp>
        <p:nvSpPr>
          <p:cNvPr id="11" name="TextBox 10"/>
          <p:cNvSpPr txBox="1"/>
          <p:nvPr/>
        </p:nvSpPr>
        <p:spPr>
          <a:xfrm>
            <a:off x="4572000" y="6248400"/>
            <a:ext cx="1287883" cy="369332"/>
          </a:xfrm>
          <a:prstGeom prst="rect">
            <a:avLst/>
          </a:prstGeom>
          <a:noFill/>
        </p:spPr>
        <p:txBody>
          <a:bodyPr wrap="none" rtlCol="0">
            <a:spAutoFit/>
          </a:bodyPr>
          <a:lstStyle/>
          <a:p>
            <a:r>
              <a:rPr lang="en-US" dirty="0" smtClean="0"/>
              <a:t>(S. </a:t>
            </a:r>
            <a:r>
              <a:rPr lang="en-US" dirty="0" err="1" smtClean="0"/>
              <a:t>Liuzzo</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097735023"/>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RDT and Dispersion correction</a:t>
            </a:r>
            <a:endParaRPr lang="en-GB" dirty="0"/>
          </a:p>
        </p:txBody>
      </p:sp>
      <p:sp>
        <p:nvSpPr>
          <p:cNvPr id="3" name="Content Placeholder 2"/>
          <p:cNvSpPr>
            <a:spLocks noGrp="1"/>
          </p:cNvSpPr>
          <p:nvPr>
            <p:ph idx="1"/>
          </p:nvPr>
        </p:nvSpPr>
        <p:spPr/>
        <p:txBody>
          <a:bodyPr/>
          <a:lstStyle/>
          <a:p>
            <a:r>
              <a:rPr lang="en-US" dirty="0" smtClean="0"/>
              <a:t>This function can be used on a fitted lattice or on the lattice with errors.</a:t>
            </a:r>
            <a:endParaRPr lang="en-GB" dirty="0"/>
          </a:p>
        </p:txBody>
      </p:sp>
      <p:sp>
        <p:nvSpPr>
          <p:cNvPr id="5" name="Slide Number Placeholder 4"/>
          <p:cNvSpPr>
            <a:spLocks noGrp="1"/>
          </p:cNvSpPr>
          <p:nvPr>
            <p:ph type="sldNum" sz="quarter" idx="11"/>
          </p:nvPr>
        </p:nvSpPr>
        <p:spPr/>
        <p:txBody>
          <a:bodyPr/>
          <a:lstStyle/>
          <a:p>
            <a:r>
              <a:rPr lang="en-US" noProof="0" smtClean="0"/>
              <a:t>Page </a:t>
            </a:r>
            <a:fld id="{733122C9-A0B9-462F-8757-0847AD287B63}" type="slidenum">
              <a:rPr lang="en-US" noProof="0" smtClean="0"/>
              <a:pPr/>
              <a:t>16</a:t>
            </a:fld>
            <a:endParaRPr lang="en-US" noProof="0"/>
          </a:p>
        </p:txBody>
      </p:sp>
      <p:sp>
        <p:nvSpPr>
          <p:cNvPr id="7" name="Rectangle 6"/>
          <p:cNvSpPr/>
          <p:nvPr/>
        </p:nvSpPr>
        <p:spPr>
          <a:xfrm>
            <a:off x="5788548" y="1577887"/>
            <a:ext cx="3059832" cy="2246769"/>
          </a:xfrm>
          <a:prstGeom prst="rect">
            <a:avLst/>
          </a:prstGeom>
        </p:spPr>
        <p:txBody>
          <a:bodyPr wrap="square">
            <a:spAutoFit/>
          </a:bodyPr>
          <a:lstStyle/>
          <a:p>
            <a:r>
              <a:rPr lang="en-GB" sz="1000" dirty="0"/>
              <a:t>alpha: </a:t>
            </a:r>
            <a:r>
              <a:rPr lang="en-GB" sz="1000" dirty="0" smtClean="0"/>
              <a:t>0.80 (h </a:t>
            </a:r>
            <a:r>
              <a:rPr lang="en-GB" sz="1000" dirty="0" err="1" smtClean="0"/>
              <a:t>disp</a:t>
            </a:r>
            <a:r>
              <a:rPr lang="en-GB" sz="1000" dirty="0" smtClean="0"/>
              <a:t>) 0.10 *(tune) 0.80 (v </a:t>
            </a:r>
            <a:r>
              <a:rPr lang="en-GB" sz="1000" dirty="0" err="1" smtClean="0"/>
              <a:t>disp</a:t>
            </a:r>
            <a:r>
              <a:rPr lang="en-GB" sz="1000" dirty="0" smtClean="0"/>
              <a:t>)</a:t>
            </a:r>
            <a:endParaRPr lang="en-GB" sz="1000" dirty="0"/>
          </a:p>
          <a:p>
            <a:r>
              <a:rPr lang="en-GB" sz="1000" dirty="0" smtClean="0"/>
              <a:t>RDT </a:t>
            </a:r>
            <a:r>
              <a:rPr lang="en-GB" sz="1000" dirty="0"/>
              <a:t>Disp. Tune Steering </a:t>
            </a:r>
            <a:r>
              <a:rPr lang="en-GB" sz="1000" dirty="0" err="1"/>
              <a:t>iter</a:t>
            </a:r>
            <a:r>
              <a:rPr lang="en-GB" sz="1000" dirty="0"/>
              <a:t> 1, n-</a:t>
            </a:r>
            <a:r>
              <a:rPr lang="en-GB" sz="1000" dirty="0" err="1"/>
              <a:t>eig</a:t>
            </a:r>
            <a:r>
              <a:rPr lang="en-GB" sz="1000" dirty="0"/>
              <a:t>: 150,  50, </a:t>
            </a:r>
            <a:endParaRPr lang="en-GB" sz="1000" dirty="0" smtClean="0"/>
          </a:p>
          <a:p>
            <a:r>
              <a:rPr lang="en-GB" sz="1000" dirty="0" smtClean="0"/>
              <a:t>RDT </a:t>
            </a:r>
            <a:r>
              <a:rPr lang="en-GB" sz="1000" dirty="0"/>
              <a:t>Disp. Tune Steering </a:t>
            </a:r>
            <a:r>
              <a:rPr lang="en-GB" sz="1000" dirty="0" err="1"/>
              <a:t>iter</a:t>
            </a:r>
            <a:r>
              <a:rPr lang="en-GB" sz="1000" dirty="0"/>
              <a:t> 2, n-</a:t>
            </a:r>
            <a:r>
              <a:rPr lang="en-GB" sz="1000" dirty="0" err="1"/>
              <a:t>eig</a:t>
            </a:r>
            <a:r>
              <a:rPr lang="en-GB" sz="1000" dirty="0"/>
              <a:t>: 250, 100, </a:t>
            </a:r>
            <a:endParaRPr lang="en-GB" sz="1000" dirty="0" smtClean="0"/>
          </a:p>
          <a:p>
            <a:r>
              <a:rPr lang="en-GB" sz="1000" dirty="0" smtClean="0"/>
              <a:t>before    </a:t>
            </a:r>
            <a:r>
              <a:rPr lang="en-GB" sz="1000" dirty="0"/>
              <a:t>--&gt;    after</a:t>
            </a:r>
          </a:p>
          <a:p>
            <a:r>
              <a:rPr lang="en-GB" sz="1000" dirty="0" err="1"/>
              <a:t>rq</a:t>
            </a:r>
            <a:r>
              <a:rPr lang="en-GB" sz="1000" dirty="0"/>
              <a:t>: 9.174 -&gt; 5.711</a:t>
            </a:r>
          </a:p>
          <a:p>
            <a:r>
              <a:rPr lang="en-GB" sz="1000" dirty="0" err="1"/>
              <a:t>rs</a:t>
            </a:r>
            <a:r>
              <a:rPr lang="en-GB" sz="1000" dirty="0"/>
              <a:t>: 15.024 -&gt; 7.079</a:t>
            </a:r>
          </a:p>
          <a:p>
            <a:r>
              <a:rPr lang="en-GB" sz="1000" dirty="0" err="1"/>
              <a:t>dX</a:t>
            </a:r>
            <a:r>
              <a:rPr lang="en-GB" sz="1000" dirty="0"/>
              <a:t>: 5.839 -&gt; 1.810mm</a:t>
            </a:r>
          </a:p>
          <a:p>
            <a:r>
              <a:rPr lang="en-GB" sz="1000" dirty="0" err="1"/>
              <a:t>dY</a:t>
            </a:r>
            <a:r>
              <a:rPr lang="en-GB" sz="1000" dirty="0"/>
              <a:t>: 1.466 -&gt; 0.715mm</a:t>
            </a:r>
          </a:p>
          <a:p>
            <a:r>
              <a:rPr lang="en-GB" sz="1000" dirty="0" err="1"/>
              <a:t>tX</a:t>
            </a:r>
            <a:r>
              <a:rPr lang="en-GB" sz="1000" dirty="0"/>
              <a:t>: 0.008 -&gt; 0.007</a:t>
            </a:r>
          </a:p>
          <a:p>
            <a:r>
              <a:rPr lang="en-GB" sz="1000" dirty="0" err="1"/>
              <a:t>tY</a:t>
            </a:r>
            <a:r>
              <a:rPr lang="en-GB" sz="1000" dirty="0"/>
              <a:t>: -0.000 -&gt; -0.004</a:t>
            </a:r>
          </a:p>
          <a:p>
            <a:r>
              <a:rPr lang="en-GB" sz="1000" dirty="0"/>
              <a:t>    min    mean    max</a:t>
            </a:r>
          </a:p>
          <a:p>
            <a:r>
              <a:rPr lang="en-GB" sz="1000" dirty="0" err="1"/>
              <a:t>qs</a:t>
            </a:r>
            <a:r>
              <a:rPr lang="en-GB" sz="1000" dirty="0"/>
              <a:t>:-0.03  -0.00   0.03 1/m2</a:t>
            </a:r>
          </a:p>
          <a:p>
            <a:r>
              <a:rPr lang="en-GB" sz="1000" dirty="0" err="1"/>
              <a:t>ss</a:t>
            </a:r>
            <a:r>
              <a:rPr lang="en-GB" sz="1000" dirty="0"/>
              <a:t>:-0.01  -0.00   0.01 1/m2</a:t>
            </a:r>
          </a:p>
          <a:p>
            <a:r>
              <a:rPr lang="en-GB" sz="1000" dirty="0" err="1"/>
              <a:t>dpp</a:t>
            </a:r>
            <a:r>
              <a:rPr lang="en-GB" sz="1000" dirty="0"/>
              <a:t>: 0</a:t>
            </a:r>
          </a:p>
        </p:txBody>
      </p:sp>
      <p:pic>
        <p:nvPicPr>
          <p:cNvPr id="8" name="Picture 7"/>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172668" y="1517950"/>
            <a:ext cx="5515436" cy="4716500"/>
          </a:xfrm>
          <a:prstGeom prst="rect">
            <a:avLst/>
          </a:prstGeom>
        </p:spPr>
      </p:pic>
      <p:sp>
        <p:nvSpPr>
          <p:cNvPr id="9" name="TextBox 8"/>
          <p:cNvSpPr txBox="1"/>
          <p:nvPr/>
        </p:nvSpPr>
        <p:spPr>
          <a:xfrm>
            <a:off x="2314352" y="1268962"/>
            <a:ext cx="1232069" cy="369332"/>
          </a:xfrm>
          <a:prstGeom prst="rect">
            <a:avLst/>
          </a:prstGeom>
          <a:noFill/>
        </p:spPr>
        <p:txBody>
          <a:bodyPr wrap="none" rtlCol="0">
            <a:spAutoFit/>
          </a:bodyPr>
          <a:lstStyle/>
          <a:p>
            <a:r>
              <a:rPr lang="en-US" dirty="0" smtClean="0"/>
              <a:t>RDT quad</a:t>
            </a:r>
            <a:endParaRPr lang="en-GB" dirty="0"/>
          </a:p>
        </p:txBody>
      </p:sp>
      <p:sp>
        <p:nvSpPr>
          <p:cNvPr id="10" name="TextBox 9"/>
          <p:cNvSpPr txBox="1"/>
          <p:nvPr/>
        </p:nvSpPr>
        <p:spPr>
          <a:xfrm>
            <a:off x="2340804" y="2482750"/>
            <a:ext cx="1244893" cy="369332"/>
          </a:xfrm>
          <a:prstGeom prst="rect">
            <a:avLst/>
          </a:prstGeom>
          <a:noFill/>
        </p:spPr>
        <p:txBody>
          <a:bodyPr wrap="none" rtlCol="0">
            <a:spAutoFit/>
          </a:bodyPr>
          <a:lstStyle/>
          <a:p>
            <a:r>
              <a:rPr lang="en-US" dirty="0" smtClean="0"/>
              <a:t>RDT skew</a:t>
            </a:r>
            <a:endParaRPr lang="en-GB" dirty="0"/>
          </a:p>
        </p:txBody>
      </p:sp>
      <p:sp>
        <p:nvSpPr>
          <p:cNvPr id="11" name="TextBox 10"/>
          <p:cNvSpPr txBox="1"/>
          <p:nvPr/>
        </p:nvSpPr>
        <p:spPr>
          <a:xfrm>
            <a:off x="1475657" y="3696538"/>
            <a:ext cx="3134191" cy="369332"/>
          </a:xfrm>
          <a:prstGeom prst="rect">
            <a:avLst/>
          </a:prstGeom>
          <a:noFill/>
        </p:spPr>
        <p:txBody>
          <a:bodyPr wrap="none" rtlCol="0">
            <a:spAutoFit/>
          </a:bodyPr>
          <a:lstStyle/>
          <a:p>
            <a:r>
              <a:rPr lang="en-US" dirty="0" smtClean="0"/>
              <a:t>H </a:t>
            </a:r>
            <a:r>
              <a:rPr lang="en-US" dirty="0" err="1" smtClean="0"/>
              <a:t>disp</a:t>
            </a:r>
            <a:r>
              <a:rPr lang="en-US" dirty="0"/>
              <a:t> </a:t>
            </a:r>
            <a:r>
              <a:rPr lang="en-US" dirty="0" smtClean="0"/>
              <a:t>(measured-reference)</a:t>
            </a:r>
            <a:endParaRPr lang="en-GB" dirty="0"/>
          </a:p>
        </p:txBody>
      </p:sp>
      <p:sp>
        <p:nvSpPr>
          <p:cNvPr id="12" name="TextBox 11"/>
          <p:cNvSpPr txBox="1"/>
          <p:nvPr/>
        </p:nvSpPr>
        <p:spPr>
          <a:xfrm>
            <a:off x="1495577" y="4930620"/>
            <a:ext cx="3121367" cy="369332"/>
          </a:xfrm>
          <a:prstGeom prst="rect">
            <a:avLst/>
          </a:prstGeom>
          <a:noFill/>
        </p:spPr>
        <p:txBody>
          <a:bodyPr wrap="none" rtlCol="0">
            <a:spAutoFit/>
          </a:bodyPr>
          <a:lstStyle/>
          <a:p>
            <a:r>
              <a:rPr lang="en-US" dirty="0"/>
              <a:t>V</a:t>
            </a:r>
            <a:r>
              <a:rPr lang="en-US" dirty="0" smtClean="0"/>
              <a:t> </a:t>
            </a:r>
            <a:r>
              <a:rPr lang="en-US" dirty="0" err="1" smtClean="0"/>
              <a:t>disp</a:t>
            </a:r>
            <a:r>
              <a:rPr lang="en-US" dirty="0"/>
              <a:t> </a:t>
            </a:r>
            <a:r>
              <a:rPr lang="en-US" dirty="0" smtClean="0"/>
              <a:t>(measured-reference)</a:t>
            </a:r>
            <a:endParaRPr lang="en-GB" dirty="0"/>
          </a:p>
        </p:txBody>
      </p:sp>
      <p:sp>
        <p:nvSpPr>
          <p:cNvPr id="13" name="Content Placeholder 2"/>
          <p:cNvSpPr txBox="1">
            <a:spLocks/>
          </p:cNvSpPr>
          <p:nvPr/>
        </p:nvSpPr>
        <p:spPr bwMode="gray">
          <a:xfrm>
            <a:off x="5890964" y="4432985"/>
            <a:ext cx="2873764" cy="1881667"/>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000"/>
              </a:spcAft>
              <a:buFont typeface="Arial" pitchFamily="34" charset="0"/>
              <a:buNone/>
              <a:defRPr sz="1800" b="1" kern="120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accent6"/>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300"/>
              </a:spcAft>
              <a:buClr>
                <a:schemeClr val="accent6"/>
              </a:buClr>
              <a:buSzPct val="80000"/>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3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The normal and skew quadrupole components are computed from gradient errors and from alignment errors. </a:t>
            </a:r>
            <a:endParaRPr lang="en-GB" dirty="0"/>
          </a:p>
        </p:txBody>
      </p:sp>
      <p:sp>
        <p:nvSpPr>
          <p:cNvPr id="14" name="TextBox 13"/>
          <p:cNvSpPr txBox="1"/>
          <p:nvPr/>
        </p:nvSpPr>
        <p:spPr>
          <a:xfrm>
            <a:off x="4572000" y="6248400"/>
            <a:ext cx="1287883" cy="369332"/>
          </a:xfrm>
          <a:prstGeom prst="rect">
            <a:avLst/>
          </a:prstGeom>
          <a:noFill/>
        </p:spPr>
        <p:txBody>
          <a:bodyPr wrap="none" rtlCol="0">
            <a:spAutoFit/>
          </a:bodyPr>
          <a:lstStyle/>
          <a:p>
            <a:r>
              <a:rPr lang="en-US" dirty="0" smtClean="0"/>
              <a:t>(S. </a:t>
            </a:r>
            <a:r>
              <a:rPr lang="en-US" dirty="0" err="1" smtClean="0"/>
              <a:t>Liuzzo</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237301133"/>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915817" y="848465"/>
            <a:ext cx="4009627" cy="3767279"/>
          </a:xfrm>
          <a:prstGeom prst="rect">
            <a:avLst/>
          </a:prstGeom>
        </p:spPr>
      </p:pic>
      <p:sp>
        <p:nvSpPr>
          <p:cNvPr id="2" name="Title 1"/>
          <p:cNvSpPr>
            <a:spLocks noGrp="1"/>
          </p:cNvSpPr>
          <p:nvPr>
            <p:ph type="title"/>
          </p:nvPr>
        </p:nvSpPr>
        <p:spPr/>
        <p:txBody>
          <a:bodyPr/>
          <a:lstStyle/>
          <a:p>
            <a:r>
              <a:rPr lang="en-US" dirty="0" smtClean="0"/>
              <a:t>Orbit correction</a:t>
            </a:r>
            <a:endParaRPr lang="en-GB" dirty="0"/>
          </a:p>
        </p:txBody>
      </p:sp>
      <p:sp>
        <p:nvSpPr>
          <p:cNvPr id="3" name="Content Placeholder 2"/>
          <p:cNvSpPr>
            <a:spLocks noGrp="1"/>
          </p:cNvSpPr>
          <p:nvPr>
            <p:ph idx="1"/>
          </p:nvPr>
        </p:nvSpPr>
        <p:spPr>
          <a:xfrm>
            <a:off x="3501337" y="4750557"/>
            <a:ext cx="5616624" cy="1637492"/>
          </a:xfrm>
        </p:spPr>
        <p:txBody>
          <a:bodyPr/>
          <a:lstStyle/>
          <a:p>
            <a:pPr>
              <a:spcAft>
                <a:spcPts val="0"/>
              </a:spcAft>
            </a:pPr>
            <a:r>
              <a:rPr lang="en-US" sz="1400" dirty="0" smtClean="0"/>
              <a:t>Possible to correct to reference orbit</a:t>
            </a:r>
          </a:p>
          <a:p>
            <a:pPr>
              <a:spcAft>
                <a:spcPts val="0"/>
              </a:spcAft>
            </a:pPr>
            <a:r>
              <a:rPr lang="en-US" sz="1400" dirty="0" smtClean="0"/>
              <a:t>Usable for bumps</a:t>
            </a:r>
          </a:p>
          <a:p>
            <a:pPr>
              <a:spcAft>
                <a:spcPts val="0"/>
              </a:spcAft>
            </a:pPr>
            <a:r>
              <a:rPr lang="en-US" sz="1400" dirty="0" smtClean="0"/>
              <a:t>Defaulted RM computation from model</a:t>
            </a:r>
          </a:p>
          <a:p>
            <a:pPr>
              <a:spcAft>
                <a:spcPts val="0"/>
              </a:spcAft>
            </a:pPr>
            <a:r>
              <a:rPr lang="en-US" sz="1400" dirty="0" smtClean="0"/>
              <a:t>Correctors limits</a:t>
            </a:r>
          </a:p>
          <a:p>
            <a:pPr>
              <a:spcAft>
                <a:spcPts val="0"/>
              </a:spcAft>
            </a:pPr>
            <a:r>
              <a:rPr lang="en-US" sz="1400" dirty="0" smtClean="0"/>
              <a:t>Average of correctors to zero and DPP correction</a:t>
            </a:r>
          </a:p>
          <a:p>
            <a:pPr>
              <a:spcAft>
                <a:spcPts val="0"/>
              </a:spcAft>
            </a:pPr>
            <a:r>
              <a:rPr lang="en-US" sz="1400" dirty="0" smtClean="0"/>
              <a:t>Easy iteration varying the number of eigenvectors.</a:t>
            </a:r>
            <a:endParaRPr lang="en-GB" sz="1400" dirty="0"/>
          </a:p>
        </p:txBody>
      </p:sp>
      <p:sp>
        <p:nvSpPr>
          <p:cNvPr id="5" name="Slide Number Placeholder 4"/>
          <p:cNvSpPr>
            <a:spLocks noGrp="1"/>
          </p:cNvSpPr>
          <p:nvPr>
            <p:ph type="sldNum" sz="quarter" idx="11"/>
          </p:nvPr>
        </p:nvSpPr>
        <p:spPr/>
        <p:txBody>
          <a:bodyPr/>
          <a:lstStyle/>
          <a:p>
            <a:r>
              <a:rPr lang="en-US" noProof="0" smtClean="0"/>
              <a:t>Page </a:t>
            </a:r>
            <a:fld id="{733122C9-A0B9-462F-8757-0847AD287B63}" type="slidenum">
              <a:rPr lang="en-US" noProof="0" smtClean="0"/>
              <a:pPr/>
              <a:t>17</a:t>
            </a:fld>
            <a:endParaRPr lang="en-US" noProof="0"/>
          </a:p>
        </p:txBody>
      </p:sp>
      <p:sp>
        <p:nvSpPr>
          <p:cNvPr id="7" name="Rectangle 6"/>
          <p:cNvSpPr/>
          <p:nvPr/>
        </p:nvSpPr>
        <p:spPr>
          <a:xfrm>
            <a:off x="151455" y="912213"/>
            <a:ext cx="3268736" cy="3970318"/>
          </a:xfrm>
          <a:prstGeom prst="rect">
            <a:avLst/>
          </a:prstGeom>
        </p:spPr>
        <p:txBody>
          <a:bodyPr wrap="square">
            <a:spAutoFit/>
          </a:bodyPr>
          <a:lstStyle/>
          <a:p>
            <a:r>
              <a:rPr lang="en-GB" sz="1200" dirty="0"/>
              <a:t>[</a:t>
            </a:r>
            <a:r>
              <a:rPr lang="en-GB" sz="1200" dirty="0" err="1"/>
              <a:t>rcor,inCOD,hs,vs</a:t>
            </a:r>
            <a:r>
              <a:rPr lang="en-GB" sz="1200" dirty="0"/>
              <a:t>]=</a:t>
            </a:r>
            <a:r>
              <a:rPr lang="en-GB" sz="1200" dirty="0" err="1" smtClean="0"/>
              <a:t>atcorrectorbit</a:t>
            </a:r>
            <a:r>
              <a:rPr lang="en-GB" sz="1200" dirty="0" smtClean="0"/>
              <a:t>(…</a:t>
            </a:r>
          </a:p>
          <a:p>
            <a:r>
              <a:rPr lang="en-GB" sz="1200" dirty="0"/>
              <a:t> </a:t>
            </a:r>
            <a:r>
              <a:rPr lang="en-GB" sz="1200" dirty="0" smtClean="0"/>
              <a:t>   </a:t>
            </a:r>
            <a:r>
              <a:rPr lang="en-GB" sz="1200" dirty="0" err="1" smtClean="0"/>
              <a:t>rcor</a:t>
            </a:r>
            <a:r>
              <a:rPr lang="en-GB" sz="1200" dirty="0" smtClean="0"/>
              <a:t>,...                     </a:t>
            </a:r>
            <a:endParaRPr lang="en-GB" sz="1200" dirty="0"/>
          </a:p>
          <a:p>
            <a:r>
              <a:rPr lang="en-GB" sz="1200" dirty="0"/>
              <a:t>    </a:t>
            </a:r>
            <a:r>
              <a:rPr lang="en-GB" sz="1200" dirty="0" err="1"/>
              <a:t>indBPM</a:t>
            </a:r>
            <a:r>
              <a:rPr lang="en-GB" sz="1200" dirty="0"/>
              <a:t>,...</a:t>
            </a:r>
          </a:p>
          <a:p>
            <a:r>
              <a:rPr lang="en-GB" sz="1200" dirty="0"/>
              <a:t>    </a:t>
            </a:r>
            <a:r>
              <a:rPr lang="en-GB" sz="1200" dirty="0" err="1"/>
              <a:t>indHCor</a:t>
            </a:r>
            <a:r>
              <a:rPr lang="en-GB" sz="1200" dirty="0"/>
              <a:t>,...</a:t>
            </a:r>
          </a:p>
          <a:p>
            <a:r>
              <a:rPr lang="en-GB" sz="1200" dirty="0"/>
              <a:t>    </a:t>
            </a:r>
            <a:r>
              <a:rPr lang="en-GB" sz="1200" dirty="0" err="1"/>
              <a:t>indVCor</a:t>
            </a:r>
            <a:r>
              <a:rPr lang="en-GB" sz="1200" dirty="0"/>
              <a:t>,...</a:t>
            </a:r>
          </a:p>
          <a:p>
            <a:r>
              <a:rPr lang="en-GB" sz="1200" dirty="0"/>
              <a:t>    </a:t>
            </a:r>
            <a:r>
              <a:rPr lang="en-GB" sz="1200" dirty="0" err="1"/>
              <a:t>inCOD</a:t>
            </a:r>
            <a:r>
              <a:rPr lang="en-GB" sz="1200" dirty="0"/>
              <a:t>,...</a:t>
            </a:r>
          </a:p>
          <a:p>
            <a:r>
              <a:rPr lang="en-GB" sz="1200" dirty="0"/>
              <a:t>    </a:t>
            </a:r>
            <a:r>
              <a:rPr lang="en-GB" sz="1200" dirty="0" smtClean="0"/>
              <a:t>[   </a:t>
            </a:r>
          </a:p>
          <a:p>
            <a:r>
              <a:rPr lang="en-GB" sz="1200" dirty="0" smtClean="0"/>
              <a:t>    </a:t>
            </a:r>
            <a:r>
              <a:rPr lang="en-GB" sz="1200" dirty="0"/>
              <a:t>[50 50];...</a:t>
            </a:r>
          </a:p>
          <a:p>
            <a:r>
              <a:rPr lang="en-GB" sz="1200" dirty="0"/>
              <a:t>    [100 100];...</a:t>
            </a:r>
          </a:p>
          <a:p>
            <a:r>
              <a:rPr lang="en-GB" sz="1200" dirty="0"/>
              <a:t>    [150 150];...</a:t>
            </a:r>
          </a:p>
          <a:p>
            <a:r>
              <a:rPr lang="en-GB" sz="1200" dirty="0"/>
              <a:t>    [200 200];...</a:t>
            </a:r>
          </a:p>
          <a:p>
            <a:r>
              <a:rPr lang="en-GB" sz="1200" dirty="0"/>
              <a:t>    [220 220];...</a:t>
            </a:r>
          </a:p>
          <a:p>
            <a:r>
              <a:rPr lang="en-GB" sz="1200" dirty="0"/>
              <a:t>    [240 240];...</a:t>
            </a:r>
          </a:p>
          <a:p>
            <a:r>
              <a:rPr lang="en-GB" sz="1200" dirty="0"/>
              <a:t>    [260 260]...</a:t>
            </a:r>
          </a:p>
          <a:p>
            <a:r>
              <a:rPr lang="en-GB" sz="1200" dirty="0"/>
              <a:t>    ],...</a:t>
            </a:r>
          </a:p>
          <a:p>
            <a:r>
              <a:rPr lang="en-GB" sz="1200" dirty="0"/>
              <a:t>    [true true],...</a:t>
            </a:r>
          </a:p>
          <a:p>
            <a:r>
              <a:rPr lang="en-GB" sz="1200" dirty="0"/>
              <a:t>    1.0,...</a:t>
            </a:r>
          </a:p>
          <a:p>
            <a:r>
              <a:rPr lang="en-GB" sz="1200" dirty="0"/>
              <a:t>    </a:t>
            </a:r>
            <a:r>
              <a:rPr lang="en-GB" sz="1200" dirty="0" err="1"/>
              <a:t>ModelRM</a:t>
            </a:r>
            <a:r>
              <a:rPr lang="en-GB" sz="1200" dirty="0"/>
              <a:t>,...</a:t>
            </a:r>
          </a:p>
          <a:p>
            <a:r>
              <a:rPr lang="en-GB" sz="1200" dirty="0"/>
              <a:t>    zeros(2,length(</a:t>
            </a:r>
            <a:r>
              <a:rPr lang="en-GB" sz="1200" dirty="0" err="1"/>
              <a:t>indBPM</a:t>
            </a:r>
            <a:r>
              <a:rPr lang="en-GB" sz="1200" dirty="0"/>
              <a:t>)),...</a:t>
            </a:r>
          </a:p>
          <a:p>
            <a:r>
              <a:rPr lang="en-GB" sz="1200" dirty="0"/>
              <a:t>    [0.5e-3 0.5e-3],...</a:t>
            </a:r>
          </a:p>
          <a:p>
            <a:r>
              <a:rPr lang="en-GB" sz="1200" dirty="0"/>
              <a:t>    true);</a:t>
            </a:r>
          </a:p>
        </p:txBody>
      </p:sp>
      <p:sp>
        <p:nvSpPr>
          <p:cNvPr id="8" name="Rectangle 7"/>
          <p:cNvSpPr/>
          <p:nvPr/>
        </p:nvSpPr>
        <p:spPr>
          <a:xfrm>
            <a:off x="6925444" y="1700809"/>
            <a:ext cx="2218557" cy="2031325"/>
          </a:xfrm>
          <a:prstGeom prst="rect">
            <a:avLst/>
          </a:prstGeom>
        </p:spPr>
        <p:txBody>
          <a:bodyPr wrap="square">
            <a:spAutoFit/>
          </a:bodyPr>
          <a:lstStyle/>
          <a:p>
            <a:r>
              <a:rPr lang="en-GB" sz="900" dirty="0"/>
              <a:t>Orbit correction </a:t>
            </a:r>
            <a:r>
              <a:rPr lang="en-GB" sz="900" dirty="0" err="1"/>
              <a:t>iter</a:t>
            </a:r>
            <a:r>
              <a:rPr lang="en-GB" sz="900" dirty="0"/>
              <a:t> 1,n-eig: 50, 50,</a:t>
            </a:r>
          </a:p>
          <a:p>
            <a:r>
              <a:rPr lang="en-GB" sz="900" dirty="0"/>
              <a:t>Orbit correction </a:t>
            </a:r>
            <a:r>
              <a:rPr lang="en-GB" sz="900" dirty="0" err="1"/>
              <a:t>iter</a:t>
            </a:r>
            <a:r>
              <a:rPr lang="en-GB" sz="900" dirty="0"/>
              <a:t> 2,n-eig: 100, 100,</a:t>
            </a:r>
          </a:p>
          <a:p>
            <a:r>
              <a:rPr lang="en-GB" sz="900" dirty="0"/>
              <a:t>Orbit correction </a:t>
            </a:r>
            <a:r>
              <a:rPr lang="en-GB" sz="900" dirty="0" err="1"/>
              <a:t>iter</a:t>
            </a:r>
            <a:r>
              <a:rPr lang="en-GB" sz="900" dirty="0"/>
              <a:t> 3,n-eig: 150, 150,</a:t>
            </a:r>
          </a:p>
          <a:p>
            <a:r>
              <a:rPr lang="en-GB" sz="900" dirty="0"/>
              <a:t>Orbit correction </a:t>
            </a:r>
            <a:r>
              <a:rPr lang="en-GB" sz="900" dirty="0" err="1"/>
              <a:t>iter</a:t>
            </a:r>
            <a:r>
              <a:rPr lang="en-GB" sz="900" dirty="0"/>
              <a:t> 4,n-eig: 200, 200,</a:t>
            </a:r>
          </a:p>
          <a:p>
            <a:r>
              <a:rPr lang="en-GB" sz="900" dirty="0"/>
              <a:t>Orbit correction </a:t>
            </a:r>
            <a:r>
              <a:rPr lang="en-GB" sz="900" dirty="0" err="1"/>
              <a:t>iter</a:t>
            </a:r>
            <a:r>
              <a:rPr lang="en-GB" sz="900" dirty="0"/>
              <a:t> 5,n-eig: 220, 220,</a:t>
            </a:r>
          </a:p>
          <a:p>
            <a:r>
              <a:rPr lang="en-GB" sz="900" dirty="0"/>
              <a:t>Orbit correction </a:t>
            </a:r>
            <a:r>
              <a:rPr lang="en-GB" sz="900" dirty="0" err="1"/>
              <a:t>iter</a:t>
            </a:r>
            <a:r>
              <a:rPr lang="en-GB" sz="900" dirty="0"/>
              <a:t> 6,n-eig: 240, 240,</a:t>
            </a:r>
          </a:p>
          <a:p>
            <a:r>
              <a:rPr lang="en-GB" sz="900" dirty="0"/>
              <a:t>Orbit correction </a:t>
            </a:r>
            <a:r>
              <a:rPr lang="en-GB" sz="900" dirty="0" err="1"/>
              <a:t>iter</a:t>
            </a:r>
            <a:r>
              <a:rPr lang="en-GB" sz="900" dirty="0"/>
              <a:t> 7,n-eig: 260, 260,</a:t>
            </a:r>
          </a:p>
          <a:p>
            <a:r>
              <a:rPr lang="en-GB" sz="900" dirty="0"/>
              <a:t>      before    --&gt;    after</a:t>
            </a:r>
          </a:p>
          <a:p>
            <a:r>
              <a:rPr lang="en-GB" sz="900" dirty="0" err="1"/>
              <a:t>oX</a:t>
            </a:r>
            <a:r>
              <a:rPr lang="en-GB" sz="900" dirty="0"/>
              <a:t>: 128.917 -&gt; 26.728um</a:t>
            </a:r>
          </a:p>
          <a:p>
            <a:r>
              <a:rPr lang="en-GB" sz="900" dirty="0" err="1"/>
              <a:t>oY</a:t>
            </a:r>
            <a:r>
              <a:rPr lang="en-GB" sz="900" dirty="0"/>
              <a:t>: 65.781 -&gt; 6.688um</a:t>
            </a:r>
          </a:p>
          <a:p>
            <a:r>
              <a:rPr lang="en-GB" sz="900" dirty="0"/>
              <a:t>    min    mean    max</a:t>
            </a:r>
          </a:p>
          <a:p>
            <a:r>
              <a:rPr lang="en-GB" sz="900" dirty="0" err="1"/>
              <a:t>hs</a:t>
            </a:r>
            <a:r>
              <a:rPr lang="en-GB" sz="900" dirty="0"/>
              <a:t>:-0.01   0.00   0.01 </a:t>
            </a:r>
            <a:r>
              <a:rPr lang="en-GB" sz="900" dirty="0" err="1"/>
              <a:t>mrad</a:t>
            </a:r>
            <a:endParaRPr lang="en-GB" sz="900" dirty="0"/>
          </a:p>
          <a:p>
            <a:r>
              <a:rPr lang="en-GB" sz="900" dirty="0"/>
              <a:t>vs:-0.02  -0.00   0.01 </a:t>
            </a:r>
            <a:r>
              <a:rPr lang="en-GB" sz="900" dirty="0" err="1"/>
              <a:t>mrad</a:t>
            </a:r>
            <a:endParaRPr lang="en-GB" sz="900" dirty="0"/>
          </a:p>
          <a:p>
            <a:r>
              <a:rPr lang="en-GB" sz="900" dirty="0" err="1"/>
              <a:t>dpp</a:t>
            </a:r>
            <a:r>
              <a:rPr lang="en-GB" sz="900" dirty="0"/>
              <a:t>: 3.2212e-25</a:t>
            </a:r>
          </a:p>
        </p:txBody>
      </p:sp>
      <p:sp>
        <p:nvSpPr>
          <p:cNvPr id="10" name="Rectangle 9"/>
          <p:cNvSpPr/>
          <p:nvPr/>
        </p:nvSpPr>
        <p:spPr>
          <a:xfrm>
            <a:off x="1403649" y="2352608"/>
            <a:ext cx="1593633" cy="1569660"/>
          </a:xfrm>
          <a:prstGeom prst="rect">
            <a:avLst/>
          </a:prstGeom>
        </p:spPr>
        <p:txBody>
          <a:bodyPr wrap="square">
            <a:spAutoFit/>
          </a:bodyPr>
          <a:lstStyle/>
          <a:p>
            <a:r>
              <a:rPr lang="en-GB" sz="1600" dirty="0" smtClean="0"/>
              <a:t>several </a:t>
            </a:r>
            <a:r>
              <a:rPr lang="en-GB" sz="1600" dirty="0"/>
              <a:t>correction </a:t>
            </a:r>
            <a:r>
              <a:rPr lang="en-GB" sz="1600" dirty="0" smtClean="0"/>
              <a:t>iterations with </a:t>
            </a:r>
            <a:r>
              <a:rPr lang="en-GB" sz="1600" dirty="0"/>
              <a:t>different number of </a:t>
            </a:r>
            <a:r>
              <a:rPr lang="en-GB" sz="1600" dirty="0" smtClean="0"/>
              <a:t>eigenvectors</a:t>
            </a:r>
            <a:endParaRPr lang="en-GB" sz="1600" dirty="0"/>
          </a:p>
        </p:txBody>
      </p:sp>
      <p:sp>
        <p:nvSpPr>
          <p:cNvPr id="11" name="Right Brace 10"/>
          <p:cNvSpPr/>
          <p:nvPr/>
        </p:nvSpPr>
        <p:spPr>
          <a:xfrm>
            <a:off x="1259632" y="2392086"/>
            <a:ext cx="144016" cy="18122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4572000" y="6248400"/>
            <a:ext cx="1287883" cy="369332"/>
          </a:xfrm>
          <a:prstGeom prst="rect">
            <a:avLst/>
          </a:prstGeom>
          <a:noFill/>
        </p:spPr>
        <p:txBody>
          <a:bodyPr wrap="none" rtlCol="0">
            <a:spAutoFit/>
          </a:bodyPr>
          <a:lstStyle/>
          <a:p>
            <a:r>
              <a:rPr lang="en-US" dirty="0" smtClean="0"/>
              <a:t>(S. </a:t>
            </a:r>
            <a:r>
              <a:rPr lang="en-US" dirty="0" err="1" smtClean="0"/>
              <a:t>Liuzzo</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07838634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Trajectory correction</a:t>
            </a:r>
            <a:endParaRPr lang="en-GB" dirty="0"/>
          </a:p>
        </p:txBody>
      </p:sp>
      <p:sp>
        <p:nvSpPr>
          <p:cNvPr id="5" name="Slide Number Placeholder 4"/>
          <p:cNvSpPr>
            <a:spLocks noGrp="1"/>
          </p:cNvSpPr>
          <p:nvPr>
            <p:ph type="sldNum" sz="quarter" idx="11"/>
          </p:nvPr>
        </p:nvSpPr>
        <p:spPr/>
        <p:txBody>
          <a:bodyPr/>
          <a:lstStyle/>
          <a:p>
            <a:r>
              <a:rPr lang="en-US" noProof="0" smtClean="0"/>
              <a:t>Page </a:t>
            </a:r>
            <a:fld id="{733122C9-A0B9-462F-8757-0847AD287B63}" type="slidenum">
              <a:rPr lang="en-US" noProof="0" smtClean="0"/>
              <a:pPr/>
              <a:t>18</a:t>
            </a:fld>
            <a:endParaRPr lang="en-US" noProof="0"/>
          </a:p>
        </p:txBody>
      </p:sp>
      <p:sp>
        <p:nvSpPr>
          <p:cNvPr id="11" name="Rectangle 10"/>
          <p:cNvSpPr/>
          <p:nvPr/>
        </p:nvSpPr>
        <p:spPr>
          <a:xfrm>
            <a:off x="6372200" y="747361"/>
            <a:ext cx="4572000" cy="4855175"/>
          </a:xfrm>
          <a:prstGeom prst="rect">
            <a:avLst/>
          </a:prstGeom>
        </p:spPr>
        <p:txBody>
          <a:bodyPr>
            <a:spAutoFit/>
          </a:bodyPr>
          <a:lstStyle/>
          <a:p>
            <a:r>
              <a:rPr lang="en-GB" sz="700" dirty="0"/>
              <a:t>correcting trajectory with model </a:t>
            </a:r>
            <a:r>
              <a:rPr lang="en-GB" sz="700" dirty="0" err="1"/>
              <a:t>rm</a:t>
            </a:r>
            <a:endParaRPr lang="en-GB" sz="700" dirty="0"/>
          </a:p>
          <a:p>
            <a:r>
              <a:rPr lang="en-GB" sz="700" dirty="0"/>
              <a:t>Search closed orbit</a:t>
            </a:r>
          </a:p>
          <a:p>
            <a:r>
              <a:rPr lang="en-GB" sz="700" dirty="0"/>
              <a:t>Trajectory correction: </a:t>
            </a:r>
            <a:r>
              <a:rPr lang="en-GB" sz="1050" b="1" dirty="0" err="1"/>
              <a:t>nbpms</a:t>
            </a:r>
            <a:r>
              <a:rPr lang="en-GB" sz="900" b="1" dirty="0"/>
              <a:t>= 19 </a:t>
            </a:r>
            <a:r>
              <a:rPr lang="en-GB" sz="900" b="1" dirty="0" err="1"/>
              <a:t>ncor</a:t>
            </a:r>
            <a:r>
              <a:rPr lang="en-GB" sz="900" b="1" dirty="0"/>
              <a:t>: 16, 16,</a:t>
            </a:r>
          </a:p>
          <a:p>
            <a:r>
              <a:rPr lang="en-GB" sz="700" dirty="0"/>
              <a:t>computing ORM for available trajectory</a:t>
            </a:r>
          </a:p>
          <a:p>
            <a:r>
              <a:rPr lang="en-GB" sz="700" dirty="0"/>
              <a:t>H PLANE</a:t>
            </a:r>
          </a:p>
          <a:p>
            <a:r>
              <a:rPr lang="en-GB" sz="700" dirty="0"/>
              <a:t>correcting available H trajectory</a:t>
            </a:r>
          </a:p>
          <a:p>
            <a:r>
              <a:rPr lang="en-GB" sz="700" dirty="0"/>
              <a:t>V PLANE</a:t>
            </a:r>
          </a:p>
          <a:p>
            <a:r>
              <a:rPr lang="en-GB" sz="700" dirty="0"/>
              <a:t>correcting available V trajectory</a:t>
            </a:r>
          </a:p>
          <a:p>
            <a:r>
              <a:rPr lang="en-GB" sz="700" dirty="0"/>
              <a:t>X: 1393.790 -&gt; 806.879 um</a:t>
            </a:r>
          </a:p>
          <a:p>
            <a:r>
              <a:rPr lang="en-GB" sz="700" dirty="0"/>
              <a:t>Y: 1136.597 -&gt; 420.950 um</a:t>
            </a:r>
          </a:p>
          <a:p>
            <a:r>
              <a:rPr lang="en-GB" sz="700" dirty="0"/>
              <a:t>Search closed orbit</a:t>
            </a:r>
          </a:p>
          <a:p>
            <a:r>
              <a:rPr lang="en-GB" sz="700" dirty="0"/>
              <a:t>Trajectory correction: </a:t>
            </a:r>
            <a:r>
              <a:rPr lang="en-GB" sz="700" dirty="0" err="1"/>
              <a:t>nbpms</a:t>
            </a:r>
            <a:r>
              <a:rPr lang="en-GB" sz="700" dirty="0"/>
              <a:t>= 34 </a:t>
            </a:r>
            <a:r>
              <a:rPr lang="en-GB" sz="700" dirty="0" err="1"/>
              <a:t>ncor</a:t>
            </a:r>
            <a:r>
              <a:rPr lang="en-GB" sz="700" dirty="0"/>
              <a:t>: 31, 31,</a:t>
            </a:r>
          </a:p>
          <a:p>
            <a:r>
              <a:rPr lang="en-GB" sz="700" dirty="0"/>
              <a:t>computing ORM for available trajectory</a:t>
            </a:r>
          </a:p>
          <a:p>
            <a:r>
              <a:rPr lang="en-GB" sz="700" dirty="0"/>
              <a:t>H PLANE</a:t>
            </a:r>
          </a:p>
          <a:p>
            <a:r>
              <a:rPr lang="en-GB" sz="700" dirty="0"/>
              <a:t>correcting available H trajectory</a:t>
            </a:r>
          </a:p>
          <a:p>
            <a:r>
              <a:rPr lang="en-GB" sz="700" dirty="0"/>
              <a:t>V PLANE</a:t>
            </a:r>
          </a:p>
          <a:p>
            <a:r>
              <a:rPr lang="en-GB" sz="700" dirty="0"/>
              <a:t>correcting available V trajectory</a:t>
            </a:r>
          </a:p>
          <a:p>
            <a:r>
              <a:rPr lang="en-GB" sz="700" dirty="0"/>
              <a:t>X: 1330.159 -&gt; 575.785 um</a:t>
            </a:r>
          </a:p>
          <a:p>
            <a:r>
              <a:rPr lang="en-GB" sz="700" dirty="0"/>
              <a:t>Y: 779.406 -&gt; 262.396 </a:t>
            </a:r>
            <a:r>
              <a:rPr lang="en-GB" sz="700" dirty="0" smtClean="0"/>
              <a:t>um</a:t>
            </a:r>
          </a:p>
          <a:p>
            <a:r>
              <a:rPr lang="en-GB" sz="700" dirty="0" smtClean="0"/>
              <a:t>……. …. … …. … … … ….</a:t>
            </a:r>
            <a:endParaRPr lang="en-GB" sz="700" dirty="0"/>
          </a:p>
          <a:p>
            <a:r>
              <a:rPr lang="en-GB" sz="700" dirty="0" smtClean="0"/>
              <a:t>Search </a:t>
            </a:r>
            <a:r>
              <a:rPr lang="en-GB" sz="700" dirty="0"/>
              <a:t>closed orbit</a:t>
            </a:r>
          </a:p>
          <a:p>
            <a:r>
              <a:rPr lang="en-GB" sz="700" dirty="0"/>
              <a:t>Trajectory correction: </a:t>
            </a:r>
            <a:r>
              <a:rPr lang="en-GB" sz="700" dirty="0" err="1"/>
              <a:t>nbpms</a:t>
            </a:r>
            <a:r>
              <a:rPr lang="en-GB" sz="700" dirty="0"/>
              <a:t>= 319 </a:t>
            </a:r>
            <a:r>
              <a:rPr lang="en-GB" sz="700" dirty="0" err="1"/>
              <a:t>ncor</a:t>
            </a:r>
            <a:r>
              <a:rPr lang="en-GB" sz="700" dirty="0"/>
              <a:t>: 286, 286,</a:t>
            </a:r>
          </a:p>
          <a:p>
            <a:r>
              <a:rPr lang="en-GB" sz="700" dirty="0"/>
              <a:t>computing ORM for available trajectory</a:t>
            </a:r>
          </a:p>
          <a:p>
            <a:r>
              <a:rPr lang="en-GB" sz="700" dirty="0"/>
              <a:t>H PLANE</a:t>
            </a:r>
          </a:p>
          <a:p>
            <a:r>
              <a:rPr lang="en-GB" sz="700" dirty="0"/>
              <a:t>correcting available H trajectory</a:t>
            </a:r>
          </a:p>
          <a:p>
            <a:r>
              <a:rPr lang="en-GB" sz="700" dirty="0"/>
              <a:t>V PLANE</a:t>
            </a:r>
          </a:p>
          <a:p>
            <a:r>
              <a:rPr lang="en-GB" sz="700" dirty="0"/>
              <a:t>correcting available V trajectory</a:t>
            </a:r>
          </a:p>
          <a:p>
            <a:r>
              <a:rPr lang="en-GB" sz="700" dirty="0"/>
              <a:t>X: 184.243 -&gt; 178.645 um</a:t>
            </a:r>
          </a:p>
          <a:p>
            <a:r>
              <a:rPr lang="en-GB" sz="700" dirty="0"/>
              <a:t>Y: 65.737 -&gt; 52.012 um</a:t>
            </a:r>
          </a:p>
          <a:p>
            <a:r>
              <a:rPr lang="en-GB" sz="700" dirty="0"/>
              <a:t>Search closed orbit</a:t>
            </a:r>
          </a:p>
          <a:p>
            <a:r>
              <a:rPr lang="en-GB" sz="700" dirty="0"/>
              <a:t>no improvement from last step. increasing </a:t>
            </a:r>
            <a:r>
              <a:rPr lang="en-GB" sz="700" dirty="0" err="1"/>
              <a:t>lim</a:t>
            </a:r>
            <a:r>
              <a:rPr lang="en-GB" sz="700" dirty="0"/>
              <a:t> to: 0.0025</a:t>
            </a:r>
          </a:p>
          <a:p>
            <a:r>
              <a:rPr lang="en-GB" sz="700" dirty="0"/>
              <a:t>Trajectory correction: </a:t>
            </a:r>
            <a:r>
              <a:rPr lang="en-GB" sz="1000" b="1" dirty="0" err="1"/>
              <a:t>nbpms</a:t>
            </a:r>
            <a:r>
              <a:rPr lang="en-GB" sz="700" dirty="0"/>
              <a:t>= </a:t>
            </a:r>
            <a:r>
              <a:rPr lang="en-GB" sz="900" b="1" dirty="0"/>
              <a:t>320 </a:t>
            </a:r>
            <a:r>
              <a:rPr lang="en-GB" sz="900" b="1" dirty="0" err="1"/>
              <a:t>ncor</a:t>
            </a:r>
            <a:r>
              <a:rPr lang="en-GB" sz="900" b="1" dirty="0"/>
              <a:t>: 287, 287,</a:t>
            </a:r>
          </a:p>
          <a:p>
            <a:r>
              <a:rPr lang="en-GB" sz="700" dirty="0"/>
              <a:t>computing ORM for available trajectory</a:t>
            </a:r>
          </a:p>
          <a:p>
            <a:r>
              <a:rPr lang="en-GB" sz="700" dirty="0"/>
              <a:t>H PLANE</a:t>
            </a:r>
          </a:p>
          <a:p>
            <a:r>
              <a:rPr lang="en-GB" sz="700" dirty="0"/>
              <a:t>correcting available H trajectory</a:t>
            </a:r>
          </a:p>
          <a:p>
            <a:r>
              <a:rPr lang="en-GB" sz="700" dirty="0"/>
              <a:t>V PLANE</a:t>
            </a:r>
          </a:p>
          <a:p>
            <a:r>
              <a:rPr lang="en-GB" sz="700" dirty="0"/>
              <a:t>correcting available V trajectory</a:t>
            </a:r>
          </a:p>
          <a:p>
            <a:r>
              <a:rPr lang="en-GB" sz="1100" b="1" dirty="0"/>
              <a:t>X: 195.664 -&gt; 190.196 um</a:t>
            </a:r>
          </a:p>
          <a:p>
            <a:r>
              <a:rPr lang="en-GB" sz="1100" b="1" dirty="0"/>
              <a:t>Y: 95.250 -&gt; 84.276 um</a:t>
            </a:r>
          </a:p>
          <a:p>
            <a:r>
              <a:rPr lang="en-GB" sz="1100" b="1" dirty="0"/>
              <a:t>Search closed orbit</a:t>
            </a:r>
          </a:p>
          <a:p>
            <a:r>
              <a:rPr lang="en-GB" sz="1100" b="1" dirty="0"/>
              <a:t>Found closed orbit</a:t>
            </a:r>
          </a:p>
        </p:txBody>
      </p:sp>
      <p:pic>
        <p:nvPicPr>
          <p:cNvPr id="12" name="Picture 11"/>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2675598" y="847122"/>
            <a:ext cx="3672408" cy="3478976"/>
          </a:xfrm>
          <a:prstGeom prst="rect">
            <a:avLst/>
          </a:prstGeom>
        </p:spPr>
      </p:pic>
      <p:sp>
        <p:nvSpPr>
          <p:cNvPr id="13" name="Rectangle 12"/>
          <p:cNvSpPr/>
          <p:nvPr/>
        </p:nvSpPr>
        <p:spPr>
          <a:xfrm>
            <a:off x="107504" y="891700"/>
            <a:ext cx="4572000" cy="2492990"/>
          </a:xfrm>
          <a:prstGeom prst="rect">
            <a:avLst/>
          </a:prstGeom>
        </p:spPr>
        <p:txBody>
          <a:bodyPr>
            <a:spAutoFit/>
          </a:bodyPr>
          <a:lstStyle/>
          <a:p>
            <a:endParaRPr lang="en-GB" sz="1200" dirty="0"/>
          </a:p>
          <a:p>
            <a:r>
              <a:rPr lang="en-GB" sz="1200" dirty="0"/>
              <a:t>[</a:t>
            </a:r>
            <a:r>
              <a:rPr lang="en-GB" sz="1200" dirty="0" err="1"/>
              <a:t>rcor,inCOD</a:t>
            </a:r>
            <a:r>
              <a:rPr lang="en-GB" sz="1200" dirty="0"/>
              <a:t>]=</a:t>
            </a:r>
            <a:r>
              <a:rPr lang="en-GB" sz="1200" dirty="0" err="1"/>
              <a:t>atfirstturntrajectory</a:t>
            </a:r>
            <a:r>
              <a:rPr lang="en-GB" sz="1200" dirty="0"/>
              <a:t>(...</a:t>
            </a:r>
          </a:p>
          <a:p>
            <a:r>
              <a:rPr lang="en-GB" sz="1200" dirty="0"/>
              <a:t>    </a:t>
            </a:r>
            <a:r>
              <a:rPr lang="en-GB" sz="1200" dirty="0" err="1"/>
              <a:t>rerr</a:t>
            </a:r>
            <a:r>
              <a:rPr lang="en-GB" sz="1200" dirty="0"/>
              <a:t>,...</a:t>
            </a:r>
          </a:p>
          <a:p>
            <a:r>
              <a:rPr lang="en-GB" sz="1200" dirty="0"/>
              <a:t>    </a:t>
            </a:r>
            <a:r>
              <a:rPr lang="en-GB" sz="1200" dirty="0" err="1"/>
              <a:t>inCOD</a:t>
            </a:r>
            <a:r>
              <a:rPr lang="en-GB" sz="1200" dirty="0"/>
              <a:t>,...</a:t>
            </a:r>
          </a:p>
          <a:p>
            <a:r>
              <a:rPr lang="en-GB" sz="1200" dirty="0"/>
              <a:t>    </a:t>
            </a:r>
            <a:r>
              <a:rPr lang="en-GB" sz="1200" dirty="0" err="1"/>
              <a:t>indBPM</a:t>
            </a:r>
            <a:r>
              <a:rPr lang="en-GB" sz="1200" dirty="0"/>
              <a:t>,...</a:t>
            </a:r>
          </a:p>
          <a:p>
            <a:r>
              <a:rPr lang="en-GB" sz="1200" dirty="0"/>
              <a:t>    </a:t>
            </a:r>
            <a:r>
              <a:rPr lang="en-GB" sz="1200" dirty="0" err="1"/>
              <a:t>indHCor</a:t>
            </a:r>
            <a:r>
              <a:rPr lang="en-GB" sz="1200" dirty="0"/>
              <a:t>,...</a:t>
            </a:r>
          </a:p>
          <a:p>
            <a:r>
              <a:rPr lang="en-GB" sz="1200" dirty="0"/>
              <a:t>    </a:t>
            </a:r>
            <a:r>
              <a:rPr lang="en-GB" sz="1200" dirty="0" err="1"/>
              <a:t>indVCor</a:t>
            </a:r>
            <a:r>
              <a:rPr lang="en-GB" sz="1200" dirty="0"/>
              <a:t>,...</a:t>
            </a:r>
          </a:p>
          <a:p>
            <a:r>
              <a:rPr lang="en-GB" sz="1200" dirty="0"/>
              <a:t>    2.0e-3,...</a:t>
            </a:r>
          </a:p>
          <a:p>
            <a:r>
              <a:rPr lang="en-GB" sz="1200" dirty="0"/>
              <a:t>    60,...</a:t>
            </a:r>
          </a:p>
          <a:p>
            <a:r>
              <a:rPr lang="en-GB" sz="1200" dirty="0"/>
              <a:t>    [true true],...</a:t>
            </a:r>
          </a:p>
          <a:p>
            <a:r>
              <a:rPr lang="en-GB" sz="1200" dirty="0"/>
              <a:t>    </a:t>
            </a:r>
            <a:r>
              <a:rPr lang="en-GB" sz="1200" dirty="0" err="1"/>
              <a:t>ModelRM</a:t>
            </a:r>
            <a:r>
              <a:rPr lang="en-GB" sz="1200" dirty="0"/>
              <a:t>,...</a:t>
            </a:r>
          </a:p>
          <a:p>
            <a:r>
              <a:rPr lang="en-GB" sz="1200" dirty="0"/>
              <a:t>    zeros(2,length(</a:t>
            </a:r>
            <a:r>
              <a:rPr lang="en-GB" sz="1200" dirty="0" err="1"/>
              <a:t>indBPM</a:t>
            </a:r>
            <a:r>
              <a:rPr lang="en-GB" sz="1200" dirty="0"/>
              <a:t>)),...</a:t>
            </a:r>
          </a:p>
          <a:p>
            <a:r>
              <a:rPr lang="en-GB" sz="1200" dirty="0"/>
              <a:t>    [5e-3 5e-3]);</a:t>
            </a:r>
          </a:p>
        </p:txBody>
      </p:sp>
      <p:sp>
        <p:nvSpPr>
          <p:cNvPr id="14" name="Content Placeholder 2"/>
          <p:cNvSpPr>
            <a:spLocks noGrp="1"/>
          </p:cNvSpPr>
          <p:nvPr>
            <p:ph idx="1"/>
          </p:nvPr>
        </p:nvSpPr>
        <p:spPr>
          <a:xfrm>
            <a:off x="467544" y="4725145"/>
            <a:ext cx="5616624" cy="1637492"/>
          </a:xfrm>
        </p:spPr>
        <p:txBody>
          <a:bodyPr/>
          <a:lstStyle/>
          <a:p>
            <a:pPr>
              <a:spcAft>
                <a:spcPts val="0"/>
              </a:spcAft>
            </a:pPr>
            <a:r>
              <a:rPr lang="en-US" sz="1400" dirty="0" smtClean="0"/>
              <a:t>Possible to correct to reference trajectory</a:t>
            </a:r>
          </a:p>
          <a:p>
            <a:pPr>
              <a:spcAft>
                <a:spcPts val="0"/>
              </a:spcAft>
            </a:pPr>
            <a:r>
              <a:rPr lang="en-US" sz="1400" dirty="0" smtClean="0"/>
              <a:t>Defaulted RM computation from model</a:t>
            </a:r>
          </a:p>
          <a:p>
            <a:pPr>
              <a:spcAft>
                <a:spcPts val="0"/>
              </a:spcAft>
            </a:pPr>
            <a:r>
              <a:rPr lang="en-US" sz="1400" dirty="0" smtClean="0"/>
              <a:t>Correctors limits</a:t>
            </a:r>
          </a:p>
          <a:p>
            <a:pPr>
              <a:spcAft>
                <a:spcPts val="0"/>
              </a:spcAft>
            </a:pPr>
            <a:r>
              <a:rPr lang="en-US" sz="1400" dirty="0" smtClean="0"/>
              <a:t>Average of correctors to zero and DPP correction</a:t>
            </a:r>
          </a:p>
        </p:txBody>
      </p:sp>
      <p:sp>
        <p:nvSpPr>
          <p:cNvPr id="8" name="TextBox 7"/>
          <p:cNvSpPr txBox="1"/>
          <p:nvPr/>
        </p:nvSpPr>
        <p:spPr>
          <a:xfrm>
            <a:off x="4572000" y="6248400"/>
            <a:ext cx="1287883" cy="369332"/>
          </a:xfrm>
          <a:prstGeom prst="rect">
            <a:avLst/>
          </a:prstGeom>
          <a:noFill/>
        </p:spPr>
        <p:txBody>
          <a:bodyPr wrap="none" rtlCol="0">
            <a:spAutoFit/>
          </a:bodyPr>
          <a:lstStyle/>
          <a:p>
            <a:r>
              <a:rPr lang="en-US" dirty="0" smtClean="0"/>
              <a:t>(S. </a:t>
            </a:r>
            <a:r>
              <a:rPr lang="en-US" dirty="0" err="1" smtClean="0"/>
              <a:t>Liuzzo</a:t>
            </a:r>
            <a:r>
              <a:rPr lang="en-US" dirty="0" smtClean="0"/>
              <a:t>)</a:t>
            </a:r>
            <a:endParaRPr lang="en-US"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92471150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for at and on the horizon</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19</a:t>
            </a:fld>
            <a:endParaRPr lang="fr-FR" dirty="0"/>
          </a:p>
        </p:txBody>
      </p:sp>
      <p:sp>
        <p:nvSpPr>
          <p:cNvPr id="6" name="TextBox 5"/>
          <p:cNvSpPr txBox="1"/>
          <p:nvPr/>
        </p:nvSpPr>
        <p:spPr>
          <a:xfrm>
            <a:off x="685800" y="1828800"/>
            <a:ext cx="6291694" cy="2031325"/>
          </a:xfrm>
          <a:prstGeom prst="rect">
            <a:avLst/>
          </a:prstGeom>
          <a:noFill/>
        </p:spPr>
        <p:txBody>
          <a:bodyPr wrap="none" rtlCol="0">
            <a:spAutoFit/>
          </a:bodyPr>
          <a:lstStyle/>
          <a:p>
            <a:r>
              <a:rPr lang="en-US" dirty="0" smtClean="0"/>
              <a:t>Improve documentation</a:t>
            </a:r>
          </a:p>
          <a:p>
            <a:endParaRPr lang="en-US" dirty="0" smtClean="0"/>
          </a:p>
          <a:p>
            <a:r>
              <a:rPr lang="en-US" dirty="0" smtClean="0"/>
              <a:t>continue standardization of lattice format</a:t>
            </a:r>
          </a:p>
          <a:p>
            <a:endParaRPr lang="en-US" dirty="0" smtClean="0"/>
          </a:p>
          <a:p>
            <a:r>
              <a:rPr lang="en-US" dirty="0" smtClean="0"/>
              <a:t>merge physics tools and integrators into common repository</a:t>
            </a:r>
          </a:p>
          <a:p>
            <a:endParaRPr lang="en-US" dirty="0" smtClean="0"/>
          </a:p>
          <a:p>
            <a:r>
              <a:rPr lang="en-US" dirty="0" smtClean="0"/>
              <a:t>more tests of compatibility with MML</a:t>
            </a:r>
          </a:p>
        </p:txBody>
      </p:sp>
      <p:sp>
        <p:nvSpPr>
          <p:cNvPr id="7" name="TextBox 6"/>
          <p:cNvSpPr txBox="1"/>
          <p:nvPr/>
        </p:nvSpPr>
        <p:spPr>
          <a:xfrm>
            <a:off x="2514600" y="4419600"/>
            <a:ext cx="5368452" cy="646331"/>
          </a:xfrm>
          <a:prstGeom prst="rect">
            <a:avLst/>
          </a:prstGeom>
          <a:noFill/>
        </p:spPr>
        <p:txBody>
          <a:bodyPr wrap="none" rtlCol="0">
            <a:spAutoFit/>
          </a:bodyPr>
          <a:lstStyle/>
          <a:p>
            <a:r>
              <a:rPr lang="en-US" dirty="0" smtClean="0"/>
              <a:t>Python AT- </a:t>
            </a:r>
            <a:r>
              <a:rPr lang="en-US" dirty="0" err="1" smtClean="0"/>
              <a:t>pyAT</a:t>
            </a:r>
            <a:r>
              <a:rPr lang="en-US" dirty="0" smtClean="0"/>
              <a:t> is in development in collaboration</a:t>
            </a:r>
          </a:p>
          <a:p>
            <a:r>
              <a:rPr lang="en-US" dirty="0" smtClean="0"/>
              <a:t>with Will Rogers from Diamond</a:t>
            </a:r>
            <a:endParaRPr lang="en-US" dirty="0"/>
          </a:p>
        </p:txBody>
      </p:sp>
      <p:sp>
        <p:nvSpPr>
          <p:cNvPr id="8" name="Rectangle 7"/>
          <p:cNvSpPr/>
          <p:nvPr/>
        </p:nvSpPr>
        <p:spPr>
          <a:xfrm>
            <a:off x="3124200" y="5105400"/>
            <a:ext cx="3302256" cy="369332"/>
          </a:xfrm>
          <a:prstGeom prst="rect">
            <a:avLst/>
          </a:prstGeom>
        </p:spPr>
        <p:txBody>
          <a:bodyPr wrap="none">
            <a:spAutoFit/>
          </a:bodyPr>
          <a:lstStyle/>
          <a:p>
            <a:r>
              <a:rPr lang="en-US" dirty="0" smtClean="0"/>
              <a:t>https://</a:t>
            </a:r>
            <a:r>
              <a:rPr lang="en-US" dirty="0" err="1" smtClean="0"/>
              <a:t>github.com/willrogers/at</a:t>
            </a:r>
            <a:endParaRPr lang="en-US" dirty="0"/>
          </a:p>
        </p:txBody>
      </p:sp>
      <p:sp>
        <p:nvSpPr>
          <p:cNvPr id="9" name="Rectangle 8"/>
          <p:cNvSpPr/>
          <p:nvPr/>
        </p:nvSpPr>
        <p:spPr>
          <a:xfrm>
            <a:off x="2133600" y="4419600"/>
            <a:ext cx="5867400" cy="1371600"/>
          </a:xfrm>
          <a:prstGeom prst="rect">
            <a:avLst/>
          </a:prstGeom>
          <a:solidFill>
            <a:srgbClr val="008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Outline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ea typeface="+mn-ea"/>
                <a:cs typeface="+mn-cs"/>
              </a:rPr>
              <a:t>History of AT, </a:t>
            </a:r>
            <a:r>
              <a:rPr lang="en-US" dirty="0" err="1" smtClean="0">
                <a:ea typeface="+mn-ea"/>
                <a:cs typeface="+mn-cs"/>
              </a:rPr>
              <a:t>atcollab</a:t>
            </a: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Structure of AT</a:t>
            </a: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integrators</a:t>
            </a:r>
          </a:p>
          <a:p>
            <a:pPr eaLnBrk="1" fontAlgn="auto" hangingPunct="1">
              <a:spcAft>
                <a:spcPts val="0"/>
              </a:spcAft>
              <a:defRPr/>
            </a:pP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Application to ESRF EBS</a:t>
            </a:r>
          </a:p>
          <a:p>
            <a:pPr eaLnBrk="1" fontAlgn="auto" hangingPunct="1">
              <a:spcAft>
                <a:spcPts val="0"/>
              </a:spcAft>
              <a:defRPr/>
            </a:pP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en-US" dirty="0" smtClean="0"/>
              <a:t>C</a:t>
            </a:r>
            <a:r>
              <a:rPr lang="en-US" dirty="0" smtClean="0">
                <a:ea typeface="+mn-ea"/>
                <a:cs typeface="+mn-cs"/>
              </a:rPr>
              <a:t>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Calculations for ESRF EBS</a:t>
            </a:r>
          </a:p>
        </p:txBody>
      </p:sp>
      <p:pic>
        <p:nvPicPr>
          <p:cNvPr id="27651" name="Picture 3" descr="newlat_S28B.pdf"/>
          <p:cNvPicPr>
            <a:picLocks noChangeAspect="1"/>
          </p:cNvPicPr>
          <p:nvPr/>
        </p:nvPicPr>
        <p:blipFill>
          <a:blip r:embed="rId2" cstate="print"/>
          <a:srcRect/>
          <a:stretch>
            <a:fillRect/>
          </a:stretch>
        </p:blipFill>
        <p:spPr bwMode="auto">
          <a:xfrm>
            <a:off x="5105400" y="990600"/>
            <a:ext cx="4038600" cy="2785141"/>
          </a:xfrm>
          <a:prstGeom prst="rect">
            <a:avLst/>
          </a:prstGeom>
          <a:noFill/>
          <a:ln w="9525">
            <a:noFill/>
            <a:miter lim="800000"/>
            <a:headEnd/>
            <a:tailEnd/>
          </a:ln>
        </p:spPr>
      </p:pic>
      <p:sp>
        <p:nvSpPr>
          <p:cNvPr id="5" name="TextBox 4"/>
          <p:cNvSpPr txBox="1"/>
          <p:nvPr/>
        </p:nvSpPr>
        <p:spPr>
          <a:xfrm>
            <a:off x="6934200" y="4191000"/>
            <a:ext cx="903087" cy="369332"/>
          </a:xfrm>
          <a:prstGeom prst="rect">
            <a:avLst/>
          </a:prstGeom>
          <a:noFill/>
        </p:spPr>
        <p:txBody>
          <a:bodyPr wrap="none" rtlCol="0">
            <a:spAutoFit/>
          </a:bodyPr>
          <a:lstStyle/>
          <a:p>
            <a:r>
              <a:rPr lang="en-US" dirty="0" smtClean="0"/>
              <a:t>(</a:t>
            </a:r>
            <a:r>
              <a:rPr lang="en-US" dirty="0" err="1" smtClean="0"/>
              <a:t>atplot</a:t>
            </a:r>
            <a:r>
              <a:rPr lang="en-US" dirty="0" smtClean="0"/>
              <a:t>)</a:t>
            </a:r>
            <a:endParaRPr lang="en-US" dirty="0"/>
          </a:p>
        </p:txBody>
      </p:sp>
      <p:graphicFrame>
        <p:nvGraphicFramePr>
          <p:cNvPr id="6" name="Table 5"/>
          <p:cNvGraphicFramePr>
            <a:graphicFrameLocks noGrp="1"/>
          </p:cNvGraphicFramePr>
          <p:nvPr/>
        </p:nvGraphicFramePr>
        <p:xfrm>
          <a:off x="0" y="1143000"/>
          <a:ext cx="4800600" cy="4998721"/>
        </p:xfrm>
        <a:graphic>
          <a:graphicData uri="http://schemas.openxmlformats.org/drawingml/2006/table">
            <a:tbl>
              <a:tblPr firstRow="1" bandRow="1">
                <a:tableStyleId>{5C22544A-7EE6-4342-B048-85BDC9FD1C3A}</a:tableStyleId>
              </a:tblPr>
              <a:tblGrid>
                <a:gridCol w="1909590"/>
                <a:gridCol w="1290810"/>
                <a:gridCol w="1600200"/>
              </a:tblGrid>
              <a:tr h="701041">
                <a:tc>
                  <a:txBody>
                    <a:bodyPr/>
                    <a:lstStyle/>
                    <a:p>
                      <a:endParaRPr lang="en-US" dirty="0"/>
                    </a:p>
                  </a:txBody>
                  <a:tcPr/>
                </a:tc>
                <a:tc>
                  <a:txBody>
                    <a:bodyPr/>
                    <a:lstStyle/>
                    <a:p>
                      <a:r>
                        <a:rPr lang="en-US" dirty="0" smtClean="0"/>
                        <a:t>current ESRF</a:t>
                      </a:r>
                      <a:endParaRPr lang="en-US" dirty="0"/>
                    </a:p>
                  </a:txBody>
                  <a:tcPr/>
                </a:tc>
                <a:tc>
                  <a:txBody>
                    <a:bodyPr/>
                    <a:lstStyle/>
                    <a:p>
                      <a:r>
                        <a:rPr lang="en-US" dirty="0" smtClean="0"/>
                        <a:t>EBS</a:t>
                      </a:r>
                      <a:endParaRPr lang="en-US" dirty="0"/>
                    </a:p>
                  </a:txBody>
                  <a:tcPr/>
                </a:tc>
              </a:tr>
              <a:tr h="347663">
                <a:tc>
                  <a:txBody>
                    <a:bodyPr/>
                    <a:lstStyle/>
                    <a:p>
                      <a:r>
                        <a:rPr lang="en-US" dirty="0" smtClean="0"/>
                        <a:t>circumference (</a:t>
                      </a:r>
                      <a:r>
                        <a:rPr lang="en-US" dirty="0" err="1" smtClean="0"/>
                        <a:t>m</a:t>
                      </a:r>
                      <a:r>
                        <a:rPr lang="en-US" dirty="0" smtClean="0"/>
                        <a:t>)</a:t>
                      </a:r>
                      <a:endParaRPr lang="en-US" dirty="0"/>
                    </a:p>
                  </a:txBody>
                  <a:tcPr/>
                </a:tc>
                <a:tc>
                  <a:txBody>
                    <a:bodyPr/>
                    <a:lstStyle/>
                    <a:p>
                      <a:r>
                        <a:rPr lang="en-US" dirty="0" smtClean="0"/>
                        <a:t>844.39</a:t>
                      </a:r>
                      <a:endParaRPr lang="en-US" dirty="0"/>
                    </a:p>
                  </a:txBody>
                  <a:tcPr/>
                </a:tc>
                <a:tc>
                  <a:txBody>
                    <a:bodyPr/>
                    <a:lstStyle/>
                    <a:p>
                      <a:r>
                        <a:rPr lang="en-US" dirty="0" smtClean="0"/>
                        <a:t>843.979</a:t>
                      </a:r>
                      <a:endParaRPr lang="en-US" dirty="0"/>
                    </a:p>
                  </a:txBody>
                  <a:tcPr/>
                </a:tc>
              </a:tr>
              <a:tr h="347663">
                <a:tc>
                  <a:txBody>
                    <a:bodyPr/>
                    <a:lstStyle/>
                    <a:p>
                      <a:r>
                        <a:rPr lang="en-US" dirty="0" err="1" smtClean="0"/>
                        <a:t>emittance</a:t>
                      </a:r>
                      <a:r>
                        <a:rPr lang="en-US" dirty="0" smtClean="0"/>
                        <a:t> (pm)</a:t>
                      </a:r>
                      <a:endParaRPr lang="en-US" dirty="0"/>
                    </a:p>
                  </a:txBody>
                  <a:tcPr/>
                </a:tc>
                <a:tc>
                  <a:txBody>
                    <a:bodyPr/>
                    <a:lstStyle/>
                    <a:p>
                      <a:r>
                        <a:rPr lang="en-US" dirty="0" smtClean="0"/>
                        <a:t>4000</a:t>
                      </a:r>
                      <a:endParaRPr lang="en-US" dirty="0"/>
                    </a:p>
                  </a:txBody>
                  <a:tcPr/>
                </a:tc>
                <a:tc>
                  <a:txBody>
                    <a:bodyPr/>
                    <a:lstStyle/>
                    <a:p>
                      <a:r>
                        <a:rPr lang="en-US" dirty="0" smtClean="0"/>
                        <a:t>135</a:t>
                      </a:r>
                      <a:endParaRPr lang="en-US" dirty="0"/>
                    </a:p>
                  </a:txBody>
                  <a:tcPr/>
                </a:tc>
              </a:tr>
              <a:tr h="347663">
                <a:tc>
                  <a:txBody>
                    <a:bodyPr/>
                    <a:lstStyle/>
                    <a:p>
                      <a:r>
                        <a:rPr lang="en-US" dirty="0" err="1" smtClean="0"/>
                        <a:t>beta_x,y</a:t>
                      </a:r>
                      <a:endParaRPr lang="en-US" dirty="0"/>
                    </a:p>
                  </a:txBody>
                  <a:tcPr/>
                </a:tc>
                <a:tc>
                  <a:txBody>
                    <a:bodyPr/>
                    <a:lstStyle/>
                    <a:p>
                      <a:r>
                        <a:rPr lang="en-US" dirty="0" smtClean="0"/>
                        <a:t>37/3</a:t>
                      </a:r>
                      <a:endParaRPr lang="en-US" dirty="0"/>
                    </a:p>
                  </a:txBody>
                  <a:tcPr/>
                </a:tc>
                <a:tc>
                  <a:txBody>
                    <a:bodyPr/>
                    <a:lstStyle/>
                    <a:p>
                      <a:r>
                        <a:rPr lang="en-US" dirty="0" smtClean="0"/>
                        <a:t>6.9/2.6</a:t>
                      </a:r>
                      <a:endParaRPr lang="en-US" dirty="0"/>
                    </a:p>
                  </a:txBody>
                  <a:tcPr/>
                </a:tc>
              </a:tr>
              <a:tr h="600075">
                <a:tc>
                  <a:txBody>
                    <a:bodyPr/>
                    <a:lstStyle/>
                    <a:p>
                      <a:r>
                        <a:rPr lang="en-US" dirty="0" smtClean="0"/>
                        <a:t>damping times (</a:t>
                      </a:r>
                      <a:r>
                        <a:rPr lang="en-US" dirty="0" err="1" smtClean="0"/>
                        <a:t>msec</a:t>
                      </a:r>
                      <a:r>
                        <a:rPr lang="en-US" dirty="0" smtClean="0"/>
                        <a:t>)</a:t>
                      </a:r>
                      <a:endParaRPr lang="en-US" dirty="0"/>
                    </a:p>
                  </a:txBody>
                  <a:tcPr/>
                </a:tc>
                <a:tc>
                  <a:txBody>
                    <a:bodyPr/>
                    <a:lstStyle/>
                    <a:p>
                      <a:r>
                        <a:rPr lang="en-US" dirty="0" smtClean="0"/>
                        <a:t>7/7/3.5</a:t>
                      </a:r>
                      <a:endParaRPr lang="en-US" dirty="0"/>
                    </a:p>
                  </a:txBody>
                  <a:tcPr/>
                </a:tc>
                <a:tc>
                  <a:txBody>
                    <a:bodyPr/>
                    <a:lstStyle/>
                    <a:p>
                      <a:r>
                        <a:rPr lang="en-US" dirty="0" smtClean="0"/>
                        <a:t>8.5/13/8.8</a:t>
                      </a:r>
                      <a:endParaRPr lang="en-US" dirty="0"/>
                    </a:p>
                  </a:txBody>
                  <a:tcPr/>
                </a:tc>
              </a:tr>
              <a:tr h="600075">
                <a:tc>
                  <a:txBody>
                    <a:bodyPr/>
                    <a:lstStyle/>
                    <a:p>
                      <a:r>
                        <a:rPr lang="en-US" dirty="0" smtClean="0"/>
                        <a:t>momentum compaction</a:t>
                      </a:r>
                      <a:endParaRPr lang="en-US" dirty="0"/>
                    </a:p>
                  </a:txBody>
                  <a:tcPr/>
                </a:tc>
                <a:tc>
                  <a:txBody>
                    <a:bodyPr/>
                    <a:lstStyle/>
                    <a:p>
                      <a:r>
                        <a:rPr lang="en-US" dirty="0" smtClean="0"/>
                        <a:t>1.78e-4</a:t>
                      </a:r>
                      <a:endParaRPr lang="en-US" dirty="0"/>
                    </a:p>
                  </a:txBody>
                  <a:tcPr/>
                </a:tc>
                <a:tc>
                  <a:txBody>
                    <a:bodyPr/>
                    <a:lstStyle/>
                    <a:p>
                      <a:r>
                        <a:rPr lang="en-US" dirty="0" smtClean="0"/>
                        <a:t>0.87e-4</a:t>
                      </a:r>
                      <a:endParaRPr lang="en-US" dirty="0"/>
                    </a:p>
                  </a:txBody>
                  <a:tcPr/>
                </a:tc>
              </a:tr>
              <a:tr h="347663">
                <a:tc>
                  <a:txBody>
                    <a:bodyPr/>
                    <a:lstStyle/>
                    <a:p>
                      <a:r>
                        <a:rPr lang="en-US" dirty="0" smtClean="0"/>
                        <a:t>tunes</a:t>
                      </a:r>
                      <a:endParaRPr lang="en-US" dirty="0"/>
                    </a:p>
                  </a:txBody>
                  <a:tcPr/>
                </a:tc>
                <a:tc>
                  <a:txBody>
                    <a:bodyPr/>
                    <a:lstStyle/>
                    <a:p>
                      <a:r>
                        <a:rPr lang="en-US" dirty="0" smtClean="0"/>
                        <a:t>36.44/13.39</a:t>
                      </a:r>
                      <a:endParaRPr lang="en-US" dirty="0"/>
                    </a:p>
                  </a:txBody>
                  <a:tcPr/>
                </a:tc>
                <a:tc>
                  <a:txBody>
                    <a:bodyPr/>
                    <a:lstStyle/>
                    <a:p>
                      <a:r>
                        <a:rPr lang="en-US" dirty="0" smtClean="0"/>
                        <a:t>75.6/27.6</a:t>
                      </a:r>
                      <a:endParaRPr lang="en-US" dirty="0"/>
                    </a:p>
                  </a:txBody>
                  <a:tcPr/>
                </a:tc>
              </a:tr>
              <a:tr h="600075">
                <a:tc>
                  <a:txBody>
                    <a:bodyPr/>
                    <a:lstStyle/>
                    <a:p>
                      <a:r>
                        <a:rPr lang="en-US" dirty="0" smtClean="0"/>
                        <a:t>Energy loss/turn</a:t>
                      </a:r>
                    </a:p>
                    <a:p>
                      <a:r>
                        <a:rPr lang="en-US" dirty="0" smtClean="0"/>
                        <a:t>(</a:t>
                      </a:r>
                      <a:r>
                        <a:rPr lang="en-US" dirty="0" err="1" smtClean="0"/>
                        <a:t>MeV</a:t>
                      </a:r>
                      <a:r>
                        <a:rPr lang="en-US" dirty="0" smtClean="0"/>
                        <a:t>)</a:t>
                      </a:r>
                      <a:endParaRPr lang="en-US" dirty="0"/>
                    </a:p>
                  </a:txBody>
                  <a:tcPr/>
                </a:tc>
                <a:tc>
                  <a:txBody>
                    <a:bodyPr/>
                    <a:lstStyle/>
                    <a:p>
                      <a:r>
                        <a:rPr lang="en-US" dirty="0" smtClean="0"/>
                        <a:t>4.88 </a:t>
                      </a:r>
                      <a:endParaRPr lang="en-US" dirty="0"/>
                    </a:p>
                  </a:txBody>
                  <a:tcPr/>
                </a:tc>
                <a:tc>
                  <a:txBody>
                    <a:bodyPr/>
                    <a:lstStyle/>
                    <a:p>
                      <a:r>
                        <a:rPr lang="en-US" dirty="0" smtClean="0"/>
                        <a:t>2.60</a:t>
                      </a:r>
                      <a:endParaRPr lang="en-US" dirty="0"/>
                    </a:p>
                  </a:txBody>
                  <a:tcPr/>
                </a:tc>
              </a:tr>
              <a:tr h="347663">
                <a:tc>
                  <a:txBody>
                    <a:bodyPr/>
                    <a:lstStyle/>
                    <a:p>
                      <a:r>
                        <a:rPr lang="en-US" dirty="0" smtClean="0"/>
                        <a:t>Natural </a:t>
                      </a:r>
                      <a:r>
                        <a:rPr lang="en-US" dirty="0" err="1" smtClean="0"/>
                        <a:t>chrom</a:t>
                      </a:r>
                      <a:endParaRPr lang="en-US" dirty="0"/>
                    </a:p>
                  </a:txBody>
                  <a:tcPr/>
                </a:tc>
                <a:tc>
                  <a:txBody>
                    <a:bodyPr/>
                    <a:lstStyle/>
                    <a:p>
                      <a:r>
                        <a:rPr lang="en-US" dirty="0" smtClean="0"/>
                        <a:t>-130/-58</a:t>
                      </a:r>
                      <a:endParaRPr lang="en-US" dirty="0"/>
                    </a:p>
                  </a:txBody>
                  <a:tcPr/>
                </a:tc>
                <a:tc>
                  <a:txBody>
                    <a:bodyPr/>
                    <a:lstStyle/>
                    <a:p>
                      <a:r>
                        <a:rPr lang="en-US" dirty="0" smtClean="0"/>
                        <a:t>-100/-84</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parameters in AT for ESRF1, EBS</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21</a:t>
            </a:fld>
            <a:endParaRPr lang="fr-FR" dirty="0"/>
          </a:p>
        </p:txBody>
      </p:sp>
      <p:sp>
        <p:nvSpPr>
          <p:cNvPr id="5" name="Footer Placeholder 4"/>
          <p:cNvSpPr>
            <a:spLocks noGrp="1"/>
          </p:cNvSpPr>
          <p:nvPr>
            <p:ph type="ftr" sz="quarter" idx="12"/>
          </p:nvPr>
        </p:nvSpPr>
        <p:spPr/>
        <p:txBody>
          <a:bodyPr/>
          <a:lstStyle/>
          <a:p>
            <a:r>
              <a:rPr lang="en-US" smtClean="0"/>
              <a:t>l Title of Presentation l Date of Presentation l Author</a:t>
            </a:r>
            <a:endParaRPr lang="fr-FR" dirty="0"/>
          </a:p>
        </p:txBody>
      </p:sp>
      <p:sp>
        <p:nvSpPr>
          <p:cNvPr id="6" name="Rectangle 5"/>
          <p:cNvSpPr/>
          <p:nvPr/>
        </p:nvSpPr>
        <p:spPr>
          <a:xfrm>
            <a:off x="1169499" y="3003590"/>
            <a:ext cx="3276600" cy="3016210"/>
          </a:xfrm>
          <a:prstGeom prst="rect">
            <a:avLst/>
          </a:prstGeom>
        </p:spPr>
        <p:txBody>
          <a:bodyPr wrap="square">
            <a:spAutoFit/>
          </a:bodyPr>
          <a:lstStyle/>
          <a:p>
            <a:r>
              <a:rPr lang="en-US" sz="1000" dirty="0" err="1" smtClean="0"/>
              <a:t>p</a:t>
            </a:r>
            <a:r>
              <a:rPr lang="en-US" sz="1000" dirty="0" smtClean="0"/>
              <a:t> =</a:t>
            </a:r>
          </a:p>
          <a:p>
            <a:endParaRPr lang="en-US" sz="1000" dirty="0" smtClean="0"/>
          </a:p>
          <a:p>
            <a:r>
              <a:rPr lang="en-US" sz="1000" dirty="0" smtClean="0"/>
              <a:t>    </a:t>
            </a:r>
            <a:r>
              <a:rPr lang="en-US" sz="1000" dirty="0" err="1" smtClean="0"/>
              <a:t>ll</a:t>
            </a:r>
            <a:r>
              <a:rPr lang="en-US" sz="1000" dirty="0" smtClean="0"/>
              <a:t>: 844.3904</a:t>
            </a:r>
          </a:p>
          <a:p>
            <a:r>
              <a:rPr lang="en-US" sz="1000" dirty="0" smtClean="0"/>
              <a:t>    alpha: 1.7758e-04</a:t>
            </a:r>
          </a:p>
          <a:p>
            <a:r>
              <a:rPr lang="en-US" sz="1000" dirty="0" smtClean="0"/>
              <a:t>    </a:t>
            </a:r>
            <a:r>
              <a:rPr lang="en-US" sz="1000" dirty="0" err="1" smtClean="0"/>
              <a:t>fractunes</a:t>
            </a:r>
            <a:r>
              <a:rPr lang="en-US" sz="1000" dirty="0" smtClean="0"/>
              <a:t>: [0.4396 0.3901]</a:t>
            </a:r>
          </a:p>
          <a:p>
            <a:r>
              <a:rPr lang="en-US" sz="1000" dirty="0" smtClean="0"/>
              <a:t>    </a:t>
            </a:r>
            <a:r>
              <a:rPr lang="en-US" sz="1000" dirty="0" err="1" smtClean="0"/>
              <a:t>fulltunes</a:t>
            </a:r>
            <a:r>
              <a:rPr lang="en-US" sz="1000" dirty="0" smtClean="0"/>
              <a:t>: [36.4396 13.3901]</a:t>
            </a:r>
          </a:p>
          <a:p>
            <a:r>
              <a:rPr lang="en-US" sz="1000" dirty="0" smtClean="0"/>
              <a:t>    </a:t>
            </a:r>
            <a:r>
              <a:rPr lang="en-US" sz="1000" dirty="0" err="1" smtClean="0"/>
              <a:t>nuh</a:t>
            </a:r>
            <a:r>
              <a:rPr lang="en-US" sz="1000" dirty="0" smtClean="0"/>
              <a:t>: 36.4396</a:t>
            </a:r>
          </a:p>
          <a:p>
            <a:r>
              <a:rPr lang="en-US" sz="1000" dirty="0" smtClean="0"/>
              <a:t>    </a:t>
            </a:r>
            <a:r>
              <a:rPr lang="en-US" sz="1000" dirty="0" err="1" smtClean="0"/>
              <a:t>nuv</a:t>
            </a:r>
            <a:r>
              <a:rPr lang="en-US" sz="1000" dirty="0" smtClean="0"/>
              <a:t>: 13.3901</a:t>
            </a:r>
          </a:p>
          <a:p>
            <a:r>
              <a:rPr lang="en-US" sz="1000" dirty="0" smtClean="0"/>
              <a:t>    chromaticity: [5.7983 6.1301]</a:t>
            </a:r>
          </a:p>
          <a:p>
            <a:r>
              <a:rPr lang="en-US" sz="1000" dirty="0" smtClean="0"/>
              <a:t>    </a:t>
            </a:r>
            <a:r>
              <a:rPr lang="en-US" sz="1000" dirty="0" err="1" smtClean="0"/>
              <a:t>dampingtime</a:t>
            </a:r>
            <a:r>
              <a:rPr lang="en-US" sz="1000" dirty="0" smtClean="0"/>
              <a:t>: [0.0070 0.0070 0.0035]</a:t>
            </a:r>
          </a:p>
          <a:p>
            <a:r>
              <a:rPr lang="en-US" sz="1000" dirty="0" smtClean="0"/>
              <a:t>    </a:t>
            </a:r>
            <a:r>
              <a:rPr lang="en-US" sz="1000" dirty="0" err="1" smtClean="0"/>
              <a:t>espread</a:t>
            </a:r>
            <a:r>
              <a:rPr lang="en-US" sz="1000" dirty="0" smtClean="0"/>
              <a:t>: 0.0011</a:t>
            </a:r>
          </a:p>
          <a:p>
            <a:r>
              <a:rPr lang="en-US" sz="1000" dirty="0" smtClean="0"/>
              <a:t>    </a:t>
            </a:r>
            <a:r>
              <a:rPr lang="en-US" sz="1000" dirty="0" err="1" smtClean="0"/>
              <a:t>blength</a:t>
            </a:r>
            <a:r>
              <a:rPr lang="en-US" sz="1000" dirty="0" smtClean="0"/>
              <a:t>: 0.0043</a:t>
            </a:r>
          </a:p>
          <a:p>
            <a:r>
              <a:rPr lang="en-US" sz="1000" dirty="0" smtClean="0"/>
              <a:t>    </a:t>
            </a:r>
            <a:r>
              <a:rPr lang="en-US" sz="1000" dirty="0" err="1" smtClean="0"/>
              <a:t>modemittance</a:t>
            </a:r>
            <a:r>
              <a:rPr lang="en-US" sz="1000" dirty="0" smtClean="0"/>
              <a:t>: [4.0131e-09 1.3081e-36 4.5432e-06]</a:t>
            </a:r>
          </a:p>
          <a:p>
            <a:r>
              <a:rPr lang="en-US" sz="1000" dirty="0" smtClean="0"/>
              <a:t>    energy: 6.0400e+09</a:t>
            </a:r>
          </a:p>
          <a:p>
            <a:r>
              <a:rPr lang="en-US" sz="1000" dirty="0" smtClean="0"/>
              <a:t>    </a:t>
            </a:r>
            <a:r>
              <a:rPr lang="en-US" sz="1000" dirty="0" err="1" smtClean="0"/>
              <a:t>fs</a:t>
            </a:r>
            <a:r>
              <a:rPr lang="en-US" sz="1000" dirty="0" smtClean="0"/>
              <a:t>: 2.1040e+03</a:t>
            </a:r>
          </a:p>
          <a:p>
            <a:r>
              <a:rPr lang="en-US" sz="1000" dirty="0" smtClean="0"/>
              <a:t>    </a:t>
            </a:r>
            <a:r>
              <a:rPr lang="en-US" sz="1000" dirty="0" err="1" smtClean="0"/>
              <a:t>eloss</a:t>
            </a:r>
            <a:r>
              <a:rPr lang="en-US" sz="1000" dirty="0" smtClean="0"/>
              <a:t>: 4.8806e+06</a:t>
            </a:r>
          </a:p>
          <a:p>
            <a:r>
              <a:rPr lang="en-US" sz="1000" dirty="0" smtClean="0"/>
              <a:t>    </a:t>
            </a:r>
            <a:r>
              <a:rPr lang="en-US" sz="1000" dirty="0" err="1" smtClean="0"/>
              <a:t>synchrophase</a:t>
            </a:r>
            <a:r>
              <a:rPr lang="en-US" sz="1000" dirty="0" smtClean="0"/>
              <a:t>: 0.5732</a:t>
            </a:r>
          </a:p>
          <a:p>
            <a:r>
              <a:rPr lang="en-US" sz="1000" dirty="0" smtClean="0"/>
              <a:t>    </a:t>
            </a:r>
            <a:r>
              <a:rPr lang="en-US" sz="1000" dirty="0" err="1" smtClean="0"/>
              <a:t>momcompact</a:t>
            </a:r>
            <a:r>
              <a:rPr lang="en-US" sz="1000" dirty="0" smtClean="0"/>
              <a:t>: 1.7758e-04</a:t>
            </a:r>
          </a:p>
          <a:p>
            <a:endParaRPr lang="en-US" sz="1000" dirty="0" smtClean="0"/>
          </a:p>
        </p:txBody>
      </p:sp>
      <p:sp>
        <p:nvSpPr>
          <p:cNvPr id="7" name="TextBox 6"/>
          <p:cNvSpPr txBox="1"/>
          <p:nvPr/>
        </p:nvSpPr>
        <p:spPr>
          <a:xfrm>
            <a:off x="5284299" y="3003590"/>
            <a:ext cx="3326301" cy="3016210"/>
          </a:xfrm>
          <a:prstGeom prst="rect">
            <a:avLst/>
          </a:prstGeom>
          <a:noFill/>
        </p:spPr>
        <p:txBody>
          <a:bodyPr wrap="none" rtlCol="0">
            <a:spAutoFit/>
          </a:bodyPr>
          <a:lstStyle/>
          <a:p>
            <a:r>
              <a:rPr lang="en-US" sz="1000" dirty="0" smtClean="0"/>
              <a:t>pS28D =</a:t>
            </a:r>
          </a:p>
          <a:p>
            <a:endParaRPr lang="en-US" sz="1000" dirty="0" smtClean="0"/>
          </a:p>
          <a:p>
            <a:r>
              <a:rPr lang="en-US" sz="1000" dirty="0" smtClean="0"/>
              <a:t>    </a:t>
            </a:r>
            <a:r>
              <a:rPr lang="en-US" sz="1000" dirty="0" err="1" smtClean="0"/>
              <a:t>ll</a:t>
            </a:r>
            <a:r>
              <a:rPr lang="en-US" sz="1000" dirty="0" smtClean="0"/>
              <a:t>: 843.9773</a:t>
            </a:r>
          </a:p>
          <a:p>
            <a:r>
              <a:rPr lang="en-US" sz="1000" dirty="0" smtClean="0"/>
              <a:t>    alpha: 8.5140e-05</a:t>
            </a:r>
          </a:p>
          <a:p>
            <a:r>
              <a:rPr lang="en-US" sz="1000" dirty="0" smtClean="0"/>
              <a:t>    </a:t>
            </a:r>
            <a:r>
              <a:rPr lang="en-US" sz="1000" dirty="0" err="1" smtClean="0"/>
              <a:t>fractunes</a:t>
            </a:r>
            <a:r>
              <a:rPr lang="en-US" sz="1000" dirty="0" smtClean="0"/>
              <a:t>: [0.2100 0.3400]</a:t>
            </a:r>
          </a:p>
          <a:p>
            <a:r>
              <a:rPr lang="en-US" sz="1000" dirty="0" smtClean="0"/>
              <a:t>    </a:t>
            </a:r>
            <a:r>
              <a:rPr lang="en-US" sz="1000" dirty="0" err="1" smtClean="0"/>
              <a:t>fulltunes</a:t>
            </a:r>
            <a:r>
              <a:rPr lang="en-US" sz="1000" dirty="0" smtClean="0"/>
              <a:t>: [76.2100 27.3400]</a:t>
            </a:r>
          </a:p>
          <a:p>
            <a:r>
              <a:rPr lang="en-US" sz="1000" dirty="0" smtClean="0"/>
              <a:t>    </a:t>
            </a:r>
            <a:r>
              <a:rPr lang="en-US" sz="1000" dirty="0" err="1" smtClean="0"/>
              <a:t>nuh</a:t>
            </a:r>
            <a:r>
              <a:rPr lang="en-US" sz="1000" dirty="0" smtClean="0"/>
              <a:t>: 76.2100</a:t>
            </a:r>
          </a:p>
          <a:p>
            <a:r>
              <a:rPr lang="en-US" sz="1000" dirty="0" smtClean="0"/>
              <a:t>    </a:t>
            </a:r>
            <a:r>
              <a:rPr lang="en-US" sz="1000" dirty="0" err="1" smtClean="0"/>
              <a:t>nuv</a:t>
            </a:r>
            <a:r>
              <a:rPr lang="en-US" sz="1000" dirty="0" smtClean="0"/>
              <a:t>: 27.3400</a:t>
            </a:r>
          </a:p>
          <a:p>
            <a:r>
              <a:rPr lang="en-US" sz="1000" dirty="0" smtClean="0"/>
              <a:t>    chromaticity: [5.9996 3.9997]</a:t>
            </a:r>
          </a:p>
          <a:p>
            <a:r>
              <a:rPr lang="en-US" sz="1000" dirty="0" smtClean="0"/>
              <a:t>    </a:t>
            </a:r>
            <a:r>
              <a:rPr lang="en-US" sz="1000" dirty="0" err="1" smtClean="0"/>
              <a:t>dampingtime</a:t>
            </a:r>
            <a:r>
              <a:rPr lang="en-US" sz="1000" dirty="0" smtClean="0"/>
              <a:t>: [0.0088 0.0134 0.0091]</a:t>
            </a:r>
          </a:p>
          <a:p>
            <a:r>
              <a:rPr lang="en-US" sz="1000" dirty="0" smtClean="0"/>
              <a:t>    </a:t>
            </a:r>
            <a:r>
              <a:rPr lang="en-US" sz="1000" dirty="0" err="1" smtClean="0"/>
              <a:t>espread</a:t>
            </a:r>
            <a:r>
              <a:rPr lang="en-US" sz="1000" dirty="0" smtClean="0"/>
              <a:t>: 9.3359e-04</a:t>
            </a:r>
          </a:p>
          <a:p>
            <a:r>
              <a:rPr lang="en-US" sz="1000" dirty="0" smtClean="0"/>
              <a:t>    </a:t>
            </a:r>
            <a:r>
              <a:rPr lang="en-US" sz="1000" dirty="0" err="1" smtClean="0"/>
              <a:t>blength</a:t>
            </a:r>
            <a:r>
              <a:rPr lang="en-US" sz="1000" dirty="0" smtClean="0"/>
              <a:t>: 0.0029</a:t>
            </a:r>
          </a:p>
          <a:p>
            <a:r>
              <a:rPr lang="en-US" sz="1000" dirty="0" smtClean="0"/>
              <a:t>    </a:t>
            </a:r>
            <a:r>
              <a:rPr lang="en-US" sz="1000" dirty="0" err="1" smtClean="0"/>
              <a:t>modemittance</a:t>
            </a:r>
            <a:r>
              <a:rPr lang="en-US" sz="1000" dirty="0" smtClean="0"/>
              <a:t>: [1.3211e-10 -5.0066e-38 2.7210e-06]</a:t>
            </a:r>
          </a:p>
          <a:p>
            <a:r>
              <a:rPr lang="en-US" sz="1000" dirty="0" smtClean="0"/>
              <a:t>    energy: 6.0000e+09</a:t>
            </a:r>
          </a:p>
          <a:p>
            <a:r>
              <a:rPr lang="en-US" sz="1000" dirty="0" smtClean="0"/>
              <a:t>    </a:t>
            </a:r>
            <a:r>
              <a:rPr lang="en-US" sz="1000" dirty="0" err="1" smtClean="0"/>
              <a:t>fs</a:t>
            </a:r>
            <a:r>
              <a:rPr lang="en-US" sz="1000" dirty="0" smtClean="0"/>
              <a:t>: 1.3017e+03</a:t>
            </a:r>
          </a:p>
          <a:p>
            <a:r>
              <a:rPr lang="en-US" sz="1000" dirty="0" smtClean="0"/>
              <a:t>    </a:t>
            </a:r>
            <a:r>
              <a:rPr lang="en-US" sz="1000" dirty="0" err="1" smtClean="0"/>
              <a:t>eloss</a:t>
            </a:r>
            <a:r>
              <a:rPr lang="en-US" sz="1000" dirty="0" smtClean="0"/>
              <a:t>: 2.5224e+06</a:t>
            </a:r>
          </a:p>
          <a:p>
            <a:r>
              <a:rPr lang="en-US" sz="1000" dirty="0" smtClean="0"/>
              <a:t>    </a:t>
            </a:r>
            <a:r>
              <a:rPr lang="en-US" sz="1000" dirty="0" err="1" smtClean="0"/>
              <a:t>synchrophase</a:t>
            </a:r>
            <a:r>
              <a:rPr lang="en-US" sz="1000" dirty="0" smtClean="0"/>
              <a:t>: 0.3985</a:t>
            </a:r>
          </a:p>
          <a:p>
            <a:r>
              <a:rPr lang="en-US" sz="1000" dirty="0" smtClean="0"/>
              <a:t>    </a:t>
            </a:r>
            <a:r>
              <a:rPr lang="en-US" sz="1000" dirty="0" err="1" smtClean="0"/>
              <a:t>momcompact</a:t>
            </a:r>
            <a:r>
              <a:rPr lang="en-US" sz="1000" dirty="0" smtClean="0"/>
              <a:t>: 8.5140e-05</a:t>
            </a:r>
          </a:p>
          <a:p>
            <a:endParaRPr lang="en-US" sz="1000" dirty="0"/>
          </a:p>
        </p:txBody>
      </p:sp>
      <p:sp>
        <p:nvSpPr>
          <p:cNvPr id="8" name="TextBox 7"/>
          <p:cNvSpPr txBox="1"/>
          <p:nvPr/>
        </p:nvSpPr>
        <p:spPr>
          <a:xfrm>
            <a:off x="2133600" y="1066800"/>
            <a:ext cx="3905374" cy="646331"/>
          </a:xfrm>
          <a:prstGeom prst="rect">
            <a:avLst/>
          </a:prstGeom>
          <a:noFill/>
        </p:spPr>
        <p:txBody>
          <a:bodyPr wrap="none" rtlCol="0">
            <a:spAutoFit/>
          </a:bodyPr>
          <a:lstStyle/>
          <a:p>
            <a:r>
              <a:rPr lang="en-US" dirty="0" smtClean="0"/>
              <a:t>function </a:t>
            </a:r>
            <a:r>
              <a:rPr lang="en-US" dirty="0" err="1" smtClean="0"/>
              <a:t>atx</a:t>
            </a:r>
            <a:r>
              <a:rPr lang="en-US" dirty="0" smtClean="0"/>
              <a:t>() gives linear optics plus</a:t>
            </a:r>
          </a:p>
          <a:p>
            <a:r>
              <a:rPr lang="en-US" dirty="0" err="1" smtClean="0"/>
              <a:t>Ohmi</a:t>
            </a:r>
            <a:r>
              <a:rPr lang="en-US" dirty="0" smtClean="0"/>
              <a:t> Envelope results</a:t>
            </a:r>
            <a:endParaRPr lang="en-US" dirty="0"/>
          </a:p>
        </p:txBody>
      </p:sp>
      <p:sp>
        <p:nvSpPr>
          <p:cNvPr id="9" name="Rectangle 8"/>
          <p:cNvSpPr/>
          <p:nvPr/>
        </p:nvSpPr>
        <p:spPr>
          <a:xfrm>
            <a:off x="3276600" y="1752600"/>
            <a:ext cx="2038539" cy="369332"/>
          </a:xfrm>
          <a:prstGeom prst="rect">
            <a:avLst/>
          </a:prstGeom>
        </p:spPr>
        <p:txBody>
          <a:bodyPr wrap="none">
            <a:spAutoFit/>
          </a:bodyPr>
          <a:lstStyle/>
          <a:p>
            <a:r>
              <a:rPr lang="en-US" dirty="0" smtClean="0"/>
              <a:t>[</a:t>
            </a:r>
            <a:r>
              <a:rPr lang="en-US" dirty="0" err="1" smtClean="0"/>
              <a:t>linopt,p</a:t>
            </a:r>
            <a:r>
              <a:rPr lang="en-US" dirty="0" smtClean="0"/>
              <a:t>]=</a:t>
            </a:r>
            <a:r>
              <a:rPr lang="en-US" dirty="0" err="1" smtClean="0"/>
              <a:t>atx(esrf</a:t>
            </a:r>
            <a:r>
              <a:rPr lang="en-US" dirty="0" smtClean="0"/>
              <a:t>)</a:t>
            </a:r>
            <a:endParaRPr lang="en-US" dirty="0"/>
          </a:p>
        </p:txBody>
      </p:sp>
      <p:sp>
        <p:nvSpPr>
          <p:cNvPr id="10" name="Rectangle 9"/>
          <p:cNvSpPr/>
          <p:nvPr/>
        </p:nvSpPr>
        <p:spPr>
          <a:xfrm>
            <a:off x="2590800" y="2286000"/>
            <a:ext cx="3386001" cy="369332"/>
          </a:xfrm>
          <a:prstGeom prst="rect">
            <a:avLst/>
          </a:prstGeom>
        </p:spPr>
        <p:txBody>
          <a:bodyPr wrap="none">
            <a:spAutoFit/>
          </a:bodyPr>
          <a:lstStyle/>
          <a:p>
            <a:r>
              <a:rPr lang="en-US" dirty="0" smtClean="0"/>
              <a:t>[linoptS28D,pS28D]=atx(S28D)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aperture</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22</a:t>
            </a:fld>
            <a:endParaRPr lang="fr-FR" dirty="0"/>
          </a:p>
        </p:txBody>
      </p:sp>
      <p:pic>
        <p:nvPicPr>
          <p:cNvPr id="6" name="Picture 5" descr="DA_S28D_Z0p67_newErrFunctWP_021_034__S28D_Z0p67_newErrFunct_MisalATTOLErrRF.jpg"/>
          <p:cNvPicPr>
            <a:picLocks noChangeAspect="1"/>
          </p:cNvPicPr>
          <p:nvPr/>
        </p:nvPicPr>
        <p:blipFill>
          <a:blip r:embed="rId2"/>
          <a:stretch>
            <a:fillRect/>
          </a:stretch>
        </p:blipFill>
        <p:spPr>
          <a:xfrm>
            <a:off x="95250" y="1828800"/>
            <a:ext cx="4476750" cy="3313560"/>
          </a:xfrm>
          <a:prstGeom prst="rect">
            <a:avLst/>
          </a:prstGeom>
        </p:spPr>
      </p:pic>
      <p:pic>
        <p:nvPicPr>
          <p:cNvPr id="7" name="Picture 6" descr="DAddp_S28D_Z0p67_newErrFunctWP_021_034__S28D_Z0p67_newErrFunct_MisalATTOLErrRF.jpg"/>
          <p:cNvPicPr>
            <a:picLocks noChangeAspect="1"/>
          </p:cNvPicPr>
          <p:nvPr/>
        </p:nvPicPr>
        <p:blipFill>
          <a:blip r:embed="rId3"/>
          <a:stretch>
            <a:fillRect/>
          </a:stretch>
        </p:blipFill>
        <p:spPr>
          <a:xfrm>
            <a:off x="4814395" y="1809750"/>
            <a:ext cx="4329605" cy="3219450"/>
          </a:xfrm>
          <a:prstGeom prst="rect">
            <a:avLst/>
          </a:prstGeom>
        </p:spPr>
      </p:pic>
      <p:sp>
        <p:nvSpPr>
          <p:cNvPr id="10" name="TextBox 9"/>
          <p:cNvSpPr txBox="1"/>
          <p:nvPr/>
        </p:nvSpPr>
        <p:spPr>
          <a:xfrm>
            <a:off x="533400" y="5410200"/>
            <a:ext cx="2404963" cy="646331"/>
          </a:xfrm>
          <a:prstGeom prst="rect">
            <a:avLst/>
          </a:prstGeom>
          <a:noFill/>
        </p:spPr>
        <p:txBody>
          <a:bodyPr wrap="none" rtlCol="0">
            <a:spAutoFit/>
          </a:bodyPr>
          <a:lstStyle/>
          <a:p>
            <a:r>
              <a:rPr lang="en-US" dirty="0" smtClean="0"/>
              <a:t>Zn = .67 ohms</a:t>
            </a:r>
          </a:p>
          <a:p>
            <a:r>
              <a:rPr lang="en-US" dirty="0" smtClean="0"/>
              <a:t>for bunch lengthening</a:t>
            </a:r>
            <a:endParaRPr lang="en-US" dirty="0"/>
          </a:p>
        </p:txBody>
      </p:sp>
      <p:sp>
        <p:nvSpPr>
          <p:cNvPr id="12" name="TextBox 11"/>
          <p:cNvSpPr txBox="1"/>
          <p:nvPr/>
        </p:nvSpPr>
        <p:spPr>
          <a:xfrm>
            <a:off x="3505200" y="5334000"/>
            <a:ext cx="5350894" cy="646331"/>
          </a:xfrm>
          <a:prstGeom prst="rect">
            <a:avLst/>
          </a:prstGeom>
          <a:noFill/>
        </p:spPr>
        <p:txBody>
          <a:bodyPr wrap="none" rtlCol="0">
            <a:spAutoFit/>
          </a:bodyPr>
          <a:lstStyle/>
          <a:p>
            <a:r>
              <a:rPr lang="en-US" dirty="0" smtClean="0"/>
              <a:t>booster beam </a:t>
            </a:r>
            <a:r>
              <a:rPr lang="en-US" dirty="0" err="1" smtClean="0"/>
              <a:t>params</a:t>
            </a:r>
            <a:r>
              <a:rPr lang="en-US" dirty="0" smtClean="0"/>
              <a:t> for injection efficiency </a:t>
            </a:r>
            <a:r>
              <a:rPr lang="en-US" dirty="0" err="1" smtClean="0"/>
              <a:t>calcs</a:t>
            </a:r>
            <a:r>
              <a:rPr lang="en-US" dirty="0" smtClean="0"/>
              <a:t>:</a:t>
            </a:r>
          </a:p>
          <a:p>
            <a:r>
              <a:rPr lang="en-US" dirty="0" err="1" smtClean="0"/>
              <a:t>epsx,y</a:t>
            </a:r>
            <a:r>
              <a:rPr lang="en-US" dirty="0" smtClean="0"/>
              <a:t>=(120,5) (60,5), (30,30)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momentum acceptance and </a:t>
            </a:r>
            <a:r>
              <a:rPr lang="en-US" dirty="0" err="1" smtClean="0"/>
              <a:t>Touschek</a:t>
            </a:r>
            <a:r>
              <a:rPr lang="en-US" dirty="0" smtClean="0"/>
              <a:t> Lifetime</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23</a:t>
            </a:fld>
            <a:endParaRPr lang="fr-FR" dirty="0"/>
          </a:p>
        </p:txBody>
      </p:sp>
      <p:sp>
        <p:nvSpPr>
          <p:cNvPr id="7" name="TextBox 6"/>
          <p:cNvSpPr txBox="1"/>
          <p:nvPr/>
        </p:nvSpPr>
        <p:spPr>
          <a:xfrm>
            <a:off x="6248400" y="1981200"/>
            <a:ext cx="2071112" cy="369332"/>
          </a:xfrm>
          <a:prstGeom prst="rect">
            <a:avLst/>
          </a:prstGeom>
          <a:noFill/>
        </p:spPr>
        <p:txBody>
          <a:bodyPr wrap="none" rtlCol="0">
            <a:spAutoFit/>
          </a:bodyPr>
          <a:lstStyle/>
          <a:p>
            <a:r>
              <a:rPr lang="en-US" dirty="0" smtClean="0"/>
              <a:t>tau=16.3+/-2.8 hrs</a:t>
            </a:r>
            <a:endParaRPr lang="en-US" dirty="0"/>
          </a:p>
        </p:txBody>
      </p:sp>
      <p:pic>
        <p:nvPicPr>
          <p:cNvPr id="8" name="Picture 7" descr="momap.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0" y="1447800"/>
            <a:ext cx="4914900" cy="3759200"/>
          </a:xfrm>
          <a:prstGeom prst="rect">
            <a:avLst/>
          </a:prstGeom>
        </p:spPr>
      </p:pic>
      <p:sp>
        <p:nvSpPr>
          <p:cNvPr id="9" name="TextBox 8"/>
          <p:cNvSpPr txBox="1"/>
          <p:nvPr/>
        </p:nvSpPr>
        <p:spPr>
          <a:xfrm>
            <a:off x="2971800" y="1143000"/>
            <a:ext cx="1544639" cy="369332"/>
          </a:xfrm>
          <a:prstGeom prst="rect">
            <a:avLst/>
          </a:prstGeom>
          <a:noFill/>
        </p:spPr>
        <p:txBody>
          <a:bodyPr wrap="none" rtlCol="0">
            <a:spAutoFit/>
          </a:bodyPr>
          <a:lstStyle/>
          <a:p>
            <a:r>
              <a:rPr lang="en-US" dirty="0" smtClean="0"/>
              <a:t>5 error seeds</a:t>
            </a:r>
            <a:endParaRPr lang="en-US" dirty="0"/>
          </a:p>
        </p:txBody>
      </p:sp>
      <p:sp>
        <p:nvSpPr>
          <p:cNvPr id="10" name="TextBox 9"/>
          <p:cNvSpPr txBox="1"/>
          <p:nvPr/>
        </p:nvSpPr>
        <p:spPr>
          <a:xfrm>
            <a:off x="2819400" y="5638800"/>
            <a:ext cx="4829154" cy="646331"/>
          </a:xfrm>
          <a:prstGeom prst="rect">
            <a:avLst/>
          </a:prstGeom>
          <a:noFill/>
        </p:spPr>
        <p:txBody>
          <a:bodyPr wrap="none" rtlCol="0">
            <a:spAutoFit/>
          </a:bodyPr>
          <a:lstStyle/>
          <a:p>
            <a:r>
              <a:rPr lang="en-US" dirty="0" smtClean="0"/>
              <a:t>computed on cluster (</a:t>
            </a:r>
            <a:r>
              <a:rPr lang="en-US" dirty="0" err="1" smtClean="0"/>
              <a:t>paralellized</a:t>
            </a:r>
            <a:r>
              <a:rPr lang="en-US" dirty="0" smtClean="0"/>
              <a:t> tracking) by</a:t>
            </a:r>
          </a:p>
          <a:p>
            <a:r>
              <a:rPr lang="en-US" dirty="0" smtClean="0"/>
              <a:t>N. </a:t>
            </a:r>
            <a:r>
              <a:rPr lang="en-US" dirty="0" err="1" smtClean="0"/>
              <a:t>Carmignani</a:t>
            </a:r>
            <a:r>
              <a:rPr lang="en-US"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parameters</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24</a:t>
            </a:fld>
            <a:endParaRPr lang="fr-FR" dirty="0"/>
          </a:p>
        </p:txBody>
      </p:sp>
      <p:sp>
        <p:nvSpPr>
          <p:cNvPr id="6" name="TextBox 5"/>
          <p:cNvSpPr txBox="1"/>
          <p:nvPr/>
        </p:nvSpPr>
        <p:spPr>
          <a:xfrm>
            <a:off x="1219200" y="978932"/>
            <a:ext cx="1377826" cy="369332"/>
          </a:xfrm>
          <a:prstGeom prst="rect">
            <a:avLst/>
          </a:prstGeom>
          <a:noFill/>
        </p:spPr>
        <p:txBody>
          <a:bodyPr wrap="none" rtlCol="0">
            <a:spAutoFit/>
          </a:bodyPr>
          <a:lstStyle/>
          <a:p>
            <a:r>
              <a:rPr lang="en-US" dirty="0" smtClean="0"/>
              <a:t>multi-bunch</a:t>
            </a:r>
            <a:endParaRPr lang="en-US" dirty="0"/>
          </a:p>
        </p:txBody>
      </p:sp>
      <p:sp>
        <p:nvSpPr>
          <p:cNvPr id="7" name="TextBox 6"/>
          <p:cNvSpPr txBox="1"/>
          <p:nvPr/>
        </p:nvSpPr>
        <p:spPr>
          <a:xfrm>
            <a:off x="3733800" y="990600"/>
            <a:ext cx="1134483" cy="369332"/>
          </a:xfrm>
          <a:prstGeom prst="rect">
            <a:avLst/>
          </a:prstGeom>
          <a:noFill/>
        </p:spPr>
        <p:txBody>
          <a:bodyPr wrap="none" rtlCol="0">
            <a:spAutoFit/>
          </a:bodyPr>
          <a:lstStyle/>
          <a:p>
            <a:r>
              <a:rPr lang="en-US" dirty="0" smtClean="0"/>
              <a:t>16 bunch</a:t>
            </a:r>
            <a:endParaRPr lang="en-US" dirty="0"/>
          </a:p>
        </p:txBody>
      </p:sp>
      <p:sp>
        <p:nvSpPr>
          <p:cNvPr id="8" name="TextBox 7"/>
          <p:cNvSpPr txBox="1"/>
          <p:nvPr/>
        </p:nvSpPr>
        <p:spPr>
          <a:xfrm>
            <a:off x="6553200" y="1066800"/>
            <a:ext cx="1006105" cy="369332"/>
          </a:xfrm>
          <a:prstGeom prst="rect">
            <a:avLst/>
          </a:prstGeom>
          <a:noFill/>
        </p:spPr>
        <p:txBody>
          <a:bodyPr wrap="none" rtlCol="0">
            <a:spAutoFit/>
          </a:bodyPr>
          <a:lstStyle/>
          <a:p>
            <a:r>
              <a:rPr lang="en-US" dirty="0" smtClean="0"/>
              <a:t>4 bunch</a:t>
            </a:r>
            <a:endParaRPr lang="en-US" dirty="0"/>
          </a:p>
        </p:txBody>
      </p:sp>
      <p:sp>
        <p:nvSpPr>
          <p:cNvPr id="9" name="TextBox 8"/>
          <p:cNvSpPr txBox="1"/>
          <p:nvPr/>
        </p:nvSpPr>
        <p:spPr>
          <a:xfrm>
            <a:off x="762000" y="1905000"/>
            <a:ext cx="2366303" cy="369332"/>
          </a:xfrm>
          <a:prstGeom prst="rect">
            <a:avLst/>
          </a:prstGeom>
          <a:noFill/>
        </p:spPr>
        <p:txBody>
          <a:bodyPr wrap="none" rtlCol="0">
            <a:spAutoFit/>
          </a:bodyPr>
          <a:lstStyle/>
          <a:p>
            <a:r>
              <a:rPr lang="en-US" dirty="0" smtClean="0"/>
              <a:t>200mA, 868 bunches</a:t>
            </a:r>
            <a:endParaRPr lang="en-US" dirty="0"/>
          </a:p>
        </p:txBody>
      </p:sp>
      <p:sp>
        <p:nvSpPr>
          <p:cNvPr id="10" name="TextBox 9"/>
          <p:cNvSpPr txBox="1"/>
          <p:nvPr/>
        </p:nvSpPr>
        <p:spPr>
          <a:xfrm>
            <a:off x="3886200" y="1817132"/>
            <a:ext cx="851515" cy="369332"/>
          </a:xfrm>
          <a:prstGeom prst="rect">
            <a:avLst/>
          </a:prstGeom>
          <a:noFill/>
        </p:spPr>
        <p:txBody>
          <a:bodyPr wrap="none" rtlCol="0">
            <a:spAutoFit/>
          </a:bodyPr>
          <a:lstStyle/>
          <a:p>
            <a:r>
              <a:rPr lang="en-US" dirty="0" smtClean="0"/>
              <a:t>90 </a:t>
            </a:r>
            <a:r>
              <a:rPr lang="en-US" dirty="0" err="1" smtClean="0"/>
              <a:t>mA</a:t>
            </a:r>
            <a:endParaRPr lang="en-US" dirty="0"/>
          </a:p>
        </p:txBody>
      </p:sp>
      <p:sp>
        <p:nvSpPr>
          <p:cNvPr id="11" name="TextBox 10"/>
          <p:cNvSpPr txBox="1"/>
          <p:nvPr/>
        </p:nvSpPr>
        <p:spPr>
          <a:xfrm>
            <a:off x="6705600" y="1905000"/>
            <a:ext cx="851515" cy="369332"/>
          </a:xfrm>
          <a:prstGeom prst="rect">
            <a:avLst/>
          </a:prstGeom>
          <a:noFill/>
        </p:spPr>
        <p:txBody>
          <a:bodyPr wrap="none" rtlCol="0">
            <a:spAutoFit/>
          </a:bodyPr>
          <a:lstStyle/>
          <a:p>
            <a:r>
              <a:rPr lang="en-US" dirty="0" smtClean="0"/>
              <a:t>40 </a:t>
            </a:r>
            <a:r>
              <a:rPr lang="en-US" dirty="0" err="1" smtClean="0"/>
              <a:t>mA</a:t>
            </a:r>
            <a:endParaRPr lang="en-US" dirty="0"/>
          </a:p>
        </p:txBody>
      </p:sp>
      <p:graphicFrame>
        <p:nvGraphicFramePr>
          <p:cNvPr id="12" name="Table 11"/>
          <p:cNvGraphicFramePr>
            <a:graphicFrameLocks noGrp="1"/>
          </p:cNvGraphicFramePr>
          <p:nvPr/>
        </p:nvGraphicFramePr>
        <p:xfrm>
          <a:off x="914400" y="4038600"/>
          <a:ext cx="5943601" cy="2526030"/>
        </p:xfrm>
        <a:graphic>
          <a:graphicData uri="http://schemas.openxmlformats.org/drawingml/2006/table">
            <a:tbl>
              <a:tblPr firstRow="1" bandRow="1">
                <a:tableStyleId>{5C22544A-7EE6-4342-B048-85BDC9FD1C3A}</a:tableStyleId>
              </a:tblPr>
              <a:tblGrid>
                <a:gridCol w="1690959"/>
                <a:gridCol w="1690959"/>
                <a:gridCol w="1373904"/>
                <a:gridCol w="1187779"/>
              </a:tblGrid>
              <a:tr h="628650">
                <a:tc>
                  <a:txBody>
                    <a:bodyPr/>
                    <a:lstStyle/>
                    <a:p>
                      <a:r>
                        <a:rPr lang="en-US" dirty="0" smtClean="0"/>
                        <a:t>Mode</a:t>
                      </a:r>
                      <a:endParaRPr lang="en-US" dirty="0"/>
                    </a:p>
                  </a:txBody>
                  <a:tcPr/>
                </a:tc>
                <a:tc>
                  <a:txBody>
                    <a:bodyPr/>
                    <a:lstStyle/>
                    <a:p>
                      <a:r>
                        <a:rPr lang="en-US" dirty="0" smtClean="0"/>
                        <a:t>Intensity</a:t>
                      </a:r>
                      <a:endParaRPr lang="en-US" dirty="0"/>
                    </a:p>
                  </a:txBody>
                  <a:tcPr/>
                </a:tc>
                <a:tc>
                  <a:txBody>
                    <a:bodyPr/>
                    <a:lstStyle/>
                    <a:p>
                      <a:r>
                        <a:rPr lang="en-US" dirty="0" err="1" smtClean="0"/>
                        <a:t>I_b</a:t>
                      </a:r>
                      <a:r>
                        <a:rPr lang="en-US" dirty="0" smtClean="0"/>
                        <a:t> (</a:t>
                      </a:r>
                      <a:r>
                        <a:rPr lang="en-US" dirty="0" err="1" smtClean="0"/>
                        <a:t>mA</a:t>
                      </a:r>
                      <a:r>
                        <a:rPr lang="en-US" dirty="0" smtClean="0"/>
                        <a:t>)</a:t>
                      </a:r>
                    </a:p>
                    <a:p>
                      <a:endParaRPr lang="en-US" dirty="0"/>
                    </a:p>
                  </a:txBody>
                  <a:tcPr/>
                </a:tc>
                <a:tc>
                  <a:txBody>
                    <a:bodyPr/>
                    <a:lstStyle/>
                    <a:p>
                      <a:r>
                        <a:rPr lang="en-US" dirty="0" smtClean="0"/>
                        <a:t>Lifetime</a:t>
                      </a:r>
                      <a:endParaRPr lang="en-US" dirty="0"/>
                    </a:p>
                  </a:txBody>
                  <a:tcPr/>
                </a:tc>
              </a:tr>
              <a:tr h="628650">
                <a:tc>
                  <a:txBody>
                    <a:bodyPr/>
                    <a:lstStyle/>
                    <a:p>
                      <a:r>
                        <a:rPr lang="en-US" dirty="0" smtClean="0"/>
                        <a:t>Uniform</a:t>
                      </a:r>
                      <a:endParaRPr lang="en-US" dirty="0"/>
                    </a:p>
                  </a:txBody>
                  <a:tcPr/>
                </a:tc>
                <a:tc>
                  <a:txBody>
                    <a:bodyPr/>
                    <a:lstStyle/>
                    <a:p>
                      <a:r>
                        <a:rPr lang="en-US" dirty="0" smtClean="0"/>
                        <a:t>200</a:t>
                      </a:r>
                      <a:endParaRPr lang="en-US" dirty="0"/>
                    </a:p>
                  </a:txBody>
                  <a:tcPr/>
                </a:tc>
                <a:tc>
                  <a:txBody>
                    <a:bodyPr/>
                    <a:lstStyle/>
                    <a:p>
                      <a:r>
                        <a:rPr lang="en-US" dirty="0" smtClean="0"/>
                        <a:t>.202</a:t>
                      </a:r>
                      <a:endParaRPr lang="en-US" dirty="0"/>
                    </a:p>
                  </a:txBody>
                  <a:tcPr/>
                </a:tc>
                <a:tc>
                  <a:txBody>
                    <a:bodyPr/>
                    <a:lstStyle/>
                    <a:p>
                      <a:r>
                        <a:rPr lang="en-US" dirty="0" smtClean="0"/>
                        <a:t>8.5 hrs</a:t>
                      </a:r>
                      <a:endParaRPr lang="en-US" dirty="0"/>
                    </a:p>
                  </a:txBody>
                  <a:tcPr/>
                </a:tc>
              </a:tr>
              <a:tr h="628650">
                <a:tc>
                  <a:txBody>
                    <a:bodyPr/>
                    <a:lstStyle/>
                    <a:p>
                      <a:r>
                        <a:rPr lang="en-US" dirty="0" smtClean="0"/>
                        <a:t>16 bunch</a:t>
                      </a:r>
                      <a:endParaRPr lang="en-US" dirty="0"/>
                    </a:p>
                  </a:txBody>
                  <a:tcPr/>
                </a:tc>
                <a:tc>
                  <a:txBody>
                    <a:bodyPr/>
                    <a:lstStyle/>
                    <a:p>
                      <a:r>
                        <a:rPr lang="en-US" dirty="0" smtClean="0"/>
                        <a:t>90</a:t>
                      </a:r>
                      <a:endParaRPr lang="en-US" dirty="0"/>
                    </a:p>
                  </a:txBody>
                  <a:tcPr/>
                </a:tc>
                <a:tc>
                  <a:txBody>
                    <a:bodyPr/>
                    <a:lstStyle/>
                    <a:p>
                      <a:r>
                        <a:rPr lang="en-US" dirty="0" smtClean="0"/>
                        <a:t>5.62</a:t>
                      </a:r>
                      <a:endParaRPr lang="en-US" dirty="0"/>
                    </a:p>
                  </a:txBody>
                  <a:tcPr/>
                </a:tc>
                <a:tc>
                  <a:txBody>
                    <a:bodyPr/>
                    <a:lstStyle/>
                    <a:p>
                      <a:r>
                        <a:rPr lang="en-US" dirty="0" smtClean="0"/>
                        <a:t>2.42</a:t>
                      </a:r>
                      <a:r>
                        <a:rPr lang="en-US" baseline="0" dirty="0" smtClean="0"/>
                        <a:t> hrs</a:t>
                      </a:r>
                      <a:endParaRPr lang="en-US" dirty="0"/>
                    </a:p>
                  </a:txBody>
                  <a:tcPr/>
                </a:tc>
              </a:tr>
              <a:tr h="628650">
                <a:tc>
                  <a:txBody>
                    <a:bodyPr/>
                    <a:lstStyle/>
                    <a:p>
                      <a:r>
                        <a:rPr lang="en-US" dirty="0" smtClean="0"/>
                        <a:t>4</a:t>
                      </a:r>
                      <a:r>
                        <a:rPr lang="en-US" baseline="0" dirty="0" smtClean="0"/>
                        <a:t> bunch</a:t>
                      </a:r>
                      <a:endParaRPr lang="en-US" dirty="0"/>
                    </a:p>
                  </a:txBody>
                  <a:tcPr/>
                </a:tc>
                <a:tc>
                  <a:txBody>
                    <a:bodyPr/>
                    <a:lstStyle/>
                    <a:p>
                      <a:r>
                        <a:rPr lang="en-US" dirty="0" smtClean="0"/>
                        <a:t>40</a:t>
                      </a:r>
                      <a:endParaRPr lang="en-US" dirty="0"/>
                    </a:p>
                  </a:txBody>
                  <a:tcPr/>
                </a:tc>
                <a:tc>
                  <a:txBody>
                    <a:bodyPr/>
                    <a:lstStyle/>
                    <a:p>
                      <a:r>
                        <a:rPr lang="en-US" dirty="0" smtClean="0"/>
                        <a:t>10</a:t>
                      </a:r>
                      <a:endParaRPr lang="en-US" dirty="0"/>
                    </a:p>
                  </a:txBody>
                  <a:tcPr/>
                </a:tc>
                <a:tc>
                  <a:txBody>
                    <a:bodyPr/>
                    <a:lstStyle/>
                    <a:p>
                      <a:r>
                        <a:rPr lang="en-US" dirty="0" smtClean="0"/>
                        <a:t>1.78 hrs</a:t>
                      </a:r>
                      <a:endParaRPr lang="en-US"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AT is still widely used in light source community</a:t>
            </a:r>
          </a:p>
          <a:p>
            <a:endParaRPr lang="en-US" dirty="0" smtClean="0"/>
          </a:p>
          <a:p>
            <a:r>
              <a:rPr lang="en-US" dirty="0" smtClean="0">
                <a:solidFill>
                  <a:srgbClr val="AF007C"/>
                </a:solidFill>
              </a:rPr>
              <a:t>An attempt has been made to coordinate development, called </a:t>
            </a:r>
            <a:r>
              <a:rPr lang="en-US" i="1" dirty="0" err="1" smtClean="0">
                <a:solidFill>
                  <a:srgbClr val="AF007C"/>
                </a:solidFill>
              </a:rPr>
              <a:t>atcollab</a:t>
            </a:r>
            <a:endParaRPr lang="en-US" i="1" dirty="0" smtClean="0">
              <a:solidFill>
                <a:srgbClr val="AF007C"/>
              </a:solidFill>
            </a:endParaRPr>
          </a:p>
          <a:p>
            <a:endParaRPr lang="en-US" dirty="0" smtClean="0"/>
          </a:p>
          <a:p>
            <a:r>
              <a:rPr lang="en-US" dirty="0" smtClean="0"/>
              <a:t>AT is used in two ways, as an online modeling tool, usually integrated within MML, and secondly as a design tool for low </a:t>
            </a:r>
            <a:r>
              <a:rPr lang="en-US" dirty="0" err="1" smtClean="0"/>
              <a:t>emittance</a:t>
            </a:r>
            <a:r>
              <a:rPr lang="en-US" dirty="0" smtClean="0"/>
              <a:t> light sources</a:t>
            </a:r>
          </a:p>
          <a:p>
            <a:r>
              <a:rPr lang="en-US" dirty="0" smtClean="0">
                <a:solidFill>
                  <a:schemeClr val="accent1">
                    <a:lumMod val="60000"/>
                    <a:lumOff val="40000"/>
                  </a:schemeClr>
                </a:solidFill>
              </a:rPr>
              <a:t>We (at ESRF) have added tools to make AT powerful for design purposes, and others can benefit from our work.</a:t>
            </a:r>
          </a:p>
          <a:p>
            <a:r>
              <a:rPr lang="en-US" dirty="0" smtClean="0"/>
              <a:t>We have attempted to maintain backwards compatibility, so we hope that our version of AT can also be used widely with MML and a standard version can be maintained.</a:t>
            </a:r>
          </a:p>
          <a:p>
            <a:r>
              <a:rPr lang="en-US" dirty="0" smtClean="0">
                <a:solidFill>
                  <a:schemeClr val="bg2">
                    <a:lumMod val="50000"/>
                  </a:schemeClr>
                </a:solidFill>
              </a:rPr>
              <a:t>AT has been the main tool used in </a:t>
            </a:r>
            <a:r>
              <a:rPr lang="en-US" smtClean="0">
                <a:solidFill>
                  <a:schemeClr val="bg2">
                    <a:lumMod val="50000"/>
                  </a:schemeClr>
                </a:solidFill>
              </a:rPr>
              <a:t>the modeling </a:t>
            </a:r>
            <a:r>
              <a:rPr lang="en-US" dirty="0" smtClean="0">
                <a:solidFill>
                  <a:schemeClr val="bg2">
                    <a:lumMod val="50000"/>
                  </a:schemeClr>
                </a:solidFill>
              </a:rPr>
              <a:t>for the ESRF EBS.</a:t>
            </a:r>
          </a:p>
          <a:p>
            <a:endParaRPr lang="en-US" dirty="0" smtClean="0"/>
          </a:p>
          <a:p>
            <a:r>
              <a:rPr lang="en-US" dirty="0" smtClean="0">
                <a:solidFill>
                  <a:srgbClr val="FF0000"/>
                </a:solidFill>
              </a:rPr>
              <a:t>Let’s work together for a release of AT2.0!!</a:t>
            </a:r>
          </a:p>
          <a:p>
            <a:endParaRPr lang="en-US" dirty="0" smtClean="0"/>
          </a:p>
          <a:p>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25</a:t>
            </a:fld>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26</a:t>
            </a:fld>
            <a:endParaRPr lang="fr-FR" dirty="0"/>
          </a:p>
        </p:txBody>
      </p:sp>
      <p:sp>
        <p:nvSpPr>
          <p:cNvPr id="5" name="Footer Placeholder 4"/>
          <p:cNvSpPr>
            <a:spLocks noGrp="1"/>
          </p:cNvSpPr>
          <p:nvPr>
            <p:ph type="ftr" sz="quarter" idx="12"/>
          </p:nvPr>
        </p:nvSpPr>
        <p:spPr/>
        <p:txBody>
          <a:bodyPr/>
          <a:lstStyle/>
          <a:p>
            <a:r>
              <a:rPr lang="en-US" smtClean="0"/>
              <a:t>l Title of Presentation l Date of Presentation l Author</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Rectangle 43"/>
          <p:cNvSpPr/>
          <p:nvPr/>
        </p:nvSpPr>
        <p:spPr>
          <a:xfrm>
            <a:off x="1592942" y="939820"/>
            <a:ext cx="783704" cy="16518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p:cNvSpPr>
            <a:spLocks noGrp="1"/>
          </p:cNvSpPr>
          <p:nvPr>
            <p:ph type="title"/>
          </p:nvPr>
        </p:nvSpPr>
        <p:spPr/>
        <p:txBody>
          <a:bodyPr/>
          <a:lstStyle/>
          <a:p>
            <a:r>
              <a:rPr lang="en-US" dirty="0" smtClean="0"/>
              <a:t>Quadrupole model: AT vs RADIA</a:t>
            </a:r>
            <a:endParaRPr lang="en-GB" dirty="0"/>
          </a:p>
        </p:txBody>
      </p:sp>
      <p:sp>
        <p:nvSpPr>
          <p:cNvPr id="6" name="Slide Number Placeholder 5"/>
          <p:cNvSpPr>
            <a:spLocks noGrp="1"/>
          </p:cNvSpPr>
          <p:nvPr>
            <p:ph type="sldNum" sz="quarter" idx="11"/>
          </p:nvPr>
        </p:nvSpPr>
        <p:spPr/>
        <p:txBody>
          <a:bodyPr/>
          <a:lstStyle/>
          <a:p>
            <a:r>
              <a:rPr lang="en-US" noProof="0" dirty="0" smtClean="0"/>
              <a:t>Page </a:t>
            </a:r>
            <a:fld id="{733122C9-A0B9-462F-8757-0847AD287B63}" type="slidenum">
              <a:rPr lang="en-US" noProof="0" smtClean="0"/>
              <a:pPr/>
              <a:t>27</a:t>
            </a:fld>
            <a:endParaRPr lang="en-US" noProof="0" dirty="0"/>
          </a:p>
        </p:txBody>
      </p:sp>
      <p:cxnSp>
        <p:nvCxnSpPr>
          <p:cNvPr id="12" name="Straight Arrow Connector 11"/>
          <p:cNvCxnSpPr/>
          <p:nvPr/>
        </p:nvCxnSpPr>
        <p:spPr>
          <a:xfrm flipV="1">
            <a:off x="1187624" y="860645"/>
            <a:ext cx="0" cy="1963488"/>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5906" y="2564905"/>
            <a:ext cx="2437368" cy="1"/>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3"/>
          <p:cNvGrpSpPr/>
          <p:nvPr/>
        </p:nvGrpSpPr>
        <p:grpSpPr>
          <a:xfrm>
            <a:off x="1300718" y="1095941"/>
            <a:ext cx="1368152" cy="1468963"/>
            <a:chOff x="2195736" y="1345332"/>
            <a:chExt cx="1368152" cy="1224136"/>
          </a:xfrm>
        </p:grpSpPr>
        <p:sp>
          <p:nvSpPr>
            <p:cNvPr id="15" name="Rectangle 14"/>
            <p:cNvSpPr/>
            <p:nvPr/>
          </p:nvSpPr>
          <p:spPr>
            <a:xfrm>
              <a:off x="2411760" y="1345332"/>
              <a:ext cx="936104" cy="12241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15"/>
            <p:cNvGrpSpPr/>
            <p:nvPr/>
          </p:nvGrpSpPr>
          <p:grpSpPr>
            <a:xfrm>
              <a:off x="2195736" y="1345332"/>
              <a:ext cx="1368152" cy="1224136"/>
              <a:chOff x="2195736" y="1345332"/>
              <a:chExt cx="1368152" cy="1224136"/>
            </a:xfrm>
          </p:grpSpPr>
          <p:cxnSp>
            <p:nvCxnSpPr>
              <p:cNvPr id="17" name="Straight Connector 16"/>
              <p:cNvCxnSpPr/>
              <p:nvPr/>
            </p:nvCxnSpPr>
            <p:spPr>
              <a:xfrm flipH="1">
                <a:off x="2195736" y="1345332"/>
                <a:ext cx="432048" cy="122413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3131840" y="1345332"/>
                <a:ext cx="432048" cy="122413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2195736" y="2569468"/>
                <a:ext cx="1368152"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2627784" y="1345332"/>
                <a:ext cx="499864" cy="0"/>
              </a:xfrm>
              <a:prstGeom prst="line">
                <a:avLst/>
              </a:prstGeom>
              <a:ln/>
            </p:spPr>
            <p:style>
              <a:lnRef idx="2">
                <a:schemeClr val="accent2"/>
              </a:lnRef>
              <a:fillRef idx="0">
                <a:schemeClr val="accent2"/>
              </a:fillRef>
              <a:effectRef idx="1">
                <a:schemeClr val="accent2"/>
              </a:effectRef>
              <a:fontRef idx="minor">
                <a:schemeClr val="tx1"/>
              </a:fontRef>
            </p:style>
          </p:cxnSp>
        </p:grpSp>
      </p:grpSp>
      <p:sp>
        <p:nvSpPr>
          <p:cNvPr id="21" name="TextBox 20"/>
          <p:cNvSpPr txBox="1"/>
          <p:nvPr/>
        </p:nvSpPr>
        <p:spPr>
          <a:xfrm>
            <a:off x="730795" y="3026068"/>
            <a:ext cx="2657671" cy="2677656"/>
          </a:xfrm>
          <a:prstGeom prst="rect">
            <a:avLst/>
          </a:prstGeom>
          <a:noFill/>
        </p:spPr>
        <p:txBody>
          <a:bodyPr wrap="square" rtlCol="0">
            <a:spAutoFit/>
          </a:bodyPr>
          <a:lstStyle/>
          <a:p>
            <a:r>
              <a:rPr lang="en-US" dirty="0" smtClean="0"/>
              <a:t>To fit at best the tracking in RADIA for QF8, with a trapezoid,</a:t>
            </a:r>
          </a:p>
          <a:p>
            <a:r>
              <a:rPr lang="en-US" sz="1400" dirty="0" smtClean="0"/>
              <a:t>(field integral unchanged)</a:t>
            </a:r>
          </a:p>
          <a:p>
            <a:endParaRPr lang="en-US" sz="1400" dirty="0"/>
          </a:p>
          <a:p>
            <a:r>
              <a:rPr lang="en-US" b="1" dirty="0" smtClean="0"/>
              <a:t>F1=0.079 m</a:t>
            </a:r>
            <a:r>
              <a:rPr lang="en-GB" b="1" dirty="0" smtClean="0"/>
              <a:t> </a:t>
            </a:r>
          </a:p>
          <a:p>
            <a:r>
              <a:rPr lang="en-GB" sz="1400" dirty="0" smtClean="0"/>
              <a:t>(I1+ = I1- = 0.00013)</a:t>
            </a:r>
          </a:p>
          <a:p>
            <a:endParaRPr lang="en-GB" dirty="0" smtClean="0"/>
          </a:p>
          <a:p>
            <a:r>
              <a:rPr lang="en-US" dirty="0" smtClean="0"/>
              <a:t>Also similar or better then a sliced model</a:t>
            </a:r>
          </a:p>
        </p:txBody>
      </p:sp>
      <p:cxnSp>
        <p:nvCxnSpPr>
          <p:cNvPr id="22" name="Straight Connector 21"/>
          <p:cNvCxnSpPr/>
          <p:nvPr/>
        </p:nvCxnSpPr>
        <p:spPr>
          <a:xfrm>
            <a:off x="2232630" y="923122"/>
            <a:ext cx="0" cy="1901011"/>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flipH="1" flipV="1">
            <a:off x="2232630" y="2819104"/>
            <a:ext cx="436240" cy="5029"/>
          </a:xfrm>
          <a:prstGeom prst="line">
            <a:avLst/>
          </a:prstGeom>
          <a:ln>
            <a:prstDash val="dash"/>
            <a:headEnd type="triangle"/>
            <a:tailEnd type="triangle"/>
          </a:ln>
        </p:spPr>
        <p:style>
          <a:lnRef idx="1">
            <a:schemeClr val="accent5"/>
          </a:lnRef>
          <a:fillRef idx="0">
            <a:schemeClr val="accent5"/>
          </a:fillRef>
          <a:effectRef idx="0">
            <a:schemeClr val="accent5"/>
          </a:effectRef>
          <a:fontRef idx="minor">
            <a:schemeClr val="tx1"/>
          </a:fontRef>
        </p:style>
      </p:cxnSp>
      <p:sp>
        <p:nvSpPr>
          <p:cNvPr id="24" name="TextBox 23"/>
          <p:cNvSpPr txBox="1"/>
          <p:nvPr/>
        </p:nvSpPr>
        <p:spPr>
          <a:xfrm>
            <a:off x="2289032" y="2779438"/>
            <a:ext cx="393056" cy="307777"/>
          </a:xfrm>
          <a:prstGeom prst="rect">
            <a:avLst/>
          </a:prstGeom>
          <a:noFill/>
        </p:spPr>
        <p:txBody>
          <a:bodyPr wrap="none" rtlCol="0">
            <a:spAutoFit/>
          </a:bodyPr>
          <a:lstStyle/>
          <a:p>
            <a:r>
              <a:rPr lang="en-US" sz="1400" dirty="0" smtClean="0"/>
              <a:t>F1</a:t>
            </a:r>
            <a:endParaRPr lang="en-GB" sz="1400" dirty="0"/>
          </a:p>
        </p:txBody>
      </p:sp>
      <p:sp>
        <p:nvSpPr>
          <p:cNvPr id="33" name="TextBox 32"/>
          <p:cNvSpPr txBox="1"/>
          <p:nvPr/>
        </p:nvSpPr>
        <p:spPr>
          <a:xfrm>
            <a:off x="2956902" y="2478494"/>
            <a:ext cx="255198" cy="261610"/>
          </a:xfrm>
          <a:prstGeom prst="rect">
            <a:avLst/>
          </a:prstGeom>
          <a:noFill/>
        </p:spPr>
        <p:txBody>
          <a:bodyPr wrap="none" rtlCol="0">
            <a:spAutoFit/>
          </a:bodyPr>
          <a:lstStyle/>
          <a:p>
            <a:r>
              <a:rPr lang="en-US" sz="1100" dirty="0" smtClean="0"/>
              <a:t>s</a:t>
            </a:r>
            <a:endParaRPr lang="en-GB" sz="1100" dirty="0"/>
          </a:p>
        </p:txBody>
      </p:sp>
      <p:grpSp>
        <p:nvGrpSpPr>
          <p:cNvPr id="4" name="Group 42"/>
          <p:cNvGrpSpPr/>
          <p:nvPr/>
        </p:nvGrpSpPr>
        <p:grpSpPr>
          <a:xfrm>
            <a:off x="3873860" y="831039"/>
            <a:ext cx="4464008" cy="5652310"/>
            <a:chOff x="4499992" y="698133"/>
            <a:chExt cx="4464008" cy="4710258"/>
          </a:xfrm>
        </p:grpSpPr>
        <p:sp>
          <p:nvSpPr>
            <p:cNvPr id="41" name="Rectangle 40"/>
            <p:cNvSpPr/>
            <p:nvPr/>
          </p:nvSpPr>
          <p:spPr>
            <a:xfrm>
              <a:off x="4608653" y="2850625"/>
              <a:ext cx="315649" cy="4858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 name="Picture 9"/>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254642" y="698133"/>
              <a:ext cx="3687906" cy="1588903"/>
            </a:xfrm>
            <a:prstGeom prst="rect">
              <a:avLst/>
            </a:prstGeom>
          </p:spPr>
        </p:pic>
        <p:pic>
          <p:nvPicPr>
            <p:cNvPr id="11" name="Picture 10"/>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126124" y="2287036"/>
              <a:ext cx="3837876" cy="1625438"/>
            </a:xfrm>
            <a:prstGeom prst="rect">
              <a:avLst/>
            </a:prstGeom>
          </p:spPr>
        </p:pic>
        <p:pic>
          <p:nvPicPr>
            <p:cNvPr id="25" name="Picture 24"/>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5220072" y="3935252"/>
              <a:ext cx="3743928" cy="1473139"/>
            </a:xfrm>
            <a:prstGeom prst="rect">
              <a:avLst/>
            </a:prstGeom>
          </p:spPr>
        </p:pic>
        <p:grpSp>
          <p:nvGrpSpPr>
            <p:cNvPr id="9" name="Group 25"/>
            <p:cNvGrpSpPr/>
            <p:nvPr/>
          </p:nvGrpSpPr>
          <p:grpSpPr>
            <a:xfrm>
              <a:off x="4499992" y="4441676"/>
              <a:ext cx="563222" cy="402474"/>
              <a:chOff x="2195736" y="1345332"/>
              <a:chExt cx="1368152" cy="1224136"/>
            </a:xfrm>
          </p:grpSpPr>
          <p:sp>
            <p:nvSpPr>
              <p:cNvPr id="27" name="Rectangle 26"/>
              <p:cNvSpPr/>
              <p:nvPr/>
            </p:nvSpPr>
            <p:spPr>
              <a:xfrm>
                <a:off x="2411760" y="1345332"/>
                <a:ext cx="936104" cy="12241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27"/>
              <p:cNvGrpSpPr/>
              <p:nvPr/>
            </p:nvGrpSpPr>
            <p:grpSpPr>
              <a:xfrm>
                <a:off x="2195736" y="1345332"/>
                <a:ext cx="1368152" cy="1224136"/>
                <a:chOff x="2195736" y="1345332"/>
                <a:chExt cx="1368152" cy="1224136"/>
              </a:xfrm>
            </p:grpSpPr>
            <p:cxnSp>
              <p:nvCxnSpPr>
                <p:cNvPr id="29" name="Straight Connector 28"/>
                <p:cNvCxnSpPr/>
                <p:nvPr/>
              </p:nvCxnSpPr>
              <p:spPr>
                <a:xfrm flipH="1">
                  <a:off x="2195736" y="1345332"/>
                  <a:ext cx="432048" cy="122413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a:off x="3131840" y="1345332"/>
                  <a:ext cx="432048" cy="1224136"/>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2195736" y="2569468"/>
                  <a:ext cx="1368152"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2627784" y="1345332"/>
                  <a:ext cx="499864" cy="0"/>
                </a:xfrm>
                <a:prstGeom prst="line">
                  <a:avLst/>
                </a:prstGeom>
                <a:ln/>
              </p:spPr>
              <p:style>
                <a:lnRef idx="2">
                  <a:schemeClr val="accent2"/>
                </a:lnRef>
                <a:fillRef idx="0">
                  <a:schemeClr val="accent2"/>
                </a:fillRef>
                <a:effectRef idx="1">
                  <a:schemeClr val="accent2"/>
                </a:effectRef>
                <a:fontRef idx="minor">
                  <a:schemeClr val="tx1"/>
                </a:fontRef>
              </p:style>
            </p:cxnSp>
          </p:grpSp>
        </p:grpSp>
        <p:sp>
          <p:nvSpPr>
            <p:cNvPr id="35" name="Rectangle 34"/>
            <p:cNvSpPr/>
            <p:nvPr/>
          </p:nvSpPr>
          <p:spPr>
            <a:xfrm>
              <a:off x="4534367" y="2974138"/>
              <a:ext cx="457369" cy="402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606375" y="1275349"/>
              <a:ext cx="315649" cy="48581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sp>
        <p:nvSpPr>
          <p:cNvPr id="46" name="TextBox 45"/>
          <p:cNvSpPr txBox="1"/>
          <p:nvPr/>
        </p:nvSpPr>
        <p:spPr>
          <a:xfrm>
            <a:off x="849070" y="892105"/>
            <a:ext cx="338554" cy="369332"/>
          </a:xfrm>
          <a:prstGeom prst="rect">
            <a:avLst/>
          </a:prstGeom>
          <a:noFill/>
        </p:spPr>
        <p:txBody>
          <a:bodyPr wrap="none" rtlCol="0">
            <a:spAutoFit/>
          </a:bodyPr>
          <a:lstStyle/>
          <a:p>
            <a:r>
              <a:rPr lang="en-US" dirty="0" smtClean="0"/>
              <a:t>K</a:t>
            </a:r>
            <a:endParaRPr lang="en-GB" dirty="0"/>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48175728"/>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ea typeface="ＭＳ Ｐゴシック" pitchFamily="-112" charset="-128"/>
                <a:cs typeface="ＭＳ Ｐゴシック" pitchFamily="-112" charset="-128"/>
              </a:rPr>
              <a:t>RINGPARAM </a:t>
            </a:r>
            <a:endParaRPr lang="en-US" dirty="0">
              <a:solidFill>
                <a:srgbClr val="3366FF"/>
              </a:solidFill>
              <a:ea typeface="ＭＳ Ｐゴシック" pitchFamily="-112" charset="-128"/>
              <a:cs typeface="ＭＳ Ｐゴシック" pitchFamily="-112" charset="-128"/>
            </a:endParaRPr>
          </a:p>
        </p:txBody>
      </p:sp>
      <p:sp>
        <p:nvSpPr>
          <p:cNvPr id="24579" name="Rectangle 3"/>
          <p:cNvSpPr>
            <a:spLocks noChangeArrowheads="1"/>
          </p:cNvSpPr>
          <p:nvPr/>
        </p:nvSpPr>
        <p:spPr bwMode="auto">
          <a:xfrm>
            <a:off x="1779588" y="3429000"/>
            <a:ext cx="4384675" cy="338138"/>
          </a:xfrm>
          <a:prstGeom prst="rect">
            <a:avLst/>
          </a:prstGeom>
          <a:noFill/>
          <a:ln w="9525">
            <a:noFill/>
            <a:miter lim="800000"/>
            <a:headEnd/>
            <a:tailEnd/>
          </a:ln>
        </p:spPr>
        <p:txBody>
          <a:bodyPr wrap="none">
            <a:prstTxWarp prst="textNoShape">
              <a:avLst/>
            </a:prstTxWarp>
            <a:spAutoFit/>
          </a:bodyPr>
          <a:lstStyle/>
          <a:p>
            <a:r>
              <a:rPr lang="en-US" sz="2400" baseline="30000">
                <a:solidFill>
                  <a:srgbClr val="FF6600"/>
                </a:solidFill>
              </a:rPr>
              <a:t>ATRINGPARAM</a:t>
            </a:r>
            <a:r>
              <a:rPr lang="en-US" sz="2400" baseline="30000"/>
              <a:t>(FAMNAME,E0,NBPERIODS)</a:t>
            </a:r>
            <a:endParaRPr lang="en-US" sz="2400"/>
          </a:p>
        </p:txBody>
      </p:sp>
      <p:sp>
        <p:nvSpPr>
          <p:cNvPr id="24580" name="TextBox 5"/>
          <p:cNvSpPr txBox="1">
            <a:spLocks noChangeArrowheads="1"/>
          </p:cNvSpPr>
          <p:nvPr/>
        </p:nvSpPr>
        <p:spPr bwMode="auto">
          <a:xfrm>
            <a:off x="4678363" y="6157913"/>
            <a:ext cx="4008437" cy="646112"/>
          </a:xfrm>
          <a:prstGeom prst="rect">
            <a:avLst/>
          </a:prstGeom>
          <a:noFill/>
          <a:ln w="9525">
            <a:noFill/>
            <a:miter lim="800000"/>
            <a:headEnd/>
            <a:tailEnd/>
          </a:ln>
        </p:spPr>
        <p:txBody>
          <a:bodyPr wrap="none">
            <a:prstTxWarp prst="textNoShape">
              <a:avLst/>
            </a:prstTxWarp>
            <a:spAutoFit/>
          </a:bodyPr>
          <a:lstStyle/>
          <a:p>
            <a:r>
              <a:rPr lang="en-US"/>
              <a:t>(</a:t>
            </a:r>
            <a:r>
              <a:rPr lang="en-US">
                <a:solidFill>
                  <a:srgbClr val="008000"/>
                </a:solidFill>
              </a:rPr>
              <a:t>IdentityPass </a:t>
            </a:r>
            <a:r>
              <a:rPr lang="en-US"/>
              <a:t>needed as PassMethod </a:t>
            </a:r>
          </a:p>
          <a:p>
            <a:r>
              <a:rPr lang="en-US"/>
              <a:t>for RingPass)</a:t>
            </a:r>
          </a:p>
        </p:txBody>
      </p:sp>
      <p:sp>
        <p:nvSpPr>
          <p:cNvPr id="24581" name="TextBox 6"/>
          <p:cNvSpPr txBox="1">
            <a:spLocks noChangeArrowheads="1"/>
          </p:cNvSpPr>
          <p:nvPr/>
        </p:nvSpPr>
        <p:spPr bwMode="auto">
          <a:xfrm>
            <a:off x="1139825" y="2701925"/>
            <a:ext cx="7396163" cy="64611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Idea</a:t>
            </a:r>
            <a:r>
              <a:rPr lang="en-US"/>
              <a:t>: create an element in each ring to store global parameters for that</a:t>
            </a:r>
          </a:p>
          <a:p>
            <a:r>
              <a:rPr lang="en-US"/>
              <a:t>ring.</a:t>
            </a:r>
          </a:p>
        </p:txBody>
      </p:sp>
      <p:sp>
        <p:nvSpPr>
          <p:cNvPr id="24582" name="TextBox 7"/>
          <p:cNvSpPr txBox="1">
            <a:spLocks noChangeArrowheads="1"/>
          </p:cNvSpPr>
          <p:nvPr/>
        </p:nvSpPr>
        <p:spPr bwMode="auto">
          <a:xfrm>
            <a:off x="1139825" y="4905375"/>
            <a:ext cx="7088188" cy="368300"/>
          </a:xfrm>
          <a:prstGeom prst="rect">
            <a:avLst/>
          </a:prstGeom>
          <a:noFill/>
          <a:ln w="9525">
            <a:noFill/>
            <a:miter lim="800000"/>
            <a:headEnd/>
            <a:tailEnd/>
          </a:ln>
        </p:spPr>
        <p:txBody>
          <a:bodyPr wrap="none">
            <a:prstTxWarp prst="textNoShape">
              <a:avLst/>
            </a:prstTxWarp>
            <a:spAutoFit/>
          </a:bodyPr>
          <a:lstStyle/>
          <a:p>
            <a:r>
              <a:rPr lang="en-US"/>
              <a:t>Not many functions yet developed to take advantage of this feature.</a:t>
            </a:r>
          </a:p>
        </p:txBody>
      </p:sp>
      <p:sp>
        <p:nvSpPr>
          <p:cNvPr id="24583" name="TextBox 8"/>
          <p:cNvSpPr txBox="1">
            <a:spLocks noChangeArrowheads="1"/>
          </p:cNvSpPr>
          <p:nvPr/>
        </p:nvSpPr>
        <p:spPr bwMode="auto">
          <a:xfrm>
            <a:off x="3097213" y="3978275"/>
            <a:ext cx="1930400" cy="369888"/>
          </a:xfrm>
          <a:prstGeom prst="rect">
            <a:avLst/>
          </a:prstGeom>
          <a:noFill/>
          <a:ln w="9525">
            <a:noFill/>
            <a:miter lim="800000"/>
            <a:headEnd/>
            <a:tailEnd/>
          </a:ln>
        </p:spPr>
        <p:txBody>
          <a:bodyPr wrap="none">
            <a:prstTxWarp prst="textNoShape">
              <a:avLst/>
            </a:prstTxWarp>
            <a:spAutoFit/>
          </a:bodyPr>
          <a:lstStyle/>
          <a:p>
            <a:r>
              <a:rPr lang="en-US"/>
              <a:t>reference energy</a:t>
            </a:r>
          </a:p>
        </p:txBody>
      </p:sp>
      <p:cxnSp>
        <p:nvCxnSpPr>
          <p:cNvPr id="11" name="Straight Arrow Connector 10"/>
          <p:cNvCxnSpPr/>
          <p:nvPr/>
        </p:nvCxnSpPr>
        <p:spPr>
          <a:xfrm rot="5400000" flipH="1" flipV="1">
            <a:off x="4173538" y="3590925"/>
            <a:ext cx="211137" cy="538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5565775" y="3754438"/>
            <a:ext cx="598488" cy="2238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586" name="TextBox 14"/>
          <p:cNvSpPr txBox="1">
            <a:spLocks noChangeArrowheads="1"/>
          </p:cNvSpPr>
          <p:nvPr/>
        </p:nvSpPr>
        <p:spPr bwMode="auto">
          <a:xfrm>
            <a:off x="5565775" y="3978275"/>
            <a:ext cx="2147888" cy="369888"/>
          </a:xfrm>
          <a:prstGeom prst="rect">
            <a:avLst/>
          </a:prstGeom>
          <a:noFill/>
          <a:ln w="9525">
            <a:noFill/>
            <a:miter lim="800000"/>
            <a:headEnd/>
            <a:tailEnd/>
          </a:ln>
        </p:spPr>
        <p:txBody>
          <a:bodyPr wrap="none">
            <a:prstTxWarp prst="textNoShape">
              <a:avLst/>
            </a:prstTxWarp>
            <a:spAutoFit/>
          </a:bodyPr>
          <a:lstStyle/>
          <a:p>
            <a:r>
              <a:rPr lang="en-US"/>
              <a:t>periodicity of lattice</a:t>
            </a:r>
          </a:p>
        </p:txBody>
      </p:sp>
      <p:sp>
        <p:nvSpPr>
          <p:cNvPr id="24587" name="TextBox 15"/>
          <p:cNvSpPr txBox="1">
            <a:spLocks noChangeArrowheads="1"/>
          </p:cNvSpPr>
          <p:nvPr/>
        </p:nvSpPr>
        <p:spPr bwMode="auto">
          <a:xfrm>
            <a:off x="1139825" y="1827213"/>
            <a:ext cx="7224713" cy="646112"/>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Issue</a:t>
            </a:r>
            <a:r>
              <a:rPr lang="en-US"/>
              <a:t>:  if we want to define many different ring structures at the same</a:t>
            </a:r>
          </a:p>
          <a:p>
            <a:r>
              <a:rPr lang="en-US"/>
              <a:t>time, we need a way to define global parameters for each one.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1138" y="274638"/>
            <a:ext cx="8872537" cy="1143000"/>
          </a:xfrm>
        </p:spPr>
        <p:txBody>
          <a:bodyPr/>
          <a:lstStyle/>
          <a:p>
            <a:r>
              <a:rPr lang="en-US" smtClean="0">
                <a:ea typeface="ＭＳ Ｐゴシック" pitchFamily="-112" charset="-128"/>
                <a:cs typeface="ＭＳ Ｐゴシック" pitchFamily="-112" charset="-128"/>
              </a:rPr>
              <a:t>Widely used Codes for electron rings</a:t>
            </a:r>
          </a:p>
        </p:txBody>
      </p:sp>
      <p:sp>
        <p:nvSpPr>
          <p:cNvPr id="14339" name="TextBox 3"/>
          <p:cNvSpPr txBox="1">
            <a:spLocks noChangeArrowheads="1"/>
          </p:cNvSpPr>
          <p:nvPr/>
        </p:nvSpPr>
        <p:spPr bwMode="auto">
          <a:xfrm>
            <a:off x="1308100" y="2514600"/>
            <a:ext cx="2160588" cy="646113"/>
          </a:xfrm>
          <a:prstGeom prst="rect">
            <a:avLst/>
          </a:prstGeom>
          <a:noFill/>
          <a:ln w="9525">
            <a:noFill/>
            <a:miter lim="800000"/>
            <a:headEnd/>
            <a:tailEnd/>
          </a:ln>
        </p:spPr>
        <p:txBody>
          <a:bodyPr wrap="none">
            <a:prstTxWarp prst="textNoShape">
              <a:avLst/>
            </a:prstTxWarp>
            <a:spAutoFit/>
          </a:bodyPr>
          <a:lstStyle/>
          <a:p>
            <a:r>
              <a:rPr lang="en-US"/>
              <a:t>Elegant</a:t>
            </a:r>
          </a:p>
          <a:p>
            <a:r>
              <a:rPr lang="en-US"/>
              <a:t>APS-Borland et. al.</a:t>
            </a:r>
          </a:p>
        </p:txBody>
      </p:sp>
      <p:sp>
        <p:nvSpPr>
          <p:cNvPr id="14340" name="TextBox 4"/>
          <p:cNvSpPr txBox="1">
            <a:spLocks noChangeArrowheads="1"/>
          </p:cNvSpPr>
          <p:nvPr/>
        </p:nvSpPr>
        <p:spPr bwMode="auto">
          <a:xfrm>
            <a:off x="5986463" y="2573338"/>
            <a:ext cx="2698750" cy="922337"/>
          </a:xfrm>
          <a:prstGeom prst="rect">
            <a:avLst/>
          </a:prstGeom>
          <a:noFill/>
          <a:ln w="9525">
            <a:noFill/>
            <a:miter lim="800000"/>
            <a:headEnd/>
            <a:tailEnd/>
          </a:ln>
        </p:spPr>
        <p:txBody>
          <a:bodyPr wrap="none">
            <a:prstTxWarp prst="textNoShape">
              <a:avLst/>
            </a:prstTxWarp>
            <a:spAutoFit/>
          </a:bodyPr>
          <a:lstStyle/>
          <a:p>
            <a:r>
              <a:rPr lang="en-US"/>
              <a:t>MAD-X/PTC</a:t>
            </a:r>
          </a:p>
          <a:p>
            <a:r>
              <a:rPr lang="en-US"/>
              <a:t>CERN- module structure</a:t>
            </a:r>
          </a:p>
          <a:p>
            <a:r>
              <a:rPr lang="en-US"/>
              <a:t>with organizers</a:t>
            </a:r>
          </a:p>
        </p:txBody>
      </p:sp>
      <p:sp>
        <p:nvSpPr>
          <p:cNvPr id="14341" name="TextBox 5"/>
          <p:cNvSpPr txBox="1">
            <a:spLocks noChangeArrowheads="1"/>
          </p:cNvSpPr>
          <p:nvPr/>
        </p:nvSpPr>
        <p:spPr bwMode="auto">
          <a:xfrm>
            <a:off x="2670175" y="4702175"/>
            <a:ext cx="869950" cy="1077913"/>
          </a:xfrm>
          <a:prstGeom prst="rect">
            <a:avLst/>
          </a:prstGeom>
          <a:noFill/>
          <a:ln w="9525">
            <a:noFill/>
            <a:miter lim="800000"/>
            <a:headEnd/>
            <a:tailEnd/>
          </a:ln>
        </p:spPr>
        <p:txBody>
          <a:bodyPr wrap="none">
            <a:prstTxWarp prst="textNoShape">
              <a:avLst/>
            </a:prstTxWarp>
            <a:spAutoFit/>
          </a:bodyPr>
          <a:lstStyle/>
          <a:p>
            <a:r>
              <a:rPr lang="en-US" sz="3200">
                <a:solidFill>
                  <a:srgbClr val="008000"/>
                </a:solidFill>
              </a:rPr>
              <a:t>AT</a:t>
            </a:r>
          </a:p>
          <a:p>
            <a:r>
              <a:rPr lang="en-US" sz="3200">
                <a:solidFill>
                  <a:srgbClr val="008000"/>
                </a:solidFill>
              </a:rPr>
              <a:t>???</a:t>
            </a:r>
          </a:p>
        </p:txBody>
      </p:sp>
      <p:sp>
        <p:nvSpPr>
          <p:cNvPr id="14342" name="TextBox 7"/>
          <p:cNvSpPr txBox="1">
            <a:spLocks noChangeArrowheads="1"/>
          </p:cNvSpPr>
          <p:nvPr/>
        </p:nvSpPr>
        <p:spPr bwMode="auto">
          <a:xfrm>
            <a:off x="5638800" y="5943600"/>
            <a:ext cx="1971675" cy="369888"/>
          </a:xfrm>
          <a:prstGeom prst="rect">
            <a:avLst/>
          </a:prstGeom>
          <a:noFill/>
          <a:ln w="9525">
            <a:noFill/>
            <a:miter lim="800000"/>
            <a:headEnd/>
            <a:tailEnd/>
          </a:ln>
        </p:spPr>
        <p:txBody>
          <a:bodyPr wrap="none">
            <a:prstTxWarp prst="textNoShape">
              <a:avLst/>
            </a:prstTxWarp>
            <a:spAutoFit/>
          </a:bodyPr>
          <a:lstStyle/>
          <a:p>
            <a:r>
              <a:rPr lang="en-US" dirty="0"/>
              <a:t>(OPA, Tracy, …?)</a:t>
            </a:r>
          </a:p>
        </p:txBody>
      </p:sp>
      <p:sp>
        <p:nvSpPr>
          <p:cNvPr id="14343" name="Rectangle 6"/>
          <p:cNvSpPr>
            <a:spLocks noChangeArrowheads="1"/>
          </p:cNvSpPr>
          <p:nvPr/>
        </p:nvSpPr>
        <p:spPr bwMode="auto">
          <a:xfrm>
            <a:off x="5767388" y="4702175"/>
            <a:ext cx="3313112" cy="738188"/>
          </a:xfrm>
          <a:prstGeom prst="rect">
            <a:avLst/>
          </a:prstGeom>
          <a:noFill/>
          <a:ln w="9525">
            <a:noFill/>
            <a:miter lim="800000"/>
            <a:headEnd/>
            <a:tailEnd/>
          </a:ln>
        </p:spPr>
        <p:txBody>
          <a:bodyPr wrap="none">
            <a:prstTxWarp prst="textNoShape">
              <a:avLst/>
            </a:prstTxWarp>
            <a:spAutoFit/>
          </a:bodyPr>
          <a:lstStyle/>
          <a:p>
            <a:r>
              <a:rPr lang="en-US" sz="1400"/>
              <a:t>BMAD</a:t>
            </a:r>
          </a:p>
          <a:p>
            <a:r>
              <a:rPr lang="en-US" sz="1400"/>
              <a:t>Cornell- D. Sagan</a:t>
            </a:r>
          </a:p>
          <a:p>
            <a:r>
              <a:rPr lang="en-US" sz="1400"/>
              <a:t>http://www.lepp.cornell.edu/~dcs/bmad/</a:t>
            </a:r>
          </a:p>
        </p:txBody>
      </p:sp>
      <p:sp>
        <p:nvSpPr>
          <p:cNvPr id="8" name="Oval 7"/>
          <p:cNvSpPr/>
          <p:nvPr/>
        </p:nvSpPr>
        <p:spPr>
          <a:xfrm>
            <a:off x="1501775" y="4310063"/>
            <a:ext cx="2860675" cy="1885950"/>
          </a:xfrm>
          <a:prstGeom prst="ellipse">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AT</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4</a:t>
            </a:fld>
            <a:endParaRPr lang="fr-FR" dirty="0"/>
          </a:p>
        </p:txBody>
      </p:sp>
      <p:sp>
        <p:nvSpPr>
          <p:cNvPr id="7" name="TextBox 6"/>
          <p:cNvSpPr txBox="1"/>
          <p:nvPr/>
        </p:nvSpPr>
        <p:spPr>
          <a:xfrm>
            <a:off x="1219200" y="3657600"/>
            <a:ext cx="5991970" cy="646331"/>
          </a:xfrm>
          <a:prstGeom prst="rect">
            <a:avLst/>
          </a:prstGeom>
          <a:noFill/>
        </p:spPr>
        <p:txBody>
          <a:bodyPr wrap="none" rtlCol="0">
            <a:spAutoFit/>
          </a:bodyPr>
          <a:lstStyle/>
          <a:p>
            <a:r>
              <a:rPr lang="en-US" dirty="0" smtClean="0"/>
              <a:t>AT is used within MML and LOCO (</a:t>
            </a:r>
            <a:r>
              <a:rPr lang="en-US" dirty="0" err="1" smtClean="0"/>
              <a:t>Portmann</a:t>
            </a:r>
            <a:r>
              <a:rPr lang="en-US" dirty="0" smtClean="0"/>
              <a:t>, </a:t>
            </a:r>
            <a:r>
              <a:rPr lang="en-US" dirty="0" err="1" smtClean="0"/>
              <a:t>Safranek</a:t>
            </a:r>
            <a:r>
              <a:rPr lang="en-US" dirty="0" smtClean="0"/>
              <a:t>), </a:t>
            </a:r>
          </a:p>
          <a:p>
            <a:r>
              <a:rPr lang="en-US" dirty="0" smtClean="0"/>
              <a:t>but may also be used as a stand alone modeling code.</a:t>
            </a:r>
            <a:endParaRPr lang="en-US" dirty="0"/>
          </a:p>
        </p:txBody>
      </p:sp>
      <p:sp>
        <p:nvSpPr>
          <p:cNvPr id="8" name="TextBox 7"/>
          <p:cNvSpPr txBox="1"/>
          <p:nvPr/>
        </p:nvSpPr>
        <p:spPr>
          <a:xfrm>
            <a:off x="914400" y="4572000"/>
            <a:ext cx="7079883" cy="369332"/>
          </a:xfrm>
          <a:prstGeom prst="rect">
            <a:avLst/>
          </a:prstGeom>
          <a:noFill/>
        </p:spPr>
        <p:txBody>
          <a:bodyPr wrap="none" rtlCol="0">
            <a:spAutoFit/>
          </a:bodyPr>
          <a:lstStyle/>
          <a:p>
            <a:r>
              <a:rPr lang="en-US" dirty="0" smtClean="0"/>
              <a:t>No one was coordinating the AT development, after Andrei stopped,</a:t>
            </a:r>
            <a:endParaRPr lang="en-US" dirty="0"/>
          </a:p>
        </p:txBody>
      </p:sp>
      <p:sp>
        <p:nvSpPr>
          <p:cNvPr id="9" name="TextBox 8"/>
          <p:cNvSpPr txBox="1"/>
          <p:nvPr/>
        </p:nvSpPr>
        <p:spPr>
          <a:xfrm>
            <a:off x="1752600" y="5181600"/>
            <a:ext cx="6464004" cy="1200329"/>
          </a:xfrm>
          <a:prstGeom prst="rect">
            <a:avLst/>
          </a:prstGeom>
          <a:noFill/>
        </p:spPr>
        <p:txBody>
          <a:bodyPr wrap="none" rtlCol="0">
            <a:spAutoFit/>
          </a:bodyPr>
          <a:lstStyle/>
          <a:p>
            <a:r>
              <a:rPr lang="en-US" dirty="0" smtClean="0"/>
              <a:t>After I joined ESRF in 2009, I decided to try to coordinate AT</a:t>
            </a:r>
          </a:p>
          <a:p>
            <a:r>
              <a:rPr lang="en-US" dirty="0" smtClean="0"/>
              <a:t>development in an open source collaboration. </a:t>
            </a:r>
          </a:p>
          <a:p>
            <a:endParaRPr lang="en-US" dirty="0" smtClean="0"/>
          </a:p>
          <a:p>
            <a:r>
              <a:rPr lang="en-US" dirty="0" err="1" smtClean="0"/>
              <a:t>atcollab</a:t>
            </a:r>
            <a:endParaRPr lang="en-US" dirty="0"/>
          </a:p>
        </p:txBody>
      </p:sp>
      <p:sp>
        <p:nvSpPr>
          <p:cNvPr id="12" name="TextBox 11"/>
          <p:cNvSpPr txBox="1"/>
          <p:nvPr/>
        </p:nvSpPr>
        <p:spPr>
          <a:xfrm>
            <a:off x="2362200" y="2438400"/>
            <a:ext cx="5341877" cy="923330"/>
          </a:xfrm>
          <a:prstGeom prst="rect">
            <a:avLst/>
          </a:prstGeom>
          <a:noFill/>
        </p:spPr>
        <p:txBody>
          <a:bodyPr wrap="none" rtlCol="0">
            <a:spAutoFit/>
          </a:bodyPr>
          <a:lstStyle/>
          <a:p>
            <a:r>
              <a:rPr lang="en-US" dirty="0" smtClean="0"/>
              <a:t>Some interaction with Tracy code (Nishimura et al)</a:t>
            </a:r>
          </a:p>
          <a:p>
            <a:r>
              <a:rPr lang="en-US" dirty="0" smtClean="0"/>
              <a:t>at early stage</a:t>
            </a:r>
          </a:p>
          <a:p>
            <a:r>
              <a:rPr lang="en-US" dirty="0" smtClean="0"/>
              <a:t>http://inspirehep.net/record/264780?ln=en</a:t>
            </a:r>
            <a:endParaRPr lang="en-US" dirty="0"/>
          </a:p>
        </p:txBody>
      </p:sp>
      <p:sp>
        <p:nvSpPr>
          <p:cNvPr id="13" name="TextBox 12"/>
          <p:cNvSpPr txBox="1"/>
          <p:nvPr/>
        </p:nvSpPr>
        <p:spPr>
          <a:xfrm>
            <a:off x="990600" y="1295400"/>
            <a:ext cx="6313647" cy="861774"/>
          </a:xfrm>
          <a:prstGeom prst="rect">
            <a:avLst/>
          </a:prstGeom>
          <a:noFill/>
        </p:spPr>
        <p:txBody>
          <a:bodyPr wrap="none" rtlCol="0">
            <a:spAutoFit/>
          </a:bodyPr>
          <a:lstStyle/>
          <a:p>
            <a:r>
              <a:rPr lang="en-US" sz="2400" baseline="30000" dirty="0" smtClean="0"/>
              <a:t>AT is a </a:t>
            </a:r>
            <a:r>
              <a:rPr lang="en-US" sz="2400" baseline="30000" dirty="0" err="1" smtClean="0"/>
              <a:t>Matlab</a:t>
            </a:r>
            <a:r>
              <a:rPr lang="en-US" sz="2400" baseline="30000" dirty="0" smtClean="0"/>
              <a:t>  based tool box for accelerator simulation </a:t>
            </a:r>
          </a:p>
          <a:p>
            <a:r>
              <a:rPr lang="en-US" sz="2400" baseline="30000" dirty="0" smtClean="0"/>
              <a:t>originally created by Andrei </a:t>
            </a:r>
            <a:r>
              <a:rPr lang="en-US" sz="2400" baseline="30000" dirty="0" err="1" smtClean="0"/>
              <a:t>Terebilo</a:t>
            </a:r>
            <a:r>
              <a:rPr lang="en-US" sz="2400" baseline="30000" dirty="0" smtClean="0"/>
              <a:t> during the late 1990’s at SLAC.    </a:t>
            </a:r>
          </a:p>
          <a:p>
            <a:r>
              <a:rPr lang="en-US" dirty="0" smtClean="0"/>
              <a:t>He left acc. phys.  2010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104" charset="-128"/>
              </a:rPr>
              <a:t>atcollab</a:t>
            </a:r>
          </a:p>
        </p:txBody>
      </p:sp>
      <p:sp>
        <p:nvSpPr>
          <p:cNvPr id="16387" name="TextBox 3"/>
          <p:cNvSpPr txBox="1">
            <a:spLocks noChangeArrowheads="1"/>
          </p:cNvSpPr>
          <p:nvPr/>
        </p:nvSpPr>
        <p:spPr bwMode="auto">
          <a:xfrm>
            <a:off x="1295400" y="1787525"/>
            <a:ext cx="7570788" cy="646113"/>
          </a:xfrm>
          <a:prstGeom prst="rect">
            <a:avLst/>
          </a:prstGeom>
          <a:noFill/>
          <a:ln w="9525">
            <a:noFill/>
            <a:miter lim="800000"/>
            <a:headEnd/>
            <a:tailEnd/>
          </a:ln>
        </p:spPr>
        <p:txBody>
          <a:bodyPr wrap="none">
            <a:spAutoFit/>
          </a:bodyPr>
          <a:lstStyle/>
          <a:p>
            <a:r>
              <a:rPr lang="en-US"/>
              <a:t>How to organize AT development across multiple labs, when it is already</a:t>
            </a:r>
          </a:p>
          <a:p>
            <a:r>
              <a:rPr lang="en-US"/>
              <a:t>in use by so many?</a:t>
            </a:r>
          </a:p>
        </p:txBody>
      </p:sp>
      <p:sp>
        <p:nvSpPr>
          <p:cNvPr id="16388" name="TextBox 4"/>
          <p:cNvSpPr txBox="1">
            <a:spLocks noChangeArrowheads="1"/>
          </p:cNvSpPr>
          <p:nvPr/>
        </p:nvSpPr>
        <p:spPr bwMode="auto">
          <a:xfrm>
            <a:off x="984250" y="5507038"/>
            <a:ext cx="7604125" cy="1200150"/>
          </a:xfrm>
          <a:prstGeom prst="rect">
            <a:avLst/>
          </a:prstGeom>
          <a:noFill/>
          <a:ln w="9525">
            <a:noFill/>
            <a:miter lim="800000"/>
            <a:headEnd/>
            <a:tailEnd/>
          </a:ln>
        </p:spPr>
        <p:txBody>
          <a:bodyPr wrap="none">
            <a:spAutoFit/>
          </a:bodyPr>
          <a:lstStyle/>
          <a:p>
            <a:r>
              <a:rPr lang="en-US"/>
              <a:t>considerations:</a:t>
            </a:r>
          </a:p>
          <a:p>
            <a:r>
              <a:rPr lang="en-US"/>
              <a:t>&gt; copyright issues?  (I asked A. Terebillo and he suggested we go ahead)</a:t>
            </a:r>
          </a:p>
          <a:p>
            <a:r>
              <a:rPr lang="en-US"/>
              <a:t>&gt; branching and forking of code?</a:t>
            </a:r>
          </a:p>
          <a:p>
            <a:r>
              <a:rPr lang="en-US"/>
              <a:t>&gt; How to find common ground and bring different development together?</a:t>
            </a:r>
          </a:p>
        </p:txBody>
      </p:sp>
      <p:sp>
        <p:nvSpPr>
          <p:cNvPr id="16389" name="TextBox 6"/>
          <p:cNvSpPr txBox="1">
            <a:spLocks noChangeArrowheads="1"/>
          </p:cNvSpPr>
          <p:nvPr/>
        </p:nvSpPr>
        <p:spPr bwMode="auto">
          <a:xfrm>
            <a:off x="2436813" y="2540000"/>
            <a:ext cx="6202362" cy="646113"/>
          </a:xfrm>
          <a:prstGeom prst="rect">
            <a:avLst/>
          </a:prstGeom>
          <a:noFill/>
          <a:ln w="9525">
            <a:noFill/>
            <a:miter lim="800000"/>
            <a:headEnd/>
            <a:tailEnd/>
          </a:ln>
        </p:spPr>
        <p:txBody>
          <a:bodyPr wrap="none">
            <a:spAutoFit/>
          </a:bodyPr>
          <a:lstStyle/>
          <a:p>
            <a:r>
              <a:rPr lang="en-US"/>
              <a:t>Can we support an open source collaborative development</a:t>
            </a:r>
          </a:p>
          <a:p>
            <a:r>
              <a:rPr lang="en-US"/>
              <a:t>for the AT code?</a:t>
            </a:r>
          </a:p>
        </p:txBody>
      </p:sp>
      <p:sp>
        <p:nvSpPr>
          <p:cNvPr id="16390" name="TextBox 7"/>
          <p:cNvSpPr txBox="1">
            <a:spLocks noChangeArrowheads="1"/>
          </p:cNvSpPr>
          <p:nvPr/>
        </p:nvSpPr>
        <p:spPr bwMode="auto">
          <a:xfrm>
            <a:off x="582613" y="3187700"/>
            <a:ext cx="8202612" cy="1754188"/>
          </a:xfrm>
          <a:prstGeom prst="rect">
            <a:avLst/>
          </a:prstGeom>
          <a:noFill/>
          <a:ln w="9525">
            <a:noFill/>
            <a:miter lim="800000"/>
            <a:headEnd/>
            <a:tailEnd/>
          </a:ln>
        </p:spPr>
        <p:txBody>
          <a:bodyPr wrap="none">
            <a:spAutoFit/>
          </a:bodyPr>
          <a:lstStyle/>
          <a:p>
            <a:r>
              <a:rPr lang="en-US"/>
              <a:t>Needed parts of open source project:</a:t>
            </a:r>
          </a:p>
          <a:p>
            <a:endParaRPr lang="en-US"/>
          </a:p>
          <a:p>
            <a:r>
              <a:rPr lang="en-US"/>
              <a:t>*) Repository in version control system: SourceForge chosen with svn</a:t>
            </a:r>
          </a:p>
          <a:p>
            <a:r>
              <a:rPr lang="en-US"/>
              <a:t>*) communication amongst users and developers: (mailing list, wiki, website…)</a:t>
            </a:r>
          </a:p>
          <a:p>
            <a:r>
              <a:rPr lang="en-US"/>
              <a:t>*) documentation, bug reporting, etc</a:t>
            </a:r>
          </a:p>
          <a:p>
            <a:r>
              <a:rPr lang="en-US"/>
              <a:t>*) well defined releases</a:t>
            </a:r>
          </a:p>
        </p:txBody>
      </p:sp>
      <p:pic>
        <p:nvPicPr>
          <p:cNvPr id="16391" name="Picture 8"/>
          <p:cNvPicPr>
            <a:picLocks noChangeAspect="1"/>
          </p:cNvPicPr>
          <p:nvPr/>
        </p:nvPicPr>
        <p:blipFill>
          <a:blip r:embed="rId2" cstate="print"/>
          <a:srcRect/>
          <a:stretch>
            <a:fillRect/>
          </a:stretch>
        </p:blipFill>
        <p:spPr bwMode="auto">
          <a:xfrm>
            <a:off x="7681913" y="319088"/>
            <a:ext cx="1100137" cy="1098550"/>
          </a:xfrm>
          <a:prstGeom prst="rect">
            <a:avLst/>
          </a:prstGeom>
          <a:noFill/>
          <a:ln w="9525">
            <a:noFill/>
            <a:miter lim="800000"/>
            <a:headEnd/>
            <a:tailEnd/>
          </a:ln>
        </p:spPr>
      </p:pic>
      <p:sp>
        <p:nvSpPr>
          <p:cNvPr id="16392" name="Rectangle 7"/>
          <p:cNvSpPr>
            <a:spLocks noChangeArrowheads="1"/>
          </p:cNvSpPr>
          <p:nvPr/>
        </p:nvSpPr>
        <p:spPr bwMode="auto">
          <a:xfrm>
            <a:off x="2174875" y="5002213"/>
            <a:ext cx="4171950" cy="368300"/>
          </a:xfrm>
          <a:prstGeom prst="rect">
            <a:avLst/>
          </a:prstGeom>
          <a:noFill/>
          <a:ln w="9525">
            <a:noFill/>
            <a:miter lim="800000"/>
            <a:headEnd/>
            <a:tailEnd/>
          </a:ln>
        </p:spPr>
        <p:txBody>
          <a:bodyPr wrap="none">
            <a:spAutoFit/>
          </a:bodyPr>
          <a:lstStyle/>
          <a:p>
            <a:r>
              <a:rPr lang="en-US">
                <a:solidFill>
                  <a:srgbClr val="008000"/>
                </a:solidFill>
              </a:rPr>
              <a:t>http://sourceforge.net/projects/atcollab/</a:t>
            </a:r>
          </a:p>
        </p:txBody>
      </p:sp>
      <p:sp>
        <p:nvSpPr>
          <p:cNvPr id="9" name="Rectangle 8"/>
          <p:cNvSpPr>
            <a:spLocks noChangeArrowheads="1"/>
          </p:cNvSpPr>
          <p:nvPr/>
        </p:nvSpPr>
        <p:spPr bwMode="auto">
          <a:xfrm>
            <a:off x="2174875" y="5002213"/>
            <a:ext cx="4171950" cy="368300"/>
          </a:xfrm>
          <a:prstGeom prst="rect">
            <a:avLst/>
          </a:prstGeom>
          <a:solidFill>
            <a:srgbClr val="FFFF00">
              <a:alpha val="20000"/>
            </a:srgbClr>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pitchFamily="-112" charset="-128"/>
                <a:cs typeface="ＭＳ Ｐゴシック" pitchFamily="-112" charset="-128"/>
              </a:rPr>
              <a:t>atcollab communication</a:t>
            </a:r>
          </a:p>
        </p:txBody>
      </p:sp>
      <p:sp>
        <p:nvSpPr>
          <p:cNvPr id="17411" name="TextBox 3"/>
          <p:cNvSpPr txBox="1">
            <a:spLocks noChangeArrowheads="1"/>
          </p:cNvSpPr>
          <p:nvPr/>
        </p:nvSpPr>
        <p:spPr bwMode="auto">
          <a:xfrm>
            <a:off x="1712913" y="1465263"/>
            <a:ext cx="5332412" cy="369887"/>
          </a:xfrm>
          <a:prstGeom prst="rect">
            <a:avLst/>
          </a:prstGeom>
          <a:noFill/>
          <a:ln w="9525">
            <a:noFill/>
            <a:miter lim="800000"/>
            <a:headEnd/>
            <a:tailEnd/>
          </a:ln>
        </p:spPr>
        <p:txBody>
          <a:bodyPr wrap="none">
            <a:prstTxWarp prst="textNoShape">
              <a:avLst/>
            </a:prstTxWarp>
            <a:spAutoFit/>
          </a:bodyPr>
          <a:lstStyle/>
          <a:p>
            <a:r>
              <a:rPr lang="en-US"/>
              <a:t>mailing list: atcollab-general@lists.sourceforge.net</a:t>
            </a:r>
          </a:p>
        </p:txBody>
      </p:sp>
      <p:sp>
        <p:nvSpPr>
          <p:cNvPr id="17412" name="TextBox 4"/>
          <p:cNvSpPr txBox="1">
            <a:spLocks noChangeArrowheads="1"/>
          </p:cNvSpPr>
          <p:nvPr/>
        </p:nvSpPr>
        <p:spPr bwMode="auto">
          <a:xfrm>
            <a:off x="1712913" y="1879600"/>
            <a:ext cx="3289300" cy="369888"/>
          </a:xfrm>
          <a:prstGeom prst="rect">
            <a:avLst/>
          </a:prstGeom>
          <a:noFill/>
          <a:ln w="9525">
            <a:noFill/>
            <a:miter lim="800000"/>
            <a:headEnd/>
            <a:tailEnd/>
          </a:ln>
        </p:spPr>
        <p:txBody>
          <a:bodyPr wrap="none">
            <a:prstTxWarp prst="textNoShape">
              <a:avLst/>
            </a:prstTxWarp>
            <a:spAutoFit/>
          </a:bodyPr>
          <a:lstStyle/>
          <a:p>
            <a:r>
              <a:rPr lang="en-US"/>
              <a:t>27 members from 15 institutes</a:t>
            </a:r>
          </a:p>
        </p:txBody>
      </p:sp>
      <p:sp>
        <p:nvSpPr>
          <p:cNvPr id="17413" name="Rectangle 5"/>
          <p:cNvSpPr>
            <a:spLocks noChangeArrowheads="1"/>
          </p:cNvSpPr>
          <p:nvPr/>
        </p:nvSpPr>
        <p:spPr bwMode="auto">
          <a:xfrm>
            <a:off x="2200275" y="2249488"/>
            <a:ext cx="4572000" cy="3324225"/>
          </a:xfrm>
          <a:prstGeom prst="rect">
            <a:avLst/>
          </a:prstGeom>
          <a:noFill/>
          <a:ln w="9525">
            <a:noFill/>
            <a:miter lim="800000"/>
            <a:headEnd/>
            <a:tailEnd/>
          </a:ln>
        </p:spPr>
        <p:txBody>
          <a:bodyPr>
            <a:prstTxWarp prst="textNoShape">
              <a:avLst/>
            </a:prstTxWarp>
            <a:spAutoFit/>
          </a:bodyPr>
          <a:lstStyle/>
          <a:p>
            <a:r>
              <a:rPr lang="en-US" sz="1400"/>
              <a:t>ESRF (5)</a:t>
            </a:r>
          </a:p>
          <a:p>
            <a:r>
              <a:rPr lang="en-US" sz="1400"/>
              <a:t>NSRC, Taiwan (3)</a:t>
            </a:r>
          </a:p>
          <a:p>
            <a:r>
              <a:rPr lang="en-US" sz="1400"/>
              <a:t>LBL (3)</a:t>
            </a:r>
          </a:p>
          <a:p>
            <a:r>
              <a:rPr lang="en-US" sz="1400"/>
              <a:t>IHEP, China (3)</a:t>
            </a:r>
          </a:p>
          <a:p>
            <a:r>
              <a:rPr lang="en-US" sz="1400"/>
              <a:t>ALBA (3)</a:t>
            </a:r>
          </a:p>
          <a:p>
            <a:r>
              <a:rPr lang="en-US" sz="1400"/>
              <a:t>SLAC</a:t>
            </a:r>
          </a:p>
          <a:p>
            <a:r>
              <a:rPr lang="en-US" sz="1400"/>
              <a:t>Australian Synchrotron</a:t>
            </a:r>
          </a:p>
          <a:p>
            <a:r>
              <a:rPr lang="en-US" sz="1400"/>
              <a:t>Mayo Clinic</a:t>
            </a:r>
          </a:p>
          <a:p>
            <a:r>
              <a:rPr lang="en-US" sz="1400"/>
              <a:t>INFN</a:t>
            </a:r>
          </a:p>
          <a:p>
            <a:r>
              <a:rPr lang="en-US" sz="1400"/>
              <a:t>Diamond</a:t>
            </a:r>
          </a:p>
          <a:p>
            <a:r>
              <a:rPr lang="en-US" sz="1400"/>
              <a:t>KIT, ANKA</a:t>
            </a:r>
          </a:p>
          <a:p>
            <a:r>
              <a:rPr lang="en-US" sz="1400"/>
              <a:t>SOLEIL</a:t>
            </a:r>
          </a:p>
          <a:p>
            <a:r>
              <a:rPr lang="en-US" sz="1400"/>
              <a:t>ELETTRA</a:t>
            </a:r>
          </a:p>
          <a:p>
            <a:r>
              <a:rPr lang="en-US" sz="1400"/>
              <a:t>Canadian Light Source</a:t>
            </a:r>
          </a:p>
          <a:p>
            <a:r>
              <a:rPr lang="en-US" sz="1400"/>
              <a:t>LAL</a:t>
            </a:r>
          </a:p>
        </p:txBody>
      </p:sp>
      <p:pic>
        <p:nvPicPr>
          <p:cNvPr id="17414" name="Picture 8"/>
          <p:cNvPicPr>
            <a:picLocks noChangeAspect="1"/>
          </p:cNvPicPr>
          <p:nvPr/>
        </p:nvPicPr>
        <p:blipFill>
          <a:blip r:embed="rId2"/>
          <a:srcRect/>
          <a:stretch>
            <a:fillRect/>
          </a:stretch>
        </p:blipFill>
        <p:spPr bwMode="auto">
          <a:xfrm>
            <a:off x="7681913" y="319088"/>
            <a:ext cx="1100137" cy="1098550"/>
          </a:xfrm>
          <a:prstGeom prst="rect">
            <a:avLst/>
          </a:prstGeom>
          <a:noFill/>
          <a:ln w="9525">
            <a:noFill/>
            <a:miter lim="800000"/>
            <a:headEnd/>
            <a:tailEnd/>
          </a:ln>
        </p:spPr>
      </p:pic>
      <p:sp>
        <p:nvSpPr>
          <p:cNvPr id="17415" name="TextBox 9"/>
          <p:cNvSpPr txBox="1">
            <a:spLocks noChangeArrowheads="1"/>
          </p:cNvSpPr>
          <p:nvPr/>
        </p:nvSpPr>
        <p:spPr bwMode="auto">
          <a:xfrm>
            <a:off x="6340475" y="4729163"/>
            <a:ext cx="2014538" cy="646112"/>
          </a:xfrm>
          <a:prstGeom prst="rect">
            <a:avLst/>
          </a:prstGeom>
          <a:noFill/>
          <a:ln w="9525">
            <a:noFill/>
            <a:miter lim="800000"/>
            <a:headEnd/>
            <a:tailEnd/>
          </a:ln>
        </p:spPr>
        <p:txBody>
          <a:bodyPr wrap="none">
            <a:prstTxWarp prst="textNoShape">
              <a:avLst/>
            </a:prstTxWarp>
            <a:spAutoFit/>
          </a:bodyPr>
          <a:lstStyle/>
          <a:p>
            <a:r>
              <a:rPr lang="en-US"/>
              <a:t>on Twitter:</a:t>
            </a:r>
          </a:p>
          <a:p>
            <a:r>
              <a:rPr lang="en-US"/>
              <a:t>@atcollab_tweets</a:t>
            </a:r>
          </a:p>
        </p:txBody>
      </p:sp>
      <p:sp>
        <p:nvSpPr>
          <p:cNvPr id="17416" name="Rectangle 7"/>
          <p:cNvSpPr>
            <a:spLocks noChangeArrowheads="1"/>
          </p:cNvSpPr>
          <p:nvPr/>
        </p:nvSpPr>
        <p:spPr bwMode="auto">
          <a:xfrm>
            <a:off x="207963" y="6259513"/>
            <a:ext cx="5942012" cy="368300"/>
          </a:xfrm>
          <a:prstGeom prst="rect">
            <a:avLst/>
          </a:prstGeom>
          <a:noFill/>
          <a:ln w="9525">
            <a:noFill/>
            <a:miter lim="800000"/>
            <a:headEnd/>
            <a:tailEnd/>
          </a:ln>
        </p:spPr>
        <p:txBody>
          <a:bodyPr>
            <a:prstTxWarp prst="textNoShape">
              <a:avLst/>
            </a:prstTxWarp>
            <a:spAutoFit/>
          </a:bodyPr>
          <a:lstStyle/>
          <a:p>
            <a:r>
              <a:rPr lang="en-US"/>
              <a:t>https://lists.sourceforge.net/lists/listinfo/atcollab-general</a:t>
            </a:r>
          </a:p>
        </p:txBody>
      </p:sp>
      <p:sp>
        <p:nvSpPr>
          <p:cNvPr id="17417" name="TextBox 8"/>
          <p:cNvSpPr txBox="1">
            <a:spLocks noChangeArrowheads="1"/>
          </p:cNvSpPr>
          <p:nvPr/>
        </p:nvSpPr>
        <p:spPr bwMode="auto">
          <a:xfrm>
            <a:off x="828675" y="5862638"/>
            <a:ext cx="3521075" cy="368300"/>
          </a:xfrm>
          <a:prstGeom prst="rect">
            <a:avLst/>
          </a:prstGeom>
          <a:noFill/>
          <a:ln w="9525">
            <a:noFill/>
            <a:miter lim="800000"/>
            <a:headEnd/>
            <a:tailEnd/>
          </a:ln>
        </p:spPr>
        <p:txBody>
          <a:bodyPr wrap="none">
            <a:prstTxWarp prst="textNoShape">
              <a:avLst/>
            </a:prstTxWarp>
            <a:spAutoFit/>
          </a:bodyPr>
          <a:lstStyle/>
          <a:p>
            <a:r>
              <a:rPr lang="en-US"/>
              <a:t>Archives and subscription info at</a:t>
            </a:r>
          </a:p>
        </p:txBody>
      </p:sp>
      <p:sp>
        <p:nvSpPr>
          <p:cNvPr id="17418" name="TextBox 9"/>
          <p:cNvSpPr txBox="1">
            <a:spLocks noChangeArrowheads="1"/>
          </p:cNvSpPr>
          <p:nvPr/>
        </p:nvSpPr>
        <p:spPr bwMode="auto">
          <a:xfrm>
            <a:off x="6772275" y="5862638"/>
            <a:ext cx="1839913" cy="646112"/>
          </a:xfrm>
          <a:prstGeom prst="rect">
            <a:avLst/>
          </a:prstGeom>
          <a:noFill/>
          <a:ln w="9525">
            <a:noFill/>
            <a:miter lim="800000"/>
            <a:headEnd/>
            <a:tailEnd/>
          </a:ln>
        </p:spPr>
        <p:txBody>
          <a:bodyPr wrap="none">
            <a:prstTxWarp prst="textNoShape">
              <a:avLst/>
            </a:prstTxWarp>
            <a:spAutoFit/>
          </a:bodyPr>
          <a:lstStyle/>
          <a:p>
            <a:r>
              <a:rPr lang="en-US"/>
              <a:t>A better website</a:t>
            </a:r>
          </a:p>
          <a:p>
            <a:r>
              <a:rPr lang="en-US"/>
              <a:t>is needed!</a:t>
            </a:r>
          </a:p>
        </p:txBody>
      </p:sp>
      <p:sp>
        <p:nvSpPr>
          <p:cNvPr id="11" name="Rectangle 10"/>
          <p:cNvSpPr/>
          <p:nvPr/>
        </p:nvSpPr>
        <p:spPr>
          <a:xfrm>
            <a:off x="6772275" y="5862638"/>
            <a:ext cx="1914525" cy="646112"/>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err="1" smtClean="0">
                <a:ea typeface="ＭＳ Ｐゴシック" pitchFamily="-112" charset="-128"/>
                <a:cs typeface="ＭＳ Ｐゴシック" pitchFamily="-112" charset="-128"/>
              </a:rPr>
              <a:t>atcollab</a:t>
            </a:r>
            <a:r>
              <a:rPr lang="en-US" dirty="0" smtClean="0">
                <a:ea typeface="ＭＳ Ｐゴシック" pitchFamily="-112" charset="-128"/>
                <a:cs typeface="ＭＳ Ｐゴシック" pitchFamily="-112" charset="-128"/>
              </a:rPr>
              <a:t> </a:t>
            </a:r>
            <a:r>
              <a:rPr lang="en-US" dirty="0" err="1" smtClean="0">
                <a:ea typeface="ＭＳ Ｐゴシック" pitchFamily="-112" charset="-128"/>
                <a:cs typeface="ＭＳ Ｐゴシック" pitchFamily="-112" charset="-128"/>
              </a:rPr>
              <a:t>svn</a:t>
            </a:r>
            <a:r>
              <a:rPr lang="en-US" dirty="0" smtClean="0">
                <a:ea typeface="ＭＳ Ｐゴシック" pitchFamily="-112" charset="-128"/>
                <a:cs typeface="ＭＳ Ｐゴシック" pitchFamily="-112" charset="-128"/>
              </a:rPr>
              <a:t> repository</a:t>
            </a:r>
          </a:p>
        </p:txBody>
      </p:sp>
      <p:sp>
        <p:nvSpPr>
          <p:cNvPr id="18435" name="TextBox 3"/>
          <p:cNvSpPr txBox="1">
            <a:spLocks noChangeArrowheads="1"/>
          </p:cNvSpPr>
          <p:nvPr/>
        </p:nvSpPr>
        <p:spPr bwMode="auto">
          <a:xfrm>
            <a:off x="4813300" y="1631950"/>
            <a:ext cx="698500" cy="369888"/>
          </a:xfrm>
          <a:prstGeom prst="rect">
            <a:avLst/>
          </a:prstGeom>
          <a:noFill/>
          <a:ln w="9525">
            <a:noFill/>
            <a:miter lim="800000"/>
            <a:headEnd/>
            <a:tailEnd/>
          </a:ln>
        </p:spPr>
        <p:txBody>
          <a:bodyPr wrap="none">
            <a:prstTxWarp prst="textNoShape">
              <a:avLst/>
            </a:prstTxWarp>
            <a:spAutoFit/>
          </a:bodyPr>
          <a:lstStyle/>
          <a:p>
            <a:r>
              <a:rPr lang="en-US"/>
              <a:t>trunk</a:t>
            </a:r>
          </a:p>
        </p:txBody>
      </p:sp>
      <p:sp>
        <p:nvSpPr>
          <p:cNvPr id="18436" name="TextBox 4"/>
          <p:cNvSpPr txBox="1">
            <a:spLocks noChangeArrowheads="1"/>
          </p:cNvSpPr>
          <p:nvPr/>
        </p:nvSpPr>
        <p:spPr bwMode="auto">
          <a:xfrm>
            <a:off x="5511800" y="2471738"/>
            <a:ext cx="1468438" cy="369887"/>
          </a:xfrm>
          <a:prstGeom prst="rect">
            <a:avLst/>
          </a:prstGeom>
          <a:noFill/>
          <a:ln w="9525">
            <a:noFill/>
            <a:miter lim="800000"/>
            <a:headEnd/>
            <a:tailEnd/>
          </a:ln>
        </p:spPr>
        <p:txBody>
          <a:bodyPr wrap="none">
            <a:prstTxWarp prst="textNoShape">
              <a:avLst/>
            </a:prstTxWarp>
            <a:spAutoFit/>
          </a:bodyPr>
          <a:lstStyle/>
          <a:p>
            <a:pPr>
              <a:defRPr/>
            </a:pPr>
            <a:r>
              <a:rPr lang="en-US" dirty="0" err="1">
                <a:solidFill>
                  <a:schemeClr val="accent2">
                    <a:lumMod val="75000"/>
                  </a:schemeClr>
                </a:solidFill>
                <a:latin typeface="Arial" pitchFamily="-104" charset="0"/>
                <a:ea typeface="ＭＳ Ｐゴシック" pitchFamily="-104" charset="-128"/>
                <a:cs typeface="ＭＳ Ｐゴシック" pitchFamily="-104" charset="-128"/>
              </a:rPr>
              <a:t>atintegrators</a:t>
            </a:r>
            <a:endParaRPr lang="en-US" dirty="0">
              <a:solidFill>
                <a:schemeClr val="accent2">
                  <a:lumMod val="75000"/>
                </a:schemeClr>
              </a:solidFill>
              <a:latin typeface="Arial" pitchFamily="-104" charset="0"/>
              <a:ea typeface="ＭＳ Ｐゴシック" pitchFamily="-104" charset="-128"/>
              <a:cs typeface="ＭＳ Ｐゴシック" pitchFamily="-104" charset="-128"/>
            </a:endParaRPr>
          </a:p>
        </p:txBody>
      </p:sp>
      <p:sp>
        <p:nvSpPr>
          <p:cNvPr id="18437" name="TextBox 5"/>
          <p:cNvSpPr txBox="1">
            <a:spLocks noChangeArrowheads="1"/>
          </p:cNvSpPr>
          <p:nvPr/>
        </p:nvSpPr>
        <p:spPr bwMode="auto">
          <a:xfrm>
            <a:off x="4025900" y="2565400"/>
            <a:ext cx="762000" cy="369888"/>
          </a:xfrm>
          <a:prstGeom prst="rect">
            <a:avLst/>
          </a:prstGeom>
          <a:noFill/>
          <a:ln w="9525">
            <a:noFill/>
            <a:miter lim="800000"/>
            <a:headEnd/>
            <a:tailEnd/>
          </a:ln>
        </p:spPr>
        <p:txBody>
          <a:bodyPr wrap="none">
            <a:prstTxWarp prst="textNoShape">
              <a:avLst/>
            </a:prstTxWarp>
            <a:spAutoFit/>
          </a:bodyPr>
          <a:lstStyle/>
          <a:p>
            <a:r>
              <a:rPr lang="en-US"/>
              <a:t>atmat</a:t>
            </a:r>
          </a:p>
        </p:txBody>
      </p:sp>
      <p:sp>
        <p:nvSpPr>
          <p:cNvPr id="18438" name="TextBox 6"/>
          <p:cNvSpPr txBox="1">
            <a:spLocks noChangeArrowheads="1"/>
          </p:cNvSpPr>
          <p:nvPr/>
        </p:nvSpPr>
        <p:spPr bwMode="auto">
          <a:xfrm>
            <a:off x="203200" y="3938588"/>
            <a:ext cx="1069975" cy="369887"/>
          </a:xfrm>
          <a:prstGeom prst="rect">
            <a:avLst/>
          </a:prstGeom>
          <a:noFill/>
          <a:ln w="9525">
            <a:noFill/>
            <a:miter lim="800000"/>
            <a:headEnd/>
            <a:tailEnd/>
          </a:ln>
        </p:spPr>
        <p:txBody>
          <a:bodyPr wrap="none">
            <a:prstTxWarp prst="textNoShape">
              <a:avLst/>
            </a:prstTxWarp>
            <a:spAutoFit/>
          </a:bodyPr>
          <a:lstStyle/>
          <a:p>
            <a:r>
              <a:rPr lang="en-US"/>
              <a:t>atdemos</a:t>
            </a:r>
          </a:p>
        </p:txBody>
      </p:sp>
      <p:sp>
        <p:nvSpPr>
          <p:cNvPr id="18439" name="TextBox 7"/>
          <p:cNvSpPr txBox="1">
            <a:spLocks noChangeArrowheads="1"/>
          </p:cNvSpPr>
          <p:nvPr/>
        </p:nvSpPr>
        <p:spPr bwMode="auto">
          <a:xfrm>
            <a:off x="1728788" y="3952875"/>
            <a:ext cx="685800" cy="368300"/>
          </a:xfrm>
          <a:prstGeom prst="rect">
            <a:avLst/>
          </a:prstGeom>
          <a:noFill/>
          <a:ln w="9525">
            <a:noFill/>
            <a:miter lim="800000"/>
            <a:headEnd/>
            <a:tailEnd/>
          </a:ln>
        </p:spPr>
        <p:txBody>
          <a:bodyPr wrap="none">
            <a:prstTxWarp prst="textNoShape">
              <a:avLst/>
            </a:prstTxWarp>
            <a:spAutoFit/>
          </a:bodyPr>
          <a:lstStyle/>
          <a:p>
            <a:r>
              <a:rPr lang="en-US"/>
              <a:t>atgui</a:t>
            </a:r>
          </a:p>
        </p:txBody>
      </p:sp>
      <p:sp>
        <p:nvSpPr>
          <p:cNvPr id="18440" name="TextBox 8"/>
          <p:cNvSpPr txBox="1">
            <a:spLocks noChangeArrowheads="1"/>
          </p:cNvSpPr>
          <p:nvPr/>
        </p:nvSpPr>
        <p:spPr bwMode="auto">
          <a:xfrm>
            <a:off x="2603500" y="3952875"/>
            <a:ext cx="1146175" cy="368300"/>
          </a:xfrm>
          <a:prstGeom prst="rect">
            <a:avLst/>
          </a:prstGeom>
          <a:noFill/>
          <a:ln w="9525">
            <a:noFill/>
            <a:miter lim="800000"/>
            <a:headEnd/>
            <a:tailEnd/>
          </a:ln>
        </p:spPr>
        <p:txBody>
          <a:bodyPr wrap="none">
            <a:prstTxWarp prst="textNoShape">
              <a:avLst/>
            </a:prstTxWarp>
            <a:spAutoFit/>
          </a:bodyPr>
          <a:lstStyle/>
          <a:p>
            <a:r>
              <a:rPr lang="en-US"/>
              <a:t>atphysics</a:t>
            </a:r>
          </a:p>
        </p:txBody>
      </p:sp>
      <p:sp>
        <p:nvSpPr>
          <p:cNvPr id="18441" name="TextBox 9"/>
          <p:cNvSpPr txBox="1">
            <a:spLocks noChangeArrowheads="1"/>
          </p:cNvSpPr>
          <p:nvPr/>
        </p:nvSpPr>
        <p:spPr bwMode="auto">
          <a:xfrm>
            <a:off x="4025900" y="3954463"/>
            <a:ext cx="787400" cy="368300"/>
          </a:xfrm>
          <a:prstGeom prst="rect">
            <a:avLst/>
          </a:prstGeom>
          <a:noFill/>
          <a:ln w="9525">
            <a:noFill/>
            <a:miter lim="800000"/>
            <a:headEnd/>
            <a:tailEnd/>
          </a:ln>
        </p:spPr>
        <p:txBody>
          <a:bodyPr wrap="none">
            <a:prstTxWarp prst="textNoShape">
              <a:avLst/>
            </a:prstTxWarp>
            <a:spAutoFit/>
          </a:bodyPr>
          <a:lstStyle/>
          <a:p>
            <a:r>
              <a:rPr lang="en-US"/>
              <a:t>lattice</a:t>
            </a:r>
          </a:p>
        </p:txBody>
      </p:sp>
      <p:sp>
        <p:nvSpPr>
          <p:cNvPr id="18442" name="TextBox 10"/>
          <p:cNvSpPr txBox="1">
            <a:spLocks noChangeArrowheads="1"/>
          </p:cNvSpPr>
          <p:nvPr/>
        </p:nvSpPr>
        <p:spPr bwMode="auto">
          <a:xfrm>
            <a:off x="5511800" y="3954463"/>
            <a:ext cx="1057275" cy="368300"/>
          </a:xfrm>
          <a:prstGeom prst="rect">
            <a:avLst/>
          </a:prstGeom>
          <a:noFill/>
          <a:ln w="9525">
            <a:noFill/>
            <a:miter lim="800000"/>
            <a:headEnd/>
            <a:tailEnd/>
          </a:ln>
        </p:spPr>
        <p:txBody>
          <a:bodyPr wrap="none">
            <a:prstTxWarp prst="textNoShape">
              <a:avLst/>
            </a:prstTxWarp>
            <a:spAutoFit/>
          </a:bodyPr>
          <a:lstStyle/>
          <a:p>
            <a:r>
              <a:rPr lang="en-US"/>
              <a:t>pubtools</a:t>
            </a:r>
          </a:p>
        </p:txBody>
      </p:sp>
      <p:pic>
        <p:nvPicPr>
          <p:cNvPr id="18443" name="Picture 10"/>
          <p:cNvPicPr>
            <a:picLocks noChangeAspect="1"/>
          </p:cNvPicPr>
          <p:nvPr/>
        </p:nvPicPr>
        <p:blipFill>
          <a:blip r:embed="rId2"/>
          <a:srcRect/>
          <a:stretch>
            <a:fillRect/>
          </a:stretch>
        </p:blipFill>
        <p:spPr bwMode="auto">
          <a:xfrm>
            <a:off x="7421563" y="512763"/>
            <a:ext cx="1098550" cy="1100137"/>
          </a:xfrm>
          <a:prstGeom prst="rect">
            <a:avLst/>
          </a:prstGeom>
          <a:noFill/>
          <a:ln w="9525">
            <a:noFill/>
            <a:miter lim="800000"/>
            <a:headEnd/>
            <a:tailEnd/>
          </a:ln>
        </p:spPr>
      </p:pic>
      <p:sp>
        <p:nvSpPr>
          <p:cNvPr id="18444" name="Rectangle 11"/>
          <p:cNvSpPr>
            <a:spLocks noChangeArrowheads="1"/>
          </p:cNvSpPr>
          <p:nvPr/>
        </p:nvSpPr>
        <p:spPr bwMode="auto">
          <a:xfrm>
            <a:off x="1981200" y="1223963"/>
            <a:ext cx="4173538" cy="369887"/>
          </a:xfrm>
          <a:prstGeom prst="rect">
            <a:avLst/>
          </a:prstGeom>
          <a:noFill/>
          <a:ln w="9525">
            <a:noFill/>
            <a:miter lim="800000"/>
            <a:headEnd/>
            <a:tailEnd/>
          </a:ln>
        </p:spPr>
        <p:txBody>
          <a:bodyPr wrap="none">
            <a:prstTxWarp prst="textNoShape">
              <a:avLst/>
            </a:prstTxWarp>
            <a:spAutoFit/>
          </a:bodyPr>
          <a:lstStyle/>
          <a:p>
            <a:r>
              <a:rPr lang="en-US"/>
              <a:t>http://sourceforge.net/projects/atcollab/</a:t>
            </a:r>
          </a:p>
        </p:txBody>
      </p:sp>
      <p:cxnSp>
        <p:nvCxnSpPr>
          <p:cNvPr id="14" name="Straight Connector 13"/>
          <p:cNvCxnSpPr>
            <a:stCxn id="18435" idx="2"/>
          </p:cNvCxnSpPr>
          <p:nvPr/>
        </p:nvCxnSpPr>
        <p:spPr>
          <a:xfrm rot="5400000">
            <a:off x="4558507" y="1961356"/>
            <a:ext cx="563562" cy="644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27650" y="2060575"/>
            <a:ext cx="638175" cy="4111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flipV="1">
            <a:off x="649288" y="2936875"/>
            <a:ext cx="3376612" cy="1017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flipV="1">
            <a:off x="2071688" y="2963863"/>
            <a:ext cx="2165350" cy="1016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8437" idx="2"/>
            <a:endCxn id="18440" idx="0"/>
          </p:cNvCxnSpPr>
          <p:nvPr/>
        </p:nvCxnSpPr>
        <p:spPr>
          <a:xfrm rot="5400000">
            <a:off x="3282950" y="2828926"/>
            <a:ext cx="1017587" cy="12303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4043362" y="3344863"/>
            <a:ext cx="866775" cy="139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711700" y="2981325"/>
            <a:ext cx="1328738" cy="866775"/>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089025" y="5137150"/>
            <a:ext cx="7597775" cy="830263"/>
          </a:xfrm>
          <a:prstGeom prst="rect">
            <a:avLst/>
          </a:prstGeom>
          <a:noFill/>
        </p:spPr>
        <p:txBody>
          <a:bodyPr wrap="none">
            <a:spAutoFit/>
          </a:bodyPr>
          <a:lstStyle/>
          <a:p>
            <a:pPr>
              <a:defRPr/>
            </a:pPr>
            <a:r>
              <a:rPr lang="en-US" sz="1600" dirty="0">
                <a:solidFill>
                  <a:schemeClr val="accent5">
                    <a:lumMod val="75000"/>
                  </a:schemeClr>
                </a:solidFill>
              </a:rPr>
              <a:t>Having repository online facilitates email discussion.  Can refer to code</a:t>
            </a:r>
          </a:p>
          <a:p>
            <a:pPr>
              <a:defRPr/>
            </a:pPr>
            <a:r>
              <a:rPr lang="en-US" sz="1600" dirty="0">
                <a:solidFill>
                  <a:schemeClr val="accent5">
                    <a:lumMod val="75000"/>
                  </a:schemeClr>
                </a:solidFill>
              </a:rPr>
              <a:t>with URL.  e.g. </a:t>
            </a:r>
            <a:r>
              <a:rPr lang="en-US" sz="1600" dirty="0" err="1">
                <a:solidFill>
                  <a:schemeClr val="accent5">
                    <a:lumMod val="75000"/>
                  </a:schemeClr>
                </a:solidFill>
              </a:rPr>
              <a:t>ringpass</a:t>
            </a:r>
            <a:r>
              <a:rPr lang="en-US" sz="1600" dirty="0">
                <a:solidFill>
                  <a:schemeClr val="accent5">
                    <a:lumMod val="75000"/>
                  </a:schemeClr>
                </a:solidFill>
              </a:rPr>
              <a:t> function is here:</a:t>
            </a:r>
          </a:p>
          <a:p>
            <a:pPr>
              <a:defRPr/>
            </a:pPr>
            <a:r>
              <a:rPr lang="en-US" sz="1600" dirty="0">
                <a:solidFill>
                  <a:schemeClr val="accent5">
                    <a:lumMod val="75000"/>
                  </a:schemeClr>
                </a:solidFill>
              </a:rPr>
              <a:t>http://sourceforge.net/p/atcollab/code-0/HEAD/tree/trunk/atmat/attrack/ringpass.m</a:t>
            </a:r>
          </a:p>
        </p:txBody>
      </p:sp>
      <p:sp>
        <p:nvSpPr>
          <p:cNvPr id="18453" name="Rectangle 32"/>
          <p:cNvSpPr>
            <a:spLocks noChangeArrowheads="1"/>
          </p:cNvSpPr>
          <p:nvPr/>
        </p:nvSpPr>
        <p:spPr bwMode="auto">
          <a:xfrm>
            <a:off x="171450" y="4767263"/>
            <a:ext cx="7710488" cy="369887"/>
          </a:xfrm>
          <a:prstGeom prst="rect">
            <a:avLst/>
          </a:prstGeom>
          <a:noFill/>
          <a:ln w="9525">
            <a:noFill/>
            <a:miter lim="800000"/>
            <a:headEnd/>
            <a:tailEnd/>
          </a:ln>
        </p:spPr>
        <p:txBody>
          <a:bodyPr>
            <a:prstTxWarp prst="textNoShape">
              <a:avLst/>
            </a:prstTxWarp>
            <a:spAutoFit/>
          </a:bodyPr>
          <a:lstStyle/>
          <a:p>
            <a:r>
              <a:rPr lang="en-US"/>
              <a:t>svn checkout https://svn.code.sf.net/p/atcollab/code-0/trunk atcollab</a:t>
            </a:r>
          </a:p>
        </p:txBody>
      </p:sp>
      <p:sp>
        <p:nvSpPr>
          <p:cNvPr id="18454" name="TextBox 33"/>
          <p:cNvSpPr txBox="1">
            <a:spLocks noChangeArrowheads="1"/>
          </p:cNvSpPr>
          <p:nvPr/>
        </p:nvSpPr>
        <p:spPr bwMode="auto">
          <a:xfrm>
            <a:off x="2089150" y="4483100"/>
            <a:ext cx="2930525" cy="369888"/>
          </a:xfrm>
          <a:prstGeom prst="rect">
            <a:avLst/>
          </a:prstGeom>
          <a:noFill/>
          <a:ln w="9525">
            <a:noFill/>
            <a:miter lim="800000"/>
            <a:headEnd/>
            <a:tailEnd/>
          </a:ln>
        </p:spPr>
        <p:txBody>
          <a:bodyPr wrap="none">
            <a:prstTxWarp prst="textNoShape">
              <a:avLst/>
            </a:prstTxWarp>
            <a:spAutoFit/>
          </a:bodyPr>
          <a:lstStyle/>
          <a:p>
            <a:r>
              <a:rPr lang="en-US"/>
              <a:t>get copy of repository with:</a:t>
            </a:r>
          </a:p>
        </p:txBody>
      </p:sp>
      <p:sp>
        <p:nvSpPr>
          <p:cNvPr id="24" name="TextBox 4"/>
          <p:cNvSpPr txBox="1">
            <a:spLocks noChangeArrowheads="1"/>
          </p:cNvSpPr>
          <p:nvPr/>
        </p:nvSpPr>
        <p:spPr bwMode="auto">
          <a:xfrm>
            <a:off x="6726238" y="3141663"/>
            <a:ext cx="1838325" cy="307975"/>
          </a:xfrm>
          <a:prstGeom prst="rect">
            <a:avLst/>
          </a:prstGeom>
          <a:noFill/>
          <a:ln w="9525">
            <a:noFill/>
            <a:miter lim="800000"/>
            <a:headEnd/>
            <a:tailEnd/>
          </a:ln>
        </p:spPr>
        <p:txBody>
          <a:bodyPr wrap="none">
            <a:prstTxWarp prst="textNoShape">
              <a:avLst/>
            </a:prstTxWarp>
            <a:spAutoFit/>
          </a:bodyPr>
          <a:lstStyle/>
          <a:p>
            <a:pPr>
              <a:defRPr/>
            </a:pPr>
            <a:r>
              <a:rPr lang="en-US" sz="1400" dirty="0">
                <a:solidFill>
                  <a:schemeClr val="accent2">
                    <a:lumMod val="75000"/>
                  </a:schemeClr>
                </a:solidFill>
                <a:latin typeface="Arial" pitchFamily="-104" charset="0"/>
                <a:ea typeface="ＭＳ Ｐゴシック" pitchFamily="-104" charset="-128"/>
                <a:cs typeface="ＭＳ Ｐゴシック" pitchFamily="-104" charset="-128"/>
              </a:rPr>
              <a:t>relocated from AT1.3</a:t>
            </a:r>
          </a:p>
        </p:txBody>
      </p:sp>
      <p:cxnSp>
        <p:nvCxnSpPr>
          <p:cNvPr id="26" name="Straight Arrow Connector 25"/>
          <p:cNvCxnSpPr/>
          <p:nvPr/>
        </p:nvCxnSpPr>
        <p:spPr>
          <a:xfrm rot="10800000">
            <a:off x="6980238" y="2935288"/>
            <a:ext cx="441325" cy="206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457" name="TextBox 27"/>
          <p:cNvSpPr txBox="1">
            <a:spLocks noChangeArrowheads="1"/>
          </p:cNvSpPr>
          <p:nvPr/>
        </p:nvSpPr>
        <p:spPr bwMode="auto">
          <a:xfrm>
            <a:off x="147638" y="5969000"/>
            <a:ext cx="5375275" cy="369888"/>
          </a:xfrm>
          <a:prstGeom prst="rect">
            <a:avLst/>
          </a:prstGeom>
          <a:noFill/>
          <a:ln w="9525">
            <a:noFill/>
            <a:miter lim="800000"/>
            <a:headEnd/>
            <a:tailEnd/>
          </a:ln>
        </p:spPr>
        <p:txBody>
          <a:bodyPr wrap="none">
            <a:prstTxWarp prst="textNoShape">
              <a:avLst/>
            </a:prstTxWarp>
            <a:spAutoFit/>
          </a:bodyPr>
          <a:lstStyle/>
          <a:p>
            <a:r>
              <a:rPr lang="en-US"/>
              <a:t>AT is also distributed with MML by Greg Portmann.  </a:t>
            </a:r>
          </a:p>
        </p:txBody>
      </p:sp>
      <p:sp>
        <p:nvSpPr>
          <p:cNvPr id="18458" name="TextBox 29"/>
          <p:cNvSpPr txBox="1">
            <a:spLocks noChangeArrowheads="1"/>
          </p:cNvSpPr>
          <p:nvPr/>
        </p:nvSpPr>
        <p:spPr bwMode="auto">
          <a:xfrm>
            <a:off x="649288" y="6230938"/>
            <a:ext cx="2673891" cy="369332"/>
          </a:xfrm>
          <a:prstGeom prst="rect">
            <a:avLst/>
          </a:prstGeom>
          <a:noFill/>
          <a:ln w="9525">
            <a:noFill/>
            <a:miter lim="800000"/>
            <a:headEnd/>
            <a:tailEnd/>
          </a:ln>
        </p:spPr>
        <p:txBody>
          <a:bodyPr wrap="none">
            <a:prstTxWarp prst="textNoShape">
              <a:avLst/>
            </a:prstTxWarp>
            <a:spAutoFit/>
          </a:bodyPr>
          <a:lstStyle/>
          <a:p>
            <a:r>
              <a:rPr lang="en-US" dirty="0" err="1" smtClean="0"/>
              <a:t>MiddleLayer</a:t>
            </a:r>
            <a:r>
              <a:rPr lang="en-US" dirty="0"/>
              <a:t>/Release/at </a:t>
            </a:r>
          </a:p>
        </p:txBody>
      </p:sp>
      <p:sp>
        <p:nvSpPr>
          <p:cNvPr id="31" name="Rectangle 30"/>
          <p:cNvSpPr/>
          <p:nvPr/>
        </p:nvSpPr>
        <p:spPr>
          <a:xfrm>
            <a:off x="2112963" y="6510338"/>
            <a:ext cx="6234112" cy="368300"/>
          </a:xfrm>
          <a:prstGeom prst="rect">
            <a:avLst/>
          </a:prstGeom>
        </p:spPr>
        <p:txBody>
          <a:bodyPr>
            <a:spAutoFit/>
          </a:bodyPr>
          <a:lstStyle/>
          <a:p>
            <a:pPr>
              <a:defRPr/>
            </a:pPr>
            <a:r>
              <a:rPr lang="en-US" dirty="0">
                <a:solidFill>
                  <a:schemeClr val="accent3">
                    <a:lumMod val="50000"/>
                  </a:schemeClr>
                </a:solidFill>
                <a:latin typeface="Arial" pitchFamily="-104" charset="0"/>
                <a:ea typeface="ＭＳ Ｐゴシック" pitchFamily="-104" charset="-128"/>
                <a:cs typeface="ＭＳ Ｐゴシック" pitchFamily="-104" charset="-128"/>
              </a:rPr>
              <a:t>If possible, we should bring these versions together!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we follow in our development</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8</a:t>
            </a:fld>
            <a:endParaRPr lang="fr-FR" dirty="0"/>
          </a:p>
        </p:txBody>
      </p:sp>
      <p:sp>
        <p:nvSpPr>
          <p:cNvPr id="5" name="Footer Placeholder 4"/>
          <p:cNvSpPr>
            <a:spLocks noGrp="1"/>
          </p:cNvSpPr>
          <p:nvPr>
            <p:ph type="ftr" sz="quarter" idx="12"/>
          </p:nvPr>
        </p:nvSpPr>
        <p:spPr/>
        <p:txBody>
          <a:bodyPr/>
          <a:lstStyle/>
          <a:p>
            <a:r>
              <a:rPr lang="en-US" smtClean="0"/>
              <a:t>l Title of Presentation l Date of Presentation l Author</a:t>
            </a:r>
            <a:endParaRPr lang="fr-FR" dirty="0"/>
          </a:p>
        </p:txBody>
      </p:sp>
      <p:sp>
        <p:nvSpPr>
          <p:cNvPr id="6" name="TextBox 5"/>
          <p:cNvSpPr txBox="1"/>
          <p:nvPr/>
        </p:nvSpPr>
        <p:spPr>
          <a:xfrm>
            <a:off x="1219200" y="1371600"/>
            <a:ext cx="6724167" cy="923330"/>
          </a:xfrm>
          <a:prstGeom prst="rect">
            <a:avLst/>
          </a:prstGeom>
          <a:noFill/>
        </p:spPr>
        <p:txBody>
          <a:bodyPr wrap="none" rtlCol="0">
            <a:spAutoFit/>
          </a:bodyPr>
          <a:lstStyle/>
          <a:p>
            <a:r>
              <a:rPr lang="en-US" dirty="0" smtClean="0"/>
              <a:t>Backwards compatibility.  Previous lattice construction methods</a:t>
            </a:r>
          </a:p>
          <a:p>
            <a:r>
              <a:rPr lang="en-US" dirty="0" smtClean="0"/>
              <a:t>(using global variables) and integrators written with AT1.3 should</a:t>
            </a:r>
          </a:p>
          <a:p>
            <a:r>
              <a:rPr lang="en-US" dirty="0" smtClean="0"/>
              <a:t> still work.</a:t>
            </a:r>
            <a:endParaRPr lang="en-US" dirty="0"/>
          </a:p>
        </p:txBody>
      </p:sp>
      <p:sp>
        <p:nvSpPr>
          <p:cNvPr id="7" name="TextBox 6"/>
          <p:cNvSpPr txBox="1"/>
          <p:nvPr/>
        </p:nvSpPr>
        <p:spPr>
          <a:xfrm>
            <a:off x="2743200" y="2438400"/>
            <a:ext cx="4855416" cy="1200329"/>
          </a:xfrm>
          <a:prstGeom prst="rect">
            <a:avLst/>
          </a:prstGeom>
          <a:noFill/>
        </p:spPr>
        <p:txBody>
          <a:bodyPr wrap="none" rtlCol="0">
            <a:spAutoFit/>
          </a:bodyPr>
          <a:lstStyle/>
          <a:p>
            <a:r>
              <a:rPr lang="en-US" dirty="0" smtClean="0">
                <a:solidFill>
                  <a:schemeClr val="accent6">
                    <a:lumMod val="75000"/>
                  </a:schemeClr>
                </a:solidFill>
              </a:rPr>
              <a:t>Some tests with MML integration show no</a:t>
            </a:r>
          </a:p>
          <a:p>
            <a:r>
              <a:rPr lang="en-US" dirty="0" smtClean="0">
                <a:solidFill>
                  <a:schemeClr val="accent6">
                    <a:lumMod val="75000"/>
                  </a:schemeClr>
                </a:solidFill>
              </a:rPr>
              <a:t>issues.  More tests are needed, and feedback</a:t>
            </a:r>
          </a:p>
          <a:p>
            <a:r>
              <a:rPr lang="en-US" dirty="0" smtClean="0">
                <a:solidFill>
                  <a:schemeClr val="accent6">
                    <a:lumMod val="75000"/>
                  </a:schemeClr>
                </a:solidFill>
              </a:rPr>
              <a:t>greatly appreciated!</a:t>
            </a:r>
          </a:p>
          <a:p>
            <a:r>
              <a:rPr lang="en-US" dirty="0" smtClean="0">
                <a:solidFill>
                  <a:schemeClr val="accent6">
                    <a:lumMod val="75000"/>
                  </a:schemeClr>
                </a:solidFill>
              </a:rPr>
              <a:t>(Any problems with LOCO?)</a:t>
            </a:r>
            <a:endParaRPr lang="en-US" dirty="0">
              <a:solidFill>
                <a:schemeClr val="accent6">
                  <a:lumMod val="75000"/>
                </a:schemeClr>
              </a:solidFill>
            </a:endParaRPr>
          </a:p>
        </p:txBody>
      </p:sp>
      <p:sp>
        <p:nvSpPr>
          <p:cNvPr id="8" name="TextBox 7"/>
          <p:cNvSpPr txBox="1"/>
          <p:nvPr/>
        </p:nvSpPr>
        <p:spPr>
          <a:xfrm>
            <a:off x="1752600" y="5257800"/>
            <a:ext cx="6228463" cy="923330"/>
          </a:xfrm>
          <a:prstGeom prst="rect">
            <a:avLst/>
          </a:prstGeom>
          <a:noFill/>
        </p:spPr>
        <p:txBody>
          <a:bodyPr wrap="none" rtlCol="0">
            <a:spAutoFit/>
          </a:bodyPr>
          <a:lstStyle/>
          <a:p>
            <a:r>
              <a:rPr lang="en-US" dirty="0" smtClean="0">
                <a:solidFill>
                  <a:srgbClr val="FF0000"/>
                </a:solidFill>
              </a:rPr>
              <a:t>Tools that are working but not fully integrated or adequately</a:t>
            </a:r>
          </a:p>
          <a:p>
            <a:r>
              <a:rPr lang="en-US" dirty="0" smtClean="0">
                <a:solidFill>
                  <a:srgbClr val="FF0000"/>
                </a:solidFill>
              </a:rPr>
              <a:t>tested go into the </a:t>
            </a:r>
            <a:r>
              <a:rPr lang="en-US" dirty="0" err="1" smtClean="0">
                <a:solidFill>
                  <a:srgbClr val="FF0000"/>
                </a:solidFill>
              </a:rPr>
              <a:t>pubtools</a:t>
            </a:r>
            <a:r>
              <a:rPr lang="en-US" dirty="0" smtClean="0">
                <a:solidFill>
                  <a:srgbClr val="FF0000"/>
                </a:solidFill>
              </a:rPr>
              <a:t> directory.  After further testing,</a:t>
            </a:r>
          </a:p>
          <a:p>
            <a:r>
              <a:rPr lang="en-US" dirty="0" smtClean="0">
                <a:solidFill>
                  <a:srgbClr val="FF0000"/>
                </a:solidFill>
              </a:rPr>
              <a:t>we migrate these tools into the other main AT directories.</a:t>
            </a:r>
            <a:endParaRPr lang="en-US" dirty="0">
              <a:solidFill>
                <a:srgbClr val="FF0000"/>
              </a:solidFill>
            </a:endParaRPr>
          </a:p>
        </p:txBody>
      </p:sp>
      <p:sp>
        <p:nvSpPr>
          <p:cNvPr id="9" name="TextBox 8"/>
          <p:cNvSpPr txBox="1"/>
          <p:nvPr/>
        </p:nvSpPr>
        <p:spPr>
          <a:xfrm>
            <a:off x="1295400" y="4038600"/>
            <a:ext cx="5988388" cy="923330"/>
          </a:xfrm>
          <a:prstGeom prst="rect">
            <a:avLst/>
          </a:prstGeom>
          <a:noFill/>
        </p:spPr>
        <p:txBody>
          <a:bodyPr wrap="none" rtlCol="0">
            <a:spAutoFit/>
          </a:bodyPr>
          <a:lstStyle/>
          <a:p>
            <a:r>
              <a:rPr lang="en-US" dirty="0" smtClean="0">
                <a:solidFill>
                  <a:srgbClr val="008000"/>
                </a:solidFill>
              </a:rPr>
              <a:t>Compilation should be simply done by calling </a:t>
            </a:r>
            <a:r>
              <a:rPr lang="en-US" dirty="0" err="1" smtClean="0">
                <a:solidFill>
                  <a:schemeClr val="accent2"/>
                </a:solidFill>
              </a:rPr>
              <a:t>atmexall</a:t>
            </a:r>
            <a:r>
              <a:rPr lang="en-US" dirty="0" smtClean="0">
                <a:solidFill>
                  <a:srgbClr val="008000"/>
                </a:solidFill>
              </a:rPr>
              <a:t>.</a:t>
            </a:r>
          </a:p>
          <a:p>
            <a:r>
              <a:rPr lang="en-US" dirty="0" smtClean="0">
                <a:solidFill>
                  <a:srgbClr val="008000"/>
                </a:solidFill>
              </a:rPr>
              <a:t>We test this on as many different versions of </a:t>
            </a:r>
            <a:r>
              <a:rPr lang="en-US" dirty="0" err="1" smtClean="0">
                <a:solidFill>
                  <a:srgbClr val="008000"/>
                </a:solidFill>
              </a:rPr>
              <a:t>Matlab</a:t>
            </a:r>
            <a:r>
              <a:rPr lang="en-US" dirty="0" smtClean="0">
                <a:solidFill>
                  <a:srgbClr val="008000"/>
                </a:solidFill>
              </a:rPr>
              <a:t>, and</a:t>
            </a:r>
          </a:p>
          <a:p>
            <a:r>
              <a:rPr lang="en-US" dirty="0" smtClean="0">
                <a:solidFill>
                  <a:srgbClr val="008000"/>
                </a:solidFill>
              </a:rPr>
              <a:t>as many platforms (Linux, Windows, Mac) as we can.</a:t>
            </a:r>
            <a:endParaRPr lang="en-US"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ea typeface="ＭＳ Ｐゴシック" pitchFamily="-112" charset="-128"/>
                <a:cs typeface="ＭＳ Ｐゴシック" pitchFamily="-112" charset="-128"/>
              </a:rPr>
              <a:t>Classes</a:t>
            </a:r>
          </a:p>
        </p:txBody>
      </p:sp>
      <p:sp>
        <p:nvSpPr>
          <p:cNvPr id="22531" name="Rectangle 3"/>
          <p:cNvSpPr>
            <a:spLocks noChangeArrowheads="1"/>
          </p:cNvSpPr>
          <p:nvPr/>
        </p:nvSpPr>
        <p:spPr bwMode="auto">
          <a:xfrm>
            <a:off x="7092950" y="3171825"/>
            <a:ext cx="1339850" cy="36830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RingParam</a:t>
            </a:r>
            <a:endParaRPr lang="en-US"/>
          </a:p>
        </p:txBody>
      </p:sp>
      <p:sp>
        <p:nvSpPr>
          <p:cNvPr id="22532" name="Rectangle 4"/>
          <p:cNvSpPr>
            <a:spLocks noChangeArrowheads="1"/>
          </p:cNvSpPr>
          <p:nvPr/>
        </p:nvSpPr>
        <p:spPr bwMode="auto">
          <a:xfrm>
            <a:off x="623888" y="2487613"/>
            <a:ext cx="608012" cy="369887"/>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Drift</a:t>
            </a:r>
            <a:endParaRPr lang="en-US"/>
          </a:p>
        </p:txBody>
      </p:sp>
      <p:sp>
        <p:nvSpPr>
          <p:cNvPr id="22533" name="Rectangle 5"/>
          <p:cNvSpPr>
            <a:spLocks noChangeArrowheads="1"/>
          </p:cNvSpPr>
          <p:nvPr/>
        </p:nvSpPr>
        <p:spPr bwMode="auto">
          <a:xfrm>
            <a:off x="1939925" y="2689225"/>
            <a:ext cx="723900" cy="36830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Bend</a:t>
            </a:r>
            <a:endParaRPr lang="en-US"/>
          </a:p>
        </p:txBody>
      </p:sp>
      <p:sp>
        <p:nvSpPr>
          <p:cNvPr id="22534" name="Rectangle 6"/>
          <p:cNvSpPr>
            <a:spLocks noChangeArrowheads="1"/>
          </p:cNvSpPr>
          <p:nvPr/>
        </p:nvSpPr>
        <p:spPr bwMode="auto">
          <a:xfrm>
            <a:off x="3146425" y="2487613"/>
            <a:ext cx="1390650" cy="369887"/>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Quadrupole</a:t>
            </a:r>
            <a:endParaRPr lang="en-US"/>
          </a:p>
        </p:txBody>
      </p:sp>
      <p:sp>
        <p:nvSpPr>
          <p:cNvPr id="22535" name="Rectangle 7"/>
          <p:cNvSpPr>
            <a:spLocks noChangeArrowheads="1"/>
          </p:cNvSpPr>
          <p:nvPr/>
        </p:nvSpPr>
        <p:spPr bwMode="auto">
          <a:xfrm>
            <a:off x="5214938" y="2306638"/>
            <a:ext cx="1211262" cy="369887"/>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Sextupole</a:t>
            </a:r>
            <a:endParaRPr lang="en-US"/>
          </a:p>
        </p:txBody>
      </p:sp>
      <p:sp>
        <p:nvSpPr>
          <p:cNvPr id="22536" name="Rectangle 8"/>
          <p:cNvSpPr>
            <a:spLocks noChangeArrowheads="1"/>
          </p:cNvSpPr>
          <p:nvPr/>
        </p:nvSpPr>
        <p:spPr bwMode="auto">
          <a:xfrm>
            <a:off x="4981575" y="3511550"/>
            <a:ext cx="1108075" cy="3698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Octupole</a:t>
            </a:r>
            <a:endParaRPr lang="en-US"/>
          </a:p>
        </p:txBody>
      </p:sp>
      <p:sp>
        <p:nvSpPr>
          <p:cNvPr id="22537" name="Rectangle 9"/>
          <p:cNvSpPr>
            <a:spLocks noChangeArrowheads="1"/>
          </p:cNvSpPr>
          <p:nvPr/>
        </p:nvSpPr>
        <p:spPr bwMode="auto">
          <a:xfrm>
            <a:off x="3511550" y="4030663"/>
            <a:ext cx="1133475" cy="369887"/>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RFCavity</a:t>
            </a:r>
            <a:endParaRPr lang="en-US"/>
          </a:p>
        </p:txBody>
      </p:sp>
      <p:sp>
        <p:nvSpPr>
          <p:cNvPr id="22538" name="Rectangle 10"/>
          <p:cNvSpPr>
            <a:spLocks noChangeArrowheads="1"/>
          </p:cNvSpPr>
          <p:nvPr/>
        </p:nvSpPr>
        <p:spPr bwMode="auto">
          <a:xfrm>
            <a:off x="1128713" y="3706813"/>
            <a:ext cx="1147762" cy="369887"/>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Corrector</a:t>
            </a:r>
            <a:endParaRPr lang="en-US"/>
          </a:p>
        </p:txBody>
      </p:sp>
      <p:sp>
        <p:nvSpPr>
          <p:cNvPr id="22539" name="Rectangle 11"/>
          <p:cNvSpPr>
            <a:spLocks noChangeArrowheads="1"/>
          </p:cNvSpPr>
          <p:nvPr/>
        </p:nvSpPr>
        <p:spPr bwMode="auto">
          <a:xfrm>
            <a:off x="1973263" y="5157788"/>
            <a:ext cx="1109662" cy="369887"/>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Multipole</a:t>
            </a:r>
            <a:endParaRPr lang="en-US"/>
          </a:p>
        </p:txBody>
      </p:sp>
      <p:sp>
        <p:nvSpPr>
          <p:cNvPr id="22540" name="Rectangle 12"/>
          <p:cNvSpPr>
            <a:spLocks noChangeArrowheads="1"/>
          </p:cNvSpPr>
          <p:nvPr/>
        </p:nvSpPr>
        <p:spPr bwMode="auto">
          <a:xfrm>
            <a:off x="3251200" y="5527675"/>
            <a:ext cx="1557338" cy="36830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ThinMultipole</a:t>
            </a:r>
            <a:endParaRPr lang="en-US"/>
          </a:p>
        </p:txBody>
      </p:sp>
      <p:sp>
        <p:nvSpPr>
          <p:cNvPr id="22541" name="Rectangle 13"/>
          <p:cNvSpPr>
            <a:spLocks noChangeArrowheads="1"/>
          </p:cNvSpPr>
          <p:nvPr/>
        </p:nvSpPr>
        <p:spPr bwMode="auto">
          <a:xfrm>
            <a:off x="4478338" y="4995863"/>
            <a:ext cx="1173162" cy="369887"/>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QuantDiff</a:t>
            </a:r>
            <a:endParaRPr lang="en-US"/>
          </a:p>
        </p:txBody>
      </p:sp>
      <p:sp>
        <p:nvSpPr>
          <p:cNvPr id="22542" name="Rectangle 14"/>
          <p:cNvSpPr>
            <a:spLocks noChangeArrowheads="1"/>
          </p:cNvSpPr>
          <p:nvPr/>
        </p:nvSpPr>
        <p:spPr bwMode="auto">
          <a:xfrm>
            <a:off x="5554663" y="5527675"/>
            <a:ext cx="1069975" cy="36830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Matrix66</a:t>
            </a:r>
            <a:endParaRPr lang="en-US"/>
          </a:p>
        </p:txBody>
      </p:sp>
      <p:sp>
        <p:nvSpPr>
          <p:cNvPr id="22543" name="Rectangle 15"/>
          <p:cNvSpPr>
            <a:spLocks noChangeArrowheads="1"/>
          </p:cNvSpPr>
          <p:nvPr/>
        </p:nvSpPr>
        <p:spPr bwMode="auto">
          <a:xfrm>
            <a:off x="6562725" y="4868863"/>
            <a:ext cx="966788" cy="369887"/>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Wiggler</a:t>
            </a:r>
            <a:endParaRPr lang="en-US"/>
          </a:p>
        </p:txBody>
      </p:sp>
      <p:sp>
        <p:nvSpPr>
          <p:cNvPr id="22544" name="Rectangle 16"/>
          <p:cNvSpPr>
            <a:spLocks noChangeArrowheads="1"/>
          </p:cNvSpPr>
          <p:nvPr/>
        </p:nvSpPr>
        <p:spPr bwMode="auto">
          <a:xfrm>
            <a:off x="7616825" y="4441825"/>
            <a:ext cx="1069975" cy="3698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KickMap</a:t>
            </a:r>
            <a:endParaRPr lang="en-US"/>
          </a:p>
        </p:txBody>
      </p:sp>
      <p:sp>
        <p:nvSpPr>
          <p:cNvPr id="22545" name="Rectangle 17"/>
          <p:cNvSpPr>
            <a:spLocks noChangeArrowheads="1"/>
          </p:cNvSpPr>
          <p:nvPr/>
        </p:nvSpPr>
        <p:spPr bwMode="auto">
          <a:xfrm>
            <a:off x="7762875" y="5527675"/>
            <a:ext cx="1082675" cy="36830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Solenoid</a:t>
            </a:r>
            <a:endParaRPr lang="en-US"/>
          </a:p>
        </p:txBody>
      </p:sp>
      <p:sp>
        <p:nvSpPr>
          <p:cNvPr id="19" name="Oval 18"/>
          <p:cNvSpPr>
            <a:spLocks noChangeArrowheads="1"/>
          </p:cNvSpPr>
          <p:nvPr/>
        </p:nvSpPr>
        <p:spPr bwMode="auto">
          <a:xfrm>
            <a:off x="623888" y="2487613"/>
            <a:ext cx="619125" cy="369887"/>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0" name="Oval 19"/>
          <p:cNvSpPr>
            <a:spLocks noChangeArrowheads="1"/>
          </p:cNvSpPr>
          <p:nvPr/>
        </p:nvSpPr>
        <p:spPr bwMode="auto">
          <a:xfrm>
            <a:off x="1758950" y="2701925"/>
            <a:ext cx="1022350" cy="368300"/>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1" name="Oval 20"/>
          <p:cNvSpPr>
            <a:spLocks noChangeArrowheads="1"/>
          </p:cNvSpPr>
          <p:nvPr/>
        </p:nvSpPr>
        <p:spPr bwMode="auto">
          <a:xfrm>
            <a:off x="3128963" y="2487613"/>
            <a:ext cx="1792287" cy="369887"/>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2" name="Oval 21"/>
          <p:cNvSpPr>
            <a:spLocks noChangeArrowheads="1"/>
          </p:cNvSpPr>
          <p:nvPr/>
        </p:nvSpPr>
        <p:spPr bwMode="auto">
          <a:xfrm>
            <a:off x="5118100" y="2306638"/>
            <a:ext cx="1754188" cy="369887"/>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3" name="Oval 22"/>
          <p:cNvSpPr>
            <a:spLocks noChangeArrowheads="1"/>
          </p:cNvSpPr>
          <p:nvPr/>
        </p:nvSpPr>
        <p:spPr bwMode="auto">
          <a:xfrm>
            <a:off x="4808538" y="3511550"/>
            <a:ext cx="1450975" cy="369888"/>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4" name="Oval 23"/>
          <p:cNvSpPr>
            <a:spLocks noChangeArrowheads="1"/>
          </p:cNvSpPr>
          <p:nvPr/>
        </p:nvSpPr>
        <p:spPr bwMode="auto">
          <a:xfrm>
            <a:off x="6997700" y="3171825"/>
            <a:ext cx="1689100" cy="368300"/>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5" name="Oval 24"/>
          <p:cNvSpPr>
            <a:spLocks noChangeArrowheads="1"/>
          </p:cNvSpPr>
          <p:nvPr/>
        </p:nvSpPr>
        <p:spPr bwMode="auto">
          <a:xfrm>
            <a:off x="3230563" y="4030663"/>
            <a:ext cx="1700212" cy="369887"/>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6" name="Oval 25"/>
          <p:cNvSpPr>
            <a:spLocks noChangeArrowheads="1"/>
          </p:cNvSpPr>
          <p:nvPr/>
        </p:nvSpPr>
        <p:spPr bwMode="auto">
          <a:xfrm>
            <a:off x="831850" y="3706813"/>
            <a:ext cx="1585913" cy="369887"/>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7" name="Oval 26"/>
          <p:cNvSpPr>
            <a:spLocks noChangeArrowheads="1"/>
          </p:cNvSpPr>
          <p:nvPr/>
        </p:nvSpPr>
        <p:spPr bwMode="auto">
          <a:xfrm>
            <a:off x="7308850" y="4441825"/>
            <a:ext cx="1587500" cy="369888"/>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8" name="Oval 27"/>
          <p:cNvSpPr>
            <a:spLocks noChangeArrowheads="1"/>
          </p:cNvSpPr>
          <p:nvPr/>
        </p:nvSpPr>
        <p:spPr bwMode="auto">
          <a:xfrm>
            <a:off x="1787525" y="5200650"/>
            <a:ext cx="1587500" cy="368300"/>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9" name="Oval 28"/>
          <p:cNvSpPr>
            <a:spLocks noChangeArrowheads="1"/>
          </p:cNvSpPr>
          <p:nvPr/>
        </p:nvSpPr>
        <p:spPr bwMode="auto">
          <a:xfrm>
            <a:off x="4187825" y="5014913"/>
            <a:ext cx="1587500" cy="369887"/>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30" name="Oval 29"/>
          <p:cNvSpPr>
            <a:spLocks noChangeArrowheads="1"/>
          </p:cNvSpPr>
          <p:nvPr/>
        </p:nvSpPr>
        <p:spPr bwMode="auto">
          <a:xfrm>
            <a:off x="2773363" y="5568950"/>
            <a:ext cx="2493962" cy="369888"/>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31" name="Oval 30"/>
          <p:cNvSpPr>
            <a:spLocks noChangeArrowheads="1"/>
          </p:cNvSpPr>
          <p:nvPr/>
        </p:nvSpPr>
        <p:spPr bwMode="auto">
          <a:xfrm>
            <a:off x="5410200" y="5527675"/>
            <a:ext cx="1587500" cy="368300"/>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32" name="Oval 31"/>
          <p:cNvSpPr>
            <a:spLocks noChangeArrowheads="1"/>
          </p:cNvSpPr>
          <p:nvPr/>
        </p:nvSpPr>
        <p:spPr bwMode="auto">
          <a:xfrm>
            <a:off x="6203950" y="4868863"/>
            <a:ext cx="1587500" cy="369887"/>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33" name="Oval 32"/>
          <p:cNvSpPr>
            <a:spLocks noChangeArrowheads="1"/>
          </p:cNvSpPr>
          <p:nvPr/>
        </p:nvSpPr>
        <p:spPr bwMode="auto">
          <a:xfrm>
            <a:off x="7308850" y="5568950"/>
            <a:ext cx="1587500" cy="369888"/>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2561" name="Rectangle 10"/>
          <p:cNvSpPr>
            <a:spLocks noChangeArrowheads="1"/>
          </p:cNvSpPr>
          <p:nvPr/>
        </p:nvSpPr>
        <p:spPr bwMode="auto">
          <a:xfrm>
            <a:off x="819150" y="4441825"/>
            <a:ext cx="1069975" cy="3698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Aperture</a:t>
            </a:r>
            <a:endParaRPr lang="en-US"/>
          </a:p>
        </p:txBody>
      </p:sp>
      <p:sp>
        <p:nvSpPr>
          <p:cNvPr id="46" name="Oval 45"/>
          <p:cNvSpPr>
            <a:spLocks noChangeArrowheads="1"/>
          </p:cNvSpPr>
          <p:nvPr/>
        </p:nvSpPr>
        <p:spPr bwMode="auto">
          <a:xfrm>
            <a:off x="561975" y="4498975"/>
            <a:ext cx="1585913" cy="369888"/>
          </a:xfrm>
          <a:prstGeom prst="ellipse">
            <a:avLst/>
          </a:prstGeom>
          <a:solidFill>
            <a:schemeClr val="accent2">
              <a:alpha val="25098"/>
            </a:schemeClr>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2563" name="TextBox 54"/>
          <p:cNvSpPr txBox="1">
            <a:spLocks noChangeArrowheads="1"/>
          </p:cNvSpPr>
          <p:nvPr/>
        </p:nvSpPr>
        <p:spPr bwMode="auto">
          <a:xfrm>
            <a:off x="3152775" y="6121400"/>
            <a:ext cx="4464050" cy="646113"/>
          </a:xfrm>
          <a:prstGeom prst="rect">
            <a:avLst/>
          </a:prstGeom>
          <a:noFill/>
          <a:ln w="9525">
            <a:noFill/>
            <a:miter lim="800000"/>
            <a:headEnd/>
            <a:tailEnd/>
          </a:ln>
        </p:spPr>
        <p:txBody>
          <a:bodyPr wrap="none">
            <a:prstTxWarp prst="textNoShape">
              <a:avLst/>
            </a:prstTxWarp>
            <a:spAutoFit/>
          </a:bodyPr>
          <a:lstStyle/>
          <a:p>
            <a:r>
              <a:rPr lang="en-US"/>
              <a:t>indsext=findcells(‘ring’,’Class’,’Sextupole’)</a:t>
            </a:r>
          </a:p>
          <a:p>
            <a:r>
              <a:rPr lang="en-US"/>
              <a:t>gives indices of all sextupoles</a:t>
            </a:r>
          </a:p>
        </p:txBody>
      </p:sp>
      <p:sp>
        <p:nvSpPr>
          <p:cNvPr id="22564" name="TextBox 35"/>
          <p:cNvSpPr txBox="1">
            <a:spLocks noChangeArrowheads="1"/>
          </p:cNvSpPr>
          <p:nvPr/>
        </p:nvSpPr>
        <p:spPr bwMode="auto">
          <a:xfrm>
            <a:off x="890588" y="1093788"/>
            <a:ext cx="7189787" cy="92392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Issue</a:t>
            </a:r>
            <a:r>
              <a:rPr lang="en-US"/>
              <a:t>: how to write functions that identify particular elements that will</a:t>
            </a:r>
          </a:p>
          <a:p>
            <a:r>
              <a:rPr lang="en-US"/>
              <a:t>work for lattices at different labs?</a:t>
            </a:r>
          </a:p>
          <a:p>
            <a:r>
              <a:rPr lang="en-US">
                <a:solidFill>
                  <a:srgbClr val="FF0000"/>
                </a:solidFill>
              </a:rPr>
              <a:t>Solution</a:t>
            </a:r>
            <a:r>
              <a:rPr lang="en-US"/>
              <a:t>: add a “Class” field to all elements</a:t>
            </a:r>
          </a:p>
        </p:txBody>
      </p:sp>
      <p:sp>
        <p:nvSpPr>
          <p:cNvPr id="22565" name="TextBox 36"/>
          <p:cNvSpPr txBox="1">
            <a:spLocks noChangeArrowheads="1"/>
          </p:cNvSpPr>
          <p:nvPr/>
        </p:nvSpPr>
        <p:spPr bwMode="auto">
          <a:xfrm>
            <a:off x="1762125" y="6267450"/>
            <a:ext cx="1146175" cy="368300"/>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Example</a:t>
            </a:r>
            <a:r>
              <a:rPr lang="en-US">
                <a:solidFill>
                  <a:srgbClr val="0000FF"/>
                </a:solidFill>
              </a:rPr>
              <a:t>:</a:t>
            </a:r>
          </a:p>
        </p:txBody>
      </p:sp>
    </p:spTree>
  </p:cSld>
  <p:clrMapOvr>
    <a:masterClrMapping/>
  </p:clrMapOvr>
</p:sld>
</file>

<file path=ppt/theme/theme1.xml><?xml version="1.0" encoding="utf-8"?>
<a:theme xmlns:a="http://schemas.openxmlformats.org/drawingml/2006/main" name="Blank">
  <a:themeElements>
    <a:clrScheme name="ESRF-LightBlue">
      <a:dk1>
        <a:sysClr val="windowText" lastClr="000000"/>
      </a:dk1>
      <a:lt1>
        <a:sysClr val="window" lastClr="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xmlns:a="http://schemas.openxmlformats.org/drawingml/2006/main" name="Blank.potx" id="{67C11CAC-9023-4D7C-A201-0E73168C1C5C}" vid="{657381B9-D2A2-47F3-8C63-832BC456550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647</TotalTime>
  <Words>3518</Words>
  <Application>Microsoft Macintosh PowerPoint</Application>
  <PresentationFormat>On-screen Show (4:3)</PresentationFormat>
  <Paragraphs>589</Paragraphs>
  <Slides>28</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Blank</vt:lpstr>
      <vt:lpstr>Acrobat Document</vt:lpstr>
      <vt:lpstr>Slide 1</vt:lpstr>
      <vt:lpstr>Outline</vt:lpstr>
      <vt:lpstr>Widely used Codes for electron rings</vt:lpstr>
      <vt:lpstr>History of AT</vt:lpstr>
      <vt:lpstr>atcollab</vt:lpstr>
      <vt:lpstr>atcollab communication</vt:lpstr>
      <vt:lpstr>atcollab svn repository</vt:lpstr>
      <vt:lpstr>principles we follow in our development</vt:lpstr>
      <vt:lpstr>Classes</vt:lpstr>
      <vt:lpstr>Integrators</vt:lpstr>
      <vt:lpstr>Moving away from global Variables Element and Ring Creation</vt:lpstr>
      <vt:lpstr>Integrators</vt:lpstr>
      <vt:lpstr>test integrator with RADIA MODEL</vt:lpstr>
      <vt:lpstr>new tools</vt:lpstr>
      <vt:lpstr>Functions in PubTools, started documentation process</vt:lpstr>
      <vt:lpstr>RDT and Dispersion correction</vt:lpstr>
      <vt:lpstr>Orbit correction</vt:lpstr>
      <vt:lpstr>Open Trajectory correction</vt:lpstr>
      <vt:lpstr>To Do for at and on the horizon</vt:lpstr>
      <vt:lpstr>Calculations for ESRF EBS</vt:lpstr>
      <vt:lpstr>calculating parameters in AT for ESRF1, EBS</vt:lpstr>
      <vt:lpstr>dynamic aperture</vt:lpstr>
      <vt:lpstr>momentum acceptance and Touschek Lifetime</vt:lpstr>
      <vt:lpstr>mode parameters</vt:lpstr>
      <vt:lpstr>Conclusions</vt:lpstr>
      <vt:lpstr>EXTRA SLIDES</vt:lpstr>
      <vt:lpstr>Quadrupole model: AT vs RADIA</vt:lpstr>
      <vt:lpstr>RINGPARAM </vt:lpstr>
    </vt:vector>
  </TitlesOfParts>
  <Company>ESRF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NASH Boaz</dc:creator>
  <cp:lastModifiedBy>Boaz Nash</cp:lastModifiedBy>
  <cp:revision>69</cp:revision>
  <dcterms:created xsi:type="dcterms:W3CDTF">2016-12-02T07:12:03Z</dcterms:created>
  <dcterms:modified xsi:type="dcterms:W3CDTF">2016-12-02T07:15:34Z</dcterms:modified>
</cp:coreProperties>
</file>