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66" r:id="rId4"/>
    <p:sldId id="258" r:id="rId5"/>
    <p:sldId id="259" r:id="rId6"/>
    <p:sldId id="260" r:id="rId7"/>
    <p:sldId id="262" r:id="rId8"/>
    <p:sldId id="264" r:id="rId9"/>
    <p:sldId id="267" r:id="rId10"/>
    <p:sldId id="265" r:id="rId11"/>
    <p:sldId id="26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8" d="100"/>
          <a:sy n="98" d="100"/>
        </p:scale>
        <p:origin x="-567" y="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4" Type="http://schemas.openxmlformats.org/officeDocument/2006/relationships/image" Target="../media/image1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F1B426-F0BE-480D-97FD-4C0C77AFC712}" type="datetimeFigureOut">
              <a:rPr lang="en-US" smtClean="0"/>
              <a:t>11/30/2016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E2BAF6-D7CE-4B50-9339-5E28B50389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3995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E2BAF6-D7CE-4B50-9339-5E28B503896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3042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C7A73-F6D9-487B-BF4B-CE82221CB5F9}" type="datetimeFigureOut">
              <a:rPr lang="en-US" smtClean="0"/>
              <a:t>11/30/2016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A415C-D0E6-42CF-B162-62BF574211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3316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C7A73-F6D9-487B-BF4B-CE82221CB5F9}" type="datetimeFigureOut">
              <a:rPr lang="en-US" smtClean="0"/>
              <a:t>11/30/2016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A415C-D0E6-42CF-B162-62BF574211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9437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C7A73-F6D9-487B-BF4B-CE82221CB5F9}" type="datetimeFigureOut">
              <a:rPr lang="en-US" smtClean="0"/>
              <a:t>11/30/2016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A415C-D0E6-42CF-B162-62BF574211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551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C7A73-F6D9-487B-BF4B-CE82221CB5F9}" type="datetimeFigureOut">
              <a:rPr lang="en-US" smtClean="0"/>
              <a:t>11/30/2016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A415C-D0E6-42CF-B162-62BF574211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98851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C7A73-F6D9-487B-BF4B-CE82221CB5F9}" type="datetimeFigureOut">
              <a:rPr lang="en-US" smtClean="0"/>
              <a:t>11/30/2016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A415C-D0E6-42CF-B162-62BF574211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45532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C7A73-F6D9-487B-BF4B-CE82221CB5F9}" type="datetimeFigureOut">
              <a:rPr lang="en-US" smtClean="0"/>
              <a:t>11/30/2016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A415C-D0E6-42CF-B162-62BF574211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4426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C7A73-F6D9-487B-BF4B-CE82221CB5F9}" type="datetimeFigureOut">
              <a:rPr lang="en-US" smtClean="0"/>
              <a:t>11/30/2016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A415C-D0E6-42CF-B162-62BF574211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10282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C7A73-F6D9-487B-BF4B-CE82221CB5F9}" type="datetimeFigureOut">
              <a:rPr lang="en-US" smtClean="0"/>
              <a:t>11/30/2016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A415C-D0E6-42CF-B162-62BF574211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487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C7A73-F6D9-487B-BF4B-CE82221CB5F9}" type="datetimeFigureOut">
              <a:rPr lang="en-US" smtClean="0"/>
              <a:t>11/30/2016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A415C-D0E6-42CF-B162-62BF574211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7635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C7A73-F6D9-487B-BF4B-CE82221CB5F9}" type="datetimeFigureOut">
              <a:rPr lang="en-US" smtClean="0"/>
              <a:t>11/30/2016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A415C-D0E6-42CF-B162-62BF574211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582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C7A73-F6D9-487B-BF4B-CE82221CB5F9}" type="datetimeFigureOut">
              <a:rPr lang="en-US" smtClean="0"/>
              <a:t>11/30/2016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A415C-D0E6-42CF-B162-62BF574211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5829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8C7A73-F6D9-487B-BF4B-CE82221CB5F9}" type="datetimeFigureOut">
              <a:rPr lang="en-US" smtClean="0"/>
              <a:t>11/30/2016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FA415C-D0E6-42CF-B162-62BF574211F1}" type="slidenum">
              <a:rPr lang="en-US" smtClean="0"/>
              <a:t>‹#›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74195"/>
            <a:ext cx="1368151" cy="5022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57552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 baseline="0">
          <a:solidFill>
            <a:srgbClr val="0000FF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png"/><Relationship Id="rId13" Type="http://schemas.openxmlformats.org/officeDocument/2006/relationships/image" Target="../media/image10.png"/><Relationship Id="rId3" Type="http://schemas.openxmlformats.org/officeDocument/2006/relationships/image" Target="../media/image30.png"/><Relationship Id="rId7" Type="http://schemas.openxmlformats.org/officeDocument/2006/relationships/image" Target="../media/image35.png"/><Relationship Id="rId12" Type="http://schemas.openxmlformats.org/officeDocument/2006/relationships/image" Target="../media/image9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8.png"/><Relationship Id="rId5" Type="http://schemas.openxmlformats.org/officeDocument/2006/relationships/image" Target="../media/image33.png"/><Relationship Id="rId10" Type="http://schemas.openxmlformats.org/officeDocument/2006/relationships/image" Target="../media/image7.png"/><Relationship Id="rId4" Type="http://schemas.openxmlformats.org/officeDocument/2006/relationships/image" Target="../media/image4.png"/><Relationship Id="rId9" Type="http://schemas.openxmlformats.org/officeDocument/2006/relationships/image" Target="../media/image6.png"/><Relationship Id="rId1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2.png"/><Relationship Id="rId5" Type="http://schemas.openxmlformats.org/officeDocument/2006/relationships/image" Target="../media/image12.wmf"/><Relationship Id="rId4" Type="http://schemas.openxmlformats.org/officeDocument/2006/relationships/oleObject" Target="../embeddings/oleObject1.bin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3.bin"/><Relationship Id="rId10" Type="http://schemas.openxmlformats.org/officeDocument/2006/relationships/image" Target="../media/image16.wmf"/><Relationship Id="rId4" Type="http://schemas.openxmlformats.org/officeDocument/2006/relationships/image" Target="../media/image13.wmf"/><Relationship Id="rId9" Type="http://schemas.openxmlformats.org/officeDocument/2006/relationships/oleObject" Target="../embeddings/oleObject5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Envelope tracking as a tool for low emittance ring design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M. </a:t>
            </a:r>
            <a:r>
              <a:rPr lang="en-US" dirty="0" err="1" smtClean="0"/>
              <a:t>Aiba</a:t>
            </a:r>
            <a:r>
              <a:rPr lang="en-US" dirty="0" smtClean="0"/>
              <a:t> and M. </a:t>
            </a:r>
            <a:r>
              <a:rPr lang="en-US" dirty="0" err="1" smtClean="0"/>
              <a:t>Ehrlichman</a:t>
            </a:r>
            <a:endParaRPr lang="en-US" dirty="0"/>
          </a:p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LERD workshop</a:t>
            </a:r>
          </a:p>
          <a:p>
            <a:r>
              <a:rPr lang="en-US" dirty="0" smtClean="0"/>
              <a:t>01.12.2016, Lund, Sweden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80689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/>
          <a:lstStyle/>
          <a:p>
            <a:r>
              <a:rPr lang="en-US" dirty="0" smtClean="0"/>
              <a:t>IBS simulation (3)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Simulation for full-coupled lattice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3184266"/>
              </p:ext>
            </p:extLst>
          </p:nvPr>
        </p:nvGraphicFramePr>
        <p:xfrm>
          <a:off x="899592" y="2780928"/>
          <a:ext cx="7128791" cy="197739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01851"/>
                <a:gridCol w="1376414"/>
                <a:gridCol w="1775263"/>
                <a:gridCol w="1775263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baseline="0" dirty="0">
                          <a:effectLst/>
                        </a:rPr>
                        <a:t>Without IBS</a:t>
                      </a:r>
                      <a:endParaRPr lang="en-US" sz="18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baseline="0">
                          <a:effectLst/>
                        </a:rPr>
                        <a:t>IBS "Standard" simulation</a:t>
                      </a:r>
                      <a:endParaRPr lang="en-US" sz="1800" b="0" i="0" u="none" strike="noStrike" baseline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baseline="0" dirty="0" err="1">
                          <a:effectLst/>
                        </a:rPr>
                        <a:t>Env</a:t>
                      </a:r>
                      <a:r>
                        <a:rPr lang="en-US" sz="1800" u="none" strike="noStrike" baseline="0" dirty="0">
                          <a:effectLst/>
                        </a:rPr>
                        <a:t>. </a:t>
                      </a:r>
                      <a:r>
                        <a:rPr lang="en-US" sz="1800" u="none" strike="noStrike" baseline="0" dirty="0" smtClean="0">
                          <a:effectLst/>
                        </a:rPr>
                        <a:t>tracking </a:t>
                      </a:r>
                      <a:r>
                        <a:rPr lang="en-US" sz="1800" u="none" strike="noStrike" baseline="0" dirty="0">
                          <a:effectLst/>
                        </a:rPr>
                        <a:t>with SR+IBS</a:t>
                      </a:r>
                      <a:endParaRPr lang="en-US" sz="18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baseline="0" dirty="0">
                          <a:effectLst/>
                        </a:rPr>
                        <a:t>Hor. Emittance (pm)</a:t>
                      </a:r>
                      <a:endParaRPr lang="en-US" sz="18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88</a:t>
                      </a:r>
                      <a:endParaRPr lang="en-US" sz="18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baseline="0" dirty="0">
                          <a:effectLst/>
                        </a:rPr>
                        <a:t>165</a:t>
                      </a:r>
                      <a:endParaRPr lang="en-US" sz="18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135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baseline="0">
                          <a:effectLst/>
                        </a:rPr>
                        <a:t>Ver. Emittance (pm)</a:t>
                      </a:r>
                      <a:endParaRPr lang="en-US" sz="1800" b="0" i="0" u="none" strike="noStrike" baseline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88</a:t>
                      </a:r>
                      <a:endParaRPr lang="en-US" sz="18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baseline="0" dirty="0" smtClean="0">
                          <a:effectLst/>
                        </a:rPr>
                        <a:t>88</a:t>
                      </a:r>
                      <a:endParaRPr lang="en-US" sz="18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134</a:t>
                      </a:r>
                      <a:endParaRPr lang="en-US" sz="18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u="none" strike="noStrike" baseline="0" dirty="0">
                          <a:effectLst/>
                        </a:rPr>
                        <a:t>Energy </a:t>
                      </a:r>
                      <a:r>
                        <a:rPr lang="en-US" sz="1800" u="none" strike="noStrike" baseline="0" dirty="0" smtClean="0">
                          <a:effectLst/>
                        </a:rPr>
                        <a:t>spread </a:t>
                      </a:r>
                      <a:r>
                        <a:rPr lang="en-US" sz="1800" u="none" strike="noStrike" dirty="0" smtClean="0">
                          <a:effectLst/>
                        </a:rPr>
                        <a:t>(</a:t>
                      </a:r>
                      <a:r>
                        <a:rPr lang="en-US" sz="1800" u="none" strike="noStrike" dirty="0" smtClean="0">
                          <a:effectLst/>
                          <a:latin typeface="Cambria Math"/>
                          <a:ea typeface="Cambria Math"/>
                        </a:rPr>
                        <a:t>‰)</a:t>
                      </a:r>
                      <a:endParaRPr lang="en-US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baseline="0">
                          <a:effectLst/>
                        </a:rPr>
                        <a:t>1.03</a:t>
                      </a:r>
                      <a:endParaRPr lang="en-US" sz="1800" b="0" i="0" u="none" strike="noStrike" baseline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baseline="0">
                          <a:effectLst/>
                        </a:rPr>
                        <a:t>1.31</a:t>
                      </a:r>
                      <a:endParaRPr lang="en-US" sz="1800" b="0" i="0" u="none" strike="noStrike" baseline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1.21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baseline="0">
                          <a:effectLst/>
                        </a:rPr>
                        <a:t>Bunch length (mm)</a:t>
                      </a:r>
                      <a:endParaRPr lang="en-US" sz="1800" b="0" i="0" u="none" strike="noStrike" baseline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baseline="0">
                          <a:effectLst/>
                        </a:rPr>
                        <a:t>1.24</a:t>
                      </a:r>
                      <a:endParaRPr lang="en-US" sz="1800" b="0" i="0" u="none" strike="noStrike" baseline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baseline="0" dirty="0">
                          <a:effectLst/>
                        </a:rPr>
                        <a:t>1.58</a:t>
                      </a:r>
                      <a:endParaRPr lang="en-US" sz="18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1.45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baseline="0">
                          <a:effectLst/>
                        </a:rPr>
                        <a:t>Bunch current (mA)</a:t>
                      </a:r>
                      <a:endParaRPr lang="en-US" sz="1800" b="0" i="0" u="none" strike="noStrike" baseline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baseline="0">
                          <a:effectLst/>
                        </a:rPr>
                        <a:t>5</a:t>
                      </a:r>
                      <a:endParaRPr lang="en-US" sz="1800" b="0" i="0" u="none" strike="noStrike" baseline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baseline="0">
                          <a:effectLst/>
                        </a:rPr>
                        <a:t>5</a:t>
                      </a:r>
                      <a:endParaRPr lang="en-US" sz="1800" b="0" i="0" u="none" strike="noStrike" baseline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baseline="0" dirty="0">
                          <a:effectLst/>
                        </a:rPr>
                        <a:t>5</a:t>
                      </a:r>
                      <a:endParaRPr lang="en-US" sz="18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115616" y="2204864"/>
            <a:ext cx="61676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Short bunch length and increased bunch current to enhance IBS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123728" y="5085184"/>
            <a:ext cx="494334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9933FF"/>
                </a:solidFill>
              </a:rPr>
              <a:t>Weak point of Standard simulation </a:t>
            </a:r>
          </a:p>
          <a:p>
            <a:r>
              <a:rPr lang="en-US" sz="2400" dirty="0" smtClean="0">
                <a:solidFill>
                  <a:srgbClr val="9933FF"/>
                </a:solidFill>
              </a:rPr>
              <a:t>(artificial introduction of coupling)</a:t>
            </a:r>
          </a:p>
          <a:p>
            <a:r>
              <a:rPr lang="en-US" sz="2400" dirty="0" smtClean="0">
                <a:solidFill>
                  <a:srgbClr val="9933FF"/>
                </a:solidFill>
              </a:rPr>
              <a:t>is more evident for full-coupled lattice</a:t>
            </a:r>
            <a:endParaRPr lang="en-US" sz="2400" dirty="0">
              <a:solidFill>
                <a:srgbClr val="9933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3519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2204864"/>
            <a:ext cx="8229600" cy="2692896"/>
          </a:xfrm>
        </p:spPr>
        <p:txBody>
          <a:bodyPr/>
          <a:lstStyle/>
          <a:p>
            <a:r>
              <a:rPr lang="en-US" dirty="0" smtClean="0"/>
              <a:t>Envelope tracking </a:t>
            </a:r>
          </a:p>
          <a:p>
            <a:pPr lvl="1"/>
            <a:r>
              <a:rPr lang="en-US" dirty="0" smtClean="0"/>
              <a:t>a good complement tool for LEDR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an handle any coupled lattice</a:t>
            </a:r>
          </a:p>
          <a:p>
            <a:pPr lvl="1"/>
            <a:r>
              <a:rPr lang="en-US" dirty="0" smtClean="0"/>
              <a:t>including synchrotron radiation and IBS 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5194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917031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Computations for low emittance ring design (LERD)</a:t>
            </a:r>
          </a:p>
          <a:p>
            <a:pPr lvl="1"/>
            <a:r>
              <a:rPr lang="en-US" dirty="0" smtClean="0"/>
              <a:t>Linear optical functions (Beta and Dispersion)</a:t>
            </a:r>
          </a:p>
          <a:p>
            <a:pPr lvl="2"/>
            <a:r>
              <a:rPr lang="en-US" dirty="0" smtClean="0"/>
              <a:t>Basis of LERD – Quads and Bends configuration</a:t>
            </a:r>
          </a:p>
          <a:p>
            <a:pPr lvl="1"/>
            <a:r>
              <a:rPr lang="en-US" dirty="0" smtClean="0"/>
              <a:t>Radiation integrals</a:t>
            </a:r>
          </a:p>
          <a:p>
            <a:pPr marL="914400" lvl="2" indent="0">
              <a:buNone/>
            </a:pPr>
            <a:r>
              <a:rPr lang="en-US" dirty="0" smtClean="0"/>
              <a:t>→ Emittance, Damping time, etc. </a:t>
            </a:r>
          </a:p>
          <a:p>
            <a:pPr lvl="1"/>
            <a:r>
              <a:rPr lang="en-US" dirty="0" smtClean="0"/>
              <a:t>Particle tracking</a:t>
            </a:r>
          </a:p>
          <a:p>
            <a:pPr marL="914400" lvl="2" indent="0">
              <a:buNone/>
            </a:pPr>
            <a:r>
              <a:rPr lang="en-US" dirty="0" smtClean="0"/>
              <a:t>→ Nonlinear opt</a:t>
            </a:r>
            <a:r>
              <a:rPr lang="en-US" dirty="0"/>
              <a:t>. – Dynamic </a:t>
            </a:r>
            <a:r>
              <a:rPr lang="en-US" dirty="0" smtClean="0"/>
              <a:t>aperture, life time, etc.</a:t>
            </a:r>
          </a:p>
          <a:p>
            <a:pPr lvl="1"/>
            <a:r>
              <a:rPr lang="en-US" dirty="0" smtClean="0"/>
              <a:t>Envelope (or sigma matrix) tracking</a:t>
            </a:r>
          </a:p>
          <a:p>
            <a:pPr marL="914400" lvl="2" indent="0">
              <a:buNone/>
            </a:pPr>
            <a:r>
              <a:rPr lang="en-US" dirty="0" smtClean="0"/>
              <a:t>→ Emittance, Damping time, IBS, etc. for </a:t>
            </a:r>
            <a:r>
              <a:rPr lang="en-US" b="1" dirty="0" smtClean="0"/>
              <a:t>any coupled lattice </a:t>
            </a:r>
          </a:p>
          <a:p>
            <a:pPr marL="914400" lvl="2" indent="0">
              <a:buNone/>
            </a:pP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1907704" y="5351472"/>
            <a:ext cx="5472608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solidFill>
                  <a:srgbClr val="9933FF"/>
                </a:solidFill>
              </a:rPr>
              <a:t>Implemented in SAD code from KEK</a:t>
            </a:r>
          </a:p>
          <a:p>
            <a:r>
              <a:rPr lang="en-US" sz="2600" dirty="0" smtClean="0">
                <a:solidFill>
                  <a:srgbClr val="9933FF"/>
                </a:solidFill>
              </a:rPr>
              <a:t>Not everybody is using this “tool”</a:t>
            </a:r>
            <a:endParaRPr lang="en-US" sz="2600" dirty="0">
              <a:solidFill>
                <a:srgbClr val="9933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56121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Sigma matrix</a:t>
            </a:r>
            <a:endParaRPr lang="de-CH" dirty="0"/>
          </a:p>
        </p:txBody>
      </p:sp>
      <p:sp>
        <p:nvSpPr>
          <p:cNvPr id="4" name="TextBox 3"/>
          <p:cNvSpPr txBox="1"/>
          <p:nvPr/>
        </p:nvSpPr>
        <p:spPr>
          <a:xfrm>
            <a:off x="4114800" y="29718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95536" y="1527079"/>
                <a:ext cx="8274129" cy="254999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/>
                              <a:ea typeface="Cambria Math"/>
                            </a:rPr>
                            <m:t>𝜎</m:t>
                          </m:r>
                        </m:e>
                        <m:sub>
                          <m:r>
                            <a:rPr lang="en-US" sz="2400" i="1">
                              <a:latin typeface="Cambria Math"/>
                            </a:rPr>
                            <m:t>𝑏𝑒𝑎𝑚</m:t>
                          </m:r>
                        </m:sub>
                      </m:sSub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400" i="1" smtClean="0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400" i="1" smtClean="0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3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sz="2400" i="1" smtClean="0">
                                        <a:latin typeface="Cambria Math"/>
                                      </a:rPr>
                                    </m:ctrlPr>
                                  </m:mPr>
                                  <m:mr>
                                    <m:e>
                                      <m:d>
                                        <m:dPr>
                                          <m:begChr m:val="⟨"/>
                                          <m:endChr m:val="⟩"/>
                                          <m:ctrlPr>
                                            <a:rPr lang="en-US" sz="2400" i="1" smtClean="0">
                                              <a:latin typeface="Cambria Math"/>
                                            </a:rPr>
                                          </m:ctrlPr>
                                        </m:dPr>
                                        <m:e>
                                          <m:sSup>
                                            <m:sSupPr>
                                              <m:ctrlPr>
                                                <a:rPr lang="en-US" sz="2400" i="1" smtClean="0">
                                                  <a:latin typeface="Cambria Math"/>
                                                </a:rPr>
                                              </m:ctrlPr>
                                            </m:sSupPr>
                                            <m:e>
                                              <m:r>
                                                <a:rPr lang="en-US" sz="2400" b="0" i="1" smtClean="0">
                                                  <a:latin typeface="Cambria Math"/>
                                                </a:rPr>
                                                <m:t>𝑥</m:t>
                                              </m:r>
                                            </m:e>
                                            <m:sup>
                                              <m:r>
                                                <a:rPr lang="en-US" sz="2400" b="0" i="1" smtClean="0">
                                                  <a:latin typeface="Cambria Math"/>
                                                </a:rPr>
                                                <m:t>2</m:t>
                                              </m:r>
                                            </m:sup>
                                          </m:sSup>
                                        </m:e>
                                      </m:d>
                                    </m:e>
                                    <m:e>
                                      <m:r>
                                        <a:rPr lang="en-US" sz="2400" b="0" i="1" smtClean="0">
                                          <a:latin typeface="Cambria Math"/>
                                        </a:rPr>
                                        <m:t> </m:t>
                                      </m:r>
                                      <m:d>
                                        <m:dPr>
                                          <m:begChr m:val="⟨"/>
                                          <m:endChr m:val="⟩"/>
                                          <m:ctrlPr>
                                            <a:rPr lang="en-US" sz="2400" b="0" i="1" smtClean="0">
                                              <a:latin typeface="Cambria Math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sz="2400" b="0" i="1" smtClean="0">
                                              <a:latin typeface="Cambria Math"/>
                                            </a:rPr>
                                            <m:t>𝑥𝑥</m:t>
                                          </m:r>
                                          <m:r>
                                            <a:rPr lang="en-US" sz="2400" b="0" i="1" smtClean="0">
                                              <a:latin typeface="Cambria Math"/>
                                            </a:rPr>
                                            <m:t>′</m:t>
                                          </m:r>
                                        </m:e>
                                      </m:d>
                                    </m:e>
                                    <m:e>
                                      <m:r>
                                        <a:rPr lang="en-US" sz="2400" b="0" i="1" smtClean="0">
                                          <a:latin typeface="Cambria Math"/>
                                        </a:rPr>
                                        <m:t> </m:t>
                                      </m:r>
                                      <m:d>
                                        <m:dPr>
                                          <m:begChr m:val="⟨"/>
                                          <m:endChr m:val="⟩"/>
                                          <m:ctrlPr>
                                            <a:rPr lang="en-US" sz="2400" b="0" i="1" smtClean="0">
                                              <a:latin typeface="Cambria Math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sz="2400" b="0" i="1" smtClean="0">
                                              <a:latin typeface="Cambria Math"/>
                                            </a:rPr>
                                            <m:t>𝑥𝑦</m:t>
                                          </m:r>
                                        </m:e>
                                      </m:d>
                                    </m:e>
                                  </m:mr>
                                  <m:mr>
                                    <m:e>
                                      <m:d>
                                        <m:dPr>
                                          <m:begChr m:val="⟨"/>
                                          <m:endChr m:val="⟩"/>
                                          <m:ctrlPr>
                                            <a:rPr lang="en-US" sz="2400" b="0" i="1" smtClean="0">
                                              <a:latin typeface="Cambria Math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sz="2400" b="0" i="1" smtClean="0">
                                              <a:latin typeface="Cambria Math"/>
                                            </a:rPr>
                                            <m:t>𝑥</m:t>
                                          </m:r>
                                          <m:r>
                                            <a:rPr lang="en-US" sz="2400" b="0" i="1" smtClean="0">
                                              <a:latin typeface="Cambria Math"/>
                                            </a:rPr>
                                            <m:t>′</m:t>
                                          </m:r>
                                          <m:r>
                                            <a:rPr lang="en-US" sz="2400" b="0" i="1" smtClean="0">
                                              <a:latin typeface="Cambria Math"/>
                                            </a:rPr>
                                            <m:t>𝑥</m:t>
                                          </m:r>
                                        </m:e>
                                      </m:d>
                                    </m:e>
                                    <m:e>
                                      <m:r>
                                        <a:rPr lang="en-US" sz="2400" b="0" i="1" smtClean="0">
                                          <a:latin typeface="Cambria Math"/>
                                        </a:rPr>
                                        <m:t> </m:t>
                                      </m:r>
                                      <m:d>
                                        <m:dPr>
                                          <m:begChr m:val="⟨"/>
                                          <m:endChr m:val="⟩"/>
                                          <m:ctrlPr>
                                            <a:rPr lang="en-US" sz="2400" b="0" i="1" smtClean="0">
                                              <a:latin typeface="Cambria Math"/>
                                            </a:rPr>
                                          </m:ctrlPr>
                                        </m:dPr>
                                        <m:e>
                                          <m:sSup>
                                            <m:sSupPr>
                                              <m:ctrlPr>
                                                <a:rPr lang="en-US" sz="2400" b="0" i="1" smtClean="0">
                                                  <a:latin typeface="Cambria Math"/>
                                                </a:rPr>
                                              </m:ctrlPr>
                                            </m:sSupPr>
                                            <m:e>
                                              <m:r>
                                                <a:rPr lang="en-US" sz="2400" b="0" i="1" smtClean="0">
                                                  <a:latin typeface="Cambria Math"/>
                                                </a:rPr>
                                                <m:t>𝑥</m:t>
                                              </m:r>
                                              <m:r>
                                                <a:rPr lang="en-US" sz="2400" b="0" i="1" smtClean="0">
                                                  <a:latin typeface="Cambria Math"/>
                                                </a:rPr>
                                                <m:t>′</m:t>
                                              </m:r>
                                            </m:e>
                                            <m:sup>
                                              <m:r>
                                                <a:rPr lang="en-US" sz="2400" b="0" i="1" smtClean="0">
                                                  <a:latin typeface="Cambria Math"/>
                                                </a:rPr>
                                                <m:t>2</m:t>
                                              </m:r>
                                            </m:sup>
                                          </m:sSup>
                                        </m:e>
                                      </m:d>
                                    </m:e>
                                    <m:e>
                                      <m:r>
                                        <a:rPr lang="en-US" sz="2400" b="0" i="1" smtClean="0">
                                          <a:latin typeface="Cambria Math"/>
                                        </a:rPr>
                                        <m:t> </m:t>
                                      </m:r>
                                      <m:d>
                                        <m:dPr>
                                          <m:begChr m:val="⟨"/>
                                          <m:endChr m:val="⟩"/>
                                          <m:ctrlPr>
                                            <a:rPr lang="en-US" sz="2400" b="0" i="1" smtClean="0">
                                              <a:latin typeface="Cambria Math"/>
                                            </a:rPr>
                                          </m:ctrlPr>
                                        </m:dPr>
                                        <m:e>
                                          <m:sSup>
                                            <m:sSupPr>
                                              <m:ctrlPr>
                                                <a:rPr lang="en-US" sz="2400" b="0" i="1" smtClean="0">
                                                  <a:latin typeface="Cambria Math"/>
                                                </a:rPr>
                                              </m:ctrlPr>
                                            </m:sSupPr>
                                            <m:e>
                                              <m:r>
                                                <a:rPr lang="en-US" sz="2400" b="0" i="1" smtClean="0">
                                                  <a:latin typeface="Cambria Math"/>
                                                </a:rPr>
                                                <m:t>𝑥</m:t>
                                              </m:r>
                                            </m:e>
                                            <m:sup>
                                              <m:r>
                                                <a:rPr lang="en-US" sz="2400" b="0" i="1" smtClean="0">
                                                  <a:latin typeface="Cambria Math"/>
                                                </a:rPr>
                                                <m:t>′</m:t>
                                              </m:r>
                                            </m:sup>
                                          </m:sSup>
                                          <m:r>
                                            <a:rPr lang="en-US" sz="2400" b="0" i="1" smtClean="0">
                                              <a:latin typeface="Cambria Math"/>
                                            </a:rPr>
                                            <m:t>𝑦</m:t>
                                          </m:r>
                                        </m:e>
                                      </m:d>
                                    </m:e>
                                  </m:mr>
                                  <m:mr>
                                    <m:e>
                                      <m:d>
                                        <m:dPr>
                                          <m:begChr m:val="⟨"/>
                                          <m:endChr m:val="⟩"/>
                                          <m:ctrlPr>
                                            <a:rPr lang="en-US" sz="2400" b="0" i="1" smtClean="0">
                                              <a:latin typeface="Cambria Math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sz="2400" b="0" i="1" smtClean="0">
                                              <a:latin typeface="Cambria Math"/>
                                            </a:rPr>
                                            <m:t>𝑦𝑥</m:t>
                                          </m:r>
                                        </m:e>
                                      </m:d>
                                    </m:e>
                                    <m:e>
                                      <m:r>
                                        <a:rPr lang="en-US" sz="2400" b="0" i="1" smtClean="0">
                                          <a:latin typeface="Cambria Math"/>
                                        </a:rPr>
                                        <m:t> </m:t>
                                      </m:r>
                                      <m:d>
                                        <m:dPr>
                                          <m:begChr m:val="⟨"/>
                                          <m:endChr m:val="⟩"/>
                                          <m:ctrlPr>
                                            <a:rPr lang="en-US" sz="2400" b="0" i="1" smtClean="0">
                                              <a:latin typeface="Cambria Math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sz="2400" b="0" i="1" smtClean="0">
                                              <a:latin typeface="Cambria Math"/>
                                            </a:rPr>
                                            <m:t>𝑦𝑥</m:t>
                                          </m:r>
                                          <m:r>
                                            <a:rPr lang="en-US" sz="2400" b="0" i="1" smtClean="0">
                                              <a:latin typeface="Cambria Math"/>
                                            </a:rPr>
                                            <m:t>′</m:t>
                                          </m:r>
                                        </m:e>
                                      </m:d>
                                    </m:e>
                                    <m:e>
                                      <m:r>
                                        <a:rPr lang="en-US" sz="2400" b="0" i="1" smtClean="0">
                                          <a:latin typeface="Cambria Math"/>
                                        </a:rPr>
                                        <m:t> </m:t>
                                      </m:r>
                                      <m:d>
                                        <m:dPr>
                                          <m:begChr m:val="⟨"/>
                                          <m:endChr m:val="⟩"/>
                                          <m:ctrlPr>
                                            <a:rPr lang="en-US" sz="2400" b="0" i="1" smtClean="0">
                                              <a:latin typeface="Cambria Math"/>
                                            </a:rPr>
                                          </m:ctrlPr>
                                        </m:dPr>
                                        <m:e>
                                          <m:sSup>
                                            <m:sSupPr>
                                              <m:ctrlPr>
                                                <a:rPr lang="en-US" sz="2400" b="0" i="1" smtClean="0">
                                                  <a:latin typeface="Cambria Math"/>
                                                </a:rPr>
                                              </m:ctrlPr>
                                            </m:sSupPr>
                                            <m:e>
                                              <m:r>
                                                <a:rPr lang="en-US" sz="2400" b="0" i="1" smtClean="0">
                                                  <a:latin typeface="Cambria Math"/>
                                                </a:rPr>
                                                <m:t>𝑦</m:t>
                                              </m:r>
                                            </m:e>
                                            <m:sup>
                                              <m:r>
                                                <a:rPr lang="en-US" sz="2400" b="0" i="1" smtClean="0">
                                                  <a:latin typeface="Cambria Math"/>
                                                </a:rPr>
                                                <m:t>2</m:t>
                                              </m:r>
                                            </m:sup>
                                          </m:sSup>
                                        </m:e>
                                      </m:d>
                                    </m:e>
                                  </m:mr>
                                </m:m>
                              </m:e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3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sz="2400" i="1">
                                        <a:latin typeface="Cambria Math"/>
                                      </a:rPr>
                                    </m:ctrlPr>
                                  </m:mPr>
                                  <m:mr>
                                    <m:e>
                                      <m:d>
                                        <m:dPr>
                                          <m:begChr m:val="⟨"/>
                                          <m:endChr m:val="⟩"/>
                                          <m:ctrlPr>
                                            <a:rPr lang="en-US" sz="2400" i="1" smtClean="0">
                                              <a:latin typeface="Cambria Math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sz="2400" b="0" i="1" smtClean="0">
                                              <a:latin typeface="Cambria Math"/>
                                            </a:rPr>
                                            <m:t>𝑥𝑦</m:t>
                                          </m:r>
                                          <m:r>
                                            <a:rPr lang="en-US" sz="2400" b="0" i="1" smtClean="0">
                                              <a:latin typeface="Cambria Math"/>
                                            </a:rPr>
                                            <m:t>′</m:t>
                                          </m:r>
                                        </m:e>
                                      </m:d>
                                    </m:e>
                                    <m:e>
                                      <m:r>
                                        <a:rPr lang="en-US" sz="2400" i="1">
                                          <a:latin typeface="Cambria Math"/>
                                        </a:rPr>
                                        <m:t> </m:t>
                                      </m:r>
                                      <m:d>
                                        <m:dPr>
                                          <m:begChr m:val="⟨"/>
                                          <m:endChr m:val="⟩"/>
                                          <m:ctrlPr>
                                            <a:rPr lang="en-US" sz="2400" i="1">
                                              <a:latin typeface="Cambria Math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sz="2400" b="0" i="1" smtClean="0">
                                              <a:latin typeface="Cambria Math"/>
                                            </a:rPr>
                                            <m:t>𝑥𝑠</m:t>
                                          </m:r>
                                        </m:e>
                                      </m:d>
                                    </m:e>
                                    <m:e>
                                      <m:r>
                                        <a:rPr lang="en-US" sz="2400" i="1">
                                          <a:latin typeface="Cambria Math"/>
                                        </a:rPr>
                                        <m:t> </m:t>
                                      </m:r>
                                      <m:d>
                                        <m:dPr>
                                          <m:begChr m:val="⟨"/>
                                          <m:endChr m:val="⟩"/>
                                          <m:ctrlPr>
                                            <a:rPr lang="en-US" sz="2400" i="1">
                                              <a:latin typeface="Cambria Math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sz="2400" b="0" i="1" smtClean="0">
                                              <a:latin typeface="Cambria Math"/>
                                            </a:rPr>
                                            <m:t>𝑥</m:t>
                                          </m:r>
                                          <m:r>
                                            <a:rPr lang="en-US" sz="2400" b="0" i="1" smtClean="0">
                                              <a:latin typeface="Cambria Math"/>
                                              <a:ea typeface="Cambria Math"/>
                                            </a:rPr>
                                            <m:t>𝛿</m:t>
                                          </m:r>
                                        </m:e>
                                      </m:d>
                                    </m:e>
                                  </m:mr>
                                  <m:mr>
                                    <m:e>
                                      <m:d>
                                        <m:dPr>
                                          <m:begChr m:val="⟨"/>
                                          <m:endChr m:val="⟩"/>
                                          <m:ctrlPr>
                                            <a:rPr lang="en-US" sz="2400" i="1">
                                              <a:latin typeface="Cambria Math"/>
                                            </a:rPr>
                                          </m:ctrlPr>
                                        </m:dPr>
                                        <m:e>
                                          <m:sSup>
                                            <m:sSupPr>
                                              <m:ctrlPr>
                                                <a:rPr lang="en-US" sz="2400" b="0" i="1" smtClean="0">
                                                  <a:latin typeface="Cambria Math"/>
                                                </a:rPr>
                                              </m:ctrlPr>
                                            </m:sSupPr>
                                            <m:e>
                                              <m:r>
                                                <a:rPr lang="en-US" sz="2400" b="0" i="1" smtClean="0">
                                                  <a:latin typeface="Cambria Math"/>
                                                </a:rPr>
                                                <m:t>𝑥</m:t>
                                              </m:r>
                                            </m:e>
                                            <m:sup>
                                              <m:r>
                                                <a:rPr lang="en-US" sz="2400" b="0" i="1" smtClean="0">
                                                  <a:latin typeface="Cambria Math"/>
                                                </a:rPr>
                                                <m:t>′</m:t>
                                              </m:r>
                                            </m:sup>
                                          </m:sSup>
                                          <m:r>
                                            <a:rPr lang="en-US" sz="2400" b="0" i="1" smtClean="0">
                                              <a:latin typeface="Cambria Math"/>
                                            </a:rPr>
                                            <m:t>𝑦</m:t>
                                          </m:r>
                                          <m:r>
                                            <a:rPr lang="en-US" sz="2400" b="0" i="1" smtClean="0">
                                              <a:latin typeface="Cambria Math"/>
                                            </a:rPr>
                                            <m:t>′</m:t>
                                          </m:r>
                                        </m:e>
                                      </m:d>
                                    </m:e>
                                    <m:e>
                                      <m:r>
                                        <a:rPr lang="en-US" sz="2400" i="1">
                                          <a:latin typeface="Cambria Math"/>
                                        </a:rPr>
                                        <m:t> </m:t>
                                      </m:r>
                                      <m:d>
                                        <m:dPr>
                                          <m:begChr m:val="⟨"/>
                                          <m:endChr m:val="⟩"/>
                                          <m:ctrlPr>
                                            <a:rPr lang="en-US" sz="2400" i="1">
                                              <a:latin typeface="Cambria Math"/>
                                            </a:rPr>
                                          </m:ctrlPr>
                                        </m:dPr>
                                        <m:e>
                                          <m:sSup>
                                            <m:sSupPr>
                                              <m:ctrlPr>
                                                <a:rPr lang="en-US" sz="2400" b="0" i="1" smtClean="0">
                                                  <a:latin typeface="Cambria Math"/>
                                                </a:rPr>
                                              </m:ctrlPr>
                                            </m:sSupPr>
                                            <m:e>
                                              <m:r>
                                                <a:rPr lang="en-US" sz="2400" b="0" i="1" smtClean="0">
                                                  <a:latin typeface="Cambria Math"/>
                                                </a:rPr>
                                                <m:t>𝑥</m:t>
                                              </m:r>
                                            </m:e>
                                            <m:sup>
                                              <m:r>
                                                <a:rPr lang="en-US" sz="2400" b="0" i="1" smtClean="0">
                                                  <a:latin typeface="Cambria Math"/>
                                                </a:rPr>
                                                <m:t>′</m:t>
                                              </m:r>
                                            </m:sup>
                                          </m:sSup>
                                          <m:r>
                                            <a:rPr lang="en-US" sz="2400" b="0" i="1" smtClean="0">
                                              <a:latin typeface="Cambria Math"/>
                                            </a:rPr>
                                            <m:t>𝑠</m:t>
                                          </m:r>
                                        </m:e>
                                      </m:d>
                                    </m:e>
                                    <m:e>
                                      <m:r>
                                        <a:rPr lang="en-US" sz="2400" i="1">
                                          <a:latin typeface="Cambria Math"/>
                                        </a:rPr>
                                        <m:t> </m:t>
                                      </m:r>
                                      <m:d>
                                        <m:dPr>
                                          <m:begChr m:val="⟨"/>
                                          <m:endChr m:val="⟩"/>
                                          <m:ctrlPr>
                                            <a:rPr lang="en-US" sz="2400" i="1">
                                              <a:latin typeface="Cambria Math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sz="2400" b="0" i="1" smtClean="0">
                                              <a:latin typeface="Cambria Math"/>
                                            </a:rPr>
                                            <m:t>𝑥</m:t>
                                          </m:r>
                                          <m:r>
                                            <a:rPr lang="en-US" sz="2400" b="0" i="1" smtClean="0">
                                              <a:latin typeface="Cambria Math"/>
                                            </a:rPr>
                                            <m:t>′</m:t>
                                          </m:r>
                                          <m:r>
                                            <a:rPr lang="en-US" sz="2400" b="0" i="1" smtClean="0">
                                              <a:latin typeface="Cambria Math"/>
                                              <a:ea typeface="Cambria Math"/>
                                            </a:rPr>
                                            <m:t>𝛿</m:t>
                                          </m:r>
                                        </m:e>
                                      </m:d>
                                    </m:e>
                                  </m:mr>
                                  <m:mr>
                                    <m:e>
                                      <m:d>
                                        <m:dPr>
                                          <m:begChr m:val="⟨"/>
                                          <m:endChr m:val="⟩"/>
                                          <m:ctrlPr>
                                            <a:rPr lang="en-US" sz="2400" i="1">
                                              <a:latin typeface="Cambria Math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sz="2400" b="0" i="1" smtClean="0">
                                              <a:latin typeface="Cambria Math"/>
                                            </a:rPr>
                                            <m:t>𝑦𝑦</m:t>
                                          </m:r>
                                          <m:r>
                                            <a:rPr lang="en-US" sz="2400" b="0" i="1" smtClean="0">
                                              <a:latin typeface="Cambria Math"/>
                                            </a:rPr>
                                            <m:t>′</m:t>
                                          </m:r>
                                        </m:e>
                                      </m:d>
                                    </m:e>
                                    <m:e>
                                      <m:r>
                                        <a:rPr lang="en-US" sz="2400" i="1">
                                          <a:latin typeface="Cambria Math"/>
                                        </a:rPr>
                                        <m:t> </m:t>
                                      </m:r>
                                      <m:d>
                                        <m:dPr>
                                          <m:begChr m:val="⟨"/>
                                          <m:endChr m:val="⟩"/>
                                          <m:ctrlPr>
                                            <a:rPr lang="en-US" sz="2400" i="1">
                                              <a:latin typeface="Cambria Math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sz="2400" b="0" i="1" smtClean="0">
                                              <a:latin typeface="Cambria Math"/>
                                            </a:rPr>
                                            <m:t>𝑦𝑠</m:t>
                                          </m:r>
                                        </m:e>
                                      </m:d>
                                    </m:e>
                                    <m:e>
                                      <m:r>
                                        <a:rPr lang="en-US" sz="2400" i="1">
                                          <a:latin typeface="Cambria Math"/>
                                        </a:rPr>
                                        <m:t> </m:t>
                                      </m:r>
                                      <m:d>
                                        <m:dPr>
                                          <m:begChr m:val="⟨"/>
                                          <m:endChr m:val="⟩"/>
                                          <m:ctrlPr>
                                            <a:rPr lang="en-US" sz="2400" i="1">
                                              <a:latin typeface="Cambria Math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sz="2400" b="0" i="1" smtClean="0">
                                              <a:latin typeface="Cambria Math"/>
                                            </a:rPr>
                                            <m:t>𝑦</m:t>
                                          </m:r>
                                          <m:r>
                                            <a:rPr lang="en-US" sz="2400" b="0" i="1" smtClean="0">
                                              <a:latin typeface="Cambria Math"/>
                                              <a:ea typeface="Cambria Math"/>
                                            </a:rPr>
                                            <m:t>𝛿</m:t>
                                          </m:r>
                                        </m:e>
                                      </m:d>
                                    </m:e>
                                  </m:mr>
                                </m:m>
                              </m:e>
                            </m:m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3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sz="2400" i="1">
                                        <a:latin typeface="Cambria Math"/>
                                      </a:rPr>
                                    </m:ctrlPr>
                                  </m:mPr>
                                  <m:mr>
                                    <m:e>
                                      <m:d>
                                        <m:dPr>
                                          <m:begChr m:val="⟨"/>
                                          <m:endChr m:val="⟩"/>
                                          <m:ctrlPr>
                                            <a:rPr lang="en-US" sz="2400" i="1">
                                              <a:latin typeface="Cambria Math"/>
                                            </a:rPr>
                                          </m:ctrlPr>
                                        </m:dPr>
                                        <m:e>
                                          <m:sSup>
                                            <m:sSupPr>
                                              <m:ctrlPr>
                                                <a:rPr lang="en-US" sz="2400" b="0" i="1" smtClean="0">
                                                  <a:latin typeface="Cambria Math"/>
                                                </a:rPr>
                                              </m:ctrlPr>
                                            </m:sSupPr>
                                            <m:e>
                                              <m:r>
                                                <a:rPr lang="en-US" sz="2400" b="0" i="1" smtClean="0">
                                                  <a:latin typeface="Cambria Math"/>
                                                </a:rPr>
                                                <m:t>𝑦</m:t>
                                              </m:r>
                                            </m:e>
                                            <m:sup>
                                              <m:r>
                                                <a:rPr lang="en-US" sz="2400" b="0" i="1" smtClean="0">
                                                  <a:latin typeface="Cambria Math"/>
                                                </a:rPr>
                                                <m:t>′</m:t>
                                              </m:r>
                                            </m:sup>
                                          </m:sSup>
                                          <m:r>
                                            <a:rPr lang="en-US" sz="2400" b="0" i="1" smtClean="0">
                                              <a:latin typeface="Cambria Math"/>
                                            </a:rPr>
                                            <m:t>𝑥</m:t>
                                          </m:r>
                                        </m:e>
                                      </m:d>
                                    </m:e>
                                    <m:e>
                                      <m:r>
                                        <a:rPr lang="en-US" sz="2400" i="1">
                                          <a:latin typeface="Cambria Math"/>
                                        </a:rPr>
                                        <m:t> </m:t>
                                      </m:r>
                                      <m:d>
                                        <m:dPr>
                                          <m:begChr m:val="⟨"/>
                                          <m:endChr m:val="⟩"/>
                                          <m:ctrlPr>
                                            <a:rPr lang="en-US" sz="2400" i="1">
                                              <a:latin typeface="Cambria Math"/>
                                            </a:rPr>
                                          </m:ctrlPr>
                                        </m:dPr>
                                        <m:e>
                                          <m:sSup>
                                            <m:sSupPr>
                                              <m:ctrlPr>
                                                <a:rPr lang="en-US" sz="2400" b="0" i="1" smtClean="0">
                                                  <a:latin typeface="Cambria Math"/>
                                                </a:rPr>
                                              </m:ctrlPr>
                                            </m:sSupPr>
                                            <m:e>
                                              <m:r>
                                                <a:rPr lang="en-US" sz="2400" b="0" i="1" smtClean="0">
                                                  <a:latin typeface="Cambria Math"/>
                                                </a:rPr>
                                                <m:t>𝑦</m:t>
                                              </m:r>
                                            </m:e>
                                            <m:sup>
                                              <m:r>
                                                <a:rPr lang="en-US" sz="2400" b="0" i="1" smtClean="0">
                                                  <a:latin typeface="Cambria Math"/>
                                                </a:rPr>
                                                <m:t>′</m:t>
                                              </m:r>
                                            </m:sup>
                                          </m:sSup>
                                          <m:r>
                                            <a:rPr lang="en-US" sz="2400" b="0" i="1" smtClean="0">
                                              <a:latin typeface="Cambria Math"/>
                                            </a:rPr>
                                            <m:t>𝑥</m:t>
                                          </m:r>
                                          <m:r>
                                            <a:rPr lang="en-US" sz="2400" b="0" i="1" smtClean="0">
                                              <a:latin typeface="Cambria Math"/>
                                            </a:rPr>
                                            <m:t>′</m:t>
                                          </m:r>
                                        </m:e>
                                      </m:d>
                                    </m:e>
                                    <m:e>
                                      <m:r>
                                        <a:rPr lang="en-US" sz="2400" i="1">
                                          <a:latin typeface="Cambria Math"/>
                                        </a:rPr>
                                        <m:t> </m:t>
                                      </m:r>
                                      <m:d>
                                        <m:dPr>
                                          <m:begChr m:val="⟨"/>
                                          <m:endChr m:val="⟩"/>
                                          <m:ctrlPr>
                                            <a:rPr lang="en-US" sz="2400" i="1">
                                              <a:latin typeface="Cambria Math"/>
                                            </a:rPr>
                                          </m:ctrlPr>
                                        </m:dPr>
                                        <m:e>
                                          <m:sSup>
                                            <m:sSupPr>
                                              <m:ctrlPr>
                                                <a:rPr lang="en-US" sz="2400" b="0" i="1" smtClean="0">
                                                  <a:latin typeface="Cambria Math"/>
                                                </a:rPr>
                                              </m:ctrlPr>
                                            </m:sSupPr>
                                            <m:e>
                                              <m:r>
                                                <a:rPr lang="en-US" sz="2400" b="0" i="1" smtClean="0">
                                                  <a:latin typeface="Cambria Math"/>
                                                </a:rPr>
                                                <m:t>𝑦</m:t>
                                              </m:r>
                                            </m:e>
                                            <m:sup>
                                              <m:r>
                                                <a:rPr lang="en-US" sz="2400" b="0" i="1" smtClean="0">
                                                  <a:latin typeface="Cambria Math"/>
                                                </a:rPr>
                                                <m:t>′</m:t>
                                              </m:r>
                                            </m:sup>
                                          </m:sSup>
                                          <m:r>
                                            <a:rPr lang="en-US" sz="2400" b="0" i="1" smtClean="0">
                                              <a:latin typeface="Cambria Math"/>
                                            </a:rPr>
                                            <m:t>𝑦</m:t>
                                          </m:r>
                                        </m:e>
                                      </m:d>
                                    </m:e>
                                  </m:mr>
                                  <m:mr>
                                    <m:e>
                                      <m:d>
                                        <m:dPr>
                                          <m:begChr m:val="⟨"/>
                                          <m:endChr m:val="⟩"/>
                                          <m:ctrlPr>
                                            <a:rPr lang="en-US" sz="2400" i="1">
                                              <a:latin typeface="Cambria Math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sz="2400" b="0" i="1" smtClean="0">
                                              <a:latin typeface="Cambria Math"/>
                                            </a:rPr>
                                            <m:t>𝑠𝑥</m:t>
                                          </m:r>
                                        </m:e>
                                      </m:d>
                                    </m:e>
                                    <m:e>
                                      <m:r>
                                        <a:rPr lang="en-US" sz="2400" i="1">
                                          <a:latin typeface="Cambria Math"/>
                                        </a:rPr>
                                        <m:t> </m:t>
                                      </m:r>
                                      <m:d>
                                        <m:dPr>
                                          <m:begChr m:val="⟨"/>
                                          <m:endChr m:val="⟩"/>
                                          <m:ctrlPr>
                                            <a:rPr lang="en-US" sz="2400" i="1">
                                              <a:latin typeface="Cambria Math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sz="2400" b="0" i="1" smtClean="0">
                                              <a:latin typeface="Cambria Math"/>
                                            </a:rPr>
                                            <m:t>𝑠𝑥</m:t>
                                          </m:r>
                                          <m:r>
                                            <a:rPr lang="en-US" sz="2400" b="0" i="1" smtClean="0">
                                              <a:latin typeface="Cambria Math"/>
                                            </a:rPr>
                                            <m:t>′</m:t>
                                          </m:r>
                                        </m:e>
                                      </m:d>
                                    </m:e>
                                    <m:e>
                                      <m:r>
                                        <a:rPr lang="en-US" sz="2400" i="1">
                                          <a:latin typeface="Cambria Math"/>
                                        </a:rPr>
                                        <m:t> </m:t>
                                      </m:r>
                                      <m:d>
                                        <m:dPr>
                                          <m:begChr m:val="⟨"/>
                                          <m:endChr m:val="⟩"/>
                                          <m:ctrlPr>
                                            <a:rPr lang="en-US" sz="2400" i="1">
                                              <a:latin typeface="Cambria Math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sz="2400" b="0" i="1" smtClean="0">
                                              <a:latin typeface="Cambria Math"/>
                                            </a:rPr>
                                            <m:t>𝑠𝑦</m:t>
                                          </m:r>
                                        </m:e>
                                      </m:d>
                                    </m:e>
                                  </m:mr>
                                  <m:mr>
                                    <m:e>
                                      <m:d>
                                        <m:dPr>
                                          <m:begChr m:val="⟨"/>
                                          <m:endChr m:val="⟩"/>
                                          <m:ctrlPr>
                                            <a:rPr lang="en-US" sz="2400" i="1">
                                              <a:latin typeface="Cambria Math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sz="2400" i="1" smtClean="0">
                                              <a:latin typeface="Cambria Math"/>
                                              <a:ea typeface="Cambria Math"/>
                                            </a:rPr>
                                            <m:t>𝛿</m:t>
                                          </m:r>
                                          <m:r>
                                            <a:rPr lang="en-US" sz="2400" b="0" i="1" smtClean="0">
                                              <a:latin typeface="Cambria Math"/>
                                              <a:ea typeface="Cambria Math"/>
                                            </a:rPr>
                                            <m:t>𝑥</m:t>
                                          </m:r>
                                        </m:e>
                                      </m:d>
                                    </m:e>
                                    <m:e>
                                      <m:r>
                                        <a:rPr lang="en-US" sz="2400" i="1">
                                          <a:latin typeface="Cambria Math"/>
                                        </a:rPr>
                                        <m:t> </m:t>
                                      </m:r>
                                      <m:d>
                                        <m:dPr>
                                          <m:begChr m:val="⟨"/>
                                          <m:endChr m:val="⟩"/>
                                          <m:ctrlPr>
                                            <a:rPr lang="en-US" sz="2400" i="1">
                                              <a:latin typeface="Cambria Math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sz="2400" i="1" smtClean="0">
                                              <a:latin typeface="Cambria Math"/>
                                              <a:ea typeface="Cambria Math"/>
                                            </a:rPr>
                                            <m:t>𝛿</m:t>
                                          </m:r>
                                          <m:r>
                                            <a:rPr lang="en-US" sz="2400" b="0" i="1" smtClean="0">
                                              <a:latin typeface="Cambria Math"/>
                                              <a:ea typeface="Cambria Math"/>
                                            </a:rPr>
                                            <m:t>𝑥</m:t>
                                          </m:r>
                                          <m:r>
                                            <a:rPr lang="en-US" sz="2400" b="0" i="1" smtClean="0">
                                              <a:latin typeface="Cambria Math"/>
                                              <a:ea typeface="Cambria Math"/>
                                            </a:rPr>
                                            <m:t>′</m:t>
                                          </m:r>
                                        </m:e>
                                      </m:d>
                                    </m:e>
                                    <m:e>
                                      <m:r>
                                        <a:rPr lang="en-US" sz="2400" i="1">
                                          <a:latin typeface="Cambria Math"/>
                                        </a:rPr>
                                        <m:t> </m:t>
                                      </m:r>
                                      <m:d>
                                        <m:dPr>
                                          <m:begChr m:val="⟨"/>
                                          <m:endChr m:val="⟩"/>
                                          <m:ctrlPr>
                                            <a:rPr lang="en-US" sz="2400" i="1" smtClean="0">
                                              <a:latin typeface="Cambria Math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sz="2400" i="1" smtClean="0">
                                              <a:latin typeface="Cambria Math"/>
                                              <a:ea typeface="Cambria Math"/>
                                            </a:rPr>
                                            <m:t>𝛿</m:t>
                                          </m:r>
                                          <m:r>
                                            <a:rPr lang="en-US" sz="2400" b="0" i="1" smtClean="0">
                                              <a:latin typeface="Cambria Math"/>
                                              <a:ea typeface="Cambria Math"/>
                                            </a:rPr>
                                            <m:t>𝑦</m:t>
                                          </m:r>
                                        </m:e>
                                      </m:d>
                                    </m:e>
                                  </m:mr>
                                </m:m>
                              </m:e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3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sz="2400" i="1">
                                        <a:solidFill>
                                          <a:prstClr val="black"/>
                                        </a:solidFill>
                                        <a:latin typeface="Cambria Math"/>
                                      </a:rPr>
                                    </m:ctrlPr>
                                  </m:mPr>
                                  <m:mr>
                                    <m:e>
                                      <m:d>
                                        <m:dPr>
                                          <m:begChr m:val="⟨"/>
                                          <m:endChr m:val="⟩"/>
                                          <m:ctrlPr>
                                            <a:rPr lang="en-US" sz="2400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</a:rPr>
                                          </m:ctrlPr>
                                        </m:dPr>
                                        <m:e>
                                          <m:sSup>
                                            <m:sSupPr>
                                              <m:ctrlPr>
                                                <a:rPr lang="en-US" sz="2400" i="1">
                                                  <a:solidFill>
                                                    <a:prstClr val="black"/>
                                                  </a:solidFill>
                                                  <a:latin typeface="Cambria Math"/>
                                                </a:rPr>
                                              </m:ctrlPr>
                                            </m:sSupPr>
                                            <m:e>
                                              <m:r>
                                                <a:rPr lang="en-US" sz="2400" b="0" i="1" smtClean="0">
                                                  <a:solidFill>
                                                    <a:prstClr val="black"/>
                                                  </a:solidFill>
                                                  <a:latin typeface="Cambria Math"/>
                                                </a:rPr>
                                                <m:t>𝑦</m:t>
                                              </m:r>
                                              <m:r>
                                                <a:rPr lang="en-US" sz="2400" b="0" i="1" smtClean="0">
                                                  <a:solidFill>
                                                    <a:prstClr val="black"/>
                                                  </a:solidFill>
                                                  <a:latin typeface="Cambria Math"/>
                                                </a:rPr>
                                                <m:t>′</m:t>
                                              </m:r>
                                            </m:e>
                                            <m:sup>
                                              <m:r>
                                                <a:rPr lang="en-US" sz="2400" b="0" i="1" smtClean="0">
                                                  <a:solidFill>
                                                    <a:prstClr val="black"/>
                                                  </a:solidFill>
                                                  <a:latin typeface="Cambria Math"/>
                                                </a:rPr>
                                                <m:t>2</m:t>
                                              </m:r>
                                            </m:sup>
                                          </m:sSup>
                                        </m:e>
                                      </m:d>
                                    </m:e>
                                    <m:e>
                                      <m:r>
                                        <a:rPr lang="en-US" sz="2400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 </m:t>
                                      </m:r>
                                      <m:d>
                                        <m:dPr>
                                          <m:begChr m:val="⟨"/>
                                          <m:endChr m:val="⟩"/>
                                          <m:ctrlPr>
                                            <a:rPr lang="en-US" sz="2400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</a:rPr>
                                          </m:ctrlPr>
                                        </m:dPr>
                                        <m:e>
                                          <m:sSup>
                                            <m:sSupPr>
                                              <m:ctrlPr>
                                                <a:rPr lang="en-US" sz="2400" b="0" i="1" smtClean="0">
                                                  <a:solidFill>
                                                    <a:prstClr val="black"/>
                                                  </a:solidFill>
                                                  <a:latin typeface="Cambria Math"/>
                                                </a:rPr>
                                              </m:ctrlPr>
                                            </m:sSupPr>
                                            <m:e>
                                              <m:r>
                                                <a:rPr lang="en-US" sz="2400" b="0" i="1" smtClean="0">
                                                  <a:solidFill>
                                                    <a:prstClr val="black"/>
                                                  </a:solidFill>
                                                  <a:latin typeface="Cambria Math"/>
                                                </a:rPr>
                                                <m:t>𝑦</m:t>
                                              </m:r>
                                            </m:e>
                                            <m:sup>
                                              <m:r>
                                                <a:rPr lang="en-US" sz="2400" b="0" i="1" smtClean="0">
                                                  <a:solidFill>
                                                    <a:prstClr val="black"/>
                                                  </a:solidFill>
                                                  <a:latin typeface="Cambria Math"/>
                                                </a:rPr>
                                                <m:t>′</m:t>
                                              </m:r>
                                            </m:sup>
                                          </m:sSup>
                                          <m:r>
                                            <a:rPr lang="en-US" sz="2400" b="0" i="1" smtClean="0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</a:rPr>
                                            <m:t>𝑠</m:t>
                                          </m:r>
                                        </m:e>
                                      </m:d>
                                    </m:e>
                                    <m:e>
                                      <m:r>
                                        <a:rPr lang="en-US" sz="2400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 </m:t>
                                      </m:r>
                                      <m:d>
                                        <m:dPr>
                                          <m:begChr m:val="⟨"/>
                                          <m:endChr m:val="⟩"/>
                                          <m:ctrlPr>
                                            <a:rPr lang="en-US" sz="2400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sz="2400" b="0" i="1" smtClean="0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</a:rPr>
                                            <m:t>𝑦</m:t>
                                          </m:r>
                                          <m:r>
                                            <a:rPr lang="en-US" sz="2400" b="0" i="1" smtClean="0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</a:rPr>
                                            <m:t>′</m:t>
                                          </m:r>
                                          <m:r>
                                            <a:rPr lang="en-US" sz="2400" b="0" i="1" smtClean="0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  <a:ea typeface="Cambria Math"/>
                                            </a:rPr>
                                            <m:t>𝛿</m:t>
                                          </m:r>
                                        </m:e>
                                      </m:d>
                                    </m:e>
                                  </m:mr>
                                  <m:mr>
                                    <m:e>
                                      <m:d>
                                        <m:dPr>
                                          <m:begChr m:val="⟨"/>
                                          <m:endChr m:val="⟩"/>
                                          <m:ctrlPr>
                                            <a:rPr lang="en-US" sz="2400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sz="2400" b="0" i="1" smtClean="0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</a:rPr>
                                            <m:t>𝑠𝑦</m:t>
                                          </m:r>
                                          <m:r>
                                            <a:rPr lang="en-US" sz="2400" b="0" i="1" smtClean="0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</a:rPr>
                                            <m:t>′</m:t>
                                          </m:r>
                                        </m:e>
                                      </m:d>
                                    </m:e>
                                    <m:e>
                                      <m:r>
                                        <a:rPr lang="en-US" sz="2400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 </m:t>
                                      </m:r>
                                      <m:d>
                                        <m:dPr>
                                          <m:begChr m:val="⟨"/>
                                          <m:endChr m:val="⟩"/>
                                          <m:ctrlPr>
                                            <a:rPr lang="en-US" sz="2400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</a:rPr>
                                          </m:ctrlPr>
                                        </m:dPr>
                                        <m:e>
                                          <m:sSup>
                                            <m:sSupPr>
                                              <m:ctrlPr>
                                                <a:rPr lang="en-US" sz="2400" i="1">
                                                  <a:solidFill>
                                                    <a:prstClr val="black"/>
                                                  </a:solidFill>
                                                  <a:latin typeface="Cambria Math"/>
                                                </a:rPr>
                                              </m:ctrlPr>
                                            </m:sSupPr>
                                            <m:e>
                                              <m:r>
                                                <a:rPr lang="en-US" sz="2400" b="0" i="1" smtClean="0">
                                                  <a:solidFill>
                                                    <a:prstClr val="black"/>
                                                  </a:solidFill>
                                                  <a:latin typeface="Cambria Math"/>
                                                </a:rPr>
                                                <m:t>𝑠</m:t>
                                              </m:r>
                                            </m:e>
                                            <m:sup>
                                              <m:r>
                                                <a:rPr lang="en-US" sz="2400" b="0" i="1" smtClean="0">
                                                  <a:solidFill>
                                                    <a:prstClr val="black"/>
                                                  </a:solidFill>
                                                  <a:latin typeface="Cambria Math"/>
                                                </a:rPr>
                                                <m:t>2</m:t>
                                              </m:r>
                                            </m:sup>
                                          </m:sSup>
                                        </m:e>
                                      </m:d>
                                    </m:e>
                                    <m:e>
                                      <m:r>
                                        <a:rPr lang="en-US" sz="2400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 </m:t>
                                      </m:r>
                                      <m:d>
                                        <m:dPr>
                                          <m:begChr m:val="⟨"/>
                                          <m:endChr m:val="⟩"/>
                                          <m:ctrlPr>
                                            <a:rPr lang="en-US" sz="2400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sz="2400" b="0" i="1" smtClean="0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</a:rPr>
                                            <m:t>𝑠</m:t>
                                          </m:r>
                                          <m:r>
                                            <a:rPr lang="en-US" sz="2400" b="0" i="1" smtClean="0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  <a:ea typeface="Cambria Math"/>
                                            </a:rPr>
                                            <m:t>𝛿</m:t>
                                          </m:r>
                                        </m:e>
                                      </m:d>
                                    </m:e>
                                  </m:mr>
                                  <m:mr>
                                    <m:e>
                                      <m:d>
                                        <m:dPr>
                                          <m:begChr m:val="⟨"/>
                                          <m:endChr m:val="⟩"/>
                                          <m:ctrlPr>
                                            <a:rPr lang="en-US" sz="2400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sz="2400" i="1" smtClean="0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  <a:ea typeface="Cambria Math"/>
                                            </a:rPr>
                                            <m:t>𝛿</m:t>
                                          </m:r>
                                          <m:r>
                                            <a:rPr lang="en-US" sz="2400" b="0" i="1" smtClean="0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  <a:ea typeface="Cambria Math"/>
                                            </a:rPr>
                                            <m:t>𝑦</m:t>
                                          </m:r>
                                          <m:r>
                                            <a:rPr lang="en-US" sz="2400" b="0" i="1" smtClean="0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  <a:ea typeface="Cambria Math"/>
                                            </a:rPr>
                                            <m:t>′</m:t>
                                          </m:r>
                                        </m:e>
                                      </m:d>
                                    </m:e>
                                    <m:e>
                                      <m:r>
                                        <a:rPr lang="en-US" sz="2400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 </m:t>
                                      </m:r>
                                      <m:d>
                                        <m:dPr>
                                          <m:begChr m:val="⟨"/>
                                          <m:endChr m:val="⟩"/>
                                          <m:ctrlPr>
                                            <a:rPr lang="en-US" sz="2400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sz="2400" i="1" smtClean="0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  <a:ea typeface="Cambria Math"/>
                                            </a:rPr>
                                            <m:t>𝛿</m:t>
                                          </m:r>
                                          <m:r>
                                            <a:rPr lang="en-US" sz="2400" b="0" i="1" smtClean="0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  <a:ea typeface="Cambria Math"/>
                                            </a:rPr>
                                            <m:t>𝑠</m:t>
                                          </m:r>
                                        </m:e>
                                      </m:d>
                                    </m:e>
                                    <m:e>
                                      <m:r>
                                        <a:rPr lang="en-US" sz="2400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 </m:t>
                                      </m:r>
                                      <m:d>
                                        <m:dPr>
                                          <m:begChr m:val="⟨"/>
                                          <m:endChr m:val="⟩"/>
                                          <m:ctrlPr>
                                            <a:rPr lang="en-US" sz="2400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</a:rPr>
                                          </m:ctrlPr>
                                        </m:dPr>
                                        <m:e>
                                          <m:sSup>
                                            <m:sSupPr>
                                              <m:ctrlPr>
                                                <a:rPr lang="en-US" sz="2400" i="1">
                                                  <a:solidFill>
                                                    <a:prstClr val="black"/>
                                                  </a:solidFill>
                                                  <a:latin typeface="Cambria Math"/>
                                                </a:rPr>
                                              </m:ctrlPr>
                                            </m:sSupPr>
                                            <m:e>
                                              <m:r>
                                                <a:rPr lang="en-US" sz="2400" i="1" smtClean="0">
                                                  <a:solidFill>
                                                    <a:prstClr val="black"/>
                                                  </a:solidFill>
                                                  <a:latin typeface="Cambria Math"/>
                                                  <a:ea typeface="Cambria Math"/>
                                                </a:rPr>
                                                <m:t>𝛿</m:t>
                                              </m:r>
                                            </m:e>
                                            <m:sup>
                                              <m:r>
                                                <a:rPr lang="en-US" sz="2400" b="0" i="1" smtClean="0">
                                                  <a:solidFill>
                                                    <a:prstClr val="black"/>
                                                  </a:solidFill>
                                                  <a:latin typeface="Cambria Math"/>
                                                </a:rPr>
                                                <m:t>2</m:t>
                                              </m:r>
                                            </m:sup>
                                          </m:sSup>
                                        </m:e>
                                      </m:d>
                                    </m:e>
                                  </m:mr>
                                </m:m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1527079"/>
                <a:ext cx="8274129" cy="2549993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1619671" y="4293096"/>
            <a:ext cx="6735177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Sigma matrix represents the beam:</a:t>
            </a:r>
          </a:p>
          <a:p>
            <a:r>
              <a:rPr lang="en-US" sz="2800" dirty="0" smtClean="0"/>
              <a:t>   - Beam sizes (squared) = Diagonal elements</a:t>
            </a:r>
          </a:p>
          <a:p>
            <a:r>
              <a:rPr lang="en-US" sz="2800" dirty="0" smtClean="0"/>
              <a:t>   - Emittances = Eigen values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 - Coupling terms = Off-diagonal elements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3230090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Envelope tracking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0872" y="1711349"/>
            <a:ext cx="8229600" cy="4525963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Transport sigma matrix element by element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Synchrotron radiation is included as Damping and Diffusion matrices</a:t>
            </a:r>
          </a:p>
          <a:p>
            <a:pPr lvl="1"/>
            <a:r>
              <a:rPr lang="en-US" dirty="0" smtClean="0"/>
              <a:t>Reference: K. </a:t>
            </a:r>
            <a:r>
              <a:rPr lang="en-US" dirty="0" err="1" smtClean="0"/>
              <a:t>Ohmi</a:t>
            </a:r>
            <a:r>
              <a:rPr lang="en-US" dirty="0" smtClean="0"/>
              <a:t>, K. Hirata, and K. </a:t>
            </a:r>
            <a:r>
              <a:rPr lang="en-US" dirty="0" err="1" smtClean="0"/>
              <a:t>Oide</a:t>
            </a:r>
            <a:r>
              <a:rPr lang="en-US" dirty="0" smtClean="0"/>
              <a:t>, “From the beam-envelope to synchrotron-radiation integrals”, Phys. Rev. E 49-1, p.751 (1994)</a:t>
            </a:r>
          </a:p>
          <a:p>
            <a:r>
              <a:rPr lang="en-US" dirty="0" smtClean="0"/>
              <a:t>IBS can be included in the same manner</a:t>
            </a:r>
          </a:p>
          <a:p>
            <a:pPr lvl="1"/>
            <a:r>
              <a:rPr lang="en-US" dirty="0" smtClean="0"/>
              <a:t>Reference: </a:t>
            </a:r>
            <a:r>
              <a:rPr lang="de-DE" dirty="0"/>
              <a:t>K. </a:t>
            </a:r>
            <a:r>
              <a:rPr lang="de-DE" dirty="0" err="1"/>
              <a:t>Kubo</a:t>
            </a:r>
            <a:r>
              <a:rPr lang="de-DE" dirty="0"/>
              <a:t>, K. </a:t>
            </a:r>
            <a:r>
              <a:rPr lang="de-DE" dirty="0" err="1"/>
              <a:t>Oide</a:t>
            </a:r>
            <a:r>
              <a:rPr lang="de-DE" dirty="0"/>
              <a:t>, “Intrabeam </a:t>
            </a:r>
            <a:r>
              <a:rPr lang="de-DE" dirty="0" err="1"/>
              <a:t>Scattering</a:t>
            </a:r>
            <a:r>
              <a:rPr lang="de-DE" dirty="0"/>
              <a:t> in </a:t>
            </a:r>
            <a:r>
              <a:rPr lang="de-DE" dirty="0" err="1"/>
              <a:t>Electron</a:t>
            </a:r>
            <a:r>
              <a:rPr lang="de-DE" dirty="0"/>
              <a:t> Storage Rings”, PRST-AB 4, 124401 (2001</a:t>
            </a:r>
            <a:r>
              <a:rPr lang="de-DE" dirty="0" smtClean="0"/>
              <a:t>)</a:t>
            </a:r>
            <a:endParaRPr lang="en-US" dirty="0"/>
          </a:p>
          <a:p>
            <a:pPr lvl="2"/>
            <a:r>
              <a:rPr lang="en-US" dirty="0" smtClean="0"/>
              <a:t>Generalization </a:t>
            </a:r>
            <a:r>
              <a:rPr lang="en-US" dirty="0"/>
              <a:t>of the method in J.D. </a:t>
            </a:r>
            <a:r>
              <a:rPr lang="en-US" dirty="0" err="1"/>
              <a:t>Bjorken</a:t>
            </a:r>
            <a:r>
              <a:rPr lang="en-US" dirty="0"/>
              <a:t>, S.K. </a:t>
            </a:r>
            <a:r>
              <a:rPr lang="en-US" dirty="0" err="1"/>
              <a:t>Mtingwa</a:t>
            </a:r>
            <a:r>
              <a:rPr lang="en-US" dirty="0"/>
              <a:t>, “</a:t>
            </a:r>
            <a:r>
              <a:rPr lang="en-US" dirty="0" err="1"/>
              <a:t>Intrabeam</a:t>
            </a:r>
            <a:r>
              <a:rPr lang="en-US" dirty="0"/>
              <a:t> Scattering”, Part. Acc. Vol. 13, pp. 115-143 (1983) </a:t>
            </a:r>
            <a:endParaRPr lang="de-DE" dirty="0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2977480" y="2235874"/>
                <a:ext cx="3312368" cy="8002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800" i="1" smtClean="0">
                              <a:latin typeface="Cambria Math"/>
                              <a:ea typeface="Cambria Math"/>
                            </a:rPr>
                            <m:t>𝜎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/>
                            </a:rPr>
                            <m:t>𝑏𝑒𝑎𝑚</m:t>
                          </m:r>
                        </m:sub>
                      </m:sSub>
                      <m:r>
                        <a:rPr lang="en-US" sz="2800" i="1" smtClean="0">
                          <a:latin typeface="Cambria Math"/>
                          <a:ea typeface="Cambria Math"/>
                        </a:rPr>
                        <m:t>→</m:t>
                      </m:r>
                      <m:sSub>
                        <m:sSubPr>
                          <m:ctrlPr>
                            <a:rPr lang="en-US" sz="2800" i="1" smtClean="0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/>
                              <a:ea typeface="Cambria Math"/>
                            </a:rPr>
                            <m:t>𝑀</m:t>
                          </m:r>
                          <m:r>
                            <a:rPr lang="en-US" sz="2800" i="1" smtClean="0">
                              <a:latin typeface="Cambria Math"/>
                              <a:ea typeface="Cambria Math"/>
                            </a:rPr>
                            <m:t>𝜎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/>
                              <a:ea typeface="Cambria Math"/>
                            </a:rPr>
                            <m:t>𝑏𝑒𝑎𝑚</m:t>
                          </m:r>
                        </m:sub>
                      </m:sSub>
                      <m:sSup>
                        <m:sSupPr>
                          <m:ctrlPr>
                            <a:rPr lang="en-US" sz="2800" b="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/>
                              <a:ea typeface="Cambria Math"/>
                            </a:rPr>
                            <m:t>𝑀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/>
                              <a:ea typeface="Cambria Math"/>
                            </a:rPr>
                            <m:t>𝑇</m:t>
                          </m:r>
                        </m:sup>
                      </m:sSup>
                    </m:oMath>
                  </m:oMathPara>
                </a14:m>
                <a:endParaRPr lang="en-US" sz="2800" dirty="0" smtClean="0"/>
              </a:p>
              <a:p>
                <a:r>
                  <a:rPr lang="en-US" dirty="0"/>
                  <a:t> </a:t>
                </a:r>
                <a:r>
                  <a:rPr lang="en-US" dirty="0" smtClean="0"/>
                  <a:t> </a:t>
                </a:r>
                <a:endParaRPr lang="en-US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77480" y="2235874"/>
                <a:ext cx="3312368" cy="800219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90235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Envelope tracking (2)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67544" y="1628800"/>
            <a:ext cx="8229600" cy="495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SR and IBS effects are computed at each element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9288911" y="5213639"/>
                <a:ext cx="2766783" cy="164436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B=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i="1" smtClean="0"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3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i="1" smtClean="0">
                                      <a:latin typeface="Cambria Math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en-US" b="0" i="1" smtClean="0">
                                        <a:latin typeface="Cambria Math"/>
                                      </a:rPr>
                                      <m:t>0</m:t>
                                    </m:r>
                                  </m:e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0</m:t>
                                    </m:r>
                                  </m:e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0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0</m:t>
                                    </m:r>
                                  </m:e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0</m:t>
                                    </m:r>
                                  </m:e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0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0</m:t>
                                    </m:r>
                                  </m:e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0</m:t>
                                    </m:r>
                                  </m:e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0</m:t>
                                    </m:r>
                                  </m:e>
                                </m:mr>
                              </m:m>
                            </m:e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3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i="1" smtClean="0">
                                      <a:latin typeface="Cambria Math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en-US" b="0" i="1" smtClean="0">
                                        <a:latin typeface="Cambria Math"/>
                                      </a:rPr>
                                      <m:t>0</m:t>
                                    </m:r>
                                  </m:e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0 </m:t>
                                    </m:r>
                                  </m:e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 0   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0</m:t>
                                    </m:r>
                                  </m:e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0 </m:t>
                                    </m:r>
                                  </m:e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 0   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0</m:t>
                                    </m:r>
                                  </m:e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0 </m:t>
                                    </m:r>
                                  </m:e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 0   </m:t>
                                    </m:r>
                                  </m:e>
                                </m:mr>
                              </m:m>
                            </m:e>
                          </m:mr>
                          <m:m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3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i="1" smtClean="0">
                                      <a:latin typeface="Cambria Math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en-US" b="0" i="1" smtClean="0">
                                        <a:latin typeface="Cambria Math"/>
                                      </a:rPr>
                                      <m:t>0</m:t>
                                    </m:r>
                                  </m:e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0</m:t>
                                    </m:r>
                                  </m:e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0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0</m:t>
                                    </m:r>
                                  </m:e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0</m:t>
                                    </m:r>
                                  </m:e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0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0</m:t>
                                    </m:r>
                                  </m:e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0</m:t>
                                    </m:r>
                                  </m:e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0</m:t>
                                    </m:r>
                                  </m:e>
                                </m:mr>
                              </m:m>
                            </m:e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3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i="1" smtClean="0">
                                      <a:latin typeface="Cambria Math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en-US" b="0" i="1" smtClean="0">
                                        <a:latin typeface="Cambria Math"/>
                                      </a:rPr>
                                      <m:t>0</m:t>
                                    </m:r>
                                  </m:e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0</m:t>
                                    </m:r>
                                  </m:e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0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0</m:t>
                                    </m:r>
                                  </m:e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0</m:t>
                                    </m:r>
                                  </m:e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0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0</m:t>
                                    </m:r>
                                  </m:e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0</m:t>
                                    </m:r>
                                  </m:e>
                                  <m:e>
                                    <m:sSub>
                                      <m:sSubPr>
                                        <m:ctrlPr>
                                          <a:rPr lang="en-US" i="1" smtClean="0">
                                            <a:latin typeface="Cambria Math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b="0" i="1" smtClean="0">
                                            <a:latin typeface="Cambria Math"/>
                                          </a:rPr>
                                          <m:t>𝐵</m:t>
                                        </m:r>
                                      </m:e>
                                      <m:sub>
                                        <m:r>
                                          <a:rPr lang="en-US" b="0" i="1" smtClean="0">
                                            <a:latin typeface="Cambria Math"/>
                                          </a:rPr>
                                          <m:t>66</m:t>
                                        </m:r>
                                      </m:sub>
                                    </m:sSub>
                                  </m:e>
                                </m:mr>
                              </m:m>
                            </m:e>
                          </m:mr>
                        </m:m>
                      </m:e>
                    </m:d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88911" y="5213639"/>
                <a:ext cx="2766783" cy="1644361"/>
              </a:xfrm>
              <a:prstGeom prst="rect">
                <a:avLst/>
              </a:prstGeom>
              <a:blipFill rotWithShape="1">
                <a:blip r:embed="rId2"/>
                <a:stretch>
                  <a:fillRect l="-19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9144000" y="1752600"/>
                <a:ext cx="3586623" cy="171405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 smtClean="0">
                              <a:latin typeface="Cambria Math"/>
                              <a:ea typeface="Cambria Math"/>
                            </a:rPr>
                            <m:t>∆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𝐼𝐵𝑆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i="1" smtClean="0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3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i="1" smtClean="0">
                                        <a:latin typeface="Cambria Math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b="0" i="1" smtClean="0">
                                          <a:latin typeface="Cambria Math"/>
                                        </a:rPr>
                                        <m:t>0</m:t>
                                      </m:r>
                                    </m:e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0</m:t>
                                      </m:r>
                                    </m:e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0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0</m:t>
                                      </m:r>
                                    </m:e>
                                    <m:e>
                                      <m:sSub>
                                        <m:sSubPr>
                                          <m:ctrlPr>
                                            <a:rPr lang="en-US" i="1" smtClean="0">
                                              <a:latin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i="1" smtClean="0">
                                              <a:latin typeface="Cambria Math"/>
                                              <a:ea typeface="Cambria Math"/>
                                            </a:rPr>
                                            <m:t>∆</m:t>
                                          </m:r>
                                        </m:e>
                                        <m:sub>
                                          <m:sSup>
                                            <m:sSupPr>
                                              <m:ctrlPr>
                                                <a:rPr lang="en-US" b="0" i="1" smtClean="0">
                                                  <a:latin typeface="Cambria Math"/>
                                                </a:rPr>
                                              </m:ctrlPr>
                                            </m:sSupPr>
                                            <m:e>
                                              <m:r>
                                                <a:rPr lang="en-US" b="0" i="1" smtClean="0">
                                                  <a:latin typeface="Cambria Math"/>
                                                </a:rPr>
                                                <m:t>𝑥</m:t>
                                              </m:r>
                                            </m:e>
                                            <m:sup>
                                              <m:r>
                                                <a:rPr lang="en-US" b="0" i="1" smtClean="0">
                                                  <a:latin typeface="Cambria Math"/>
                                                </a:rPr>
                                                <m:t>′</m:t>
                                              </m:r>
                                            </m:sup>
                                          </m:sSup>
                                        </m:sub>
                                      </m:sSub>
                                    </m:e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0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0</m:t>
                                      </m:r>
                                    </m:e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0</m:t>
                                      </m:r>
                                    </m:e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0</m:t>
                                      </m:r>
                                    </m:e>
                                  </m:mr>
                                </m:m>
                              </m:e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3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i="1" smtClean="0">
                                        <a:latin typeface="Cambria Math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b="0" i="1" smtClean="0">
                                          <a:latin typeface="Cambria Math"/>
                                        </a:rPr>
                                        <m:t> </m:t>
                                      </m:r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0</m:t>
                                      </m:r>
                                    </m:e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  0</m:t>
                                      </m:r>
                                    </m:e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 0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 0</m:t>
                                      </m:r>
                                    </m:e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  0</m:t>
                                      </m:r>
                                    </m:e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 0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 0</m:t>
                                      </m:r>
                                    </m:e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  0</m:t>
                                      </m:r>
                                    </m:e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 0</m:t>
                                      </m:r>
                                    </m:e>
                                  </m:mr>
                                </m:m>
                              </m:e>
                            </m:m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3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i="1" smtClean="0">
                                        <a:latin typeface="Cambria Math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b="0" i="1" smtClean="0">
                                          <a:latin typeface="Cambria Math"/>
                                        </a:rPr>
                                        <m:t>0</m:t>
                                      </m:r>
                                    </m:e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  0</m:t>
                                      </m:r>
                                    </m:e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  0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0</m:t>
                                      </m:r>
                                    </m:e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  0</m:t>
                                      </m:r>
                                    </m:e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  0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0</m:t>
                                      </m:r>
                                    </m:e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  0</m:t>
                                      </m:r>
                                    </m:e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  0</m:t>
                                      </m:r>
                                    </m:e>
                                  </m:mr>
                                </m:m>
                              </m:e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3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i="1" smtClean="0">
                                        <a:latin typeface="Cambria Math"/>
                                      </a:rPr>
                                    </m:ctrlPr>
                                  </m:mPr>
                                  <m:mr>
                                    <m:e>
                                      <m:sSub>
                                        <m:sSubPr>
                                          <m:ctrlPr>
                                            <a:rPr lang="en-US" i="1">
                                              <a:latin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i="1" smtClean="0">
                                              <a:latin typeface="Cambria Math"/>
                                              <a:ea typeface="Cambria Math"/>
                                            </a:rPr>
                                            <m:t>∆</m:t>
                                          </m:r>
                                        </m:e>
                                        <m:sub>
                                          <m:sSup>
                                            <m:sSupPr>
                                              <m:ctrlPr>
                                                <a:rPr lang="en-US" i="1">
                                                  <a:latin typeface="Cambria Math"/>
                                                </a:rPr>
                                              </m:ctrlPr>
                                            </m:sSupPr>
                                            <m:e>
                                              <m:r>
                                                <a:rPr lang="en-US" b="0" i="1" smtClean="0">
                                                  <a:latin typeface="Cambria Math"/>
                                                </a:rPr>
                                                <m:t>𝑦</m:t>
                                              </m:r>
                                            </m:e>
                                            <m:sup>
                                              <m:r>
                                                <a:rPr lang="en-US" i="1">
                                                  <a:latin typeface="Cambria Math"/>
                                                </a:rPr>
                                                <m:t>′</m:t>
                                              </m:r>
                                            </m:sup>
                                          </m:sSup>
                                        </m:sub>
                                      </m:sSub>
                                    </m:e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0</m:t>
                                      </m:r>
                                    </m:e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0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0</m:t>
                                      </m:r>
                                    </m:e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0</m:t>
                                      </m:r>
                                    </m:e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0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0</m:t>
                                      </m:r>
                                    </m:e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0</m:t>
                                      </m:r>
                                    </m:e>
                                    <m:e>
                                      <m:sSub>
                                        <m:sSubPr>
                                          <m:ctrlPr>
                                            <a:rPr lang="en-US" i="1" smtClean="0">
                                              <a:latin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i="1" smtClean="0">
                                              <a:latin typeface="Cambria Math"/>
                                              <a:ea typeface="Cambria Math"/>
                                            </a:rPr>
                                            <m:t>∆</m:t>
                                          </m:r>
                                        </m:e>
                                        <m:sub>
                                          <m:r>
                                            <a:rPr lang="en-US" i="1" smtClean="0">
                                              <a:latin typeface="Cambria Math"/>
                                              <a:ea typeface="Cambria Math"/>
                                            </a:rPr>
                                            <m:t>𝛿</m:t>
                                          </m:r>
                                        </m:sub>
                                      </m:sSub>
                                    </m:e>
                                  </m:mr>
                                </m:m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4000" y="1752600"/>
                <a:ext cx="3586623" cy="1714059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/>
          <p:cNvSpPr txBox="1"/>
          <p:nvPr/>
        </p:nvSpPr>
        <p:spPr>
          <a:xfrm>
            <a:off x="457200" y="2667000"/>
            <a:ext cx="18213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1) At all elements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69794" y="3352800"/>
            <a:ext cx="2859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2-a) If the element is dipoles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9288911" y="3699077"/>
                <a:ext cx="3296800" cy="167507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i="1" smtClean="0">
                          <a:latin typeface="Cambria Math"/>
                          <a:ea typeface="Cambria Math"/>
                        </a:rPr>
                        <m:t>D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𝑃</m:t>
                          </m:r>
                        </m:num>
                        <m:den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𝐸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  <m:d>
                        <m:dPr>
                          <m:begChr m:val="["/>
                          <m:endChr m:val="]"/>
                          <m:ctrlPr>
                            <a:rPr lang="en-US" i="1" smtClean="0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3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i="1" smtClean="0">
                                        <a:latin typeface="Cambria Math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b="0" i="1" smtClean="0">
                                          <a:latin typeface="Cambria Math"/>
                                        </a:rPr>
                                        <m:t>0</m:t>
                                      </m:r>
                                    </m:e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 0</m:t>
                                      </m:r>
                                    </m:e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 0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0</m:t>
                                      </m:r>
                                    </m:e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 1</m:t>
                                      </m:r>
                                    </m:e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 0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0</m:t>
                                      </m:r>
                                    </m:e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 0</m:t>
                                      </m:r>
                                    </m:e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 0</m:t>
                                      </m:r>
                                    </m:e>
                                  </m:mr>
                                </m:m>
                              </m:e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3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i="1" smtClean="0">
                                        <a:latin typeface="Cambria Math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b="0" i="1" smtClean="0">
                                          <a:latin typeface="Cambria Math"/>
                                        </a:rPr>
                                        <m:t>0</m:t>
                                      </m:r>
                                    </m:e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0</m:t>
                                      </m:r>
                                    </m:e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0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0</m:t>
                                      </m:r>
                                    </m:e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0</m:t>
                                      </m:r>
                                    </m:e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0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0</m:t>
                                      </m:r>
                                    </m:e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0</m:t>
                                      </m:r>
                                    </m:e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0</m:t>
                                      </m:r>
                                    </m:e>
                                  </m:mr>
                                </m:m>
                              </m:e>
                            </m:m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3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i="1" smtClean="0">
                                        <a:latin typeface="Cambria Math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b="0" i="1" smtClean="0">
                                          <a:latin typeface="Cambria Math"/>
                                        </a:rPr>
                                        <m:t>0</m:t>
                                      </m:r>
                                    </m:e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0</m:t>
                                      </m:r>
                                    </m:e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0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0</m:t>
                                      </m:r>
                                    </m:e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0</m:t>
                                      </m:r>
                                    </m:e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0</m:t>
                                      </m:r>
                                    </m:e>
                                  </m:mr>
                                  <m:mr>
                                    <m:e>
                                      <m:sSub>
                                        <m:sSubPr>
                                          <m:ctrlPr>
                                            <a:rPr lang="en-US" i="1" smtClean="0">
                                              <a:latin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b="0" i="1" smtClean="0">
                                              <a:latin typeface="Cambria Math"/>
                                            </a:rPr>
                                            <m:t>𝐺</m:t>
                                          </m:r>
                                        </m:e>
                                        <m:sub>
                                          <m:r>
                                            <a:rPr lang="en-US" b="0" i="1" smtClean="0">
                                              <a:latin typeface="Cambria Math"/>
                                            </a:rPr>
                                            <m:t>𝑥</m:t>
                                          </m:r>
                                        </m:sub>
                                      </m:sSub>
                                    </m:e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0</m:t>
                                      </m:r>
                                    </m:e>
                                    <m:e>
                                      <m:sSub>
                                        <m:sSubPr>
                                          <m:ctrlPr>
                                            <a:rPr lang="en-US" i="1" smtClean="0">
                                              <a:latin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b="0" i="1" smtClean="0">
                                              <a:latin typeface="Cambria Math"/>
                                            </a:rPr>
                                            <m:t>𝐺</m:t>
                                          </m:r>
                                        </m:e>
                                        <m:sub>
                                          <m:r>
                                            <a:rPr lang="en-US" b="0" i="1" smtClean="0">
                                              <a:latin typeface="Cambria Math"/>
                                            </a:rPr>
                                            <m:t>𝑦</m:t>
                                          </m:r>
                                        </m:sub>
                                      </m:sSub>
                                    </m:e>
                                  </m:mr>
                                </m:m>
                              </m:e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3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i="1" smtClean="0">
                                        <a:latin typeface="Cambria Math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b="0" i="1" smtClean="0">
                                          <a:latin typeface="Cambria Math"/>
                                        </a:rPr>
                                        <m:t>1</m:t>
                                      </m:r>
                                    </m:e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0</m:t>
                                      </m:r>
                                    </m:e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0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0</m:t>
                                      </m:r>
                                    </m:e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0</m:t>
                                      </m:r>
                                    </m:e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0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0</m:t>
                                      </m:r>
                                    </m:e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0</m:t>
                                      </m:r>
                                    </m:e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2</m:t>
                                      </m:r>
                                    </m:e>
                                  </m:mr>
                                </m:m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88911" y="3699077"/>
                <a:ext cx="3296800" cy="1675074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1" name="Group 10"/>
          <p:cNvGrpSpPr/>
          <p:nvPr/>
        </p:nvGrpSpPr>
        <p:grpSpPr>
          <a:xfrm>
            <a:off x="609600" y="3818116"/>
            <a:ext cx="4445327" cy="646331"/>
            <a:chOff x="1263644" y="3818116"/>
            <a:chExt cx="4445327" cy="646331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" name="TextBox 11"/>
                <p:cNvSpPr txBox="1"/>
                <p:nvPr/>
              </p:nvSpPr>
              <p:spPr>
                <a:xfrm>
                  <a:off x="2207281" y="3818116"/>
                  <a:ext cx="3501690" cy="64633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 smtClean="0">
                                <a:latin typeface="Cambria Math"/>
                                <a:ea typeface="Cambria Math"/>
                              </a:rPr>
                              <m:t>𝜎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𝑏𝑒𝑎𝑚</m:t>
                            </m:r>
                          </m:sub>
                        </m:sSub>
                        <m:r>
                          <a:rPr lang="en-US" i="1" smtClean="0">
                            <a:latin typeface="Cambria Math"/>
                            <a:ea typeface="Cambria Math"/>
                          </a:rPr>
                          <m:t>→</m:t>
                        </m:r>
                        <m:sSub>
                          <m:sSubPr>
                            <m:ctrlPr>
                              <a:rPr lang="en-US" i="1" smtClean="0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d>
                              <m:dPr>
                                <m:ctrlPr>
                                  <a:rPr lang="en-US" b="0" i="1" smtClean="0">
                                    <a:latin typeface="Cambria Math"/>
                                    <a:ea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b="0" i="1" smtClean="0">
                                    <a:latin typeface="Cambria Math"/>
                                    <a:ea typeface="Cambria Math"/>
                                  </a:rPr>
                                  <m:t>𝐼</m:t>
                                </m:r>
                                <m:r>
                                  <a:rPr lang="en-US" b="0" i="1" smtClean="0">
                                    <a:latin typeface="Cambria Math"/>
                                    <a:ea typeface="Cambria Math"/>
                                  </a:rPr>
                                  <m:t>−</m:t>
                                </m:r>
                                <m:r>
                                  <a:rPr lang="en-US" b="0" i="1" smtClean="0">
                                    <a:latin typeface="Cambria Math"/>
                                    <a:ea typeface="Cambria Math"/>
                                  </a:rPr>
                                  <m:t>𝑙𝐷</m:t>
                                </m:r>
                              </m:e>
                            </m:d>
                            <m:r>
                              <a:rPr lang="en-US" i="1" smtClean="0">
                                <a:latin typeface="Cambria Math"/>
                                <a:ea typeface="Cambria Math"/>
                              </a:rPr>
                              <m:t>𝜎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𝑏𝑒𝑎𝑚</m:t>
                            </m:r>
                          </m:sub>
                        </m:sSub>
                        <m:sSup>
                          <m:sSupPr>
                            <m:ctrlPr>
                              <a:rPr lang="en-US" b="0" i="1" smtClean="0">
                                <a:latin typeface="Cambria Math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(</m:t>
                            </m:r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𝐼</m:t>
                            </m:r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−</m:t>
                            </m:r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𝑙𝐷</m:t>
                            </m:r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)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𝑇</m:t>
                            </m:r>
                          </m:sup>
                        </m:sSup>
                      </m:oMath>
                    </m:oMathPara>
                  </a14:m>
                  <a:endParaRPr lang="en-US" dirty="0" smtClean="0"/>
                </a:p>
                <a:p>
                  <a:r>
                    <a:rPr lang="en-US" dirty="0"/>
                    <a:t> </a:t>
                  </a:r>
                  <a:r>
                    <a:rPr lang="en-US" dirty="0" smtClean="0"/>
                    <a:t> </a:t>
                  </a:r>
                  <a:endParaRPr lang="en-US" dirty="0"/>
                </a:p>
              </p:txBody>
            </p:sp>
          </mc:Choice>
          <mc:Fallback xmlns="">
            <p:sp>
              <p:nvSpPr>
                <p:cNvPr id="11" name="TextBox 1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207281" y="3818116"/>
                  <a:ext cx="3501690" cy="646331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3" name="TextBox 12"/>
            <p:cNvSpPr txBox="1"/>
            <p:nvPr/>
          </p:nvSpPr>
          <p:spPr>
            <a:xfrm>
              <a:off x="1263644" y="3818116"/>
              <a:ext cx="109036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Damping:</a:t>
              </a:r>
              <a:endParaRPr lang="en-US" dirty="0"/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634466" y="4167282"/>
            <a:ext cx="22488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Transport &amp; Diffusion: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762000" y="4314323"/>
                <a:ext cx="4622719" cy="10958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 smtClean="0">
                              <a:latin typeface="Cambria Math"/>
                              <a:ea typeface="Cambria Math"/>
                            </a:rPr>
                            <m:t>𝜎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𝑏𝑒𝑎𝑚</m:t>
                          </m:r>
                        </m:sub>
                      </m:sSub>
                      <m:r>
                        <a:rPr lang="en-US" i="1" smtClean="0">
                          <a:latin typeface="Cambria Math"/>
                          <a:ea typeface="Cambria Math"/>
                        </a:rPr>
                        <m:t>→</m:t>
                      </m:r>
                      <m:sSub>
                        <m:sSubPr>
                          <m:ctrlPr>
                            <a:rPr lang="en-US" i="1" smtClean="0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𝑀</m:t>
                          </m:r>
                          <m:r>
                            <a:rPr lang="en-US" i="1" smtClean="0">
                              <a:latin typeface="Cambria Math"/>
                              <a:ea typeface="Cambria Math"/>
                            </a:rPr>
                            <m:t>𝜎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𝑏𝑒𝑎𝑚</m:t>
                          </m:r>
                        </m:sub>
                      </m:sSub>
                      <m:sSup>
                        <m:sSup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𝑀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𝑇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+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𝑀𝐵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𝑀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𝑇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𝑑𝑠</m:t>
                          </m:r>
                        </m:e>
                      </m:nary>
                    </m:oMath>
                  </m:oMathPara>
                </a14:m>
                <a:endParaRPr lang="en-US" dirty="0" smtClean="0"/>
              </a:p>
              <a:p>
                <a:r>
                  <a:rPr lang="en-US" dirty="0"/>
                  <a:t> </a:t>
                </a:r>
                <a:r>
                  <a:rPr lang="en-US" dirty="0" smtClean="0"/>
                  <a:t> </a:t>
                </a:r>
                <a:endParaRPr lang="en-US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0" y="4314323"/>
                <a:ext cx="4622719" cy="1095877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Box 15"/>
          <p:cNvSpPr txBox="1"/>
          <p:nvPr/>
        </p:nvSpPr>
        <p:spPr>
          <a:xfrm>
            <a:off x="525149" y="5020179"/>
            <a:ext cx="32442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2-b) If the element is not dipoles</a:t>
            </a:r>
            <a:endParaRPr lang="en-US" dirty="0"/>
          </a:p>
        </p:txBody>
      </p:sp>
      <p:grpSp>
        <p:nvGrpSpPr>
          <p:cNvPr id="17" name="Group 16"/>
          <p:cNvGrpSpPr/>
          <p:nvPr/>
        </p:nvGrpSpPr>
        <p:grpSpPr>
          <a:xfrm>
            <a:off x="609600" y="5449669"/>
            <a:ext cx="4119917" cy="646331"/>
            <a:chOff x="1823683" y="5299789"/>
            <a:chExt cx="4119917" cy="646331"/>
          </a:xfrm>
        </p:grpSpPr>
        <p:sp>
          <p:nvSpPr>
            <p:cNvPr id="18" name="TextBox 17"/>
            <p:cNvSpPr txBox="1"/>
            <p:nvPr/>
          </p:nvSpPr>
          <p:spPr>
            <a:xfrm>
              <a:off x="1823683" y="5301734"/>
              <a:ext cx="114345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Transport:</a:t>
              </a:r>
              <a:endParaRPr lang="en-US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9" name="TextBox 18"/>
                <p:cNvSpPr txBox="1"/>
                <p:nvPr/>
              </p:nvSpPr>
              <p:spPr>
                <a:xfrm>
                  <a:off x="2043454" y="5299789"/>
                  <a:ext cx="3900146" cy="64633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 smtClean="0">
                                <a:latin typeface="Cambria Math"/>
                                <a:ea typeface="Cambria Math"/>
                              </a:rPr>
                              <m:t>𝜎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𝑏𝑒𝑎𝑚</m:t>
                            </m:r>
                          </m:sub>
                        </m:sSub>
                        <m:r>
                          <a:rPr lang="en-US" i="1" smtClean="0">
                            <a:latin typeface="Cambria Math"/>
                            <a:ea typeface="Cambria Math"/>
                          </a:rPr>
                          <m:t>→</m:t>
                        </m:r>
                        <m:sSub>
                          <m:sSubPr>
                            <m:ctrlPr>
                              <a:rPr lang="en-US" i="1" smtClean="0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𝑀</m:t>
                            </m:r>
                            <m:r>
                              <a:rPr lang="en-US" i="1" smtClean="0">
                                <a:latin typeface="Cambria Math"/>
                                <a:ea typeface="Cambria Math"/>
                              </a:rPr>
                              <m:t>𝜎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𝑏𝑒𝑎𝑚</m:t>
                            </m:r>
                          </m:sub>
                        </m:sSub>
                        <m:sSup>
                          <m:sSupPr>
                            <m:ctrlPr>
                              <a:rPr lang="en-US" b="0" i="1" smtClean="0">
                                <a:latin typeface="Cambria Math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𝑀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𝑇</m:t>
                            </m:r>
                          </m:sup>
                        </m:sSup>
                      </m:oMath>
                    </m:oMathPara>
                  </a14:m>
                  <a:endParaRPr lang="en-US" dirty="0" smtClean="0"/>
                </a:p>
                <a:p>
                  <a:r>
                    <a:rPr lang="en-US" dirty="0"/>
                    <a:t> </a:t>
                  </a:r>
                  <a:r>
                    <a:rPr lang="en-US" dirty="0" smtClean="0"/>
                    <a:t> </a:t>
                  </a:r>
                  <a:endParaRPr lang="en-US" dirty="0"/>
                </a:p>
              </p:txBody>
            </p:sp>
          </mc:Choice>
          <mc:Fallback xmlns="">
            <p:sp>
              <p:nvSpPr>
                <p:cNvPr id="17" name="TextBox 1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043454" y="5299789"/>
                  <a:ext cx="3900146" cy="646331"/>
                </a:xfrm>
                <a:prstGeom prst="rect">
                  <a:avLst/>
                </a:prstGeom>
                <a:blipFill rotWithShape="1"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0" name="Group 19"/>
          <p:cNvGrpSpPr/>
          <p:nvPr/>
        </p:nvGrpSpPr>
        <p:grpSpPr>
          <a:xfrm>
            <a:off x="577751" y="2971285"/>
            <a:ext cx="3200401" cy="381515"/>
            <a:chOff x="1230536" y="2971285"/>
            <a:chExt cx="3200400" cy="381515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1" name="TextBox 20"/>
                <p:cNvSpPr txBox="1"/>
                <p:nvPr/>
              </p:nvSpPr>
              <p:spPr>
                <a:xfrm>
                  <a:off x="1230536" y="2971285"/>
                  <a:ext cx="3200400" cy="38151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 smtClean="0">
                                <a:latin typeface="Cambria Math"/>
                                <a:ea typeface="Cambria Math"/>
                              </a:rPr>
                              <m:t>𝜎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𝑏𝑒𝑎𝑚</m:t>
                            </m:r>
                          </m:sub>
                        </m:sSub>
                        <m:r>
                          <a:rPr lang="en-US" i="1" smtClean="0">
                            <a:latin typeface="Cambria Math"/>
                            <a:ea typeface="Cambria Math"/>
                          </a:rPr>
                          <m:t>→</m:t>
                        </m:r>
                        <m:sSub>
                          <m:sSubPr>
                            <m:ctrlPr>
                              <a:rPr lang="en-US" i="1" smtClean="0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i="1" smtClean="0">
                                <a:latin typeface="Cambria Math"/>
                                <a:ea typeface="Cambria Math"/>
                              </a:rPr>
                              <m:t>𝜎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𝑏𝑒𝑎𝑚</m:t>
                            </m:r>
                          </m:sub>
                        </m:sSub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+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∆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𝐼𝐵𝑆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7" name="TextBox 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230536" y="2971285"/>
                  <a:ext cx="3200400" cy="381515"/>
                </a:xfrm>
                <a:prstGeom prst="rect">
                  <a:avLst/>
                </a:prstGeom>
                <a:blipFill rotWithShape="1"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2" name="TextBox 21"/>
            <p:cNvSpPr txBox="1"/>
            <p:nvPr/>
          </p:nvSpPr>
          <p:spPr>
            <a:xfrm>
              <a:off x="1255321" y="2983468"/>
              <a:ext cx="5357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IBS:</a:t>
              </a:r>
              <a:endParaRPr lang="en-US" dirty="0"/>
            </a:p>
          </p:txBody>
        </p:sp>
      </p:grpSp>
      <p:pic>
        <p:nvPicPr>
          <p:cNvPr id="23" name="Picture 2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1645" y="2289709"/>
            <a:ext cx="2362200" cy="113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Picture 3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4179737"/>
            <a:ext cx="2059962" cy="1078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" name="Picture 4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0762" y="4179737"/>
            <a:ext cx="1810838" cy="1049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" name="TextBox 25"/>
          <p:cNvSpPr txBox="1"/>
          <p:nvPr/>
        </p:nvSpPr>
        <p:spPr>
          <a:xfrm>
            <a:off x="533400" y="5867400"/>
            <a:ext cx="50121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  <a:r>
              <a:rPr lang="en-US" dirty="0" smtClean="0"/>
              <a:t>) Continue tracking  until an equilibrium is reached</a:t>
            </a:r>
            <a:endParaRPr lang="en-US" dirty="0"/>
          </a:p>
        </p:txBody>
      </p:sp>
      <p:sp>
        <p:nvSpPr>
          <p:cNvPr id="27" name="Rounded Rectangle 26"/>
          <p:cNvSpPr/>
          <p:nvPr/>
        </p:nvSpPr>
        <p:spPr>
          <a:xfrm>
            <a:off x="3581400" y="2209800"/>
            <a:ext cx="5105400" cy="132766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8" name="TextBox 27"/>
              <p:cNvSpPr txBox="1"/>
              <p:nvPr/>
            </p:nvSpPr>
            <p:spPr>
              <a:xfrm>
                <a:off x="6012160" y="2492896"/>
                <a:ext cx="2678875" cy="95750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  <a:ea typeface="Cambria Math"/>
                          </a:rPr>
                          <m:t>∆</m:t>
                        </m:r>
                      </m:e>
                      <m:sub>
                        <m:sSup>
                          <m:sSupPr>
                            <m:ctrlPr>
                              <a:rPr lang="en-US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i="1">
                                <a:latin typeface="Cambria Math"/>
                              </a:rPr>
                              <m:t>′</m:t>
                            </m:r>
                          </m:sup>
                        </m:sSup>
                      </m:sub>
                    </m:sSub>
                    <m:r>
                      <a:rPr lang="en-US" b="0" i="1" smtClean="0">
                        <a:latin typeface="Cambria Math"/>
                      </a:rPr>
                      <m:t>, </m:t>
                    </m:r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  <a:ea typeface="Cambria Math"/>
                          </a:rPr>
                          <m:t>∆</m:t>
                        </m:r>
                      </m:e>
                      <m:sub>
                        <m:sSup>
                          <m:sSupPr>
                            <m:ctrlPr>
                              <a:rPr lang="en-US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𝑦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′</m:t>
                            </m:r>
                          </m:sup>
                        </m:sSup>
                      </m:sub>
                    </m:sSub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,</m:t>
                        </m:r>
                        <m:r>
                          <a:rPr lang="en-US" i="1">
                            <a:latin typeface="Cambria Math"/>
                            <a:ea typeface="Cambria Math"/>
                          </a:rPr>
                          <m:t>∆</m:t>
                        </m:r>
                      </m:e>
                      <m:sub>
                        <m:r>
                          <a:rPr lang="en-US" i="1" smtClean="0">
                            <a:latin typeface="Cambria Math"/>
                            <a:ea typeface="Cambria Math"/>
                          </a:rPr>
                          <m:t>𝛿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 </m:t>
                    </m:r>
                  </m:oMath>
                </a14:m>
                <a:r>
                  <a:rPr lang="en-US" b="0" dirty="0" smtClean="0"/>
                  <a:t>are </a:t>
                </a:r>
                <a:r>
                  <a:rPr lang="en-US" dirty="0" smtClean="0"/>
                  <a:t>computed </a:t>
                </a:r>
              </a:p>
              <a:p>
                <a:r>
                  <a:rPr lang="en-US" dirty="0"/>
                  <a:t>w</a:t>
                </a:r>
                <a:r>
                  <a:rPr lang="en-US" dirty="0" smtClean="0"/>
                  <a:t>ith IBS theory for given </a:t>
                </a:r>
              </a:p>
              <a:p>
                <a:r>
                  <a:rPr lang="en-US" dirty="0"/>
                  <a:t>s</a:t>
                </a:r>
                <a:r>
                  <a:rPr lang="en-US" dirty="0" smtClean="0"/>
                  <a:t>igma matrix elements</a:t>
                </a:r>
              </a:p>
            </p:txBody>
          </p:sp>
        </mc:Choice>
        <mc:Fallback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2160" y="2492896"/>
                <a:ext cx="2678875" cy="957506"/>
              </a:xfrm>
              <a:prstGeom prst="rect">
                <a:avLst/>
              </a:prstGeom>
              <a:blipFill rotWithShape="1">
                <a:blip r:embed="rId12"/>
                <a:stretch>
                  <a:fillRect l="-1818" t="-2548" r="-909" b="-9554"/>
                </a:stretch>
              </a:blipFill>
            </p:spPr>
            <p:txBody>
              <a:bodyPr/>
              <a:lstStyle/>
              <a:p>
                <a:r>
                  <a:rPr lang="de-CH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Rounded Rectangle 28"/>
          <p:cNvSpPr/>
          <p:nvPr/>
        </p:nvSpPr>
        <p:spPr>
          <a:xfrm>
            <a:off x="5030594" y="3581400"/>
            <a:ext cx="2113750" cy="2286000"/>
          </a:xfrm>
          <a:prstGeom prst="roundRect">
            <a:avLst>
              <a:gd name="adj" fmla="val 1048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5248745" y="3602673"/>
            <a:ext cx="16774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Damping matrix </a:t>
            </a:r>
          </a:p>
          <a:p>
            <a:r>
              <a:rPr lang="en-US" sz="1600" dirty="0" smtClean="0"/>
              <a:t>(on-energy beam)</a:t>
            </a:r>
            <a:endParaRPr lang="en-US" sz="1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5159416" y="5252037"/>
                <a:ext cx="1966885" cy="60420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1600" b="0" i="1" smtClean="0">
                            <a:latin typeface="Cambria Math"/>
                          </a:rPr>
                          <m:t>𝐺</m:t>
                        </m:r>
                      </m:e>
                      <m:sub>
                        <m:r>
                          <a:rPr lang="en-US" sz="1600" b="0" i="1" smtClean="0">
                            <a:latin typeface="Cambria Math"/>
                          </a:rPr>
                          <m:t>𝑥</m:t>
                        </m:r>
                        <m:r>
                          <a:rPr lang="en-US" sz="1600" b="0" i="1" smtClean="0">
                            <a:latin typeface="Cambria Math"/>
                          </a:rPr>
                          <m:t>,</m:t>
                        </m:r>
                        <m:r>
                          <a:rPr lang="en-US" sz="1600" b="0" i="1" smtClean="0">
                            <a:latin typeface="Cambria Math"/>
                          </a:rPr>
                          <m:t>𝑦</m:t>
                        </m:r>
                      </m:sub>
                    </m:sSub>
                    <m:r>
                      <a:rPr lang="en-US" sz="1600" b="0" i="0" smtClean="0">
                        <a:latin typeface="Cambria Math"/>
                      </a:rPr>
                      <m:t> </m:t>
                    </m:r>
                  </m:oMath>
                </a14:m>
                <a:r>
                  <a:rPr lang="en-US" sz="1600" dirty="0" smtClean="0"/>
                  <a:t>include gradient </a:t>
                </a:r>
              </a:p>
              <a:p>
                <a:r>
                  <a:rPr lang="en-US" sz="1600" dirty="0" smtClean="0"/>
                  <a:t>and edge of bending</a:t>
                </a:r>
                <a:endParaRPr lang="en-US" sz="16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59416" y="5252037"/>
                <a:ext cx="1966885" cy="604204"/>
              </a:xfrm>
              <a:prstGeom prst="rect">
                <a:avLst/>
              </a:prstGeom>
              <a:blipFill rotWithShape="1">
                <a:blip r:embed="rId13"/>
                <a:stretch>
                  <a:fillRect l="-1548" t="-2020" r="-929" b="-121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2" name="TextBox 31"/>
              <p:cNvSpPr txBox="1"/>
              <p:nvPr/>
            </p:nvSpPr>
            <p:spPr>
              <a:xfrm>
                <a:off x="7162800" y="5229200"/>
                <a:ext cx="2014040" cy="6360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𝐵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/>
                            </a:rPr>
                            <m:t>66</m:t>
                          </m:r>
                        </m:sub>
                      </m:sSub>
                      <m:r>
                        <a:rPr lang="en-US" sz="16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16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/>
                            </a:rPr>
                            <m:t>55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/>
                            </a:rPr>
                            <m:t>24</m:t>
                          </m:r>
                          <m:rad>
                            <m:radPr>
                              <m:degHide m:val="on"/>
                              <m:ctrlPr>
                                <a:rPr lang="en-US" sz="1600" b="0" i="1" smtClean="0"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600" b="0" i="1" smtClean="0">
                                  <a:latin typeface="Cambria Math"/>
                                </a:rPr>
                                <m:t>3</m:t>
                              </m:r>
                            </m:e>
                          </m:rad>
                        </m:den>
                      </m:f>
                      <m:f>
                        <m:fPr>
                          <m:ctrlPr>
                            <a:rPr lang="en-US" sz="1600" i="1" smtClean="0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160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600" b="0" i="1" smtClean="0">
                                  <a:latin typeface="Cambria Math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en-US" sz="1600" b="0" i="1" smtClean="0">
                                  <a:latin typeface="Cambria Math"/>
                                </a:rPr>
                                <m:t>𝑒</m:t>
                              </m:r>
                            </m:sub>
                          </m:sSub>
                          <m:r>
                            <a:rPr lang="en-US" sz="1600" b="0" i="1" smtClean="0">
                              <a:latin typeface="Cambria Math"/>
                              <a:ea typeface="Cambria Math"/>
                            </a:rPr>
                            <m:t>ℏ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/>
                            </a:rPr>
                            <m:t>𝑚𝑐</m:t>
                          </m:r>
                        </m:den>
                      </m:f>
                      <m:f>
                        <m:fPr>
                          <m:ctrlPr>
                            <a:rPr lang="en-US" sz="1600" i="1" smtClean="0"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1600" i="1" smtClean="0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sz="1600" i="1" smtClean="0">
                                  <a:latin typeface="Cambria Math"/>
                                  <a:ea typeface="Cambria Math"/>
                                </a:rPr>
                                <m:t>𝛾</m:t>
                              </m:r>
                            </m:e>
                            <m:sup>
                              <m:r>
                                <a:rPr lang="en-US" sz="1600" b="0" i="1" smtClean="0">
                                  <a:latin typeface="Cambria Math"/>
                                  <a:ea typeface="Cambria Math"/>
                                </a:rPr>
                                <m:t>5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sz="160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en-US" sz="160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sz="1600" i="1" smtClean="0">
                                      <a:latin typeface="Cambria Math"/>
                                      <a:ea typeface="Cambria Math"/>
                                    </a:rPr>
                                    <m:t>𝜌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1600" b="0" i="1" smtClean="0"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sz="1600" dirty="0"/>
              </a:p>
            </p:txBody>
          </p:sp>
        </mc:Choice>
        <mc:Fallback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62800" y="5229200"/>
                <a:ext cx="2014040" cy="636008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CH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Rounded Rectangle 32"/>
          <p:cNvSpPr/>
          <p:nvPr/>
        </p:nvSpPr>
        <p:spPr>
          <a:xfrm>
            <a:off x="7179757" y="3589855"/>
            <a:ext cx="1888043" cy="2286000"/>
          </a:xfrm>
          <a:prstGeom prst="roundRect">
            <a:avLst>
              <a:gd name="adj" fmla="val 1048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7314153" y="3717032"/>
            <a:ext cx="15128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Diffusion matrix</a:t>
            </a:r>
            <a:endParaRPr lang="en-US" sz="1600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6516216" y="2204864"/>
            <a:ext cx="13478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IBS diffusion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2045430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Rad. Int. vs Envelope tracking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55365"/>
            <a:ext cx="8229600" cy="4525963"/>
          </a:xfrm>
        </p:spPr>
        <p:txBody>
          <a:bodyPr/>
          <a:lstStyle/>
          <a:p>
            <a:r>
              <a:rPr lang="en-US" dirty="0" smtClean="0"/>
              <a:t>Comparison for SLS2 lattice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2320125"/>
              </p:ext>
            </p:extLst>
          </p:nvPr>
        </p:nvGraphicFramePr>
        <p:xfrm>
          <a:off x="1115616" y="2636912"/>
          <a:ext cx="7298632" cy="201622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34136"/>
                <a:gridCol w="2304256"/>
                <a:gridCol w="2160240"/>
              </a:tblGrid>
              <a:tr h="336037"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Radiation integral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Envelope tracking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36037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Natural emittance (pm)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137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139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36037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Energy spread </a:t>
                      </a:r>
                      <a:r>
                        <a:rPr lang="en-US" sz="2000" u="none" strike="noStrike" dirty="0" smtClean="0">
                          <a:effectLst/>
                        </a:rPr>
                        <a:t>(</a:t>
                      </a:r>
                      <a:r>
                        <a:rPr lang="en-US" sz="2000" u="none" strike="noStrike" dirty="0" smtClean="0">
                          <a:effectLst/>
                          <a:latin typeface="Cambria Math"/>
                          <a:ea typeface="Cambria Math"/>
                        </a:rPr>
                        <a:t>‰)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</a:rPr>
                        <a:t>1.03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</a:rPr>
                        <a:t>1.03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36037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Hor. Damping time (ms)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4.54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4.48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36037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Ver. Damping time (ms)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8.07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7.96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36037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Long. </a:t>
                      </a:r>
                      <a:r>
                        <a:rPr lang="en-US" sz="2000" u="none" strike="noStrike" dirty="0" smtClean="0">
                          <a:effectLst/>
                        </a:rPr>
                        <a:t>Damping </a:t>
                      </a:r>
                      <a:r>
                        <a:rPr lang="en-US" sz="2000" u="none" strike="noStrike" dirty="0">
                          <a:effectLst/>
                        </a:rPr>
                        <a:t>time (</a:t>
                      </a:r>
                      <a:r>
                        <a:rPr lang="en-US" sz="2000" u="none" strike="noStrike" dirty="0" err="1">
                          <a:effectLst/>
                        </a:rPr>
                        <a:t>ms</a:t>
                      </a:r>
                      <a:r>
                        <a:rPr lang="en-US" sz="2000" u="none" strike="noStrike" dirty="0">
                          <a:effectLst/>
                        </a:rPr>
                        <a:t>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</a:rPr>
                        <a:t>6.60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6.57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259632" y="5097377"/>
            <a:ext cx="687143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9933FF"/>
                </a:solidFill>
              </a:rPr>
              <a:t>Note:</a:t>
            </a:r>
          </a:p>
          <a:p>
            <a:r>
              <a:rPr lang="en-US" sz="2000" dirty="0" smtClean="0">
                <a:solidFill>
                  <a:srgbClr val="9933FF"/>
                </a:solidFill>
              </a:rPr>
              <a:t>    - Need to slice dipole to 1~2 cm length for good agreement </a:t>
            </a:r>
          </a:p>
          <a:p>
            <a:r>
              <a:rPr lang="en-US" sz="2000" dirty="0" smtClean="0">
                <a:solidFill>
                  <a:srgbClr val="9933FF"/>
                </a:solidFill>
              </a:rPr>
              <a:t>      for Envelope tracking.</a:t>
            </a:r>
          </a:p>
          <a:p>
            <a:r>
              <a:rPr lang="en-US" sz="2000" dirty="0" smtClean="0">
                <a:solidFill>
                  <a:srgbClr val="9933FF"/>
                </a:solidFill>
              </a:rPr>
              <a:t>    - Required slice length depends on optical function.</a:t>
            </a:r>
            <a:endParaRPr lang="en-US" sz="2000" dirty="0">
              <a:solidFill>
                <a:srgbClr val="9933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1426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Emittances with full coupling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32474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Envelope tracking can handle any coupled lattice</a:t>
            </a:r>
          </a:p>
          <a:p>
            <a:r>
              <a:rPr lang="en-US" dirty="0" smtClean="0"/>
              <a:t>Equilibrium emittances of Mobius rings (no IBS) are computed: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2287131"/>
              </p:ext>
            </p:extLst>
          </p:nvPr>
        </p:nvGraphicFramePr>
        <p:xfrm>
          <a:off x="2645691" y="2132856"/>
          <a:ext cx="4662613" cy="35677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6" name="Graph" r:id="rId4" imgW="3920760" imgH="3000960" progId="Origin50.Graph">
                  <p:embed/>
                </p:oleObj>
              </mc:Choice>
              <mc:Fallback>
                <p:oleObj name="Graph" r:id="rId4" imgW="3920760" imgH="3000960" progId="Origin50.Graph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645691" y="2132856"/>
                        <a:ext cx="4662613" cy="356774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572000" y="6309320"/>
            <a:ext cx="43320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 M. Borland, Private communication (2015)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483768" y="5491062"/>
                <a:ext cx="4680520" cy="9757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solidFill>
                              <a:srgbClr val="9933FF"/>
                            </a:solidFill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400" i="1" smtClean="0">
                                <a:solidFill>
                                  <a:srgbClr val="9933FF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400" i="1" smtClean="0">
                                <a:solidFill>
                                  <a:srgbClr val="9933FF"/>
                                </a:solidFill>
                                <a:latin typeface="Cambria Math"/>
                                <a:ea typeface="Cambria Math"/>
                              </a:rPr>
                              <m:t>𝜀</m:t>
                            </m:r>
                          </m:e>
                          <m:sub>
                            <m:r>
                              <a:rPr lang="en-US" sz="2400" b="0" i="1" smtClean="0">
                                <a:solidFill>
                                  <a:srgbClr val="9933FF"/>
                                </a:solidFill>
                                <a:latin typeface="Cambria Math"/>
                              </a:rPr>
                              <m:t>0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2400" i="1" smtClean="0">
                                <a:solidFill>
                                  <a:srgbClr val="9933FF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400" i="1" smtClean="0">
                                <a:solidFill>
                                  <a:srgbClr val="9933FF"/>
                                </a:solidFill>
                                <a:latin typeface="Cambria Math"/>
                                <a:ea typeface="Cambria Math"/>
                              </a:rPr>
                              <m:t>𝜀</m:t>
                            </m:r>
                          </m:e>
                          <m:sub>
                            <m:r>
                              <a:rPr lang="en-US" sz="2400" b="0" i="1" smtClean="0">
                                <a:solidFill>
                                  <a:srgbClr val="9933FF"/>
                                </a:solidFill>
                                <a:latin typeface="Cambria Math"/>
                              </a:rPr>
                              <m:t>𝑥</m:t>
                            </m:r>
                          </m:sub>
                        </m:sSub>
                      </m:den>
                    </m:f>
                    <m:r>
                      <a:rPr lang="en-US" sz="2400" b="0" i="0" smtClean="0">
                        <a:solidFill>
                          <a:srgbClr val="9933FF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400" i="1">
                            <a:solidFill>
                              <a:srgbClr val="9933FF"/>
                            </a:solidFill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400" i="1">
                                <a:solidFill>
                                  <a:srgbClr val="9933FF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solidFill>
                                  <a:srgbClr val="9933FF"/>
                                </a:solidFill>
                                <a:latin typeface="Cambria Math"/>
                                <a:ea typeface="Cambria Math"/>
                              </a:rPr>
                              <m:t>𝜀</m:t>
                            </m:r>
                          </m:e>
                          <m:sub>
                            <m:r>
                              <a:rPr lang="en-US" sz="2400" i="1">
                                <a:solidFill>
                                  <a:srgbClr val="9933FF"/>
                                </a:solidFill>
                                <a:latin typeface="Cambria Math"/>
                              </a:rPr>
                              <m:t>0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2400" i="1">
                                <a:solidFill>
                                  <a:srgbClr val="9933FF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solidFill>
                                  <a:srgbClr val="9933FF"/>
                                </a:solidFill>
                                <a:latin typeface="Cambria Math"/>
                                <a:ea typeface="Cambria Math"/>
                              </a:rPr>
                              <m:t>𝜀</m:t>
                            </m:r>
                          </m:e>
                          <m:sub>
                            <m:r>
                              <a:rPr lang="en-US" sz="2400" b="0" i="1" smtClean="0">
                                <a:solidFill>
                                  <a:srgbClr val="9933FF"/>
                                </a:solidFill>
                                <a:latin typeface="Cambria Math"/>
                                <a:ea typeface="Cambria Math"/>
                              </a:rPr>
                              <m:t>𝑦</m:t>
                            </m:r>
                          </m:sub>
                        </m:sSub>
                      </m:den>
                    </m:f>
                    <m:r>
                      <a:rPr lang="en-US" sz="2400" b="0" i="1" smtClean="0">
                        <a:solidFill>
                          <a:srgbClr val="9933FF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400" b="0" i="1" smtClean="0">
                            <a:solidFill>
                              <a:srgbClr val="9933FF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0" i="1" smtClean="0">
                            <a:solidFill>
                              <a:srgbClr val="9933FF"/>
                            </a:solidFill>
                            <a:latin typeface="Cambria Math"/>
                          </a:rPr>
                          <m:t>1</m:t>
                        </m:r>
                      </m:num>
                      <m:den>
                        <m:sSub>
                          <m:sSubPr>
                            <m:ctrlPr>
                              <a:rPr lang="en-US" sz="2400" b="0" i="1" smtClean="0">
                                <a:solidFill>
                                  <a:srgbClr val="9933FF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solidFill>
                                  <a:srgbClr val="9933FF"/>
                                </a:solidFill>
                                <a:latin typeface="Cambria Math"/>
                              </a:rPr>
                              <m:t>𝐽</m:t>
                            </m:r>
                          </m:e>
                          <m:sub>
                            <m:r>
                              <a:rPr lang="en-US" sz="2400" b="0" i="1" smtClean="0">
                                <a:solidFill>
                                  <a:srgbClr val="9933FF"/>
                                </a:solidFill>
                                <a:latin typeface="Cambria Math"/>
                              </a:rPr>
                              <m:t>𝑥</m:t>
                            </m:r>
                          </m:sub>
                        </m:sSub>
                      </m:den>
                    </m:f>
                    <m:r>
                      <a:rPr lang="en-US" sz="2400" b="0" i="1" smtClean="0">
                        <a:solidFill>
                          <a:srgbClr val="9933FF"/>
                        </a:solidFill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en-US" sz="2400" b="0" i="1" smtClean="0">
                            <a:solidFill>
                              <a:srgbClr val="9933FF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0" i="1" smtClean="0">
                            <a:solidFill>
                              <a:srgbClr val="9933FF"/>
                            </a:solidFill>
                            <a:latin typeface="Cambria Math"/>
                          </a:rPr>
                          <m:t>1</m:t>
                        </m:r>
                      </m:num>
                      <m:den>
                        <m:sSub>
                          <m:sSubPr>
                            <m:ctrlPr>
                              <a:rPr lang="en-US" sz="2400" b="0" i="1" smtClean="0">
                                <a:solidFill>
                                  <a:srgbClr val="9933FF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solidFill>
                                  <a:srgbClr val="9933FF"/>
                                </a:solidFill>
                                <a:latin typeface="Cambria Math"/>
                              </a:rPr>
                              <m:t>𝐽</m:t>
                            </m:r>
                          </m:e>
                          <m:sub>
                            <m:r>
                              <a:rPr lang="en-US" sz="2400" b="0" i="1" smtClean="0">
                                <a:solidFill>
                                  <a:srgbClr val="9933FF"/>
                                </a:solidFill>
                                <a:latin typeface="Cambria Math"/>
                              </a:rPr>
                              <m:t>𝑦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sz="2400" dirty="0" smtClean="0">
                    <a:solidFill>
                      <a:srgbClr val="9933FF"/>
                    </a:solidFill>
                  </a:rPr>
                  <a:t>  is confirmed *</a:t>
                </a:r>
                <a:endParaRPr lang="en-US" sz="2400" dirty="0">
                  <a:solidFill>
                    <a:srgbClr val="9933FF"/>
                  </a:solidFill>
                </a:endParaRP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83768" y="5491062"/>
                <a:ext cx="4680520" cy="975716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CH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27593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IBS simulation (1)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87244" y="1584920"/>
            <a:ext cx="8458200" cy="458038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“Standard” simulation procedure</a:t>
            </a:r>
          </a:p>
          <a:p>
            <a:pPr lvl="1"/>
            <a:r>
              <a:rPr lang="en-US" sz="2200" dirty="0" smtClean="0">
                <a:solidFill>
                  <a:prstClr val="black"/>
                </a:solidFill>
              </a:rPr>
              <a:t>Compute IBS growth rate for one turn </a:t>
            </a:r>
          </a:p>
          <a:p>
            <a:pPr lvl="2"/>
            <a:r>
              <a:rPr lang="en-US" sz="1900" dirty="0" smtClean="0">
                <a:solidFill>
                  <a:prstClr val="black"/>
                </a:solidFill>
              </a:rPr>
              <a:t>IBS (diffusion) increases </a:t>
            </a:r>
            <a:r>
              <a:rPr lang="en-US" sz="1900" b="1" dirty="0" smtClean="0">
                <a:solidFill>
                  <a:prstClr val="black"/>
                </a:solidFill>
              </a:rPr>
              <a:t>the momentum spread (&lt;x’</a:t>
            </a:r>
            <a:r>
              <a:rPr lang="en-US" sz="1900" b="1" baseline="30000" dirty="0" smtClean="0">
                <a:solidFill>
                  <a:prstClr val="black"/>
                </a:solidFill>
              </a:rPr>
              <a:t>2</a:t>
            </a:r>
            <a:r>
              <a:rPr lang="en-US" sz="1900" b="1" dirty="0" smtClean="0">
                <a:solidFill>
                  <a:prstClr val="black"/>
                </a:solidFill>
              </a:rPr>
              <a:t>&gt;, &lt;y’</a:t>
            </a:r>
            <a:r>
              <a:rPr lang="en-US" sz="1900" b="1" baseline="30000" dirty="0" smtClean="0">
                <a:solidFill>
                  <a:prstClr val="black"/>
                </a:solidFill>
              </a:rPr>
              <a:t>2</a:t>
            </a:r>
            <a:r>
              <a:rPr lang="en-US" sz="1900" b="1" dirty="0" smtClean="0">
                <a:solidFill>
                  <a:prstClr val="black"/>
                </a:solidFill>
              </a:rPr>
              <a:t>&gt;, &lt;</a:t>
            </a:r>
            <a:r>
              <a:rPr lang="en-US" sz="1900" b="1" dirty="0" smtClean="0">
                <a:solidFill>
                  <a:prstClr val="black"/>
                </a:solidFill>
                <a:latin typeface="Symbol" panose="05050102010706020507" pitchFamily="18" charset="2"/>
              </a:rPr>
              <a:t>d</a:t>
            </a:r>
            <a:r>
              <a:rPr lang="en-US" sz="1900" b="1" baseline="30000" dirty="0" smtClean="0">
                <a:solidFill>
                  <a:prstClr val="black"/>
                </a:solidFill>
              </a:rPr>
              <a:t>2</a:t>
            </a:r>
            <a:r>
              <a:rPr lang="en-US" sz="1900" b="1" dirty="0" smtClean="0">
                <a:solidFill>
                  <a:prstClr val="black"/>
                </a:solidFill>
              </a:rPr>
              <a:t>&gt;)</a:t>
            </a:r>
          </a:p>
          <a:p>
            <a:pPr lvl="1"/>
            <a:r>
              <a:rPr lang="en-US" sz="2200" dirty="0" smtClean="0">
                <a:solidFill>
                  <a:prstClr val="black"/>
                </a:solidFill>
              </a:rPr>
              <a:t>Add synchrotron radiation damping at the end of turn</a:t>
            </a:r>
          </a:p>
          <a:p>
            <a:pPr lvl="2"/>
            <a:r>
              <a:rPr lang="en-US" sz="1900" dirty="0" smtClean="0">
                <a:solidFill>
                  <a:prstClr val="black"/>
                </a:solidFill>
              </a:rPr>
              <a:t>For the transverse planes:</a:t>
            </a:r>
          </a:p>
          <a:p>
            <a:pPr marL="914400" lvl="2" indent="0">
              <a:buFont typeface="Arial" panose="020B0604020202020204" pitchFamily="34" charset="0"/>
              <a:buNone/>
            </a:pPr>
            <a:r>
              <a:rPr lang="en-US" sz="2100" dirty="0" smtClean="0">
                <a:solidFill>
                  <a:prstClr val="black"/>
                </a:solidFill>
                <a:latin typeface="Symbol" panose="05050102010706020507" pitchFamily="18" charset="2"/>
              </a:rPr>
              <a:t>	e</a:t>
            </a:r>
            <a:r>
              <a:rPr lang="en-US" sz="2100" dirty="0" smtClean="0">
                <a:solidFill>
                  <a:prstClr val="black"/>
                </a:solidFill>
              </a:rPr>
              <a:t>=</a:t>
            </a:r>
            <a:r>
              <a:rPr lang="en-US" sz="2100" dirty="0" smtClean="0">
                <a:solidFill>
                  <a:prstClr val="black"/>
                </a:solidFill>
                <a:latin typeface="Symbol" panose="05050102010706020507" pitchFamily="18" charset="2"/>
              </a:rPr>
              <a:t>e</a:t>
            </a:r>
            <a:r>
              <a:rPr lang="en-US" sz="2100" baseline="-25000" dirty="0" smtClean="0">
                <a:solidFill>
                  <a:prstClr val="black"/>
                </a:solidFill>
              </a:rPr>
              <a:t>0</a:t>
            </a:r>
            <a:r>
              <a:rPr lang="en-US" sz="2100" dirty="0" smtClean="0">
                <a:solidFill>
                  <a:prstClr val="black"/>
                </a:solidFill>
              </a:rPr>
              <a:t>+d</a:t>
            </a:r>
            <a:r>
              <a:rPr lang="en-US" sz="2100" dirty="0" smtClean="0">
                <a:solidFill>
                  <a:prstClr val="black"/>
                </a:solidFill>
                <a:latin typeface="Symbol" panose="05050102010706020507" pitchFamily="18" charset="2"/>
              </a:rPr>
              <a:t>e</a:t>
            </a:r>
            <a:r>
              <a:rPr lang="en-US" sz="2100" baseline="-25000" dirty="0" smtClean="0">
                <a:solidFill>
                  <a:prstClr val="black"/>
                </a:solidFill>
              </a:rPr>
              <a:t>IBS</a:t>
            </a:r>
            <a:r>
              <a:rPr lang="en-US" sz="2100" dirty="0" smtClean="0">
                <a:solidFill>
                  <a:prstClr val="black"/>
                </a:solidFill>
              </a:rPr>
              <a:t>+d</a:t>
            </a:r>
            <a:r>
              <a:rPr lang="en-US" sz="2100" dirty="0" smtClean="0">
                <a:solidFill>
                  <a:prstClr val="black"/>
                </a:solidFill>
                <a:latin typeface="Symbol" panose="05050102010706020507" pitchFamily="18" charset="2"/>
              </a:rPr>
              <a:t>e</a:t>
            </a:r>
            <a:r>
              <a:rPr lang="en-US" sz="2100" baseline="-25000" dirty="0" smtClean="0">
                <a:solidFill>
                  <a:prstClr val="black"/>
                </a:solidFill>
              </a:rPr>
              <a:t>SR</a:t>
            </a:r>
          </a:p>
          <a:p>
            <a:pPr marL="914400" lvl="2" indent="0">
              <a:buFont typeface="Arial" panose="020B0604020202020204" pitchFamily="34" charset="0"/>
              <a:buNone/>
            </a:pPr>
            <a:r>
              <a:rPr lang="en-US" sz="1900" dirty="0" smtClean="0">
                <a:solidFill>
                  <a:prstClr val="black"/>
                </a:solidFill>
              </a:rPr>
              <a:t>    </a:t>
            </a:r>
            <a:r>
              <a:rPr lang="en-US" sz="2100" b="1" dirty="0" err="1" smtClean="0">
                <a:solidFill>
                  <a:prstClr val="black"/>
                </a:solidFill>
              </a:rPr>
              <a:t>d</a:t>
            </a:r>
            <a:r>
              <a:rPr lang="en-US" sz="2100" b="1" dirty="0" err="1" smtClean="0">
                <a:solidFill>
                  <a:prstClr val="black"/>
                </a:solidFill>
                <a:latin typeface="Symbol" panose="05050102010706020507" pitchFamily="18" charset="2"/>
              </a:rPr>
              <a:t>e</a:t>
            </a:r>
            <a:r>
              <a:rPr lang="en-US" sz="2100" b="1" baseline="-25000" dirty="0" err="1" smtClean="0">
                <a:solidFill>
                  <a:prstClr val="black"/>
                </a:solidFill>
              </a:rPr>
              <a:t>SR</a:t>
            </a:r>
            <a:r>
              <a:rPr lang="en-US" sz="2100" b="1" baseline="-25000" dirty="0" smtClean="0">
                <a:solidFill>
                  <a:prstClr val="black"/>
                </a:solidFill>
              </a:rPr>
              <a:t> </a:t>
            </a:r>
            <a:r>
              <a:rPr lang="en-US" sz="2100" b="1" dirty="0" smtClean="0">
                <a:solidFill>
                  <a:prstClr val="black"/>
                </a:solidFill>
              </a:rPr>
              <a:t>is computed for the equilibrium emittances and damping  </a:t>
            </a:r>
          </a:p>
          <a:p>
            <a:pPr marL="914400" lvl="2" indent="0">
              <a:buFont typeface="Arial" panose="020B0604020202020204" pitchFamily="34" charset="0"/>
              <a:buNone/>
            </a:pPr>
            <a:r>
              <a:rPr lang="en-US" sz="2100" b="1" dirty="0">
                <a:solidFill>
                  <a:prstClr val="black"/>
                </a:solidFill>
              </a:rPr>
              <a:t> </a:t>
            </a:r>
            <a:r>
              <a:rPr lang="en-US" sz="2100" b="1" dirty="0" smtClean="0">
                <a:solidFill>
                  <a:prstClr val="black"/>
                </a:solidFill>
              </a:rPr>
              <a:t>   times</a:t>
            </a:r>
          </a:p>
          <a:p>
            <a:pPr marL="914400" lvl="2" indent="0">
              <a:buNone/>
            </a:pPr>
            <a:r>
              <a:rPr lang="en-US" sz="1900" dirty="0">
                <a:solidFill>
                  <a:prstClr val="black"/>
                </a:solidFill>
              </a:rPr>
              <a:t> </a:t>
            </a:r>
            <a:r>
              <a:rPr lang="en-US" sz="1900" dirty="0" smtClean="0">
                <a:solidFill>
                  <a:prstClr val="black"/>
                </a:solidFill>
              </a:rPr>
              <a:t>    </a:t>
            </a:r>
            <a:r>
              <a:rPr lang="en-US" sz="1900" b="1" dirty="0">
                <a:solidFill>
                  <a:srgbClr val="9933FF"/>
                </a:solidFill>
              </a:rPr>
              <a:t>T</a:t>
            </a:r>
            <a:r>
              <a:rPr lang="en-US" sz="1900" b="1" dirty="0" smtClean="0">
                <a:solidFill>
                  <a:srgbClr val="9933FF"/>
                </a:solidFill>
              </a:rPr>
              <a:t>ransverse equilibrium emittances are set “artificially”</a:t>
            </a:r>
          </a:p>
          <a:p>
            <a:pPr marL="914400" lvl="2" indent="0">
              <a:buNone/>
            </a:pPr>
            <a:r>
              <a:rPr lang="en-US" sz="1900" b="1" dirty="0" smtClean="0">
                <a:solidFill>
                  <a:srgbClr val="9933FF"/>
                </a:solidFill>
              </a:rPr>
              <a:t>     to mimic a coupled lattice </a:t>
            </a:r>
          </a:p>
          <a:p>
            <a:pPr lvl="2"/>
            <a:r>
              <a:rPr lang="en-US" sz="1900" dirty="0" smtClean="0">
                <a:solidFill>
                  <a:prstClr val="black"/>
                </a:solidFill>
              </a:rPr>
              <a:t>For the longitudinal plane:</a:t>
            </a:r>
          </a:p>
          <a:p>
            <a:pPr marL="914400" lvl="2" indent="0">
              <a:buFont typeface="Arial" panose="020B0604020202020204" pitchFamily="34" charset="0"/>
              <a:buNone/>
            </a:pPr>
            <a:r>
              <a:rPr lang="en-US" sz="1900" dirty="0" smtClean="0">
                <a:solidFill>
                  <a:prstClr val="black"/>
                </a:solidFill>
              </a:rPr>
              <a:t>	 </a:t>
            </a:r>
            <a:r>
              <a:rPr lang="en-US" sz="1900" dirty="0" smtClean="0">
                <a:solidFill>
                  <a:prstClr val="black"/>
                </a:solidFill>
                <a:latin typeface="Symbol" panose="05050102010706020507" pitchFamily="18" charset="2"/>
              </a:rPr>
              <a:t>d</a:t>
            </a:r>
            <a:r>
              <a:rPr lang="en-US" sz="1900" dirty="0" smtClean="0">
                <a:solidFill>
                  <a:prstClr val="black"/>
                </a:solidFill>
              </a:rPr>
              <a:t>=</a:t>
            </a:r>
            <a:r>
              <a:rPr lang="en-US" sz="1900" dirty="0" smtClean="0">
                <a:solidFill>
                  <a:prstClr val="black"/>
                </a:solidFill>
                <a:latin typeface="Symbol" panose="05050102010706020507" pitchFamily="18" charset="2"/>
              </a:rPr>
              <a:t>d</a:t>
            </a:r>
            <a:r>
              <a:rPr lang="en-US" sz="1900" baseline="-25000" dirty="0" smtClean="0">
                <a:solidFill>
                  <a:prstClr val="black"/>
                </a:solidFill>
              </a:rPr>
              <a:t>0</a:t>
            </a:r>
            <a:r>
              <a:rPr lang="en-US" sz="1900" dirty="0" smtClean="0">
                <a:solidFill>
                  <a:prstClr val="black"/>
                </a:solidFill>
              </a:rPr>
              <a:t>+d</a:t>
            </a:r>
            <a:r>
              <a:rPr lang="en-US" sz="1900" dirty="0" smtClean="0">
                <a:solidFill>
                  <a:prstClr val="black"/>
                </a:solidFill>
                <a:latin typeface="Symbol" panose="05050102010706020507" pitchFamily="18" charset="2"/>
              </a:rPr>
              <a:t>d</a:t>
            </a:r>
            <a:r>
              <a:rPr lang="en-US" sz="1900" baseline="-25000" dirty="0" smtClean="0">
                <a:solidFill>
                  <a:prstClr val="black"/>
                </a:solidFill>
              </a:rPr>
              <a:t>IBS</a:t>
            </a:r>
            <a:r>
              <a:rPr lang="en-US" sz="1900" dirty="0" smtClean="0">
                <a:solidFill>
                  <a:prstClr val="black"/>
                </a:solidFill>
              </a:rPr>
              <a:t>+d</a:t>
            </a:r>
            <a:r>
              <a:rPr lang="en-US" sz="1900" dirty="0" smtClean="0">
                <a:solidFill>
                  <a:prstClr val="black"/>
                </a:solidFill>
                <a:latin typeface="Symbol" panose="05050102010706020507" pitchFamily="18" charset="2"/>
              </a:rPr>
              <a:t>d</a:t>
            </a:r>
            <a:r>
              <a:rPr lang="en-US" sz="1900" baseline="-25000" dirty="0" smtClean="0">
                <a:solidFill>
                  <a:prstClr val="black"/>
                </a:solidFill>
              </a:rPr>
              <a:t>SR</a:t>
            </a:r>
          </a:p>
          <a:p>
            <a:pPr marL="914400" lvl="2" indent="0">
              <a:buFont typeface="Arial" panose="020B0604020202020204" pitchFamily="34" charset="0"/>
              <a:buNone/>
            </a:pPr>
            <a:r>
              <a:rPr lang="en-US" sz="1900" baseline="-25000" dirty="0" smtClean="0">
                <a:solidFill>
                  <a:prstClr val="black"/>
                </a:solidFill>
              </a:rPr>
              <a:t> </a:t>
            </a:r>
            <a:r>
              <a:rPr lang="en-US" sz="1900" dirty="0" smtClean="0">
                <a:solidFill>
                  <a:prstClr val="black"/>
                </a:solidFill>
              </a:rPr>
              <a:t>     and </a:t>
            </a:r>
            <a:r>
              <a:rPr lang="en-US" sz="1900" b="1" dirty="0" smtClean="0">
                <a:solidFill>
                  <a:srgbClr val="9933FF"/>
                </a:solidFill>
              </a:rPr>
              <a:t>the bunch is “forcibly” fit to the RF bucket</a:t>
            </a:r>
            <a:endParaRPr lang="en-US" sz="1800" dirty="0" smtClean="0">
              <a:solidFill>
                <a:prstClr val="black"/>
              </a:solidFill>
            </a:endParaRPr>
          </a:p>
          <a:p>
            <a:pPr lvl="1"/>
            <a:r>
              <a:rPr lang="en-US" sz="2200" dirty="0" smtClean="0">
                <a:solidFill>
                  <a:prstClr val="black"/>
                </a:solidFill>
              </a:rPr>
              <a:t>Continue the tracking until </a:t>
            </a:r>
            <a:r>
              <a:rPr lang="en-US" sz="2400" dirty="0" smtClean="0">
                <a:solidFill>
                  <a:prstClr val="black"/>
                </a:solidFill>
              </a:rPr>
              <a:t>d</a:t>
            </a:r>
            <a:r>
              <a:rPr lang="en-US" sz="2400" dirty="0" smtClean="0">
                <a:solidFill>
                  <a:prstClr val="black"/>
                </a:solidFill>
                <a:latin typeface="Symbol" panose="05050102010706020507" pitchFamily="18" charset="2"/>
              </a:rPr>
              <a:t>e</a:t>
            </a:r>
            <a:r>
              <a:rPr lang="en-US" sz="2400" baseline="-25000" dirty="0" smtClean="0">
                <a:solidFill>
                  <a:prstClr val="black"/>
                </a:solidFill>
              </a:rPr>
              <a:t>IBS</a:t>
            </a:r>
            <a:r>
              <a:rPr lang="en-US" sz="2400" dirty="0" smtClean="0">
                <a:solidFill>
                  <a:prstClr val="black"/>
                </a:solidFill>
              </a:rPr>
              <a:t>+d</a:t>
            </a:r>
            <a:r>
              <a:rPr lang="en-US" sz="2400" dirty="0" smtClean="0">
                <a:solidFill>
                  <a:prstClr val="black"/>
                </a:solidFill>
                <a:latin typeface="Symbol" panose="05050102010706020507" pitchFamily="18" charset="2"/>
              </a:rPr>
              <a:t>e</a:t>
            </a:r>
            <a:r>
              <a:rPr lang="en-US" sz="2400" baseline="-25000" dirty="0" smtClean="0">
                <a:solidFill>
                  <a:prstClr val="black"/>
                </a:solidFill>
              </a:rPr>
              <a:t>SR</a:t>
            </a:r>
            <a:r>
              <a:rPr lang="en-US" sz="2200" dirty="0" smtClean="0">
                <a:solidFill>
                  <a:prstClr val="black"/>
                </a:solidFill>
              </a:rPr>
              <a:t>~0 and </a:t>
            </a:r>
            <a:r>
              <a:rPr lang="en-US" sz="2400" dirty="0" err="1" smtClean="0">
                <a:solidFill>
                  <a:prstClr val="black"/>
                </a:solidFill>
              </a:rPr>
              <a:t>d</a:t>
            </a:r>
            <a:r>
              <a:rPr lang="en-US" sz="2400" dirty="0" err="1" smtClean="0">
                <a:solidFill>
                  <a:prstClr val="black"/>
                </a:solidFill>
                <a:latin typeface="Symbol" panose="05050102010706020507" pitchFamily="18" charset="2"/>
              </a:rPr>
              <a:t>d</a:t>
            </a:r>
            <a:r>
              <a:rPr lang="en-US" sz="2400" baseline="-25000" dirty="0" err="1" smtClean="0">
                <a:solidFill>
                  <a:prstClr val="black"/>
                </a:solidFill>
              </a:rPr>
              <a:t>IBS</a:t>
            </a:r>
            <a:r>
              <a:rPr lang="en-US" sz="2400" dirty="0" err="1" smtClean="0">
                <a:solidFill>
                  <a:prstClr val="black"/>
                </a:solidFill>
              </a:rPr>
              <a:t>+d</a:t>
            </a:r>
            <a:r>
              <a:rPr lang="en-US" sz="2400" dirty="0" err="1" smtClean="0">
                <a:solidFill>
                  <a:prstClr val="black"/>
                </a:solidFill>
                <a:latin typeface="Symbol" panose="05050102010706020507" pitchFamily="18" charset="2"/>
              </a:rPr>
              <a:t>d</a:t>
            </a:r>
            <a:r>
              <a:rPr lang="en-US" sz="2400" baseline="-25000" dirty="0" err="1" smtClean="0">
                <a:solidFill>
                  <a:prstClr val="black"/>
                </a:solidFill>
              </a:rPr>
              <a:t>SR</a:t>
            </a:r>
            <a:r>
              <a:rPr lang="en-US" sz="2400" baseline="-25000" dirty="0" smtClean="0">
                <a:solidFill>
                  <a:prstClr val="black"/>
                </a:solidFill>
              </a:rPr>
              <a:t> </a:t>
            </a:r>
            <a:r>
              <a:rPr lang="en-US" sz="2400" dirty="0" smtClean="0">
                <a:solidFill>
                  <a:prstClr val="black"/>
                </a:solidFill>
              </a:rPr>
              <a:t>~0</a:t>
            </a:r>
            <a:endParaRPr lang="en-US" sz="2200" dirty="0" smtClean="0">
              <a:solidFill>
                <a:prstClr val="black"/>
              </a:solidFill>
            </a:endParaRPr>
          </a:p>
          <a:p>
            <a:pPr lvl="1"/>
            <a:r>
              <a:rPr lang="en-US" sz="2200" dirty="0" smtClean="0">
                <a:solidFill>
                  <a:prstClr val="black"/>
                </a:solidFill>
              </a:rPr>
              <a:t>Faster simulation: </a:t>
            </a:r>
            <a:r>
              <a:rPr lang="en-US" sz="2600" dirty="0" smtClean="0">
                <a:solidFill>
                  <a:prstClr val="black"/>
                </a:solidFill>
                <a:latin typeface="Symbol" panose="05050102010706020507" pitchFamily="18" charset="2"/>
              </a:rPr>
              <a:t>e</a:t>
            </a:r>
            <a:r>
              <a:rPr lang="en-US" sz="2600" dirty="0" smtClean="0">
                <a:solidFill>
                  <a:prstClr val="black"/>
                </a:solidFill>
              </a:rPr>
              <a:t>=</a:t>
            </a:r>
            <a:r>
              <a:rPr lang="en-US" sz="2600" dirty="0" smtClean="0">
                <a:solidFill>
                  <a:prstClr val="black"/>
                </a:solidFill>
                <a:latin typeface="Symbol" panose="05050102010706020507" pitchFamily="18" charset="2"/>
              </a:rPr>
              <a:t>e</a:t>
            </a:r>
            <a:r>
              <a:rPr lang="en-US" sz="2600" baseline="-25000" dirty="0" smtClean="0">
                <a:solidFill>
                  <a:prstClr val="black"/>
                </a:solidFill>
              </a:rPr>
              <a:t>0</a:t>
            </a:r>
            <a:r>
              <a:rPr lang="en-US" sz="2600" dirty="0" smtClean="0">
                <a:solidFill>
                  <a:prstClr val="black"/>
                </a:solidFill>
              </a:rPr>
              <a:t>+N(</a:t>
            </a:r>
            <a:r>
              <a:rPr lang="en-US" sz="2600" dirty="0" err="1" smtClean="0">
                <a:solidFill>
                  <a:prstClr val="black"/>
                </a:solidFill>
              </a:rPr>
              <a:t>d</a:t>
            </a:r>
            <a:r>
              <a:rPr lang="en-US" sz="2600" dirty="0" err="1" smtClean="0">
                <a:solidFill>
                  <a:prstClr val="black"/>
                </a:solidFill>
                <a:latin typeface="Symbol" panose="05050102010706020507" pitchFamily="18" charset="2"/>
              </a:rPr>
              <a:t>e</a:t>
            </a:r>
            <a:r>
              <a:rPr lang="en-US" sz="2600" baseline="-25000" dirty="0" err="1" smtClean="0">
                <a:solidFill>
                  <a:prstClr val="black"/>
                </a:solidFill>
              </a:rPr>
              <a:t>IBS</a:t>
            </a:r>
            <a:r>
              <a:rPr lang="en-US" sz="2600" dirty="0" err="1" smtClean="0">
                <a:solidFill>
                  <a:prstClr val="black"/>
                </a:solidFill>
              </a:rPr>
              <a:t>+d</a:t>
            </a:r>
            <a:r>
              <a:rPr lang="en-US" sz="2600" dirty="0" err="1" smtClean="0">
                <a:solidFill>
                  <a:prstClr val="black"/>
                </a:solidFill>
                <a:latin typeface="Symbol" panose="05050102010706020507" pitchFamily="18" charset="2"/>
              </a:rPr>
              <a:t>e</a:t>
            </a:r>
            <a:r>
              <a:rPr lang="en-US" sz="2600" baseline="-25000" dirty="0" err="1" smtClean="0">
                <a:solidFill>
                  <a:prstClr val="black"/>
                </a:solidFill>
              </a:rPr>
              <a:t>SR</a:t>
            </a:r>
            <a:r>
              <a:rPr lang="en-US" sz="2600" dirty="0" smtClean="0">
                <a:solidFill>
                  <a:prstClr val="black"/>
                </a:solidFill>
              </a:rPr>
              <a:t>) (N~10-1000)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 smtClean="0"/>
          </a:p>
        </p:txBody>
      </p:sp>
      <p:grpSp>
        <p:nvGrpSpPr>
          <p:cNvPr id="5" name="Group 4"/>
          <p:cNvGrpSpPr/>
          <p:nvPr/>
        </p:nvGrpSpPr>
        <p:grpSpPr>
          <a:xfrm>
            <a:off x="7314133" y="4300808"/>
            <a:ext cx="936104" cy="1022412"/>
            <a:chOff x="2339752" y="2348880"/>
            <a:chExt cx="936104" cy="1368152"/>
          </a:xfrm>
        </p:grpSpPr>
        <p:sp>
          <p:nvSpPr>
            <p:cNvPr id="6" name="Oval 5"/>
            <p:cNvSpPr/>
            <p:nvPr/>
          </p:nvSpPr>
          <p:spPr>
            <a:xfrm>
              <a:off x="2339752" y="2564904"/>
              <a:ext cx="936104" cy="936104"/>
            </a:xfrm>
            <a:prstGeom prst="ellipse">
              <a:avLst/>
            </a:prstGeom>
            <a:no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2339752" y="2348880"/>
              <a:ext cx="936104" cy="1368152"/>
            </a:xfrm>
            <a:prstGeom prst="ellipse">
              <a:avLst/>
            </a:prstGeom>
            <a:no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" name="Straight Arrow Connector 7"/>
            <p:cNvCxnSpPr>
              <a:stCxn id="6" idx="0"/>
            </p:cNvCxnSpPr>
            <p:nvPr/>
          </p:nvCxnSpPr>
          <p:spPr>
            <a:xfrm flipV="1">
              <a:off x="2807804" y="2348880"/>
              <a:ext cx="0" cy="21602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>
              <a:stCxn id="6" idx="4"/>
              <a:endCxn id="7" idx="4"/>
            </p:cNvCxnSpPr>
            <p:nvPr/>
          </p:nvCxnSpPr>
          <p:spPr>
            <a:xfrm>
              <a:off x="2807804" y="3501008"/>
              <a:ext cx="0" cy="21602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Oval 10"/>
          <p:cNvSpPr/>
          <p:nvPr/>
        </p:nvSpPr>
        <p:spPr>
          <a:xfrm>
            <a:off x="7236296" y="4389175"/>
            <a:ext cx="1091777" cy="842995"/>
          </a:xfrm>
          <a:prstGeom prst="ellipse">
            <a:avLst/>
          </a:prstGeom>
          <a:noFill/>
          <a:ln>
            <a:solidFill>
              <a:srgbClr val="6600FF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8022556" y="5445224"/>
            <a:ext cx="83392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8460432" y="5020888"/>
            <a:ext cx="0" cy="7843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8690054" y="5380928"/>
            <a:ext cx="2744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8460432" y="4836222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mbria Math"/>
                <a:ea typeface="Cambria Math"/>
              </a:rPr>
              <a:t>𝛿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1263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IBS simulation </a:t>
            </a:r>
            <a:r>
              <a:rPr lang="en-US" dirty="0" smtClean="0"/>
              <a:t>(2)</a:t>
            </a:r>
            <a:endParaRPr lang="de-CH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75787601"/>
              </p:ext>
            </p:extLst>
          </p:nvPr>
        </p:nvGraphicFramePr>
        <p:xfrm>
          <a:off x="179512" y="880861"/>
          <a:ext cx="3810000" cy="29081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0" name="Graph" r:id="rId3" imgW="3920760" imgH="3000960" progId="Origin50.Graph">
                  <p:embed/>
                </p:oleObj>
              </mc:Choice>
              <mc:Fallback>
                <p:oleObj name="Graph" r:id="rId3" imgW="3920760" imgH="3000960" progId="Origin50.Grap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512" y="880861"/>
                        <a:ext cx="3810000" cy="290817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08683496"/>
              </p:ext>
            </p:extLst>
          </p:nvPr>
        </p:nvGraphicFramePr>
        <p:xfrm>
          <a:off x="6334651" y="1124744"/>
          <a:ext cx="3003614" cy="22925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1" name="Graph" r:id="rId5" imgW="3920760" imgH="3000960" progId="Origin50.Graph">
                  <p:embed/>
                </p:oleObj>
              </mc:Choice>
              <mc:Fallback>
                <p:oleObj name="Graph" r:id="rId5" imgW="3920760" imgH="3000960" progId="Origin50.Grap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34651" y="1124744"/>
                        <a:ext cx="3003614" cy="229251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448646"/>
              </p:ext>
            </p:extLst>
          </p:nvPr>
        </p:nvGraphicFramePr>
        <p:xfrm>
          <a:off x="3591226" y="1124744"/>
          <a:ext cx="2958894" cy="2258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2" name="Graph" r:id="rId7" imgW="3920760" imgH="3000960" progId="Origin50.Graph">
                  <p:embed/>
                </p:oleObj>
              </mc:Choice>
              <mc:Fallback>
                <p:oleObj name="Graph" r:id="rId7" imgW="3920760" imgH="3000960" progId="Origin50.Grap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91226" y="1124744"/>
                        <a:ext cx="2958894" cy="2258387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Content Placeholder 2"/>
          <p:cNvSpPr txBox="1">
            <a:spLocks/>
          </p:cNvSpPr>
          <p:nvPr/>
        </p:nvSpPr>
        <p:spPr>
          <a:xfrm>
            <a:off x="4211960" y="3645024"/>
            <a:ext cx="4648200" cy="1524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 smtClean="0"/>
              <a:t>Result for:</a:t>
            </a:r>
          </a:p>
          <a:p>
            <a:pPr lvl="1"/>
            <a:r>
              <a:rPr lang="en-US" sz="1200" dirty="0" smtClean="0"/>
              <a:t>Zero current bunch length ~ 3mm</a:t>
            </a:r>
          </a:p>
          <a:p>
            <a:pPr lvl="1"/>
            <a:r>
              <a:rPr lang="en-US" sz="1200" dirty="0" smtClean="0"/>
              <a:t>Zero current vertical emittance = 5 pm  (Artificially set</a:t>
            </a:r>
            <a:r>
              <a:rPr lang="en-US" sz="1200" dirty="0" smtClean="0"/>
              <a:t>!)</a:t>
            </a:r>
            <a:endParaRPr lang="en-US" sz="1200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4669160" y="4742364"/>
            <a:ext cx="3406574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Standard →</a:t>
            </a:r>
            <a:r>
              <a:rPr lang="en-US" sz="2400" dirty="0"/>
              <a:t> </a:t>
            </a:r>
            <a:r>
              <a:rPr lang="en-US" sz="2400" dirty="0" smtClean="0">
                <a:solidFill>
                  <a:srgbClr val="0000FF"/>
                </a:solidFill>
              </a:rPr>
              <a:t>Env. tracking</a:t>
            </a:r>
            <a:r>
              <a:rPr lang="en-US" sz="2400" dirty="0" smtClean="0"/>
              <a:t>:</a:t>
            </a:r>
          </a:p>
          <a:p>
            <a:r>
              <a:rPr lang="en-US" sz="2400" dirty="0" smtClean="0">
                <a:solidFill>
                  <a:srgbClr val="9933FF"/>
                </a:solidFill>
              </a:rPr>
              <a:t>Horizontal emittances ↑</a:t>
            </a:r>
          </a:p>
          <a:p>
            <a:r>
              <a:rPr lang="en-US" sz="2400" dirty="0" smtClean="0">
                <a:solidFill>
                  <a:srgbClr val="9933FF"/>
                </a:solidFill>
              </a:rPr>
              <a:t>Vertical </a:t>
            </a:r>
            <a:r>
              <a:rPr lang="en-US" sz="2400" dirty="0">
                <a:solidFill>
                  <a:srgbClr val="9933FF"/>
                </a:solidFill>
              </a:rPr>
              <a:t>emittances →</a:t>
            </a:r>
            <a:endParaRPr lang="en-US" sz="2400" dirty="0" smtClean="0">
              <a:solidFill>
                <a:srgbClr val="9933FF"/>
              </a:solidFill>
            </a:endParaRPr>
          </a:p>
          <a:p>
            <a:r>
              <a:rPr lang="en-US" sz="2400" dirty="0" smtClean="0">
                <a:solidFill>
                  <a:srgbClr val="9933FF"/>
                </a:solidFill>
              </a:rPr>
              <a:t>Longitudinal emittance ↓</a:t>
            </a:r>
            <a:endParaRPr lang="en-US" sz="2400" dirty="0">
              <a:solidFill>
                <a:srgbClr val="9933FF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4592961" y="4725144"/>
            <a:ext cx="3583632" cy="159330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53960375"/>
              </p:ext>
            </p:extLst>
          </p:nvPr>
        </p:nvGraphicFramePr>
        <p:xfrm>
          <a:off x="179512" y="3573016"/>
          <a:ext cx="3921125" cy="300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3" name="Graph" r:id="rId9" imgW="3920760" imgH="3000960" progId="Origin50.Graph">
                  <p:embed/>
                </p:oleObj>
              </mc:Choice>
              <mc:Fallback>
                <p:oleObj name="Graph" r:id="rId9" imgW="3920760" imgH="3000960" progId="Origin50.Graph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79512" y="3573016"/>
                        <a:ext cx="3921125" cy="30003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882081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1204</Words>
  <Application>Microsoft Office PowerPoint</Application>
  <PresentationFormat>On-screen Show (4:3)</PresentationFormat>
  <Paragraphs>159</Paragraphs>
  <Slides>11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Office Theme</vt:lpstr>
      <vt:lpstr>Graph</vt:lpstr>
      <vt:lpstr>Envelope tracking as a tool for low emittance ring design</vt:lpstr>
      <vt:lpstr>Introduction</vt:lpstr>
      <vt:lpstr>Sigma matrix</vt:lpstr>
      <vt:lpstr>Envelope tracking (1)</vt:lpstr>
      <vt:lpstr>Envelope tracking (2)</vt:lpstr>
      <vt:lpstr>Rad. Int. vs Envelope tracking</vt:lpstr>
      <vt:lpstr>Emittances with full coupling</vt:lpstr>
      <vt:lpstr>IBS simulation (1)</vt:lpstr>
      <vt:lpstr>IBS simulation (2)</vt:lpstr>
      <vt:lpstr>IBS simulation (3)</vt:lpstr>
      <vt:lpstr>Summary</vt:lpstr>
    </vt:vector>
  </TitlesOfParts>
  <Company>PSI - Paul Scherrer Institut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Envelope tracking as a tool for low emittance ring design</dc:title>
  <dc:creator>Aiba Masamitsu</dc:creator>
  <cp:lastModifiedBy>Aiba Masamitsu</cp:lastModifiedBy>
  <cp:revision>49</cp:revision>
  <dcterms:created xsi:type="dcterms:W3CDTF">2016-11-17T17:19:10Z</dcterms:created>
  <dcterms:modified xsi:type="dcterms:W3CDTF">2016-11-30T20:09:39Z</dcterms:modified>
</cp:coreProperties>
</file>