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07" r:id="rId2"/>
    <p:sldId id="302" r:id="rId3"/>
    <p:sldId id="310" r:id="rId4"/>
    <p:sldId id="311" r:id="rId5"/>
    <p:sldId id="270" r:id="rId6"/>
    <p:sldId id="299" r:id="rId7"/>
    <p:sldId id="271" r:id="rId8"/>
    <p:sldId id="309" r:id="rId9"/>
    <p:sldId id="300" r:id="rId10"/>
    <p:sldId id="275" r:id="rId11"/>
    <p:sldId id="276" r:id="rId12"/>
    <p:sldId id="298" r:id="rId13"/>
    <p:sldId id="278" r:id="rId14"/>
    <p:sldId id="279" r:id="rId15"/>
    <p:sldId id="303" r:id="rId16"/>
    <p:sldId id="281" r:id="rId17"/>
    <p:sldId id="306" r:id="rId18"/>
    <p:sldId id="283" r:id="rId19"/>
    <p:sldId id="284" r:id="rId20"/>
    <p:sldId id="256" r:id="rId21"/>
    <p:sldId id="260" r:id="rId22"/>
    <p:sldId id="261" r:id="rId23"/>
    <p:sldId id="262" r:id="rId24"/>
    <p:sldId id="263" r:id="rId25"/>
    <p:sldId id="259" r:id="rId26"/>
    <p:sldId id="264" r:id="rId27"/>
    <p:sldId id="269" r:id="rId28"/>
    <p:sldId id="265" r:id="rId29"/>
    <p:sldId id="268" r:id="rId30"/>
    <p:sldId id="266" r:id="rId31"/>
    <p:sldId id="286" r:id="rId32"/>
    <p:sldId id="301" r:id="rId33"/>
    <p:sldId id="305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0000CC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3318-2404-41A4-80CA-9A8A572AB50A}" type="datetime1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cgncghncghnj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7613-1CD7-4F21-A662-F870EDA495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552047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45C4-0189-4A80-B7AF-954AC350C1B7}" type="datetime1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cgncghncghnj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6257-A2CA-4024-B0EE-41CD3195B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24516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459BAB-D683-4C86-B8C7-1F1BAF1C5871}" type="datetime1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cgncghncghnj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6257-A2CA-4024-B0EE-41CD3195BCF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77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93DEEDD-D724-4375-A119-E09A8112E8ED}" type="datetime1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cgncghncghnj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6257-A2CA-4024-B0EE-41CD3195BCF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90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07B3C98-C13E-4623-8BE8-79CBE3A22C38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8346" y="6624000"/>
            <a:ext cx="559405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1181" y="6624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174E0CE-6D13-4026-B55D-809C8F3121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12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42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8D418E5-8D0E-459E-B519-2D73942A8F74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2136" y="6642000"/>
            <a:ext cx="505179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 smtClean="0"/>
              <a:t>H. Ghasem - Nonlinear dynamics and low emittance tuning for CLIC damping ring (DR) new design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7625" y="6642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174E0CE-6D13-4026-B55D-809C8F3121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917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" y="0"/>
            <a:ext cx="9144000" cy="4359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55981"/>
            <a:ext cx="9144000" cy="2020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4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uact=8&amp;ved=0ahUKEwjn3eLSy7zQAhWH1xQKHYhtDwEQjRwIBw&amp;url=http://bs.ipm.ac.ir/workshop/IPM-NUS2015/singapore.jsp&amp;psig=AFQjCNEXLNMUlihJ889S0GaXseobMlrwzg&amp;ust=147991187300483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769" y="797762"/>
            <a:ext cx="764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Nonlinear dynamics and Low emittance tuning for CLIC damping ring (DR) new design</a:t>
            </a:r>
            <a:endParaRPr lang="en-GB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983" y="2953474"/>
            <a:ext cx="36296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H. Ghasem</a:t>
            </a:r>
            <a:r>
              <a:rPr lang="en-GB" sz="1400" b="1" baseline="30000" dirty="0" smtClean="0"/>
              <a:t>1,2</a:t>
            </a:r>
          </a:p>
          <a:p>
            <a:pPr algn="ctr"/>
            <a:r>
              <a:rPr lang="en-GB" sz="1400" b="1" dirty="0" smtClean="0"/>
              <a:t>Y. PapaPhilippou</a:t>
            </a:r>
            <a:r>
              <a:rPr lang="en-GB" sz="1400" b="1" baseline="30000" dirty="0" smtClean="0"/>
              <a:t>2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r>
              <a:rPr lang="en-GB" sz="1200" baseline="30000" dirty="0"/>
              <a:t>1</a:t>
            </a:r>
            <a:r>
              <a:rPr lang="en-GB" sz="1200" dirty="0"/>
              <a:t> School of Particles and </a:t>
            </a:r>
            <a:r>
              <a:rPr lang="en-GB" sz="1200" dirty="0" smtClean="0"/>
              <a:t>Accelerators, IPM, </a:t>
            </a:r>
            <a:r>
              <a:rPr lang="en-GB" sz="1200" dirty="0"/>
              <a:t>Tehran, </a:t>
            </a:r>
            <a:r>
              <a:rPr lang="en-GB" sz="1200" dirty="0" smtClean="0"/>
              <a:t>Iran</a:t>
            </a:r>
          </a:p>
          <a:p>
            <a:pPr algn="ctr"/>
            <a:r>
              <a:rPr lang="en-GB" sz="1200" baseline="30000" dirty="0" smtClean="0"/>
              <a:t>2</a:t>
            </a:r>
            <a:r>
              <a:rPr lang="en-GB" sz="1200" dirty="0" smtClean="0"/>
              <a:t> CERN, Geneva, Switzerland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033" y="4381670"/>
            <a:ext cx="864112" cy="864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7501" y="5607061"/>
            <a:ext cx="67186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2nd Workshop on Low Emittance Ring Lattice </a:t>
            </a:r>
            <a:r>
              <a:rPr lang="en-GB" sz="1100" dirty="0" smtClean="0"/>
              <a:t>Design, MAXIV</a:t>
            </a:r>
          </a:p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1-2 December 2016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785" y="6204405"/>
            <a:ext cx="4834097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 to </a:t>
            </a:r>
            <a:r>
              <a:rPr lang="en-GB" sz="1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</a:t>
            </a:r>
            <a:r>
              <a:rPr lang="en-GB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Alabau-Gonzalvo</a:t>
            </a:r>
            <a:r>
              <a:rPr lang="en-GB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Eduardo Marin </a:t>
            </a:r>
            <a:r>
              <a:rPr lang="en-GB" sz="1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Lacoma</a:t>
            </a:r>
            <a:r>
              <a:rPr lang="en-GB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Bildergebnis für cli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740" y="4151433"/>
            <a:ext cx="1313032" cy="13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IPM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367" y="4381671"/>
            <a:ext cx="1528957" cy="86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04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43B-183B-4273-B3E9-ED44328497F6}" type="datetime3">
              <a:rPr lang="en-US" smtClean="0"/>
              <a:pPr/>
              <a:t>1 December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51" descr="DA-sigma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9" t="5569" r="8029" b="1598"/>
          <a:stretch>
            <a:fillRect/>
          </a:stretch>
        </p:blipFill>
        <p:spPr bwMode="auto">
          <a:xfrm>
            <a:off x="6058633" y="1254878"/>
            <a:ext cx="3060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2" descr="DA-sigma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5" t="5569" r="7851" b="1837"/>
          <a:stretch>
            <a:fillRect/>
          </a:stretch>
        </p:blipFill>
        <p:spPr bwMode="auto">
          <a:xfrm>
            <a:off x="6058633" y="3967467"/>
            <a:ext cx="3060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5" r="14405" b="7315"/>
          <a:stretch/>
        </p:blipFill>
        <p:spPr>
          <a:xfrm>
            <a:off x="23151" y="2501031"/>
            <a:ext cx="1980000" cy="1800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4" r="14405" b="7371"/>
          <a:stretch/>
        </p:blipFill>
        <p:spPr>
          <a:xfrm>
            <a:off x="4101" y="4315358"/>
            <a:ext cx="1980000" cy="1800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4" r="14306" b="7044"/>
          <a:stretch/>
        </p:blipFill>
        <p:spPr>
          <a:xfrm>
            <a:off x="2025501" y="2501031"/>
            <a:ext cx="1980000" cy="180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4" r="14306" b="7371"/>
          <a:stretch/>
        </p:blipFill>
        <p:spPr>
          <a:xfrm>
            <a:off x="2006451" y="4315358"/>
            <a:ext cx="1980000" cy="1800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5" r="14374" b="7234"/>
          <a:stretch/>
        </p:blipFill>
        <p:spPr>
          <a:xfrm>
            <a:off x="4036101" y="4315358"/>
            <a:ext cx="1980000" cy="180000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4" r="14258" b="7179"/>
          <a:stretch/>
        </p:blipFill>
        <p:spPr>
          <a:xfrm>
            <a:off x="4036101" y="2501031"/>
            <a:ext cx="1980000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525" y="2169629"/>
            <a:ext cx="857986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3904" y="2169970"/>
            <a:ext cx="1095598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P/P=0.3%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69349" y="2169970"/>
            <a:ext cx="1113266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P/P=-0.3%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800" y="601637"/>
            <a:ext cx="706475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DA: Physical transverse stable space for the particles after a given number of turns (2000 here)</a:t>
            </a:r>
          </a:p>
          <a:p>
            <a:endParaRPr lang="en-GB" sz="1400" dirty="0" smtClean="0"/>
          </a:p>
          <a:p>
            <a:r>
              <a:rPr lang="en-GB" sz="1400" dirty="0" smtClean="0"/>
              <a:t>The injected beam normalized emittance and energy spread;</a:t>
            </a:r>
          </a:p>
          <a:p>
            <a:endParaRPr lang="en-GB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CC"/>
                </a:solidFill>
              </a:rPr>
              <a:t>For electron DR: </a:t>
            </a:r>
            <a:r>
              <a:rPr lang="el-GR" sz="1400" dirty="0" smtClean="0">
                <a:solidFill>
                  <a:srgbClr val="0000CC"/>
                </a:solidFill>
              </a:rPr>
              <a:t>ε</a:t>
            </a:r>
            <a:r>
              <a:rPr lang="en-GB" sz="1400" baseline="-25000" dirty="0" err="1" smtClean="0">
                <a:solidFill>
                  <a:srgbClr val="0000CC"/>
                </a:solidFill>
              </a:rPr>
              <a:t>xn</a:t>
            </a:r>
            <a:r>
              <a:rPr lang="en-GB" sz="1400" dirty="0" smtClean="0">
                <a:solidFill>
                  <a:srgbClr val="0000CC"/>
                </a:solidFill>
              </a:rPr>
              <a:t>=10 </a:t>
            </a:r>
            <a:r>
              <a:rPr lang="el-GR" sz="1400" dirty="0">
                <a:solidFill>
                  <a:srgbClr val="0000CC"/>
                </a:solidFill>
              </a:rPr>
              <a:t>μ</a:t>
            </a:r>
            <a:r>
              <a:rPr lang="en-GB" sz="1400" dirty="0" smtClean="0">
                <a:solidFill>
                  <a:srgbClr val="0000CC"/>
                </a:solidFill>
              </a:rPr>
              <a:t>m and </a:t>
            </a:r>
            <a:r>
              <a:rPr lang="el-GR" sz="1400" dirty="0" smtClean="0">
                <a:solidFill>
                  <a:srgbClr val="0000CC"/>
                </a:solidFill>
              </a:rPr>
              <a:t>ε</a:t>
            </a:r>
            <a:r>
              <a:rPr lang="en-GB" sz="1400" baseline="-25000" dirty="0" err="1" smtClean="0">
                <a:solidFill>
                  <a:srgbClr val="0000CC"/>
                </a:solidFill>
              </a:rPr>
              <a:t>yn</a:t>
            </a:r>
            <a:r>
              <a:rPr lang="en-GB" sz="1400" dirty="0" smtClean="0">
                <a:solidFill>
                  <a:srgbClr val="0000CC"/>
                </a:solidFill>
              </a:rPr>
              <a:t>=10 </a:t>
            </a:r>
            <a:r>
              <a:rPr lang="el-GR" sz="1400" dirty="0" smtClean="0">
                <a:solidFill>
                  <a:srgbClr val="0000CC"/>
                </a:solidFill>
              </a:rPr>
              <a:t>μ</a:t>
            </a:r>
            <a:r>
              <a:rPr lang="en-GB" sz="1400" dirty="0" smtClean="0">
                <a:solidFill>
                  <a:srgbClr val="0000CC"/>
                </a:solidFill>
              </a:rPr>
              <a:t>m, </a:t>
            </a:r>
            <a:r>
              <a:rPr lang="el-GR" sz="1400" dirty="0" smtClean="0">
                <a:solidFill>
                  <a:srgbClr val="0000CC"/>
                </a:solidFill>
              </a:rPr>
              <a:t>δ</a:t>
            </a:r>
            <a:r>
              <a:rPr lang="en-GB" sz="1400" dirty="0" smtClean="0">
                <a:solidFill>
                  <a:srgbClr val="0000CC"/>
                </a:solidFill>
              </a:rPr>
              <a:t>=0.3%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0000CC"/>
                </a:solidFill>
              </a:rPr>
              <a:t>For </a:t>
            </a:r>
            <a:r>
              <a:rPr lang="en-GB" sz="1400" dirty="0" smtClean="0">
                <a:solidFill>
                  <a:srgbClr val="0000CC"/>
                </a:solidFill>
              </a:rPr>
              <a:t>positron </a:t>
            </a:r>
            <a:r>
              <a:rPr lang="en-GB" sz="1400" dirty="0">
                <a:solidFill>
                  <a:srgbClr val="0000CC"/>
                </a:solidFill>
              </a:rPr>
              <a:t>DR: </a:t>
            </a:r>
            <a:r>
              <a:rPr lang="el-GR" sz="1400" dirty="0">
                <a:solidFill>
                  <a:srgbClr val="0000CC"/>
                </a:solidFill>
              </a:rPr>
              <a:t>ε</a:t>
            </a:r>
            <a:r>
              <a:rPr lang="en-GB" sz="1400" baseline="-25000" dirty="0" err="1" smtClean="0">
                <a:solidFill>
                  <a:srgbClr val="0000CC"/>
                </a:solidFill>
              </a:rPr>
              <a:t>xn</a:t>
            </a:r>
            <a:r>
              <a:rPr lang="en-GB" sz="1400" dirty="0" smtClean="0">
                <a:solidFill>
                  <a:srgbClr val="0000CC"/>
                </a:solidFill>
              </a:rPr>
              <a:t>=65 </a:t>
            </a:r>
            <a:r>
              <a:rPr lang="el-GR" sz="1400" dirty="0">
                <a:solidFill>
                  <a:srgbClr val="0000CC"/>
                </a:solidFill>
              </a:rPr>
              <a:t>μ</a:t>
            </a:r>
            <a:r>
              <a:rPr lang="en-GB" sz="1400" dirty="0" smtClean="0">
                <a:solidFill>
                  <a:srgbClr val="0000CC"/>
                </a:solidFill>
              </a:rPr>
              <a:t>m and </a:t>
            </a:r>
            <a:r>
              <a:rPr lang="el-GR" sz="1400" dirty="0" smtClean="0">
                <a:solidFill>
                  <a:srgbClr val="0000CC"/>
                </a:solidFill>
              </a:rPr>
              <a:t>ε</a:t>
            </a:r>
            <a:r>
              <a:rPr lang="en-GB" sz="1400" baseline="-25000" dirty="0" err="1">
                <a:solidFill>
                  <a:srgbClr val="0000CC"/>
                </a:solidFill>
              </a:rPr>
              <a:t>yn</a:t>
            </a:r>
            <a:r>
              <a:rPr lang="en-GB" sz="1400" dirty="0">
                <a:solidFill>
                  <a:srgbClr val="0000CC"/>
                </a:solidFill>
              </a:rPr>
              <a:t>=10 </a:t>
            </a:r>
            <a:r>
              <a:rPr lang="el-GR" sz="1400" dirty="0">
                <a:solidFill>
                  <a:srgbClr val="0000CC"/>
                </a:solidFill>
              </a:rPr>
              <a:t>μ</a:t>
            </a:r>
            <a:r>
              <a:rPr lang="en-GB" sz="1400" dirty="0">
                <a:solidFill>
                  <a:srgbClr val="0000CC"/>
                </a:solidFill>
              </a:rPr>
              <a:t>m</a:t>
            </a:r>
            <a:r>
              <a:rPr lang="en-GB" sz="1400" dirty="0" smtClean="0">
                <a:solidFill>
                  <a:srgbClr val="0000CC"/>
                </a:solidFill>
              </a:rPr>
              <a:t>, </a:t>
            </a:r>
            <a:r>
              <a:rPr lang="el-GR" sz="1400" dirty="0" smtClean="0">
                <a:solidFill>
                  <a:srgbClr val="0000CC"/>
                </a:solidFill>
              </a:rPr>
              <a:t>δ</a:t>
            </a:r>
            <a:r>
              <a:rPr lang="en-GB" sz="1400" dirty="0" smtClean="0">
                <a:solidFill>
                  <a:srgbClr val="0000CC"/>
                </a:solidFill>
              </a:rPr>
              <a:t>=0.3%</a:t>
            </a:r>
          </a:p>
          <a:p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Phase space &amp; DA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0677" y="1058016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Electron DR</a:t>
            </a:r>
            <a:endParaRPr lang="en-GB" sz="1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234217" y="3770071"/>
            <a:ext cx="91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Positron DR</a:t>
            </a:r>
            <a:endParaRPr lang="en-GB" sz="1200" u="sng" dirty="0"/>
          </a:p>
        </p:txBody>
      </p:sp>
    </p:spTree>
    <p:extLst>
      <p:ext uri="{BB962C8B-B14F-4D97-AF65-F5344CB8AC3E}">
        <p14:creationId xmlns:p14="http://schemas.microsoft.com/office/powerpoint/2010/main" xmlns="" val="3980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ABCF-F561-4DCC-AF3D-D7B3A1DE8237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2" r="6887" b="7296"/>
          <a:stretch/>
        </p:blipFill>
        <p:spPr>
          <a:xfrm>
            <a:off x="3050531" y="4114996"/>
            <a:ext cx="3024000" cy="2520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2" r="6887" b="7330"/>
          <a:stretch/>
        </p:blipFill>
        <p:spPr>
          <a:xfrm>
            <a:off x="3050531" y="1368000"/>
            <a:ext cx="3024000" cy="2520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9" r="6918" b="7141"/>
          <a:stretch/>
        </p:blipFill>
        <p:spPr>
          <a:xfrm>
            <a:off x="6075291" y="4115390"/>
            <a:ext cx="3024000" cy="2520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3" r="7036" b="7175"/>
          <a:stretch/>
        </p:blipFill>
        <p:spPr>
          <a:xfrm>
            <a:off x="6066582" y="1368000"/>
            <a:ext cx="3024000" cy="2520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2" r="7075" b="7296"/>
          <a:stretch/>
        </p:blipFill>
        <p:spPr>
          <a:xfrm>
            <a:off x="18582" y="4114996"/>
            <a:ext cx="3024000" cy="252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2" r="7193" b="7330"/>
          <a:stretch/>
        </p:blipFill>
        <p:spPr>
          <a:xfrm>
            <a:off x="18582" y="1368000"/>
            <a:ext cx="3024000" cy="25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4189" y="837872"/>
            <a:ext cx="854943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6460" y="837872"/>
            <a:ext cx="1107795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P/P=0.3%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2733" y="837872"/>
            <a:ext cx="1170512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P/P=-0.3%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 &amp; lost particles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00" y="1121719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Electron DR</a:t>
            </a:r>
            <a:endParaRPr lang="en-GB" sz="12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32569" y="3889763"/>
            <a:ext cx="91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Positron DR</a:t>
            </a:r>
            <a:endParaRPr lang="en-GB" sz="1200" u="sng" dirty="0"/>
          </a:p>
        </p:txBody>
      </p:sp>
    </p:spTree>
    <p:extLst>
      <p:ext uri="{BB962C8B-B14F-4D97-AF65-F5344CB8AC3E}">
        <p14:creationId xmlns:p14="http://schemas.microsoft.com/office/powerpoint/2010/main" xmlns="" val="26260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BD5-32F5-4F13-9E64-47AFB58D4BD1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Frequency Map Analysis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000" y="3816000"/>
            <a:ext cx="3132000" cy="2412000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000" y="1260000"/>
            <a:ext cx="3132000" cy="2412000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000" y="3816000"/>
            <a:ext cx="3132000" cy="2412000"/>
          </a:xfrm>
          <a:prstGeom prst="rect">
            <a:avLst/>
          </a:prstGeom>
        </p:spPr>
      </p:pic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000" y="1260000"/>
            <a:ext cx="3132000" cy="2412000"/>
          </a:xfrm>
          <a:prstGeom prst="rect">
            <a:avLst/>
          </a:prstGeom>
        </p:spPr>
      </p:pic>
      <p:pic>
        <p:nvPicPr>
          <p:cNvPr id="24" name="Picture 2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0" y="1260000"/>
            <a:ext cx="3132000" cy="2412000"/>
          </a:xfrm>
          <a:prstGeom prst="rect">
            <a:avLst/>
          </a:prstGeom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0" y="3816000"/>
            <a:ext cx="3132000" cy="241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4657" y="1072999"/>
            <a:ext cx="854943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992" y="1072999"/>
            <a:ext cx="1107795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P/P=0.3%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7488" y="1072999"/>
            <a:ext cx="1170512" cy="307777"/>
          </a:xfrm>
          <a:prstGeom prst="rect">
            <a:avLst/>
          </a:prstGeom>
          <a:solidFill>
            <a:srgbClr val="FEF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</a:t>
            </a:r>
            <a:r>
              <a:rPr lang="en-GB" sz="1400" dirty="0" smtClean="0"/>
              <a:t>P/P=-0.3%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632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0876-765D-4A11-B111-CEDC8AEBD060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5253947"/>
              </p:ext>
            </p:extLst>
          </p:nvPr>
        </p:nvGraphicFramePr>
        <p:xfrm>
          <a:off x="34542" y="544439"/>
          <a:ext cx="3942035" cy="59643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4918"/>
                <a:gridCol w="611546"/>
                <a:gridCol w="788233"/>
                <a:gridCol w="788669"/>
                <a:gridCol w="788669"/>
              </a:tblGrid>
              <a:tr h="218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Multipole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Systematic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64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Dipole,</a:t>
                      </a:r>
                      <a:r>
                        <a:rPr lang="en-GB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05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10 mm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 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row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05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10 mm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05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GB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10 mm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66-pole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90-pole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1.00*10</a:t>
                      </a:r>
                      <a:r>
                        <a:rPr lang="en-GB" sz="105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5" marR="481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326708" y="544439"/>
                <a:ext cx="2056589" cy="816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GB" sz="160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60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num>
                                    <m:den>
                                      <m:r>
                                        <a:rPr lang="en-GB" sz="16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−1)!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08" y="544439"/>
                <a:ext cx="2056589" cy="81657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8" t="6278" r="8939"/>
          <a:stretch/>
        </p:blipFill>
        <p:spPr>
          <a:xfrm>
            <a:off x="5077003" y="1713011"/>
            <a:ext cx="2556000" cy="2232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8" t="5908" r="8721"/>
          <a:stretch/>
        </p:blipFill>
        <p:spPr>
          <a:xfrm>
            <a:off x="3896796" y="4276389"/>
            <a:ext cx="2556000" cy="2232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6" t="6083" r="8706"/>
          <a:stretch/>
        </p:blipFill>
        <p:spPr>
          <a:xfrm>
            <a:off x="6463003" y="4276389"/>
            <a:ext cx="2556000" cy="22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 &amp; multipoles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287" y="4061703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Electron DR</a:t>
            </a:r>
            <a:endParaRPr lang="en-GB" sz="1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36753" y="4042235"/>
            <a:ext cx="91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Positron DR</a:t>
            </a:r>
            <a:endParaRPr lang="en-GB" sz="1200" u="sng" dirty="0"/>
          </a:p>
        </p:txBody>
      </p:sp>
    </p:spTree>
    <p:extLst>
      <p:ext uri="{BB962C8B-B14F-4D97-AF65-F5344CB8AC3E}">
        <p14:creationId xmlns:p14="http://schemas.microsoft.com/office/powerpoint/2010/main" xmlns="" val="33894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1E0A-52E3-4028-8799-7766893FF312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1768" y="496317"/>
            <a:ext cx="33817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RF </a:t>
            </a:r>
            <a:r>
              <a:rPr lang="en-GB" sz="1400" dirty="0" smtClean="0">
                <a:solidFill>
                  <a:srgbClr val="000000"/>
                </a:solidFill>
              </a:rPr>
              <a:t>frequency, </a:t>
            </a:r>
            <a:r>
              <a:rPr lang="en-GB" sz="1400" dirty="0" err="1" smtClean="0">
                <a:solidFill>
                  <a:srgbClr val="000000"/>
                </a:solidFill>
              </a:rPr>
              <a:t>f</a:t>
            </a:r>
            <a:r>
              <a:rPr lang="en-GB" sz="1400" baseline="-25000" dirty="0" err="1" smtClean="0">
                <a:solidFill>
                  <a:srgbClr val="000000"/>
                </a:solidFill>
              </a:rPr>
              <a:t>RF</a:t>
            </a:r>
            <a:r>
              <a:rPr lang="en-GB" sz="1400" dirty="0" smtClean="0">
                <a:solidFill>
                  <a:srgbClr val="000000"/>
                </a:solidFill>
              </a:rPr>
              <a:t>: </a:t>
            </a:r>
            <a:r>
              <a:rPr lang="en-GB" sz="1400" dirty="0">
                <a:solidFill>
                  <a:srgbClr val="000000"/>
                </a:solidFill>
              </a:rPr>
              <a:t>2 GHz</a:t>
            </a:r>
          </a:p>
          <a:p>
            <a:r>
              <a:rPr lang="en-GB" sz="1400" dirty="0">
                <a:solidFill>
                  <a:srgbClr val="000000"/>
                </a:solidFill>
              </a:rPr>
              <a:t>Natural radiation loss per </a:t>
            </a:r>
            <a:r>
              <a:rPr lang="en-GB" sz="1400" dirty="0" smtClean="0">
                <a:solidFill>
                  <a:srgbClr val="000000"/>
                </a:solidFill>
              </a:rPr>
              <a:t>turn, U</a:t>
            </a:r>
            <a:r>
              <a:rPr lang="en-GB" sz="1400" baseline="-25000" dirty="0" smtClean="0">
                <a:solidFill>
                  <a:srgbClr val="000000"/>
                </a:solidFill>
              </a:rPr>
              <a:t>0</a:t>
            </a:r>
            <a:r>
              <a:rPr lang="en-GB" sz="1400" dirty="0" smtClean="0">
                <a:solidFill>
                  <a:srgbClr val="000000"/>
                </a:solidFill>
              </a:rPr>
              <a:t>: 5.7 </a:t>
            </a:r>
            <a:r>
              <a:rPr lang="en-GB" sz="1400" dirty="0">
                <a:solidFill>
                  <a:srgbClr val="000000"/>
                </a:solidFill>
              </a:rPr>
              <a:t>MeV</a:t>
            </a:r>
          </a:p>
          <a:p>
            <a:r>
              <a:rPr lang="en-GB" sz="1400" dirty="0">
                <a:solidFill>
                  <a:srgbClr val="000000"/>
                </a:solidFill>
              </a:rPr>
              <a:t>Parasitic energy loss per </a:t>
            </a:r>
            <a:r>
              <a:rPr lang="en-GB" sz="1400" dirty="0" smtClean="0">
                <a:solidFill>
                  <a:srgbClr val="000000"/>
                </a:solidFill>
              </a:rPr>
              <a:t>turn, U</a:t>
            </a:r>
            <a:r>
              <a:rPr lang="en-GB" sz="1400" baseline="-25000" dirty="0" smtClean="0">
                <a:solidFill>
                  <a:srgbClr val="000000"/>
                </a:solidFill>
              </a:rPr>
              <a:t>p</a:t>
            </a:r>
            <a:r>
              <a:rPr lang="en-GB" sz="1400" dirty="0" smtClean="0">
                <a:solidFill>
                  <a:srgbClr val="000000"/>
                </a:solidFill>
              </a:rPr>
              <a:t>: </a:t>
            </a:r>
            <a:r>
              <a:rPr lang="en-GB" sz="1400" dirty="0">
                <a:solidFill>
                  <a:srgbClr val="000000"/>
                </a:solidFill>
              </a:rPr>
              <a:t>50 </a:t>
            </a:r>
            <a:r>
              <a:rPr lang="en-GB" sz="1400" dirty="0" err="1">
                <a:solidFill>
                  <a:srgbClr val="000000"/>
                </a:solidFill>
              </a:rPr>
              <a:t>keV</a:t>
            </a: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Harmonic </a:t>
            </a:r>
            <a:r>
              <a:rPr lang="en-GB" sz="1400" dirty="0" smtClean="0">
                <a:solidFill>
                  <a:srgbClr val="000000"/>
                </a:solidFill>
              </a:rPr>
              <a:t>number, h: 2398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Harmonic efficiency coefficient, m: 0.8</a:t>
            </a: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RF </a:t>
            </a:r>
            <a:r>
              <a:rPr lang="en-GB" sz="1400" dirty="0" smtClean="0">
                <a:solidFill>
                  <a:srgbClr val="000000"/>
                </a:solidFill>
              </a:rPr>
              <a:t>voltage, V</a:t>
            </a:r>
            <a:r>
              <a:rPr lang="en-GB" sz="1400" baseline="-25000" dirty="0" smtClean="0">
                <a:solidFill>
                  <a:srgbClr val="000000"/>
                </a:solidFill>
              </a:rPr>
              <a:t>RF</a:t>
            </a:r>
            <a:r>
              <a:rPr lang="en-GB" sz="1400" dirty="0" smtClean="0">
                <a:solidFill>
                  <a:srgbClr val="000000"/>
                </a:solidFill>
              </a:rPr>
              <a:t>: </a:t>
            </a:r>
            <a:r>
              <a:rPr lang="en-GB" sz="1400" dirty="0">
                <a:solidFill>
                  <a:srgbClr val="000000"/>
                </a:solidFill>
              </a:rPr>
              <a:t>6.055 </a:t>
            </a:r>
            <a:r>
              <a:rPr lang="en-GB" sz="1400" dirty="0" smtClean="0">
                <a:solidFill>
                  <a:srgbClr val="000000"/>
                </a:solidFill>
              </a:rPr>
              <a:t>MV</a:t>
            </a: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Over voltage </a:t>
            </a:r>
            <a:r>
              <a:rPr lang="en-GB" sz="1400" b="1" dirty="0" smtClean="0">
                <a:solidFill>
                  <a:srgbClr val="FF0000"/>
                </a:solidFill>
              </a:rPr>
              <a:t>factor, q: 1.0493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RF </a:t>
            </a:r>
            <a:r>
              <a:rPr lang="en-GB" sz="1400" b="1" dirty="0" smtClean="0">
                <a:solidFill>
                  <a:srgbClr val="FF0000"/>
                </a:solidFill>
              </a:rPr>
              <a:t>acceptance, </a:t>
            </a:r>
            <a:r>
              <a:rPr lang="el-GR" sz="1400" b="1" dirty="0" smtClean="0">
                <a:solidFill>
                  <a:srgbClr val="FF0000"/>
                </a:solidFill>
              </a:rPr>
              <a:t>ε</a:t>
            </a:r>
            <a:r>
              <a:rPr lang="en-GB" sz="1400" b="1" baseline="-25000" dirty="0" smtClean="0">
                <a:solidFill>
                  <a:srgbClr val="FF0000"/>
                </a:solidFill>
              </a:rPr>
              <a:t>RF</a:t>
            </a:r>
            <a:r>
              <a:rPr lang="en-GB" sz="1400" b="1" dirty="0" smtClean="0">
                <a:solidFill>
                  <a:srgbClr val="FF0000"/>
                </a:solidFill>
              </a:rPr>
              <a:t>: ±0.736 </a:t>
            </a:r>
            <a:r>
              <a:rPr lang="en-GB" sz="14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628" y="6034083"/>
            <a:ext cx="3582116" cy="523220"/>
          </a:xfrm>
          <a:prstGeom prst="rect">
            <a:avLst/>
          </a:prstGeom>
          <a:solidFill>
            <a:srgbClr val="FEF8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No essential requirement for the aperture for the DR vacuum system in view of acceptance.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8120" y="6095638"/>
            <a:ext cx="4742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10 mm residual vertical dispersion and 1.5% momentum </a:t>
            </a:r>
            <a:r>
              <a:rPr lang="en-GB" sz="1200" dirty="0" smtClean="0">
                <a:solidFill>
                  <a:srgbClr val="000000"/>
                </a:solidFill>
              </a:rPr>
              <a:t>deviation are </a:t>
            </a:r>
            <a:r>
              <a:rPr lang="en-GB" sz="1200" dirty="0">
                <a:solidFill>
                  <a:srgbClr val="000000"/>
                </a:solidFill>
              </a:rPr>
              <a:t>assumed.</a:t>
            </a: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0" t="6125" r="8390"/>
          <a:stretch/>
        </p:blipFill>
        <p:spPr>
          <a:xfrm>
            <a:off x="4003198" y="635851"/>
            <a:ext cx="2556000" cy="216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" t="5995" r="8067"/>
          <a:stretch/>
        </p:blipFill>
        <p:spPr>
          <a:xfrm>
            <a:off x="6562701" y="646482"/>
            <a:ext cx="2556000" cy="216000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t="6081" r="8111"/>
          <a:stretch/>
        </p:blipFill>
        <p:spPr>
          <a:xfrm>
            <a:off x="6565423" y="2970080"/>
            <a:ext cx="2556000" cy="21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4231285" y="5217424"/>
                <a:ext cx="2578818" cy="375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Ring</m:t>
                          </m:r>
                          <m: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acceptance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rad>
                      <m:r>
                        <a:rPr lang="en-GB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85" y="5217424"/>
                <a:ext cx="2578818" cy="37580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87192" y="5595041"/>
            <a:ext cx="4744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rgbClr val="000000"/>
                </a:solidFill>
              </a:rPr>
              <a:t>ε</a:t>
            </a:r>
            <a:r>
              <a:rPr lang="en-GB" sz="1200" baseline="-25000" dirty="0" err="1">
                <a:solidFill>
                  <a:srgbClr val="000000"/>
                </a:solidFill>
              </a:rPr>
              <a:t>i</a:t>
            </a:r>
            <a:r>
              <a:rPr lang="en-GB" sz="1200" dirty="0">
                <a:solidFill>
                  <a:srgbClr val="000000"/>
                </a:solidFill>
              </a:rPr>
              <a:t> is assumed to be 10 times larger than the injected beam and the “</a:t>
            </a:r>
            <a:r>
              <a:rPr lang="en-GB" sz="1200" dirty="0" err="1">
                <a:solidFill>
                  <a:srgbClr val="000000"/>
                </a:solidFill>
              </a:rPr>
              <a:t>i</a:t>
            </a:r>
            <a:r>
              <a:rPr lang="en-GB" sz="1200" dirty="0">
                <a:solidFill>
                  <a:srgbClr val="000000"/>
                </a:solidFill>
              </a:rPr>
              <a:t>” indicates horizontal and vertical directions.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Acceptance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7180" y="417044"/>
            <a:ext cx="914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u="sng" dirty="0"/>
              <a:t>Electron DR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23180" y="417044"/>
            <a:ext cx="91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u="sng" dirty="0"/>
              <a:t>Positron DR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95" y="2995010"/>
            <a:ext cx="3713461" cy="2864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358376" y="2435049"/>
                <a:ext cx="3125169" cy="545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en-GB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πα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hmE</m:t>
                              </m:r>
                            </m:den>
                          </m:f>
                          <m: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p>
                                  <m:r>
                                    <a:rPr lang="en-GB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(1/</m:t>
                          </m:r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rad>
                    </m:oMath>
                  </m:oMathPara>
                </a14:m>
                <a:endParaRPr lang="en-GB" sz="12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6" y="2435049"/>
                <a:ext cx="3125169" cy="54566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9" t="6132" r="8119"/>
          <a:stretch/>
        </p:blipFill>
        <p:spPr>
          <a:xfrm>
            <a:off x="4029051" y="2980711"/>
            <a:ext cx="255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9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3C98-C13E-4623-8BE8-79CBE3A22C38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3408" y="1184592"/>
            <a:ext cx="89060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CC"/>
                </a:solidFill>
              </a:rPr>
              <a:t>In </a:t>
            </a:r>
            <a:r>
              <a:rPr lang="en-GB" sz="1600" dirty="0" smtClean="0">
                <a:solidFill>
                  <a:srgbClr val="0000CC"/>
                </a:solidFill>
              </a:rPr>
              <a:t>practice, the vertical </a:t>
            </a:r>
            <a:r>
              <a:rPr lang="en-GB" sz="1600" dirty="0">
                <a:solidFill>
                  <a:srgbClr val="0000CC"/>
                </a:solidFill>
              </a:rPr>
              <a:t>emittance </a:t>
            </a:r>
            <a:r>
              <a:rPr lang="en-GB" sz="1600" dirty="0" smtClean="0">
                <a:solidFill>
                  <a:srgbClr val="0000CC"/>
                </a:solidFill>
              </a:rPr>
              <a:t>for a circular machine </a:t>
            </a:r>
            <a:r>
              <a:rPr lang="en-GB" sz="1600" dirty="0">
                <a:solidFill>
                  <a:srgbClr val="0000CC"/>
                </a:solidFill>
              </a:rPr>
              <a:t>is dominated by two </a:t>
            </a:r>
            <a:r>
              <a:rPr lang="en-GB" sz="1600" dirty="0" smtClean="0">
                <a:solidFill>
                  <a:srgbClr val="0000CC"/>
                </a:solidFill>
              </a:rPr>
              <a:t>factors;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u="sng" dirty="0">
                <a:solidFill>
                  <a:srgbClr val="C00000"/>
                </a:solidFill>
              </a:rPr>
              <a:t>residual vertical dispersion</a:t>
            </a:r>
            <a:r>
              <a:rPr lang="en-GB" sz="1600" dirty="0">
                <a:solidFill>
                  <a:srgbClr val="C00000"/>
                </a:solidFill>
              </a:rPr>
              <a:t> (This is caused by the coupling between longitudinal and vertical motion</a:t>
            </a:r>
            <a:r>
              <a:rPr lang="en-GB" sz="1600" dirty="0" smtClean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u="sng" dirty="0" err="1">
                <a:solidFill>
                  <a:srgbClr val="C00000"/>
                </a:solidFill>
              </a:rPr>
              <a:t>betatron</a:t>
            </a:r>
            <a:r>
              <a:rPr lang="en-GB" sz="1600" u="sng" dirty="0">
                <a:solidFill>
                  <a:srgbClr val="C00000"/>
                </a:solidFill>
              </a:rPr>
              <a:t> coupling</a:t>
            </a:r>
            <a:r>
              <a:rPr lang="en-GB" sz="1600" dirty="0">
                <a:solidFill>
                  <a:srgbClr val="C00000"/>
                </a:solidFill>
              </a:rPr>
              <a:t> (This is </a:t>
            </a:r>
            <a:r>
              <a:rPr lang="en-GB" sz="1600" dirty="0" smtClean="0">
                <a:solidFill>
                  <a:srgbClr val="C00000"/>
                </a:solidFill>
              </a:rPr>
              <a:t>caused by the </a:t>
            </a:r>
            <a:r>
              <a:rPr lang="en-GB" sz="1600" dirty="0">
                <a:solidFill>
                  <a:srgbClr val="C00000"/>
                </a:solidFill>
              </a:rPr>
              <a:t>coupling between horizontal and vertical motion</a:t>
            </a:r>
            <a:r>
              <a:rPr lang="en-GB" sz="1600" dirty="0" smtClean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CC"/>
                </a:solidFill>
              </a:rPr>
              <a:t>Magnet alignment errors are the dominant </a:t>
            </a:r>
            <a:r>
              <a:rPr lang="en-GB" sz="1600" dirty="0" smtClean="0">
                <a:solidFill>
                  <a:srgbClr val="0000CC"/>
                </a:solidFill>
              </a:rPr>
              <a:t>sources of vertical emittance in particular: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C00000"/>
                </a:solidFill>
              </a:rPr>
              <a:t>tilts of the dipoles around the beam axis;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C00000"/>
                </a:solidFill>
              </a:rPr>
              <a:t>vertical alignment errors of the quadrupoles;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C00000"/>
                </a:solidFill>
              </a:rPr>
              <a:t>tilts of the quadrupoles around the beam axis;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C00000"/>
                </a:solidFill>
              </a:rPr>
              <a:t>vertical alignment errors of the </a:t>
            </a:r>
            <a:r>
              <a:rPr lang="en-GB" sz="1600" dirty="0" err="1">
                <a:solidFill>
                  <a:srgbClr val="C00000"/>
                </a:solidFill>
              </a:rPr>
              <a:t>sextupoles</a:t>
            </a:r>
            <a:r>
              <a:rPr lang="en-GB" sz="1600" dirty="0">
                <a:solidFill>
                  <a:srgbClr val="C00000"/>
                </a:solidFill>
              </a:rPr>
              <a:t>. </a:t>
            </a:r>
          </a:p>
          <a:p>
            <a:pPr lvl="1"/>
            <a:endParaRPr lang="en-GB" sz="1600" dirty="0" smtClean="0">
              <a:solidFill>
                <a:srgbClr val="0000CC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</a:rPr>
              <a:t>In </a:t>
            </a:r>
            <a:r>
              <a:rPr lang="en-GB" sz="1600" dirty="0">
                <a:solidFill>
                  <a:srgbClr val="0000CC"/>
                </a:solidFill>
              </a:rPr>
              <a:t>the rest, the impact of these errors on the vertical emittance shall be </a:t>
            </a:r>
            <a:r>
              <a:rPr lang="en-GB" sz="1600" dirty="0" smtClean="0">
                <a:solidFill>
                  <a:srgbClr val="0000CC"/>
                </a:solidFill>
              </a:rPr>
              <a:t>discuss.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</a:rPr>
              <a:t>Tuning </a:t>
            </a:r>
            <a:r>
              <a:rPr lang="en-GB" sz="1600" dirty="0">
                <a:solidFill>
                  <a:srgbClr val="0000CC"/>
                </a:solidFill>
              </a:rPr>
              <a:t>algorithm to minimize the vertical emittance by correcting for these errors will be presented</a:t>
            </a:r>
            <a:r>
              <a:rPr lang="en-GB" sz="1600" dirty="0" smtClean="0">
                <a:solidFill>
                  <a:srgbClr val="0000CC"/>
                </a:solidFill>
              </a:rPr>
              <a:t>.</a:t>
            </a:r>
            <a:endParaRPr lang="en-GB" sz="1600" dirty="0">
              <a:solidFill>
                <a:srgbClr val="0000CC"/>
              </a:solidFill>
            </a:endParaRPr>
          </a:p>
          <a:p>
            <a:endParaRPr lang="en-GB" sz="1600" dirty="0" smtClean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Vertical emittance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2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DDE1-6EE6-4808-90F8-4AF36A8B0021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Vertical emittance and tuning algorithm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23" y="1166949"/>
            <a:ext cx="472539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CC"/>
                </a:solidFill>
              </a:rPr>
              <a:t>Nominal lattice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CC"/>
                </a:solidFill>
              </a:rPr>
              <a:t>Vertical </a:t>
            </a:r>
            <a:r>
              <a:rPr lang="en-GB" dirty="0">
                <a:solidFill>
                  <a:srgbClr val="0000CC"/>
                </a:solidFill>
              </a:rPr>
              <a:t>steady state emittance </a:t>
            </a:r>
            <a:endParaRPr lang="en-GB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00CC"/>
                </a:solidFill>
              </a:rPr>
              <a:t>Feed expected </a:t>
            </a:r>
            <a:r>
              <a:rPr lang="en-GB" dirty="0" smtClean="0">
                <a:solidFill>
                  <a:srgbClr val="0000CC"/>
                </a:solidFill>
              </a:rPr>
              <a:t>misalignments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00CC"/>
                </a:solidFill>
              </a:rPr>
              <a:t>Correctors distribution</a:t>
            </a:r>
            <a:endParaRPr lang="en-GB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CC"/>
                </a:solidFill>
              </a:rPr>
              <a:t>Orbit correction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CC"/>
                </a:solidFill>
              </a:rPr>
              <a:t>Vertical dispersion and coupling correction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CC"/>
                </a:solidFill>
              </a:rPr>
              <a:t> Vertical </a:t>
            </a:r>
            <a:r>
              <a:rPr lang="en-GB" dirty="0">
                <a:solidFill>
                  <a:srgbClr val="0000CC"/>
                </a:solidFill>
              </a:rPr>
              <a:t>equilibrium emittance </a:t>
            </a:r>
            <a:r>
              <a:rPr lang="en-GB" dirty="0" smtClean="0">
                <a:solidFill>
                  <a:srgbClr val="0000CC"/>
                </a:solidFill>
              </a:rPr>
              <a:t>measurement</a:t>
            </a:r>
            <a:endParaRPr lang="en-GB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3C98-C13E-4623-8BE8-79CBE3A22C38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935535" y="914025"/>
                <a:ext cx="3280261" cy="5196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GB" sz="1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3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3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</m:e>
                                </m:d>
                                <m: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Bsinϑ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kxsinϑ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kx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GB" sz="13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</m:e>
                                </m:d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3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35" y="914025"/>
                <a:ext cx="3280261" cy="51962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744893" y="463416"/>
                <a:ext cx="7920168" cy="368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kx</m:t>
                              </m:r>
                            </m:e>
                          </m:mr>
                        </m:m>
                      </m:e>
                    </m:d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</m:e>
                            <m:e>
                              <m: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sinϑ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sinϑ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GB" sz="12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osϑ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xsinϑ</m:t>
                                  </m:r>
                                </m:e>
                              </m:d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Bsinϑ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kxsinϑ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kx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ysi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nϑ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osϑ</m:t>
                                  </m:r>
                                </m:e>
                              </m:d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kysinϑ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93" y="463416"/>
                <a:ext cx="7920168" cy="36804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667" b="-2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Misalignments of magnets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82" y="506869"/>
            <a:ext cx="1569429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Dipole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5779" y="1500552"/>
            <a:ext cx="1934503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</a:rPr>
              <a:t>Combined horizontal dipole</a:t>
            </a:r>
          </a:p>
          <a:p>
            <a:pPr algn="ctr"/>
            <a:r>
              <a:rPr lang="en-GB" sz="1200" dirty="0">
                <a:solidFill>
                  <a:srgbClr val="0000CC"/>
                </a:solidFill>
              </a:rPr>
              <a:t>g</a:t>
            </a:r>
            <a:r>
              <a:rPr lang="en-GB" sz="1200" dirty="0" smtClean="0">
                <a:solidFill>
                  <a:srgbClr val="0000CC"/>
                </a:solidFill>
              </a:rPr>
              <a:t>enerated by </a:t>
            </a:r>
            <a:r>
              <a:rPr lang="el-GR" sz="1200" dirty="0" smtClean="0">
                <a:solidFill>
                  <a:srgbClr val="0000CC"/>
                </a:solidFill>
              </a:rPr>
              <a:t>Δ</a:t>
            </a:r>
            <a:r>
              <a:rPr lang="en-GB" sz="1200" dirty="0" smtClean="0">
                <a:solidFill>
                  <a:srgbClr val="0000CC"/>
                </a:solidFill>
              </a:rPr>
              <a:t>x, </a:t>
            </a:r>
            <a:r>
              <a:rPr lang="el-GR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7883" y="1500552"/>
            <a:ext cx="1274424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C000"/>
                </a:solidFill>
              </a:rPr>
              <a:t>Skew quadrupole</a:t>
            </a:r>
          </a:p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  <a:r>
              <a:rPr lang="en-GB" sz="1200" dirty="0" smtClean="0">
                <a:solidFill>
                  <a:srgbClr val="FFC000"/>
                </a:solidFill>
              </a:rPr>
              <a:t>enerated by </a:t>
            </a:r>
            <a:r>
              <a:rPr lang="el-GR" sz="1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8493" y="1497524"/>
            <a:ext cx="13449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Vertical dipole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g</a:t>
            </a:r>
            <a:r>
              <a:rPr lang="en-GB" sz="1200" dirty="0" smtClean="0">
                <a:solidFill>
                  <a:srgbClr val="FF0000"/>
                </a:solidFill>
              </a:rPr>
              <a:t>enerated by </a:t>
            </a:r>
            <a:r>
              <a:rPr lang="el-GR" sz="1200" dirty="0" smtClean="0">
                <a:solidFill>
                  <a:srgbClr val="FF0000"/>
                </a:solidFill>
              </a:rPr>
              <a:t>Δ</a:t>
            </a:r>
            <a:r>
              <a:rPr lang="en-GB" sz="1200" dirty="0" smtClean="0">
                <a:solidFill>
                  <a:srgbClr val="FF0000"/>
                </a:solidFill>
              </a:rPr>
              <a:t>y, </a:t>
            </a:r>
            <a:r>
              <a:rPr lang="el-GR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3316853" y="2582436"/>
                <a:ext cx="2493890" cy="4462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kxsinϑ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3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53" y="2582436"/>
                <a:ext cx="2493890" cy="44627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0918" t="-211538" r="-483" b="-300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49263" y="3091792"/>
            <a:ext cx="1259779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</a:rPr>
              <a:t>Orth. quadrupole</a:t>
            </a:r>
          </a:p>
          <a:p>
            <a:pPr algn="ctr"/>
            <a:r>
              <a:rPr lang="en-GB" sz="1200" dirty="0">
                <a:solidFill>
                  <a:srgbClr val="0000CC"/>
                </a:solidFill>
              </a:rPr>
              <a:t>g</a:t>
            </a:r>
            <a:r>
              <a:rPr lang="en-GB" sz="1200" dirty="0" smtClean="0">
                <a:solidFill>
                  <a:srgbClr val="0000CC"/>
                </a:solidFill>
              </a:rPr>
              <a:t>enerated by </a:t>
            </a:r>
            <a:r>
              <a:rPr lang="el-GR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4486" y="3091792"/>
            <a:ext cx="13998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FF0000"/>
                </a:solidFill>
              </a:rPr>
              <a:t>Hor</a:t>
            </a:r>
            <a:r>
              <a:rPr lang="en-GB" sz="1200" dirty="0" smtClean="0">
                <a:solidFill>
                  <a:srgbClr val="FF0000"/>
                </a:solidFill>
              </a:rPr>
              <a:t>/</a:t>
            </a:r>
            <a:r>
              <a:rPr lang="en-GB" sz="1200" dirty="0" err="1" smtClean="0">
                <a:solidFill>
                  <a:srgbClr val="FF0000"/>
                </a:solidFill>
              </a:rPr>
              <a:t>ver</a:t>
            </a:r>
            <a:r>
              <a:rPr lang="en-GB" sz="1200" dirty="0" smtClean="0">
                <a:solidFill>
                  <a:srgbClr val="FF0000"/>
                </a:solidFill>
              </a:rPr>
              <a:t> dipole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g</a:t>
            </a:r>
            <a:r>
              <a:rPr lang="en-GB" sz="1200" dirty="0" smtClean="0">
                <a:solidFill>
                  <a:srgbClr val="FF0000"/>
                </a:solidFill>
              </a:rPr>
              <a:t>enerated by </a:t>
            </a:r>
            <a:r>
              <a:rPr lang="el-GR" sz="1200" dirty="0" smtClean="0">
                <a:solidFill>
                  <a:srgbClr val="FF0000"/>
                </a:solidFill>
              </a:rPr>
              <a:t>Δ</a:t>
            </a:r>
            <a:r>
              <a:rPr lang="en-GB" sz="1200" dirty="0" smtClean="0">
                <a:solidFill>
                  <a:srgbClr val="FF0000"/>
                </a:solidFill>
              </a:rPr>
              <a:t>x/</a:t>
            </a:r>
            <a:r>
              <a:rPr lang="el-GR" sz="1200" dirty="0" smtClean="0">
                <a:solidFill>
                  <a:srgbClr val="FF0000"/>
                </a:solidFill>
              </a:rPr>
              <a:t>Δ</a:t>
            </a:r>
            <a:r>
              <a:rPr lang="en-GB" sz="1200" dirty="0" smtClean="0">
                <a:solidFill>
                  <a:srgbClr val="FF0000"/>
                </a:solidFill>
              </a:rPr>
              <a:t>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82" y="2176985"/>
            <a:ext cx="156943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1744893" y="2140307"/>
                <a:ext cx="6715593" cy="368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kx</m:t>
                              </m:r>
                            </m:e>
                          </m:mr>
                        </m:m>
                      </m:e>
                    </m:d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</m:e>
                            <m:e>
                              <m: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sinϑ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sinϑ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GB" sz="12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osϑ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xsinϑ</m:t>
                                  </m:r>
                                </m:e>
                              </m:d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kxsinϑ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osϑ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ysi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nϑ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osϑ</m:t>
                                  </m:r>
                                </m:e>
                              </m:d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kysinϑ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93" y="2140307"/>
                <a:ext cx="6715593" cy="36804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667" b="-2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259800" y="3091791"/>
            <a:ext cx="1274424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C000"/>
                </a:solidFill>
              </a:rPr>
              <a:t>Skew quadrupole</a:t>
            </a:r>
          </a:p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  <a:r>
              <a:rPr lang="en-GB" sz="1200" dirty="0" smtClean="0">
                <a:solidFill>
                  <a:srgbClr val="FFC000"/>
                </a:solidFill>
              </a:rPr>
              <a:t>enerated by </a:t>
            </a:r>
            <a:r>
              <a:rPr lang="el-GR" sz="1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43" y="3813910"/>
            <a:ext cx="157523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3054" y="6088566"/>
            <a:ext cx="1183349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</a:rPr>
              <a:t>Orth. sextupole</a:t>
            </a:r>
          </a:p>
          <a:p>
            <a:pPr algn="ctr"/>
            <a:r>
              <a:rPr lang="en-GB" sz="1200" dirty="0">
                <a:solidFill>
                  <a:srgbClr val="0000CC"/>
                </a:solidFill>
              </a:rPr>
              <a:t>g</a:t>
            </a:r>
            <a:r>
              <a:rPr lang="en-GB" sz="1200" dirty="0" smtClean="0">
                <a:solidFill>
                  <a:srgbClr val="0000CC"/>
                </a:solidFill>
              </a:rPr>
              <a:t>enerated by </a:t>
            </a:r>
            <a:r>
              <a:rPr lang="el-GR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2522" y="6081596"/>
            <a:ext cx="1266905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C000"/>
                </a:solidFill>
              </a:rPr>
              <a:t>Skew quadrupole</a:t>
            </a:r>
          </a:p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  <a:r>
              <a:rPr lang="en-GB" sz="1200" dirty="0" smtClean="0">
                <a:solidFill>
                  <a:srgbClr val="FFC000"/>
                </a:solidFill>
              </a:rPr>
              <a:t>enerated by </a:t>
            </a:r>
            <a:r>
              <a:rPr lang="el-GR" sz="1200" dirty="0" smtClean="0">
                <a:solidFill>
                  <a:srgbClr val="FFC000"/>
                </a:solidFill>
              </a:rPr>
              <a:t>Δ</a:t>
            </a:r>
            <a:r>
              <a:rPr lang="en-GB" sz="1200" dirty="0" smtClean="0">
                <a:solidFill>
                  <a:srgbClr val="FFC000"/>
                </a:solidFill>
              </a:rPr>
              <a:t>y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2666" y="6088566"/>
            <a:ext cx="127359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Orth. quadrupole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g</a:t>
            </a:r>
            <a:r>
              <a:rPr lang="en-GB" sz="1200" dirty="0" smtClean="0">
                <a:solidFill>
                  <a:srgbClr val="FF0000"/>
                </a:solidFill>
              </a:rPr>
              <a:t>enerated by </a:t>
            </a:r>
            <a:r>
              <a:rPr lang="el-GR" sz="1200" dirty="0" smtClean="0">
                <a:solidFill>
                  <a:srgbClr val="FF0000"/>
                </a:solidFill>
              </a:rPr>
              <a:t>Δ</a:t>
            </a:r>
            <a:r>
              <a:rPr lang="en-GB" sz="1200" dirty="0" smtClean="0">
                <a:solidFill>
                  <a:srgbClr val="FF0000"/>
                </a:solidFill>
              </a:rPr>
              <a:t>x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2369885" y="5124073"/>
                <a:ext cx="4229071" cy="9016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kx</m:t>
                                </m:r>
                                <m: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3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3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13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3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3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GB" sz="1300" i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3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GB" sz="13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30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GB" sz="13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3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300" i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GB" sz="1300" i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300" i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sz="13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300" i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GB" sz="1300" i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ϑ</m:t>
                                </m:r>
                                <m:r>
                                  <a:rPr lang="en-GB" sz="13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kx</m:t>
                                </m:r>
                                <m: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3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3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3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85" y="5124073"/>
                <a:ext cx="4229071" cy="90165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815690" y="6081596"/>
            <a:ext cx="132522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Skew sextupole</a:t>
            </a:r>
          </a:p>
          <a:p>
            <a:pPr algn="ctr"/>
            <a:r>
              <a:rPr lang="en-GB" sz="1200" dirty="0">
                <a:solidFill>
                  <a:srgbClr val="002060"/>
                </a:solidFill>
              </a:rPr>
              <a:t>g</a:t>
            </a:r>
            <a:r>
              <a:rPr lang="en-GB" sz="1200" dirty="0" smtClean="0">
                <a:solidFill>
                  <a:srgbClr val="002060"/>
                </a:solidFill>
              </a:rPr>
              <a:t>enerated by </a:t>
            </a:r>
            <a:r>
              <a:rPr lang="el-GR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θ</a:t>
            </a:r>
            <a:endParaRPr lang="en-GB" sz="1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1744893" y="3692364"/>
                <a:ext cx="5100474" cy="594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GB" sz="1200" dirty="0">
                                    <a:solidFill>
                                      <a:srgbClr val="0000CC"/>
                                    </a:solidFill>
                                    <a:latin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</m:e>
                              <m:e>
                                <m: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+∆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+∆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+∆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93" y="3692364"/>
                <a:ext cx="5100474" cy="59452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474336" y="4342752"/>
                <a:ext cx="5641587" cy="725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kxy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osϑ</m:t>
                                </m:r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ky</m:t>
                                </m:r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ysi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nϑ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+∆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</m:e>
                                </m:d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kx</m:t>
                                </m:r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−∆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xsinϑ</m:t>
                                    </m:r>
                                  </m:e>
                                </m:d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sinϑ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GB" sz="1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cosϑ</m:t>
                                </m:r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kx</m:t>
                                </m:r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ysi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nϑ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+∆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</m:e>
                                </m:d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ky</m:t>
                                </m:r>
                                <m:d>
                                  <m:d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xsinϑ</m:t>
                                    </m:r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osϑ</m:t>
                                    </m:r>
                                  </m:e>
                                </m:d>
                                <m: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latin typeface="Cambria Math" panose="02040503050406030204" pitchFamily="18" charset="0"/>
                                  </a:rPr>
                                  <m:t>kxysinϑ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36" y="4342752"/>
                <a:ext cx="5641587" cy="72545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1977" y="2027737"/>
            <a:ext cx="9003646" cy="60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3843" y="3632090"/>
            <a:ext cx="9003646" cy="60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2000" y="1038619"/>
            <a:ext cx="165942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Ignoring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1872000" y="1116000"/>
            <a:ext cx="301822" cy="12317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2000" y="2654499"/>
            <a:ext cx="165942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Ignoring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1872000" y="2736000"/>
            <a:ext cx="301822" cy="12317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2000" y="5362755"/>
            <a:ext cx="169790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Ignoring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ysin</a:t>
            </a: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y,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1872000" y="5544000"/>
            <a:ext cx="301822" cy="12317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8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FED0-0114-44B8-8CF0-F7E95522679C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 descr="C:\Users\hghasem\Downloads\Trapezium design\SBEND or RBEND\Final\RBEND\ELEGANT\selected tune\correct ch by elegant\test-1\Closed orbit\Correction\New folder\1\With wiggler\test-1\Location of BPMs and HV correctors\TME\phase.png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000" y="2159319"/>
            <a:ext cx="2700000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ghasem\Downloads\Trapezium design\SBEND or RBEND\Final\RBEND\ELEGANT\selected tune\correct ch by elegant\test-1\Closed orbit\Correction\New folder\1\With wiggler\test-1\Location of BPMs and HV correctors\FODO\phase.png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000" y="2159319"/>
            <a:ext cx="2700000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hghasem\Downloads\Trapezium design\SBEND or RBEND\Final\RBEND\ELEGANT\selected tune\correct ch by elegant\test-1\Closed orbit\Correction\New folder\1\With wiggler\test-1\Location of BPMs and HV correctors\DISP-I\phase.png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337405"/>
            <a:ext cx="2700000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ghasem\Downloads\Trapezium design\SBEND or RBEND\Final\RBEND\ELEGANT\selected tune\correct ch by elegant\test-1\Closed orbit\Correction\New folder\1\With wiggler\test-1\Location of BPMs and HV correctors\DISP-II\phase.png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000" y="4337405"/>
            <a:ext cx="2700000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96778" y="619832"/>
            <a:ext cx="616579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Correctors installed 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u="sng" dirty="0">
              <a:solidFill>
                <a:srgbClr val="571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 vertical; (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arc, 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DS-I, 9 per DS-II, 20 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r>
              <a:rPr lang="en-GB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horizontal; (84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arc, 8 per DS-I, 9 per DS-II, 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LSS)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Correctors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78" y="1939181"/>
            <a:ext cx="372949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Monitors installed</a:t>
            </a:r>
          </a:p>
          <a:p>
            <a:endParaRPr lang="en-GB" sz="1600" u="sng" dirty="0">
              <a:solidFill>
                <a:srgbClr val="571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BPM; </a:t>
            </a:r>
            <a:r>
              <a:rPr lang="en-GB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</a:t>
            </a:r>
            <a:r>
              <a:rPr lang="it-IT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arc, 8 per DS-I, 9 per DS-II, 30 per LSS) </a:t>
            </a:r>
            <a:endParaRPr lang="en-GB" sz="1500" dirty="0">
              <a:solidFill>
                <a:srgbClr val="571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Skew quads</a:t>
            </a:r>
          </a:p>
          <a:p>
            <a:endParaRPr lang="en-GB" sz="1600" u="sng" dirty="0">
              <a:solidFill>
                <a:srgbClr val="571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 families in the arcs </a:t>
            </a:r>
            <a:endParaRPr lang="en-GB" sz="1500" dirty="0" smtClean="0">
              <a:solidFill>
                <a:srgbClr val="571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</a:t>
            </a:r>
            <a:r>
              <a:rPr lang="en-GB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quads installed as windings in the </a:t>
            </a:r>
            <a:r>
              <a:rPr lang="en-GB" sz="1500" dirty="0" err="1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GB" sz="1500" dirty="0">
                <a:solidFill>
                  <a:srgbClr val="571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48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318-4F65-433C-BA6C-387ECF17BF9E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7644" y="576000"/>
            <a:ext cx="3663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The variation of the </a:t>
            </a:r>
            <a:r>
              <a:rPr lang="en-GB" sz="1200" dirty="0" smtClean="0"/>
              <a:t>vertical orbit </a:t>
            </a:r>
            <a:r>
              <a:rPr lang="en-GB" sz="1200" dirty="0"/>
              <a:t>at the BPM </a:t>
            </a:r>
            <a:r>
              <a:rPr lang="en-GB" sz="1200" dirty="0" smtClean="0"/>
              <a:t>position </a:t>
            </a:r>
            <a:r>
              <a:rPr lang="en-GB" sz="1200" dirty="0" err="1" smtClean="0"/>
              <a:t>s</a:t>
            </a:r>
            <a:r>
              <a:rPr lang="en-GB" sz="1200" baseline="-25000" dirty="0" err="1" smtClean="0"/>
              <a:t>j</a:t>
            </a:r>
            <a:r>
              <a:rPr lang="en-GB" sz="1200" dirty="0" smtClean="0"/>
              <a:t> resulting </a:t>
            </a:r>
            <a:r>
              <a:rPr lang="en-GB" sz="1200" dirty="0"/>
              <a:t>from the corrector </a:t>
            </a:r>
            <a:r>
              <a:rPr lang="en-GB" sz="1200" dirty="0" smtClean="0"/>
              <a:t>kick </a:t>
            </a:r>
            <a:r>
              <a:rPr lang="el-GR" sz="1200" dirty="0" smtClean="0"/>
              <a:t>θ</a:t>
            </a:r>
            <a:r>
              <a:rPr lang="en-GB" sz="1200" baseline="-25000" dirty="0" err="1" smtClean="0"/>
              <a:t>i</a:t>
            </a:r>
            <a:r>
              <a:rPr lang="el-GR" sz="1200" dirty="0" smtClean="0"/>
              <a:t> </a:t>
            </a:r>
            <a:r>
              <a:rPr lang="en-GB" sz="1200" dirty="0"/>
              <a:t>at </a:t>
            </a:r>
            <a:r>
              <a:rPr lang="en-GB" sz="1200" dirty="0" err="1" smtClean="0"/>
              <a:t>s</a:t>
            </a:r>
            <a:r>
              <a:rPr lang="en-GB" sz="1200" baseline="-25000" dirty="0" err="1" smtClean="0"/>
              <a:t>i</a:t>
            </a:r>
            <a:r>
              <a:rPr lang="en-GB" sz="1200" dirty="0" smtClean="0"/>
              <a:t> is </a:t>
            </a:r>
            <a:r>
              <a:rPr lang="en-GB" sz="1200" dirty="0"/>
              <a:t>expressed </a:t>
            </a:r>
            <a:r>
              <a:rPr lang="en-GB" sz="1200" dirty="0" smtClean="0"/>
              <a:t>by;</a:t>
            </a:r>
            <a:endParaRPr lang="en-GB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61700" y="2484000"/>
                <a:ext cx="2791400" cy="1637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600" i="0" smtClean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 b="0" i="0" smtClean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nBPM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i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 i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Cor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0" y="2484000"/>
                <a:ext cx="2791400" cy="163743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100673" y="4896000"/>
                <a:ext cx="2010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Meas</m:t>
                          </m:r>
                          <m: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Cor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73" y="4896000"/>
                <a:ext cx="2010615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128" r="-2128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987906" y="5796000"/>
                <a:ext cx="2178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Cor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Meas</m:t>
                          </m:r>
                          <m:r>
                            <a:rPr lang="en-GB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06" y="5796000"/>
                <a:ext cx="2178994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676" t="-2222" r="-3073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1959658" y="5328000"/>
            <a:ext cx="216000" cy="3600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45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Correction method – response matrix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127643" y="1080000"/>
                <a:ext cx="4508863" cy="579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3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3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ad>
                        <m:radPr>
                          <m:degHide m:val="on"/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GB" sz="13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−[</m:t>
                      </m:r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GB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sz="13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GB" sz="1300" dirty="0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3" y="1080000"/>
                <a:ext cx="4508863" cy="57906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36128" y="4356000"/>
            <a:ext cx="1739706" cy="496206"/>
            <a:chOff x="3535761" y="4806380"/>
            <a:chExt cx="1739706" cy="496206"/>
          </a:xfrm>
        </p:grpSpPr>
        <p:sp>
          <p:nvSpPr>
            <p:cNvPr id="19" name="Down Arrow Callout 18"/>
            <p:cNvSpPr/>
            <p:nvPr/>
          </p:nvSpPr>
          <p:spPr>
            <a:xfrm>
              <a:off x="3542570" y="4806664"/>
              <a:ext cx="1732897" cy="495922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5761" y="4806380"/>
              <a:ext cx="1739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Feed misalignment error</a:t>
              </a:r>
              <a:endParaRPr lang="en-GB" sz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78825" y="576000"/>
            <a:ext cx="3797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The self-consistent solution </a:t>
            </a:r>
            <a:r>
              <a:rPr lang="en-GB" sz="1200" dirty="0"/>
              <a:t>of </a:t>
            </a:r>
            <a:r>
              <a:rPr lang="en-GB" sz="1200" dirty="0" smtClean="0"/>
              <a:t>vertical dispersion </a:t>
            </a:r>
            <a:r>
              <a:rPr lang="en-GB" sz="1200" dirty="0"/>
              <a:t>when a skew quad strength changes by </a:t>
            </a:r>
            <a:r>
              <a:rPr lang="en-GB" sz="1200" dirty="0" smtClean="0"/>
              <a:t>Δ(kl</a:t>
            </a:r>
            <a:r>
              <a:rPr lang="en-GB" sz="1200" dirty="0"/>
              <a:t>) </a:t>
            </a:r>
            <a:r>
              <a:rPr lang="en-GB" sz="1200" dirty="0" smtClean="0"/>
              <a:t>is</a:t>
            </a:r>
            <a:endParaRPr lang="en-GB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146944" y="1188000"/>
                <a:ext cx="3783587" cy="488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f>
                        <m:fPr>
                          <m:ctrlPr>
                            <a:rPr lang="en-GB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  <m:sSub>
                                <m:sSubPr>
                                  <m:ctrlPr>
                                    <a:rPr lang="en-GB" sz="1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3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3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GB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GB" sz="13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−[</m:t>
                      </m:r>
                      <m:r>
                        <m:rPr>
                          <m:sty m:val="p"/>
                        </m:rP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GB" sz="13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GB" sz="1300" dirty="0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44" y="1188000"/>
                <a:ext cx="3783587" cy="48814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608553" y="1872000"/>
            <a:ext cx="4321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This </a:t>
            </a:r>
            <a:r>
              <a:rPr lang="en-GB" sz="1200" dirty="0"/>
              <a:t>is  the response of dispersion function to a unit change in skew quad strength.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5532034" y="2484000"/>
                <a:ext cx="2291117" cy="1723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600" i="0" smtClean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 b="0" i="0" smtClean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  <m:r>
                                                <a:rPr lang="en-GB" sz="1600" i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η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nBPM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i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solidFill>
                                          <a:srgbClr val="5716F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600" b="0" i="0" smtClean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k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0">
                                                  <a:solidFill>
                                                    <a:srgbClr val="5716FA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i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solidFill>
                                                <a:srgbClr val="5716F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Cor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034" y="2484000"/>
                <a:ext cx="2291117" cy="172329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5770162" y="4896000"/>
                <a:ext cx="2343590" cy="336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Meas</m:t>
                          </m:r>
                          <m: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𝑆𝑘𝑒𝑤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62" y="4896000"/>
                <a:ext cx="2343590" cy="33650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260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5729777" y="5796000"/>
                <a:ext cx="2423164" cy="341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𝑆𝑘𝑒𝑤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5716FA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Meas</m:t>
                          </m:r>
                          <m:r>
                            <a:rPr lang="en-GB">
                              <a:solidFill>
                                <a:srgbClr val="5716FA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5716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77" y="5796000"/>
                <a:ext cx="2423164" cy="34144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1763" t="-1786" r="-3023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6677592" y="5327999"/>
            <a:ext cx="216000" cy="3600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899689" y="4356000"/>
            <a:ext cx="1739706" cy="496206"/>
            <a:chOff x="3535761" y="4806380"/>
            <a:chExt cx="1739706" cy="496206"/>
          </a:xfrm>
        </p:grpSpPr>
        <p:sp>
          <p:nvSpPr>
            <p:cNvPr id="27" name="Down Arrow Callout 26"/>
            <p:cNvSpPr/>
            <p:nvPr/>
          </p:nvSpPr>
          <p:spPr>
            <a:xfrm>
              <a:off x="3542570" y="4806664"/>
              <a:ext cx="1732897" cy="495922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35761" y="4806380"/>
              <a:ext cx="17397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Feed misalignment error</a:t>
              </a:r>
              <a:endParaRPr lang="en-GB" sz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-103589" y="1872000"/>
            <a:ext cx="4321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This </a:t>
            </a:r>
            <a:r>
              <a:rPr lang="en-GB" sz="1200" dirty="0"/>
              <a:t>is  the response of </a:t>
            </a:r>
            <a:r>
              <a:rPr lang="en-GB" sz="1200" dirty="0" smtClean="0"/>
              <a:t>vertical orbit a </a:t>
            </a:r>
            <a:r>
              <a:rPr lang="en-GB" sz="1200" dirty="0"/>
              <a:t>unit change in </a:t>
            </a:r>
            <a:r>
              <a:rPr lang="en-GB" sz="1200" dirty="0" smtClean="0"/>
              <a:t>vertical corrector </a:t>
            </a:r>
            <a:r>
              <a:rPr lang="en-GB" sz="1200" dirty="0"/>
              <a:t>strength.</a:t>
            </a:r>
          </a:p>
        </p:txBody>
      </p:sp>
    </p:spTree>
    <p:extLst>
      <p:ext uri="{BB962C8B-B14F-4D97-AF65-F5344CB8AC3E}">
        <p14:creationId xmlns:p14="http://schemas.microsoft.com/office/powerpoint/2010/main" xmlns="" val="137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39AB-73D9-4B58-B006-F737436B9A5A}" type="datetime3">
              <a:rPr lang="en-US" smtClean="0"/>
              <a:pPr/>
              <a:t>1 December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H. Ghasem - Nonlinear dynamics and </a:t>
            </a:r>
            <a:r>
              <a:rPr lang="en-GB" dirty="0"/>
              <a:t>L</a:t>
            </a:r>
            <a:r>
              <a:rPr lang="en-GB" dirty="0" smtClean="0"/>
              <a:t>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Outline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06" y="650702"/>
            <a:ext cx="893135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CLIC overview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CLIC </a:t>
            </a:r>
            <a:r>
              <a:rPr lang="en-GB" sz="1600" dirty="0">
                <a:solidFill>
                  <a:srgbClr val="0000CC"/>
                </a:solidFill>
                <a:cs typeface="Arial" panose="020B0604020202020204" pitchFamily="34" charset="0"/>
              </a:rPr>
              <a:t>DR new </a:t>
            </a:r>
            <a:r>
              <a:rPr lang="en-GB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design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Longitudinal variable bend and superconducting wiggler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Trapezium field profile dipole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Optics and parameters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Nonlinear dynamics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Chromaticity correction and tune sensitivity with energy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Phase space and dynamic aperture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Lost particles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FMA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Multipole error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Acceptance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Vertical emittance tuning algorithm - </a:t>
            </a:r>
            <a:r>
              <a:rPr lang="en-GB" sz="1600" dirty="0">
                <a:solidFill>
                  <a:srgbClr val="0000CC"/>
                </a:solidFill>
              </a:rPr>
              <a:t>to bring the vertical emittance to design value (</a:t>
            </a:r>
            <a:r>
              <a:rPr lang="el-GR" sz="1600" dirty="0">
                <a:solidFill>
                  <a:srgbClr val="0000CC"/>
                </a:solidFill>
              </a:rPr>
              <a:t>ε</a:t>
            </a:r>
            <a:r>
              <a:rPr lang="en-GB" sz="1600" baseline="-25000" dirty="0">
                <a:solidFill>
                  <a:srgbClr val="0000CC"/>
                </a:solidFill>
              </a:rPr>
              <a:t>y</a:t>
            </a:r>
            <a:r>
              <a:rPr lang="en-GB" sz="1600" dirty="0">
                <a:solidFill>
                  <a:srgbClr val="0000CC"/>
                </a:solidFill>
              </a:rPr>
              <a:t>&lt;1 pm rad including IBS effect) under the misaligned lattice</a:t>
            </a:r>
            <a:endParaRPr lang="en-GB" sz="1600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Effects of misalignments – Theory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Distribution of correctors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Tuning algorithm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Tolerances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Vertical emittance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40000"/>
            <a:ext cx="2772000" cy="1980000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127" y="1440000"/>
            <a:ext cx="2772000" cy="1980000"/>
          </a:xfrm>
          <a:prstGeom prst="rect">
            <a:avLst/>
          </a:prstGeom>
        </p:spPr>
      </p:pic>
      <p:pic>
        <p:nvPicPr>
          <p:cNvPr id="24" name="Picture 2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384000"/>
            <a:ext cx="2772000" cy="1980000"/>
          </a:xfrm>
          <a:prstGeom prst="rect">
            <a:avLst/>
          </a:prstGeom>
        </p:spPr>
      </p:pic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5E8-029C-40BA-B719-5EF6AAED8C9B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6352" y="5061122"/>
            <a:ext cx="6537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histogram;</a:t>
            </a:r>
          </a:p>
          <a:p>
            <a:endParaRPr lang="en-GB" sz="1400" dirty="0" smtClean="0"/>
          </a:p>
          <a:p>
            <a:r>
              <a:rPr lang="en-GB" sz="1400" dirty="0" smtClean="0"/>
              <a:t>For 100 machine samples, the vertical emittance due to the dipole vertical displacement up to 100 </a:t>
            </a:r>
            <a:r>
              <a:rPr lang="el-GR" sz="1400" dirty="0" smtClean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m</a:t>
            </a:r>
            <a:r>
              <a:rPr lang="en-GB" sz="1400" dirty="0" smtClean="0"/>
              <a:t> is below than 0.5 pm rad.</a:t>
            </a:r>
          </a:p>
          <a:p>
            <a:endParaRPr lang="en-GB" sz="1400" dirty="0"/>
          </a:p>
          <a:p>
            <a:r>
              <a:rPr lang="en-GB" sz="1400" dirty="0" smtClean="0"/>
              <a:t>For the case of 150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m, vertical emittance is above 0.5 pm </a:t>
            </a:r>
            <a:r>
              <a:rPr lang="en-GB" sz="1400" dirty="0">
                <a:latin typeface="Calibri" panose="020F0502020204030204" pitchFamily="34" charset="0"/>
              </a:rPr>
              <a:t>only for 5 machine </a:t>
            </a:r>
            <a:r>
              <a:rPr lang="en-GB" sz="1400" dirty="0" smtClean="0">
                <a:latin typeface="Calibri" panose="020F0502020204030204" pitchFamily="34" charset="0"/>
              </a:rPr>
              <a:t>samples. </a:t>
            </a:r>
            <a:r>
              <a:rPr lang="en-GB" sz="1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00" y="1152993"/>
            <a:ext cx="229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For the case of </a:t>
            </a:r>
            <a:r>
              <a:rPr lang="el-GR" sz="1400" u="sng" dirty="0" smtClean="0"/>
              <a:t>Δ</a:t>
            </a:r>
            <a:r>
              <a:rPr lang="en-GB" sz="1400" u="sng" dirty="0" smtClean="0"/>
              <a:t>y = 150 </a:t>
            </a:r>
            <a:r>
              <a:rPr lang="el-GR" sz="1400" u="sng" dirty="0">
                <a:latin typeface="Calibri" panose="020F0502020204030204" pitchFamily="34" charset="0"/>
              </a:rPr>
              <a:t>μ</a:t>
            </a:r>
            <a:r>
              <a:rPr lang="en-GB" sz="1400" u="sng" dirty="0" smtClean="0">
                <a:latin typeface="Calibri" panose="020F0502020204030204" pitchFamily="34" charset="0"/>
              </a:rPr>
              <a:t>m;</a:t>
            </a:r>
            <a:r>
              <a:rPr lang="en-GB" sz="1400" u="sng" dirty="0" smtClean="0"/>
              <a:t> </a:t>
            </a:r>
            <a:endParaRPr lang="en-GB" sz="1400" u="sng" dirty="0"/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545" y="3384000"/>
            <a:ext cx="2772000" cy="19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Dipole vertical offset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4" t="5421" r="7584"/>
          <a:stretch/>
        </p:blipFill>
        <p:spPr>
          <a:xfrm>
            <a:off x="59932" y="1730055"/>
            <a:ext cx="3999428" cy="30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420000"/>
            <a:ext cx="2772000" cy="1980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40000"/>
            <a:ext cx="2772000" cy="1980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0E72-B6A1-4A28-A3E2-56EB88EDF4FB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79782" y="5320739"/>
            <a:ext cx="3074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</a:t>
            </a:r>
            <a:r>
              <a:rPr lang="en-GB" sz="1400" dirty="0"/>
              <a:t>histogram</a:t>
            </a:r>
            <a:r>
              <a:rPr lang="en-GB" sz="1400" dirty="0" smtClean="0"/>
              <a:t>;</a:t>
            </a:r>
          </a:p>
          <a:p>
            <a:endParaRPr lang="en-GB" sz="1400" dirty="0" smtClean="0"/>
          </a:p>
          <a:p>
            <a:r>
              <a:rPr lang="en-GB" sz="1400" dirty="0" smtClean="0"/>
              <a:t>Dipole roll up to 0.7 </a:t>
            </a:r>
            <a:r>
              <a:rPr lang="en-GB" sz="1400" dirty="0" err="1" smtClean="0"/>
              <a:t>mrad</a:t>
            </a:r>
            <a:r>
              <a:rPr lang="en-GB" sz="1400" dirty="0" smtClean="0"/>
              <a:t> is </a:t>
            </a:r>
            <a:r>
              <a:rPr lang="en-GB" sz="1400" dirty="0"/>
              <a:t>tolerable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20000" y="1152000"/>
            <a:ext cx="242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u="sng"/>
            </a:lvl1pPr>
          </a:lstStyle>
          <a:p>
            <a:r>
              <a:rPr lang="en-GB" dirty="0"/>
              <a:t>For the case of </a:t>
            </a:r>
            <a:r>
              <a:rPr lang="el-GR" dirty="0"/>
              <a:t>Δ</a:t>
            </a:r>
            <a:r>
              <a:rPr lang="en-GB" dirty="0"/>
              <a:t>ϕ = 500 </a:t>
            </a:r>
            <a:r>
              <a:rPr lang="el-GR" dirty="0"/>
              <a:t>μ</a:t>
            </a:r>
            <a:r>
              <a:rPr lang="en-GB" dirty="0"/>
              <a:t>rad;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Dipole roll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" t="5811" r="7598"/>
          <a:stretch/>
        </p:blipFill>
        <p:spPr>
          <a:xfrm>
            <a:off x="86076" y="1778459"/>
            <a:ext cx="3981991" cy="3281018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903" y="3420000"/>
            <a:ext cx="2772000" cy="1980000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903" y="1440000"/>
            <a:ext cx="2772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4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420000"/>
            <a:ext cx="2772000" cy="1980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40000"/>
            <a:ext cx="2772000" cy="1980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3597" y="1440000"/>
            <a:ext cx="2772000" cy="1980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DE31-970D-43CD-BC73-3D51B628B0E2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0040" y="5099419"/>
            <a:ext cx="870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histogram;</a:t>
            </a:r>
          </a:p>
          <a:p>
            <a:endParaRPr lang="en-GB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Vertical emittance is very sensitive to misalignment of quads</a:t>
            </a:r>
            <a:r>
              <a:rPr lang="en-GB" sz="1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V</a:t>
            </a:r>
            <a:r>
              <a:rPr lang="en-GB" sz="1400" dirty="0" smtClean="0"/>
              <a:t>ertical </a:t>
            </a:r>
            <a:r>
              <a:rPr lang="en-GB" sz="1400" dirty="0"/>
              <a:t>emittance due to the q</a:t>
            </a:r>
            <a:r>
              <a:rPr lang="en-GB" sz="1400" dirty="0" smtClean="0"/>
              <a:t>uad vertical offset up </a:t>
            </a:r>
            <a:r>
              <a:rPr lang="en-GB" sz="1400" dirty="0"/>
              <a:t>to </a:t>
            </a:r>
            <a:r>
              <a:rPr lang="en-GB" sz="1400" dirty="0" smtClean="0"/>
              <a:t>20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>
                <a:latin typeface="Calibri" panose="020F0502020204030204" pitchFamily="34" charset="0"/>
              </a:rPr>
              <a:t>m</a:t>
            </a:r>
            <a:r>
              <a:rPr lang="en-GB" sz="1400" dirty="0"/>
              <a:t> is below than 1 pm </a:t>
            </a:r>
            <a:r>
              <a:rPr lang="en-GB" sz="1400" dirty="0" smtClean="0"/>
              <a:t>rad for 99 machine samples.</a:t>
            </a:r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To be in the goal vertical emittance region, vertical offset of the quads must be kept in ±15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m.</a:t>
            </a:r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320000" y="1152000"/>
            <a:ext cx="22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u="sng"/>
            </a:lvl1pPr>
          </a:lstStyle>
          <a:p>
            <a:r>
              <a:rPr lang="en-GB" dirty="0"/>
              <a:t>For the case of </a:t>
            </a:r>
            <a:r>
              <a:rPr lang="el-GR" dirty="0"/>
              <a:t>Δ</a:t>
            </a:r>
            <a:r>
              <a:rPr lang="en-GB" dirty="0"/>
              <a:t>y = 20 </a:t>
            </a:r>
            <a:r>
              <a:rPr lang="el-GR" dirty="0"/>
              <a:t>μ</a:t>
            </a:r>
            <a:r>
              <a:rPr lang="en-GB" dirty="0"/>
              <a:t>m;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Quadrupole vertical offset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2" t="5811" r="7597"/>
          <a:stretch/>
        </p:blipFill>
        <p:spPr>
          <a:xfrm>
            <a:off x="104496" y="1828801"/>
            <a:ext cx="3927504" cy="3030582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173" y="3420000"/>
            <a:ext cx="2772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40000"/>
            <a:ext cx="2772000" cy="19800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053" y="1440000"/>
            <a:ext cx="2772000" cy="1980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420000"/>
            <a:ext cx="2772000" cy="1980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7796-29A7-4B36-B1F4-B16BA01A6FB7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pic>
        <p:nvPicPr>
          <p:cNvPr id="11" name="Picture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053" y="3420000"/>
            <a:ext cx="2772000" cy="198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241" y="5162902"/>
            <a:ext cx="81153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histogram;</a:t>
            </a:r>
          </a:p>
          <a:p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libri" panose="020F0502020204030204" pitchFamily="34" charset="0"/>
              </a:rPr>
              <a:t>For </a:t>
            </a:r>
            <a:r>
              <a:rPr lang="en-GB" sz="1400" dirty="0">
                <a:latin typeface="Calibri" panose="020F0502020204030204" pitchFamily="34" charset="0"/>
              </a:rPr>
              <a:t>100 machine </a:t>
            </a:r>
            <a:r>
              <a:rPr lang="en-GB" sz="1400" dirty="0" smtClean="0">
                <a:latin typeface="Calibri" panose="020F0502020204030204" pitchFamily="34" charset="0"/>
              </a:rPr>
              <a:t>samples, the vertical emittance </a:t>
            </a:r>
            <a:r>
              <a:rPr lang="en-GB" sz="1400" dirty="0" smtClean="0"/>
              <a:t>up </a:t>
            </a:r>
            <a:r>
              <a:rPr lang="en-GB" sz="1400" dirty="0"/>
              <a:t>to 200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rad quadrupole roll is below than 1 pm rad.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libri" panose="020F0502020204030204" pitchFamily="34" charset="0"/>
              </a:rPr>
              <a:t>±</a:t>
            </a:r>
            <a:r>
              <a:rPr lang="en-GB" sz="1400" dirty="0">
                <a:latin typeface="Calibri" panose="020F0502020204030204" pitchFamily="34" charset="0"/>
              </a:rPr>
              <a:t>100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rad corresponding to the vertical emittance below than 0.5 pm for 100 machine samples can be achievable </a:t>
            </a:r>
            <a:r>
              <a:rPr lang="en-GB" sz="1400" dirty="0">
                <a:latin typeface="Calibri" panose="020F0502020204030204" pitchFamily="34" charset="0"/>
              </a:rPr>
              <a:t>w</a:t>
            </a:r>
            <a:r>
              <a:rPr lang="en-GB" sz="1400" dirty="0" smtClean="0">
                <a:latin typeface="Calibri" panose="020F0502020204030204" pitchFamily="34" charset="0"/>
              </a:rPr>
              <a:t>ith the present day alignment techniques. </a:t>
            </a:r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20000" y="1152000"/>
            <a:ext cx="242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u="sng"/>
            </a:lvl1pPr>
          </a:lstStyle>
          <a:p>
            <a:r>
              <a:rPr lang="en-GB" dirty="0"/>
              <a:t>For the case of </a:t>
            </a:r>
            <a:r>
              <a:rPr lang="el-GR" dirty="0"/>
              <a:t>Δ</a:t>
            </a:r>
            <a:r>
              <a:rPr lang="en-GB" dirty="0"/>
              <a:t>ϕ = 150 </a:t>
            </a:r>
            <a:r>
              <a:rPr lang="el-GR" dirty="0"/>
              <a:t>μ</a:t>
            </a:r>
            <a:r>
              <a:rPr lang="en-GB" dirty="0"/>
              <a:t>rad;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Quadrupole roll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5961" r="7406"/>
          <a:stretch/>
        </p:blipFill>
        <p:spPr>
          <a:xfrm>
            <a:off x="62062" y="1694055"/>
            <a:ext cx="4054445" cy="32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3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452010"/>
            <a:ext cx="2772000" cy="1980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00010"/>
            <a:ext cx="2772000" cy="1980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AAC3-B6E3-4329-AEC7-A637659CD2B0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573" y="3452010"/>
            <a:ext cx="2772000" cy="19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539" y="5293593"/>
            <a:ext cx="9457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histogram;</a:t>
            </a:r>
          </a:p>
          <a:p>
            <a:endParaRPr lang="en-GB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Vertical emittance is very sensitive to misalignment of </a:t>
            </a:r>
            <a:r>
              <a:rPr lang="en-GB" sz="1400" dirty="0" err="1" smtClean="0"/>
              <a:t>sextupoles</a:t>
            </a:r>
            <a:r>
              <a:rPr lang="en-GB" sz="1400" dirty="0" smtClean="0"/>
              <a:t>.</a:t>
            </a:r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For </a:t>
            </a:r>
            <a:r>
              <a:rPr lang="en-GB" sz="1400" dirty="0"/>
              <a:t>100 machine </a:t>
            </a:r>
            <a:r>
              <a:rPr lang="en-GB" sz="1400" dirty="0" smtClean="0"/>
              <a:t>samples, vertical </a:t>
            </a:r>
            <a:r>
              <a:rPr lang="en-GB" sz="1400" dirty="0"/>
              <a:t>emittance due to the </a:t>
            </a:r>
            <a:r>
              <a:rPr lang="en-GB" sz="1400" dirty="0" smtClean="0"/>
              <a:t>sextupole vertical offset up </a:t>
            </a:r>
            <a:r>
              <a:rPr lang="en-GB" sz="1400" dirty="0"/>
              <a:t>to </a:t>
            </a:r>
            <a:r>
              <a:rPr lang="en-GB" sz="1400" dirty="0" smtClean="0"/>
              <a:t>20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>
                <a:latin typeface="Calibri" panose="020F0502020204030204" pitchFamily="34" charset="0"/>
              </a:rPr>
              <a:t>m</a:t>
            </a:r>
            <a:r>
              <a:rPr lang="en-GB" sz="1400" dirty="0"/>
              <a:t> is below than 1 pm </a:t>
            </a:r>
            <a:r>
              <a:rPr lang="en-GB" sz="1400" dirty="0" smtClean="0"/>
              <a:t>rad.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libri" panose="020F0502020204030204" pitchFamily="34" charset="0"/>
              </a:rPr>
              <a:t>The </a:t>
            </a:r>
            <a:r>
              <a:rPr lang="en-GB" sz="1400" dirty="0">
                <a:latin typeface="Calibri" panose="020F0502020204030204" pitchFamily="34" charset="0"/>
              </a:rPr>
              <a:t>vertical </a:t>
            </a:r>
            <a:r>
              <a:rPr lang="en-GB" sz="1400" dirty="0" smtClean="0">
                <a:latin typeface="Calibri" panose="020F0502020204030204" pitchFamily="34" charset="0"/>
              </a:rPr>
              <a:t>emittance will be kept in the goal region for </a:t>
            </a:r>
            <a:r>
              <a:rPr lang="en-GB" sz="1400" dirty="0"/>
              <a:t>10 </a:t>
            </a:r>
            <a:r>
              <a:rPr lang="el-GR" sz="1400" dirty="0">
                <a:latin typeface="Calibri" panose="020F0502020204030204" pitchFamily="34" charset="0"/>
              </a:rPr>
              <a:t>μ</a:t>
            </a:r>
            <a:r>
              <a:rPr lang="en-GB" sz="1400" dirty="0">
                <a:latin typeface="Calibri" panose="020F0502020204030204" pitchFamily="34" charset="0"/>
              </a:rPr>
              <a:t>m vertical offset </a:t>
            </a:r>
            <a:r>
              <a:rPr lang="en-GB" sz="1400" dirty="0" smtClean="0">
                <a:latin typeface="Calibri" panose="020F0502020204030204" pitchFamily="34" charset="0"/>
              </a:rPr>
              <a:t>of </a:t>
            </a:r>
            <a:r>
              <a:rPr lang="en-GB" sz="1400" dirty="0">
                <a:latin typeface="Calibri" panose="020F0502020204030204" pitchFamily="34" charset="0"/>
              </a:rPr>
              <a:t>the </a:t>
            </a:r>
            <a:r>
              <a:rPr lang="en-GB" sz="1400" dirty="0" err="1" smtClean="0">
                <a:latin typeface="Calibri" panose="020F0502020204030204" pitchFamily="34" charset="0"/>
              </a:rPr>
              <a:t>sextupoles</a:t>
            </a:r>
            <a:r>
              <a:rPr lang="en-GB" sz="1400" dirty="0" smtClean="0">
                <a:latin typeface="Calibri" panose="020F0502020204030204" pitchFamily="34" charset="0"/>
              </a:rPr>
              <a:t>.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20000" y="1152000"/>
            <a:ext cx="22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u="sng"/>
            </a:lvl1pPr>
          </a:lstStyle>
          <a:p>
            <a:r>
              <a:rPr lang="en-GB" dirty="0"/>
              <a:t>For the case of </a:t>
            </a:r>
            <a:r>
              <a:rPr lang="el-GR" dirty="0"/>
              <a:t>Δ</a:t>
            </a:r>
            <a:r>
              <a:rPr lang="en-GB" dirty="0"/>
              <a:t>y = 25 </a:t>
            </a:r>
            <a:r>
              <a:rPr lang="el-GR" dirty="0"/>
              <a:t>μ</a:t>
            </a:r>
            <a:r>
              <a:rPr lang="en-GB" dirty="0"/>
              <a:t>m;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Sextupole vertical offset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" t="5961" r="7598"/>
          <a:stretch/>
        </p:blipFill>
        <p:spPr>
          <a:xfrm>
            <a:off x="89452" y="1583127"/>
            <a:ext cx="3942548" cy="3092152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043" y="1400010"/>
            <a:ext cx="2772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3420000"/>
            <a:ext cx="2772000" cy="1980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1440000"/>
            <a:ext cx="2772000" cy="1980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97C9-6B20-4D43-B146-AFB547B768E3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9090" y="5336584"/>
            <a:ext cx="686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Accumulated histogram;</a:t>
            </a:r>
          </a:p>
          <a:p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Vertical emittance is not very sensitive to the roll of sextupole.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/>
              <a:t>Up to 300 </a:t>
            </a:r>
            <a:r>
              <a:rPr lang="el-GR" sz="1400" dirty="0" smtClean="0">
                <a:latin typeface="Calibri" panose="020F0502020204030204" pitchFamily="34" charset="0"/>
              </a:rPr>
              <a:t>μ</a:t>
            </a:r>
            <a:r>
              <a:rPr lang="en-GB" sz="1400" dirty="0" smtClean="0">
                <a:latin typeface="Calibri" panose="020F0502020204030204" pitchFamily="34" charset="0"/>
              </a:rPr>
              <a:t>rad, the vertical emittance is in the </a:t>
            </a:r>
            <a:r>
              <a:rPr lang="en-GB" sz="1400" dirty="0">
                <a:latin typeface="Calibri" panose="020F0502020204030204" pitchFamily="34" charset="0"/>
              </a:rPr>
              <a:t>goal region for the 100 machine </a:t>
            </a:r>
            <a:r>
              <a:rPr lang="en-GB" sz="1400" dirty="0" smtClean="0">
                <a:latin typeface="Calibri" panose="020F0502020204030204" pitchFamily="34" charset="0"/>
              </a:rPr>
              <a:t>samples.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20000" y="1152000"/>
            <a:ext cx="242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u="sng"/>
            </a:lvl1pPr>
          </a:lstStyle>
          <a:p>
            <a:r>
              <a:rPr lang="en-GB" dirty="0"/>
              <a:t>For the case of </a:t>
            </a:r>
            <a:r>
              <a:rPr lang="el-GR" dirty="0"/>
              <a:t>Δ</a:t>
            </a:r>
            <a:r>
              <a:rPr lang="en-GB" dirty="0"/>
              <a:t>ϕ = 250 </a:t>
            </a:r>
            <a:r>
              <a:rPr lang="el-GR" dirty="0"/>
              <a:t>μ</a:t>
            </a:r>
            <a:r>
              <a:rPr lang="en-GB" dirty="0"/>
              <a:t>rad;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Sextupole roll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" t="5811" r="7693"/>
          <a:stretch/>
        </p:blipFill>
        <p:spPr>
          <a:xfrm>
            <a:off x="80507" y="1744666"/>
            <a:ext cx="3953786" cy="305376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000" y="1440000"/>
            <a:ext cx="2772000" cy="1980000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000" y="3420000"/>
            <a:ext cx="2772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6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7799-7F38-4C0D-A632-8769FF173ED9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Vertical emittance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668" y="5943036"/>
            <a:ext cx="595400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For 95% of machine samples,</a:t>
            </a:r>
          </a:p>
          <a:p>
            <a:pPr algn="ctr"/>
            <a:r>
              <a:rPr lang="en-GB" sz="1600" dirty="0" smtClean="0"/>
              <a:t>vertical emittance is below than 0.7 pm rad.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54" y="1574747"/>
            <a:ext cx="7077075" cy="436828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39927"/>
              </p:ext>
            </p:extLst>
          </p:nvPr>
        </p:nvGraphicFramePr>
        <p:xfrm>
          <a:off x="883352" y="566244"/>
          <a:ext cx="7356081" cy="1141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89971"/>
                <a:gridCol w="949275"/>
                <a:gridCol w="1416835"/>
              </a:tblGrid>
              <a:tr h="19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Error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Unit 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Value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Dipole/quadrupole/sextupole/BPM vertical misalignment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μm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35/20/20/50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Dipole/quadrupole/sextupole roll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μrad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80/50/50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BPM roll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μrad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BPM noise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81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575998"/>
            <a:ext cx="3240000" cy="205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465" y="575998"/>
            <a:ext cx="3240000" cy="20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929" y="575997"/>
            <a:ext cx="3240000" cy="2076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784" y="2700000"/>
            <a:ext cx="3240000" cy="1897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6" y="2700000"/>
            <a:ext cx="3240000" cy="189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422" y="2700000"/>
            <a:ext cx="3240000" cy="1897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123" y="4680000"/>
            <a:ext cx="3240000" cy="1897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" y="4680000"/>
            <a:ext cx="3240000" cy="1897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427" y="4680000"/>
            <a:ext cx="3240000" cy="1897989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811-F2B2-49E4-BD84-31573A85C09D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Closed orbit &amp; vertical dispersion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947" y="578562"/>
            <a:ext cx="4966969" cy="29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000" y="3566562"/>
            <a:ext cx="4934599" cy="29880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0FDF-0508-4126-80CE-C0E8F1F8A368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Corrector’s strength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7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254" y="4576673"/>
            <a:ext cx="3132000" cy="2044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540000"/>
            <a:ext cx="3132000" cy="20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836" y="540000"/>
            <a:ext cx="3132000" cy="202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000" y="540000"/>
            <a:ext cx="3132000" cy="2044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2402800"/>
            <a:ext cx="3132000" cy="205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836" y="2417876"/>
            <a:ext cx="3132000" cy="2069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000" y="2435022"/>
            <a:ext cx="3132000" cy="208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4587631"/>
            <a:ext cx="3132000" cy="2032407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1BE4-DF89-49E3-9D51-2B14534DD07D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Coupling coefficients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6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18E5-8D0E-459E-B519-2D73942A8F74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H. Ghasem - Nonlinear dynamics and low emittance tuning for CLIC damping ring (DR) new design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178" y="635850"/>
            <a:ext cx="8863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The goal: Colliding electrons and positrons head-on collision at energies up to several Tera-electron volts (</a:t>
            </a:r>
            <a:r>
              <a:rPr lang="en-GB" sz="1600" dirty="0" err="1">
                <a:cs typeface="Arial" panose="020B0604020202020204" pitchFamily="34" charset="0"/>
              </a:rPr>
              <a:t>TeV</a:t>
            </a:r>
            <a:r>
              <a:rPr lang="en-GB" sz="1600" dirty="0"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676" y="1220625"/>
            <a:ext cx="8169949" cy="5303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 overview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9" y="432000"/>
            <a:ext cx="4752000" cy="2988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000" y="432000"/>
            <a:ext cx="4752000" cy="298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8DF-BBB8-4FF5-AFE0-5EFD99E8994F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Shift of tune &amp; chromaticity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9" y="3528000"/>
            <a:ext cx="4752000" cy="2988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000" y="3527999"/>
            <a:ext cx="4752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6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1242-3F55-42FA-B110-321E00382D20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60477" y="2966248"/>
            <a:ext cx="343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Thank you!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9EFF-38B1-4F64-B835-486CE75E3AE6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22555" y="2899585"/>
            <a:ext cx="232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Back up slides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15F6-8A18-4738-8982-B27893BF4FAB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368" y="506288"/>
            <a:ext cx="8706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The IBS algorithm is based on the </a:t>
            </a:r>
            <a:r>
              <a:rPr lang="en-GB" sz="1600" dirty="0" err="1" smtClean="0"/>
              <a:t>Bjorken</a:t>
            </a:r>
            <a:r>
              <a:rPr lang="en-GB" sz="1600" dirty="0" smtClean="0"/>
              <a:t> and </a:t>
            </a:r>
            <a:r>
              <a:rPr lang="en-GB" sz="1600" dirty="0" err="1" smtClean="0"/>
              <a:t>Mtingwa’s</a:t>
            </a:r>
            <a:r>
              <a:rPr lang="en-GB" sz="1600" dirty="0" smtClean="0"/>
              <a:t> * formula.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367" y="1112835"/>
            <a:ext cx="3020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Assumed parameters;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No. Particles:4E9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Bunch charge:0.72 </a:t>
            </a:r>
            <a:r>
              <a:rPr lang="en-GB" sz="1600" dirty="0" err="1" smtClean="0">
                <a:solidFill>
                  <a:srgbClr val="FF0000"/>
                </a:solidFill>
              </a:rPr>
              <a:t>nC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Vertical emittance: 0.73 pm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RF voltage=6.055 MV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Harmonic=2398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Bunch length=1.577 mm</a:t>
            </a:r>
            <a:endParaRPr lang="en-GB" sz="16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34232" y="5312468"/>
          <a:ext cx="7426949" cy="85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91179"/>
                <a:gridCol w="1480798"/>
                <a:gridCol w="1132359"/>
                <a:gridCol w="1622613"/>
              </a:tblGrid>
              <a:tr h="195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</a:rPr>
                        <a:t>Parameters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</a:rPr>
                        <a:t>Without IBS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IBS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(%)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Natural emittance (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pm.rad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73.752</a:t>
                      </a:r>
                      <a:endParaRPr lang="en-GB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89.847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21.823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Energy spread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1.275E-3</a:t>
                      </a:r>
                      <a:endParaRPr lang="en-GB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1.303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E-3</a:t>
                      </a:r>
                      <a:endParaRPr lang="en-GB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2.196</a:t>
                      </a:r>
                    </a:p>
                  </a:txBody>
                  <a:tcPr marL="68580" marR="68580" marT="0" marB="0"/>
                </a:tc>
              </a:tr>
              <a:tr h="195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Bunch length (mm)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1.577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1.612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2.194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4" r="14172" b="3157"/>
          <a:stretch/>
        </p:blipFill>
        <p:spPr>
          <a:xfrm>
            <a:off x="2484000" y="1080000"/>
            <a:ext cx="3312000" cy="4068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" r="14320" b="3157"/>
          <a:stretch/>
        </p:blipFill>
        <p:spPr>
          <a:xfrm>
            <a:off x="5796000" y="1080000"/>
            <a:ext cx="3312000" cy="406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325" y="624473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/>
              <a:t>* J.D. </a:t>
            </a:r>
            <a:r>
              <a:rPr lang="en-GB" sz="1000" dirty="0" err="1" smtClean="0"/>
              <a:t>Bjorken</a:t>
            </a:r>
            <a:r>
              <a:rPr lang="en-GB" sz="1000" dirty="0" smtClean="0"/>
              <a:t>, S.K. </a:t>
            </a:r>
            <a:r>
              <a:rPr lang="en-GB" sz="1000" dirty="0" err="1" smtClean="0"/>
              <a:t>Mtingwa</a:t>
            </a:r>
            <a:endParaRPr lang="en-GB" sz="1000" dirty="0"/>
          </a:p>
          <a:p>
            <a:r>
              <a:rPr lang="en-GB" sz="1000" i="1" dirty="0" err="1" smtClean="0"/>
              <a:t>Intrabeam</a:t>
            </a:r>
            <a:r>
              <a:rPr lang="en-GB" sz="1000" i="1" dirty="0" smtClean="0"/>
              <a:t> Scattering</a:t>
            </a:r>
            <a:r>
              <a:rPr lang="en-GB" sz="1000" dirty="0" smtClean="0"/>
              <a:t>, Part. Acc. Vol. 13, 1983, 115-143.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045" y="5054330"/>
            <a:ext cx="1758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Calculated with ELEGANT</a:t>
            </a:r>
            <a:endParaRPr lang="en-GB" sz="1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Intra beam scattering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18E5-8D0E-459E-B519-2D73942A8F74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H. Ghasem - Nonlinear dynamics and low emittance tuning for CLIC damping ring (DR) new design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57" y="1472821"/>
            <a:ext cx="8813961" cy="5141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78" y="635850"/>
            <a:ext cx="886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cs typeface="Arial" panose="020B0604020202020204" pitchFamily="34" charset="0"/>
              </a:rPr>
              <a:t>Technology</a:t>
            </a:r>
            <a:r>
              <a:rPr lang="en-GB" sz="1600" dirty="0">
                <a:cs typeface="Arial" panose="020B0604020202020204" pitchFamily="34" charset="0"/>
              </a:rPr>
              <a:t>: Using radiofrequency (RF) structures and a two-beam concept to produce accelerating fields as high as 100 MV per meter to reach a nominal total energy of 3 </a:t>
            </a:r>
            <a:r>
              <a:rPr lang="en-GB" sz="1600" dirty="0" err="1">
                <a:cs typeface="Arial" panose="020B0604020202020204" pitchFamily="34" charset="0"/>
              </a:rPr>
              <a:t>TeV</a:t>
            </a:r>
            <a:r>
              <a:rPr lang="en-GB" sz="1600" dirty="0">
                <a:cs typeface="Arial" panose="020B0604020202020204" pitchFamily="34" charset="0"/>
              </a:rPr>
              <a:t>, keeping the size and cost of the project within reach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 overview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7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73FF-8732-4299-B18A-B44D2E7F4C23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H. Ghasem - Nonlinear dynamics and </a:t>
            </a:r>
            <a:r>
              <a:rPr lang="en-GB" dirty="0"/>
              <a:t>L</a:t>
            </a:r>
            <a:r>
              <a:rPr lang="en-GB" dirty="0" smtClean="0"/>
              <a:t>ow emittance tuning for CLIC damping ring (DR) new design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4444799"/>
            <a:ext cx="8931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cs typeface="Arial" panose="020B0604020202020204" pitchFamily="34" charset="0"/>
              </a:rPr>
              <a:t>The </a:t>
            </a:r>
            <a:r>
              <a:rPr lang="en-GB" sz="1400" dirty="0" err="1">
                <a:cs typeface="Arial" panose="020B0604020202020204" pitchFamily="34" charset="0"/>
              </a:rPr>
              <a:t>DRs’</a:t>
            </a:r>
            <a:r>
              <a:rPr lang="en-GB" sz="1400" dirty="0">
                <a:cs typeface="Arial" panose="020B0604020202020204" pitchFamily="34" charset="0"/>
              </a:rPr>
              <a:t> layout has a racetrack shape and consists of two arcs and two long straight </a:t>
            </a:r>
            <a:r>
              <a:rPr lang="en-GB" sz="1400" dirty="0" smtClean="0">
                <a:cs typeface="Arial" panose="020B0604020202020204" pitchFamily="34" charset="0"/>
              </a:rPr>
              <a:t>sections.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 smtClean="0">
                <a:cs typeface="Arial" panose="020B0604020202020204" pitchFamily="34" charset="0"/>
              </a:rPr>
              <a:t>The </a:t>
            </a:r>
            <a:r>
              <a:rPr lang="en-GB" sz="1400" dirty="0">
                <a:cs typeface="Arial" panose="020B0604020202020204" pitchFamily="34" charset="0"/>
              </a:rPr>
              <a:t>arcs are </a:t>
            </a:r>
            <a:r>
              <a:rPr lang="en-GB" sz="1400" dirty="0" smtClean="0">
                <a:cs typeface="Arial" panose="020B0604020202020204" pitchFamily="34" charset="0"/>
              </a:rPr>
              <a:t>composed of </a:t>
            </a:r>
            <a:r>
              <a:rPr lang="en-GB" sz="1400" dirty="0">
                <a:cs typeface="Arial" panose="020B0604020202020204" pitchFamily="34" charset="0"/>
              </a:rPr>
              <a:t>theoretical minimum emittance (TME) cell with longitudinally variable bends and the straight sections are based on FODO cell filled with high field super conducting damping wigglers. </a:t>
            </a:r>
            <a:endParaRPr lang="en-GB" sz="1400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 smtClean="0">
                <a:cs typeface="Arial" panose="020B0604020202020204" pitchFamily="34" charset="0"/>
              </a:rPr>
              <a:t>Each </a:t>
            </a:r>
            <a:r>
              <a:rPr lang="en-GB" sz="1400" dirty="0">
                <a:cs typeface="Arial" panose="020B0604020202020204" pitchFamily="34" charset="0"/>
              </a:rPr>
              <a:t>arc/straight section includes of 42 TME/10 FODO cells and there are totally </a:t>
            </a:r>
            <a:r>
              <a:rPr lang="en-GB" sz="1400" dirty="0" smtClean="0">
                <a:cs typeface="Arial" panose="020B0604020202020204" pitchFamily="34" charset="0"/>
              </a:rPr>
              <a:t>90 </a:t>
            </a:r>
            <a:r>
              <a:rPr lang="en-GB" sz="1400" dirty="0">
                <a:cs typeface="Arial" panose="020B0604020202020204" pitchFamily="34" charset="0"/>
              </a:rPr>
              <a:t>dipoles and 40 superconducting wiggler magnets in the whole DR. </a:t>
            </a:r>
            <a:endParaRPr lang="en-GB" sz="1400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 smtClean="0">
                <a:cs typeface="Arial" panose="020B0604020202020204" pitchFamily="34" charset="0"/>
              </a:rPr>
              <a:t>There are four matching sections grouped in two types to match the optics of straight section to the optics of arc section and vice versa.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281" y="470055"/>
            <a:ext cx="6529008" cy="3788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General layout of CLIC damping ring (DR)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34D7-CC1A-4FEA-A589-DD5332BC5E05}" type="datetime3">
              <a:rPr lang="en-US" smtClean="0"/>
              <a:pPr/>
              <a:t>1 December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H. Ghasem - Nonlinear dynamics and </a:t>
            </a:r>
            <a:r>
              <a:rPr lang="en-GB" dirty="0"/>
              <a:t>L</a:t>
            </a:r>
            <a:r>
              <a:rPr lang="en-GB" dirty="0" smtClean="0"/>
              <a:t>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904" y="544098"/>
            <a:ext cx="89842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longitudinally variable dipole, whose magnetic field varies along their length, can provide lower horizontal emittances than a uniform dipole of the same bending angle.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this propose, the maximum magnetic field of a variable bend should be applied at its </a:t>
            </a:r>
            <a:r>
              <a:rPr lang="en-GB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decreases towards the two exit edges of the dipole.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Several longitudinal field profile of dipoles and corresponding DR parameters have been studied. </a:t>
            </a: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 cstate="print"/>
          <a:srcRect r="1063"/>
          <a:stretch/>
        </p:blipFill>
        <p:spPr>
          <a:xfrm>
            <a:off x="5616518" y="3822645"/>
            <a:ext cx="2871050" cy="2253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26989" y="3877416"/>
                <a:ext cx="983490" cy="820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05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05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λL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05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9" y="3877416"/>
                <a:ext cx="983490" cy="82093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144098" y="4776316"/>
                <a:ext cx="3408305" cy="690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 (0&lt;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GB" sz="105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GB" sz="105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λ</m:t>
                                                </m:r>
                                                <m: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L</m:t>
                                                </m:r>
                                              </m:den>
                                            </m:f>
                                            <m:d>
                                              <m:dPr>
                                                <m:ctrlPr>
                                                  <a:rPr lang="en-GB" sz="105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GB" sz="105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1−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ρ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ρ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s</m:t>
                                            </m:r>
                                            <m: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GB" sz="105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λL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λ</m:t>
                                                </m:r>
                                                <m: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98" y="4776316"/>
                <a:ext cx="3408305" cy="69063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144057" y="5562753"/>
                <a:ext cx="3561809" cy="820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 (0&lt;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GB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sz="105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e>
                                          <m:sub>
                                            <m:r>
                                              <a:rPr lang="en-GB" sz="105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05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en-GB" sz="105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1+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GB" sz="105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λ</m:t>
                                                    </m:r>
                                                    <m: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L</m:t>
                                                    </m:r>
                                                  </m:den>
                                                </m:f>
                                                <m:d>
                                                  <m:dPr>
                                                    <m:ctrlPr>
                                                      <a:rPr lang="en-GB" sz="105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GB" sz="105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GB" sz="105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1−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GB" sz="105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ρ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GB" sz="105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ρ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  <m: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s</m:t>
                                                </m:r>
                                                <m:r>
                                                  <a:rPr lang="en-GB" sz="1050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GB" sz="105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λL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λ</m:t>
                                                    </m:r>
                                                    <m:r>
                                                      <a:rPr lang="en-GB" sz="105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05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GB" sz="105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7" y="5562753"/>
                <a:ext cx="3561809" cy="82093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95714" y="6070965"/>
            <a:ext cx="5128458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sz="1000" dirty="0" err="1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Papadopoulou</a:t>
            </a:r>
            <a:r>
              <a:rPr lang="en-GB" sz="1000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Antoniou and Y. </a:t>
            </a:r>
            <a:r>
              <a:rPr lang="en-GB" sz="1000" dirty="0" err="1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Papaphilippou</a:t>
            </a:r>
            <a:r>
              <a:rPr lang="en-GB" sz="1000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1000" i="1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Emittance reduction with variable bending magnet strengths: Analytical optics considerations</a:t>
            </a:r>
            <a:r>
              <a:rPr lang="en-GB" sz="1000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preprint (2016).</a:t>
            </a:r>
            <a:endParaRPr lang="en-GB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8026" y="2025856"/>
            <a:ext cx="3056672" cy="18246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Longitudinal variable bend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247" y="2147420"/>
            <a:ext cx="480206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results revealed </a:t>
            </a:r>
            <a:r>
              <a:rPr lang="en-GB" sz="14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damping ring based on trapezium </a:t>
            </a:r>
            <a:r>
              <a:rPr lang="en-GB" sz="14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field profile dipole </a:t>
            </a: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provides better </a:t>
            </a:r>
            <a:r>
              <a:rPr lang="en-GB" sz="14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view of beam emittance, number of dipole and ring </a:t>
            </a:r>
            <a:r>
              <a:rPr lang="en-GB" sz="14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circumference, etc. </a:t>
            </a: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therefore I mainly focus </a:t>
            </a:r>
            <a:r>
              <a:rPr lang="en-GB" sz="14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 based Trapezium dipole.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04" y="3281884"/>
            <a:ext cx="4967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Defining λ and ρ as λ = L</a:t>
            </a:r>
            <a:r>
              <a:rPr lang="en-GB" sz="1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GB" sz="1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ρ = ρ</a:t>
            </a:r>
            <a:r>
              <a:rPr lang="en-GB" sz="1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/ρ</a:t>
            </a:r>
            <a:r>
              <a:rPr lang="en-GB" sz="1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 assuming L as the half length of dipole ;</a:t>
            </a: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FD57-6DEA-4A50-A484-20273CE71919}" type="datetime3">
              <a:rPr lang="en-US" smtClean="0"/>
              <a:pPr/>
              <a:t>1 December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H. Ghasem - Nonlinear dynamics and </a:t>
            </a:r>
            <a:r>
              <a:rPr lang="en-GB" dirty="0"/>
              <a:t>L</a:t>
            </a:r>
            <a:r>
              <a:rPr lang="en-GB" dirty="0" smtClean="0"/>
              <a:t>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 descr="C:\Users\hghasem\Downloads\Trapezium design\SBEND or RBEND\Final\RBEND\ELEGANT\selected tune\correct ch by elegant\test-1\dipole field\fiel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995" y="470055"/>
            <a:ext cx="4781006" cy="3788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61925"/>
              </p:ext>
            </p:extLst>
          </p:nvPr>
        </p:nvGraphicFramePr>
        <p:xfrm>
          <a:off x="1607571" y="4258491"/>
          <a:ext cx="5510847" cy="15027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4557"/>
                <a:gridCol w="1973712"/>
                <a:gridCol w="1662578"/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800" dirty="0">
                          <a:effectLst/>
                        </a:rPr>
                        <a:t>Parameters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Highest </a:t>
                      </a:r>
                      <a:r>
                        <a:rPr lang="en-GB" sz="1400" b="1" dirty="0">
                          <a:effectLst/>
                        </a:rPr>
                        <a:t>field section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Lowest </a:t>
                      </a:r>
                      <a:r>
                        <a:rPr lang="en-GB" sz="1400" b="1" dirty="0">
                          <a:effectLst/>
                        </a:rPr>
                        <a:t>field section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Length </a:t>
                      </a:r>
                      <a:r>
                        <a:rPr lang="en-GB" sz="1400" dirty="0">
                          <a:effectLst/>
                        </a:rPr>
                        <a:t>(cm)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4.1825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5.0550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Field (T)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1.7666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0.8366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Radius (m)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5.4000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11.4028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Def. angle (Deg.)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0.4438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0.2540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 (m</a:t>
                      </a:r>
                      <a:r>
                        <a:rPr lang="en-GB" sz="1400" baseline="30000">
                          <a:effectLst/>
                        </a:rPr>
                        <a:t>-2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-1.1000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-1.1000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Gradient (T/m)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-10.4937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-10.4937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6320" y="857029"/>
            <a:ext cx="404250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dipole total length is set to L = 58 cm as the optimized value.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</a:t>
            </a:r>
            <a:r>
              <a:rPr lang="en-GB" sz="1400" kern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trapezium field profile dipole bends the beam 4 Degrees</a:t>
            </a: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Trapezium dipole has small gradient for beam focusing.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400" kern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highest field section with length of </a:t>
            </a: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4.2 </a:t>
            </a:r>
            <a:r>
              <a:rPr lang="en-GB" sz="1400" kern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 provides magnetic field of 1.76 T</a:t>
            </a:r>
            <a:r>
              <a:rPr lang="en-GB" sz="1400" kern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400" kern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Trapezium field profile dipole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2057400" cy="365125"/>
          </a:xfrm>
        </p:spPr>
        <p:txBody>
          <a:bodyPr/>
          <a:lstStyle/>
          <a:p>
            <a:fld id="{9BD8FD57-6DEA-4A50-A484-20273CE71919}" type="datetime3">
              <a:rPr lang="en-US" smtClean="0"/>
              <a:pPr/>
              <a:t>1 December 2016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8346" y="6624000"/>
            <a:ext cx="5594055" cy="365125"/>
          </a:xfrm>
        </p:spPr>
        <p:txBody>
          <a:bodyPr/>
          <a:lstStyle/>
          <a:p>
            <a:r>
              <a:rPr lang="en-GB" dirty="0" smtClean="0"/>
              <a:t>H. Ghasem - Nonlinear dynamics and </a:t>
            </a:r>
            <a:r>
              <a:rPr lang="en-GB" dirty="0"/>
              <a:t>L</a:t>
            </a:r>
            <a:r>
              <a:rPr lang="en-GB" dirty="0" smtClean="0"/>
              <a:t>ow emittance tuning for CLIC damping ring (DR) new design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1181" y="6624000"/>
            <a:ext cx="2057400" cy="365125"/>
          </a:xfrm>
        </p:spPr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624438"/>
              </p:ext>
            </p:extLst>
          </p:nvPr>
        </p:nvGraphicFramePr>
        <p:xfrm>
          <a:off x="5427920" y="624270"/>
          <a:ext cx="3636594" cy="23504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39230"/>
                <a:gridCol w="1497364"/>
              </a:tblGrid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Parameters</a:t>
                      </a:r>
                      <a:endParaRPr lang="en-GB" sz="14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Value</a:t>
                      </a:r>
                      <a:endParaRPr lang="en-GB" sz="14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Energy (GeV)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2.860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Circumference (m)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359.440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Hor./Ver.</a:t>
                      </a:r>
                      <a:r>
                        <a:rPr lang="en-GB" sz="1400" baseline="0" dirty="0" smtClean="0">
                          <a:effectLst/>
                        </a:rPr>
                        <a:t> t</a:t>
                      </a:r>
                      <a:r>
                        <a:rPr lang="en-GB" sz="1400" dirty="0" smtClean="0">
                          <a:effectLst/>
                        </a:rPr>
                        <a:t>une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45.2895/8.3133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Natural emittance (</a:t>
                      </a:r>
                      <a:r>
                        <a:rPr lang="en-GB" sz="1400" dirty="0" err="1">
                          <a:effectLst/>
                        </a:rPr>
                        <a:t>pm.rad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75.8924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Natural chromaticity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r>
                        <a:rPr lang="en-GB" sz="1400" dirty="0" smtClean="0">
                          <a:effectLst/>
                        </a:rPr>
                        <a:t>128.789/-61.832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r>
                        <a:rPr lang="en-GB" sz="1400" baseline="30000">
                          <a:effectLst/>
                        </a:rPr>
                        <a:t>st</a:t>
                      </a:r>
                      <a:r>
                        <a:rPr lang="en-GB" sz="1400">
                          <a:effectLst/>
                        </a:rPr>
                        <a:t> order mom. com. factor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1.2478E-4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Energy spread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1.2745E-3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Energy loss per turn (MeV)</a:t>
                      </a:r>
                      <a:endParaRPr lang="en-GB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5.721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Damping time (</a:t>
                      </a:r>
                      <a:r>
                        <a:rPr lang="en-GB" sz="1400" dirty="0" err="1">
                          <a:effectLst/>
                        </a:rPr>
                        <a:t>ms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ms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ms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1.179/1.199/0.604</a:t>
                      </a:r>
                      <a:endParaRPr lang="en-GB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C:\Users\hghasem\Downloads\Trapezium design\SBEND or RBEND\Final\RBEND\ELEGANT\selected tune\correct ch by elegant\test-1\Optics\TME\TM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2" y="468582"/>
            <a:ext cx="27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hghasem\Downloads\Trapezium design\SBEND or RBEND\Final\RBEND\ELEGANT\selected tune\correct ch by elegant\test-1\Optics\FODO\FOD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631" y="468582"/>
            <a:ext cx="27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hghasem\Downloads\Trapezium design\SBEND or RBEND\Final\RBEND\ELEGANT\selected tune\correct ch by elegant\test-1\Optics\DISP-I\DS-Type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2" y="3636000"/>
            <a:ext cx="27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hghasem\Downloads\Trapezium design\SBEND or RBEND\Final\RBEND\ELEGANT\selected tune\correct ch by elegant\test-1\Optics\DISP-II\DS-TypeI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000" y="3636000"/>
            <a:ext cx="27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ghasem\Downloads\Trapezium design\SBEND or RBEND\Final\RBEND\ELEGANT\selected tune\correct ch by elegant\test-1\Parameters\Ri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296" y="3006618"/>
            <a:ext cx="3481842" cy="26718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58430" y="2592000"/>
            <a:ext cx="2721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TME cell;</a:t>
            </a:r>
          </a:p>
          <a:p>
            <a:r>
              <a:rPr lang="en-GB" sz="1200" dirty="0" smtClean="0"/>
              <a:t>Length= 2.45 m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x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0.442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y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0.042</a:t>
            </a:r>
          </a:p>
          <a:p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17809" y="2592000"/>
            <a:ext cx="3005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FODO cell;</a:t>
            </a:r>
          </a:p>
          <a:p>
            <a:r>
              <a:rPr lang="en-GB" sz="1200" dirty="0" smtClean="0"/>
              <a:t>Length= 5.969 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x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0.238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y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0.096</a:t>
            </a:r>
          </a:p>
          <a:p>
            <a:r>
              <a:rPr lang="en-GB" sz="1200" dirty="0" smtClean="0">
                <a:solidFill>
                  <a:srgbClr val="0000CC"/>
                </a:solidFill>
              </a:rPr>
              <a:t>Wiggler (l=2 m, B=3.5 T, </a:t>
            </a:r>
            <a:r>
              <a:rPr lang="el-GR" sz="1200" dirty="0" smtClean="0">
                <a:solidFill>
                  <a:srgbClr val="0000CC"/>
                </a:solidFill>
              </a:rPr>
              <a:t>λ</a:t>
            </a:r>
            <a:r>
              <a:rPr lang="en-GB" sz="1200" dirty="0" smtClean="0">
                <a:solidFill>
                  <a:srgbClr val="0000CC"/>
                </a:solidFill>
              </a:rPr>
              <a:t>=49 mm)</a:t>
            </a:r>
            <a:endParaRPr lang="en-GB" sz="12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7809" y="5744737"/>
            <a:ext cx="271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Dispersion suppressor;</a:t>
            </a:r>
          </a:p>
          <a:p>
            <a:r>
              <a:rPr lang="en-GB" sz="1200" dirty="0" smtClean="0"/>
              <a:t>Length= 8.56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x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0.851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y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0.709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228" y="5744737"/>
            <a:ext cx="275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Dispersion suppressor;</a:t>
            </a:r>
          </a:p>
          <a:p>
            <a:r>
              <a:rPr lang="en-GB" sz="1200" dirty="0" smtClean="0"/>
              <a:t>Length=8.57 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x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 0.851</a:t>
            </a:r>
          </a:p>
          <a:p>
            <a:r>
              <a:rPr lang="el-GR" sz="1200" dirty="0" smtClean="0"/>
              <a:t>ψ</a:t>
            </a:r>
            <a:r>
              <a:rPr lang="en-GB" sz="1200" baseline="-25000" dirty="0" smtClean="0"/>
              <a:t>y</a:t>
            </a:r>
            <a:r>
              <a:rPr lang="en-GB" sz="1200" dirty="0" smtClean="0"/>
              <a:t>/2</a:t>
            </a:r>
            <a:r>
              <a:rPr lang="el-GR" sz="1200" dirty="0" smtClean="0"/>
              <a:t>π</a:t>
            </a:r>
            <a:r>
              <a:rPr lang="en-GB" sz="1200" dirty="0" smtClean="0"/>
              <a:t>=0.726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-53165"/>
            <a:ext cx="626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Optical functions and parameters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E0E3-E183-4DC2-B666-A083DA2EC69B}" type="datetime3">
              <a:rPr lang="en-US" smtClean="0"/>
              <a:pPr/>
              <a:t>1 December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H. Ghasem - Nonlinear dynamics and Low emittance tuning for CLIC damping ring (DR) new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E0CE-6D13-4026-B55D-809C8F3121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2357" y="512591"/>
            <a:ext cx="47156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Two families of sextupole magnets both with the same length of 15 cm in the TME cell are considered to correct the natural chromaticity of ring to +1. 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594" y="3648723"/>
            <a:ext cx="2880000" cy="1980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000" y="3669989"/>
            <a:ext cx="2880000" cy="1980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000" y="1732195"/>
            <a:ext cx="2880000" cy="19800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330" y="1732195"/>
            <a:ext cx="2880000" cy="1980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335276"/>
              </p:ext>
            </p:extLst>
          </p:nvPr>
        </p:nvGraphicFramePr>
        <p:xfrm>
          <a:off x="4847995" y="565507"/>
          <a:ext cx="4081779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1900"/>
                <a:gridCol w="1052623"/>
                <a:gridCol w="987256"/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SD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SF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Length </a:t>
                      </a:r>
                      <a:r>
                        <a:rPr lang="en-GB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cm]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Pole radius [mm</a:t>
                      </a:r>
                      <a:r>
                        <a:rPr lang="en-GB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Sextupole strength [m</a:t>
                      </a:r>
                      <a:r>
                        <a:rPr lang="en-GB" sz="1200" baseline="30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-362.6698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416.5494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200" i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T/m</a:t>
                      </a:r>
                      <a:r>
                        <a:rPr lang="en-GB" sz="1200" baseline="30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-3459.7589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3973.7531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Pole tip field (T) [R=15 mm]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0.3892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0.44705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Picture 7" descr="tunedp-1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9" r="5498" b="6746"/>
          <a:stretch>
            <a:fillRect/>
          </a:stretch>
        </p:blipFill>
        <p:spPr bwMode="auto">
          <a:xfrm>
            <a:off x="30158" y="1346884"/>
            <a:ext cx="3425841" cy="22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unediag-dp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1" r="7433" b="6902"/>
          <a:stretch>
            <a:fillRect/>
          </a:stretch>
        </p:blipFill>
        <p:spPr bwMode="auto">
          <a:xfrm>
            <a:off x="230218" y="3580404"/>
            <a:ext cx="3131297" cy="23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2357" y="6049834"/>
            <a:ext cx="8861180" cy="523220"/>
          </a:xfrm>
          <a:prstGeom prst="rect">
            <a:avLst/>
          </a:prstGeom>
          <a:solidFill>
            <a:srgbClr val="FEF8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mall variation of tune point up to ±0.3 % energy deviation reveals that present sextupole arrangement was good a starting point to perform nonlinear beam dynamics. 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-53165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Chromaticity correction-Tune shift with energy</a:t>
            </a:r>
            <a:endParaRPr lang="en-GB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10084</TotalTime>
  <Words>2832</Words>
  <Application>Microsoft Office PowerPoint</Application>
  <PresentationFormat>Bildspel på skärmen (4:3)</PresentationFormat>
  <Paragraphs>605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Office Theme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Ghasem</dc:creator>
  <cp:lastModifiedBy>LUNEHI-UAN04</cp:lastModifiedBy>
  <cp:revision>171</cp:revision>
  <cp:lastPrinted>2016-11-08T08:39:31Z</cp:lastPrinted>
  <dcterms:created xsi:type="dcterms:W3CDTF">2016-10-07T08:19:43Z</dcterms:created>
  <dcterms:modified xsi:type="dcterms:W3CDTF">2016-12-01T16:53:08Z</dcterms:modified>
</cp:coreProperties>
</file>