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7" r:id="rId3"/>
    <p:sldMasterId id="2147483699" r:id="rId4"/>
    <p:sldMasterId id="2147483714" r:id="rId5"/>
    <p:sldMasterId id="2147483731" r:id="rId6"/>
    <p:sldMasterId id="2147483771" r:id="rId7"/>
  </p:sldMasterIdLst>
  <p:notesMasterIdLst>
    <p:notesMasterId r:id="rId48"/>
  </p:notesMasterIdLst>
  <p:handoutMasterIdLst>
    <p:handoutMasterId r:id="rId49"/>
  </p:handoutMasterIdLst>
  <p:sldIdLst>
    <p:sldId id="505" r:id="rId8"/>
    <p:sldId id="655" r:id="rId9"/>
    <p:sldId id="468" r:id="rId10"/>
    <p:sldId id="652" r:id="rId11"/>
    <p:sldId id="592" r:id="rId12"/>
    <p:sldId id="519" r:id="rId13"/>
    <p:sldId id="605" r:id="rId14"/>
    <p:sldId id="531" r:id="rId15"/>
    <p:sldId id="594" r:id="rId16"/>
    <p:sldId id="543" r:id="rId17"/>
    <p:sldId id="539" r:id="rId18"/>
    <p:sldId id="540" r:id="rId19"/>
    <p:sldId id="541" r:id="rId20"/>
    <p:sldId id="542" r:id="rId21"/>
    <p:sldId id="563" r:id="rId22"/>
    <p:sldId id="558" r:id="rId23"/>
    <p:sldId id="559" r:id="rId24"/>
    <p:sldId id="567" r:id="rId25"/>
    <p:sldId id="644" r:id="rId26"/>
    <p:sldId id="608" r:id="rId27"/>
    <p:sldId id="645" r:id="rId28"/>
    <p:sldId id="646" r:id="rId29"/>
    <p:sldId id="609" r:id="rId30"/>
    <p:sldId id="647" r:id="rId31"/>
    <p:sldId id="569" r:id="rId32"/>
    <p:sldId id="660" r:id="rId33"/>
    <p:sldId id="621" r:id="rId34"/>
    <p:sldId id="659" r:id="rId35"/>
    <p:sldId id="656" r:id="rId36"/>
    <p:sldId id="657" r:id="rId37"/>
    <p:sldId id="625" r:id="rId38"/>
    <p:sldId id="626" r:id="rId39"/>
    <p:sldId id="628" r:id="rId40"/>
    <p:sldId id="650" r:id="rId41"/>
    <p:sldId id="634" r:id="rId42"/>
    <p:sldId id="635" r:id="rId43"/>
    <p:sldId id="636" r:id="rId44"/>
    <p:sldId id="641" r:id="rId45"/>
    <p:sldId id="654" r:id="rId46"/>
    <p:sldId id="538" r:id="rId47"/>
  </p:sldIdLst>
  <p:sldSz cx="9144000" cy="6858000" type="screen4x3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B99"/>
    <a:srgbClr val="132577"/>
    <a:srgbClr val="0F0272"/>
    <a:srgbClr val="FFFFCC"/>
    <a:srgbClr val="2F5F2B"/>
    <a:srgbClr val="EBEBEB"/>
    <a:srgbClr val="EF1121"/>
    <a:srgbClr val="1251AE"/>
    <a:srgbClr val="ED7703"/>
    <a:srgbClr val="AF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howGuides="1">
      <p:cViewPr varScale="1">
        <p:scale>
          <a:sx n="74" d="100"/>
          <a:sy n="74" d="100"/>
        </p:scale>
        <p:origin x="1308" y="72"/>
      </p:cViewPr>
      <p:guideLst>
        <p:guide orient="horz" pos="2160"/>
        <p:guide orient="horz" pos="346"/>
        <p:guide orient="horz" pos="3974"/>
        <p:guide orient="horz" pos="1026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EBA84-06DE-4493-9C0B-04EAEB754882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1E3E-643F-4F85-9259-AEEACB419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563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30/11/2016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657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6570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873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4112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girder we designed to meet the requirements is based on the concept of the orthogonal</a:t>
            </a:r>
            <a:r>
              <a:rPr lang="en-US" baseline="0" dirty="0" smtClean="0"/>
              <a:t> heptapod, derived from the orthogonal hexapod.</a:t>
            </a:r>
          </a:p>
          <a:p>
            <a:r>
              <a:rPr lang="en-US" dirty="0" smtClean="0"/>
              <a:t>A body</a:t>
            </a:r>
            <a:r>
              <a:rPr lang="en-US" baseline="0" dirty="0" smtClean="0"/>
              <a:t> in the space has six degree of freedom. If we put it on six supports, blocking each of them the movement of a point of it in only one direction and no rotations we obtain an isostatic system easy to adjust.</a:t>
            </a:r>
          </a:p>
          <a:p>
            <a:r>
              <a:rPr lang="en-US" dirty="0" smtClean="0"/>
              <a:t>It is the concept used in the commercial hexapods</a:t>
            </a:r>
            <a:r>
              <a:rPr lang="en-US" baseline="0" dirty="0" smtClean="0"/>
              <a:t> on six articulated jacks and the cam system of Diamond, SLS, Petra three, and our old machine.</a:t>
            </a:r>
          </a:p>
          <a:p>
            <a:r>
              <a:rPr lang="en-US" baseline="0" dirty="0" smtClean="0"/>
              <a:t>Unfortunately this system isn’t enough stiff to meet our stability requirement.	</a:t>
            </a:r>
          </a:p>
          <a:p>
            <a:r>
              <a:rPr lang="en-US" baseline="0" dirty="0" smtClean="0"/>
              <a:t>So we decided to modify it introducing a supplementary leg in the vertical direction, loosing the perfect </a:t>
            </a:r>
            <a:r>
              <a:rPr lang="en-US" baseline="0" dirty="0" err="1" smtClean="0"/>
              <a:t>isostaticity</a:t>
            </a:r>
            <a:r>
              <a:rPr lang="en-US" baseline="0" dirty="0" smtClean="0"/>
              <a:t> but increasing a lot the stiffness.</a:t>
            </a:r>
          </a:p>
          <a:p>
            <a:r>
              <a:rPr lang="en-US" baseline="0" dirty="0" smtClean="0"/>
              <a:t>So there are four motorized supports in the vertical direction instead of three, permitting the </a:t>
            </a:r>
            <a:r>
              <a:rPr lang="en-US" baseline="0" dirty="0" err="1" smtClean="0"/>
              <a:t>adjustement</a:t>
            </a:r>
            <a:r>
              <a:rPr lang="en-US" baseline="0" dirty="0" smtClean="0"/>
              <a:t> of height, pitch and roll.</a:t>
            </a:r>
          </a:p>
          <a:p>
            <a:r>
              <a:rPr lang="en-US" baseline="0" dirty="0" smtClean="0"/>
              <a:t>We have than 2 jacks in the transversal direction allowing the translation in Y and the yaw and one jack longitudinal for the longitudinal </a:t>
            </a:r>
            <a:r>
              <a:rPr lang="en-US" baseline="0" dirty="0" err="1" smtClean="0"/>
              <a:t>adjustement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Obviously we have to manage the </a:t>
            </a:r>
            <a:r>
              <a:rPr lang="en-US" baseline="0" dirty="0" err="1" smtClean="0"/>
              <a:t>hiperstaticity</a:t>
            </a:r>
            <a:r>
              <a:rPr lang="en-US" baseline="0" dirty="0" smtClean="0"/>
              <a:t> of the system, adjusting carefully the 4 vertical legs to ensure each of them carry correctly its load.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girder itself is made with normal carbon steel</a:t>
            </a:r>
          </a:p>
          <a:p>
            <a:r>
              <a:rPr lang="en-US" baseline="0" dirty="0" smtClean="0"/>
              <a:t>A special attention is given to the welding, that are </a:t>
            </a:r>
            <a:r>
              <a:rPr lang="en-US" baseline="0" dirty="0" err="1" smtClean="0"/>
              <a:t>continuos</a:t>
            </a:r>
            <a:r>
              <a:rPr lang="en-US" baseline="0" dirty="0" smtClean="0"/>
              <a:t> and nearly full penetration type.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7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078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49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63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61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514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78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050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51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3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9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08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8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78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56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176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181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7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11876" y="6624638"/>
            <a:ext cx="1283812" cy="233362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69923" y="6624638"/>
            <a:ext cx="2045407" cy="23336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924" y="6624639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0D324125-A55F-514F-846B-891D904357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DA1E-48F0-0747-95FD-3032CA3C86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1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5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5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405D4-02C0-0941-AFAB-C1C382F13C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96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6"/>
            <a:ext cx="8229600" cy="590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07436" y="6623050"/>
            <a:ext cx="52387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267DD96-DAA0-7D40-8CE8-403CAC65AFAA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3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209955" y="6624639"/>
            <a:ext cx="950913" cy="21590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35463" y="6624639"/>
            <a:ext cx="4079875" cy="2159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924" y="6624639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79B3753B-E156-4EC3-A4DE-44C287F2701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7DA7E-7028-4BC2-B79B-CEAC61FEDCB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19F09-C170-4E9C-B28C-EF50AB4E3AD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2414A-7C9E-4CA2-A0B6-DB36FCCCF29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FA6AF-2EFC-496E-8E56-5B434696D24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658F8-CE9F-44F3-893C-500508A37F1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C2A1A-8504-4793-A277-89972C6CA60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35FD-2573-A941-B75F-912DDDDE1B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F7A61-6E4F-4AEC-BFFC-7D2879B7436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2A199-6892-44A8-8046-9C1D039BF04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B9F6C-2177-4957-98D4-DEE01884670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5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5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1CBA4-6FC6-4B3E-BC7D-E8381513B91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4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2nd Workshop Low-Emittance-Ring-Lattice-Design, 1st - 2nd-12-2016, Lund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2nd Workshop Low-Emittance-Ring-Lattice-Design, 1st - 2nd-12-2016, Lund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2nd Workshop Low-Emittance-Ring-Lattice-Design, 1st - 2nd-12-2016, Lund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2nd Workshop Low-Emittance-Ring-Lattice-Design, 1st - 2nd-12-2016, Lund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1751229" y="1016737"/>
            <a:ext cx="6421177" cy="4780955"/>
            <a:chOff x="977503" y="761588"/>
            <a:chExt cx="6421177" cy="4780957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11876" y="6624638"/>
            <a:ext cx="1283812" cy="233362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269923" y="6624638"/>
            <a:ext cx="2045407" cy="23336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932" y="6624639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0D324125-A55F-514F-846B-891D904357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5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05C87-CA1D-A34D-A043-E44D909863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38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35FD-2573-A941-B75F-912DDDDE1B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69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05C87-CA1D-A34D-A043-E44D909863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D1ED-3CF2-834B-881F-23CE058237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86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25521"/>
            <a:ext cx="4040188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925521"/>
            <a:ext cx="4041775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53174-C8EA-B240-80F6-926E2224D4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  <a:latin typeface="Arial"/>
                <a:ea typeface="ＭＳ Ｐゴシック"/>
              </a:rPr>
              <a:t>Click to edit Master title style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672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5634" y="6627600"/>
            <a:ext cx="4958435" cy="190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CCB4-342F-F74A-97EE-0A8440D11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72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30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3E345-F29D-5541-86E1-04A889B3AE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15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74089-608D-1543-966B-9D34B5502C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5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DA1E-48F0-0747-95FD-3032CA3C86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51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5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5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405D4-02C0-0941-AFAB-C1C382F13C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0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D1ED-3CF2-834B-881F-23CE058237F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95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6"/>
            <a:ext cx="8229600" cy="590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07444" y="6623050"/>
            <a:ext cx="523875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267DD96-DAA0-7D40-8CE8-403CAC65AFAA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6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100" y="23"/>
            <a:ext cx="7489825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100" y="549275"/>
            <a:ext cx="7489825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Image 8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701000"/>
            <a:ext cx="7200000" cy="34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51200"/>
            <a:ext cx="82368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135FD-2573-A941-B75F-912DDDDE1BE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97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100" y="20"/>
            <a:ext cx="7489825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100" y="549275"/>
            <a:ext cx="7489825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  <a:latin typeface="Arial"/>
              </a:rPr>
              <a:t>2nd Workshop Low-Emittance-Ring-Lattice-Design, 1st - 2nd-12-2016, Lund 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700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51200"/>
            <a:ext cx="82368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722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319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0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25521"/>
            <a:ext cx="4040188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925521"/>
            <a:ext cx="4041775" cy="52006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53174-C8EA-B240-80F6-926E2224D4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8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dirty="0" smtClean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827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100" y="9"/>
            <a:ext cx="7489825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100" y="549275"/>
            <a:ext cx="7489825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  <a:latin typeface="Arial"/>
              </a:rPr>
              <a:t>2nd Workshop Low-Emittance-Ring-Lattice-Design, 1st - 2nd-12-2016, Lund 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336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51200"/>
            <a:ext cx="8236800" cy="59616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2957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794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789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5634" y="6627600"/>
            <a:ext cx="4958435" cy="1908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7CCB4-342F-F74A-97EE-0A8440D11E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6648628"/>
            <a:ext cx="5093292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3E345-F29D-5541-86E1-04A889B3AE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5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74089-608D-1543-966B-9D34B5502C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1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4000"/>
            <a:ext cx="8229600" cy="53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45514" y="6629310"/>
            <a:ext cx="1069393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72364" y="6627600"/>
            <a:ext cx="2811689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5523" y="6627600"/>
            <a:ext cx="410852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73150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524000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19780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4352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8924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3496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068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5163"/>
            <a:ext cx="8229600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4" y="6613525"/>
            <a:ext cx="887413" cy="2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3732" y="6613525"/>
            <a:ext cx="4168775" cy="2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4424" y="6613525"/>
            <a:ext cx="661987" cy="2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05AE12-D14F-4959-9201-0C434B0320E2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3150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4000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80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52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924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96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68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2nd Workshop Low-Emittance-Ring-Lattice-Design, 1st - 2nd-12-2016, Lund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7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000" y="0"/>
            <a:ext cx="6300000" cy="61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4000"/>
            <a:ext cx="8229600" cy="535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45522" y="6629310"/>
            <a:ext cx="1069393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72364" y="6627600"/>
            <a:ext cx="2811689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ea typeface="ＭＳ Ｐゴシック" charset="0"/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5523" y="6627600"/>
            <a:ext cx="410852" cy="1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Briem Akademi Std Semibold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73150" indent="-179388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524000" indent="-18256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19780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4352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8924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3496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06825" indent="-188913" algn="l" rtl="0" eaLnBrk="1" fontAlgn="base" hangingPunct="1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8056" y="6080400"/>
            <a:ext cx="1975944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51200"/>
            <a:ext cx="82368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966326"/>
            <a:ext cx="82368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611560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2nd Workshop Low-Emittance-Ring-Lattice-Design, 1st - 2nd-12-2016, Lund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4BBB8A-CEE8-794D-8B86-E468BF36CF8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51200"/>
            <a:ext cx="4968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78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8056" y="6080400"/>
            <a:ext cx="1975944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51200"/>
            <a:ext cx="82368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966326"/>
            <a:ext cx="82368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611560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51200"/>
            <a:ext cx="4968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1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8056" y="6080400"/>
            <a:ext cx="1975944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51200"/>
            <a:ext cx="82368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966326"/>
            <a:ext cx="82368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4"/>
            <a:ext cx="611560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 smtClean="0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000" y="151200"/>
            <a:ext cx="4968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16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6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z="1000" smtClean="0"/>
              <a:pPr/>
              <a:t>1</a:t>
            </a:fld>
            <a:endParaRPr lang="en-US" sz="1000" dirty="0"/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755576" y="116632"/>
            <a:ext cx="8236800" cy="5961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Accelerator and source division (ASD) mission</a:t>
            </a:r>
            <a:endParaRPr kumimoji="0" lang="en-GB" sz="18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67886" y="3140968"/>
            <a:ext cx="7908570" cy="20162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2800" b="1" dirty="0" smtClean="0"/>
              <a:t>The ESRF Upgrade with Focus on Assembly (Logistics)</a:t>
            </a:r>
            <a:endParaRPr kumimoji="0" lang="en-GB" sz="28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kern="0" dirty="0" smtClean="0"/>
              <a:t>Dieter </a:t>
            </a:r>
            <a:r>
              <a:rPr lang="en-US" sz="2000" b="1" kern="0" dirty="0" err="1" smtClean="0"/>
              <a:t>Einfeld</a:t>
            </a:r>
            <a:endParaRPr lang="en-GB" sz="2000" b="1" kern="0" dirty="0" smtClean="0"/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b="1" i="1" kern="0" dirty="0" smtClean="0"/>
              <a:t>On behalf of the Accelerator Project Phase II Team</a:t>
            </a:r>
            <a:endParaRPr lang="en-GB" b="1" kern="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25354" y="6531996"/>
            <a:ext cx="5093292" cy="209372"/>
          </a:xfrm>
        </p:spPr>
        <p:txBody>
          <a:bodyPr/>
          <a:lstStyle/>
          <a:p>
            <a:r>
              <a:rPr lang="en-GB" sz="100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35246"/>
            <a:ext cx="8236800" cy="729458"/>
          </a:xfrm>
        </p:spPr>
        <p:txBody>
          <a:bodyPr/>
          <a:lstStyle/>
          <a:p>
            <a:pPr algn="ctr"/>
            <a:r>
              <a:rPr lang="en-US" sz="2400" dirty="0" smtClean="0"/>
              <a:t>Magnets supports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258522" y="6445568"/>
            <a:ext cx="4896544" cy="279144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29198" cy="230644"/>
          </a:xfrm>
        </p:spPr>
        <p:txBody>
          <a:bodyPr/>
          <a:lstStyle/>
          <a:p>
            <a:r>
              <a:rPr lang="en-US" sz="1000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  <a:latin typeface="Arial"/>
              </a:rPr>
              <a:pPr/>
              <a:t>10</a:t>
            </a:fld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23" y="2186368"/>
            <a:ext cx="6890343" cy="439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27" t="10220" b="11878"/>
          <a:stretch/>
        </p:blipFill>
        <p:spPr>
          <a:xfrm>
            <a:off x="5140911" y="816589"/>
            <a:ext cx="3534379" cy="1369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47" t="7751" r="7301" b="5989"/>
          <a:stretch/>
        </p:blipFill>
        <p:spPr>
          <a:xfrm>
            <a:off x="703716" y="843218"/>
            <a:ext cx="3652260" cy="1454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20" y="44624"/>
            <a:ext cx="8398984" cy="732362"/>
          </a:xfrm>
        </p:spPr>
        <p:txBody>
          <a:bodyPr/>
          <a:lstStyle/>
          <a:p>
            <a:pPr algn="ctr"/>
            <a:r>
              <a:rPr lang="en-US" sz="2400" dirty="0"/>
              <a:t>Vacuum system for girder 1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40315" y="6399150"/>
            <a:ext cx="609402" cy="252387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11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195736" y="6441142"/>
            <a:ext cx="4662079" cy="216024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638" t="2790" r="4556" b="7778"/>
          <a:stretch/>
        </p:blipFill>
        <p:spPr>
          <a:xfrm>
            <a:off x="260953" y="1405079"/>
            <a:ext cx="5823215" cy="4255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595943"/>
            <a:ext cx="2261095" cy="359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6112349" y="1916833"/>
            <a:ext cx="259851" cy="327409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6948"/>
            <a:ext cx="8460432" cy="747756"/>
          </a:xfrm>
        </p:spPr>
        <p:txBody>
          <a:bodyPr/>
          <a:lstStyle/>
          <a:p>
            <a:pPr algn="ctr"/>
            <a:r>
              <a:rPr lang="en-US" sz="2160" dirty="0"/>
              <a:t>Vacuum system for girder 2</a:t>
            </a:r>
            <a:endParaRPr lang="en-GB" sz="216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79512" y="6477497"/>
            <a:ext cx="576064" cy="233858"/>
          </a:xfrm>
        </p:spPr>
        <p:txBody>
          <a:bodyPr/>
          <a:lstStyle/>
          <a:p>
            <a:r>
              <a:rPr lang="en-US" sz="1000" dirty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z="1000">
                <a:solidFill>
                  <a:srgbClr val="132577"/>
                </a:solidFill>
              </a:rPr>
              <a:pPr/>
              <a:t>12</a:t>
            </a:fld>
            <a:endParaRPr lang="en-US" sz="1000" dirty="0">
              <a:solidFill>
                <a:srgbClr val="1325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763688" y="6477498"/>
            <a:ext cx="4734087" cy="233858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882" t="3579" r="2616" b="4879"/>
          <a:stretch/>
        </p:blipFill>
        <p:spPr>
          <a:xfrm>
            <a:off x="319228" y="1211493"/>
            <a:ext cx="6178547" cy="4485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17" y="1617804"/>
            <a:ext cx="2057851" cy="3315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546451" y="1960378"/>
            <a:ext cx="257798" cy="297294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6948"/>
            <a:ext cx="8352928" cy="747756"/>
          </a:xfrm>
        </p:spPr>
        <p:txBody>
          <a:bodyPr/>
          <a:lstStyle/>
          <a:p>
            <a:pPr algn="ctr"/>
            <a:r>
              <a:rPr lang="en-US" sz="2400" dirty="0"/>
              <a:t>Vacuum system for girder 3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23528" y="6509978"/>
            <a:ext cx="681410" cy="159382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13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547664" y="6460660"/>
            <a:ext cx="4662079" cy="208700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510" t="4546" r="7732" b="12021"/>
          <a:stretch/>
        </p:blipFill>
        <p:spPr>
          <a:xfrm>
            <a:off x="152387" y="1340768"/>
            <a:ext cx="6408713" cy="4299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2105885"/>
            <a:ext cx="2057851" cy="2769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6516216" y="2492896"/>
            <a:ext cx="289588" cy="238227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6948"/>
            <a:ext cx="8388424" cy="747755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Vacuum system for girder 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11530" y="6467926"/>
            <a:ext cx="660070" cy="170235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14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259632" y="6381328"/>
            <a:ext cx="4662079" cy="273442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077" t="4317" r="7823" b="4438"/>
          <a:stretch/>
        </p:blipFill>
        <p:spPr>
          <a:xfrm>
            <a:off x="7027" y="1478655"/>
            <a:ext cx="6204686" cy="4046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928" y="1628800"/>
            <a:ext cx="2287448" cy="3910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6444208" y="1946840"/>
            <a:ext cx="274921" cy="35783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1807" t="2336" r="1412" b="4207"/>
          <a:stretch>
            <a:fillRect/>
          </a:stretch>
        </p:blipFill>
        <p:spPr bwMode="auto">
          <a:xfrm>
            <a:off x="1979712" y="2219267"/>
            <a:ext cx="7164288" cy="380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 descr="E:\FOTO\FOTO 2015\2015-04-08 Visit to Nortemecanica-Girder\DSCF272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5446" t="15657" r="4804" b="7175"/>
          <a:stretch>
            <a:fillRect/>
          </a:stretch>
        </p:blipFill>
        <p:spPr bwMode="auto">
          <a:xfrm>
            <a:off x="0" y="620697"/>
            <a:ext cx="4572000" cy="35379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44624"/>
            <a:ext cx="8344792" cy="569470"/>
          </a:xfrm>
        </p:spPr>
        <p:txBody>
          <a:bodyPr/>
          <a:lstStyle/>
          <a:p>
            <a:r>
              <a:rPr lang="en-US" sz="2400" dirty="0" smtClean="0"/>
              <a:t>Girder design, the orthogonal heptapod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29198" cy="239322"/>
          </a:xfrm>
        </p:spPr>
        <p:txBody>
          <a:bodyPr/>
          <a:lstStyle/>
          <a:p>
            <a:r>
              <a:rPr lang="en-US" sz="1000" dirty="0" smtClean="0">
                <a:solidFill>
                  <a:srgbClr val="132577"/>
                </a:solidFill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</a:rPr>
              <a:pPr/>
              <a:t>15</a:t>
            </a:fld>
            <a:endParaRPr lang="en-US" sz="1000" dirty="0">
              <a:solidFill>
                <a:srgbClr val="13257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411760" y="6510271"/>
            <a:ext cx="4680525" cy="212489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4139952" y="4221088"/>
            <a:ext cx="5004048" cy="17281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 rot="21236632">
            <a:off x="7681812" y="4699902"/>
            <a:ext cx="903337" cy="307777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FF9900"/>
                </a:solidFill>
              </a:rPr>
              <a:t>5900mm</a:t>
            </a:r>
            <a:endParaRPr lang="en-GB" sz="1400" b="1" dirty="0">
              <a:solidFill>
                <a:srgbClr val="FF99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 flipV="1">
            <a:off x="2123728" y="5517233"/>
            <a:ext cx="1728192" cy="5760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99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 rot="1109041">
            <a:off x="2432391" y="5908440"/>
            <a:ext cx="1091660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FF9900"/>
                </a:solidFill>
              </a:rPr>
              <a:t>800mm </a:t>
            </a:r>
            <a:endParaRPr lang="en-GB" sz="1400" b="1" dirty="0">
              <a:solidFill>
                <a:srgbClr val="FF99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112" y="692699"/>
            <a:ext cx="3491880" cy="138499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98D4"/>
                </a:solidFill>
              </a:rPr>
              <a:t>Mass: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Magnets: ~ 5-6 T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Magnet supports: ~ 1 T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Girders: ~ 3-3.5 T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Vacuum chamber, pumping etc: ~ 0.5T</a:t>
            </a:r>
          </a:p>
          <a:p>
            <a:r>
              <a:rPr lang="it-IT" sz="1400" b="1" i="1" u="sng" dirty="0" smtClean="0">
                <a:solidFill>
                  <a:srgbClr val="0098D4"/>
                </a:solidFill>
              </a:rPr>
              <a:t>Total weight: ~9-11T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4427999" y="4379506"/>
            <a:ext cx="7883" cy="12675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131855" y="3774638"/>
            <a:ext cx="7883" cy="12675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7884383" y="3083362"/>
            <a:ext cx="9999" cy="10391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588224" y="2737723"/>
            <a:ext cx="0" cy="10369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203848" y="4033876"/>
            <a:ext cx="43617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7030A0"/>
                </a:solidFill>
              </a:rPr>
              <a:t>Z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2411775" y="4379506"/>
            <a:ext cx="1860331" cy="5675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7092285" y="2824133"/>
            <a:ext cx="1578055" cy="5082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 rot="20509890">
            <a:off x="5041437" y="4480716"/>
            <a:ext cx="425667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rgbClr val="7030A0"/>
                </a:solidFill>
              </a:rPr>
              <a:t>X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4427984" y="4638735"/>
            <a:ext cx="1671144" cy="5864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967173" y="5157192"/>
            <a:ext cx="4140968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98D4"/>
                </a:solidFill>
              </a:rPr>
              <a:t>4 motorized  adjustable supports in Z direction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3 manual horizontal jacks (one in X, two in Y)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980" y="4165259"/>
            <a:ext cx="1907704" cy="224676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98D4"/>
                </a:solidFill>
              </a:rPr>
              <a:t>Technology: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Girder material: carbon steel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Typical tickness: 30mm (20-50)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Piece junction: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full penetration and continous welding</a:t>
            </a:r>
          </a:p>
          <a:p>
            <a:r>
              <a:rPr lang="it-IT" sz="1400" b="1" dirty="0" smtClean="0">
                <a:solidFill>
                  <a:srgbClr val="0098D4"/>
                </a:solidFill>
              </a:rPr>
              <a:t>Rails flatness: </a:t>
            </a:r>
            <a:r>
              <a:rPr lang="en-US" sz="1400" dirty="0" smtClean="0">
                <a:solidFill>
                  <a:prstClr val="black"/>
                </a:solidFill>
              </a:rPr>
              <a:t>± 30 micrometers</a:t>
            </a:r>
            <a:endParaRPr lang="it-IT" sz="1400" b="1" dirty="0" smtClean="0">
              <a:solidFill>
                <a:srgbClr val="0098D4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pPr algn="ctr"/>
            <a:r>
              <a:rPr lang="en-US" sz="2800" dirty="0" smtClean="0"/>
              <a:t>Distribution of Absorbers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835696" y="6528880"/>
            <a:ext cx="4950111" cy="212488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7"/>
            <a:ext cx="529198" cy="212489"/>
          </a:xfrm>
        </p:spPr>
        <p:txBody>
          <a:bodyPr/>
          <a:lstStyle/>
          <a:p>
            <a:r>
              <a:rPr lang="en-US" sz="1000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  <a:latin typeface="Arial"/>
              </a:rPr>
              <a:pPr/>
              <a:t>16</a:t>
            </a:fld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22061"/>
            <a:ext cx="5749026" cy="3731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905" b="11415"/>
          <a:stretch/>
        </p:blipFill>
        <p:spPr>
          <a:xfrm>
            <a:off x="1576685" y="4437112"/>
            <a:ext cx="5651482" cy="2016224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 rot="10800000">
            <a:off x="7092281" y="1268760"/>
            <a:ext cx="576064" cy="504056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651562" y="3039334"/>
            <a:ext cx="1331640" cy="11521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Overall there are 13 absorbers</a:t>
            </a:r>
            <a:endParaRPr lang="en-GB" b="1" dirty="0">
              <a:solidFill>
                <a:srgbClr val="13257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r>
              <a:rPr lang="en-US" sz="2400" dirty="0" smtClean="0"/>
              <a:t>Vacuum </a:t>
            </a:r>
            <a:r>
              <a:rPr lang="en-US" sz="2400" dirty="0" err="1" smtClean="0"/>
              <a:t>chAMBERs</a:t>
            </a:r>
            <a:r>
              <a:rPr lang="en-US" sz="2400" dirty="0" smtClean="0"/>
              <a:t> AND bpm SUPPORTs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987210" y="6483438"/>
            <a:ext cx="4662079" cy="212488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7"/>
            <a:ext cx="529198" cy="212489"/>
          </a:xfrm>
        </p:spPr>
        <p:txBody>
          <a:bodyPr/>
          <a:lstStyle/>
          <a:p>
            <a:r>
              <a:rPr lang="en-US" sz="100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  <a:latin typeface="Arial"/>
              </a:rPr>
              <a:pPr/>
              <a:t>17</a:t>
            </a:fld>
            <a:endParaRPr lang="en-US" sz="100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1127963"/>
            <a:ext cx="3706689" cy="2085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115770"/>
            <a:ext cx="3688400" cy="209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15" y="3984110"/>
            <a:ext cx="3771848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984110"/>
            <a:ext cx="3661431" cy="18646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1720" y="779759"/>
            <a:ext cx="1152128" cy="35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Girder 1</a:t>
            </a:r>
            <a:endParaRPr lang="en-GB" b="1" dirty="0">
              <a:solidFill>
                <a:srgbClr val="13257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3679" y="777423"/>
            <a:ext cx="1152128" cy="35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Girder 2</a:t>
            </a:r>
            <a:endParaRPr lang="en-GB" b="1" dirty="0">
              <a:solidFill>
                <a:srgbClr val="13257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1720" y="3574528"/>
            <a:ext cx="1152128" cy="35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Girder 3</a:t>
            </a:r>
            <a:endParaRPr lang="en-GB" b="1" dirty="0">
              <a:solidFill>
                <a:srgbClr val="13257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6219" y="3544194"/>
            <a:ext cx="1152128" cy="35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Girder 4</a:t>
            </a:r>
            <a:endParaRPr lang="en-GB" b="1" dirty="0">
              <a:solidFill>
                <a:srgbClr val="132577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r>
              <a:rPr lang="en-US" sz="2400" dirty="0" smtClean="0"/>
              <a:t>                               Assembly </a:t>
            </a:r>
            <a:r>
              <a:rPr lang="en-US" sz="2400" dirty="0"/>
              <a:t>Task</a:t>
            </a:r>
            <a:endParaRPr lang="en-GB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432" r="2749"/>
          <a:stretch/>
        </p:blipFill>
        <p:spPr>
          <a:xfrm>
            <a:off x="198444" y="3185544"/>
            <a:ext cx="8778608" cy="1827632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5819118">
            <a:off x="1238595" y="3722342"/>
            <a:ext cx="317007" cy="2040942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8" name="Left Brace 17"/>
          <p:cNvSpPr/>
          <p:nvPr/>
        </p:nvSpPr>
        <p:spPr>
          <a:xfrm rot="15954894">
            <a:off x="3227074" y="3593528"/>
            <a:ext cx="268963" cy="1918049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9" name="Left Brace 18"/>
          <p:cNvSpPr/>
          <p:nvPr/>
        </p:nvSpPr>
        <p:spPr>
          <a:xfrm rot="16379048">
            <a:off x="5681988" y="3549487"/>
            <a:ext cx="324840" cy="1983395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0" name="Left Brace 19"/>
          <p:cNvSpPr/>
          <p:nvPr/>
        </p:nvSpPr>
        <p:spPr>
          <a:xfrm rot="16434992">
            <a:off x="7705013" y="3638467"/>
            <a:ext cx="317007" cy="2053843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1" name="TextBox 20"/>
          <p:cNvSpPr txBox="1"/>
          <p:nvPr/>
        </p:nvSpPr>
        <p:spPr>
          <a:xfrm rot="21275541">
            <a:off x="1118342" y="4886643"/>
            <a:ext cx="8691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1</a:t>
            </a:r>
            <a:endParaRPr lang="en-GB" sz="1333" b="1" dirty="0"/>
          </a:p>
        </p:txBody>
      </p:sp>
      <p:sp>
        <p:nvSpPr>
          <p:cNvPr id="22" name="TextBox 21"/>
          <p:cNvSpPr txBox="1"/>
          <p:nvPr/>
        </p:nvSpPr>
        <p:spPr>
          <a:xfrm rot="21402891">
            <a:off x="3013932" y="4690729"/>
            <a:ext cx="88080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2</a:t>
            </a:r>
            <a:endParaRPr lang="en-GB" sz="1333" b="1" dirty="0"/>
          </a:p>
        </p:txBody>
      </p:sp>
      <p:sp>
        <p:nvSpPr>
          <p:cNvPr id="23" name="TextBox 22"/>
          <p:cNvSpPr txBox="1"/>
          <p:nvPr/>
        </p:nvSpPr>
        <p:spPr>
          <a:xfrm rot="295106">
            <a:off x="5423150" y="4748814"/>
            <a:ext cx="92056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3</a:t>
            </a:r>
            <a:endParaRPr lang="en-GB" sz="1333" b="1" dirty="0"/>
          </a:p>
        </p:txBody>
      </p:sp>
      <p:sp>
        <p:nvSpPr>
          <p:cNvPr id="24" name="TextBox 23"/>
          <p:cNvSpPr txBox="1"/>
          <p:nvPr/>
        </p:nvSpPr>
        <p:spPr>
          <a:xfrm rot="400626">
            <a:off x="7458585" y="4711105"/>
            <a:ext cx="80986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4</a:t>
            </a:r>
            <a:endParaRPr lang="en-GB" sz="1333" b="1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4424141" y="4235584"/>
            <a:ext cx="317007" cy="518096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5" name="TextBox 24"/>
          <p:cNvSpPr txBox="1"/>
          <p:nvPr/>
        </p:nvSpPr>
        <p:spPr>
          <a:xfrm>
            <a:off x="4134839" y="4715722"/>
            <a:ext cx="999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DQ2&amp;CH7</a:t>
            </a:r>
            <a:endParaRPr lang="en-GB" sz="1333" b="1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/>
          <a:srcRect l="394"/>
          <a:stretch>
            <a:fillRect/>
          </a:stretch>
        </p:blipFill>
        <p:spPr bwMode="auto">
          <a:xfrm rot="21317665">
            <a:off x="45703" y="1616355"/>
            <a:ext cx="9040076" cy="176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65668" y="1341405"/>
            <a:ext cx="4400146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1 cell of the storage ring ESRF-EBS</a:t>
            </a:r>
            <a:endParaRPr lang="en-GB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112335" y="3111151"/>
            <a:ext cx="5458714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Overall we have 32 cells with 4 girders per ring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691680" y="5212794"/>
            <a:ext cx="6120680" cy="107721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task of the girder assembly is to bring together  all the different components of one girder to one unit</a:t>
            </a:r>
            <a:r>
              <a:rPr lang="en-US" sz="2000" dirty="0" smtClean="0"/>
              <a:t>.</a:t>
            </a:r>
          </a:p>
          <a:p>
            <a:r>
              <a:rPr lang="en-US" sz="2400" b="1" i="1" dirty="0" smtClean="0"/>
              <a:t>The goal is to assembly 1 cell per week </a:t>
            </a:r>
            <a:endParaRPr lang="en-GB" sz="2400" b="1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198002" y="6483438"/>
            <a:ext cx="529198" cy="185922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18</a:t>
            </a:fld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691680" y="6488803"/>
            <a:ext cx="4638919" cy="180557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z="1000" smtClean="0"/>
              <a:pPr/>
              <a:t>19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07704" y="6517730"/>
            <a:ext cx="5093292" cy="209372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5159" y="16948"/>
            <a:ext cx="8412960" cy="747756"/>
          </a:xfrm>
          <a:prstGeom prst="rect">
            <a:avLst/>
          </a:prstGeom>
          <a:solidFill>
            <a:srgbClr val="132577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ALL COMPONENTS PER CELL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997"/>
          <a:stretch/>
        </p:blipFill>
        <p:spPr>
          <a:xfrm>
            <a:off x="1137219" y="1484785"/>
            <a:ext cx="1879409" cy="429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436" y="1484785"/>
            <a:ext cx="1551619" cy="3300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422" y="1484784"/>
            <a:ext cx="1663790" cy="3564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203" y="1471942"/>
            <a:ext cx="1883395" cy="4147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77985" y="5460724"/>
            <a:ext cx="3554218" cy="78483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Overall there are 96 components which have to be installed on the 4 girders in one cell.</a:t>
            </a:r>
            <a:endParaRPr lang="en-GB" sz="1500" b="1" dirty="0"/>
          </a:p>
        </p:txBody>
      </p:sp>
    </p:spTree>
    <p:extLst>
      <p:ext uri="{BB962C8B-B14F-4D97-AF65-F5344CB8AC3E}">
        <p14:creationId xmlns:p14="http://schemas.microsoft.com/office/powerpoint/2010/main" val="14053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z="1000" smtClean="0"/>
              <a:pPr/>
              <a:t>2</a:t>
            </a:fld>
            <a:endParaRPr lang="en-US" sz="1000" dirty="0"/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755576" y="116632"/>
            <a:ext cx="8236800" cy="5961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Accelerator and source division (ASD) mission</a:t>
            </a:r>
            <a:endParaRPr kumimoji="0" lang="en-GB" sz="18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25354" y="6531996"/>
            <a:ext cx="5093292" cy="209372"/>
          </a:xfrm>
        </p:spPr>
        <p:txBody>
          <a:bodyPr/>
          <a:lstStyle/>
          <a:p>
            <a:r>
              <a:rPr lang="en-GB" sz="100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91683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195736" y="2564904"/>
            <a:ext cx="5184576" cy="28083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800" b="1" noProof="0" dirty="0" smtClean="0"/>
              <a:t>           Contents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kumimoji="0" lang="en-US" sz="2800" b="1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      ● Introduction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800" b="1" kern="0" dirty="0" smtClean="0">
                <a:latin typeface="Calibri" panose="020F0502020204030204" pitchFamily="34" charset="0"/>
              </a:rPr>
              <a:t>       ● Time schedule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800" b="1" kern="0" dirty="0" smtClean="0">
                <a:latin typeface="Calibri" panose="020F0502020204030204" pitchFamily="34" charset="0"/>
              </a:rPr>
              <a:t>       ● </a:t>
            </a:r>
            <a:r>
              <a:rPr lang="en-US" sz="2800" b="1" kern="0" dirty="0" smtClean="0">
                <a:latin typeface="Calibri" panose="020F0502020204030204" pitchFamily="34" charset="0"/>
              </a:rPr>
              <a:t>Components for Assembly</a:t>
            </a:r>
            <a:endParaRPr lang="en-US" sz="2800" b="1" kern="0" dirty="0" smtClean="0">
              <a:latin typeface="Calibri" panose="020F0502020204030204" pitchFamily="34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800" b="1" kern="0" dirty="0" smtClean="0">
                <a:latin typeface="Calibri" panose="020F0502020204030204" pitchFamily="34" charset="0"/>
              </a:rPr>
              <a:t>       ● Assembly</a:t>
            </a:r>
          </a:p>
        </p:txBody>
      </p:sp>
    </p:spTree>
    <p:extLst>
      <p:ext uri="{BB962C8B-B14F-4D97-AF65-F5344CB8AC3E}">
        <p14:creationId xmlns:p14="http://schemas.microsoft.com/office/powerpoint/2010/main" val="10998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z="1000" smtClean="0"/>
              <a:pPr/>
              <a:t>20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53346" y="6486466"/>
            <a:ext cx="5093292" cy="209372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15159" y="16948"/>
            <a:ext cx="8412960" cy="747756"/>
          </a:xfrm>
          <a:prstGeom prst="rect">
            <a:avLst/>
          </a:prstGeom>
          <a:solidFill>
            <a:srgbClr val="132577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CONTENTS OF PRESENTATIONS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835721"/>
            <a:ext cx="6192688" cy="56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16084" cy="258936"/>
          </a:xfrm>
        </p:spPr>
        <p:txBody>
          <a:bodyPr/>
          <a:lstStyle/>
          <a:p>
            <a:r>
              <a:rPr lang="en-US" sz="1000" noProof="0" dirty="0" smtClean="0"/>
              <a:t>Page </a:t>
            </a:r>
            <a:fld id="{733122C9-A0B9-462F-8757-0847AD287B63}" type="slidenum">
              <a:rPr lang="en-US" sz="1000" noProof="0" smtClean="0"/>
              <a:pPr/>
              <a:t>21</a:t>
            </a:fld>
            <a:endParaRPr lang="en-US" sz="1000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35825" y="6517512"/>
            <a:ext cx="4677144" cy="230227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2" y="1643026"/>
            <a:ext cx="8415907" cy="19442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4086" y="16948"/>
            <a:ext cx="8250402" cy="747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Buildings for Assembly</a:t>
            </a:r>
            <a:endParaRPr lang="en-GB" sz="2800" b="1" dirty="0">
              <a:latin typeface="+mj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8501" r="4853" b="50868"/>
          <a:stretch/>
        </p:blipFill>
        <p:spPr bwMode="auto">
          <a:xfrm>
            <a:off x="231299" y="4232882"/>
            <a:ext cx="4713799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9123" t="52294" r="18609"/>
          <a:stretch/>
        </p:blipFill>
        <p:spPr bwMode="auto">
          <a:xfrm>
            <a:off x="5179805" y="4125438"/>
            <a:ext cx="3784683" cy="137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35825" y="5461150"/>
            <a:ext cx="10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front view</a:t>
            </a:r>
            <a:endParaRPr lang="en-GB" sz="1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5529862"/>
            <a:ext cx="98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side view</a:t>
            </a:r>
            <a:endParaRPr lang="en-GB" sz="1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1115615" y="979169"/>
            <a:ext cx="1350527" cy="431245"/>
          </a:xfrm>
          <a:prstGeom prst="wedgeRectCallout">
            <a:avLst>
              <a:gd name="adj1" fmla="val -13685"/>
              <a:gd name="adj2" fmla="val 27453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ESRF 2B</a:t>
            </a:r>
            <a:endParaRPr lang="en-GB" b="1" dirty="0">
              <a:solidFill>
                <a:srgbClr val="132577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645005" y="982749"/>
            <a:ext cx="1189290" cy="431245"/>
          </a:xfrm>
          <a:prstGeom prst="wedgeRectCallout">
            <a:avLst>
              <a:gd name="adj1" fmla="val -12664"/>
              <a:gd name="adj2" fmla="val 255549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ESRF 2A</a:t>
            </a:r>
            <a:endParaRPr lang="en-GB" b="1" dirty="0">
              <a:solidFill>
                <a:srgbClr val="132577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5268278" y="982749"/>
            <a:ext cx="1103922" cy="431245"/>
          </a:xfrm>
          <a:prstGeom prst="wedgeRectCallout">
            <a:avLst>
              <a:gd name="adj1" fmla="val -13685"/>
              <a:gd name="adj2" fmla="val 27453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32577"/>
                </a:solidFill>
              </a:rPr>
              <a:t>ESRF 1</a:t>
            </a:r>
            <a:endParaRPr lang="en-GB" b="1" dirty="0">
              <a:solidFill>
                <a:srgbClr val="132577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00822" cy="199504"/>
          </a:xfrm>
        </p:spPr>
        <p:txBody>
          <a:bodyPr/>
          <a:lstStyle/>
          <a:p>
            <a:r>
              <a:rPr lang="en-US" sz="1000" noProof="0" dirty="0" smtClean="0"/>
              <a:t>Page </a:t>
            </a:r>
            <a:fld id="{733122C9-A0B9-462F-8757-0847AD287B63}" type="slidenum">
              <a:rPr lang="en-US" sz="1000" noProof="0" smtClean="0"/>
              <a:pPr/>
              <a:t>22</a:t>
            </a:fld>
            <a:endParaRPr lang="en-US" sz="1000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051720" y="6470453"/>
            <a:ext cx="4608512" cy="212489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3" y="1134049"/>
            <a:ext cx="3625858" cy="2408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305" y="16948"/>
            <a:ext cx="8274191" cy="71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Preparation for the Assembly - Buildings</a:t>
            </a:r>
            <a:endParaRPr lang="en-GB" sz="2400" b="1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18" y="1160594"/>
            <a:ext cx="3582223" cy="23792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7" y="3768339"/>
            <a:ext cx="3559907" cy="2364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1218" y="3768339"/>
            <a:ext cx="3560867" cy="2364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416800" cy="730412"/>
          </a:xfrm>
        </p:spPr>
        <p:txBody>
          <a:bodyPr/>
          <a:lstStyle/>
          <a:p>
            <a:r>
              <a:rPr lang="en-US" dirty="0" smtClean="0"/>
              <a:t>               The overall building </a:t>
            </a:r>
            <a:r>
              <a:rPr lang="en-US" dirty="0" smtClean="0"/>
              <a:t>ESRF1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52536" y="6454910"/>
            <a:ext cx="450050" cy="177000"/>
          </a:xfrm>
        </p:spPr>
        <p:txBody>
          <a:bodyPr/>
          <a:lstStyle/>
          <a:p>
            <a:r>
              <a:rPr lang="fr-FR" sz="917" dirty="0"/>
              <a:t>Page </a:t>
            </a:r>
            <a:fld id="{733122C9-A0B9-462F-8757-0847AD287B63}" type="slidenum">
              <a:rPr lang="fr-FR" sz="917"/>
              <a:pPr/>
              <a:t>23</a:t>
            </a:fld>
            <a:endParaRPr lang="fr-FR" sz="917" dirty="0"/>
          </a:p>
        </p:txBody>
      </p:sp>
      <p:sp>
        <p:nvSpPr>
          <p:cNvPr id="10" name="Rectangle 9"/>
          <p:cNvSpPr/>
          <p:nvPr/>
        </p:nvSpPr>
        <p:spPr>
          <a:xfrm>
            <a:off x="1763688" y="2060849"/>
            <a:ext cx="1065688" cy="16921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995936" y="5733255"/>
            <a:ext cx="2376264" cy="418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 rot="16200000">
            <a:off x="1719803" y="2651836"/>
            <a:ext cx="1077668" cy="447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Unloading area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3143" b="3706"/>
          <a:stretch/>
        </p:blipFill>
        <p:spPr>
          <a:xfrm>
            <a:off x="539552" y="1340768"/>
            <a:ext cx="8072456" cy="448871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763688" y="6538247"/>
            <a:ext cx="5022119" cy="187326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</a:t>
            </a:r>
            <a:r>
              <a:rPr lang="en-GB" dirty="0" smtClean="0">
                <a:solidFill>
                  <a:srgbClr val="132577"/>
                </a:solidFill>
                <a:latin typeface="Arial"/>
              </a:rPr>
              <a:t> 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1835696" y="6381328"/>
            <a:ext cx="4536504" cy="261888"/>
          </a:xfrm>
        </p:spPr>
        <p:txBody>
          <a:bodyPr/>
          <a:lstStyle/>
          <a:p>
            <a:r>
              <a:rPr lang="en-GB" sz="1000" dirty="0" smtClean="0">
                <a:solidFill>
                  <a:schemeClr val="accent1">
                    <a:lumMod val="75000"/>
                  </a:schemeClr>
                </a:solidFill>
              </a:rPr>
              <a:t>2nd Workshop Low-Emittance-Ring-Lattice-Design, 1st - 2nd-12-2016, Lund 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817" y="-248004"/>
            <a:ext cx="4293679" cy="71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416799" cy="767916"/>
          </a:xfrm>
        </p:spPr>
        <p:txBody>
          <a:bodyPr/>
          <a:lstStyle/>
          <a:p>
            <a:r>
              <a:rPr lang="en-US" sz="2400" dirty="0"/>
              <a:t>Alignment: Arrangement of laser trackers</a:t>
            </a:r>
            <a:endParaRPr lang="en-GB" sz="24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44218"/>
            <a:ext cx="4392488" cy="27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381328"/>
            <a:ext cx="529199" cy="184938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24</a:t>
            </a:fld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r>
              <a:rPr lang="en-US" sz="2800" dirty="0"/>
              <a:t>Layout of storage building </a:t>
            </a:r>
            <a:r>
              <a:rPr lang="en-US" sz="2800" dirty="0" smtClean="0"/>
              <a:t>ESRF2</a:t>
            </a:r>
            <a:endParaRPr lang="en-GB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225237" y="6517952"/>
            <a:ext cx="593579" cy="181545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25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1619673" y="6441478"/>
            <a:ext cx="4929912" cy="258019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82" y="762931"/>
            <a:ext cx="7954218" cy="55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9" y="0"/>
            <a:ext cx="8255346" cy="757448"/>
          </a:xfrm>
        </p:spPr>
        <p:txBody>
          <a:bodyPr/>
          <a:lstStyle/>
          <a:p>
            <a:r>
              <a:rPr lang="en-GB" sz="2160" dirty="0" smtClean="0"/>
              <a:t>     </a:t>
            </a:r>
            <a:r>
              <a:rPr lang="en-GB" sz="2800" dirty="0" smtClean="0"/>
              <a:t>Laboratories </a:t>
            </a:r>
            <a:r>
              <a:rPr lang="en-GB" sz="2800" dirty="0"/>
              <a:t>of the vacuum group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8677" y="6533707"/>
            <a:ext cx="609402" cy="176558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26</a:t>
            </a:fld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977" b="6788"/>
          <a:stretch/>
        </p:blipFill>
        <p:spPr>
          <a:xfrm>
            <a:off x="1475657" y="850565"/>
            <a:ext cx="6515556" cy="5386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051720" y="6507033"/>
            <a:ext cx="4680520" cy="203232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3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763688" y="6555156"/>
            <a:ext cx="4662079" cy="186211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80279" y="6453336"/>
            <a:ext cx="629583" cy="190358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27</a:t>
            </a:fld>
            <a:endParaRPr lang="en-US" sz="1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6372" y="16948"/>
            <a:ext cx="8447628" cy="705106"/>
          </a:xfrm>
        </p:spPr>
        <p:txBody>
          <a:bodyPr/>
          <a:lstStyle/>
          <a:p>
            <a:r>
              <a:rPr lang="en-US" sz="2000" dirty="0" smtClean="0"/>
              <a:t>     </a:t>
            </a:r>
            <a:r>
              <a:rPr lang="en-US" sz="2400" dirty="0" smtClean="0"/>
              <a:t>Movement </a:t>
            </a:r>
            <a:r>
              <a:rPr lang="en-US" sz="2400" dirty="0"/>
              <a:t>of components during assembly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787" t="1032" r="8723" b="3999"/>
          <a:stretch/>
        </p:blipFill>
        <p:spPr>
          <a:xfrm>
            <a:off x="345297" y="980728"/>
            <a:ext cx="8424937" cy="4608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862" y="5790456"/>
            <a:ext cx="7776864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Overall there are 18 different movements </a:t>
            </a:r>
            <a:r>
              <a:rPr lang="en-US" sz="2400" b="1" dirty="0"/>
              <a:t>p</a:t>
            </a:r>
            <a:r>
              <a:rPr lang="en-US" sz="2400" b="1" dirty="0" smtClean="0"/>
              <a:t>er week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26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416800" cy="730412"/>
          </a:xfrm>
        </p:spPr>
        <p:txBody>
          <a:bodyPr/>
          <a:lstStyle/>
          <a:p>
            <a:r>
              <a:rPr lang="en-GB" sz="2400" dirty="0" smtClean="0"/>
              <a:t>Transport Module for movement of Girders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40129" y="6525344"/>
            <a:ext cx="529199" cy="179451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28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113766" y="6398672"/>
            <a:ext cx="4731948" cy="267988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3765" t="28259" r="25393" b="28897"/>
          <a:stretch/>
        </p:blipFill>
        <p:spPr>
          <a:xfrm>
            <a:off x="1746065" y="4014987"/>
            <a:ext cx="5467350" cy="2164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5522" t="20055" r="39524" b="10536"/>
          <a:stretch/>
        </p:blipFill>
        <p:spPr>
          <a:xfrm>
            <a:off x="741933" y="908720"/>
            <a:ext cx="3228975" cy="2803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908" y="1136488"/>
            <a:ext cx="4345508" cy="25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23726"/>
            <a:ext cx="7616549" cy="371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096" y="4077072"/>
            <a:ext cx="35083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25993" y="6525344"/>
            <a:ext cx="557575" cy="211160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29</a:t>
            </a:fld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2586" y="16948"/>
            <a:ext cx="8303909" cy="743747"/>
          </a:xfrm>
        </p:spPr>
        <p:txBody>
          <a:bodyPr/>
          <a:lstStyle/>
          <a:p>
            <a:r>
              <a:rPr lang="en-US" sz="2160" dirty="0" smtClean="0"/>
              <a:t>     Movement </a:t>
            </a:r>
            <a:r>
              <a:rPr lang="en-US" sz="2160" dirty="0"/>
              <a:t>of the vacuum assembling table </a:t>
            </a:r>
            <a:endParaRPr lang="en-GB" sz="2160" dirty="0"/>
          </a:p>
        </p:txBody>
      </p:sp>
      <p:sp>
        <p:nvSpPr>
          <p:cNvPr id="9" name="Rectangle 8"/>
          <p:cNvSpPr/>
          <p:nvPr/>
        </p:nvSpPr>
        <p:spPr>
          <a:xfrm>
            <a:off x="828357" y="918181"/>
            <a:ext cx="7467063" cy="836634"/>
          </a:xfrm>
          <a:prstGeom prst="rect">
            <a:avLst/>
          </a:prstGeom>
          <a:solidFill>
            <a:srgbClr val="FFFF00"/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ysClr val="windowText" lastClr="000000"/>
                </a:solidFill>
              </a:rPr>
              <a:t>This is only one idea, the final solution has not been fixed. </a:t>
            </a:r>
            <a:r>
              <a:rPr lang="en-US" sz="1600" b="1" dirty="0">
                <a:solidFill>
                  <a:sysClr val="windowText" lastClr="000000"/>
                </a:solidFill>
              </a:rPr>
              <a:t>Each week all 4 assembled vacuum systems have to be moved from the vacuum area to </a:t>
            </a:r>
            <a:r>
              <a:rPr lang="en-US" sz="1600" b="1" dirty="0" smtClean="0">
                <a:solidFill>
                  <a:sysClr val="windowText" lastClr="000000"/>
                </a:solidFill>
              </a:rPr>
              <a:t>unloading area and the </a:t>
            </a:r>
            <a:r>
              <a:rPr lang="en-US" sz="1600" b="1" dirty="0">
                <a:solidFill>
                  <a:sysClr val="windowText" lastClr="000000"/>
                </a:solidFill>
              </a:rPr>
              <a:t>assembly line</a:t>
            </a:r>
            <a:endParaRPr lang="en-GB" sz="1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835696" y="6483349"/>
            <a:ext cx="4806095" cy="253155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7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l="6328" t="1359" r="4373" b="2088"/>
          <a:stretch>
            <a:fillRect/>
          </a:stretch>
        </p:blipFill>
        <p:spPr bwMode="auto">
          <a:xfrm>
            <a:off x="123575" y="848501"/>
            <a:ext cx="5231027" cy="560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3641" y="6483438"/>
            <a:ext cx="413559" cy="212400"/>
          </a:xfrm>
        </p:spPr>
        <p:txBody>
          <a:bodyPr/>
          <a:lstStyle/>
          <a:p>
            <a:fld id="{D9633DB7-5647-3B4F-B5F9-80803605DE38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5929" y="1646573"/>
            <a:ext cx="275272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</a:t>
            </a:r>
          </a:p>
          <a:p>
            <a:endParaRPr lang="fr-FR"/>
          </a:p>
          <a:p>
            <a:pPr>
              <a:spcBef>
                <a:spcPct val="50000"/>
              </a:spcBef>
              <a:buFontTx/>
              <a:buChar char="•"/>
            </a:pPr>
            <a:endParaRPr lang="fr-FR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458317" y="994349"/>
            <a:ext cx="23463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Storage ring</a:t>
            </a:r>
          </a:p>
          <a:p>
            <a:r>
              <a:rPr lang="fr-FR" sz="1600" b="1" dirty="0"/>
              <a:t>6GeV, 844 m</a:t>
            </a:r>
          </a:p>
        </p:txBody>
      </p:sp>
      <p:cxnSp>
        <p:nvCxnSpPr>
          <p:cNvPr id="9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4408994" y="1651025"/>
            <a:ext cx="1238250" cy="1212850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054364" y="3426161"/>
            <a:ext cx="186372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/>
              <a:t>Booster synchrotron</a:t>
            </a:r>
          </a:p>
          <a:p>
            <a:r>
              <a:rPr lang="fr-FR" sz="1200" b="1"/>
              <a:t>200 MeV </a:t>
            </a:r>
            <a:r>
              <a:rPr lang="fr-FR" sz="1200" b="1">
                <a:sym typeface="Wingdings" pitchFamily="2" charset="2"/>
              </a:rPr>
              <a:t> 6 GeV</a:t>
            </a:r>
          </a:p>
          <a:p>
            <a:r>
              <a:rPr lang="fr-FR" sz="1400" b="1">
                <a:sym typeface="Wingdings" pitchFamily="2" charset="2"/>
              </a:rPr>
              <a:t>300m, 10 Hz</a:t>
            </a:r>
            <a:endParaRPr lang="fr-FR" sz="1400" b="1"/>
          </a:p>
        </p:txBody>
      </p: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3352808" y="3086442"/>
            <a:ext cx="601662" cy="338137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752179" y="3944413"/>
            <a:ext cx="1854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b="1" dirty="0"/>
              <a:t>E- </a:t>
            </a:r>
            <a:r>
              <a:rPr lang="fr-FR" sz="1600" b="1" dirty="0" err="1"/>
              <a:t>Linac</a:t>
            </a:r>
            <a:endParaRPr lang="fr-FR" sz="1600" b="1" dirty="0"/>
          </a:p>
          <a:p>
            <a:r>
              <a:rPr lang="fr-FR" sz="1600" b="1" dirty="0"/>
              <a:t>200 MeV</a:t>
            </a:r>
          </a:p>
        </p:txBody>
      </p:sp>
      <p:sp>
        <p:nvSpPr>
          <p:cNvPr id="13" name="Text Box 444"/>
          <p:cNvSpPr txBox="1">
            <a:spLocks noChangeArrowheads="1"/>
          </p:cNvSpPr>
          <p:nvPr/>
        </p:nvSpPr>
        <p:spPr bwMode="auto">
          <a:xfrm>
            <a:off x="6158429" y="2251726"/>
            <a:ext cx="2517775" cy="260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252663">
              <a:spcBef>
                <a:spcPct val="50000"/>
              </a:spcBef>
              <a:defRPr/>
            </a:pPr>
            <a:r>
              <a:rPr lang="en-GB" sz="1100" b="1" dirty="0"/>
              <a:t/>
            </a:r>
            <a:br>
              <a:rPr lang="en-GB" sz="1100" b="1" dirty="0"/>
            </a:br>
            <a:r>
              <a:rPr lang="en-GB" sz="1400" b="1" dirty="0"/>
              <a:t>32  </a:t>
            </a:r>
            <a:r>
              <a:rPr lang="en-GB" sz="1400" b="1" dirty="0" smtClean="0"/>
              <a:t>straight sections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i="1" dirty="0" smtClean="0"/>
              <a:t>DBA lattice</a:t>
            </a:r>
            <a:endParaRPr lang="en-GB" sz="1400" i="1" dirty="0"/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42 </a:t>
            </a:r>
            <a:r>
              <a:rPr lang="en-GB" sz="1400" b="1" dirty="0" err="1"/>
              <a:t>Beamlines</a:t>
            </a:r>
            <a:r>
              <a:rPr lang="en-GB" sz="1400" b="1" dirty="0"/>
              <a:t> 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12 on dipoles</a:t>
            </a:r>
          </a:p>
          <a:p>
            <a:pPr algn="ctr" defTabSz="2252663">
              <a:spcBef>
                <a:spcPct val="50000"/>
              </a:spcBef>
              <a:defRPr/>
            </a:pPr>
            <a:r>
              <a:rPr lang="en-GB" sz="1400" b="1" dirty="0"/>
              <a:t>30 on insertion devices</a:t>
            </a:r>
            <a:endParaRPr lang="en-GB" sz="1100" b="1" dirty="0"/>
          </a:p>
          <a:p>
            <a:pPr defTabSz="2252663">
              <a:spcBef>
                <a:spcPct val="50000"/>
              </a:spcBef>
              <a:defRPr/>
            </a:pPr>
            <a:r>
              <a:rPr lang="en-GB" sz="1200" i="1" dirty="0"/>
              <a:t>72 insertion devices: </a:t>
            </a:r>
            <a:br>
              <a:rPr lang="en-GB" sz="1200" i="1" dirty="0"/>
            </a:br>
            <a:r>
              <a:rPr lang="en-GB" sz="1200" i="1" dirty="0" smtClean="0"/>
              <a:t>55 </a:t>
            </a:r>
            <a:r>
              <a:rPr lang="en-GB" sz="1200" i="1" dirty="0"/>
              <a:t>in-air </a:t>
            </a:r>
            <a:r>
              <a:rPr lang="en-GB" sz="1200" i="1" dirty="0" err="1"/>
              <a:t>undulators</a:t>
            </a:r>
            <a:r>
              <a:rPr lang="en-GB" sz="1200" i="1" dirty="0"/>
              <a:t>, 6 wigglers, </a:t>
            </a:r>
            <a:br>
              <a:rPr lang="en-GB" sz="1200" i="1" dirty="0"/>
            </a:br>
            <a:r>
              <a:rPr lang="en-GB" sz="1200" i="1" dirty="0"/>
              <a:t>11 in-vacuum </a:t>
            </a:r>
            <a:r>
              <a:rPr lang="en-GB" sz="1200" i="1" dirty="0" err="1"/>
              <a:t>undulators</a:t>
            </a:r>
            <a:r>
              <a:rPr lang="en-GB" sz="1200" i="1" dirty="0"/>
              <a:t>, including </a:t>
            </a:r>
            <a:r>
              <a:rPr lang="en-GB" sz="1200" i="1" dirty="0" smtClean="0"/>
              <a:t>2 </a:t>
            </a:r>
            <a:r>
              <a:rPr lang="en-GB" sz="1200" i="1" dirty="0"/>
              <a:t>cryogenic</a:t>
            </a: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755576" y="116632"/>
            <a:ext cx="8236800" cy="5961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Accelerator and source division (ASD) mission</a:t>
            </a:r>
            <a:endParaRPr kumimoji="0" lang="en-GB" sz="18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9713" y="6496086"/>
            <a:ext cx="4608512" cy="199752"/>
          </a:xfrm>
        </p:spPr>
        <p:txBody>
          <a:bodyPr/>
          <a:lstStyle/>
          <a:p>
            <a:r>
              <a:rPr lang="en-GB" sz="100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83568" y="16948"/>
            <a:ext cx="8460432" cy="747756"/>
          </a:xfrm>
          <a:prstGeom prst="rect">
            <a:avLst/>
          </a:prstGeom>
          <a:solidFill>
            <a:srgbClr val="132577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ESRF YODAY 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02" y="4437112"/>
            <a:ext cx="52387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2" y="1052736"/>
            <a:ext cx="5472608" cy="351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2586" y="16948"/>
            <a:ext cx="8303909" cy="743747"/>
          </a:xfrm>
        </p:spPr>
        <p:txBody>
          <a:bodyPr/>
          <a:lstStyle/>
          <a:p>
            <a:r>
              <a:rPr lang="en-US" sz="2160" dirty="0" smtClean="0"/>
              <a:t>      Strong back for Vacuum System Movement </a:t>
            </a:r>
            <a:endParaRPr lang="en-GB" sz="216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763688" y="6528879"/>
            <a:ext cx="4734087" cy="212489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34584" cy="257930"/>
          </a:xfrm>
        </p:spPr>
        <p:txBody>
          <a:bodyPr/>
          <a:lstStyle/>
          <a:p>
            <a:r>
              <a:rPr lang="en-US" sz="1000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  <a:latin typeface="Arial"/>
              </a:rPr>
              <a:pPr/>
              <a:t>30</a:t>
            </a:fld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708015"/>
            <a:ext cx="3353574" cy="28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416800" cy="730412"/>
          </a:xfrm>
        </p:spPr>
        <p:txBody>
          <a:bodyPr/>
          <a:lstStyle/>
          <a:p>
            <a:pPr algn="ctr"/>
            <a:r>
              <a:rPr lang="en-GB" sz="2400" dirty="0"/>
              <a:t> reduced space by 2 pallets over each other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8001" y="6453336"/>
            <a:ext cx="529199" cy="179451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31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051720" y="6543061"/>
            <a:ext cx="4752528" cy="179451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96" t="1441" r="1345" b="1828"/>
          <a:stretch/>
        </p:blipFill>
        <p:spPr>
          <a:xfrm>
            <a:off x="971601" y="1316080"/>
            <a:ext cx="7128793" cy="4536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835696" y="6476570"/>
            <a:ext cx="4824536" cy="190019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4369" y="6457391"/>
            <a:ext cx="529199" cy="177074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32</a:t>
            </a:fld>
            <a:endParaRPr lang="en-US" sz="1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8792" y="0"/>
            <a:ext cx="8385208" cy="750926"/>
          </a:xfrm>
        </p:spPr>
        <p:txBody>
          <a:bodyPr/>
          <a:lstStyle/>
          <a:p>
            <a:r>
              <a:rPr lang="en-US" sz="2000" dirty="0"/>
              <a:t>Movement of components during assembly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798"/>
          <a:stretch/>
        </p:blipFill>
        <p:spPr>
          <a:xfrm>
            <a:off x="452014" y="1233951"/>
            <a:ext cx="4047979" cy="474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165"/>
          <a:stretch/>
        </p:blipFill>
        <p:spPr>
          <a:xfrm>
            <a:off x="4860032" y="1233949"/>
            <a:ext cx="3915664" cy="47595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491" y="4957183"/>
            <a:ext cx="5328592" cy="56007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All this movements will happen at Friday afternoon .     </a:t>
            </a:r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695088" y="16948"/>
            <a:ext cx="8448912" cy="747756"/>
          </a:xfrm>
          <a:prstGeom prst="rect">
            <a:avLst/>
          </a:prstGeom>
          <a:solidFill>
            <a:srgbClr val="132577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Tasks for vacuum assembly and Alignment</a:t>
            </a:r>
            <a:endParaRPr lang="en-GB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65889" y="6525344"/>
            <a:ext cx="529199" cy="190284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33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979712" y="6437636"/>
            <a:ext cx="4680520" cy="277991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68" r="6367"/>
          <a:stretch/>
        </p:blipFill>
        <p:spPr>
          <a:xfrm>
            <a:off x="611561" y="1284871"/>
            <a:ext cx="3744417" cy="4784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15" r="4636"/>
          <a:stretch/>
        </p:blipFill>
        <p:spPr>
          <a:xfrm>
            <a:off x="4932041" y="1255761"/>
            <a:ext cx="3240361" cy="4908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2062316" y="6423609"/>
            <a:ext cx="4734088" cy="249737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98002" y="6453336"/>
            <a:ext cx="529199" cy="190284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34</a:t>
            </a:fld>
            <a:endParaRPr lang="en-US" sz="10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7201" y="16948"/>
            <a:ext cx="8416799" cy="747756"/>
          </a:xfrm>
        </p:spPr>
        <p:txBody>
          <a:bodyPr/>
          <a:lstStyle/>
          <a:p>
            <a:r>
              <a:rPr lang="en-US" sz="2400" dirty="0" smtClean="0"/>
              <a:t>                          </a:t>
            </a:r>
            <a:r>
              <a:rPr lang="en-US" sz="2400" dirty="0" err="1" smtClean="0"/>
              <a:t>MAGNet</a:t>
            </a:r>
            <a:r>
              <a:rPr lang="en-US" sz="2400" dirty="0" smtClean="0"/>
              <a:t> </a:t>
            </a:r>
            <a:r>
              <a:rPr lang="en-US" sz="2400" dirty="0"/>
              <a:t>Assembly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5"/>
            <a:ext cx="6627488" cy="3626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730262" y="16948"/>
            <a:ext cx="8413738" cy="747756"/>
          </a:xfrm>
          <a:prstGeom prst="rect">
            <a:avLst/>
          </a:prstGeom>
          <a:solidFill>
            <a:srgbClr val="132577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Tasks for vacuum assembly and Alignment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582" t="7817" r="5726" b="7817"/>
          <a:stretch/>
        </p:blipFill>
        <p:spPr>
          <a:xfrm>
            <a:off x="2123729" y="4005065"/>
            <a:ext cx="5618037" cy="168541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201063" y="6525344"/>
            <a:ext cx="529199" cy="190284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35</a:t>
            </a:fld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682216"/>
            <a:ext cx="7178061" cy="21068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979712" y="6400512"/>
            <a:ext cx="4896543" cy="249663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727688" y="16948"/>
            <a:ext cx="8416312" cy="747756"/>
          </a:xfrm>
          <a:prstGeom prst="rect">
            <a:avLst/>
          </a:prstGeom>
          <a:solidFill>
            <a:srgbClr val="132577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Assembly of girders</a:t>
            </a:r>
            <a:endParaRPr lang="en-GB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276262" y="6536012"/>
            <a:ext cx="529199" cy="179600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36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2123728" y="6490293"/>
            <a:ext cx="4800883" cy="225319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242603"/>
            <a:ext cx="7052184" cy="4630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709250" y="16948"/>
            <a:ext cx="8434749" cy="722785"/>
          </a:xfrm>
          <a:prstGeom prst="rect">
            <a:avLst/>
          </a:prstGeom>
          <a:solidFill>
            <a:srgbClr val="132577"/>
          </a:solidFill>
        </p:spPr>
        <p:txBody>
          <a:bodyPr vert="horz" lIns="72000" tIns="0" rIns="72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Time schedule for the girder assembly</a:t>
            </a:r>
            <a:endParaRPr lang="en-GB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219751" y="6525344"/>
            <a:ext cx="529199" cy="201115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37</a:t>
            </a:fld>
            <a:endParaRPr lang="en-US" sz="1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1979712" y="6511064"/>
            <a:ext cx="4590071" cy="201188"/>
          </a:xfrm>
        </p:spPr>
        <p:txBody>
          <a:bodyPr/>
          <a:lstStyle/>
          <a:p>
            <a:r>
              <a:rPr lang="en-GB" sz="100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1290712"/>
            <a:ext cx="7801183" cy="3294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0214" r="28730" b="44022"/>
          <a:stretch/>
        </p:blipFill>
        <p:spPr>
          <a:xfrm>
            <a:off x="80745" y="4485604"/>
            <a:ext cx="4518015" cy="1488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3733" r="35672" b="11370"/>
          <a:stretch/>
        </p:blipFill>
        <p:spPr>
          <a:xfrm>
            <a:off x="4716016" y="4509120"/>
            <a:ext cx="4104456" cy="1462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53336"/>
            <a:ext cx="557575" cy="190212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38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23728" y="6544766"/>
            <a:ext cx="4712027" cy="196602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690464" y="34520"/>
            <a:ext cx="8346032" cy="7036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Time schedule for the girder assembly</a:t>
            </a:r>
            <a:endParaRPr lang="en-GB" sz="24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7951" cy="308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57575" cy="212400"/>
          </a:xfrm>
        </p:spPr>
        <p:txBody>
          <a:bodyPr/>
          <a:lstStyle/>
          <a:p>
            <a:r>
              <a:rPr lang="en-US" sz="1000" noProof="0" dirty="0" smtClean="0"/>
              <a:t>Page </a:t>
            </a:r>
            <a:fld id="{733122C9-A0B9-462F-8757-0847AD287B63}" type="slidenum">
              <a:rPr lang="en-US" sz="1000" noProof="0" smtClean="0"/>
              <a:pPr/>
              <a:t>39</a:t>
            </a:fld>
            <a:endParaRPr lang="en-US" sz="1000" noProof="0" dirty="0"/>
          </a:p>
        </p:txBody>
      </p:sp>
      <p:sp>
        <p:nvSpPr>
          <p:cNvPr id="7" name="Rectangle 6"/>
          <p:cNvSpPr/>
          <p:nvPr/>
        </p:nvSpPr>
        <p:spPr>
          <a:xfrm>
            <a:off x="720081" y="16949"/>
            <a:ext cx="8388423" cy="7474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Time schedule for Assembly</a:t>
            </a:r>
            <a:endParaRPr lang="en-GB" sz="2800" b="1" dirty="0"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2051720" y="6483349"/>
            <a:ext cx="4734087" cy="212489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985" t="3599" r="6058" b="12887"/>
          <a:stretch/>
        </p:blipFill>
        <p:spPr>
          <a:xfrm>
            <a:off x="1187624" y="768409"/>
            <a:ext cx="5730342" cy="57490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04659" y="2636912"/>
            <a:ext cx="1470368" cy="16201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8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>
                <a:solidFill>
                  <a:schemeClr val="tx1"/>
                </a:solidFill>
              </a:rPr>
              <a:t>weeks are free for repairing, etc.</a:t>
            </a:r>
          </a:p>
          <a:p>
            <a:r>
              <a:rPr lang="en-US" sz="1500" b="1" dirty="0">
                <a:solidFill>
                  <a:schemeClr val="tx1"/>
                </a:solidFill>
              </a:rPr>
              <a:t>Which means a contingency of </a:t>
            </a:r>
            <a:r>
              <a:rPr lang="en-US" sz="1500" b="1" dirty="0" smtClean="0">
                <a:solidFill>
                  <a:schemeClr val="tx1"/>
                </a:solidFill>
              </a:rPr>
              <a:t>25 </a:t>
            </a:r>
            <a:r>
              <a:rPr lang="en-US" sz="1500" b="1" dirty="0">
                <a:solidFill>
                  <a:schemeClr val="tx1"/>
                </a:solidFill>
              </a:rPr>
              <a:t>%</a:t>
            </a:r>
            <a:endParaRPr lang="en-GB" sz="1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4</a:t>
            </a:fld>
            <a:endParaRPr lang="en-US" sz="1000" dirty="0"/>
          </a:p>
        </p:txBody>
      </p:sp>
      <p:sp>
        <p:nvSpPr>
          <p:cNvPr id="2" name="Rectangle 1"/>
          <p:cNvSpPr/>
          <p:nvPr/>
        </p:nvSpPr>
        <p:spPr>
          <a:xfrm>
            <a:off x="5220072" y="2564904"/>
            <a:ext cx="1152128" cy="144016"/>
          </a:xfrm>
          <a:prstGeom prst="rect">
            <a:avLst/>
          </a:prstGeom>
          <a:solidFill>
            <a:srgbClr val="B7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1926145" y="6501682"/>
            <a:ext cx="4446055" cy="212489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2nd </a:t>
            </a:r>
            <a:r>
              <a:rPr lang="en-GB" sz="1000" dirty="0" smtClean="0">
                <a:solidFill>
                  <a:srgbClr val="0070C0"/>
                </a:solidFill>
              </a:rPr>
              <a:t>Workshop Low-Emittance-Ring-Lattice-Design, 1st - 2nd-12-2016, Lund </a:t>
            </a:r>
            <a:endParaRPr lang="en-US" sz="1000" dirty="0" smtClean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27200" y="27064"/>
            <a:ext cx="8236800" cy="720296"/>
          </a:xfrm>
        </p:spPr>
        <p:txBody>
          <a:bodyPr/>
          <a:lstStyle/>
          <a:p>
            <a:pPr algn="ctr"/>
            <a:r>
              <a:rPr lang="en-GB" sz="2400" dirty="0" smtClean="0"/>
              <a:t>Time schedule assembly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869" b="3554"/>
          <a:stretch/>
        </p:blipFill>
        <p:spPr>
          <a:xfrm>
            <a:off x="198002" y="1133415"/>
            <a:ext cx="8640472" cy="2160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06" y="3645024"/>
            <a:ext cx="8674397" cy="2613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7448" y="775965"/>
            <a:ext cx="273630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Old time schedule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8507" y="3244914"/>
            <a:ext cx="313418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Updated time schedule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3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r>
              <a:rPr lang="en-GB" sz="2800" dirty="0" smtClean="0"/>
              <a:t>Many thanks for your attention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8002" y="6483438"/>
            <a:ext cx="529198" cy="212400"/>
          </a:xfrm>
        </p:spPr>
        <p:txBody>
          <a:bodyPr/>
          <a:lstStyle/>
          <a:p>
            <a:r>
              <a:rPr lang="en-US" sz="1000" noProof="0" dirty="0" smtClean="0"/>
              <a:t>Page </a:t>
            </a:r>
            <a:fld id="{733122C9-A0B9-462F-8757-0847AD287B63}" type="slidenum">
              <a:rPr lang="en-US" sz="1000" noProof="0" smtClean="0"/>
              <a:pPr/>
              <a:t>40</a:t>
            </a:fld>
            <a:endParaRPr lang="en-US" sz="1000" noProof="0" dirty="0"/>
          </a:p>
        </p:txBody>
      </p:sp>
      <p:pic>
        <p:nvPicPr>
          <p:cNvPr id="1026" name="Picture 2" descr="http://ebs.esrf.fr/wp-content/uploads/2015/09/esrf-header-d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3" y="1412776"/>
            <a:ext cx="9114934" cy="36004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123728" y="6483349"/>
            <a:ext cx="4608512" cy="212489"/>
          </a:xfrm>
        </p:spPr>
        <p:txBody>
          <a:bodyPr/>
          <a:lstStyle/>
          <a:p>
            <a:r>
              <a:rPr lang="en-GB" sz="1000" smtClean="0">
                <a:solidFill>
                  <a:schemeClr val="tx1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26270"/>
          </a:xfrm>
        </p:spPr>
        <p:txBody>
          <a:bodyPr/>
          <a:lstStyle/>
          <a:p>
            <a:pPr algn="ctr"/>
            <a:r>
              <a:rPr lang="fr-FR" sz="2400" dirty="0" smtClean="0">
                <a:latin typeface="+mn-lt"/>
              </a:rPr>
              <a:t>New - vs </a:t>
            </a:r>
            <a:r>
              <a:rPr lang="fr-FR" sz="2400" dirty="0" err="1" smtClean="0">
                <a:latin typeface="+mn-lt"/>
              </a:rPr>
              <a:t>present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esrf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lattice</a:t>
            </a:r>
            <a:endParaRPr lang="en-GB" sz="240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755576" y="764704"/>
            <a:ext cx="8208424" cy="1007550"/>
          </a:xfrm>
          <a:prstGeom prst="rect">
            <a:avLst/>
          </a:prstGeom>
          <a:noFill/>
        </p:spPr>
        <p:txBody>
          <a:bodyPr vert="horz" lIns="216000" tIns="25200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1" i="0" u="sng" strike="noStrike" kern="1200" cap="none" spc="0" normalizeH="0" baseline="0" dirty="0" smtClean="0">
                <a:ln>
                  <a:noFill/>
                </a:ln>
                <a:solidFill>
                  <a:srgbClr val="132577"/>
                </a:solidFill>
                <a:uLnTx/>
                <a:uFillTx/>
              </a:rPr>
              <a:t> Present</a:t>
            </a:r>
            <a:r>
              <a:rPr kumimoji="0" lang="en-US" b="1" i="0" u="sng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uLnTx/>
                <a:uFillTx/>
              </a:rPr>
              <a:t> ESRF lattice</a:t>
            </a:r>
            <a:r>
              <a:rPr kumimoji="0" lang="en-US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/>
            </a:r>
            <a:br>
              <a:rPr kumimoji="0" lang="en-US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Double </a:t>
            </a:r>
            <a:r>
              <a:rPr lang="en-US" sz="1600" dirty="0" smtClean="0">
                <a:solidFill>
                  <a:srgbClr val="132577"/>
                </a:solidFill>
              </a:rPr>
              <a:t>B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end Achromat = (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dipoles + 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</a:rPr>
              <a:t>15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quad. sext.) per cell</a:t>
            </a:r>
            <a:b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ID length = </a:t>
            </a:r>
            <a:r>
              <a:rPr lang="en-US" sz="1600" dirty="0" smtClean="0">
                <a:solidFill>
                  <a:srgbClr val="132577"/>
                </a:solidFill>
              </a:rPr>
              <a:t>5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m (standard) / 6m / 7m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755576" y="1628800"/>
            <a:ext cx="8208424" cy="1224136"/>
          </a:xfrm>
          <a:prstGeom prst="rect">
            <a:avLst/>
          </a:prstGeom>
          <a:noFill/>
        </p:spPr>
        <p:txBody>
          <a:bodyPr vert="horz" lIns="216000" tIns="25200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b="1" i="0" u="sng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uLnTx/>
                <a:uFillTx/>
                <a:latin typeface="+mn-lt"/>
                <a:ea typeface="+mn-ea"/>
                <a:cs typeface="+mn-cs"/>
              </a:rPr>
              <a:t> ESRF</a:t>
            </a:r>
            <a:r>
              <a:rPr kumimoji="0" lang="fr-FR" b="1" i="0" u="sng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b="1" u="sng" dirty="0" smtClean="0">
                <a:solidFill>
                  <a:srgbClr val="132577"/>
                </a:solidFill>
              </a:rPr>
              <a:t>EBS</a:t>
            </a:r>
            <a:r>
              <a:rPr kumimoji="0" lang="fr-FR" b="1" i="0" u="sng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b="1" i="0" u="sng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uLnTx/>
                <a:uFillTx/>
                <a:latin typeface="+mn-lt"/>
                <a:ea typeface="+mn-ea"/>
                <a:cs typeface="+mn-cs"/>
              </a:rPr>
              <a:t>lattice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Hybrid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 Bend Achromat = (</a:t>
            </a:r>
            <a:r>
              <a:rPr lang="fr-FR" sz="1600" dirty="0" smtClean="0">
                <a:solidFill>
                  <a:srgbClr val="ED7703"/>
                </a:solidFill>
              </a:rPr>
              <a:t>4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dipoles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dipoles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-quad + 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quad.,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sext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., oct.) per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cell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 </a:t>
            </a:r>
            <a:r>
              <a:rPr kumimoji="0" lang="fr-FR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length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lang="fr-FR" sz="1600" dirty="0" smtClean="0">
                <a:solidFill>
                  <a:srgbClr val="132577"/>
                </a:solidFill>
              </a:rPr>
              <a:t>5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5585465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31 magnets per cell instead of 17 </a:t>
            </a:r>
            <a:r>
              <a:rPr lang="en-US" dirty="0" smtClean="0">
                <a:solidFill>
                  <a:srgbClr val="FF0000"/>
                </a:solidFill>
              </a:rPr>
              <a:t>currently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 descr="ch1-figure-03.jpg"/>
          <p:cNvPicPr/>
          <p:nvPr/>
        </p:nvPicPr>
        <p:blipFill>
          <a:blip r:embed="rId3" cstate="print"/>
          <a:srcRect l="1466" t="7641" r="2069" b="60270"/>
          <a:stretch>
            <a:fillRect/>
          </a:stretch>
        </p:blipFill>
        <p:spPr>
          <a:xfrm>
            <a:off x="0" y="2916436"/>
            <a:ext cx="9143999" cy="1209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280241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present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 t="13157" b="7903"/>
          <a:stretch>
            <a:fillRect/>
          </a:stretch>
        </p:blipFill>
        <p:spPr>
          <a:xfrm>
            <a:off x="0" y="4102472"/>
            <a:ext cx="9144000" cy="8640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307880">
            <a:off x="2195736" y="2687712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4946823"/>
            <a:ext cx="194421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Dipoles-quadrupoles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402655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future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85367">
            <a:off x="5951548" y="2673412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319242">
            <a:off x="611560" y="4926356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431425">
            <a:off x="2555776" y="4849415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51023">
            <a:off x="5878316" y="4846331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94158">
            <a:off x="7812360" y="4949132"/>
            <a:ext cx="79208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779912" y="4534520"/>
            <a:ext cx="21602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0"/>
          </p:cNvCxnSpPr>
          <p:nvPr/>
        </p:nvCxnSpPr>
        <p:spPr>
          <a:xfrm flipH="1" flipV="1">
            <a:off x="4572000" y="4534520"/>
            <a:ext cx="36004" cy="4123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76056" y="4534520"/>
            <a:ext cx="36004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547664" y="6459353"/>
            <a:ext cx="4896544" cy="243841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fr-FR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z="1000" dirty="0" smtClean="0"/>
              <a:t>Page </a:t>
            </a:r>
            <a:fld id="{733122C9-A0B9-462F-8757-0847AD287B63}" type="slidenum">
              <a:rPr lang="fr-FR" sz="1000" smtClean="0"/>
              <a:pPr/>
              <a:t>5</a:t>
            </a:fld>
            <a:endParaRPr lang="fr-FR" sz="1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2" y="0"/>
            <a:ext cx="8245257" cy="760625"/>
          </a:xfrm>
        </p:spPr>
        <p:txBody>
          <a:bodyPr/>
          <a:lstStyle/>
          <a:p>
            <a:pPr algn="ctr"/>
            <a:r>
              <a:rPr lang="en-US" sz="2400" dirty="0" smtClean="0"/>
              <a:t>HMBA - Lattice of ESRF-EBS</a:t>
            </a:r>
            <a:endParaRPr lang="en-GB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432" r="2749"/>
          <a:stretch/>
        </p:blipFill>
        <p:spPr>
          <a:xfrm>
            <a:off x="193849" y="3968633"/>
            <a:ext cx="8778608" cy="1827632"/>
          </a:xfrm>
          <a:prstGeom prst="rect">
            <a:avLst/>
          </a:prstGeom>
        </p:spPr>
      </p:pic>
      <p:sp>
        <p:nvSpPr>
          <p:cNvPr id="17" name="Left Brace 16"/>
          <p:cNvSpPr/>
          <p:nvPr/>
        </p:nvSpPr>
        <p:spPr>
          <a:xfrm rot="15819118">
            <a:off x="1238595" y="4428085"/>
            <a:ext cx="317007" cy="2040942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8" name="Left Brace 17"/>
          <p:cNvSpPr/>
          <p:nvPr/>
        </p:nvSpPr>
        <p:spPr>
          <a:xfrm rot="15954894">
            <a:off x="3226250" y="4314977"/>
            <a:ext cx="268963" cy="1918049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19" name="Left Brace 18"/>
          <p:cNvSpPr/>
          <p:nvPr/>
        </p:nvSpPr>
        <p:spPr>
          <a:xfrm rot="16379048">
            <a:off x="5626906" y="4333546"/>
            <a:ext cx="324840" cy="1880908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0" name="Left Brace 19"/>
          <p:cNvSpPr/>
          <p:nvPr/>
        </p:nvSpPr>
        <p:spPr>
          <a:xfrm rot="16434992">
            <a:off x="7705013" y="4352612"/>
            <a:ext cx="317007" cy="2053843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1" name="TextBox 20"/>
          <p:cNvSpPr txBox="1"/>
          <p:nvPr/>
        </p:nvSpPr>
        <p:spPr>
          <a:xfrm rot="21275541">
            <a:off x="1129076" y="5538154"/>
            <a:ext cx="86916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1</a:t>
            </a:r>
            <a:endParaRPr lang="en-GB" sz="1333" b="1" dirty="0"/>
          </a:p>
        </p:txBody>
      </p:sp>
      <p:sp>
        <p:nvSpPr>
          <p:cNvPr id="22" name="TextBox 21"/>
          <p:cNvSpPr txBox="1"/>
          <p:nvPr/>
        </p:nvSpPr>
        <p:spPr>
          <a:xfrm rot="21402891">
            <a:off x="2923579" y="5409548"/>
            <a:ext cx="92480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2</a:t>
            </a:r>
            <a:endParaRPr lang="en-GB" sz="1333" b="1" dirty="0"/>
          </a:p>
        </p:txBody>
      </p:sp>
      <p:sp>
        <p:nvSpPr>
          <p:cNvPr id="23" name="TextBox 22"/>
          <p:cNvSpPr txBox="1"/>
          <p:nvPr/>
        </p:nvSpPr>
        <p:spPr>
          <a:xfrm rot="295106">
            <a:off x="5423150" y="5396691"/>
            <a:ext cx="92056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3</a:t>
            </a:r>
            <a:endParaRPr lang="en-GB" sz="1333" b="1" dirty="0"/>
          </a:p>
        </p:txBody>
      </p:sp>
      <p:sp>
        <p:nvSpPr>
          <p:cNvPr id="24" name="TextBox 23"/>
          <p:cNvSpPr txBox="1"/>
          <p:nvPr/>
        </p:nvSpPr>
        <p:spPr>
          <a:xfrm rot="400626">
            <a:off x="7458482" y="5496394"/>
            <a:ext cx="84019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Girder 4</a:t>
            </a:r>
            <a:endParaRPr lang="en-GB" sz="1333" b="1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4424141" y="4940223"/>
            <a:ext cx="317007" cy="518096"/>
          </a:xfrm>
          <a:prstGeom prst="leftBrace">
            <a:avLst>
              <a:gd name="adj1" fmla="val 8333"/>
              <a:gd name="adj2" fmla="val 516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5" name="TextBox 24"/>
          <p:cNvSpPr txBox="1"/>
          <p:nvPr/>
        </p:nvSpPr>
        <p:spPr>
          <a:xfrm>
            <a:off x="4134839" y="5329315"/>
            <a:ext cx="999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/>
              <a:t>DQ2&amp;CH7</a:t>
            </a:r>
            <a:endParaRPr lang="en-GB" sz="1333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158579" y="6538691"/>
            <a:ext cx="413559" cy="177000"/>
          </a:xfrm>
        </p:spPr>
        <p:txBody>
          <a:bodyPr/>
          <a:lstStyle/>
          <a:p>
            <a:r>
              <a:rPr lang="en-US" sz="1000" dirty="0"/>
              <a:t>Page </a:t>
            </a:r>
            <a:fld id="{733122C9-A0B9-462F-8757-0847AD287B63}" type="slidenum">
              <a:rPr lang="en-US" sz="1000"/>
              <a:pPr/>
              <a:t>6</a:t>
            </a:fld>
            <a:endParaRPr lang="en-US" sz="1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03083"/>
            <a:ext cx="6289588" cy="3355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1765742" y="6492048"/>
            <a:ext cx="4738194" cy="223643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 smtClean="0">
                <a:solidFill>
                  <a:srgbClr val="132577"/>
                </a:solidFill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97760"/>
              </p:ext>
            </p:extLst>
          </p:nvPr>
        </p:nvGraphicFramePr>
        <p:xfrm>
          <a:off x="6167780" y="872233"/>
          <a:ext cx="2808311" cy="127444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16223"/>
                <a:gridCol w="792088"/>
              </a:tblGrid>
              <a:tr h="33424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Hor. </a:t>
                      </a:r>
                      <a:r>
                        <a:rPr lang="en-US" sz="1400" dirty="0" err="1" smtClean="0"/>
                        <a:t>Emittance</a:t>
                      </a:r>
                      <a:r>
                        <a:rPr lang="en-US" sz="1400" dirty="0" smtClean="0"/>
                        <a:t> [nm]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0.135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Vert.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Emittance</a:t>
                      </a:r>
                      <a:r>
                        <a:rPr lang="en-US" sz="1400" b="1" baseline="0" dirty="0" smtClean="0"/>
                        <a:t> [pm]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Energy spread [%]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5.0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3398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x</a:t>
                      </a:r>
                      <a:r>
                        <a:rPr lang="en-US" sz="1400" b="1" dirty="0" smtClean="0"/>
                        <a:t>[m]/</a:t>
                      </a:r>
                      <a:r>
                        <a:rPr lang="en-US" sz="14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400" b="1" baseline="-25000" dirty="0" err="1" smtClean="0"/>
                        <a:t>z</a:t>
                      </a:r>
                      <a:r>
                        <a:rPr lang="en-US" sz="1400" b="1" baseline="0" dirty="0" smtClean="0"/>
                        <a:t> [m]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6.9/2.6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922077" y="2370015"/>
            <a:ext cx="1944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Source performances will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improve by a factor 50 to100 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25" y="2257427"/>
            <a:ext cx="6591300" cy="159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335" y="66594"/>
            <a:ext cx="8346683" cy="709944"/>
          </a:xfrm>
          <a:prstGeom prst="rect">
            <a:avLst/>
          </a:prstGeom>
          <a:solidFill>
            <a:srgbClr val="132577"/>
          </a:solidFill>
          <a:ln>
            <a:solidFill>
              <a:srgbClr val="132577"/>
            </a:solidFill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chemeClr val="bg1"/>
                </a:solidFill>
              </a:rPr>
              <a:t>Technical challenge: </a:t>
            </a:r>
            <a:r>
              <a:rPr lang="en-US" sz="2400" b="1" kern="0" dirty="0" smtClean="0">
                <a:solidFill>
                  <a:schemeClr val="bg1"/>
                </a:solidFill>
              </a:rPr>
              <a:t>Magnet </a:t>
            </a:r>
            <a:r>
              <a:rPr lang="en-US" sz="2400" b="1" kern="0" dirty="0" smtClean="0">
                <a:solidFill>
                  <a:schemeClr val="bg1"/>
                </a:solidFill>
              </a:rPr>
              <a:t>System</a:t>
            </a:r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1000909">
            <a:off x="3486706" y="2750087"/>
            <a:ext cx="1907988" cy="523876"/>
          </a:xfrm>
          <a:prstGeom prst="ellipse">
            <a:avLst/>
          </a:prstGeom>
          <a:noFill/>
          <a:ln>
            <a:solidFill>
              <a:srgbClr val="DD202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21000909">
            <a:off x="5789992" y="2301270"/>
            <a:ext cx="2140855" cy="523876"/>
          </a:xfrm>
          <a:prstGeom prst="ellipse">
            <a:avLst/>
          </a:prstGeom>
          <a:noFill/>
          <a:ln>
            <a:solidFill>
              <a:srgbClr val="DD202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21000909">
            <a:off x="3765420" y="2827113"/>
            <a:ext cx="1339661" cy="339886"/>
          </a:xfrm>
          <a:prstGeom prst="ellipse">
            <a:avLst/>
          </a:prstGeom>
          <a:noFill/>
          <a:ln>
            <a:solidFill>
              <a:srgbClr val="1B509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211960" y="3284986"/>
            <a:ext cx="360040" cy="504054"/>
          </a:xfrm>
          <a:prstGeom prst="straightConnector1">
            <a:avLst/>
          </a:prstGeom>
          <a:ln>
            <a:solidFill>
              <a:srgbClr val="1B5092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53251" y="3171827"/>
            <a:ext cx="866775" cy="447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21000909">
            <a:off x="5984576" y="2496485"/>
            <a:ext cx="913168" cy="268804"/>
          </a:xfrm>
          <a:prstGeom prst="ellipse">
            <a:avLst/>
          </a:prstGeom>
          <a:noFill/>
          <a:ln>
            <a:solidFill>
              <a:srgbClr val="33996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792975" y="3600472"/>
            <a:ext cx="121552" cy="723899"/>
          </a:xfrm>
          <a:prstGeom prst="straightConnector1">
            <a:avLst/>
          </a:prstGeom>
          <a:ln>
            <a:solidFill>
              <a:srgbClr val="1B5092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476380" y="317182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1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57512" y="284797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2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29256" y="2419350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6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24678" y="220027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7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14762" y="306228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3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10062" y="2976563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4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76792" y="2890837"/>
            <a:ext cx="73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BFD1EA">
                    <a:lumMod val="50000"/>
                  </a:srgbClr>
                </a:solidFill>
              </a:rPr>
              <a:t>D</a:t>
            </a:r>
            <a:r>
              <a:rPr lang="en-GB" sz="1600" b="1" baseline="-25000" dirty="0" smtClean="0">
                <a:solidFill>
                  <a:srgbClr val="BFD1EA">
                    <a:lumMod val="50000"/>
                  </a:srgbClr>
                </a:solidFill>
              </a:rPr>
              <a:t>5</a:t>
            </a:r>
            <a:endParaRPr lang="en-GB" sz="1600" b="1" baseline="-25000" dirty="0">
              <a:solidFill>
                <a:srgbClr val="BFD1EA">
                  <a:lumMod val="50000"/>
                </a:srgbClr>
              </a:solidFill>
            </a:endParaRP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gray">
          <a:xfrm>
            <a:off x="251526" y="6525344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733122C9-A0B9-462F-8757-0847AD287B63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2" descr="C:\Users\lebec\Documents\Communication\Presentations\APAC\2014-05\Figures\88120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5"/>
            <a:ext cx="2183672" cy="2304256"/>
          </a:xfrm>
          <a:prstGeom prst="rect">
            <a:avLst/>
          </a:prstGeom>
          <a:noFill/>
        </p:spPr>
      </p:pic>
      <p:pic>
        <p:nvPicPr>
          <p:cNvPr id="36" name="Picture 2" descr="C:\Users\lebec\Documents\Communication\Presentations\APAC\2014-05\Figures\79110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2404456" cy="1928924"/>
          </a:xfrm>
          <a:prstGeom prst="rect">
            <a:avLst/>
          </a:prstGeom>
          <a:noFill/>
        </p:spPr>
      </p:pic>
      <p:pic>
        <p:nvPicPr>
          <p:cNvPr id="40" name="Picture 3" descr="C:\Users\lebec\Documents\Communication\Presentations\APAC\2014-05\Figures\ASSY_2_POLES_SUP_INF_DQ1-B_V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77997"/>
            <a:ext cx="2016224" cy="1655281"/>
          </a:xfrm>
          <a:prstGeom prst="rect">
            <a:avLst/>
          </a:prstGeom>
          <a:noFill/>
        </p:spPr>
      </p:pic>
      <p:pic>
        <p:nvPicPr>
          <p:cNvPr id="51" name="Picture 2" descr="C:\Users\lebec\Documents\Communication\Presentations\APAC\2014-05\Figures\791300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1620" y="4077072"/>
            <a:ext cx="2252380" cy="220058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-4945" y="2780928"/>
            <a:ext cx="270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High gradient 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pic>
        <p:nvPicPr>
          <p:cNvPr id="53" name="Picture 52" descr="C:\Users\lebec\Documents\Communication\Presentations\APAC\Figures\Octupo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9901" y="1700808"/>
            <a:ext cx="1224135" cy="1497228"/>
          </a:xfrm>
          <a:prstGeom prst="rect">
            <a:avLst/>
          </a:prstGeom>
          <a:noFill/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2267754" y="764703"/>
            <a:ext cx="554460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Mechanical design final drawing phase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positioning pins for opening repeatability</a:t>
            </a: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Tight tolerances on pole profiles</a:t>
            </a: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Prototypes delivered in the period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 2014-Spring 2015</a:t>
            </a:r>
          </a:p>
        </p:txBody>
      </p:sp>
      <p:cxnSp>
        <p:nvCxnSpPr>
          <p:cNvPr id="19" name="Straight Arrow Connector 18"/>
          <p:cNvCxnSpPr>
            <a:endCxn id="45" idx="3"/>
          </p:cNvCxnSpPr>
          <p:nvPr/>
        </p:nvCxnSpPr>
        <p:spPr>
          <a:xfrm>
            <a:off x="2051733" y="2852938"/>
            <a:ext cx="1539204" cy="164316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610352" y="2800351"/>
            <a:ext cx="1130000" cy="1276721"/>
          </a:xfrm>
          <a:prstGeom prst="straightConnector1">
            <a:avLst/>
          </a:prstGeom>
          <a:ln>
            <a:solidFill>
              <a:srgbClr val="339966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660234" y="1700810"/>
            <a:ext cx="1368151" cy="72008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35496" y="3028929"/>
            <a:ext cx="2618254" cy="104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Gradient: 90 T/m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/>
                </a:solidFill>
              </a:rPr>
              <a:t>Bore radius: 12.5 mm 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</a:rPr>
              <a:t>L</a:t>
            </a:r>
            <a:r>
              <a:rPr lang="en-US" sz="1200" kern="0" dirty="0" smtClean="0">
                <a:solidFill>
                  <a:srgbClr val="000000"/>
                </a:solidFill>
              </a:rPr>
              <a:t>ength: 390/490 mm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Power: 1-2 kW</a:t>
            </a: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 smtClean="0">
              <a:solidFill>
                <a:srgbClr val="1B5092"/>
              </a:solidFill>
            </a:endParaRPr>
          </a:p>
          <a:p>
            <a:pPr marL="179388" indent="-179388" fontAlgn="base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kern="0" dirty="0">
              <a:solidFill>
                <a:srgbClr val="1B509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1920" y="3645024"/>
            <a:ext cx="36648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Combined Dipole-</a:t>
            </a:r>
            <a:r>
              <a:rPr lang="en-US" sz="1600" dirty="0" err="1" smtClean="0">
                <a:solidFill>
                  <a:srgbClr val="000000"/>
                </a:solidFill>
              </a:rPr>
              <a:t>Quadrupoles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0.54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 </a:t>
            </a:r>
            <a:r>
              <a:rPr lang="en-US" sz="1400" i="1" dirty="0" smtClean="0">
                <a:solidFill>
                  <a:srgbClr val="000000"/>
                </a:solidFill>
              </a:rPr>
              <a:t> &amp; 0.43 T / 34 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</a:t>
            </a:r>
            <a:endParaRPr lang="en-GB" sz="1400" i="1" baseline="300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0502" y="5696716"/>
            <a:ext cx="5164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Permanent magnet (Sm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17</a:t>
            </a:r>
            <a:r>
              <a:rPr lang="en-US" dirty="0" smtClean="0">
                <a:solidFill>
                  <a:srgbClr val="000000"/>
                </a:solidFill>
              </a:rPr>
              <a:t>) dipoles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longitudinal gradient 0.16 </a:t>
            </a:r>
            <a:r>
              <a:rPr lang="en-US" sz="1400" dirty="0" smtClean="0">
                <a:solidFill>
                  <a:srgbClr val="000000"/>
                </a:solidFill>
                <a:sym typeface="Symbol"/>
              </a:rPr>
              <a:t></a:t>
            </a:r>
            <a:r>
              <a:rPr lang="en-US" sz="1400" dirty="0" smtClean="0">
                <a:solidFill>
                  <a:srgbClr val="000000"/>
                </a:solidFill>
              </a:rPr>
              <a:t> 0.65 T, magnetic gap 25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1.8 meters long, 5 modules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52320" y="3429000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Sextupoles</a:t>
            </a: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Length 200mm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sym typeface="Symbol"/>
              </a:rPr>
              <a:t>Gradient: 3500 Tm</a:t>
            </a:r>
            <a:r>
              <a:rPr lang="en-US" sz="1200" baseline="30000" dirty="0" smtClean="0">
                <a:solidFill>
                  <a:srgbClr val="000000"/>
                </a:solidFill>
                <a:sym typeface="Symbol"/>
              </a:rPr>
              <a:t>-2</a:t>
            </a:r>
            <a:endParaRPr lang="en-GB" sz="1200" baseline="3000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60798" y="1196751"/>
            <a:ext cx="14046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Quadrupole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Around 52Tm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-1</a:t>
            </a:r>
            <a:endParaRPr lang="en-US" sz="1400" i="1" baseline="300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00521" y="3090446"/>
            <a:ext cx="110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Octupoles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21555" y="6588562"/>
            <a:ext cx="5093292" cy="209372"/>
          </a:xfrm>
        </p:spPr>
        <p:txBody>
          <a:bodyPr/>
          <a:lstStyle/>
          <a:p>
            <a:r>
              <a:rPr lang="en-GB" sz="1000" smtClean="0">
                <a:solidFill>
                  <a:srgbClr val="132577"/>
                </a:solidFill>
              </a:rPr>
              <a:t>2nd Workshop Low-Emittance-Ring-Lattice-Design, 1st - 2nd-12-2016, Lund </a:t>
            </a:r>
            <a:endParaRPr lang="en-US" sz="1000" dirty="0" smtClean="0">
              <a:solidFill>
                <a:srgbClr val="132577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236800" cy="730412"/>
          </a:xfrm>
        </p:spPr>
        <p:txBody>
          <a:bodyPr/>
          <a:lstStyle/>
          <a:p>
            <a:pPr algn="ctr"/>
            <a:r>
              <a:rPr lang="en-US" sz="2400" dirty="0" smtClean="0"/>
              <a:t>Dipole with longitudinal gradient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22" y="923122"/>
            <a:ext cx="3290621" cy="3456384"/>
          </a:xfrm>
        </p:spPr>
        <p:txBody>
          <a:bodyPr/>
          <a:lstStyle/>
          <a:p>
            <a:r>
              <a:rPr lang="en-US" sz="1400" dirty="0" smtClean="0"/>
              <a:t>Specifications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0.17</a:t>
            </a:r>
            <a:r>
              <a:rPr lang="en-US" sz="1400" b="0" dirty="0" smtClean="0">
                <a:solidFill>
                  <a:schemeClr val="tx1"/>
                </a:solidFill>
                <a:sym typeface="Symbol"/>
              </a:rPr>
              <a:t>  0.67 T field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  <a:sym typeface="Symbol"/>
              </a:rPr>
              <a:t> 5 modules of 357 mm each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Larger gap for the low field module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  <a:sym typeface="Wingdings" pitchFamily="2" charset="2"/>
              </a:rPr>
              <a:t>Allows the installation of an absorber </a:t>
            </a:r>
            <a:endParaRPr lang="en-US" sz="1400" b="0" dirty="0" smtClean="0">
              <a:solidFill>
                <a:schemeClr val="tx1"/>
              </a:solidFill>
            </a:endParaRPr>
          </a:p>
          <a:p>
            <a:r>
              <a:rPr lang="en-US" sz="1400" dirty="0" smtClean="0"/>
              <a:t>Engineering design</a:t>
            </a: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Completed</a:t>
            </a:r>
            <a:endParaRPr lang="en-US" sz="1400" dirty="0" smtClean="0"/>
          </a:p>
          <a:p>
            <a:r>
              <a:rPr lang="en-US" sz="1400" dirty="0" smtClean="0"/>
              <a:t>Prototyping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Completed</a:t>
            </a:r>
          </a:p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DLs will be build by ESRF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7"/>
            <a:ext cx="529198" cy="251653"/>
          </a:xfrm>
        </p:spPr>
        <p:txBody>
          <a:bodyPr/>
          <a:lstStyle/>
          <a:p>
            <a:r>
              <a:rPr lang="en-US" sz="1000" noProof="0" dirty="0" smtClean="0"/>
              <a:t>Page </a:t>
            </a:r>
            <a:fld id="{733122C9-A0B9-462F-8757-0847AD287B63}" type="slidenum">
              <a:rPr lang="en-US" sz="1000" noProof="0" smtClean="0"/>
              <a:pPr/>
              <a:t>8</a:t>
            </a:fld>
            <a:endParaRPr lang="en-US" sz="1000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763688" y="6522603"/>
            <a:ext cx="4789831" cy="212488"/>
          </a:xfrm>
        </p:spPr>
        <p:txBody>
          <a:bodyPr/>
          <a:lstStyle/>
          <a:p>
            <a:r>
              <a:rPr lang="en-GB" sz="1000" dirty="0" smtClean="0"/>
              <a:t>2nd Workshop Low-Emittance-Ring-Lattice-Design, 1st - 2nd-12-2016, Lund 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23122"/>
            <a:ext cx="4215102" cy="2160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34" y="4246043"/>
            <a:ext cx="3794509" cy="2177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911" y="3563237"/>
            <a:ext cx="3493311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" y="16948"/>
            <a:ext cx="8416800" cy="730412"/>
          </a:xfrm>
        </p:spPr>
        <p:txBody>
          <a:bodyPr/>
          <a:lstStyle/>
          <a:p>
            <a:r>
              <a:rPr lang="en-US" sz="2400" dirty="0" smtClean="0"/>
              <a:t>DL-Magnets and magnetic measurement area 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691680" y="6508021"/>
            <a:ext cx="4743306" cy="212488"/>
          </a:xfrm>
        </p:spPr>
        <p:txBody>
          <a:bodyPr/>
          <a:lstStyle/>
          <a:p>
            <a:r>
              <a:rPr lang="en-GB" sz="1000" dirty="0" smtClean="0">
                <a:solidFill>
                  <a:srgbClr val="132577"/>
                </a:solidFill>
                <a:latin typeface="Arial"/>
              </a:rPr>
              <a:t>2nd Workshop Low-Emittance-Ring-Lattice-Design, 1st - 2nd-12-2016, Lund </a:t>
            </a:r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98002" y="6483437"/>
            <a:ext cx="529198" cy="237071"/>
          </a:xfrm>
        </p:spPr>
        <p:txBody>
          <a:bodyPr/>
          <a:lstStyle/>
          <a:p>
            <a:r>
              <a:rPr lang="en-US" sz="1000" dirty="0" smtClean="0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en-US" sz="1000" smtClean="0">
                <a:solidFill>
                  <a:srgbClr val="132577"/>
                </a:solidFill>
                <a:latin typeface="Arial"/>
              </a:rPr>
              <a:pPr/>
              <a:t>9</a:t>
            </a:fld>
            <a:endParaRPr lang="en-US" sz="10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80" t="12384" r="83859" b="8623"/>
          <a:stretch/>
        </p:blipFill>
        <p:spPr>
          <a:xfrm>
            <a:off x="7027" y="16948"/>
            <a:ext cx="676541" cy="747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70" y="908720"/>
            <a:ext cx="7933386" cy="52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4.xml><?xml version="1.0" encoding="utf-8"?>
<a:theme xmlns:a="http://schemas.openxmlformats.org/drawingml/2006/main" name="2_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12880</TotalTime>
  <Words>1303</Words>
  <Application>Microsoft Office PowerPoint</Application>
  <PresentationFormat>On-screen Show (4:3)</PresentationFormat>
  <Paragraphs>286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ＭＳ Ｐゴシック</vt:lpstr>
      <vt:lpstr>Arial</vt:lpstr>
      <vt:lpstr>Briem Akademi Std Semibold</vt:lpstr>
      <vt:lpstr>Calibri</vt:lpstr>
      <vt:lpstr>ITCOfficinaSans LT Book</vt:lpstr>
      <vt:lpstr>Symbol</vt:lpstr>
      <vt:lpstr>Wingdings</vt:lpstr>
      <vt:lpstr>ESRF_presentation_silver</vt:lpstr>
      <vt:lpstr>1_ESRF_presentation_silver</vt:lpstr>
      <vt:lpstr>ESRF-default</vt:lpstr>
      <vt:lpstr>2_ESRF_presentation_silver</vt:lpstr>
      <vt:lpstr>1_ESRF - default</vt:lpstr>
      <vt:lpstr>2_wide-screen</vt:lpstr>
      <vt:lpstr>7_wide-screen</vt:lpstr>
      <vt:lpstr>PowerPoint Presentation</vt:lpstr>
      <vt:lpstr>PowerPoint Presentation</vt:lpstr>
      <vt:lpstr>PowerPoint Presentation</vt:lpstr>
      <vt:lpstr>Time schedule assembly</vt:lpstr>
      <vt:lpstr>New - vs present esrf lattice</vt:lpstr>
      <vt:lpstr>HMBA - Lattice of ESRF-EBS</vt:lpstr>
      <vt:lpstr>PowerPoint Presentation</vt:lpstr>
      <vt:lpstr>Dipole with longitudinal gradient</vt:lpstr>
      <vt:lpstr>DL-Magnets and magnetic measurement area </vt:lpstr>
      <vt:lpstr>Magnets supports</vt:lpstr>
      <vt:lpstr>Vacuum system for girder 1</vt:lpstr>
      <vt:lpstr>Vacuum system for girder 2</vt:lpstr>
      <vt:lpstr>Vacuum system for girder 3</vt:lpstr>
      <vt:lpstr>Vacuum system for girder 4</vt:lpstr>
      <vt:lpstr>Girder design, the orthogonal heptapod</vt:lpstr>
      <vt:lpstr>Distribution of Absorbers</vt:lpstr>
      <vt:lpstr>Vacuum chAMBERs AND bpm SUPPORTs</vt:lpstr>
      <vt:lpstr>                               Assembly Task</vt:lpstr>
      <vt:lpstr>PowerPoint Presentation</vt:lpstr>
      <vt:lpstr>PowerPoint Presentation</vt:lpstr>
      <vt:lpstr>PowerPoint Presentation</vt:lpstr>
      <vt:lpstr>PowerPoint Presentation</vt:lpstr>
      <vt:lpstr>               The overall building ESRF1</vt:lpstr>
      <vt:lpstr>Alignment: Arrangement of laser trackers</vt:lpstr>
      <vt:lpstr>Layout of storage building ESRF2</vt:lpstr>
      <vt:lpstr>     Laboratories of the vacuum group</vt:lpstr>
      <vt:lpstr>     Movement of components during assembly</vt:lpstr>
      <vt:lpstr>Transport Module for movement of Girders</vt:lpstr>
      <vt:lpstr>     Movement of the vacuum assembling table </vt:lpstr>
      <vt:lpstr>      Strong back for Vacuum System Movement </vt:lpstr>
      <vt:lpstr> reduced space by 2 pallets over each other </vt:lpstr>
      <vt:lpstr>Movement of components during assembly</vt:lpstr>
      <vt:lpstr>PowerPoint Presentation</vt:lpstr>
      <vt:lpstr>                          MAGNet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thanks for your attention</vt:lpstr>
    </vt:vector>
  </TitlesOfParts>
  <Company>ESRF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RAIMONDI Pantaleo</dc:creator>
  <cp:lastModifiedBy>EINFELD Dieter</cp:lastModifiedBy>
  <cp:revision>472</cp:revision>
  <cp:lastPrinted>2016-09-13T08:30:21Z</cp:lastPrinted>
  <dcterms:created xsi:type="dcterms:W3CDTF">2014-01-09T10:13:43Z</dcterms:created>
  <dcterms:modified xsi:type="dcterms:W3CDTF">2016-12-01T06:49:51Z</dcterms:modified>
</cp:coreProperties>
</file>