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6" r:id="rId2"/>
    <p:sldId id="357" r:id="rId3"/>
    <p:sldId id="369" r:id="rId4"/>
    <p:sldId id="370" r:id="rId5"/>
    <p:sldId id="406" r:id="rId6"/>
    <p:sldId id="361" r:id="rId7"/>
    <p:sldId id="372" r:id="rId8"/>
    <p:sldId id="362" r:id="rId9"/>
    <p:sldId id="382" r:id="rId10"/>
    <p:sldId id="391" r:id="rId11"/>
    <p:sldId id="403" r:id="rId12"/>
    <p:sldId id="385" r:id="rId13"/>
    <p:sldId id="394" r:id="rId14"/>
    <p:sldId id="365" r:id="rId15"/>
    <p:sldId id="368" r:id="rId16"/>
    <p:sldId id="392" r:id="rId17"/>
    <p:sldId id="393" r:id="rId18"/>
    <p:sldId id="397" r:id="rId19"/>
    <p:sldId id="398" r:id="rId20"/>
    <p:sldId id="401" r:id="rId21"/>
    <p:sldId id="404" r:id="rId22"/>
    <p:sldId id="405" r:id="rId23"/>
    <p:sldId id="375" r:id="rId24"/>
    <p:sldId id="395" r:id="rId25"/>
    <p:sldId id="400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000000"/>
    <a:srgbClr val="FFFFFF"/>
    <a:srgbClr val="1E39F6"/>
    <a:srgbClr val="FFBF33"/>
    <a:srgbClr val="669900"/>
    <a:srgbClr val="FFFF99"/>
    <a:srgbClr val="FFFF66"/>
    <a:srgbClr val="00B05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7" autoAdjust="0"/>
    <p:restoredTop sz="94005" autoAdjust="0"/>
  </p:normalViewPr>
  <p:slideViewPr>
    <p:cSldViewPr>
      <p:cViewPr>
        <p:scale>
          <a:sx n="116" d="100"/>
          <a:sy n="116" d="100"/>
        </p:scale>
        <p:origin x="-400" y="64"/>
      </p:cViewPr>
      <p:guideLst>
        <p:guide orient="horz" pos="2205"/>
        <p:guide pos="2880"/>
      </p:guideLst>
    </p:cSldViewPr>
  </p:slideViewPr>
  <p:outlineViewPr>
    <p:cViewPr>
      <p:scale>
        <a:sx n="33" d="100"/>
        <a:sy n="33" d="100"/>
      </p:scale>
      <p:origin x="0" y="12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50" y="-11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AD91-19FB-C649-9467-5CB6081E737D}" type="datetimeFigureOut">
              <a:rPr lang="en-US" smtClean="0"/>
              <a:pPr/>
              <a:t>30/11/16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A3F59-E107-A147-A16B-ECD0448EFC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4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15DA5-E6BB-0943-81AC-53F7889354E3}" type="datetimeFigureOut">
              <a:rPr lang="en-US" smtClean="0"/>
              <a:pPr/>
              <a:t>30/11/16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FA4733-30AD-5947-83A2-18A3CC8B79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085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0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222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Q1</a:t>
            </a:r>
            <a:r>
              <a:rPr lang="en-GB" dirty="0" smtClean="0"/>
              <a:t>: </a:t>
            </a:r>
            <a:r>
              <a:rPr lang="en-GB" dirty="0" err="1" smtClean="0"/>
              <a:t>betax,y</a:t>
            </a:r>
            <a:r>
              <a:rPr lang="en-GB" dirty="0" smtClean="0"/>
              <a:t> appear</a:t>
            </a:r>
            <a:r>
              <a:rPr lang="en-GB" baseline="0" dirty="0" smtClean="0"/>
              <a:t> to be different from the values seen in the present </a:t>
            </a:r>
            <a:r>
              <a:rPr lang="en-GB" baseline="0" dirty="0" err="1" smtClean="0"/>
              <a:t>VMX</a:t>
            </a:r>
            <a:r>
              <a:rPr lang="en-GB" baseline="0" dirty="0" smtClean="0"/>
              <a:t> lattice. Is it supposed to be so? No “complaint” from </a:t>
            </a:r>
            <a:r>
              <a:rPr lang="en-GB" baseline="0" dirty="0" err="1" smtClean="0"/>
              <a:t>BLs</a:t>
            </a:r>
            <a:r>
              <a:rPr lang="en-GB" baseline="0" dirty="0" smtClean="0"/>
              <a:t>?   </a:t>
            </a:r>
            <a:r>
              <a:rPr lang="en-GB" baseline="0" dirty="0" smtClean="0">
                <a:solidFill>
                  <a:srgbClr val="FF0000"/>
                </a:solidFill>
              </a:rPr>
              <a:t>CHECK WITH </a:t>
            </a:r>
            <a:r>
              <a:rPr lang="en-GB" baseline="0" dirty="0" err="1" smtClean="0">
                <a:solidFill>
                  <a:srgbClr val="FF0000"/>
                </a:solidFill>
              </a:rPr>
              <a:t>TP</a:t>
            </a:r>
            <a:r>
              <a:rPr lang="en-GB" baseline="0" dirty="0" smtClean="0">
                <a:solidFill>
                  <a:srgbClr val="FF0000"/>
                </a:solidFill>
              </a:rPr>
              <a:t> </a:t>
            </a:r>
          </a:p>
          <a:p>
            <a:endParaRPr lang="en-GB" baseline="0" dirty="0" smtClean="0"/>
          </a:p>
          <a:p>
            <a:r>
              <a:rPr lang="en-GB" baseline="0" dirty="0" err="1" smtClean="0"/>
              <a:t>Betax,y</a:t>
            </a:r>
            <a:r>
              <a:rPr lang="en-GB" baseline="0" dirty="0" smtClean="0"/>
              <a:t>(</a:t>
            </a:r>
            <a:r>
              <a:rPr lang="en-GB" baseline="0" dirty="0" err="1" smtClean="0"/>
              <a:t>I21</a:t>
            </a:r>
            <a:r>
              <a:rPr lang="en-GB" baseline="0" dirty="0" smtClean="0"/>
              <a:t>) @ </a:t>
            </a:r>
            <a:r>
              <a:rPr lang="en-GB" baseline="0" dirty="0" err="1" smtClean="0"/>
              <a:t>str5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10.0m</a:t>
            </a:r>
            <a:r>
              <a:rPr lang="en-GB" baseline="0" dirty="0" smtClean="0"/>
              <a:t>  / </a:t>
            </a:r>
            <a:r>
              <a:rPr lang="en-GB" baseline="0" dirty="0" err="1" smtClean="0"/>
              <a:t>5.3m</a:t>
            </a:r>
            <a:r>
              <a:rPr lang="en-GB" baseline="0" dirty="0" smtClean="0"/>
              <a:t>                       </a:t>
            </a:r>
            <a:r>
              <a:rPr lang="en-GB" baseline="0" dirty="0" err="1" smtClean="0"/>
              <a:t>Betax,y</a:t>
            </a:r>
            <a:r>
              <a:rPr lang="en-GB" baseline="0" dirty="0" smtClean="0"/>
              <a:t>(DII-</a:t>
            </a:r>
            <a:r>
              <a:rPr lang="en-GB" baseline="0" dirty="0" err="1" smtClean="0"/>
              <a:t>C1a</a:t>
            </a:r>
            <a:r>
              <a:rPr lang="en-GB" baseline="0" dirty="0" smtClean="0"/>
              <a:t>)@</a:t>
            </a:r>
            <a:r>
              <a:rPr lang="en-GB" baseline="0" dirty="0" err="1" smtClean="0"/>
              <a:t>str5</a:t>
            </a:r>
            <a:r>
              <a:rPr lang="en-GB" baseline="0" dirty="0" smtClean="0"/>
              <a:t> ~ </a:t>
            </a:r>
            <a:r>
              <a:rPr lang="en-GB" baseline="0" dirty="0" err="1" smtClean="0"/>
              <a:t>8.5m</a:t>
            </a:r>
            <a:r>
              <a:rPr lang="en-GB" baseline="0" dirty="0" smtClean="0"/>
              <a:t> / ~</a:t>
            </a:r>
            <a:r>
              <a:rPr lang="en-GB" baseline="0" dirty="0" err="1" smtClean="0"/>
              <a:t>2.5m</a:t>
            </a:r>
            <a:endParaRPr lang="en-GB" baseline="0" dirty="0" smtClean="0"/>
          </a:p>
          <a:p>
            <a:r>
              <a:rPr lang="en-GB" dirty="0" err="1" smtClean="0"/>
              <a:t>Betay</a:t>
            </a:r>
            <a:r>
              <a:rPr lang="en-GB" baseline="0" dirty="0" smtClean="0"/>
              <a:t>            @ </a:t>
            </a:r>
            <a:r>
              <a:rPr lang="en-GB" baseline="0" dirty="0" err="1" smtClean="0"/>
              <a:t>str6</a:t>
            </a:r>
            <a:r>
              <a:rPr lang="en-GB" baseline="0" dirty="0" smtClean="0"/>
              <a:t> = </a:t>
            </a:r>
            <a:r>
              <a:rPr lang="en-GB" baseline="0" dirty="0" err="1" smtClean="0"/>
              <a:t>4.5m</a:t>
            </a:r>
            <a:r>
              <a:rPr lang="en-GB" baseline="0" dirty="0" smtClean="0"/>
              <a:t> / </a:t>
            </a:r>
            <a:r>
              <a:rPr lang="en-GB" baseline="0" dirty="0" err="1" smtClean="0"/>
              <a:t>1.5m</a:t>
            </a:r>
            <a:r>
              <a:rPr lang="en-GB" baseline="0" dirty="0" smtClean="0"/>
              <a:t>                         </a:t>
            </a:r>
            <a:r>
              <a:rPr lang="en-GB" baseline="0" dirty="0" err="1" smtClean="0"/>
              <a:t>Betay</a:t>
            </a:r>
            <a:r>
              <a:rPr lang="en-GB" baseline="0" dirty="0" smtClean="0"/>
              <a:t>(DII-</a:t>
            </a:r>
            <a:r>
              <a:rPr lang="en-GB" baseline="0" dirty="0" err="1" smtClean="0"/>
              <a:t>C2</a:t>
            </a:r>
            <a:r>
              <a:rPr lang="en-GB" baseline="0" dirty="0" smtClean="0"/>
              <a:t>) @</a:t>
            </a:r>
            <a:r>
              <a:rPr lang="en-GB" baseline="0" dirty="0" err="1" smtClean="0"/>
              <a:t>str6</a:t>
            </a:r>
            <a:r>
              <a:rPr lang="en-GB" baseline="0" dirty="0" smtClean="0"/>
              <a:t>       ~ </a:t>
            </a:r>
            <a:r>
              <a:rPr lang="en-GB" baseline="0" dirty="0" err="1" smtClean="0"/>
              <a:t>4m</a:t>
            </a:r>
            <a:r>
              <a:rPr lang="en-GB" baseline="0" dirty="0" smtClean="0"/>
              <a:t> / ~</a:t>
            </a:r>
            <a:r>
              <a:rPr lang="en-GB" baseline="0" dirty="0" err="1" smtClean="0"/>
              <a:t>2m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2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558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1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Quasi</a:t>
            </a:r>
            <a:r>
              <a:rPr lang="en-US" baseline="0" dirty="0" smtClean="0"/>
              <a:t>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17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----- Meeting Notes (27/11/16 00:42) -----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4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Confirm that</a:t>
            </a:r>
            <a:r>
              <a:rPr lang="en-GB" baseline="0" dirty="0" smtClean="0"/>
              <a:t> each parameter is a function of quads: beta = beta(quads), </a:t>
            </a:r>
            <a:r>
              <a:rPr lang="en-GB" baseline="0" dirty="0" err="1" smtClean="0"/>
              <a:t>alfa</a:t>
            </a:r>
            <a:r>
              <a:rPr lang="en-GB" baseline="0" dirty="0" smtClean="0"/>
              <a:t>=</a:t>
            </a:r>
            <a:r>
              <a:rPr lang="en-GB" baseline="0" dirty="0" err="1" smtClean="0"/>
              <a:t>alfa</a:t>
            </a:r>
            <a:r>
              <a:rPr lang="en-GB" baseline="0" dirty="0" smtClean="0"/>
              <a:t>(quads), phi=phi(quads) ...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355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SD2</a:t>
            </a:r>
            <a:r>
              <a:rPr lang="en-GB" dirty="0" smtClean="0"/>
              <a:t> is not used at all? What is</a:t>
            </a:r>
            <a:r>
              <a:rPr lang="en-GB" baseline="0" dirty="0" smtClean="0"/>
              <a:t> it for?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20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Injection Cell</a:t>
            </a:r>
            <a:r>
              <a:rPr lang="en-GB" baseline="0" dirty="0" smtClean="0"/>
              <a:t> reduces the MA, hence the drop in LT. Higher Harmonic Cavities possible way of compensating for this effect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27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better newer plots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3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117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 newest results with 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8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6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1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30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71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69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8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97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A4733-30AD-5947-83A2-18A3CC8B79F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4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</a:t>
            </a:r>
            <a:r>
              <a:rPr lang="en-US" dirty="0" err="1" smtClean="0"/>
              <a:t>MAXIV</a:t>
            </a:r>
            <a:r>
              <a:rPr lang="en-US" dirty="0" smtClean="0"/>
              <a:t> - Lund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DF554D1D-F205-4B1C-9424-3E218E08B786}" type="slidenum">
              <a:rPr lang="en-GB" smtClean="0"/>
              <a:pPr/>
              <a:t>‹#›</a:t>
            </a:fld>
            <a:r>
              <a:rPr lang="en-GB" dirty="0" smtClean="0"/>
              <a:t>/25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48251"/>
            <a:ext cx="2133600" cy="365125"/>
          </a:xfrm>
        </p:spPr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</a:t>
            </a:r>
            <a:r>
              <a:rPr lang="en-US" dirty="0" err="1" smtClean="0"/>
              <a:t>MAXIV</a:t>
            </a:r>
            <a:r>
              <a:rPr lang="en-US" dirty="0" smtClean="0"/>
              <a:t> - Lund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482E500C-DB43-4F85-97AB-C775D17C5B4E}" type="slidenum">
              <a:rPr lang="en-GB" smtClean="0"/>
              <a:pPr/>
              <a:t>‹#›</a:t>
            </a:fld>
            <a:r>
              <a:rPr lang="en-GB" dirty="0" smtClean="0"/>
              <a:t>/25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 t="52000"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82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</a:t>
            </a:r>
            <a:r>
              <a:rPr lang="en-US" dirty="0" err="1" smtClean="0"/>
              <a:t>MAXIV</a:t>
            </a:r>
            <a:r>
              <a:rPr lang="en-US" dirty="0" smtClean="0"/>
              <a:t> - Lund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0D9F5-2517-4B2C-AD2E-B58603F860BC}" type="slidenum">
              <a:rPr lang="en-GB" smtClean="0"/>
              <a:pPr/>
              <a:t>‹#›</a:t>
            </a:fld>
            <a:r>
              <a:rPr lang="en-GB" dirty="0" smtClean="0"/>
              <a:t>/25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33400" y="836712"/>
            <a:ext cx="7239000" cy="4824536"/>
          </a:xfrm>
        </p:spPr>
        <p:txBody>
          <a:bodyPr anchor="t">
            <a:normAutofit/>
          </a:bodyPr>
          <a:lstStyle/>
          <a:p>
            <a:pPr algn="l"/>
            <a:r>
              <a:rPr lang="en-GB" sz="3200" b="1" dirty="0"/>
              <a:t>Summary of design studies for a possible upgrade of Diamond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M. Apollonio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– Diamond Light Source Ltd.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Low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Emittance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Lattice Workshop,   Lund,  December 1</a:t>
            </a:r>
            <a:r>
              <a:rPr lang="en-US" sz="1600" baseline="30000" dirty="0" smtClean="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 2016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thanks and credits to:</a:t>
            </a:r>
            <a:b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A. Alekou, T. Pulampong</a:t>
            </a: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</a:rPr>
              <a:t>, R. Bartolini, R. P. Walker  (DLS)</a:t>
            </a:r>
            <a:b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</a:rPr>
              <a:t> S. </a:t>
            </a:r>
            <a:r>
              <a:rPr lang="en-GB" altLang="en-US" sz="1600" dirty="0" err="1">
                <a:solidFill>
                  <a:schemeClr val="bg1">
                    <a:lumMod val="50000"/>
                  </a:schemeClr>
                </a:solidFill>
              </a:rPr>
              <a:t>Liuzzo</a:t>
            </a:r>
            <a:r>
              <a:rPr lang="en-GB" altLang="en-US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</a:rPr>
              <a:t>P. Raimondi, N. </a:t>
            </a:r>
            <a:r>
              <a:rPr lang="en-GB" altLang="en-US" sz="1600" dirty="0" err="1" smtClean="0">
                <a:solidFill>
                  <a:schemeClr val="bg1">
                    <a:lumMod val="50000"/>
                  </a:schemeClr>
                </a:solidFill>
              </a:rPr>
              <a:t>Carmignani</a:t>
            </a:r>
            <a:r>
              <a:rPr lang="en-GB" altLang="en-US" sz="1600" dirty="0" smtClean="0">
                <a:solidFill>
                  <a:schemeClr val="bg1">
                    <a:lumMod val="50000"/>
                  </a:schemeClr>
                </a:solidFill>
              </a:rPr>
              <a:t> (ESRF) 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469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</a:t>
            </a:r>
            <a:r>
              <a:rPr lang="en-GB" dirty="0" smtClean="0">
                <a:solidFill>
                  <a:srgbClr val="FFFFFF"/>
                </a:solidFill>
              </a:rPr>
              <a:t>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1452840"/>
            <a:ext cx="8496944" cy="45243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GB" sz="2400" dirty="0" smtClean="0"/>
              <a:t>There are indeed </a:t>
            </a:r>
            <a:r>
              <a:rPr lang="en-GB" sz="2400" b="1" dirty="0" smtClean="0"/>
              <a:t>two kinds of cell, </a:t>
            </a:r>
            <a:r>
              <a:rPr lang="en-GB" sz="2400" b="1" dirty="0" err="1" smtClean="0"/>
              <a:t>C1</a:t>
            </a:r>
            <a:r>
              <a:rPr lang="en-GB" sz="2400" dirty="0" smtClean="0"/>
              <a:t> and </a:t>
            </a:r>
            <a:r>
              <a:rPr lang="en-GB" sz="2400" b="1" dirty="0" err="1" smtClean="0"/>
              <a:t>C2</a:t>
            </a:r>
            <a:r>
              <a:rPr lang="en-GB" sz="2400" b="1" dirty="0" smtClean="0"/>
              <a:t>,</a:t>
            </a:r>
            <a:r>
              <a:rPr lang="en-GB" sz="2400" dirty="0" smtClean="0"/>
              <a:t> used to reproduce the </a:t>
            </a:r>
            <a:r>
              <a:rPr lang="en-GB" sz="2400" b="1" dirty="0" err="1" smtClean="0"/>
              <a:t>SP</a:t>
            </a:r>
            <a:r>
              <a:rPr lang="en-GB" sz="2400" b="1" dirty="0" smtClean="0"/>
              <a:t>-6</a:t>
            </a:r>
            <a:r>
              <a:rPr lang="en-GB" sz="2400" dirty="0" smtClean="0"/>
              <a:t> structure of the present lattice (</a:t>
            </a:r>
            <a:r>
              <a:rPr lang="en-GB" sz="2400" dirty="0" err="1" smtClean="0"/>
              <a:t>1long</a:t>
            </a:r>
            <a:r>
              <a:rPr lang="en-GB" sz="2400" dirty="0" smtClean="0"/>
              <a:t> / 3 short straights):  </a:t>
            </a:r>
          </a:p>
          <a:p>
            <a:endParaRPr lang="en-GB" sz="2400" b="1" dirty="0"/>
          </a:p>
          <a:p>
            <a:r>
              <a:rPr lang="en-GB" sz="2400" b="1" dirty="0" smtClean="0"/>
              <a:t>               </a:t>
            </a:r>
            <a:r>
              <a:rPr lang="en-GB" sz="2400" b="1" dirty="0" smtClean="0">
                <a:solidFill>
                  <a:srgbClr val="1E39F6"/>
                </a:solidFill>
              </a:rPr>
              <a:t>-</a:t>
            </a:r>
            <a:r>
              <a:rPr lang="en-GB" sz="2400" b="1" dirty="0" err="1" smtClean="0">
                <a:solidFill>
                  <a:srgbClr val="1E39F6"/>
                </a:solidFill>
              </a:rPr>
              <a:t>C1</a:t>
            </a:r>
            <a:r>
              <a:rPr lang="en-GB" sz="2400" b="1" dirty="0">
                <a:solidFill>
                  <a:srgbClr val="1E39F6"/>
                </a:solidFill>
              </a:rPr>
              <a:t> </a:t>
            </a:r>
            <a:r>
              <a:rPr lang="en-GB" sz="2400" b="1" dirty="0" smtClean="0">
                <a:solidFill>
                  <a:srgbClr val="1E39F6"/>
                </a:solidFill>
              </a:rPr>
              <a:t>               </a:t>
            </a:r>
            <a:r>
              <a:rPr lang="en-GB" sz="2400" b="1" dirty="0" err="1" smtClean="0">
                <a:solidFill>
                  <a:srgbClr val="1E39F6"/>
                </a:solidFill>
              </a:rPr>
              <a:t>C2</a:t>
            </a:r>
            <a:r>
              <a:rPr lang="en-GB" sz="2400" b="1" dirty="0">
                <a:solidFill>
                  <a:srgbClr val="1E39F6"/>
                </a:solidFill>
              </a:rPr>
              <a:t> </a:t>
            </a:r>
            <a:r>
              <a:rPr lang="en-GB" sz="2400" b="1" dirty="0" smtClean="0">
                <a:solidFill>
                  <a:srgbClr val="1E39F6"/>
                </a:solidFill>
              </a:rPr>
              <a:t>                </a:t>
            </a:r>
            <a:r>
              <a:rPr lang="en-GB" sz="2400" b="1" dirty="0" err="1" smtClean="0">
                <a:solidFill>
                  <a:srgbClr val="1E39F6"/>
                </a:solidFill>
              </a:rPr>
              <a:t>C2</a:t>
            </a:r>
            <a:r>
              <a:rPr lang="en-GB" sz="2400" b="1" dirty="0" smtClean="0">
                <a:solidFill>
                  <a:srgbClr val="1E39F6"/>
                </a:solidFill>
              </a:rPr>
              <a:t>                 </a:t>
            </a:r>
            <a:r>
              <a:rPr lang="en-GB" sz="2400" b="1" dirty="0" err="1" smtClean="0">
                <a:solidFill>
                  <a:srgbClr val="1E39F6"/>
                </a:solidFill>
              </a:rPr>
              <a:t>C1</a:t>
            </a:r>
            <a:r>
              <a:rPr lang="en-GB" sz="2400" b="1" dirty="0" smtClean="0">
                <a:solidFill>
                  <a:srgbClr val="1E39F6"/>
                </a:solidFill>
              </a:rPr>
              <a:t> </a:t>
            </a:r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b="1" dirty="0" err="1" smtClean="0"/>
              <a:t>C1</a:t>
            </a:r>
            <a:r>
              <a:rPr lang="en-GB" sz="2400" dirty="0" smtClean="0"/>
              <a:t> is an </a:t>
            </a:r>
            <a:r>
              <a:rPr lang="en-GB" sz="2400" b="1" dirty="0" smtClean="0"/>
              <a:t>asymmetric cell</a:t>
            </a:r>
            <a:r>
              <a:rPr lang="en-GB" sz="2400" dirty="0" smtClean="0"/>
              <a:t>:                                     </a:t>
            </a:r>
            <a:r>
              <a:rPr lang="en-GB" sz="2400" b="1" dirty="0" smtClean="0"/>
              <a:t>+</a:t>
            </a:r>
            <a:r>
              <a:rPr lang="en-GB" sz="2400" b="1" dirty="0" err="1" smtClean="0"/>
              <a:t>1.5m</a:t>
            </a:r>
            <a:r>
              <a:rPr lang="en-GB" sz="2400" b="1" dirty="0" smtClean="0"/>
              <a:t> </a:t>
            </a:r>
            <a:r>
              <a:rPr lang="en-GB" sz="2400" dirty="0" err="1" smtClean="0"/>
              <a:t>w.r.t</a:t>
            </a:r>
            <a:r>
              <a:rPr lang="en-GB" sz="2400" dirty="0" smtClean="0"/>
              <a:t>. </a:t>
            </a:r>
            <a:r>
              <a:rPr lang="en-GB" sz="2400" b="1" dirty="0" err="1" smtClean="0"/>
              <a:t>C2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dirty="0" smtClean="0"/>
              <a:t>Both </a:t>
            </a:r>
            <a:r>
              <a:rPr lang="en-GB" sz="2400" dirty="0" err="1" smtClean="0"/>
              <a:t>C1</a:t>
            </a:r>
            <a:r>
              <a:rPr lang="en-GB" sz="2400" dirty="0" smtClean="0"/>
              <a:t>/</a:t>
            </a:r>
            <a:r>
              <a:rPr lang="en-GB" sz="2400" dirty="0" err="1" smtClean="0"/>
              <a:t>C2</a:t>
            </a:r>
            <a:r>
              <a:rPr lang="en-GB" sz="2400" dirty="0" smtClean="0"/>
              <a:t> cells need re-matching (see later)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39552" y="2908176"/>
            <a:ext cx="8064896" cy="448816"/>
            <a:chOff x="539552" y="3212976"/>
            <a:chExt cx="8064896" cy="448816"/>
          </a:xfrm>
        </p:grpSpPr>
        <p:sp>
          <p:nvSpPr>
            <p:cNvPr id="8" name="Rectangle 7"/>
            <p:cNvSpPr/>
            <p:nvPr/>
          </p:nvSpPr>
          <p:spPr>
            <a:xfrm>
              <a:off x="1403648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195736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1840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51920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788024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580112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516216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236296" y="3365376"/>
              <a:ext cx="504056" cy="144016"/>
            </a:xfrm>
            <a:prstGeom prst="rect">
              <a:avLst/>
            </a:prstGeom>
            <a:solidFill>
              <a:srgbClr val="1E39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539552" y="3433192"/>
              <a:ext cx="8064896" cy="0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971600" y="3212976"/>
              <a:ext cx="0" cy="440432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915816" y="3221360"/>
              <a:ext cx="0" cy="440432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4572000" y="3212976"/>
              <a:ext cx="0" cy="440432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00192" y="3212976"/>
              <a:ext cx="0" cy="440432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8172400" y="3221360"/>
              <a:ext cx="0" cy="440432"/>
            </a:xfrm>
            <a:prstGeom prst="line">
              <a:avLst/>
            </a:prstGeom>
            <a:ln>
              <a:solidFill>
                <a:srgbClr val="1E39F6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899592" y="3182779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>
                <a:solidFill>
                  <a:srgbClr val="1E39F6"/>
                </a:solidFill>
              </a:rPr>
              <a:t>ID_C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35696" y="3140968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 smtClean="0">
                <a:solidFill>
                  <a:srgbClr val="1E39F6"/>
                </a:solidFill>
              </a:rPr>
              <a:t>ID_B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621510" y="3326795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1E39F6"/>
                </a:solidFill>
              </a:rPr>
              <a:t>2 x </a:t>
            </a:r>
            <a:r>
              <a:rPr lang="en-GB" sz="1000" b="1" dirty="0" err="1" smtClean="0">
                <a:solidFill>
                  <a:srgbClr val="1E39F6"/>
                </a:solidFill>
              </a:rPr>
              <a:t>ID_A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8490" y="3326795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1E39F6"/>
                </a:solidFill>
              </a:rPr>
              <a:t>2 x </a:t>
            </a:r>
            <a:r>
              <a:rPr lang="en-GB" sz="1000" b="1" dirty="0" err="1" smtClean="0">
                <a:solidFill>
                  <a:srgbClr val="1E39F6"/>
                </a:solidFill>
              </a:rPr>
              <a:t>ID_A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01204" y="3326795"/>
            <a:ext cx="65434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smtClean="0">
                <a:solidFill>
                  <a:srgbClr val="1E39F6"/>
                </a:solidFill>
              </a:rPr>
              <a:t>2 x </a:t>
            </a:r>
            <a:r>
              <a:rPr lang="en-GB" sz="1000" b="1" dirty="0" err="1" smtClean="0">
                <a:solidFill>
                  <a:srgbClr val="1E39F6"/>
                </a:solidFill>
              </a:rPr>
              <a:t>ID_A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91880" y="3140968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 smtClean="0">
                <a:solidFill>
                  <a:srgbClr val="1E39F6"/>
                </a:solidFill>
              </a:rPr>
              <a:t>ID_B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212576" y="3140968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 smtClean="0">
                <a:solidFill>
                  <a:srgbClr val="1E39F6"/>
                </a:solidFill>
              </a:rPr>
              <a:t>ID_B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40768" y="3140968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 smtClean="0">
                <a:solidFill>
                  <a:srgbClr val="1E39F6"/>
                </a:solidFill>
              </a:rPr>
              <a:t>ID_B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7804864" y="3182779"/>
            <a:ext cx="43954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00" b="1" dirty="0" err="1" smtClean="0">
                <a:solidFill>
                  <a:srgbClr val="1E39F6"/>
                </a:solidFill>
              </a:rPr>
              <a:t>ID_C</a:t>
            </a:r>
            <a:endParaRPr lang="en-GB" sz="1000" b="1" dirty="0">
              <a:solidFill>
                <a:srgbClr val="1E39F6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2397041"/>
            <a:ext cx="1325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39F6"/>
                </a:solidFill>
              </a:rPr>
              <a:t>l</a:t>
            </a:r>
            <a:r>
              <a:rPr lang="en-GB" dirty="0" smtClean="0">
                <a:solidFill>
                  <a:srgbClr val="1E39F6"/>
                </a:solidFill>
              </a:rPr>
              <a:t>ong straight</a:t>
            </a:r>
            <a:endParaRPr lang="en-GB" dirty="0">
              <a:solidFill>
                <a:srgbClr val="1E39F6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95736" y="2339588"/>
            <a:ext cx="1368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1E39F6"/>
                </a:solidFill>
              </a:rPr>
              <a:t>s</a:t>
            </a:r>
            <a:r>
              <a:rPr lang="en-GB" dirty="0" smtClean="0">
                <a:solidFill>
                  <a:srgbClr val="1E39F6"/>
                </a:solidFill>
              </a:rPr>
              <a:t>hort straight</a:t>
            </a:r>
            <a:endParaRPr lang="en-GB" dirty="0">
              <a:solidFill>
                <a:srgbClr val="1E39F6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2753723" y="2708920"/>
            <a:ext cx="162093" cy="419472"/>
          </a:xfrm>
          <a:prstGeom prst="straightConnector1">
            <a:avLst/>
          </a:prstGeom>
          <a:ln>
            <a:solidFill>
              <a:srgbClr val="1E39F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652120" y="2276872"/>
            <a:ext cx="137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669900"/>
                </a:solidFill>
              </a:rPr>
              <a:t>new straight</a:t>
            </a:r>
            <a:endParaRPr lang="en-GB" b="1" dirty="0">
              <a:solidFill>
                <a:srgbClr val="669900"/>
              </a:solidFill>
            </a:endParaRPr>
          </a:p>
        </p:txBody>
      </p:sp>
      <p:cxnSp>
        <p:nvCxnSpPr>
          <p:cNvPr id="64" name="Straight Arrow Connector 63"/>
          <p:cNvCxnSpPr>
            <a:stCxn id="39" idx="2"/>
          </p:cNvCxnSpPr>
          <p:nvPr/>
        </p:nvCxnSpPr>
        <p:spPr>
          <a:xfrm>
            <a:off x="662682" y="2766373"/>
            <a:ext cx="304851" cy="351539"/>
          </a:xfrm>
          <a:prstGeom prst="straightConnector1">
            <a:avLst/>
          </a:prstGeom>
          <a:ln>
            <a:solidFill>
              <a:srgbClr val="1E39F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432349" y="2646204"/>
            <a:ext cx="651819" cy="471708"/>
          </a:xfrm>
          <a:prstGeom prst="straightConnector1">
            <a:avLst/>
          </a:prstGeom>
          <a:ln>
            <a:solidFill>
              <a:srgbClr val="6699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ight Brace 69"/>
          <p:cNvSpPr/>
          <p:nvPr/>
        </p:nvSpPr>
        <p:spPr>
          <a:xfrm rot="5400000">
            <a:off x="4427983" y="125757"/>
            <a:ext cx="288033" cy="7182552"/>
          </a:xfrm>
          <a:prstGeom prst="rightBrace">
            <a:avLst/>
          </a:prstGeom>
          <a:ln>
            <a:solidFill>
              <a:srgbClr val="1E39F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E39F6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91880" y="3789040"/>
            <a:ext cx="21552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400" b="1" dirty="0" smtClean="0">
                <a:solidFill>
                  <a:srgbClr val="1E39F6"/>
                </a:solidFill>
              </a:rPr>
              <a:t>DII-</a:t>
            </a:r>
            <a:r>
              <a:rPr lang="en-GB" sz="2400" b="1" dirty="0" err="1" smtClean="0">
                <a:solidFill>
                  <a:srgbClr val="1E39F6"/>
                </a:solidFill>
              </a:rPr>
              <a:t>SuperPeriod</a:t>
            </a:r>
            <a:endParaRPr lang="en-GB" sz="2400" dirty="0">
              <a:solidFill>
                <a:srgbClr val="1E39F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10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930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t="30978" r="9524" b="28381"/>
          <a:stretch/>
        </p:blipFill>
        <p:spPr bwMode="auto">
          <a:xfrm>
            <a:off x="0" y="801580"/>
            <a:ext cx="8676456" cy="305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</a:t>
            </a:r>
            <a:r>
              <a:rPr lang="en-US" dirty="0" err="1" smtClean="0"/>
              <a:t>MAXIV</a:t>
            </a:r>
            <a:r>
              <a:rPr lang="en-US" dirty="0" smtClean="0"/>
              <a:t>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2566" y="2447310"/>
            <a:ext cx="1096775" cy="523220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b="1" dirty="0" err="1" smtClean="0">
                <a:solidFill>
                  <a:srgbClr val="1E39F6"/>
                </a:solidFill>
              </a:rPr>
              <a:t>C1a</a:t>
            </a:r>
            <a:r>
              <a:rPr lang="en-GB" sz="2800" b="1" dirty="0" smtClean="0">
                <a:solidFill>
                  <a:srgbClr val="1E39F6"/>
                </a:solidFill>
              </a:rPr>
              <a:t>/2</a:t>
            </a:r>
            <a:endParaRPr lang="en-GB" sz="2800" b="1" dirty="0">
              <a:solidFill>
                <a:srgbClr val="1E39F6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4067944" y="2202435"/>
            <a:ext cx="2232248" cy="1064690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6012160" y="2807624"/>
            <a:ext cx="648072" cy="416618"/>
          </a:xfrm>
          <a:prstGeom prst="straightConnector1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588224" y="3073985"/>
            <a:ext cx="874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FF0000"/>
                </a:solidFill>
              </a:rPr>
              <a:t>e</a:t>
            </a:r>
            <a:r>
              <a:rPr lang="en-GB" sz="1200" dirty="0" smtClean="0">
                <a:solidFill>
                  <a:srgbClr val="FF0000"/>
                </a:solidFill>
              </a:rPr>
              <a:t>xtra quad</a:t>
            </a:r>
            <a:endParaRPr lang="en-GB" sz="1200" dirty="0">
              <a:solidFill>
                <a:srgbClr val="FF00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t="8614" r="9271" b="45774"/>
          <a:stretch/>
        </p:blipFill>
        <p:spPr bwMode="auto">
          <a:xfrm>
            <a:off x="0" y="3898040"/>
            <a:ext cx="8676456" cy="291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-22448" y="3429000"/>
            <a:ext cx="4283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1E39F6"/>
                </a:solidFill>
              </a:rPr>
              <a:t>D-II </a:t>
            </a:r>
            <a:r>
              <a:rPr lang="en-GB" sz="2400" b="1" dirty="0" err="1" smtClean="0">
                <a:solidFill>
                  <a:srgbClr val="1E39F6"/>
                </a:solidFill>
              </a:rPr>
              <a:t>SuperPeriod</a:t>
            </a:r>
            <a:endParaRPr lang="en-GB" sz="2400" b="1" dirty="0" smtClean="0">
              <a:solidFill>
                <a:srgbClr val="1E39F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11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550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683568" y="836712"/>
            <a:ext cx="8175029" cy="3273935"/>
            <a:chOff x="2629" y="1054089"/>
            <a:chExt cx="9144000" cy="411642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08" t="23476" r="4687" b="29832"/>
            <a:stretch/>
          </p:blipFill>
          <p:spPr bwMode="auto">
            <a:xfrm>
              <a:off x="2629" y="1839320"/>
              <a:ext cx="9144000" cy="3331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Left-Right Arrow 7"/>
            <p:cNvSpPr/>
            <p:nvPr/>
          </p:nvSpPr>
          <p:spPr>
            <a:xfrm>
              <a:off x="6948264" y="1054089"/>
              <a:ext cx="504056" cy="198748"/>
            </a:xfrm>
            <a:prstGeom prst="leftRight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Freeform 8"/>
            <p:cNvSpPr/>
            <p:nvPr/>
          </p:nvSpPr>
          <p:spPr>
            <a:xfrm>
              <a:off x="6981825" y="1252837"/>
              <a:ext cx="1571625" cy="1072976"/>
            </a:xfrm>
            <a:custGeom>
              <a:avLst/>
              <a:gdLst>
                <a:gd name="connsiteX0" fmla="*/ 0 w 1571625"/>
                <a:gd name="connsiteY0" fmla="*/ 1181100 h 1181100"/>
                <a:gd name="connsiteX1" fmla="*/ 161925 w 1571625"/>
                <a:gd name="connsiteY1" fmla="*/ 981075 h 1181100"/>
                <a:gd name="connsiteX2" fmla="*/ 238125 w 1571625"/>
                <a:gd name="connsiteY2" fmla="*/ 847725 h 1181100"/>
                <a:gd name="connsiteX3" fmla="*/ 342900 w 1571625"/>
                <a:gd name="connsiteY3" fmla="*/ 628650 h 1181100"/>
                <a:gd name="connsiteX4" fmla="*/ 390525 w 1571625"/>
                <a:gd name="connsiteY4" fmla="*/ 447675 h 1181100"/>
                <a:gd name="connsiteX5" fmla="*/ 457200 w 1571625"/>
                <a:gd name="connsiteY5" fmla="*/ 161925 h 1181100"/>
                <a:gd name="connsiteX6" fmla="*/ 485775 w 1571625"/>
                <a:gd name="connsiteY6" fmla="*/ 0 h 1181100"/>
                <a:gd name="connsiteX7" fmla="*/ 1571625 w 1571625"/>
                <a:gd name="connsiteY7" fmla="*/ 9525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71625" h="1181100">
                  <a:moveTo>
                    <a:pt x="0" y="1181100"/>
                  </a:moveTo>
                  <a:lnTo>
                    <a:pt x="161925" y="981075"/>
                  </a:lnTo>
                  <a:lnTo>
                    <a:pt x="238125" y="847725"/>
                  </a:lnTo>
                  <a:lnTo>
                    <a:pt x="342900" y="628650"/>
                  </a:lnTo>
                  <a:lnTo>
                    <a:pt x="390525" y="447675"/>
                  </a:lnTo>
                  <a:lnTo>
                    <a:pt x="457200" y="161925"/>
                  </a:lnTo>
                  <a:lnTo>
                    <a:pt x="485775" y="0"/>
                  </a:lnTo>
                  <a:lnTo>
                    <a:pt x="1571625" y="9525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>
              <a:endCxn id="8" idx="3"/>
            </p:cNvCxnSpPr>
            <p:nvPr/>
          </p:nvCxnSpPr>
          <p:spPr>
            <a:xfrm flipV="1">
              <a:off x="6948264" y="1153463"/>
              <a:ext cx="0" cy="275625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8" idx="7"/>
            </p:cNvCxnSpPr>
            <p:nvPr/>
          </p:nvCxnSpPr>
          <p:spPr>
            <a:xfrm flipV="1">
              <a:off x="7452319" y="1153463"/>
              <a:ext cx="0" cy="2756249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/>
            <p:nvPr/>
          </p:nvSpPr>
          <p:spPr>
            <a:xfrm>
              <a:off x="7452320" y="3543486"/>
              <a:ext cx="72008" cy="487488"/>
            </a:xfrm>
            <a:prstGeom prst="rect">
              <a:avLst/>
            </a:prstGeom>
            <a:solidFill>
              <a:srgbClr val="FF0000">
                <a:alpha val="50196"/>
              </a:srgbClr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74637" y="548680"/>
            <a:ext cx="5433467" cy="106182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GB" sz="2300" b="1" dirty="0" smtClean="0">
                <a:solidFill>
                  <a:srgbClr val="1E39F6"/>
                </a:solidFill>
              </a:rPr>
              <a:t>Injection Cell </a:t>
            </a:r>
          </a:p>
          <a:p>
            <a:r>
              <a:rPr lang="en-GB" sz="2000" dirty="0" smtClean="0"/>
              <a:t>Adjust </a:t>
            </a:r>
            <a:r>
              <a:rPr lang="en-GB" sz="2000" dirty="0" err="1" smtClean="0"/>
              <a:t>QF1</a:t>
            </a:r>
            <a:r>
              <a:rPr lang="en-GB" sz="2000" dirty="0" smtClean="0"/>
              <a:t>-I to </a:t>
            </a:r>
            <a:r>
              <a:rPr lang="en-GB" sz="2000" b="1" dirty="0" smtClean="0"/>
              <a:t>increase </a:t>
            </a:r>
            <a:r>
              <a:rPr lang="en-GB" sz="2000" b="1" dirty="0" err="1" smtClean="0">
                <a:latin typeface="Symbol" panose="05050102010706020507" pitchFamily="18" charset="2"/>
              </a:rPr>
              <a:t>b</a:t>
            </a:r>
            <a:r>
              <a:rPr lang="en-GB" sz="2000" b="1" baseline="-25000" dirty="0" err="1" smtClean="0"/>
              <a:t>x</a:t>
            </a:r>
            <a:endParaRPr lang="en-GB" sz="2000" b="1" baseline="-25000" dirty="0" smtClean="0"/>
          </a:p>
          <a:p>
            <a:r>
              <a:rPr lang="en-GB" sz="2000" dirty="0" smtClean="0"/>
              <a:t>Combat reduced </a:t>
            </a:r>
            <a:r>
              <a:rPr lang="en-GB" sz="2000" dirty="0" err="1" smtClean="0"/>
              <a:t>DA@injection</a:t>
            </a:r>
            <a:endParaRPr lang="en-GB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</a:t>
            </a:r>
            <a:r>
              <a:rPr lang="en-US" dirty="0" err="1" smtClean="0"/>
              <a:t>MAXIV</a:t>
            </a:r>
            <a:r>
              <a:rPr lang="en-US" dirty="0" smtClean="0"/>
              <a:t>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36" t="8614" r="13958" b="47006"/>
          <a:stretch/>
        </p:blipFill>
        <p:spPr bwMode="auto">
          <a:xfrm>
            <a:off x="683568" y="4016449"/>
            <a:ext cx="8136904" cy="2796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4637" y="3717032"/>
            <a:ext cx="350608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300" b="1" dirty="0" err="1">
                <a:solidFill>
                  <a:srgbClr val="1E39F6"/>
                </a:solidFill>
              </a:rPr>
              <a:t>SP</a:t>
            </a:r>
            <a:r>
              <a:rPr lang="en-GB" sz="2300" b="1" dirty="0">
                <a:solidFill>
                  <a:srgbClr val="1E39F6"/>
                </a:solidFill>
              </a:rPr>
              <a:t>-1 modified with </a:t>
            </a:r>
            <a:r>
              <a:rPr lang="en-GB" sz="2300" b="1" dirty="0" err="1">
                <a:solidFill>
                  <a:srgbClr val="00B050"/>
                </a:solidFill>
              </a:rPr>
              <a:t>INJ</a:t>
            </a:r>
            <a:r>
              <a:rPr lang="en-GB" sz="2300" b="1" dirty="0">
                <a:solidFill>
                  <a:srgbClr val="00B050"/>
                </a:solidFill>
              </a:rPr>
              <a:t> cell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763688" y="4110647"/>
            <a:ext cx="864096" cy="360040"/>
          </a:xfrm>
          <a:prstGeom prst="roundRect">
            <a:avLst>
              <a:gd name="adj" fmla="val 0"/>
            </a:avLst>
          </a:prstGeom>
          <a:solidFill>
            <a:srgbClr val="00B050">
              <a:alpha val="30196"/>
            </a:srgb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12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665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940152" y="17008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7" y="1340768"/>
            <a:ext cx="870649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1523" y="692696"/>
            <a:ext cx="6004653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</a:t>
            </a:r>
            <a:r>
              <a:rPr lang="en-US" sz="2400" dirty="0" smtClean="0"/>
              <a:t>@</a:t>
            </a:r>
            <a:r>
              <a:rPr lang="en-US" sz="2400" b="1" dirty="0" smtClean="0"/>
              <a:t>C2</a:t>
            </a:r>
            <a:r>
              <a:rPr lang="en-US" sz="2400" dirty="0" smtClean="0"/>
              <a:t> </a:t>
            </a:r>
            <a:r>
              <a:rPr lang="en-US" sz="2400" b="1" dirty="0" smtClean="0"/>
              <a:t>independent</a:t>
            </a:r>
            <a:r>
              <a:rPr lang="en-US" sz="2400" dirty="0" smtClean="0"/>
              <a:t> from </a:t>
            </a:r>
            <a:r>
              <a:rPr lang="en-US" sz="2400" dirty="0" err="1" smtClean="0"/>
              <a:t>beta@injection</a:t>
            </a:r>
            <a:endParaRPr lang="en-US" sz="2400" dirty="0" smtClean="0"/>
          </a:p>
          <a:p>
            <a:r>
              <a:rPr lang="en-US" sz="2400" b="1" dirty="0" err="1" smtClean="0"/>
              <a:t>DA</a:t>
            </a:r>
            <a:r>
              <a:rPr lang="en-US" sz="2400" dirty="0" err="1" smtClean="0"/>
              <a:t>@</a:t>
            </a:r>
            <a:r>
              <a:rPr lang="en-US" sz="2400" b="1" dirty="0" err="1" smtClean="0"/>
              <a:t>Cinj</a:t>
            </a:r>
            <a:r>
              <a:rPr lang="en-US" sz="2400" dirty="0" smtClean="0"/>
              <a:t> </a:t>
            </a:r>
            <a:r>
              <a:rPr lang="en-US" sz="2400" b="1" dirty="0" smtClean="0"/>
              <a:t>grows</a:t>
            </a:r>
            <a:r>
              <a:rPr lang="en-US" sz="2400" dirty="0" smtClean="0"/>
              <a:t> with </a:t>
            </a:r>
            <a:r>
              <a:rPr lang="en-US" sz="2400" dirty="0" err="1" smtClean="0"/>
              <a:t>beta@injection</a:t>
            </a:r>
            <a:r>
              <a:rPr lang="en-US" sz="2400" dirty="0" smtClean="0"/>
              <a:t>  </a:t>
            </a:r>
          </a:p>
          <a:p>
            <a:r>
              <a:rPr lang="en-US" sz="2400" b="1" dirty="0" smtClean="0"/>
              <a:t>MA</a:t>
            </a:r>
            <a:r>
              <a:rPr lang="en-US" sz="2400" dirty="0" smtClean="0"/>
              <a:t> </a:t>
            </a:r>
            <a:r>
              <a:rPr lang="en-US" sz="2400" b="1" dirty="0" smtClean="0"/>
              <a:t>larger</a:t>
            </a:r>
            <a:r>
              <a:rPr lang="en-US" sz="2400" dirty="0" smtClean="0"/>
              <a:t> with </a:t>
            </a:r>
            <a:r>
              <a:rPr lang="en-US" sz="2400" b="1" dirty="0" smtClean="0"/>
              <a:t>no </a:t>
            </a:r>
            <a:r>
              <a:rPr lang="en-US" sz="2400" b="1" dirty="0" err="1" smtClean="0"/>
              <a:t>inj</a:t>
            </a:r>
            <a:r>
              <a:rPr lang="en-US" sz="2400" b="1" dirty="0" smtClean="0"/>
              <a:t> cell    </a:t>
            </a:r>
          </a:p>
          <a:p>
            <a:endParaRPr lang="en-US" sz="800" dirty="0"/>
          </a:p>
        </p:txBody>
      </p:sp>
      <p:sp>
        <p:nvSpPr>
          <p:cNvPr id="8" name="Rectangle 7"/>
          <p:cNvSpPr/>
          <p:nvPr/>
        </p:nvSpPr>
        <p:spPr>
          <a:xfrm>
            <a:off x="6516692" y="6021288"/>
            <a:ext cx="16051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ourtesy of A. Alekou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4368" y="4941168"/>
            <a:ext cx="742635" cy="815608"/>
          </a:xfrm>
          <a:prstGeom prst="rect">
            <a:avLst/>
          </a:prstGeom>
          <a:solidFill>
            <a:schemeClr val="bg1"/>
          </a:solidFill>
        </p:spPr>
        <p:txBody>
          <a:bodyPr wrap="none" lIns="36000" bIns="0" rtlCol="0">
            <a:spAutoFit/>
          </a:bodyPr>
          <a:lstStyle/>
          <a:p>
            <a:endParaRPr lang="en-GB" sz="500" dirty="0" smtClean="0">
              <a:latin typeface="+mj-lt"/>
              <a:cs typeface="Arial" panose="020B0604020202020204" pitchFamily="34" charset="0"/>
            </a:endParaRPr>
          </a:p>
          <a:p>
            <a:r>
              <a:rPr lang="en-GB" sz="900" dirty="0" smtClean="0">
                <a:latin typeface="+mj-lt"/>
                <a:cs typeface="Arial" panose="020B0604020202020204" pitchFamily="34" charset="0"/>
              </a:rPr>
              <a:t>no </a:t>
            </a:r>
            <a:r>
              <a:rPr lang="en-GB" sz="900" dirty="0" err="1" smtClean="0">
                <a:latin typeface="+mj-lt"/>
                <a:cs typeface="Arial" panose="020B0604020202020204" pitchFamily="34" charset="0"/>
              </a:rPr>
              <a:t>CINJ</a:t>
            </a:r>
            <a:r>
              <a:rPr lang="en-GB" sz="900" dirty="0" smtClean="0">
                <a:latin typeface="+mj-lt"/>
                <a:cs typeface="Arial" panose="020B0604020202020204" pitchFamily="34" charset="0"/>
              </a:rPr>
              <a:t>        </a:t>
            </a:r>
          </a:p>
          <a:p>
            <a:endParaRPr lang="en-GB" sz="900" dirty="0">
              <a:latin typeface="+mj-lt"/>
              <a:cs typeface="Arial" panose="020B0604020202020204" pitchFamily="34" charset="0"/>
            </a:endParaRPr>
          </a:p>
          <a:p>
            <a:r>
              <a:rPr lang="en-GB" sz="900" dirty="0">
                <a:latin typeface="+mj-lt"/>
                <a:cs typeface="Arial" panose="020B0604020202020204" pitchFamily="34" charset="0"/>
              </a:rPr>
              <a:t>n</a:t>
            </a:r>
            <a:r>
              <a:rPr lang="en-GB" sz="900" dirty="0" smtClean="0">
                <a:latin typeface="+mj-lt"/>
                <a:cs typeface="Arial" panose="020B0604020202020204" pitchFamily="34" charset="0"/>
              </a:rPr>
              <a:t>o </a:t>
            </a:r>
            <a:r>
              <a:rPr lang="en-GB" sz="900" dirty="0" err="1" smtClean="0">
                <a:latin typeface="+mj-lt"/>
                <a:cs typeface="Arial" panose="020B0604020202020204" pitchFamily="34" charset="0"/>
              </a:rPr>
              <a:t>CINJ</a:t>
            </a:r>
            <a:r>
              <a:rPr lang="en-GB" sz="900" dirty="0" smtClean="0">
                <a:latin typeface="+mj-lt"/>
                <a:cs typeface="Arial" panose="020B0604020202020204" pitchFamily="34" charset="0"/>
              </a:rPr>
              <a:t>  </a:t>
            </a:r>
          </a:p>
          <a:p>
            <a:endParaRPr lang="en-GB" sz="900" dirty="0">
              <a:latin typeface="+mj-lt"/>
              <a:cs typeface="Arial" panose="020B0604020202020204" pitchFamily="34" charset="0"/>
            </a:endParaRPr>
          </a:p>
          <a:p>
            <a:r>
              <a:rPr lang="en-GB" sz="900" dirty="0">
                <a:latin typeface="+mj-lt"/>
                <a:cs typeface="Arial" panose="020B0604020202020204" pitchFamily="34" charset="0"/>
              </a:rPr>
              <a:t>n</a:t>
            </a:r>
            <a:r>
              <a:rPr lang="en-GB" sz="900" dirty="0" smtClean="0">
                <a:latin typeface="+mj-lt"/>
                <a:cs typeface="Arial" panose="020B0604020202020204" pitchFamily="34" charset="0"/>
              </a:rPr>
              <a:t>o </a:t>
            </a:r>
            <a:r>
              <a:rPr lang="en-GB" sz="900" dirty="0" err="1" smtClean="0">
                <a:latin typeface="+mj-lt"/>
                <a:cs typeface="Arial" panose="020B0604020202020204" pitchFamily="34" charset="0"/>
              </a:rPr>
              <a:t>CINJ</a:t>
            </a:r>
            <a:endParaRPr lang="en-GB" sz="9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1523" y="4941168"/>
            <a:ext cx="388029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13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7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chemeClr val="bg1"/>
                </a:solidFill>
              </a:rPr>
              <a:t>optimization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874435"/>
            <a:ext cx="8568952" cy="335476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>
            <a:spAutoFit/>
          </a:bodyPr>
          <a:lstStyle/>
          <a:p>
            <a:r>
              <a:rPr lang="en-GB" sz="2400" b="1" dirty="0" smtClean="0"/>
              <a:t>Optimizing the lattice: </a:t>
            </a:r>
          </a:p>
          <a:p>
            <a:r>
              <a:rPr lang="en-GB" sz="2400" dirty="0" smtClean="0"/>
              <a:t>interplay between Linear &amp; Non-linear dynamics</a:t>
            </a:r>
          </a:p>
          <a:p>
            <a:endParaRPr lang="en-GB" sz="2400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Linear optimization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Matching technique</a:t>
            </a:r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Cancellation </a:t>
            </a:r>
            <a:r>
              <a:rPr lang="en-GB" sz="2000" dirty="0"/>
              <a:t>of non-linear driving terms </a:t>
            </a:r>
            <a:endParaRPr lang="en-GB" sz="2000" dirty="0" smtClean="0"/>
          </a:p>
          <a:p>
            <a:pPr marL="742950" lvl="1" indent="-285750">
              <a:buFontTx/>
              <a:buChar char="-"/>
            </a:pPr>
            <a:r>
              <a:rPr lang="en-GB" sz="2000" dirty="0" smtClean="0"/>
              <a:t>Cell-length </a:t>
            </a:r>
            <a:r>
              <a:rPr lang="en-GB" sz="2000" dirty="0" smtClean="0"/>
              <a:t>adaptation</a:t>
            </a:r>
            <a:endParaRPr lang="en-GB" sz="2000" dirty="0"/>
          </a:p>
          <a:p>
            <a:pPr marL="285750" indent="-285750">
              <a:buFontTx/>
              <a:buChar char="-"/>
            </a:pPr>
            <a:endParaRPr lang="en-GB" sz="2000" dirty="0" smtClean="0"/>
          </a:p>
          <a:p>
            <a:pPr marL="285750" indent="-285750">
              <a:buFontTx/>
              <a:buChar char="-"/>
            </a:pPr>
            <a:r>
              <a:rPr lang="en-GB" sz="2000" b="1" dirty="0" smtClean="0"/>
              <a:t>Non-linear optimization</a:t>
            </a:r>
          </a:p>
          <a:p>
            <a:pPr marL="742950" lvl="1" indent="-285750">
              <a:buFontTx/>
              <a:buChar char="-"/>
            </a:pPr>
            <a:r>
              <a:rPr lang="en-GB" sz="2000" dirty="0" err="1" smtClean="0"/>
              <a:t>MOGA</a:t>
            </a:r>
            <a:r>
              <a:rPr lang="en-GB" sz="2000" dirty="0" smtClean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14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750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7504" y="4653136"/>
            <a:ext cx="5256584" cy="1728192"/>
          </a:xfrm>
          <a:prstGeom prst="rect">
            <a:avLst/>
          </a:prstGeom>
          <a:solidFill>
            <a:srgbClr val="FFBF3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07504" y="678170"/>
            <a:ext cx="5256584" cy="2246774"/>
          </a:xfrm>
          <a:prstGeom prst="rect">
            <a:avLst/>
          </a:prstGeom>
          <a:solidFill>
            <a:srgbClr val="FFFF66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7504" y="678170"/>
            <a:ext cx="525658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900" b="1" dirty="0" err="1" smtClean="0"/>
              <a:t>C2</a:t>
            </a:r>
            <a:r>
              <a:rPr lang="en-GB" sz="1900" b="1" dirty="0" smtClean="0"/>
              <a:t> matching </a:t>
            </a:r>
            <a:r>
              <a:rPr lang="en-GB" sz="1900" dirty="0"/>
              <a:t>t</a:t>
            </a:r>
            <a:r>
              <a:rPr lang="en-GB" sz="1900" dirty="0" smtClean="0"/>
              <a:t>echnique </a:t>
            </a:r>
            <a:r>
              <a:rPr lang="en-GB" sz="1900" b="1" dirty="0" smtClean="0"/>
              <a:t>imported </a:t>
            </a:r>
            <a:r>
              <a:rPr lang="en-GB" sz="1900" dirty="0" smtClean="0"/>
              <a:t>from</a:t>
            </a:r>
            <a:r>
              <a:rPr lang="en-GB" sz="1900" b="1" dirty="0" smtClean="0"/>
              <a:t> </a:t>
            </a:r>
            <a:r>
              <a:rPr lang="en-GB" sz="1900" b="1" dirty="0" err="1" smtClean="0"/>
              <a:t>ESRF</a:t>
            </a:r>
            <a:r>
              <a:rPr lang="en-GB" sz="1900" b="1" dirty="0" smtClean="0"/>
              <a:t> </a:t>
            </a:r>
            <a:r>
              <a:rPr lang="en-GB" sz="1900" dirty="0" smtClean="0"/>
              <a:t>experience based on </a:t>
            </a:r>
            <a:r>
              <a:rPr lang="en-GB" sz="1900" b="1" dirty="0" smtClean="0"/>
              <a:t>5 main </a:t>
            </a:r>
            <a:r>
              <a:rPr lang="en-GB" sz="1900" b="1" i="1" dirty="0" smtClean="0"/>
              <a:t>parameters</a:t>
            </a:r>
            <a:r>
              <a:rPr lang="en-GB" sz="1900" dirty="0" smtClean="0"/>
              <a:t> (controlled by </a:t>
            </a:r>
            <a:r>
              <a:rPr lang="en-GB" sz="1900" b="1" dirty="0" smtClean="0"/>
              <a:t>cell quads</a:t>
            </a:r>
            <a:r>
              <a:rPr lang="en-GB" sz="1900" dirty="0" smtClean="0"/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b</a:t>
            </a:r>
            <a:r>
              <a:rPr lang="en-GB" sz="1900" baseline="-25000" dirty="0" err="1" smtClean="0"/>
              <a:t>x</a:t>
            </a:r>
            <a:r>
              <a:rPr lang="en-GB" sz="1900" dirty="0" smtClean="0"/>
              <a:t> @ IDs</a:t>
            </a:r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b</a:t>
            </a:r>
            <a:r>
              <a:rPr lang="en-GB" sz="1900" baseline="-25000" dirty="0" err="1" smtClean="0"/>
              <a:t>y</a:t>
            </a:r>
            <a:r>
              <a:rPr lang="en-GB" sz="1900" dirty="0" err="1" smtClean="0"/>
              <a:t>,</a:t>
            </a:r>
            <a:r>
              <a:rPr lang="en-GB" sz="1900" dirty="0" err="1" smtClean="0">
                <a:latin typeface="Symbol" panose="05050102010706020507" pitchFamily="18" charset="2"/>
              </a:rPr>
              <a:t>a</a:t>
            </a:r>
            <a:r>
              <a:rPr lang="en-GB" sz="1900" baseline="-25000" dirty="0" err="1" smtClean="0"/>
              <a:t>y</a:t>
            </a:r>
            <a:r>
              <a:rPr lang="en-GB" sz="1900" dirty="0" smtClean="0"/>
              <a:t> at central SF </a:t>
            </a:r>
            <a:r>
              <a:rPr lang="en-GB" sz="1900" dirty="0" err="1" smtClean="0"/>
              <a:t>sextupoles</a:t>
            </a:r>
            <a:endParaRPr lang="en-GB" sz="1900" dirty="0" smtClean="0"/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j</a:t>
            </a:r>
            <a:r>
              <a:rPr lang="en-GB" sz="1900" baseline="-25000" dirty="0" err="1" smtClean="0"/>
              <a:t>x,y</a:t>
            </a:r>
            <a:r>
              <a:rPr lang="en-GB" sz="1900" dirty="0" smtClean="0"/>
              <a:t> advance between </a:t>
            </a:r>
            <a:r>
              <a:rPr lang="en-GB" sz="1900" dirty="0" err="1" smtClean="0"/>
              <a:t>sextupoles</a:t>
            </a:r>
            <a:r>
              <a:rPr lang="en-GB" sz="1900" dirty="0" smtClean="0"/>
              <a:t>       [3</a:t>
            </a:r>
            <a:r>
              <a:rPr lang="en-GB" sz="1900" dirty="0" smtClean="0">
                <a:latin typeface="Symbol" charset="2"/>
                <a:cs typeface="Symbol" charset="2"/>
              </a:rPr>
              <a:t>p</a:t>
            </a:r>
            <a:r>
              <a:rPr lang="en-GB" sz="1900" dirty="0" smtClean="0"/>
              <a:t>/</a:t>
            </a:r>
            <a:r>
              <a:rPr lang="en-GB" sz="1900" dirty="0" smtClean="0">
                <a:latin typeface="Symbol" charset="2"/>
                <a:cs typeface="Symbol" charset="2"/>
              </a:rPr>
              <a:t>p</a:t>
            </a:r>
            <a:r>
              <a:rPr lang="en-GB" sz="1900" dirty="0" smtClean="0"/>
              <a:t>] </a:t>
            </a:r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j</a:t>
            </a:r>
            <a:r>
              <a:rPr lang="en-GB" sz="1900" baseline="-25000" dirty="0" err="1" smtClean="0"/>
              <a:t>x,y</a:t>
            </a:r>
            <a:r>
              <a:rPr lang="en-GB" sz="1900" dirty="0" smtClean="0"/>
              <a:t> advance in the cell</a:t>
            </a:r>
          </a:p>
          <a:p>
            <a:pPr marL="342900" indent="-342900" algn="just">
              <a:buFontTx/>
              <a:buChar char="-"/>
            </a:pPr>
            <a:endParaRPr lang="en-GB" sz="1900" dirty="0" smtClean="0"/>
          </a:p>
          <a:p>
            <a:pPr algn="just"/>
            <a:r>
              <a:rPr lang="en-GB" sz="1900" dirty="0" smtClean="0"/>
              <a:t>These parameters have been </a:t>
            </a:r>
          </a:p>
          <a:p>
            <a:pPr marL="342900" indent="-342900" algn="just">
              <a:buFontTx/>
              <a:buChar char="-"/>
            </a:pPr>
            <a:r>
              <a:rPr lang="en-GB" sz="1900" b="1" dirty="0" smtClean="0"/>
              <a:t>kept fixed </a:t>
            </a:r>
            <a:r>
              <a:rPr lang="en-GB" sz="1900" dirty="0" smtClean="0"/>
              <a:t>when changing </a:t>
            </a:r>
            <a:r>
              <a:rPr lang="en-GB" sz="1900" b="1" dirty="0" smtClean="0"/>
              <a:t>cell length</a:t>
            </a:r>
            <a:r>
              <a:rPr lang="en-GB" sz="1900" dirty="0" smtClean="0"/>
              <a:t> (</a:t>
            </a:r>
            <a:r>
              <a:rPr lang="en-GB" sz="1900" dirty="0" err="1" smtClean="0"/>
              <a:t>HMBA</a:t>
            </a:r>
            <a:r>
              <a:rPr lang="en-GB" sz="1900" dirty="0" smtClean="0"/>
              <a:t> </a:t>
            </a:r>
            <a:r>
              <a:rPr lang="en-GB" sz="1900" dirty="0" smtClean="0">
                <a:sym typeface="Wingdings" panose="05000000000000000000" pitchFamily="2" charset="2"/>
              </a:rPr>
              <a:t> </a:t>
            </a:r>
            <a:r>
              <a:rPr lang="en-GB" sz="1900" dirty="0" err="1" smtClean="0">
                <a:sym typeface="Wingdings" panose="05000000000000000000" pitchFamily="2" charset="2"/>
              </a:rPr>
              <a:t>DTBA</a:t>
            </a:r>
            <a:r>
              <a:rPr lang="en-GB" sz="1900" dirty="0" smtClean="0">
                <a:sym typeface="Wingdings" panose="05000000000000000000" pitchFamily="2" charset="2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en-GB" sz="1900" b="1" dirty="0">
                <a:sym typeface="Wingdings" panose="05000000000000000000" pitchFamily="2" charset="2"/>
              </a:rPr>
              <a:t>s</a:t>
            </a:r>
            <a:r>
              <a:rPr lang="en-GB" sz="1900" b="1" dirty="0" smtClean="0">
                <a:sym typeface="Wingdings" panose="05000000000000000000" pitchFamily="2" charset="2"/>
              </a:rPr>
              <a:t>canned</a:t>
            </a:r>
            <a:r>
              <a:rPr lang="en-GB" sz="1900" dirty="0" smtClean="0">
                <a:sym typeface="Wingdings" panose="05000000000000000000" pitchFamily="2" charset="2"/>
              </a:rPr>
              <a:t> when tuning quads during </a:t>
            </a:r>
            <a:r>
              <a:rPr lang="en-GB" sz="1900" dirty="0" err="1" smtClean="0">
                <a:sym typeface="Wingdings" panose="05000000000000000000" pitchFamily="2" charset="2"/>
              </a:rPr>
              <a:t>DTBA</a:t>
            </a:r>
            <a:r>
              <a:rPr lang="en-GB" sz="1900" dirty="0" smtClean="0">
                <a:sym typeface="Wingdings" panose="05000000000000000000" pitchFamily="2" charset="2"/>
              </a:rPr>
              <a:t> optimization (later)</a:t>
            </a:r>
            <a:endParaRPr lang="en-GB" sz="1900" dirty="0" smtClean="0"/>
          </a:p>
          <a:p>
            <a:pPr algn="just"/>
            <a:endParaRPr lang="en-GB" sz="1900" dirty="0"/>
          </a:p>
          <a:p>
            <a:pPr algn="just"/>
            <a:r>
              <a:rPr lang="en-GB" sz="1900" b="1" dirty="0" err="1" smtClean="0"/>
              <a:t>C1</a:t>
            </a:r>
            <a:r>
              <a:rPr lang="en-GB" sz="1900" b="1" dirty="0" smtClean="0"/>
              <a:t> </a:t>
            </a:r>
            <a:r>
              <a:rPr lang="en-GB" sz="1900" b="1" dirty="0" smtClean="0">
                <a:hlinkClick r:id="rId3" action="ppaction://hlinksldjump"/>
              </a:rPr>
              <a:t>matching</a:t>
            </a:r>
            <a:r>
              <a:rPr lang="en-GB" sz="1900" b="1" dirty="0" smtClean="0"/>
              <a:t>:</a:t>
            </a:r>
            <a:endParaRPr lang="en-GB" sz="1900" dirty="0" smtClean="0"/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j</a:t>
            </a:r>
            <a:r>
              <a:rPr lang="en-GB" sz="1900" baseline="-25000" dirty="0" err="1" smtClean="0"/>
              <a:t>x,y</a:t>
            </a:r>
            <a:r>
              <a:rPr lang="en-GB" sz="1900" dirty="0" smtClean="0"/>
              <a:t> advance in the cell </a:t>
            </a:r>
            <a:r>
              <a:rPr lang="en-GB" sz="1900" b="1" dirty="0" smtClean="0"/>
              <a:t>= </a:t>
            </a:r>
            <a:r>
              <a:rPr lang="en-GB" sz="1900" b="1" dirty="0" err="1" smtClean="0"/>
              <a:t>C2</a:t>
            </a:r>
            <a:r>
              <a:rPr lang="en-GB" sz="1900" b="1" dirty="0" smtClean="0"/>
              <a:t> </a:t>
            </a:r>
            <a:r>
              <a:rPr lang="en-GB" sz="1900" dirty="0" smtClean="0"/>
              <a:t>case (for symmetry) </a:t>
            </a:r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a</a:t>
            </a:r>
            <a:r>
              <a:rPr lang="en-GB" sz="1900" baseline="-25000" dirty="0" err="1" smtClean="0"/>
              <a:t>xy</a:t>
            </a:r>
            <a:r>
              <a:rPr lang="en-GB" sz="1900" baseline="-25000" dirty="0" smtClean="0"/>
              <a:t>  </a:t>
            </a:r>
            <a:r>
              <a:rPr lang="en-GB" sz="1900" dirty="0" smtClean="0"/>
              <a:t>@ LS = 0 </a:t>
            </a:r>
          </a:p>
          <a:p>
            <a:pPr marL="342900" indent="-342900" algn="just">
              <a:buFontTx/>
              <a:buChar char="-"/>
            </a:pPr>
            <a:r>
              <a:rPr lang="en-GB" sz="1900" dirty="0" err="1" smtClean="0">
                <a:latin typeface="Symbol" panose="05050102010706020507" pitchFamily="18" charset="2"/>
              </a:rPr>
              <a:t>h</a:t>
            </a:r>
            <a:r>
              <a:rPr lang="en-GB" sz="1900" baseline="-25000" dirty="0" err="1" smtClean="0"/>
              <a:t>x</a:t>
            </a:r>
            <a:r>
              <a:rPr lang="en-GB" sz="1900" dirty="0" smtClean="0"/>
              <a:t>’  @ LS = 0</a:t>
            </a:r>
          </a:p>
          <a:p>
            <a:pPr marL="342900" indent="-342900" algn="just">
              <a:buFontTx/>
              <a:buChar char="-"/>
            </a:pPr>
            <a:r>
              <a:rPr lang="en-GB" sz="1900" dirty="0" smtClean="0">
                <a:latin typeface="Symbol" panose="05050102010706020507" pitchFamily="18" charset="2"/>
              </a:rPr>
              <a:t>(</a:t>
            </a:r>
            <a:r>
              <a:rPr lang="en-GB" sz="1900" dirty="0" err="1" smtClean="0">
                <a:latin typeface="Symbol" panose="05050102010706020507" pitchFamily="18" charset="2"/>
              </a:rPr>
              <a:t>h</a:t>
            </a:r>
            <a:r>
              <a:rPr lang="en-GB" sz="1900" baseline="-25000" dirty="0" err="1" smtClean="0"/>
              <a:t>x</a:t>
            </a:r>
            <a:r>
              <a:rPr lang="en-GB" sz="1900" dirty="0" smtClean="0"/>
              <a:t>  = 0 additional constraint for some C1 cases) </a:t>
            </a:r>
            <a:endParaRPr lang="en-GB" sz="19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963782"/>
              </p:ext>
            </p:extLst>
          </p:nvPr>
        </p:nvGraphicFramePr>
        <p:xfrm>
          <a:off x="5408081" y="3315424"/>
          <a:ext cx="3672408" cy="286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595"/>
                <a:gridCol w="1200595"/>
                <a:gridCol w="1271218"/>
              </a:tblGrid>
              <a:tr h="370840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C1a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C1c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quads used for matching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Matching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params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=2.3833</a:t>
                      </a:r>
                      <a:endParaRPr lang="en-US" sz="12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x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Tw Cen MT"/>
                          <a:cs typeface="Tw Cen MT"/>
                        </a:rPr>
                        <a:t>0.8458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= 0 /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= 0</a:t>
                      </a:r>
                    </a:p>
                    <a:p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=2.3833</a:t>
                      </a:r>
                      <a:endParaRPr lang="en-US" sz="1200" baseline="-250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f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  <a:latin typeface="+mn-lt"/>
                          <a:cs typeface="Tw Cen MT"/>
                        </a:rPr>
                        <a:t>x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  <a:latin typeface="+mn-lt"/>
                          <a:cs typeface="Tw Cen MT"/>
                        </a:rPr>
                        <a:t>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+mn-lt"/>
                          <a:cs typeface="Tw Cen MT"/>
                        </a:rPr>
                        <a:t>0.8458</a:t>
                      </a:r>
                    </a:p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= 0 / 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a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= 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-25000" dirty="0" smtClean="0">
                          <a:solidFill>
                            <a:schemeClr val="tx1"/>
                          </a:solidFill>
                        </a:rPr>
                        <a:t>’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 0 / 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= 0</a:t>
                      </a:r>
                      <a:endParaRPr lang="en-US" sz="12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err="1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h</a:t>
                      </a:r>
                      <a:r>
                        <a:rPr lang="en-US" sz="12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@ long str.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[mm]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9900"/>
                          </a:solidFill>
                        </a:rPr>
                        <a:t>-3.96</a:t>
                      </a:r>
                      <a:endParaRPr lang="en-US" sz="1200" b="1" dirty="0">
                        <a:solidFill>
                          <a:srgbClr val="66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669900"/>
                          </a:solidFill>
                        </a:rPr>
                        <a:t>0.00</a:t>
                      </a:r>
                      <a:endParaRPr lang="en-US" sz="1200" b="1" dirty="0">
                        <a:solidFill>
                          <a:srgbClr val="6699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ID_C [m]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3.586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3.732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Waist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at ID_C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3" t="33467" r="21610" b="22753"/>
          <a:stretch/>
        </p:blipFill>
        <p:spPr bwMode="auto">
          <a:xfrm>
            <a:off x="5436096" y="1180765"/>
            <a:ext cx="3672409" cy="174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4788024" y="1628800"/>
            <a:ext cx="576064" cy="576064"/>
          </a:xfrm>
          <a:prstGeom prst="rightArrow">
            <a:avLst/>
          </a:prstGeom>
          <a:noFill/>
          <a:ln>
            <a:solidFill>
              <a:srgbClr val="FFB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15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8331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786458"/>
            <a:ext cx="849694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</a:t>
            </a:r>
            <a:r>
              <a:rPr lang="en-GB" sz="2400" b="1" dirty="0" smtClean="0"/>
              <a:t>ell optimization scan</a:t>
            </a:r>
          </a:p>
          <a:p>
            <a:r>
              <a:rPr lang="en-GB" sz="2400" dirty="0" smtClean="0"/>
              <a:t>Empirical finding (*) that some observed parameters (knobs) have </a:t>
            </a:r>
            <a:r>
              <a:rPr lang="en-GB" sz="2400" b="1" dirty="0" smtClean="0"/>
              <a:t>effective impact </a:t>
            </a:r>
            <a:r>
              <a:rPr lang="en-GB" sz="2400" dirty="0" smtClean="0"/>
              <a:t>on physically relevant quantities:</a:t>
            </a:r>
          </a:p>
          <a:p>
            <a:pPr marL="342900" indent="-342900">
              <a:buFontTx/>
              <a:buChar char="-"/>
            </a:pPr>
            <a:r>
              <a:rPr lang="en-GB" sz="2400" dirty="0" err="1" smtClean="0">
                <a:latin typeface="Symbol" panose="05050102010706020507" pitchFamily="18" charset="2"/>
              </a:rPr>
              <a:t>b</a:t>
            </a:r>
            <a:r>
              <a:rPr lang="en-GB" sz="2400" baseline="-25000" dirty="0" err="1" smtClean="0"/>
              <a:t>x</a:t>
            </a:r>
            <a:r>
              <a:rPr lang="en-GB" sz="2400" dirty="0" smtClean="0"/>
              <a:t> @ IDs    </a:t>
            </a:r>
            <a:r>
              <a:rPr lang="en-GB" sz="2400" dirty="0" smtClean="0">
                <a:sym typeface="Wingdings" panose="05000000000000000000" pitchFamily="2" charset="2"/>
              </a:rPr>
              <a:t>  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GB" sz="2400" baseline="-25000" dirty="0" smtClean="0">
                <a:sym typeface="Wingdings" panose="05000000000000000000" pitchFamily="2" charset="2"/>
              </a:rPr>
              <a:t>x</a:t>
            </a:r>
            <a:endParaRPr lang="en-GB" sz="2400" baseline="-250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Symbol" panose="05050102010706020507" pitchFamily="18" charset="2"/>
              </a:rPr>
              <a:t>b</a:t>
            </a:r>
            <a:r>
              <a:rPr lang="en-GB" sz="2400" baseline="-25000" dirty="0" smtClean="0"/>
              <a:t>y</a:t>
            </a:r>
            <a:r>
              <a:rPr lang="en-GB" sz="2400" dirty="0" smtClean="0"/>
              <a:t> </a:t>
            </a:r>
            <a:r>
              <a:rPr lang="en-GB" sz="2400" dirty="0"/>
              <a:t>@ </a:t>
            </a:r>
            <a:r>
              <a:rPr lang="en-GB" sz="2400" dirty="0" smtClean="0"/>
              <a:t>sext  </a:t>
            </a:r>
            <a:r>
              <a:rPr lang="en-GB" sz="1200" dirty="0" smtClean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 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e</a:t>
            </a:r>
            <a:r>
              <a:rPr lang="en-GB" sz="2400" baseline="-25000" dirty="0" smtClean="0">
                <a:sym typeface="Wingdings" panose="05000000000000000000" pitchFamily="2" charset="2"/>
              </a:rPr>
              <a:t>x</a:t>
            </a:r>
            <a:r>
              <a:rPr lang="en-GB" sz="2400" dirty="0">
                <a:sym typeface="Wingdings" panose="05000000000000000000" pitchFamily="2" charset="2"/>
              </a:rPr>
              <a:t>, 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GB" sz="2400" baseline="-25000" dirty="0" smtClean="0">
                <a:sym typeface="Wingdings" panose="05000000000000000000" pitchFamily="2" charset="2"/>
              </a:rPr>
              <a:t>x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baseline="-25000" dirty="0" smtClean="0"/>
              <a:t>y</a:t>
            </a:r>
            <a:r>
              <a:rPr lang="en-GB" sz="2400" dirty="0" smtClean="0"/>
              <a:t> </a:t>
            </a:r>
            <a:r>
              <a:rPr lang="en-GB" sz="2400" dirty="0"/>
              <a:t>@ sext  </a:t>
            </a:r>
            <a:r>
              <a:rPr lang="en-GB" sz="1200" dirty="0"/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dQ</a:t>
            </a:r>
            <a:r>
              <a:rPr lang="en-GB" sz="2400" baseline="-25000" dirty="0" err="1" smtClean="0">
                <a:sym typeface="Wingdings" panose="05000000000000000000" pitchFamily="2" charset="2"/>
              </a:rPr>
              <a:t>y</a:t>
            </a:r>
            <a:r>
              <a:rPr lang="en-GB" sz="2400" dirty="0" smtClean="0">
                <a:sym typeface="Wingdings" panose="05000000000000000000" pitchFamily="2" charset="2"/>
              </a:rPr>
              <a:t>/</a:t>
            </a:r>
            <a:r>
              <a:rPr lang="en-GB" sz="2400" dirty="0" err="1" smtClean="0">
                <a:sym typeface="Wingdings" panose="05000000000000000000" pitchFamily="2" charset="2"/>
              </a:rPr>
              <a:t>dAy</a:t>
            </a:r>
            <a:endParaRPr lang="en-GB" sz="24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GB" sz="2400" dirty="0" smtClean="0">
                <a:latin typeface="Symbol" panose="05050102010706020507" pitchFamily="18" charset="2"/>
              </a:rPr>
              <a:t>K4</a:t>
            </a:r>
            <a:r>
              <a:rPr lang="en-GB" sz="2400" dirty="0" smtClean="0"/>
              <a:t> </a:t>
            </a:r>
            <a:r>
              <a:rPr lang="en-GB" sz="2400" dirty="0"/>
              <a:t>@ </a:t>
            </a:r>
            <a:r>
              <a:rPr lang="en-GB" sz="2400" dirty="0" err="1" smtClean="0"/>
              <a:t>oct</a:t>
            </a:r>
            <a:r>
              <a:rPr lang="en-GB" sz="2400" dirty="0" smtClean="0"/>
              <a:t>  </a:t>
            </a:r>
            <a:r>
              <a:rPr lang="en-GB" sz="1200" dirty="0" smtClean="0"/>
              <a:t>  </a:t>
            </a:r>
            <a:r>
              <a:rPr lang="en-GB" sz="2400" dirty="0" smtClean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dQ</a:t>
            </a:r>
            <a:r>
              <a:rPr lang="en-GB" sz="2400" baseline="-25000" dirty="0" err="1" smtClean="0">
                <a:sym typeface="Wingdings" panose="05000000000000000000" pitchFamily="2" charset="2"/>
              </a:rPr>
              <a:t>x</a:t>
            </a:r>
            <a:r>
              <a:rPr lang="en-GB" sz="2400" dirty="0" smtClean="0">
                <a:sym typeface="Wingdings" panose="05000000000000000000" pitchFamily="2" charset="2"/>
              </a:rPr>
              <a:t>/</a:t>
            </a:r>
            <a:r>
              <a:rPr lang="en-GB" sz="2400" dirty="0" err="1" smtClean="0">
                <a:sym typeface="Wingdings" panose="05000000000000000000" pitchFamily="2" charset="2"/>
              </a:rPr>
              <a:t>dAx</a:t>
            </a:r>
            <a:endParaRPr lang="en-GB" sz="24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en-GB" sz="2400" dirty="0" err="1" smtClean="0">
                <a:latin typeface="Symbol" panose="05050102010706020507" pitchFamily="18" charset="2"/>
              </a:rPr>
              <a:t>j</a:t>
            </a:r>
            <a:r>
              <a:rPr lang="en-GB" sz="2400" baseline="-25000" dirty="0" err="1" smtClean="0"/>
              <a:t>y</a:t>
            </a:r>
            <a:r>
              <a:rPr lang="en-GB" sz="2400" dirty="0" smtClean="0"/>
              <a:t> advance between </a:t>
            </a:r>
            <a:r>
              <a:rPr lang="en-GB" sz="2400" dirty="0" err="1" smtClean="0"/>
              <a:t>sextupoles</a:t>
            </a:r>
            <a:r>
              <a:rPr lang="en-GB" sz="2400" dirty="0" smtClean="0"/>
              <a:t>   </a:t>
            </a:r>
            <a:r>
              <a:rPr lang="en-GB" sz="2400" dirty="0">
                <a:sym typeface="Wingdings" panose="05000000000000000000" pitchFamily="2" charset="2"/>
              </a:rPr>
              <a:t> </a:t>
            </a:r>
            <a:r>
              <a:rPr lang="en-GB" sz="2400" dirty="0" err="1" smtClean="0">
                <a:sym typeface="Wingdings" panose="05000000000000000000" pitchFamily="2" charset="2"/>
              </a:rPr>
              <a:t>dQ</a:t>
            </a:r>
            <a:r>
              <a:rPr lang="en-GB" sz="2400" baseline="-25000" dirty="0" err="1" smtClean="0">
                <a:sym typeface="Wingdings" panose="05000000000000000000" pitchFamily="2" charset="2"/>
              </a:rPr>
              <a:t>x</a:t>
            </a:r>
            <a:r>
              <a:rPr lang="en-GB" sz="2400" dirty="0" smtClean="0">
                <a:sym typeface="Wingdings" panose="05000000000000000000" pitchFamily="2" charset="2"/>
              </a:rPr>
              <a:t>/</a:t>
            </a:r>
            <a:r>
              <a:rPr lang="en-GB" sz="2400" dirty="0" err="1" smtClean="0">
                <a:sym typeface="Wingdings" panose="05000000000000000000" pitchFamily="2" charset="2"/>
              </a:rPr>
              <a:t>dAy</a:t>
            </a:r>
            <a:endParaRPr lang="en-GB" sz="2400" dirty="0" smtClean="0">
              <a:sym typeface="Wingdings" panose="05000000000000000000" pitchFamily="2" charset="2"/>
            </a:endParaRPr>
          </a:p>
          <a:p>
            <a:endParaRPr lang="en-GB" sz="1400" dirty="0" smtClean="0">
              <a:sym typeface="Wingdings" panose="05000000000000000000" pitchFamily="2" charset="2"/>
            </a:endParaRPr>
          </a:p>
          <a:p>
            <a:r>
              <a:rPr lang="en-GB" sz="2400" dirty="0" smtClean="0">
                <a:sym typeface="Wingdings" panose="05000000000000000000" pitchFamily="2" charset="2"/>
              </a:rPr>
              <a:t>Each parameter </a:t>
            </a:r>
            <a:r>
              <a:rPr lang="en-GB" sz="2400" b="1" u="sng" dirty="0" smtClean="0">
                <a:sym typeface="Wingdings" panose="05000000000000000000" pitchFamily="2" charset="2"/>
              </a:rPr>
              <a:t>scanned individually </a:t>
            </a:r>
            <a:r>
              <a:rPr lang="en-GB" sz="2400" dirty="0" smtClean="0">
                <a:sym typeface="Wingdings" panose="05000000000000000000" pitchFamily="2" charset="2"/>
              </a:rPr>
              <a:t>while keeping others fixed</a:t>
            </a:r>
            <a:endParaRPr lang="en-GB" sz="2400" dirty="0">
              <a:sym typeface="Wingdings" panose="05000000000000000000" pitchFamily="2" charset="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27" t="25750" r="1042" b="49166"/>
          <a:stretch/>
        </p:blipFill>
        <p:spPr bwMode="auto">
          <a:xfrm>
            <a:off x="179512" y="4346212"/>
            <a:ext cx="8741643" cy="196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820472" y="646330"/>
            <a:ext cx="323528" cy="6211669"/>
          </a:xfrm>
          <a:prstGeom prst="rect">
            <a:avLst/>
          </a:prstGeom>
          <a:gradFill flip="none" rotWithShape="1">
            <a:gsLst>
              <a:gs pos="0">
                <a:srgbClr val="669900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LINEAR KNOBS optimization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235" y="4787860"/>
            <a:ext cx="125893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Symbol" panose="05050102010706020507" pitchFamily="18" charset="2"/>
              </a:rPr>
              <a:t>e</a:t>
            </a:r>
            <a:r>
              <a:rPr lang="en-GB" sz="1400" b="1" baseline="-25000" dirty="0" smtClean="0"/>
              <a:t>x</a:t>
            </a:r>
            <a:r>
              <a:rPr lang="en-GB" sz="1400" b="1" dirty="0" smtClean="0"/>
              <a:t> vs </a:t>
            </a:r>
            <a:r>
              <a:rPr lang="en-GB" sz="1400" b="1" dirty="0" err="1" smtClean="0">
                <a:latin typeface="Symbol" panose="05050102010706020507" pitchFamily="18" charset="2"/>
              </a:rPr>
              <a:t>b</a:t>
            </a:r>
            <a:r>
              <a:rPr lang="en-GB" sz="1400" b="1" baseline="-25000" dirty="0" err="1" smtClean="0">
                <a:latin typeface="+mj-lt"/>
              </a:rPr>
              <a:t>x</a:t>
            </a:r>
            <a:r>
              <a:rPr lang="en-GB" sz="1400" b="1" dirty="0" smtClean="0">
                <a:latin typeface="+mj-lt"/>
              </a:rPr>
              <a:t> @ ID</a:t>
            </a:r>
            <a:r>
              <a:rPr lang="en-GB" sz="1400" b="1" baseline="-25000" dirty="0" smtClean="0">
                <a:latin typeface="+mj-lt"/>
              </a:rPr>
              <a:t>A</a:t>
            </a:r>
            <a:endParaRPr lang="en-GB" sz="1400" b="1" baseline="-25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85209" y="4787860"/>
            <a:ext cx="909736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400" b="1" dirty="0" smtClean="0">
                <a:latin typeface="+mj-lt"/>
              </a:rPr>
              <a:t>DA @ ID</a:t>
            </a:r>
            <a:r>
              <a:rPr lang="en-GB" sz="1400" b="1" baseline="-25000" dirty="0" smtClean="0">
                <a:latin typeface="+mj-lt"/>
              </a:rPr>
              <a:t>A</a:t>
            </a:r>
            <a:endParaRPr lang="en-GB" sz="1400" b="1" baseline="-25000" dirty="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20370" y="2433062"/>
            <a:ext cx="1845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solidFill>
                  <a:schemeClr val="bg1">
                    <a:lumMod val="50000"/>
                  </a:schemeClr>
                </a:solidFill>
              </a:rPr>
              <a:t>(*) P. Raimondi, </a:t>
            </a:r>
            <a:r>
              <a:rPr lang="en-GB" sz="1600" dirty="0" err="1" smtClean="0">
                <a:solidFill>
                  <a:schemeClr val="bg1">
                    <a:lumMod val="50000"/>
                  </a:schemeClr>
                </a:solidFill>
              </a:rPr>
              <a:t>ESRF</a:t>
            </a: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912" y="6021288"/>
            <a:ext cx="16051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ourtesy of A. Alekou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16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616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20472" y="646330"/>
            <a:ext cx="323528" cy="6211669"/>
          </a:xfrm>
          <a:prstGeom prst="rect">
            <a:avLst/>
          </a:prstGeom>
          <a:gradFill flip="none" rotWithShape="1">
            <a:gsLst>
              <a:gs pos="0">
                <a:srgbClr val="669900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chemeClr val="accent3">
                    <a:lumMod val="50000"/>
                  </a:schemeClr>
                </a:solidFill>
              </a:rPr>
              <a:t>LINEAR KNOBS optimization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" t="9334" r="3125" b="5583"/>
          <a:stretch/>
        </p:blipFill>
        <p:spPr bwMode="auto">
          <a:xfrm>
            <a:off x="2411760" y="2705052"/>
            <a:ext cx="6120680" cy="3460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6375" dist="38100" dir="8100000" sx="102000" sy="102000" algn="tr" rotWithShape="0">
              <a:srgbClr val="1E39F6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03548" y="78645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Cell-2 </a:t>
            </a:r>
            <a:r>
              <a:rPr lang="en-GB" sz="2400" b="1" dirty="0" err="1" smtClean="0"/>
              <a:t>MOGA</a:t>
            </a:r>
            <a:r>
              <a:rPr lang="en-GB" sz="2400" b="1" dirty="0" smtClean="0"/>
              <a:t> </a:t>
            </a:r>
            <a:r>
              <a:rPr lang="en-GB" sz="2400" dirty="0" smtClean="0"/>
              <a:t>optimization</a:t>
            </a:r>
            <a:r>
              <a:rPr lang="en-GB" sz="2400" baseline="30000" dirty="0" smtClean="0"/>
              <a:t>(*)</a:t>
            </a:r>
            <a:r>
              <a:rPr lang="en-GB" sz="2400" dirty="0" smtClean="0"/>
              <a:t> on the </a:t>
            </a:r>
            <a:r>
              <a:rPr lang="en-GB" sz="2400" b="1" dirty="0" smtClean="0"/>
              <a:t>whole set </a:t>
            </a:r>
            <a:r>
              <a:rPr lang="en-GB" sz="2400" dirty="0" smtClean="0"/>
              <a:t>of parameters </a:t>
            </a:r>
          </a:p>
          <a:p>
            <a:r>
              <a:rPr lang="en-GB" sz="2400" dirty="0" smtClean="0">
                <a:latin typeface="Symbol" panose="05050102010706020507" pitchFamily="18" charset="2"/>
              </a:rPr>
              <a:t>(</a:t>
            </a:r>
            <a:r>
              <a:rPr lang="en-GB" sz="2400" dirty="0" err="1" smtClean="0">
                <a:latin typeface="Symbol" panose="05050102010706020507" pitchFamily="18" charset="2"/>
              </a:rPr>
              <a:t>b</a:t>
            </a:r>
            <a:r>
              <a:rPr lang="en-GB" sz="2400" baseline="-25000" dirty="0" err="1" smtClean="0"/>
              <a:t>x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Symbol" panose="05050102010706020507" pitchFamily="18" charset="2"/>
              </a:rPr>
              <a:t>b</a:t>
            </a:r>
            <a:r>
              <a:rPr lang="en-GB" sz="2400" baseline="-25000" dirty="0" smtClean="0"/>
              <a:t>y</a:t>
            </a:r>
            <a:r>
              <a:rPr lang="en-GB" sz="2400" dirty="0" smtClean="0"/>
              <a:t>,</a:t>
            </a:r>
            <a:r>
              <a:rPr lang="en-GB" sz="2400" baseline="-25000" dirty="0" smtClean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latin typeface="Symbol" panose="05050102010706020507" pitchFamily="18" charset="2"/>
              </a:rPr>
              <a:t>a</a:t>
            </a:r>
            <a:r>
              <a:rPr lang="en-GB" sz="2400" baseline="-25000" dirty="0" smtClean="0"/>
              <a:t>y</a:t>
            </a:r>
            <a:r>
              <a:rPr lang="en-GB" sz="2400" dirty="0" smtClean="0"/>
              <a:t>, </a:t>
            </a:r>
            <a:r>
              <a:rPr lang="en-GB" sz="2400" dirty="0" smtClean="0">
                <a:latin typeface="Symbol" panose="05050102010706020507" pitchFamily="18" charset="2"/>
              </a:rPr>
              <a:t>K4</a:t>
            </a:r>
            <a:r>
              <a:rPr lang="en-GB" sz="2400" dirty="0" smtClean="0"/>
              <a:t>, </a:t>
            </a:r>
            <a:r>
              <a:rPr lang="en-GB" sz="2400" dirty="0" err="1" smtClean="0">
                <a:latin typeface="Symbol" panose="05050102010706020507" pitchFamily="18" charset="2"/>
              </a:rPr>
              <a:t>j</a:t>
            </a:r>
            <a:r>
              <a:rPr lang="en-GB" sz="2400" baseline="-25000" dirty="0" err="1" smtClean="0"/>
              <a:t>x,y</a:t>
            </a:r>
            <a:r>
              <a:rPr lang="en-GB" sz="2400" dirty="0" smtClean="0">
                <a:latin typeface="Symbol" panose="05050102010706020507" pitchFamily="18" charset="2"/>
              </a:rPr>
              <a:t>)</a:t>
            </a:r>
            <a:r>
              <a:rPr lang="en-GB" sz="2400" dirty="0" smtClean="0">
                <a:latin typeface="Calibri"/>
                <a:cs typeface="Calibri"/>
              </a:rPr>
              <a:t> </a:t>
            </a:r>
            <a:r>
              <a:rPr lang="en-GB" sz="2400" dirty="0" smtClean="0">
                <a:latin typeface="Calibri"/>
                <a:cs typeface="Calibri"/>
                <a:sym typeface="Wingdings"/>
              </a:rPr>
              <a:t> 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(</a:t>
            </a:r>
            <a:r>
              <a:rPr lang="en-GB" sz="2400" b="1" dirty="0" err="1" smtClean="0">
                <a:latin typeface="Symbol" panose="05050102010706020507" pitchFamily="18" charset="2"/>
                <a:sym typeface="Wingdings" panose="05000000000000000000" pitchFamily="2" charset="2"/>
              </a:rPr>
              <a:t>t</a:t>
            </a:r>
            <a:r>
              <a:rPr lang="en-GB" sz="2400" b="1" dirty="0" err="1" smtClean="0">
                <a:latin typeface="+mj-lt"/>
                <a:sym typeface="Wingdings" panose="05000000000000000000" pitchFamily="2" charset="2"/>
              </a:rPr>
              <a:t>,DA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) </a:t>
            </a:r>
            <a:r>
              <a:rPr lang="en-GB" sz="2400" dirty="0" smtClean="0">
                <a:latin typeface="+mj-lt"/>
                <a:sym typeface="Wingdings" panose="05000000000000000000" pitchFamily="2" charset="2"/>
              </a:rPr>
              <a:t> [keep </a:t>
            </a:r>
            <a:r>
              <a:rPr lang="en-GB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x</a:t>
            </a:r>
            <a:r>
              <a:rPr lang="en-GB" sz="2400" dirty="0" smtClean="0">
                <a:latin typeface="+mj-lt"/>
                <a:sym typeface="Wingdings" panose="05000000000000000000" pitchFamily="2" charset="2"/>
              </a:rPr>
              <a:t>=(2,2)]</a:t>
            </a:r>
            <a:endParaRPr lang="en-GB" sz="2400" dirty="0" smtClean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endParaRPr lang="en-GB" sz="2400" dirty="0">
              <a:latin typeface="Symbol" panose="05050102010706020507" pitchFamily="18" charset="2"/>
              <a:sym typeface="Wingdings" panose="05000000000000000000" pitchFamily="2" charset="2"/>
            </a:endParaRPr>
          </a:p>
          <a:p>
            <a:r>
              <a:rPr lang="en-GB" sz="2400" dirty="0" smtClean="0">
                <a:latin typeface="+mj-lt"/>
                <a:sym typeface="Wingdings" panose="05000000000000000000" pitchFamily="2" charset="2"/>
              </a:rPr>
              <a:t>Promising improvement, BUT still </a:t>
            </a:r>
            <a:r>
              <a:rPr lang="en-GB" sz="2400" b="1" dirty="0" smtClean="0">
                <a:latin typeface="+mj-lt"/>
                <a:sym typeface="Wingdings" panose="05000000000000000000" pitchFamily="2" charset="2"/>
              </a:rPr>
              <a:t>errors</a:t>
            </a:r>
            <a:r>
              <a:rPr lang="en-GB" sz="2400" dirty="0" smtClean="0">
                <a:latin typeface="+mj-lt"/>
                <a:sym typeface="Wingdings" panose="05000000000000000000" pitchFamily="2" charset="2"/>
              </a:rPr>
              <a:t> to be included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94817" y="3068960"/>
            <a:ext cx="1589254" cy="17543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i="1" dirty="0" smtClean="0">
                <a:sym typeface="Wingdings" panose="05000000000000000000" pitchFamily="2" charset="2"/>
              </a:rPr>
              <a:t>(*)</a:t>
            </a:r>
            <a:r>
              <a:rPr lang="en-GB" i="1" dirty="0"/>
              <a:t> </a:t>
            </a:r>
            <a:r>
              <a:rPr lang="en-GB" i="1" dirty="0" err="1"/>
              <a:t>24xC2</a:t>
            </a:r>
            <a:r>
              <a:rPr lang="en-GB" i="1" dirty="0"/>
              <a:t> ring</a:t>
            </a:r>
          </a:p>
          <a:p>
            <a:endParaRPr lang="en-GB" i="1" dirty="0" smtClean="0">
              <a:sym typeface="Wingdings" panose="05000000000000000000" pitchFamily="2" charset="2"/>
            </a:endParaRPr>
          </a:p>
          <a:p>
            <a:r>
              <a:rPr lang="en-GB" i="1" dirty="0" err="1" smtClean="0">
                <a:sym typeface="Wingdings" panose="05000000000000000000" pitchFamily="2" charset="2"/>
              </a:rPr>
              <a:t>Ib</a:t>
            </a:r>
            <a:r>
              <a:rPr lang="en-GB" i="1" dirty="0" smtClean="0">
                <a:sym typeface="Wingdings" panose="05000000000000000000" pitchFamily="2" charset="2"/>
              </a:rPr>
              <a:t> = </a:t>
            </a:r>
            <a:r>
              <a:rPr lang="en-GB" i="1" dirty="0" err="1" smtClean="0">
                <a:sym typeface="Wingdings" panose="05000000000000000000" pitchFamily="2" charset="2"/>
              </a:rPr>
              <a:t>300mA</a:t>
            </a:r>
            <a:endParaRPr lang="en-GB" i="1" dirty="0" smtClean="0">
              <a:sym typeface="Wingdings" panose="05000000000000000000" pitchFamily="2" charset="2"/>
            </a:endParaRPr>
          </a:p>
          <a:p>
            <a:r>
              <a:rPr lang="en-GB" i="1" dirty="0" err="1" smtClean="0">
                <a:sym typeface="Wingdings" panose="05000000000000000000" pitchFamily="2" charset="2"/>
              </a:rPr>
              <a:t>Nb</a:t>
            </a:r>
            <a:r>
              <a:rPr lang="en-GB" i="1" dirty="0" smtClean="0">
                <a:sym typeface="Wingdings" panose="05000000000000000000" pitchFamily="2" charset="2"/>
              </a:rPr>
              <a:t> = 900</a:t>
            </a:r>
          </a:p>
          <a:p>
            <a:r>
              <a:rPr lang="en-GB" i="1" dirty="0" err="1" smtClean="0">
                <a:sym typeface="Wingdings" panose="05000000000000000000" pitchFamily="2" charset="2"/>
              </a:rPr>
              <a:t>Bl</a:t>
            </a:r>
            <a:r>
              <a:rPr lang="en-GB" i="1" dirty="0" smtClean="0">
                <a:sym typeface="Wingdings" panose="05000000000000000000" pitchFamily="2" charset="2"/>
              </a:rPr>
              <a:t> = 1.71 mm</a:t>
            </a:r>
          </a:p>
          <a:p>
            <a:r>
              <a:rPr lang="en-GB" i="1" dirty="0" smtClean="0">
                <a:sym typeface="Wingdings" panose="05000000000000000000" pitchFamily="2" charset="2"/>
              </a:rPr>
              <a:t>C = 1.0% </a:t>
            </a:r>
          </a:p>
        </p:txBody>
      </p:sp>
      <p:sp>
        <p:nvSpPr>
          <p:cNvPr id="13" name="Oval 12"/>
          <p:cNvSpPr/>
          <p:nvPr/>
        </p:nvSpPr>
        <p:spPr>
          <a:xfrm>
            <a:off x="5076056" y="3068960"/>
            <a:ext cx="21602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/>
          <p:cNvCxnSpPr>
            <a:endCxn id="13" idx="7"/>
          </p:cNvCxnSpPr>
          <p:nvPr/>
        </p:nvCxnSpPr>
        <p:spPr>
          <a:xfrm flipH="1">
            <a:off x="5260444" y="2564904"/>
            <a:ext cx="607700" cy="535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82133" y="2308230"/>
            <a:ext cx="29790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rgbClr val="FF0000"/>
                </a:solidFill>
              </a:rPr>
              <a:t>p</a:t>
            </a:r>
            <a:r>
              <a:rPr lang="en-GB" sz="1400" dirty="0" smtClean="0">
                <a:solidFill>
                  <a:srgbClr val="FF0000"/>
                </a:solidFill>
              </a:rPr>
              <a:t>ick up solution for further optimization</a:t>
            </a:r>
            <a:endParaRPr lang="en-GB" sz="14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1760" y="5872916"/>
            <a:ext cx="16051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ourtesy of A. Alekou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"/>
          <p:cNvSpPr txBox="1">
            <a:spLocks noChangeArrowheads="1"/>
          </p:cNvSpPr>
          <p:nvPr/>
        </p:nvSpPr>
        <p:spPr bwMode="auto">
          <a:xfrm>
            <a:off x="1979712" y="2118335"/>
            <a:ext cx="5184576" cy="224676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95250" dist="38100" dir="8100000" sx="101000" sy="101000" algn="tr" rotWithShape="0">
              <a:srgbClr val="FF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i="1" dirty="0">
                <a:latin typeface="Tw Cen MT"/>
                <a:cs typeface="Tw Cen MT"/>
              </a:rPr>
              <a:t>With a DA of 11 mm and a lifetime of 3.2h the DTBA is a promising candidate for Diamond II. </a:t>
            </a:r>
            <a:endParaRPr lang="en-GB" sz="2800" i="1" dirty="0" smtClean="0">
              <a:latin typeface="Tw Cen MT"/>
              <a:cs typeface="Tw Cen MT"/>
            </a:endParaRPr>
          </a:p>
          <a:p>
            <a:pPr algn="ctr" eaLnBrk="1" hangingPunct="1"/>
            <a:r>
              <a:rPr lang="en-GB" sz="2800" i="1" dirty="0" smtClean="0">
                <a:solidFill>
                  <a:srgbClr val="FF0000"/>
                </a:solidFill>
                <a:latin typeface="Tw Cen MT"/>
                <a:cs typeface="Tw Cen MT"/>
              </a:rPr>
              <a:t>Most </a:t>
            </a:r>
            <a:r>
              <a:rPr lang="en-GB" sz="2800" i="1" dirty="0">
                <a:solidFill>
                  <a:srgbClr val="FF0000"/>
                </a:solidFill>
                <a:latin typeface="Tw Cen MT"/>
                <a:cs typeface="Tw Cen MT"/>
              </a:rPr>
              <a:t>of the design effort is concentrating on this lattice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17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1306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20472" y="646330"/>
            <a:ext cx="323528" cy="621166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NON-LINEAR optimization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620688"/>
            <a:ext cx="4320480" cy="2108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SP – </a:t>
            </a:r>
            <a:r>
              <a:rPr lang="en-GB" sz="2400" b="1" dirty="0" err="1" smtClean="0"/>
              <a:t>sextupoles</a:t>
            </a:r>
            <a:r>
              <a:rPr lang="en-GB" sz="2400" b="1" dirty="0" smtClean="0"/>
              <a:t> / </a:t>
            </a:r>
            <a:r>
              <a:rPr lang="en-GB" sz="2400" b="1" dirty="0" err="1" smtClean="0"/>
              <a:t>octupoles</a:t>
            </a:r>
            <a:endParaRPr lang="en-GB" sz="2400" b="1" dirty="0" smtClean="0"/>
          </a:p>
          <a:p>
            <a:endParaRPr lang="en-GB" sz="800" b="1" dirty="0" smtClean="0"/>
          </a:p>
          <a:p>
            <a:r>
              <a:rPr lang="en-GB" sz="2400" b="1" dirty="0" smtClean="0"/>
              <a:t>        </a:t>
            </a:r>
            <a:r>
              <a:rPr lang="en-GB" sz="2400" dirty="0" smtClean="0">
                <a:solidFill>
                  <a:srgbClr val="008000"/>
                </a:solidFill>
              </a:rPr>
              <a:t>chromaticity control (2,2)</a:t>
            </a:r>
            <a:endParaRPr lang="en-GB" sz="2400" b="1" dirty="0" smtClean="0">
              <a:sym typeface="Wingdings" panose="05000000000000000000" pitchFamily="2" charset="2"/>
            </a:endParaRPr>
          </a:p>
          <a:p>
            <a:r>
              <a:rPr lang="en-GB" sz="2400" b="1" dirty="0" smtClean="0">
                <a:sym typeface="Wingdings" panose="05000000000000000000" pitchFamily="2" charset="2"/>
              </a:rPr>
              <a:t>C2:</a:t>
            </a:r>
            <a:r>
              <a:rPr lang="en-GB" sz="2400" dirty="0" smtClean="0">
                <a:sym typeface="Wingdings" panose="05000000000000000000" pitchFamily="2" charset="2"/>
              </a:rPr>
              <a:t>   </a:t>
            </a:r>
            <a:r>
              <a:rPr lang="en-GB" sz="2400" b="1" dirty="0" smtClean="0">
                <a:solidFill>
                  <a:srgbClr val="008000"/>
                </a:solidFill>
                <a:sym typeface="Wingdings" panose="05000000000000000000" pitchFamily="2" charset="2"/>
              </a:rPr>
              <a:t>SD1,  SF1</a:t>
            </a:r>
            <a:r>
              <a:rPr lang="en-GB" sz="2400" dirty="0" smtClean="0">
                <a:sym typeface="Wingdings" panose="05000000000000000000" pitchFamily="2" charset="2"/>
              </a:rPr>
              <a:t>,  </a:t>
            </a:r>
            <a:r>
              <a:rPr lang="en-GB" sz="2400" b="1" dirty="0" smtClean="0">
                <a:solidFill>
                  <a:srgbClr val="669900"/>
                </a:solidFill>
                <a:sym typeface="Wingdings" panose="05000000000000000000" pitchFamily="2" charset="2"/>
              </a:rPr>
              <a:t>SD2</a:t>
            </a:r>
            <a:r>
              <a:rPr lang="en-GB" sz="2400" dirty="0" smtClean="0">
                <a:sym typeface="Wingdings" panose="05000000000000000000" pitchFamily="2" charset="2"/>
              </a:rPr>
              <a:t>  /  </a:t>
            </a:r>
            <a:r>
              <a:rPr lang="en-GB" sz="2400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OF1</a:t>
            </a:r>
          </a:p>
          <a:p>
            <a:r>
              <a:rPr lang="en-GB" sz="2400" b="1" dirty="0" smtClean="0">
                <a:sym typeface="Wingdings" panose="05000000000000000000" pitchFamily="2" charset="2"/>
              </a:rPr>
              <a:t>C1:</a:t>
            </a:r>
            <a:r>
              <a:rPr lang="en-GB" sz="2400" dirty="0" smtClean="0">
                <a:sym typeface="Wingdings" panose="05000000000000000000" pitchFamily="2" charset="2"/>
              </a:rPr>
              <a:t>   </a:t>
            </a:r>
            <a:r>
              <a:rPr lang="en-GB" sz="2400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SD3,  SF2,  SD4</a:t>
            </a:r>
            <a:r>
              <a:rPr lang="en-GB" sz="2400" dirty="0" smtClean="0">
                <a:solidFill>
                  <a:srgbClr val="FF6600"/>
                </a:solidFill>
                <a:sym typeface="Wingdings" panose="05000000000000000000" pitchFamily="2" charset="2"/>
              </a:rPr>
              <a:t>  /  </a:t>
            </a:r>
            <a:r>
              <a:rPr lang="en-GB" sz="2400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OF2</a:t>
            </a:r>
          </a:p>
          <a:p>
            <a:r>
              <a:rPr lang="en-GB" sz="2400" b="1" dirty="0">
                <a:solidFill>
                  <a:srgbClr val="FF6600"/>
                </a:solidFill>
                <a:sym typeface="Wingdings" panose="05000000000000000000" pitchFamily="2" charset="2"/>
              </a:rPr>
              <a:t> </a:t>
            </a:r>
            <a:r>
              <a:rPr lang="en-GB" sz="2400" b="1" dirty="0" smtClean="0">
                <a:solidFill>
                  <a:srgbClr val="FF6600"/>
                </a:solidFill>
                <a:sym typeface="Wingdings" panose="05000000000000000000" pitchFamily="2" charset="2"/>
              </a:rPr>
              <a:t>       </a:t>
            </a:r>
            <a:r>
              <a:rPr lang="en-GB" sz="2400" dirty="0" smtClean="0">
                <a:solidFill>
                  <a:srgbClr val="FF6600"/>
                </a:solidFill>
                <a:sym typeface="Wingdings" panose="05000000000000000000" pitchFamily="2" charset="2"/>
              </a:rPr>
              <a:t>(</a:t>
            </a:r>
            <a:r>
              <a:rPr lang="en-GB" sz="2400" dirty="0" err="1" smtClean="0">
                <a:solidFill>
                  <a:srgbClr val="FF6600"/>
                </a:solidFill>
                <a:latin typeface="Symbol" charset="2"/>
                <a:cs typeface="Symbol" charset="2"/>
                <a:sym typeface="Wingdings" panose="05000000000000000000" pitchFamily="2" charset="2"/>
              </a:rPr>
              <a:t>t</a:t>
            </a:r>
            <a:r>
              <a:rPr lang="en-GB" sz="2400" dirty="0" err="1" smtClean="0">
                <a:solidFill>
                  <a:srgbClr val="FF6600"/>
                </a:solidFill>
                <a:sym typeface="Wingdings" panose="05000000000000000000" pitchFamily="2" charset="2"/>
              </a:rPr>
              <a:t>,DA</a:t>
            </a:r>
            <a:r>
              <a:rPr lang="en-GB" sz="2400" dirty="0" smtClean="0">
                <a:solidFill>
                  <a:srgbClr val="FF6600"/>
                </a:solidFill>
                <a:sym typeface="Wingdings" panose="05000000000000000000" pitchFamily="2" charset="2"/>
              </a:rPr>
              <a:t>) optimization</a:t>
            </a:r>
            <a:endParaRPr lang="en-GB" sz="2400" dirty="0">
              <a:solidFill>
                <a:srgbClr val="FF6600"/>
              </a:solidFill>
              <a:sym typeface="Wingdings" panose="05000000000000000000" pitchFamily="2" charset="2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4355976" y="1412776"/>
            <a:ext cx="576064" cy="936104"/>
          </a:xfrm>
          <a:prstGeom prst="rightArrow">
            <a:avLst/>
          </a:prstGeom>
          <a:solidFill>
            <a:srgbClr val="FF0000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148064" y="1700808"/>
            <a:ext cx="2831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ym typeface="Wingdings" panose="05000000000000000000" pitchFamily="2" charset="2"/>
              </a:rPr>
              <a:t>MOGA improvement in DA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547664" y="2888595"/>
            <a:ext cx="6048672" cy="3348717"/>
            <a:chOff x="905752" y="2740223"/>
            <a:chExt cx="6690584" cy="3641105"/>
          </a:xfrm>
        </p:grpSpPr>
        <p:pic>
          <p:nvPicPr>
            <p:cNvPr id="3" name="Picture 2" descr="Screen Shot 2016-11-22 at 23.42.4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446" y="2740223"/>
              <a:ext cx="6671890" cy="3641105"/>
            </a:xfrm>
            <a:prstGeom prst="rect">
              <a:avLst/>
            </a:prstGeom>
            <a:effectLst>
              <a:outerShdw blurRad="76200" dist="38100" dir="8100000" sx="102000" sy="102000" algn="tr" rotWithShape="0">
                <a:srgbClr val="1E39F6">
                  <a:alpha val="40000"/>
                </a:srgbClr>
              </a:outerShdw>
            </a:effectLst>
          </p:spPr>
        </p:pic>
        <p:sp>
          <p:nvSpPr>
            <p:cNvPr id="11" name="Rectangle 10"/>
            <p:cNvSpPr/>
            <p:nvPr/>
          </p:nvSpPr>
          <p:spPr>
            <a:xfrm>
              <a:off x="905752" y="6088940"/>
              <a:ext cx="160518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sz="1300" dirty="0" smtClean="0">
                  <a:solidFill>
                    <a:schemeClr val="bg1">
                      <a:lumMod val="50000"/>
                    </a:schemeClr>
                  </a:solidFill>
                </a:rPr>
                <a:t>ourtesy of A. Alekou</a:t>
              </a:r>
              <a:endParaRPr lang="en-GB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18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7275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027661" y="3660571"/>
            <a:ext cx="5136627" cy="2792765"/>
            <a:chOff x="3275856" y="3225576"/>
            <a:chExt cx="5496667" cy="3085153"/>
          </a:xfrm>
        </p:grpSpPr>
        <p:pic>
          <p:nvPicPr>
            <p:cNvPr id="2" name="Picture 1" descr="Screen Shot 2016-11-23 at 00.59.25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856" y="3225576"/>
              <a:ext cx="5496667" cy="3085153"/>
            </a:xfrm>
            <a:prstGeom prst="rect">
              <a:avLst/>
            </a:prstGeom>
            <a:effectLst>
              <a:outerShdw blurRad="88900" dist="38100" dir="8100000" sx="102000" sy="102000" algn="tr" rotWithShape="0">
                <a:srgbClr val="1E39F6">
                  <a:alpha val="40000"/>
                </a:srgbClr>
              </a:outerShdw>
            </a:effectLst>
          </p:spPr>
        </p:pic>
        <p:sp>
          <p:nvSpPr>
            <p:cNvPr id="10" name="Freeform 9"/>
            <p:cNvSpPr/>
            <p:nvPr/>
          </p:nvSpPr>
          <p:spPr>
            <a:xfrm>
              <a:off x="4211960" y="4509120"/>
              <a:ext cx="3878332" cy="1224136"/>
            </a:xfrm>
            <a:custGeom>
              <a:avLst/>
              <a:gdLst>
                <a:gd name="connsiteX0" fmla="*/ 0 w 4324311"/>
                <a:gd name="connsiteY0" fmla="*/ 0 h 1357640"/>
                <a:gd name="connsiteX1" fmla="*/ 4324311 w 4324311"/>
                <a:gd name="connsiteY1" fmla="*/ 10949 h 1357640"/>
                <a:gd name="connsiteX2" fmla="*/ 4324311 w 4324311"/>
                <a:gd name="connsiteY2" fmla="*/ 1357640 h 1357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324311" h="1357640">
                  <a:moveTo>
                    <a:pt x="0" y="0"/>
                  </a:moveTo>
                  <a:lnTo>
                    <a:pt x="4324311" y="10949"/>
                  </a:lnTo>
                  <a:lnTo>
                    <a:pt x="4324311" y="1357640"/>
                  </a:lnTo>
                </a:path>
              </a:pathLst>
            </a:custGeom>
            <a:ln>
              <a:solidFill>
                <a:srgbClr val="FF0000"/>
              </a:solidFill>
              <a:prstDash val="dash"/>
              <a:headEnd type="arrow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275856" y="6018341"/>
              <a:ext cx="1605183" cy="29238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00" dirty="0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sz="1300" dirty="0" smtClean="0">
                  <a:solidFill>
                    <a:schemeClr val="bg1">
                      <a:lumMod val="50000"/>
                    </a:schemeClr>
                  </a:solidFill>
                </a:rPr>
                <a:t>ourtesy of A. Alekou</a:t>
              </a:r>
              <a:endParaRPr lang="en-GB" sz="13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251520" y="620688"/>
            <a:ext cx="86409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Injection Efficiency optimization </a:t>
            </a:r>
            <a:r>
              <a:rPr lang="en-GB" sz="2400" b="1" dirty="0" smtClean="0">
                <a:sym typeface="Wingdings"/>
              </a:rPr>
              <a:t> DTBA lattice with </a:t>
            </a:r>
            <a:r>
              <a:rPr lang="en-GB" sz="2400" b="1" dirty="0" err="1" smtClean="0">
                <a:sym typeface="Wingdings"/>
              </a:rPr>
              <a:t>InjCELL</a:t>
            </a:r>
            <a:endParaRPr lang="en-GB" sz="2400" b="1" dirty="0" smtClean="0"/>
          </a:p>
          <a:p>
            <a:endParaRPr lang="en-GB" sz="800" b="1" dirty="0" smtClean="0"/>
          </a:p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</a:rPr>
              <a:t>       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chromaticity control (2,2)</a:t>
            </a:r>
            <a:endParaRPr lang="en-GB" sz="2400" b="1" dirty="0" smtClean="0">
              <a:solidFill>
                <a:schemeClr val="bg1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C2: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SD1,  SF1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,  SD2  /  </a:t>
            </a:r>
            <a:r>
              <a:rPr lang="en-GB" sz="2400" b="1" dirty="0" err="1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OF1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 </a:t>
            </a:r>
          </a:p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C1: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SD3,  SF2,  SD4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/  </a:t>
            </a:r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OF2</a:t>
            </a:r>
          </a:p>
          <a:p>
            <a:r>
              <a:rPr lang="en-GB" sz="2400" b="1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        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(</a:t>
            </a:r>
            <a:r>
              <a:rPr lang="en-GB" sz="2400" dirty="0" err="1" smtClean="0">
                <a:solidFill>
                  <a:schemeClr val="bg1">
                    <a:lumMod val="75000"/>
                  </a:schemeClr>
                </a:solidFill>
                <a:latin typeface="Symbol" charset="2"/>
                <a:cs typeface="Symbol" charset="2"/>
                <a:sym typeface="Wingdings" panose="05000000000000000000" pitchFamily="2" charset="2"/>
              </a:rPr>
              <a:t>t</a:t>
            </a:r>
            <a:r>
              <a:rPr lang="en-GB" sz="2400" dirty="0" err="1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,DA</a:t>
            </a: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sym typeface="Wingdings" panose="05000000000000000000" pitchFamily="2" charset="2"/>
              </a:rPr>
              <a:t>) optimization</a:t>
            </a:r>
          </a:p>
          <a:p>
            <a:r>
              <a:rPr lang="en-GB" sz="2400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Cinj</a:t>
            </a: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:</a:t>
            </a:r>
            <a:r>
              <a:rPr lang="en-GB" sz="2400" b="1" dirty="0" smtClean="0">
                <a:sym typeface="Wingdings" panose="05000000000000000000" pitchFamily="2" charset="2"/>
              </a:rPr>
              <a:t> SF3,  SD5,  SD6</a:t>
            </a:r>
            <a:r>
              <a:rPr lang="en-GB" sz="2400" dirty="0" smtClean="0">
                <a:sym typeface="Wingdings" panose="05000000000000000000" pitchFamily="2" charset="2"/>
              </a:rPr>
              <a:t>  /  </a:t>
            </a:r>
            <a:r>
              <a:rPr lang="en-GB" sz="2400" b="1" dirty="0" smtClean="0">
                <a:sym typeface="Wingdings" panose="05000000000000000000" pitchFamily="2" charset="2"/>
              </a:rPr>
              <a:t>OF3</a:t>
            </a:r>
          </a:p>
          <a:p>
            <a:r>
              <a:rPr lang="en-GB" sz="2400" b="1" dirty="0" smtClean="0">
                <a:sym typeface="Wingdings" panose="05000000000000000000" pitchFamily="2" charset="2"/>
              </a:rPr>
              <a:t>        </a:t>
            </a:r>
            <a:r>
              <a:rPr lang="en-GB" sz="2400" dirty="0" smtClean="0">
                <a:sym typeface="Wingdings" panose="05000000000000000000" pitchFamily="2" charset="2"/>
              </a:rPr>
              <a:t>(</a:t>
            </a:r>
            <a:r>
              <a:rPr lang="en-GB" sz="2400" dirty="0" err="1">
                <a:latin typeface="Symbol" charset="2"/>
                <a:cs typeface="Symbol" charset="2"/>
                <a:sym typeface="Wingdings" panose="05000000000000000000" pitchFamily="2" charset="2"/>
              </a:rPr>
              <a:t>t</a:t>
            </a:r>
            <a:r>
              <a:rPr lang="en-GB" sz="2400" dirty="0" err="1" smtClean="0">
                <a:sym typeface="Wingdings" panose="05000000000000000000" pitchFamily="2" charset="2"/>
              </a:rPr>
              <a:t>,IE</a:t>
            </a:r>
            <a:r>
              <a:rPr lang="en-GB" sz="2400" dirty="0" smtClean="0">
                <a:sym typeface="Wingdings" panose="05000000000000000000" pitchFamily="2" charset="2"/>
              </a:rPr>
              <a:t>) optimization  </a:t>
            </a:r>
          </a:p>
          <a:p>
            <a:r>
              <a:rPr lang="en-GB" sz="2400" dirty="0">
                <a:sym typeface="Wingdings" panose="05000000000000000000" pitchFamily="2" charset="2"/>
              </a:rPr>
              <a:t> </a:t>
            </a:r>
            <a:r>
              <a:rPr lang="en-GB" sz="2400" dirty="0" smtClean="0">
                <a:sym typeface="Wingdings" panose="05000000000000000000" pitchFamily="2" charset="2"/>
              </a:rPr>
              <a:t>      </a:t>
            </a:r>
            <a:r>
              <a:rPr lang="en-GB" sz="2400" dirty="0" smtClean="0">
                <a:sym typeface="Wingdings"/>
              </a:rPr>
              <a:t> </a:t>
            </a:r>
            <a:r>
              <a:rPr lang="en-GB" sz="2400" b="1" dirty="0" err="1" smtClean="0">
                <a:sym typeface="Wingdings"/>
              </a:rPr>
              <a:t>IE~85</a:t>
            </a:r>
            <a:r>
              <a:rPr lang="en-GB" sz="2400" b="1" dirty="0" smtClean="0">
                <a:sym typeface="Wingdings"/>
              </a:rPr>
              <a:t>%, </a:t>
            </a:r>
            <a:r>
              <a:rPr lang="en-GB" sz="2400" b="1" dirty="0" smtClean="0">
                <a:latin typeface="Symbol" charset="2"/>
                <a:cs typeface="Symbol" charset="2"/>
                <a:sym typeface="Wingdings"/>
              </a:rPr>
              <a:t>t </a:t>
            </a:r>
            <a:r>
              <a:rPr lang="en-GB" sz="2400" b="1" dirty="0" smtClean="0">
                <a:sym typeface="Wingdings"/>
              </a:rPr>
              <a:t>~ </a:t>
            </a:r>
            <a:r>
              <a:rPr lang="en-GB" sz="2400" b="1" dirty="0" err="1" smtClean="0">
                <a:sym typeface="Wingdings"/>
              </a:rPr>
              <a:t>1.1hr</a:t>
            </a:r>
            <a:endParaRPr lang="en-GB" sz="2400" b="1" dirty="0">
              <a:sym typeface="Wingdings" panose="05000000000000000000" pitchFamily="2" charset="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0" y="1135248"/>
            <a:ext cx="1728192" cy="1719436"/>
          </a:xfrm>
          <a:prstGeom prst="rect">
            <a:avLst/>
          </a:prstGeom>
          <a:solidFill>
            <a:srgbClr val="FFFF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dirty="0">
                <a:solidFill>
                  <a:schemeClr val="tx1"/>
                </a:solidFill>
              </a:rPr>
              <a:t>IE parameters</a:t>
            </a:r>
          </a:p>
          <a:p>
            <a:r>
              <a:rPr lang="pt-BR" sz="1600" dirty="0">
                <a:solidFill>
                  <a:schemeClr val="tx1"/>
                </a:solidFill>
              </a:rPr>
              <a:t>N</a:t>
            </a:r>
            <a:r>
              <a:rPr lang="pt-BR" sz="1600" baseline="-25000" dirty="0">
                <a:solidFill>
                  <a:schemeClr val="tx1"/>
                </a:solidFill>
              </a:rPr>
              <a:t>part</a:t>
            </a:r>
            <a:r>
              <a:rPr lang="pt-BR" sz="1600" dirty="0">
                <a:solidFill>
                  <a:schemeClr val="tx1"/>
                </a:solidFill>
              </a:rPr>
              <a:t>   </a:t>
            </a:r>
            <a:r>
              <a:rPr lang="pt-BR" sz="1600" dirty="0" smtClean="0">
                <a:solidFill>
                  <a:schemeClr val="tx1"/>
                </a:solidFill>
              </a:rPr>
              <a:t>   = </a:t>
            </a:r>
            <a:r>
              <a:rPr lang="pt-BR" sz="1600" dirty="0">
                <a:solidFill>
                  <a:schemeClr val="tx1"/>
                </a:solidFill>
              </a:rPr>
              <a:t>1e3 </a:t>
            </a:r>
          </a:p>
          <a:p>
            <a:r>
              <a:rPr lang="pt-BR" sz="1600" dirty="0">
                <a:solidFill>
                  <a:schemeClr val="tx1"/>
                </a:solidFill>
              </a:rPr>
              <a:t>N</a:t>
            </a:r>
            <a:r>
              <a:rPr lang="pt-BR" sz="1600" baseline="-25000" dirty="0">
                <a:solidFill>
                  <a:schemeClr val="tx1"/>
                </a:solidFill>
              </a:rPr>
              <a:t>turns</a:t>
            </a:r>
            <a:r>
              <a:rPr lang="pt-BR" sz="1600" dirty="0">
                <a:solidFill>
                  <a:schemeClr val="tx1"/>
                </a:solidFill>
              </a:rPr>
              <a:t>   </a:t>
            </a:r>
            <a:r>
              <a:rPr lang="pt-BR" sz="1600" dirty="0" smtClean="0">
                <a:solidFill>
                  <a:schemeClr val="tx1"/>
                </a:solidFill>
              </a:rPr>
              <a:t>   </a:t>
            </a:r>
            <a:r>
              <a:rPr lang="pt-BR" sz="1600" dirty="0">
                <a:solidFill>
                  <a:schemeClr val="tx1"/>
                </a:solidFill>
              </a:rPr>
              <a:t>= 512</a:t>
            </a:r>
          </a:p>
          <a:p>
            <a:r>
              <a:rPr lang="pt-BR" sz="1600" dirty="0">
                <a:solidFill>
                  <a:schemeClr val="tx1"/>
                </a:solidFill>
                <a:latin typeface="Symbol" panose="05050102010706020507" pitchFamily="18" charset="2"/>
              </a:rPr>
              <a:t>e</a:t>
            </a:r>
            <a:r>
              <a:rPr lang="pt-BR" sz="1600" baseline="-25000" dirty="0">
                <a:solidFill>
                  <a:schemeClr val="tx1"/>
                </a:solidFill>
              </a:rPr>
              <a:t>x</a:t>
            </a:r>
            <a:r>
              <a:rPr lang="pt-BR" sz="1600" dirty="0">
                <a:solidFill>
                  <a:schemeClr val="tx1"/>
                </a:solidFill>
              </a:rPr>
              <a:t>          = 150nm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InjGap   </a:t>
            </a:r>
            <a:r>
              <a:rPr lang="pt-BR" sz="1600" dirty="0">
                <a:solidFill>
                  <a:schemeClr val="tx1"/>
                </a:solidFill>
              </a:rPr>
              <a:t>= </a:t>
            </a:r>
            <a:r>
              <a:rPr lang="pt-BR" sz="1600" dirty="0" smtClean="0">
                <a:solidFill>
                  <a:schemeClr val="tx1"/>
                </a:solidFill>
              </a:rPr>
              <a:t>6.8mm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C           = 1% 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Ib          = 300mA</a:t>
            </a:r>
            <a:endParaRPr lang="pt-BR" sz="16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820472" y="646330"/>
            <a:ext cx="323528" cy="6211669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rgbClr val="FFFFF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 smtClean="0">
                <a:solidFill>
                  <a:srgbClr val="7030A0"/>
                </a:solidFill>
              </a:rPr>
              <a:t>NON-LINEAR optimization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optimization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1" t="36288" r="35766" b="30415"/>
          <a:stretch/>
        </p:blipFill>
        <p:spPr bwMode="auto">
          <a:xfrm>
            <a:off x="6408085" y="1052737"/>
            <a:ext cx="2412387" cy="22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2267744" y="2996952"/>
            <a:ext cx="4320480" cy="1384995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>
            <a:outerShdw blurRad="82550" dist="38100" dir="8100000" sx="102000" sy="102000" algn="tr" rotWithShape="0">
              <a:srgbClr val="FF0000">
                <a:alpha val="40000"/>
              </a:srgbClr>
            </a:outerShdw>
          </a:effec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GB" sz="2800" i="1" dirty="0">
                <a:latin typeface="Tw Cen MT"/>
                <a:cs typeface="Tw Cen MT"/>
              </a:rPr>
              <a:t>HHC cavities for bunch lengthening will be necessary</a:t>
            </a:r>
          </a:p>
          <a:p>
            <a:pPr algn="ctr" eaLnBrk="1" hangingPunct="1"/>
            <a:r>
              <a:rPr lang="en-GB" sz="2800" i="1" dirty="0">
                <a:latin typeface="Tw Cen MT"/>
                <a:cs typeface="Tw Cen MT"/>
              </a:rPr>
              <a:t>to </a:t>
            </a:r>
            <a:r>
              <a:rPr lang="en-GB" sz="2800" i="1" dirty="0" smtClean="0">
                <a:latin typeface="Tw Cen MT"/>
                <a:cs typeface="Tw Cen MT"/>
              </a:rPr>
              <a:t>increase </a:t>
            </a:r>
            <a:r>
              <a:rPr lang="en-GB" sz="2800" i="1" dirty="0" err="1">
                <a:latin typeface="Tw Cen MT"/>
                <a:cs typeface="Tw Cen MT"/>
              </a:rPr>
              <a:t>Touschek</a:t>
            </a:r>
            <a:r>
              <a:rPr lang="en-GB" sz="2800" i="1" dirty="0">
                <a:latin typeface="Tw Cen MT"/>
                <a:cs typeface="Tw Cen MT"/>
              </a:rPr>
              <a:t> lifetime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19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966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5181128"/>
          </a:xfrm>
          <a:solidFill>
            <a:srgbClr val="FFFFFF">
              <a:alpha val="72000"/>
            </a:srgbClr>
          </a:solidFill>
        </p:spPr>
        <p:txBody>
          <a:bodyPr>
            <a:normAutofit fontScale="85000" lnSpcReduction="20000"/>
          </a:bodyPr>
          <a:lstStyle/>
          <a:p>
            <a:pPr lvl="1" eaLnBrk="1" hangingPunct="1">
              <a:buFontTx/>
              <a:buChar char="-"/>
            </a:pPr>
            <a:r>
              <a:rPr lang="en-GB" sz="3000" b="1" dirty="0" smtClean="0"/>
              <a:t>Low </a:t>
            </a:r>
            <a:r>
              <a:rPr lang="en-GB" sz="3000" b="1" dirty="0" err="1"/>
              <a:t>E</a:t>
            </a:r>
            <a:r>
              <a:rPr lang="en-GB" sz="3000" b="1" dirty="0" err="1" smtClean="0"/>
              <a:t>mittance</a:t>
            </a:r>
            <a:r>
              <a:rPr lang="en-GB" sz="3000" b="1" dirty="0" smtClean="0"/>
              <a:t> </a:t>
            </a:r>
          </a:p>
          <a:p>
            <a:pPr lvl="2">
              <a:buFontTx/>
              <a:buChar char="-"/>
            </a:pPr>
            <a:r>
              <a:rPr lang="en-GB" dirty="0" smtClean="0"/>
              <a:t>From </a:t>
            </a:r>
            <a:r>
              <a:rPr lang="en-GB" dirty="0" err="1" smtClean="0"/>
              <a:t>2.7nm</a:t>
            </a:r>
            <a:r>
              <a:rPr lang="en-GB" dirty="0" smtClean="0"/>
              <a:t> to &lt;</a:t>
            </a:r>
            <a:r>
              <a:rPr lang="en-GB" dirty="0" err="1" smtClean="0"/>
              <a:t>270pm</a:t>
            </a:r>
            <a:endParaRPr lang="en-GB" dirty="0" smtClean="0"/>
          </a:p>
          <a:p>
            <a:pPr lvl="2">
              <a:buFontTx/>
              <a:buChar char="-"/>
            </a:pPr>
            <a:r>
              <a:rPr lang="en-GB" dirty="0" smtClean="0"/>
              <a:t>Constraints on new machine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 eaLnBrk="1" hangingPunct="1">
              <a:buNone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r>
              <a:rPr lang="en-GB" sz="3000" b="1" dirty="0" smtClean="0"/>
              <a:t>Evolution of Diamond-II low </a:t>
            </a:r>
            <a:r>
              <a:rPr lang="en-GB" sz="3000" b="1" dirty="0" err="1" smtClean="0"/>
              <a:t>emittance</a:t>
            </a:r>
            <a:r>
              <a:rPr lang="en-GB" sz="3000" b="1" dirty="0" smtClean="0"/>
              <a:t> lattice</a:t>
            </a:r>
            <a:endParaRPr lang="en-GB" sz="3000" b="1" dirty="0"/>
          </a:p>
          <a:p>
            <a:pPr lvl="2">
              <a:buFontTx/>
              <a:buChar char="-"/>
            </a:pPr>
            <a:r>
              <a:rPr lang="en-GB" sz="2600" dirty="0" smtClean="0"/>
              <a:t>Double Double Bend </a:t>
            </a:r>
            <a:r>
              <a:rPr lang="en-GB" sz="2600" dirty="0" err="1" smtClean="0"/>
              <a:t>Achromat</a:t>
            </a:r>
            <a:r>
              <a:rPr lang="en-GB" sz="2600" dirty="0" smtClean="0"/>
              <a:t> (DDBA)</a:t>
            </a:r>
          </a:p>
          <a:p>
            <a:pPr lvl="2">
              <a:buFontTx/>
              <a:buChar char="-"/>
            </a:pPr>
            <a:r>
              <a:rPr lang="en-GB" sz="2600" dirty="0" smtClean="0"/>
              <a:t>Double Triple Bend </a:t>
            </a:r>
            <a:r>
              <a:rPr lang="en-GB" sz="2600" dirty="0" err="1" smtClean="0"/>
              <a:t>Achromat</a:t>
            </a:r>
            <a:r>
              <a:rPr lang="en-GB" sz="2600" dirty="0" smtClean="0"/>
              <a:t> (DTBA)</a:t>
            </a:r>
          </a:p>
          <a:p>
            <a:pPr marL="914400" lvl="2" indent="0">
              <a:buNone/>
            </a:pPr>
            <a:endParaRPr lang="en-GB" sz="2000" dirty="0" smtClean="0"/>
          </a:p>
          <a:p>
            <a:pPr lvl="1" eaLnBrk="1" hangingPunct="1">
              <a:buFontTx/>
              <a:buChar char="-"/>
            </a:pPr>
            <a:r>
              <a:rPr lang="en-GB" sz="3000" b="1" dirty="0" smtClean="0"/>
              <a:t>Where we stand</a:t>
            </a:r>
          </a:p>
          <a:p>
            <a:pPr lvl="2">
              <a:buFontTx/>
              <a:buChar char="-"/>
            </a:pPr>
            <a:r>
              <a:rPr lang="en-GB" sz="2600" dirty="0" smtClean="0"/>
              <a:t>Optimizations</a:t>
            </a:r>
          </a:p>
          <a:p>
            <a:pPr lvl="2">
              <a:buFontTx/>
              <a:buChar char="-"/>
            </a:pPr>
            <a:r>
              <a:rPr lang="en-GB" sz="2600" dirty="0" smtClean="0"/>
              <a:t>Open issues</a:t>
            </a:r>
          </a:p>
          <a:p>
            <a:pPr lvl="1">
              <a:buFontTx/>
              <a:buChar char="-"/>
            </a:pPr>
            <a:endParaRPr lang="en-GB" sz="2800" dirty="0"/>
          </a:p>
          <a:p>
            <a:pPr lvl="1">
              <a:buFontTx/>
              <a:buChar char="-"/>
            </a:pPr>
            <a:r>
              <a:rPr lang="en-GB" sz="3000" b="1" dirty="0" smtClean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Outline</a:t>
            </a:r>
            <a:endParaRPr lang="en-GB" dirty="0" smtClean="0">
              <a:solidFill>
                <a:srgbClr val="6B9EDB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479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open issues  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92696"/>
            <a:ext cx="4896544" cy="5878532"/>
          </a:xfrm>
          <a:prstGeom prst="rect">
            <a:avLst/>
          </a:prstGeom>
          <a:solidFill>
            <a:srgbClr val="FFFFFF">
              <a:alpha val="50000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400" b="1" dirty="0" smtClean="0">
                <a:solidFill>
                  <a:srgbClr val="1E39F6"/>
                </a:solidFill>
              </a:rPr>
              <a:t>Issues:</a:t>
            </a:r>
          </a:p>
          <a:p>
            <a:pPr algn="just"/>
            <a:r>
              <a:rPr lang="en-GB" sz="2400" b="1" dirty="0" smtClean="0">
                <a:solidFill>
                  <a:srgbClr val="1E39F6"/>
                </a:solidFill>
              </a:rPr>
              <a:t>integration </a:t>
            </a:r>
            <a:r>
              <a:rPr lang="en-GB" sz="2400" b="1" dirty="0">
                <a:solidFill>
                  <a:srgbClr val="1E39F6"/>
                </a:solidFill>
              </a:rPr>
              <a:t>of </a:t>
            </a:r>
            <a:r>
              <a:rPr lang="en-GB" sz="2400" b="1" dirty="0" smtClean="0">
                <a:solidFill>
                  <a:srgbClr val="1E39F6"/>
                </a:solidFill>
              </a:rPr>
              <a:t>present</a:t>
            </a:r>
          </a:p>
          <a:p>
            <a:pPr algn="just"/>
            <a:r>
              <a:rPr lang="en-GB" sz="2400" b="1" dirty="0" smtClean="0">
                <a:solidFill>
                  <a:srgbClr val="1E39F6"/>
                </a:solidFill>
              </a:rPr>
              <a:t>features </a:t>
            </a:r>
            <a:r>
              <a:rPr lang="en-GB" sz="2400" b="1" dirty="0">
                <a:solidFill>
                  <a:srgbClr val="1E39F6"/>
                </a:solidFill>
              </a:rPr>
              <a:t>into new </a:t>
            </a:r>
            <a:endParaRPr lang="en-GB" sz="2400" b="1" dirty="0" smtClean="0">
              <a:solidFill>
                <a:srgbClr val="1E39F6"/>
              </a:solidFill>
            </a:endParaRPr>
          </a:p>
          <a:p>
            <a:pPr algn="just"/>
            <a:r>
              <a:rPr lang="en-GB" sz="2400" b="1" dirty="0" smtClean="0">
                <a:solidFill>
                  <a:srgbClr val="1E39F6"/>
                </a:solidFill>
              </a:rPr>
              <a:t>lattice</a:t>
            </a:r>
            <a:endParaRPr lang="en-GB" sz="2400" b="1" dirty="0" smtClean="0">
              <a:solidFill>
                <a:srgbClr val="1E39F6"/>
              </a:solidFill>
            </a:endParaRPr>
          </a:p>
          <a:p>
            <a:endParaRPr lang="en-GB" sz="1600" b="1" dirty="0" smtClean="0"/>
          </a:p>
          <a:p>
            <a:endParaRPr lang="en-GB" sz="1600" b="1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I09 / I13 </a:t>
            </a:r>
            <a:r>
              <a:rPr lang="en-GB" sz="2400" b="1" dirty="0" smtClean="0"/>
              <a:t>straight @ mini-</a:t>
            </a:r>
            <a:r>
              <a:rPr lang="en-GB" sz="2400" b="1" dirty="0" smtClean="0">
                <a:latin typeface="Symbol" charset="2"/>
                <a:cs typeface="Symbol" charset="2"/>
              </a:rPr>
              <a:t>b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  <a:latin typeface="+mj-lt"/>
                <a:cs typeface="Calibri"/>
              </a:rPr>
              <a:t>I21 strong focussing section</a:t>
            </a:r>
          </a:p>
          <a:p>
            <a:pPr marL="342900" indent="-342900">
              <a:buFontTx/>
              <a:buChar char="-"/>
            </a:pPr>
            <a:r>
              <a:rPr lang="en-GB" sz="2400" dirty="0" smtClean="0">
                <a:solidFill>
                  <a:schemeClr val="bg1">
                    <a:lumMod val="75000"/>
                  </a:schemeClr>
                </a:solidFill>
              </a:rPr>
              <a:t>Low alpha-optics</a:t>
            </a:r>
          </a:p>
          <a:p>
            <a:endParaRPr lang="en-GB" sz="1600" dirty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improve performance @ BL</a:t>
            </a:r>
          </a:p>
          <a:p>
            <a:pPr marL="342900" indent="-342900">
              <a:buFontTx/>
              <a:buChar char="-"/>
            </a:pPr>
            <a:endParaRPr lang="en-GB" sz="1000" dirty="0" smtClean="0"/>
          </a:p>
          <a:p>
            <a:pPr marL="342900" indent="-342900">
              <a:buFontTx/>
              <a:buChar char="-"/>
            </a:pPr>
            <a:r>
              <a:rPr lang="en-GB" sz="2400" dirty="0" smtClean="0"/>
              <a:t>mini-</a:t>
            </a:r>
            <a:r>
              <a:rPr lang="en-GB" sz="2400" dirty="0" smtClean="0">
                <a:latin typeface="Symbol" charset="2"/>
                <a:cs typeface="Symbol" charset="2"/>
              </a:rPr>
              <a:t>b</a:t>
            </a:r>
            <a:r>
              <a:rPr lang="en-GB" sz="2400" dirty="0" smtClean="0"/>
              <a:t> straights critical, with low </a:t>
            </a:r>
            <a:r>
              <a:rPr lang="en-GB" sz="2400" dirty="0" smtClean="0">
                <a:latin typeface="Symbol" charset="2"/>
                <a:cs typeface="Symbol" charset="2"/>
              </a:rPr>
              <a:t>b</a:t>
            </a:r>
            <a:r>
              <a:rPr lang="en-GB" sz="2400" baseline="-25000" dirty="0" smtClean="0"/>
              <a:t>y</a:t>
            </a:r>
            <a:r>
              <a:rPr lang="en-GB" sz="2400" dirty="0" smtClean="0"/>
              <a:t> and virtual focussing</a:t>
            </a:r>
          </a:p>
          <a:p>
            <a:endParaRPr lang="en-GB" sz="1000" dirty="0"/>
          </a:p>
          <a:p>
            <a:pPr marL="342900" indent="-342900">
              <a:buFontTx/>
              <a:buChar char="-"/>
            </a:pPr>
            <a:r>
              <a:rPr lang="en-GB" sz="2400" dirty="0"/>
              <a:t>p</a:t>
            </a:r>
            <a:r>
              <a:rPr lang="en-GB" sz="2400" dirty="0" smtClean="0"/>
              <a:t>resent proposed solution under study for mini-</a:t>
            </a:r>
            <a:r>
              <a:rPr lang="en-GB" sz="2400" dirty="0" smtClean="0">
                <a:latin typeface="Symbol" charset="2"/>
                <a:cs typeface="Symbol" charset="2"/>
              </a:rPr>
              <a:t>b</a:t>
            </a:r>
            <a:r>
              <a:rPr lang="en-GB" sz="2400" dirty="0" smtClean="0"/>
              <a:t> cases</a:t>
            </a:r>
            <a:endParaRPr lang="en-GB" sz="2400" dirty="0"/>
          </a:p>
          <a:p>
            <a:endParaRPr lang="en-GB" sz="2000" dirty="0"/>
          </a:p>
        </p:txBody>
      </p:sp>
      <p:pic>
        <p:nvPicPr>
          <p:cNvPr id="8" name="Picture 7" descr="10EC2264_Diamond_aerial_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9" t="19705" r="10784" b="11115"/>
          <a:stretch/>
        </p:blipFill>
        <p:spPr bwMode="auto">
          <a:xfrm>
            <a:off x="5302066" y="692697"/>
            <a:ext cx="351840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8"/>
          <p:cNvSpPr/>
          <p:nvPr/>
        </p:nvSpPr>
        <p:spPr>
          <a:xfrm>
            <a:off x="7174543" y="1484784"/>
            <a:ext cx="1033275" cy="1512168"/>
          </a:xfrm>
          <a:custGeom>
            <a:avLst/>
            <a:gdLst>
              <a:gd name="connsiteX0" fmla="*/ 996778 w 1145059"/>
              <a:gd name="connsiteY0" fmla="*/ 0 h 1515762"/>
              <a:gd name="connsiteX1" fmla="*/ 518984 w 1145059"/>
              <a:gd name="connsiteY1" fmla="*/ 856735 h 1515762"/>
              <a:gd name="connsiteX2" fmla="*/ 296562 w 1145059"/>
              <a:gd name="connsiteY2" fmla="*/ 782595 h 1515762"/>
              <a:gd name="connsiteX3" fmla="*/ 0 w 1145059"/>
              <a:gd name="connsiteY3" fmla="*/ 1252151 h 1515762"/>
              <a:gd name="connsiteX4" fmla="*/ 24713 w 1145059"/>
              <a:gd name="connsiteY4" fmla="*/ 1425146 h 1515762"/>
              <a:gd name="connsiteX5" fmla="*/ 461319 w 1145059"/>
              <a:gd name="connsiteY5" fmla="*/ 1515762 h 1515762"/>
              <a:gd name="connsiteX6" fmla="*/ 724930 w 1145059"/>
              <a:gd name="connsiteY6" fmla="*/ 1054443 h 1515762"/>
              <a:gd name="connsiteX7" fmla="*/ 749643 w 1145059"/>
              <a:gd name="connsiteY7" fmla="*/ 996778 h 1515762"/>
              <a:gd name="connsiteX8" fmla="*/ 659027 w 1145059"/>
              <a:gd name="connsiteY8" fmla="*/ 930876 h 1515762"/>
              <a:gd name="connsiteX9" fmla="*/ 1145059 w 1145059"/>
              <a:gd name="connsiteY9" fmla="*/ 41189 h 1515762"/>
              <a:gd name="connsiteX10" fmla="*/ 996778 w 1145059"/>
              <a:gd name="connsiteY10" fmla="*/ 0 h 1515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45059" h="1515762">
                <a:moveTo>
                  <a:pt x="996778" y="0"/>
                </a:moveTo>
                <a:lnTo>
                  <a:pt x="518984" y="856735"/>
                </a:lnTo>
                <a:lnTo>
                  <a:pt x="296562" y="782595"/>
                </a:lnTo>
                <a:lnTo>
                  <a:pt x="0" y="1252151"/>
                </a:lnTo>
                <a:lnTo>
                  <a:pt x="24713" y="1425146"/>
                </a:lnTo>
                <a:lnTo>
                  <a:pt x="461319" y="1515762"/>
                </a:lnTo>
                <a:lnTo>
                  <a:pt x="724930" y="1054443"/>
                </a:lnTo>
                <a:lnTo>
                  <a:pt x="749643" y="996778"/>
                </a:lnTo>
                <a:lnTo>
                  <a:pt x="659027" y="930876"/>
                </a:lnTo>
                <a:lnTo>
                  <a:pt x="1145059" y="41189"/>
                </a:lnTo>
                <a:lnTo>
                  <a:pt x="996778" y="0"/>
                </a:lnTo>
                <a:close/>
              </a:path>
            </a:pathLst>
          </a:custGeom>
          <a:solidFill>
            <a:srgbClr val="FFFF99">
              <a:alpha val="47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462575" y="1412776"/>
            <a:ext cx="711339" cy="1295416"/>
          </a:xfrm>
          <a:prstGeom prst="straightConnector1">
            <a:avLst/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7884169">
            <a:off x="7266677" y="177599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250m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92079" y="692696"/>
            <a:ext cx="1639485" cy="646331"/>
          </a:xfrm>
          <a:prstGeom prst="rect">
            <a:avLst/>
          </a:prstGeom>
          <a:solidFill>
            <a:srgbClr val="0000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I13</a:t>
            </a:r>
            <a:r>
              <a:rPr lang="en-GB" dirty="0" smtClean="0">
                <a:solidFill>
                  <a:srgbClr val="FFFFFF"/>
                </a:solidFill>
              </a:rPr>
              <a:t>:  coherence</a:t>
            </a:r>
          </a:p>
          <a:p>
            <a:r>
              <a:rPr lang="en-GB" dirty="0">
                <a:solidFill>
                  <a:srgbClr val="FFFFFF"/>
                </a:solidFill>
              </a:rPr>
              <a:t> </a:t>
            </a:r>
            <a:r>
              <a:rPr lang="en-GB" dirty="0" smtClean="0">
                <a:solidFill>
                  <a:srgbClr val="FFFFFF"/>
                </a:solidFill>
              </a:rPr>
              <a:t>       imaging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8" t="20769" r="2023" b="3221"/>
          <a:stretch/>
        </p:blipFill>
        <p:spPr bwMode="auto">
          <a:xfrm>
            <a:off x="5084677" y="3140968"/>
            <a:ext cx="4066099" cy="1666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20</a:t>
            </a:fld>
            <a:r>
              <a:rPr lang="en-GB" smtClean="0"/>
              <a:t>/25</a:t>
            </a:r>
            <a:endParaRPr lang="en-GB" dirty="0"/>
          </a:p>
        </p:txBody>
      </p:sp>
      <p:pic>
        <p:nvPicPr>
          <p:cNvPr id="14" name="Picture 8" descr="Screen shot 2013-11-16 at 15.03.2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6" t="1985" r="27487" b="949"/>
          <a:stretch/>
        </p:blipFill>
        <p:spPr bwMode="auto">
          <a:xfrm>
            <a:off x="3343557" y="699798"/>
            <a:ext cx="1876516" cy="200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5096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xph53246\AppData\Local\Microsoft\Windows\Temporary Internet Files\Content.Outlook\B2NJ1BRZ\c1mini2-twi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6703"/>
          <a:stretch/>
        </p:blipFill>
        <p:spPr bwMode="auto">
          <a:xfrm>
            <a:off x="251520" y="1070919"/>
            <a:ext cx="8424936" cy="480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present situation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5569494"/>
            <a:ext cx="2808312" cy="307777"/>
          </a:xfrm>
          <a:prstGeom prst="rect">
            <a:avLst/>
          </a:prstGeom>
          <a:solidFill>
            <a:srgbClr val="1E39F6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</a:rPr>
              <a:t>STR Q-Q: </a:t>
            </a:r>
            <a:r>
              <a:rPr lang="en-GB" sz="1400" b="1" dirty="0" err="1" smtClean="0">
                <a:solidFill>
                  <a:schemeClr val="bg1"/>
                </a:solidFill>
              </a:rPr>
              <a:t>4.88m</a:t>
            </a:r>
            <a:r>
              <a:rPr lang="en-GB" sz="1400" dirty="0" smtClean="0">
                <a:solidFill>
                  <a:schemeClr val="bg1"/>
                </a:solidFill>
              </a:rPr>
              <a:t> </a:t>
            </a:r>
            <a:r>
              <a:rPr lang="en-GB" sz="1400" b="1" dirty="0" smtClean="0">
                <a:solidFill>
                  <a:schemeClr val="bg1"/>
                </a:solidFill>
              </a:rPr>
              <a:t>straight  section</a:t>
            </a:r>
            <a:endParaRPr lang="en-GB" sz="1400" b="1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47864" y="4869160"/>
            <a:ext cx="1008112" cy="720080"/>
          </a:xfrm>
          <a:prstGeom prst="straightConnector1">
            <a:avLst/>
          </a:prstGeom>
          <a:ln>
            <a:solidFill>
              <a:srgbClr val="1E39F6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771800" y="980728"/>
            <a:ext cx="947570" cy="43088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200" b="1" dirty="0"/>
              <a:t>mini-</a:t>
            </a:r>
            <a:r>
              <a:rPr lang="en-GB" sz="2200" b="1" dirty="0">
                <a:latin typeface="Symbol" charset="2"/>
                <a:cs typeface="Symbol" charset="2"/>
              </a:rPr>
              <a:t>b</a:t>
            </a:r>
            <a:endParaRPr lang="en-US" sz="2200" dirty="0"/>
          </a:p>
        </p:txBody>
      </p:sp>
      <p:sp>
        <p:nvSpPr>
          <p:cNvPr id="12" name="Rectangle 11"/>
          <p:cNvSpPr/>
          <p:nvPr/>
        </p:nvSpPr>
        <p:spPr>
          <a:xfrm>
            <a:off x="6677086" y="5641503"/>
            <a:ext cx="18499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ourtesy of T. Pulampong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21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743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present situation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3768" y="1196752"/>
            <a:ext cx="947570" cy="430887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mini-</a:t>
            </a:r>
            <a:r>
              <a:rPr lang="en-GB" sz="2200" b="1" dirty="0">
                <a:solidFill>
                  <a:schemeClr val="bg1"/>
                </a:solidFill>
                <a:latin typeface="Symbol" charset="2"/>
                <a:cs typeface="Symbol" charset="2"/>
              </a:rPr>
              <a:t>b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635896" y="3356992"/>
            <a:ext cx="18499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/>
              <a:t>c</a:t>
            </a:r>
            <a:r>
              <a:rPr lang="en-US" sz="1300" dirty="0" smtClean="0"/>
              <a:t>ourtesy of T. Pulampong</a:t>
            </a:r>
            <a:endParaRPr lang="en-GB" sz="13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22</a:t>
            </a:fld>
            <a:r>
              <a:rPr lang="en-GB" smtClean="0"/>
              <a:t>/25</a:t>
            </a:r>
            <a:endParaRPr lang="en-GB" dirty="0"/>
          </a:p>
        </p:txBody>
      </p:sp>
      <p:pic>
        <p:nvPicPr>
          <p:cNvPr id="2" name="Picture 1" descr="DALTfro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47948"/>
            <a:ext cx="6912768" cy="3429124"/>
          </a:xfrm>
          <a:prstGeom prst="rect">
            <a:avLst/>
          </a:prstGeom>
        </p:spPr>
      </p:pic>
      <p:pic>
        <p:nvPicPr>
          <p:cNvPr id="6" name="Picture 5" descr="DTBAminbwlDALT-000729-DA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4"/>
          <a:stretch/>
        </p:blipFill>
        <p:spPr>
          <a:xfrm>
            <a:off x="5436096" y="4005064"/>
            <a:ext cx="3707904" cy="2771416"/>
          </a:xfrm>
          <a:prstGeom prst="rect">
            <a:avLst/>
          </a:prstGeom>
        </p:spPr>
      </p:pic>
      <p:pic>
        <p:nvPicPr>
          <p:cNvPr id="12" name="Picture 11" descr="DTBAminbwlDALT-000729-MA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2"/>
          <a:stretch/>
        </p:blipFill>
        <p:spPr>
          <a:xfrm>
            <a:off x="35496" y="4007229"/>
            <a:ext cx="3888432" cy="28507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29629" y="4582289"/>
            <a:ext cx="602211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sz="2200" b="1" dirty="0" smtClean="0"/>
              <a:t>MA</a:t>
            </a:r>
            <a:endParaRPr lang="en-US" sz="2200" dirty="0"/>
          </a:p>
        </p:txBody>
      </p:sp>
      <p:sp>
        <p:nvSpPr>
          <p:cNvPr id="15" name="Rectangle 14"/>
          <p:cNvSpPr/>
          <p:nvPr/>
        </p:nvSpPr>
        <p:spPr>
          <a:xfrm>
            <a:off x="6156176" y="4218250"/>
            <a:ext cx="538153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en-GB" sz="2200" b="1" dirty="0" smtClean="0"/>
              <a:t>DA</a:t>
            </a:r>
            <a:endParaRPr lang="en-US" sz="22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156176" y="5514394"/>
            <a:ext cx="576064" cy="504056"/>
          </a:xfrm>
          <a:prstGeom prst="straightConnector1">
            <a:avLst/>
          </a:prstGeom>
          <a:ln>
            <a:solidFill>
              <a:srgbClr val="FF6600"/>
            </a:solidFill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91537" y="5298370"/>
            <a:ext cx="960783" cy="30777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1400" dirty="0" smtClean="0"/>
              <a:t>~-</a:t>
            </a:r>
            <a:r>
              <a:rPr lang="en-GB" sz="1400" dirty="0" smtClean="0"/>
              <a:t>5.8 </a:t>
            </a:r>
            <a:r>
              <a:rPr lang="en-GB" sz="1400" dirty="0" smtClean="0"/>
              <a:t>mm</a:t>
            </a:r>
            <a:endParaRPr lang="en-GB" sz="1400" b="1" dirty="0"/>
          </a:p>
        </p:txBody>
      </p:sp>
      <p:sp>
        <p:nvSpPr>
          <p:cNvPr id="22" name="Rectangle 21"/>
          <p:cNvSpPr/>
          <p:nvPr/>
        </p:nvSpPr>
        <p:spPr>
          <a:xfrm>
            <a:off x="3586166" y="3856692"/>
            <a:ext cx="18499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65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65000"/>
                  </a:schemeClr>
                </a:solidFill>
              </a:rPr>
              <a:t>ourtesy of T. Pulampong</a:t>
            </a:r>
            <a:endParaRPr lang="en-GB" sz="13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03648" y="873007"/>
            <a:ext cx="635059" cy="35945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Isosceles Triangle 20"/>
          <p:cNvSpPr/>
          <p:nvPr/>
        </p:nvSpPr>
        <p:spPr>
          <a:xfrm>
            <a:off x="251520" y="836712"/>
            <a:ext cx="504056" cy="432048"/>
          </a:xfrm>
          <a:prstGeom prst="triangl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396000" bIns="36000" rtlCol="0" anchor="b"/>
          <a:lstStyle/>
          <a:p>
            <a:pPr algn="ctr"/>
            <a:r>
              <a:rPr lang="en-GB" sz="35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!</a:t>
            </a:r>
            <a:endParaRPr lang="en-GB" sz="35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611560" y="1052736"/>
            <a:ext cx="792088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34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</a:t>
            </a:r>
            <a:r>
              <a:rPr lang="en-GB" dirty="0" smtClean="0">
                <a:solidFill>
                  <a:srgbClr val="FFFFFF"/>
                </a:solidFill>
              </a:rPr>
              <a:t>present situation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556792"/>
            <a:ext cx="6924675" cy="459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19872" y="1124744"/>
            <a:ext cx="44800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GB" sz="2000" b="0" dirty="0">
                <a:latin typeface="+mj-lt"/>
              </a:rPr>
              <a:t>Initial consideration on layout, engineering </a:t>
            </a:r>
            <a:endParaRPr lang="en-GB" sz="2000" b="0" dirty="0" smtClean="0">
              <a:latin typeface="+mj-lt"/>
            </a:endParaRPr>
          </a:p>
          <a:p>
            <a:pPr algn="just" eaLnBrk="1" hangingPunct="1"/>
            <a:r>
              <a:rPr lang="en-GB" sz="2000" b="0" dirty="0" smtClean="0">
                <a:latin typeface="+mj-lt"/>
              </a:rPr>
              <a:t>Integration, </a:t>
            </a:r>
            <a:r>
              <a:rPr lang="en-GB" sz="2000" b="0" dirty="0">
                <a:latin typeface="+mj-lt"/>
              </a:rPr>
              <a:t>girders, </a:t>
            </a:r>
            <a:r>
              <a:rPr lang="en-GB" sz="2000" b="0" dirty="0" err="1" smtClean="0">
                <a:latin typeface="+mj-lt"/>
              </a:rPr>
              <a:t>beamline</a:t>
            </a:r>
            <a:r>
              <a:rPr lang="en-GB" sz="2000" b="0" dirty="0" smtClean="0">
                <a:latin typeface="+mj-lt"/>
              </a:rPr>
              <a:t> </a:t>
            </a:r>
            <a:r>
              <a:rPr lang="en-GB" sz="2000" b="0" dirty="0">
                <a:latin typeface="+mj-lt"/>
              </a:rPr>
              <a:t>layout, etc.</a:t>
            </a:r>
            <a:endParaRPr lang="en-GB" sz="2000" i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31640" y="5349115"/>
            <a:ext cx="168385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en-US" sz="1300" dirty="0" smtClean="0">
                <a:solidFill>
                  <a:schemeClr val="bg1">
                    <a:lumMod val="50000"/>
                  </a:schemeClr>
                </a:solidFill>
              </a:rPr>
              <a:t>ourtesy of R. Bartolini</a:t>
            </a:r>
            <a:endParaRPr lang="en-GB" sz="13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23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6095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HMBA   </a:t>
            </a:r>
            <a:r>
              <a:rPr lang="en-GB" dirty="0" smtClean="0">
                <a:solidFill>
                  <a:srgbClr val="558ED5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present situation            </a:t>
            </a:r>
            <a:r>
              <a:rPr lang="en-GB" dirty="0" smtClean="0">
                <a:solidFill>
                  <a:schemeClr val="bg1"/>
                </a:solidFill>
              </a:rPr>
              <a:t>conclusions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000" dirty="0"/>
          </a:p>
        </p:txBody>
      </p:sp>
      <p:sp>
        <p:nvSpPr>
          <p:cNvPr id="56" name="Rectangle 55"/>
          <p:cNvSpPr/>
          <p:nvPr/>
        </p:nvSpPr>
        <p:spPr>
          <a:xfrm>
            <a:off x="467544" y="908720"/>
            <a:ext cx="8280920" cy="526297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en-GB" sz="2400" dirty="0" smtClean="0"/>
              <a:t>Diamond is considering a </a:t>
            </a:r>
            <a:r>
              <a:rPr lang="en-GB" sz="2400" b="1" dirty="0" smtClean="0"/>
              <a:t>development</a:t>
            </a:r>
            <a:r>
              <a:rPr lang="en-GB" sz="2400" dirty="0" smtClean="0"/>
              <a:t> to </a:t>
            </a:r>
            <a:r>
              <a:rPr lang="en-GB" sz="2400" b="1" dirty="0" smtClean="0">
                <a:solidFill>
                  <a:srgbClr val="1E39F6"/>
                </a:solidFill>
              </a:rPr>
              <a:t>reduce </a:t>
            </a:r>
            <a:r>
              <a:rPr lang="en-GB" sz="2400" b="1" dirty="0" err="1" smtClean="0">
                <a:solidFill>
                  <a:srgbClr val="1E39F6"/>
                </a:solidFill>
              </a:rPr>
              <a:t>emittance</a:t>
            </a:r>
            <a:r>
              <a:rPr lang="en-GB" sz="2400" b="1" dirty="0" smtClean="0">
                <a:solidFill>
                  <a:srgbClr val="1E39F6"/>
                </a:solidFill>
              </a:rPr>
              <a:t> </a:t>
            </a:r>
            <a:r>
              <a:rPr lang="en-GB" sz="2400" dirty="0" smtClean="0"/>
              <a:t>by a factor 10x to </a:t>
            </a:r>
            <a:r>
              <a:rPr lang="en-GB" sz="2400" b="1" dirty="0" smtClean="0">
                <a:solidFill>
                  <a:srgbClr val="1E39F6"/>
                </a:solidFill>
              </a:rPr>
              <a:t>20x</a:t>
            </a:r>
          </a:p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just">
              <a:buFontTx/>
              <a:buChar char="-"/>
            </a:pPr>
            <a:r>
              <a:rPr lang="en-GB" sz="2400" dirty="0" smtClean="0"/>
              <a:t>Following the DDBA concept, and the expertise developed at ESRF the </a:t>
            </a:r>
            <a:r>
              <a:rPr lang="en-GB" sz="2400" b="1" dirty="0" smtClean="0"/>
              <a:t>DTBA concept </a:t>
            </a:r>
            <a:r>
              <a:rPr lang="en-GB" sz="2400" dirty="0" smtClean="0"/>
              <a:t>emerged, which should </a:t>
            </a:r>
            <a:r>
              <a:rPr lang="en-GB" sz="2400" b="1" dirty="0" smtClean="0">
                <a:solidFill>
                  <a:srgbClr val="1E39F6"/>
                </a:solidFill>
              </a:rPr>
              <a:t>double the n. of </a:t>
            </a:r>
            <a:r>
              <a:rPr lang="en-GB" sz="2400" b="1" dirty="0" err="1" smtClean="0">
                <a:solidFill>
                  <a:srgbClr val="1E39F6"/>
                </a:solidFill>
              </a:rPr>
              <a:t>beamlines</a:t>
            </a:r>
            <a:endParaRPr lang="en-GB" sz="2400" b="1" dirty="0" smtClean="0">
              <a:solidFill>
                <a:srgbClr val="1E39F6"/>
              </a:solidFill>
            </a:endParaRPr>
          </a:p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just">
              <a:buFontTx/>
              <a:buChar char="-"/>
            </a:pPr>
            <a:r>
              <a:rPr lang="en-GB" sz="2400" dirty="0" smtClean="0"/>
              <a:t>Initial studies suggest DTBA cells organized in 6-fold SP could fulfil the </a:t>
            </a:r>
            <a:r>
              <a:rPr lang="en-GB" sz="2400" b="1" dirty="0" smtClean="0"/>
              <a:t>20x </a:t>
            </a:r>
            <a:r>
              <a:rPr lang="en-GB" sz="2400" b="1" dirty="0" err="1" smtClean="0"/>
              <a:t>emittance</a:t>
            </a:r>
            <a:r>
              <a:rPr lang="en-GB" sz="2400" b="1" dirty="0" smtClean="0"/>
              <a:t> reduction</a:t>
            </a:r>
          </a:p>
          <a:p>
            <a:pPr marL="342900" indent="-342900" algn="just">
              <a:buFontTx/>
              <a:buChar char="-"/>
            </a:pPr>
            <a:endParaRPr lang="en-GB" sz="2400" dirty="0" smtClean="0"/>
          </a:p>
          <a:p>
            <a:pPr marL="342900" indent="-342900" algn="just">
              <a:buFontTx/>
              <a:buChar char="-"/>
            </a:pPr>
            <a:r>
              <a:rPr lang="en-GB" sz="2400" dirty="0" smtClean="0"/>
              <a:t>However </a:t>
            </a:r>
            <a:r>
              <a:rPr lang="en-GB" sz="2400" b="1" dirty="0" smtClean="0"/>
              <a:t>optimization process is underway </a:t>
            </a:r>
            <a:r>
              <a:rPr lang="en-GB" sz="2400" dirty="0" smtClean="0"/>
              <a:t>to ensure:</a:t>
            </a:r>
          </a:p>
          <a:p>
            <a:pPr marL="800100" lvl="1" indent="-342900" algn="just">
              <a:buFontTx/>
              <a:buChar char="-"/>
            </a:pPr>
            <a:r>
              <a:rPr lang="en-GB" sz="2400" dirty="0" smtClean="0"/>
              <a:t>Good LT/DA are achievable</a:t>
            </a:r>
          </a:p>
          <a:p>
            <a:pPr marL="800100" lvl="1" indent="-342900" algn="just">
              <a:buFontTx/>
              <a:buChar char="-"/>
            </a:pPr>
            <a:r>
              <a:rPr lang="en-GB" sz="2400" dirty="0" smtClean="0"/>
              <a:t>Non </a:t>
            </a:r>
            <a:r>
              <a:rPr lang="en-GB" sz="2400" dirty="0" err="1" smtClean="0"/>
              <a:t>linearities</a:t>
            </a:r>
            <a:r>
              <a:rPr lang="en-GB" sz="2400" dirty="0" smtClean="0"/>
              <a:t> can be controlled</a:t>
            </a:r>
          </a:p>
          <a:p>
            <a:pPr marL="800100" lvl="1" indent="-342900" algn="just">
              <a:buFontTx/>
              <a:buChar char="-"/>
            </a:pPr>
            <a:r>
              <a:rPr lang="en-GB" sz="2400" dirty="0" smtClean="0"/>
              <a:t>Present machine requirements are met (mini-</a:t>
            </a:r>
            <a:r>
              <a:rPr lang="en-GB" sz="2400" dirty="0" smtClean="0">
                <a:latin typeface="Symbol" charset="2"/>
                <a:cs typeface="Symbol" charset="2"/>
              </a:rPr>
              <a:t>b</a:t>
            </a:r>
            <a:r>
              <a:rPr lang="en-GB" sz="2400" dirty="0" smtClean="0"/>
              <a:t> / low-</a:t>
            </a:r>
            <a:r>
              <a:rPr lang="en-GB" sz="2400" dirty="0" smtClean="0">
                <a:latin typeface="Symbol" charset="2"/>
                <a:cs typeface="Symbol" charset="2"/>
              </a:rPr>
              <a:t>a</a:t>
            </a:r>
            <a:r>
              <a:rPr lang="en-GB" sz="2400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24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538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95536" y="980728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  <a:p>
            <a:endParaRPr lang="en-GB" sz="2000" dirty="0"/>
          </a:p>
        </p:txBody>
      </p:sp>
      <p:sp>
        <p:nvSpPr>
          <p:cNvPr id="56" name="Rectangle 55"/>
          <p:cNvSpPr/>
          <p:nvPr/>
        </p:nvSpPr>
        <p:spPr>
          <a:xfrm>
            <a:off x="1763688" y="2566645"/>
            <a:ext cx="5688632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3600" dirty="0" smtClean="0"/>
              <a:t>Thanks for your attention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4D1D-F205-4B1C-9424-3E218E08B786}" type="slidenum">
              <a:rPr lang="en-GB" smtClean="0"/>
              <a:pPr/>
              <a:t>25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3365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794448"/>
          </a:xfrm>
          <a:solidFill>
            <a:schemeClr val="bg1">
              <a:alpha val="73000"/>
            </a:schemeClr>
          </a:solidFill>
        </p:spPr>
        <p:txBody>
          <a:bodyPr>
            <a:normAutofit/>
          </a:bodyPr>
          <a:lstStyle/>
          <a:p>
            <a:pPr marL="457200" lvl="1" indent="0" eaLnBrk="1" hangingPunct="1">
              <a:buNone/>
            </a:pPr>
            <a:r>
              <a:rPr lang="en-GB" sz="2600" b="1" dirty="0" smtClean="0">
                <a:solidFill>
                  <a:srgbClr val="1E39F6"/>
                </a:solidFill>
              </a:rPr>
              <a:t>Diamond II wish list</a:t>
            </a:r>
          </a:p>
          <a:p>
            <a:pPr lvl="1" eaLnBrk="1" hangingPunct="1">
              <a:buFontTx/>
              <a:buChar char="-"/>
            </a:pPr>
            <a:r>
              <a:rPr lang="en-GB" sz="2400" dirty="0" err="1" smtClean="0"/>
              <a:t>Emittance</a:t>
            </a:r>
            <a:r>
              <a:rPr lang="en-GB" sz="2400" dirty="0" smtClean="0"/>
              <a:t>: from 2.7 nm to </a:t>
            </a:r>
            <a:r>
              <a:rPr lang="en-GB" sz="2400" b="1" dirty="0" smtClean="0"/>
              <a:t>&lt;270pm </a:t>
            </a:r>
          </a:p>
          <a:p>
            <a:pPr lvl="1" eaLnBrk="1" hangingPunct="1">
              <a:buFontTx/>
              <a:buChar char="-"/>
            </a:pPr>
            <a:r>
              <a:rPr lang="en-GB" sz="2400" dirty="0" smtClean="0"/>
              <a:t>Minimal changes to present machine</a:t>
            </a:r>
          </a:p>
          <a:p>
            <a:pPr lvl="2">
              <a:buFontTx/>
              <a:buChar char="-"/>
            </a:pPr>
            <a:r>
              <a:rPr lang="en-GB" dirty="0" smtClean="0"/>
              <a:t>Keep tunnel / </a:t>
            </a:r>
            <a:r>
              <a:rPr lang="en-GB" dirty="0" err="1" smtClean="0"/>
              <a:t>beamline</a:t>
            </a:r>
            <a:r>
              <a:rPr lang="en-GB" dirty="0" smtClean="0"/>
              <a:t> structure</a:t>
            </a:r>
          </a:p>
          <a:p>
            <a:pPr lvl="2">
              <a:buFontTx/>
              <a:buChar char="-"/>
            </a:pPr>
            <a:r>
              <a:rPr lang="en-GB" dirty="0" smtClean="0"/>
              <a:t>Leave straight sections as they are</a:t>
            </a:r>
          </a:p>
          <a:p>
            <a:pPr lvl="2">
              <a:buFontTx/>
              <a:buChar char="-"/>
            </a:pPr>
            <a:r>
              <a:rPr lang="en-GB" dirty="0" smtClean="0"/>
              <a:t>Re-use hardware wherever possible (RF, magnets, …)</a:t>
            </a:r>
          </a:p>
          <a:p>
            <a:pPr lvl="1">
              <a:buFontTx/>
              <a:buChar char="-"/>
            </a:pPr>
            <a:r>
              <a:rPr lang="en-GB" sz="2400" dirty="0" smtClean="0"/>
              <a:t>Keep I09-I13 optics (</a:t>
            </a:r>
            <a:r>
              <a:rPr lang="en-GB" sz="2400" b="1" dirty="0" smtClean="0"/>
              <a:t>mini-beta</a:t>
            </a:r>
            <a:r>
              <a:rPr lang="en-GB" sz="2400" dirty="0" smtClean="0"/>
              <a:t> sections)</a:t>
            </a:r>
          </a:p>
          <a:p>
            <a:pPr lvl="1">
              <a:buFontTx/>
              <a:buChar char="-"/>
            </a:pPr>
            <a:r>
              <a:rPr lang="en-GB" sz="2400" dirty="0" smtClean="0"/>
              <a:t>Maintain short pulse operations (</a:t>
            </a:r>
            <a:r>
              <a:rPr lang="en-GB" sz="2400" b="1" dirty="0" smtClean="0"/>
              <a:t>low-alpha</a:t>
            </a:r>
            <a:r>
              <a:rPr lang="en-GB" sz="2400" dirty="0" smtClean="0"/>
              <a:t> optics)</a:t>
            </a:r>
          </a:p>
          <a:p>
            <a:pPr lvl="1">
              <a:buFontTx/>
              <a:buChar char="-"/>
            </a:pPr>
            <a:r>
              <a:rPr lang="en-GB" sz="2400" dirty="0" smtClean="0"/>
              <a:t>Minimize </a:t>
            </a:r>
            <a:r>
              <a:rPr lang="en-GB" sz="2400" i="1" dirty="0" smtClean="0"/>
              <a:t>dead</a:t>
            </a:r>
            <a:r>
              <a:rPr lang="en-GB" sz="2400" dirty="0" smtClean="0"/>
              <a:t>-time</a:t>
            </a:r>
          </a:p>
          <a:p>
            <a:pPr lvl="1">
              <a:buFontTx/>
              <a:buChar char="-"/>
            </a:pPr>
            <a:r>
              <a:rPr lang="en-GB" sz="2400" dirty="0" smtClean="0"/>
              <a:t>Minimize technology risks</a:t>
            </a:r>
          </a:p>
          <a:p>
            <a:pPr lvl="2">
              <a:buFontTx/>
              <a:buChar char="-"/>
            </a:pPr>
            <a:endParaRPr lang="en-GB" dirty="0" smtClean="0"/>
          </a:p>
          <a:p>
            <a:pPr marL="457200" lvl="1" indent="0" eaLnBrk="1" hangingPunct="1">
              <a:buNone/>
            </a:pPr>
            <a:endParaRPr lang="en-GB" sz="2800" dirty="0" smtClean="0"/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FontTx/>
              <a:buChar char="-"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Low </a:t>
            </a:r>
            <a:r>
              <a:rPr lang="en-GB" dirty="0" err="1" smtClean="0">
                <a:solidFill>
                  <a:schemeClr val="bg1"/>
                </a:solidFill>
              </a:rPr>
              <a:t>Emittance</a:t>
            </a:r>
            <a:r>
              <a:rPr lang="en-GB" dirty="0" smtClean="0">
                <a:solidFill>
                  <a:schemeClr val="bg1"/>
                </a:solidFill>
              </a:rPr>
              <a:t>        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DDBA   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3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942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4896544"/>
          </a:xfrm>
          <a:solidFill>
            <a:srgbClr val="FFFFFF">
              <a:alpha val="81000"/>
            </a:srgbClr>
          </a:solidFill>
        </p:spPr>
        <p:txBody>
          <a:bodyPr>
            <a:normAutofit fontScale="92500" lnSpcReduction="10000"/>
          </a:bodyPr>
          <a:lstStyle/>
          <a:p>
            <a:pPr marL="457200" lvl="1" indent="0" eaLnBrk="1" hangingPunct="1">
              <a:buNone/>
            </a:pPr>
            <a:r>
              <a:rPr lang="en-GB" dirty="0" smtClean="0"/>
              <a:t>Broadly speaking, </a:t>
            </a:r>
            <a:r>
              <a:rPr lang="en-GB" b="1" u="sng" dirty="0" err="1" smtClean="0">
                <a:solidFill>
                  <a:srgbClr val="1E39F6"/>
                </a:solidFill>
              </a:rPr>
              <a:t>emittance</a:t>
            </a:r>
            <a:r>
              <a:rPr lang="en-GB" b="1" u="sng" dirty="0" smtClean="0">
                <a:solidFill>
                  <a:srgbClr val="1E39F6"/>
                </a:solidFill>
              </a:rPr>
              <a:t> reduction</a:t>
            </a:r>
            <a:r>
              <a:rPr lang="en-GB" u="sng" dirty="0" smtClean="0">
                <a:solidFill>
                  <a:srgbClr val="1E39F6"/>
                </a:solidFill>
              </a:rPr>
              <a:t> </a:t>
            </a:r>
            <a:r>
              <a:rPr lang="en-GB" dirty="0" smtClean="0"/>
              <a:t>is achievable with usual approach, i.e</a:t>
            </a:r>
            <a:r>
              <a:rPr lang="en-GB" dirty="0" smtClean="0"/>
              <a:t>.</a:t>
            </a:r>
          </a:p>
          <a:p>
            <a:pPr marL="457200" lvl="1" indent="0" eaLnBrk="1" hangingPunct="1">
              <a:buNone/>
            </a:pPr>
            <a:endParaRPr lang="en-GB" dirty="0" smtClean="0"/>
          </a:p>
          <a:p>
            <a:pPr lvl="1" eaLnBrk="1" hangingPunct="1">
              <a:buFontTx/>
              <a:buChar char="-"/>
            </a:pPr>
            <a:r>
              <a:rPr lang="en-GB" sz="2600" dirty="0" smtClean="0"/>
              <a:t>Increase </a:t>
            </a:r>
            <a:r>
              <a:rPr lang="en-GB" sz="2600" b="1" dirty="0" smtClean="0"/>
              <a:t>n. of dipoles</a:t>
            </a:r>
          </a:p>
          <a:p>
            <a:pPr lvl="1" eaLnBrk="1" hangingPunct="1">
              <a:buFontTx/>
              <a:buChar char="-"/>
            </a:pPr>
            <a:r>
              <a:rPr lang="en-GB" sz="2600" dirty="0" smtClean="0"/>
              <a:t>Increase </a:t>
            </a:r>
            <a:r>
              <a:rPr lang="en-GB" sz="2600" b="1" dirty="0" err="1" smtClean="0"/>
              <a:t>Jx</a:t>
            </a:r>
            <a:r>
              <a:rPr lang="en-GB" sz="2600" dirty="0" smtClean="0"/>
              <a:t> with </a:t>
            </a:r>
            <a:r>
              <a:rPr lang="en-GB" sz="2600" u="sng" dirty="0" smtClean="0"/>
              <a:t>combined function dipoles</a:t>
            </a:r>
            <a:endParaRPr lang="en-GB" sz="2600" u="sng" dirty="0"/>
          </a:p>
          <a:p>
            <a:pPr lvl="1" eaLnBrk="1" hangingPunct="1">
              <a:buFontTx/>
              <a:buChar char="-"/>
            </a:pPr>
            <a:r>
              <a:rPr lang="en-GB" sz="2600" b="1" dirty="0" smtClean="0"/>
              <a:t>MBA</a:t>
            </a:r>
            <a:r>
              <a:rPr lang="en-GB" sz="2600" dirty="0" smtClean="0"/>
              <a:t> solutions with </a:t>
            </a:r>
            <a:r>
              <a:rPr lang="en-GB" sz="2600" u="sng" dirty="0" smtClean="0"/>
              <a:t>longitudinal gradient dipoles</a:t>
            </a:r>
          </a:p>
          <a:p>
            <a:pPr marL="914400" lvl="2" indent="0">
              <a:buNone/>
            </a:pPr>
            <a:endParaRPr lang="en-GB" dirty="0" smtClean="0"/>
          </a:p>
          <a:p>
            <a:pPr marL="457200" lvl="1" indent="0" algn="just" eaLnBrk="1" hangingPunct="1">
              <a:buNone/>
            </a:pPr>
            <a:r>
              <a:rPr lang="en-GB" sz="2800" dirty="0" smtClean="0"/>
              <a:t>However, reducing </a:t>
            </a:r>
            <a:r>
              <a:rPr lang="en-GB" sz="2800" dirty="0" err="1" smtClean="0"/>
              <a:t>emittance</a:t>
            </a:r>
            <a:r>
              <a:rPr lang="en-GB" sz="2800" dirty="0" smtClean="0"/>
              <a:t> </a:t>
            </a:r>
            <a:r>
              <a:rPr lang="en-GB" dirty="0" smtClean="0"/>
              <a:t>may not be the only target</a:t>
            </a:r>
          </a:p>
          <a:p>
            <a:pPr lvl="1" eaLnBrk="1" hangingPunct="1">
              <a:buFontTx/>
              <a:buChar char="-"/>
            </a:pPr>
            <a:r>
              <a:rPr lang="en-GB" sz="2600" dirty="0"/>
              <a:t>i</a:t>
            </a:r>
            <a:r>
              <a:rPr lang="en-GB" sz="2600" dirty="0" smtClean="0"/>
              <a:t>ncrease</a:t>
            </a:r>
            <a:r>
              <a:rPr lang="en-GB" sz="2600" b="1" dirty="0" smtClean="0">
                <a:solidFill>
                  <a:srgbClr val="1E39F6"/>
                </a:solidFill>
              </a:rPr>
              <a:t> </a:t>
            </a:r>
            <a:r>
              <a:rPr lang="en-GB" sz="2600" b="1" u="sng" dirty="0" smtClean="0">
                <a:solidFill>
                  <a:srgbClr val="1E39F6"/>
                </a:solidFill>
              </a:rPr>
              <a:t>ratio of </a:t>
            </a:r>
            <a:r>
              <a:rPr lang="en-GB" sz="2600" b="1" u="sng" dirty="0" err="1" smtClean="0">
                <a:solidFill>
                  <a:srgbClr val="1E39F6"/>
                </a:solidFill>
              </a:rPr>
              <a:t>straight_sections</a:t>
            </a:r>
            <a:r>
              <a:rPr lang="en-GB" sz="2600" b="1" u="sng" dirty="0" smtClean="0">
                <a:solidFill>
                  <a:srgbClr val="1E39F6"/>
                </a:solidFill>
              </a:rPr>
              <a:t> / C </a:t>
            </a:r>
          </a:p>
          <a:p>
            <a:pPr lvl="1" eaLnBrk="1" hangingPunct="1">
              <a:buFontTx/>
              <a:buChar char="-"/>
            </a:pPr>
            <a:endParaRPr lang="en-GB" dirty="0">
              <a:solidFill>
                <a:srgbClr val="00B050"/>
              </a:solidFill>
            </a:endParaRPr>
          </a:p>
          <a:p>
            <a:pPr marL="457200" lvl="1" indent="0" eaLnBrk="1" hangingPunct="1">
              <a:buNone/>
            </a:pPr>
            <a:r>
              <a:rPr lang="en-GB" dirty="0" smtClean="0"/>
              <a:t>This twofold request </a:t>
            </a:r>
            <a:r>
              <a:rPr lang="en-GB" dirty="0" smtClean="0"/>
              <a:t>led </a:t>
            </a:r>
            <a:r>
              <a:rPr lang="en-GB" dirty="0" smtClean="0"/>
              <a:t>to the </a:t>
            </a:r>
            <a:r>
              <a:rPr lang="en-GB" b="1" dirty="0" smtClean="0">
                <a:solidFill>
                  <a:srgbClr val="1E39F6"/>
                </a:solidFill>
              </a:rPr>
              <a:t>Double DBA </a:t>
            </a:r>
            <a:r>
              <a:rPr lang="en-GB" dirty="0" smtClean="0"/>
              <a:t>concept (DDBA)</a:t>
            </a:r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  <a:p>
            <a:pPr lvl="1" eaLnBrk="1" hangingPunct="1">
              <a:buNone/>
            </a:pP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rgbClr val="558ED5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Low </a:t>
            </a:r>
            <a:r>
              <a:rPr lang="en-GB" dirty="0" err="1" smtClean="0">
                <a:solidFill>
                  <a:schemeClr val="bg1"/>
                </a:solidFill>
              </a:rPr>
              <a:t>Emittance</a:t>
            </a:r>
            <a:r>
              <a:rPr lang="en-GB" dirty="0" smtClean="0">
                <a:solidFill>
                  <a:schemeClr val="bg1"/>
                </a:solidFill>
              </a:rPr>
              <a:t>          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DDBA   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 descr="Screen Shot 2016-10-25 at 21.40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61954"/>
            <a:ext cx="4211960" cy="777756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5400000" sx="102000" sy="102000" algn="tl" rotWithShape="0">
              <a:srgbClr val="1E39F6">
                <a:alpha val="43000"/>
              </a:srgbClr>
            </a:outerShdw>
          </a:effec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4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1580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820472" cy="1728192"/>
          </a:xfrm>
          <a:solidFill>
            <a:srgbClr val="FFFFFF">
              <a:alpha val="80000"/>
            </a:srgbClr>
          </a:solidFill>
        </p:spPr>
        <p:txBody>
          <a:bodyPr>
            <a:noAutofit/>
          </a:bodyPr>
          <a:lstStyle/>
          <a:p>
            <a:pPr marL="457200" lvl="1" indent="0" algn="just" eaLnBrk="1" hangingPunct="1">
              <a:buNone/>
            </a:pPr>
            <a:r>
              <a:rPr lang="en-GB" sz="2600" b="1" dirty="0" smtClean="0">
                <a:solidFill>
                  <a:srgbClr val="1E39F6"/>
                </a:solidFill>
              </a:rPr>
              <a:t>Double </a:t>
            </a:r>
            <a:r>
              <a:rPr lang="en-GB" sz="2600" b="1" dirty="0" smtClean="0">
                <a:solidFill>
                  <a:srgbClr val="1E39F6"/>
                </a:solidFill>
              </a:rPr>
              <a:t>Double-Bend </a:t>
            </a:r>
            <a:r>
              <a:rPr lang="en-GB" sz="2600" b="1" dirty="0" err="1" smtClean="0">
                <a:solidFill>
                  <a:srgbClr val="1E39F6"/>
                </a:solidFill>
              </a:rPr>
              <a:t>Achromat</a:t>
            </a:r>
            <a:r>
              <a:rPr lang="en-GB" sz="2600" dirty="0" smtClean="0"/>
              <a:t> (DDBA) </a:t>
            </a:r>
            <a:endParaRPr lang="en-GB" sz="2600" dirty="0"/>
          </a:p>
          <a:p>
            <a:pPr marL="457200" lvl="1" indent="0" algn="just" eaLnBrk="1" hangingPunct="1">
              <a:buNone/>
            </a:pPr>
            <a:r>
              <a:rPr lang="en-GB" sz="2500" dirty="0" smtClean="0"/>
              <a:t>modification </a:t>
            </a:r>
            <a:r>
              <a:rPr lang="en-GB" sz="2500" dirty="0" smtClean="0"/>
              <a:t>of </a:t>
            </a:r>
            <a:r>
              <a:rPr lang="en-GB" sz="2500" dirty="0" smtClean="0"/>
              <a:t>present </a:t>
            </a:r>
            <a:r>
              <a:rPr lang="en-GB" sz="2500" dirty="0" smtClean="0"/>
              <a:t>Diamond DBA </a:t>
            </a:r>
            <a:r>
              <a:rPr lang="en-GB" sz="2500" dirty="0" smtClean="0"/>
              <a:t>cell</a:t>
            </a:r>
          </a:p>
          <a:p>
            <a:pPr marL="457200" lvl="1" indent="0" algn="just" eaLnBrk="1" hangingPunct="1">
              <a:buNone/>
            </a:pPr>
            <a:r>
              <a:rPr lang="en-GB" sz="2500" b="1" dirty="0" smtClean="0"/>
              <a:t>central </a:t>
            </a:r>
            <a:r>
              <a:rPr lang="en-GB" sz="2500" b="1" dirty="0" smtClean="0"/>
              <a:t>region </a:t>
            </a:r>
            <a:r>
              <a:rPr lang="en-GB" sz="2500" dirty="0" smtClean="0"/>
              <a:t>“</a:t>
            </a:r>
            <a:r>
              <a:rPr lang="en-GB" sz="2500" dirty="0" smtClean="0"/>
              <a:t>cleared” to </a:t>
            </a:r>
            <a:r>
              <a:rPr lang="en-GB" sz="2500" b="1" dirty="0" smtClean="0"/>
              <a:t>host a new insertion device </a:t>
            </a:r>
            <a:r>
              <a:rPr lang="en-GB" sz="2500" dirty="0" smtClean="0"/>
              <a:t>(VMX)</a:t>
            </a:r>
          </a:p>
          <a:p>
            <a:pPr lvl="1" algn="just" eaLnBrk="1" hangingPunct="1">
              <a:buFontTx/>
              <a:buChar char="-"/>
            </a:pPr>
            <a:endParaRPr lang="en-GB" sz="2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en-GB" dirty="0" smtClean="0">
                <a:solidFill>
                  <a:schemeClr val="bg1"/>
                </a:solidFill>
              </a:rPr>
              <a:t>DDBA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Picture 2" descr="H:\Dphil\Diamond\prac\4BAinDLSi0913\cell2-twi-ou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0"/>
          <a:stretch>
            <a:fillRect/>
          </a:stretch>
        </p:blipFill>
        <p:spPr bwMode="auto">
          <a:xfrm>
            <a:off x="4976778" y="2564904"/>
            <a:ext cx="4131727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2861759"/>
            <a:ext cx="4932040" cy="276998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>
            <a:spAutoFit/>
          </a:bodyPr>
          <a:lstStyle/>
          <a:p>
            <a:pPr lvl="1" algn="just">
              <a:spcBef>
                <a:spcPct val="20000"/>
              </a:spcBef>
            </a:pPr>
            <a:r>
              <a:rPr lang="en-GB" sz="2600" dirty="0" smtClean="0">
                <a:solidFill>
                  <a:prstClr val="black"/>
                </a:solidFill>
              </a:rPr>
              <a:t>A </a:t>
            </a:r>
            <a:r>
              <a:rPr lang="en-GB" sz="2600" b="1" dirty="0" smtClean="0">
                <a:solidFill>
                  <a:prstClr val="black"/>
                </a:solidFill>
              </a:rPr>
              <a:t>modified </a:t>
            </a:r>
            <a:r>
              <a:rPr lang="en-GB" sz="2600" b="1" dirty="0">
                <a:solidFill>
                  <a:prstClr val="black"/>
                </a:solidFill>
              </a:rPr>
              <a:t>4BA </a:t>
            </a:r>
            <a:r>
              <a:rPr lang="en-GB" sz="2600" dirty="0">
                <a:solidFill>
                  <a:prstClr val="black"/>
                </a:solidFill>
              </a:rPr>
              <a:t>with a </a:t>
            </a:r>
            <a:r>
              <a:rPr lang="en-GB" sz="2600" b="1" dirty="0" smtClean="0">
                <a:solidFill>
                  <a:prstClr val="black"/>
                </a:solidFill>
              </a:rPr>
              <a:t>10x </a:t>
            </a:r>
            <a:r>
              <a:rPr lang="en-GB" sz="2600" b="1" dirty="0" err="1" smtClean="0">
                <a:solidFill>
                  <a:prstClr val="black"/>
                </a:solidFill>
              </a:rPr>
              <a:t>emittance</a:t>
            </a:r>
            <a:r>
              <a:rPr lang="en-GB" sz="2600" b="1" dirty="0" smtClean="0">
                <a:solidFill>
                  <a:prstClr val="black"/>
                </a:solidFill>
              </a:rPr>
              <a:t> </a:t>
            </a:r>
            <a:r>
              <a:rPr lang="en-GB" sz="2600" b="1" dirty="0">
                <a:solidFill>
                  <a:prstClr val="black"/>
                </a:solidFill>
              </a:rPr>
              <a:t>reduction </a:t>
            </a:r>
            <a:r>
              <a:rPr lang="en-GB" sz="2600" dirty="0" smtClean="0">
                <a:solidFill>
                  <a:prstClr val="black"/>
                </a:solidFill>
              </a:rPr>
              <a:t>factor and </a:t>
            </a:r>
            <a:r>
              <a:rPr lang="en-GB" sz="2600" b="1" dirty="0">
                <a:solidFill>
                  <a:prstClr val="black"/>
                </a:solidFill>
              </a:rPr>
              <a:t>2x n. of possible </a:t>
            </a:r>
            <a:r>
              <a:rPr lang="en-GB" sz="2600" b="1" dirty="0" err="1">
                <a:solidFill>
                  <a:prstClr val="black"/>
                </a:solidFill>
              </a:rPr>
              <a:t>beamlines</a:t>
            </a:r>
            <a:endParaRPr lang="en-GB" sz="2600" b="1" dirty="0">
              <a:solidFill>
                <a:prstClr val="black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GB" sz="1400" b="1" dirty="0" smtClean="0">
              <a:solidFill>
                <a:prstClr val="black"/>
              </a:solidFill>
            </a:endParaRPr>
          </a:p>
          <a:p>
            <a:pPr lvl="1" algn="just">
              <a:spcBef>
                <a:spcPct val="20000"/>
              </a:spcBef>
            </a:pPr>
            <a:endParaRPr lang="en-GB" sz="1400" b="1" dirty="0">
              <a:solidFill>
                <a:prstClr val="black"/>
              </a:solidFill>
            </a:endParaRPr>
          </a:p>
          <a:p>
            <a:pPr lvl="1" algn="just">
              <a:spcBef>
                <a:spcPct val="20000"/>
              </a:spcBef>
            </a:pPr>
            <a:r>
              <a:rPr lang="en-GB" sz="2600" b="1" dirty="0">
                <a:solidFill>
                  <a:prstClr val="black"/>
                </a:solidFill>
              </a:rPr>
              <a:t>Baseline </a:t>
            </a:r>
            <a:r>
              <a:rPr lang="en-GB" sz="2600" dirty="0">
                <a:solidFill>
                  <a:prstClr val="black"/>
                </a:solidFill>
              </a:rPr>
              <a:t>design for </a:t>
            </a:r>
            <a:r>
              <a:rPr lang="en-GB" sz="2600" b="1" dirty="0">
                <a:solidFill>
                  <a:prstClr val="black"/>
                </a:solidFill>
              </a:rPr>
              <a:t>Diamond-II </a:t>
            </a:r>
          </a:p>
          <a:p>
            <a:pPr lvl="1" algn="just">
              <a:spcBef>
                <a:spcPct val="20000"/>
              </a:spcBef>
            </a:pPr>
            <a:r>
              <a:rPr lang="en-GB" sz="2600" dirty="0">
                <a:solidFill>
                  <a:prstClr val="black"/>
                </a:solidFill>
              </a:rPr>
              <a:t>until the end of 2015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5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2608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44016" y="908720"/>
            <a:ext cx="8676456" cy="2448272"/>
          </a:xfrm>
        </p:spPr>
        <p:txBody>
          <a:bodyPr>
            <a:normAutofit/>
          </a:bodyPr>
          <a:lstStyle/>
          <a:p>
            <a:pPr marL="457200" lvl="1" indent="0" algn="just" eaLnBrk="1" hangingPunct="1">
              <a:buNone/>
            </a:pPr>
            <a:r>
              <a:rPr lang="en-GB" sz="2400" dirty="0" smtClean="0"/>
              <a:t>at present </a:t>
            </a:r>
            <a:r>
              <a:rPr lang="en-GB" sz="2400" b="1" dirty="0" smtClean="0"/>
              <a:t>one DDBA cell has been installed </a:t>
            </a:r>
            <a:r>
              <a:rPr lang="en-GB" sz="2400" dirty="0" smtClean="0"/>
              <a:t>in Diamond and is  </a:t>
            </a:r>
            <a:r>
              <a:rPr lang="en-GB" sz="2400" b="1" u="sng" dirty="0" smtClean="0">
                <a:solidFill>
                  <a:srgbClr val="1E39F6"/>
                </a:solidFill>
              </a:rPr>
              <a:t>being commissioned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en-GB" dirty="0" smtClean="0">
                <a:solidFill>
                  <a:schemeClr val="bg1"/>
                </a:solidFill>
              </a:rPr>
              <a:t>DDBA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b="3860"/>
          <a:stretch/>
        </p:blipFill>
        <p:spPr bwMode="auto">
          <a:xfrm>
            <a:off x="273465" y="3744416"/>
            <a:ext cx="8619015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0" descr="DDB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10296"/>
            <a:ext cx="6768752" cy="2006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6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69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6-11-26 at 01.38.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2405" y="3429000"/>
            <a:ext cx="4574051" cy="3096344"/>
          </a:xfrm>
          <a:prstGeom prst="roundRect">
            <a:avLst>
              <a:gd name="adj" fmla="val 408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73"/>
          <a:stretch/>
        </p:blipFill>
        <p:spPr>
          <a:xfrm>
            <a:off x="467544" y="728384"/>
            <a:ext cx="8208912" cy="26286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en-GB" dirty="0" smtClean="0">
                <a:solidFill>
                  <a:schemeClr val="bg1"/>
                </a:solidFill>
              </a:rPr>
              <a:t>DDBA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Picture 7" descr="Screen Shot 2016-11-22 at 00.48.0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415188"/>
            <a:ext cx="3432452" cy="3110156"/>
          </a:xfrm>
          <a:prstGeom prst="roundRect">
            <a:avLst>
              <a:gd name="adj" fmla="val 3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611560" y="836712"/>
            <a:ext cx="3636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DDBA</a:t>
            </a:r>
            <a:r>
              <a:rPr lang="en-GB" dirty="0" smtClean="0">
                <a:solidFill>
                  <a:schemeClr val="bg1"/>
                </a:solidFill>
              </a:rPr>
              <a:t> cell installation (16/11/2016)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8" y="5169515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b</a:t>
            </a:r>
            <a:r>
              <a:rPr lang="en-GB" sz="1400" dirty="0" smtClean="0">
                <a:solidFill>
                  <a:schemeClr val="bg1"/>
                </a:solidFill>
              </a:rPr>
              <a:t>eam accumulation in the SR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(17/11/2016)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1960" y="4941823"/>
            <a:ext cx="19084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Beam current = </a:t>
            </a:r>
            <a:r>
              <a:rPr lang="en-GB" sz="1400" dirty="0" err="1" smtClean="0">
                <a:solidFill>
                  <a:schemeClr val="bg1"/>
                </a:solidFill>
              </a:rPr>
              <a:t>300mA</a:t>
            </a:r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(24/11/2016)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7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589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980728"/>
            <a:ext cx="8748464" cy="4968552"/>
          </a:xfrm>
          <a:solidFill>
            <a:srgbClr val="FFFFFF">
              <a:alpha val="79000"/>
            </a:srgbClr>
          </a:solidFill>
        </p:spPr>
        <p:txBody>
          <a:bodyPr>
            <a:normAutofit/>
          </a:bodyPr>
          <a:lstStyle/>
          <a:p>
            <a:pPr marL="457200" lvl="1" indent="0" algn="just" eaLnBrk="1" hangingPunct="1">
              <a:buNone/>
            </a:pPr>
            <a:r>
              <a:rPr lang="en-GB" sz="2600" dirty="0" smtClean="0"/>
              <a:t>There were few reasons to go </a:t>
            </a:r>
            <a:r>
              <a:rPr lang="en-GB" sz="2600" b="1" dirty="0" smtClean="0">
                <a:solidFill>
                  <a:srgbClr val="1E39F6"/>
                </a:solidFill>
              </a:rPr>
              <a:t>beyond the DDBA</a:t>
            </a:r>
            <a:r>
              <a:rPr lang="en-GB" sz="2600" b="1" dirty="0" smtClean="0"/>
              <a:t> </a:t>
            </a:r>
            <a:r>
              <a:rPr lang="en-GB" sz="2600" dirty="0" smtClean="0"/>
              <a:t>concept:</a:t>
            </a:r>
          </a:p>
          <a:p>
            <a:pPr marL="457200" lvl="1" indent="0" algn="just" eaLnBrk="1" hangingPunct="1">
              <a:buNone/>
            </a:pPr>
            <a:endParaRPr lang="en-GB" sz="800" dirty="0" smtClean="0"/>
          </a:p>
          <a:p>
            <a:pPr marL="1371600" lvl="2" indent="-457200" algn="just">
              <a:buFont typeface="+mj-lt"/>
              <a:buAutoNum type="arabicPeriod"/>
            </a:pPr>
            <a:r>
              <a:rPr lang="en-GB" dirty="0" smtClean="0"/>
              <a:t>a request from </a:t>
            </a:r>
            <a:r>
              <a:rPr lang="en-GB" b="1" dirty="0" err="1" smtClean="0"/>
              <a:t>beamlines</a:t>
            </a:r>
            <a:r>
              <a:rPr lang="en-GB" dirty="0" smtClean="0"/>
              <a:t> for a </a:t>
            </a:r>
            <a:r>
              <a:rPr lang="en-GB" b="1" dirty="0" smtClean="0"/>
              <a:t>more aggressive scheme: </a:t>
            </a:r>
            <a:r>
              <a:rPr lang="en-GB" b="1" dirty="0" err="1" smtClean="0">
                <a:solidFill>
                  <a:srgbClr val="1E39F6"/>
                </a:solidFill>
              </a:rPr>
              <a:t>20x</a:t>
            </a:r>
            <a:r>
              <a:rPr lang="en-GB" b="1" dirty="0" smtClean="0">
                <a:solidFill>
                  <a:srgbClr val="1E39F6"/>
                </a:solidFill>
              </a:rPr>
              <a:t> reduction in </a:t>
            </a:r>
            <a:r>
              <a:rPr lang="en-GB" b="1" dirty="0" err="1" smtClean="0">
                <a:solidFill>
                  <a:srgbClr val="1E39F6"/>
                </a:solidFill>
              </a:rPr>
              <a:t>emittance</a:t>
            </a:r>
            <a:endParaRPr lang="en-GB" b="1" dirty="0" smtClean="0">
              <a:solidFill>
                <a:srgbClr val="1E39F6"/>
              </a:solidFill>
            </a:endParaRPr>
          </a:p>
          <a:p>
            <a:pPr marL="1371600" lvl="2" indent="-457200" algn="just">
              <a:buFont typeface="+mj-lt"/>
              <a:buAutoNum type="arabicPeriod"/>
            </a:pPr>
            <a:r>
              <a:rPr lang="en-GB" dirty="0" smtClean="0"/>
              <a:t>Challenges in the </a:t>
            </a:r>
            <a:r>
              <a:rPr lang="en-GB" b="1" dirty="0" smtClean="0"/>
              <a:t>optimization</a:t>
            </a:r>
            <a:r>
              <a:rPr lang="en-GB" dirty="0" smtClean="0"/>
              <a:t> of Lifetime, Dynamic Aperture</a:t>
            </a:r>
          </a:p>
          <a:p>
            <a:pPr marL="914400" lvl="2" indent="0" algn="just">
              <a:buNone/>
            </a:pPr>
            <a:endParaRPr lang="en-GB" sz="800" dirty="0" smtClean="0"/>
          </a:p>
          <a:p>
            <a:pPr marL="457200" lvl="1" indent="0" algn="just">
              <a:buNone/>
            </a:pPr>
            <a:r>
              <a:rPr lang="en-GB" sz="2600" dirty="0" smtClean="0"/>
              <a:t>Point (1) led to a </a:t>
            </a:r>
            <a:r>
              <a:rPr lang="en-GB" sz="2600" b="1" dirty="0" smtClean="0"/>
              <a:t>6BA-like approach</a:t>
            </a:r>
            <a:r>
              <a:rPr lang="en-GB" sz="2600" dirty="0" smtClean="0"/>
              <a:t>, where the </a:t>
            </a:r>
            <a:r>
              <a:rPr lang="en-GB" sz="2600" b="1" dirty="0" smtClean="0"/>
              <a:t>7BA ESRF cell</a:t>
            </a:r>
            <a:r>
              <a:rPr lang="en-GB" sz="2600" dirty="0" smtClean="0"/>
              <a:t> (HMBA) was modified to create a central ID straight</a:t>
            </a:r>
          </a:p>
          <a:p>
            <a:pPr marL="457200" lvl="1" indent="0" algn="just">
              <a:buNone/>
            </a:pPr>
            <a:endParaRPr lang="en-GB" sz="800" dirty="0" smtClean="0"/>
          </a:p>
          <a:p>
            <a:pPr marL="457200" lvl="1" indent="0" algn="just">
              <a:buNone/>
            </a:pPr>
            <a:r>
              <a:rPr lang="en-GB" sz="2600" u="sng" dirty="0" smtClean="0"/>
              <a:t>Collaboration with ESRF</a:t>
            </a:r>
            <a:r>
              <a:rPr lang="en-GB" sz="2600" dirty="0" smtClean="0"/>
              <a:t> very fruitful in overcoming some design difficulties</a:t>
            </a:r>
          </a:p>
          <a:p>
            <a:pPr marL="457200" lvl="1" indent="0" algn="just">
              <a:buNone/>
            </a:pPr>
            <a:endParaRPr lang="en-GB" sz="800" dirty="0" smtClean="0"/>
          </a:p>
          <a:p>
            <a:pPr marL="457200" lvl="1" indent="0" algn="just">
              <a:buNone/>
            </a:pPr>
            <a:r>
              <a:rPr lang="en-GB" sz="2600" b="1" dirty="0" err="1" smtClean="0">
                <a:solidFill>
                  <a:srgbClr val="1E39F6"/>
                </a:solidFill>
              </a:rPr>
              <a:t>Emittance</a:t>
            </a:r>
            <a:r>
              <a:rPr lang="en-GB" sz="2600" b="1" dirty="0" smtClean="0">
                <a:solidFill>
                  <a:srgbClr val="1E39F6"/>
                </a:solidFill>
              </a:rPr>
              <a:t> </a:t>
            </a:r>
            <a:r>
              <a:rPr lang="en-GB" sz="2600" b="1" dirty="0" smtClean="0">
                <a:solidFill>
                  <a:srgbClr val="1E39F6"/>
                </a:solidFill>
                <a:sym typeface="Wingdings"/>
              </a:rPr>
              <a:t> 140 pm</a:t>
            </a:r>
            <a:endParaRPr lang="en-GB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M. Apollonio - Low Emittance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</a:t>
            </a:r>
            <a:r>
              <a:rPr lang="en-GB" dirty="0" smtClean="0">
                <a:solidFill>
                  <a:srgbClr val="FFFFFF"/>
                </a:solidFill>
              </a:rPr>
              <a:t>DDBA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GB" dirty="0" smtClean="0">
                <a:solidFill>
                  <a:schemeClr val="bg1"/>
                </a:solidFill>
              </a:rPr>
              <a:t>HMBA  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DTBA</a:t>
            </a:r>
            <a:r>
              <a:rPr lang="en-GB" dirty="0" smtClean="0">
                <a:solidFill>
                  <a:schemeClr val="bg1"/>
                </a:solidFill>
              </a:rPr>
              <a:t>               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8</a:t>
            </a:fld>
            <a:r>
              <a:rPr lang="en-GB" smtClean="0"/>
              <a:t>/25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694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01/12/2016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M. Apollonio - Low </a:t>
            </a:r>
            <a:r>
              <a:rPr lang="en-US" dirty="0" err="1" smtClean="0"/>
              <a:t>Emittance</a:t>
            </a:r>
            <a:r>
              <a:rPr lang="en-US" dirty="0" smtClean="0"/>
              <a:t> Design             MAXIV - Lund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gradFill>
            <a:gsLst>
              <a:gs pos="87000">
                <a:srgbClr val="0000FF"/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 rtlCol="0" anchor="t">
            <a:spAutoFit/>
          </a:bodyPr>
          <a:lstStyle/>
          <a:p>
            <a:r>
              <a:rPr lang="en-GB" dirty="0" smtClean="0">
                <a:solidFill>
                  <a:srgbClr val="6B9EDB"/>
                </a:solidFill>
              </a:rPr>
              <a:t>                                                       </a:t>
            </a:r>
            <a:r>
              <a:rPr lang="en-GB" dirty="0" smtClean="0">
                <a:solidFill>
                  <a:schemeClr val="bg1"/>
                </a:solidFill>
              </a:rPr>
              <a:t>lattices</a:t>
            </a:r>
          </a:p>
          <a:p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Low </a:t>
            </a:r>
            <a:r>
              <a:rPr lang="en-GB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Emittance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DDBA   </a:t>
            </a:r>
            <a:r>
              <a:rPr lang="en-GB" dirty="0" smtClean="0">
                <a:solidFill>
                  <a:schemeClr val="bg1"/>
                </a:solidFill>
              </a:rPr>
              <a:t>HMBA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GB" dirty="0" err="1" smtClean="0">
                <a:solidFill>
                  <a:srgbClr val="FFFFFF"/>
                </a:solidFill>
              </a:rPr>
              <a:t>DTBA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optimization                 conclusions</a:t>
            </a:r>
            <a:endParaRPr lang="en-GB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-19585" y="1810498"/>
            <a:ext cx="9163585" cy="3274686"/>
            <a:chOff x="-19585" y="1772816"/>
            <a:chExt cx="9163585" cy="3274686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31" t="27936" r="2699" b="22737"/>
            <a:stretch/>
          </p:blipFill>
          <p:spPr bwMode="auto">
            <a:xfrm>
              <a:off x="-19585" y="1772816"/>
              <a:ext cx="9163585" cy="3274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3892273" y="2062589"/>
              <a:ext cx="13277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 smtClean="0">
                  <a:solidFill>
                    <a:srgbClr val="FF0000"/>
                  </a:solidFill>
                </a:rPr>
                <a:t>ESRF-HMBA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2760" y="764705"/>
            <a:ext cx="2627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400" dirty="0" err="1" smtClean="0">
                <a:solidFill>
                  <a:srgbClr val="669900"/>
                </a:solidFill>
              </a:rPr>
              <a:t>Sextupoles</a:t>
            </a:r>
            <a:r>
              <a:rPr lang="en-GB" sz="1400" dirty="0" smtClean="0">
                <a:solidFill>
                  <a:srgbClr val="669900"/>
                </a:solidFill>
              </a:rPr>
              <a:t> located at large </a:t>
            </a:r>
            <a:r>
              <a:rPr lang="en-GB" sz="1400" dirty="0" err="1" smtClean="0">
                <a:solidFill>
                  <a:srgbClr val="669900"/>
                </a:solidFill>
                <a:latin typeface="Symbol" panose="05050102010706020507" pitchFamily="18" charset="2"/>
              </a:rPr>
              <a:t>h</a:t>
            </a:r>
            <a:r>
              <a:rPr lang="en-GB" sz="1400" baseline="-25000" dirty="0" err="1" smtClean="0">
                <a:solidFill>
                  <a:srgbClr val="669900"/>
                </a:solidFill>
              </a:rPr>
              <a:t>x</a:t>
            </a:r>
            <a:r>
              <a:rPr lang="en-GB" sz="1400" dirty="0" smtClean="0">
                <a:solidFill>
                  <a:srgbClr val="669900"/>
                </a:solidFill>
              </a:rPr>
              <a:t> dispersion bumps</a:t>
            </a:r>
            <a:endParaRPr lang="en-GB" sz="1400" dirty="0">
              <a:solidFill>
                <a:srgbClr val="6699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139952" y="764704"/>
            <a:ext cx="4393680" cy="3816425"/>
            <a:chOff x="4139952" y="973795"/>
            <a:chExt cx="4393680" cy="3751349"/>
          </a:xfrm>
        </p:grpSpPr>
        <p:sp>
          <p:nvSpPr>
            <p:cNvPr id="35" name="TextBox 34"/>
            <p:cNvSpPr txBox="1"/>
            <p:nvPr/>
          </p:nvSpPr>
          <p:spPr>
            <a:xfrm>
              <a:off x="5796136" y="973795"/>
              <a:ext cx="2737496" cy="8875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Central </a:t>
              </a:r>
              <a:r>
                <a:rPr lang="en-GB" sz="1400" dirty="0" err="1" smtClean="0"/>
                <a:t>DQ2</a:t>
              </a:r>
              <a:r>
                <a:rPr lang="en-GB" sz="1400" dirty="0" smtClean="0"/>
                <a:t> removed</a:t>
              </a:r>
            </a:p>
            <a:p>
              <a:r>
                <a:rPr lang="en-GB" sz="1400" dirty="0" smtClean="0"/>
                <a:t>Drift spaces kept equal</a:t>
              </a:r>
            </a:p>
            <a:p>
              <a:r>
                <a:rPr lang="en-GB" sz="1400" dirty="0" smtClean="0"/>
                <a:t>Magnet lengths shortened thanks to </a:t>
              </a:r>
            </a:p>
            <a:p>
              <a:r>
                <a:rPr lang="en-GB" sz="1400" dirty="0" smtClean="0"/>
                <a:t>reduced gradient (</a:t>
              </a:r>
              <a:r>
                <a:rPr lang="en-GB" sz="1400" dirty="0" err="1" smtClean="0"/>
                <a:t>6GeV</a:t>
              </a:r>
              <a:r>
                <a:rPr lang="en-GB" sz="1400" dirty="0" smtClean="0"/>
                <a:t> </a:t>
              </a:r>
              <a:r>
                <a:rPr lang="en-GB" sz="1400" dirty="0" smtClean="0">
                  <a:sym typeface="Wingdings" panose="05000000000000000000" pitchFamily="2" charset="2"/>
                </a:rPr>
                <a:t> </a:t>
              </a:r>
              <a:r>
                <a:rPr lang="en-GB" sz="1400" dirty="0" err="1" smtClean="0">
                  <a:sym typeface="Wingdings" panose="05000000000000000000" pitchFamily="2" charset="2"/>
                </a:rPr>
                <a:t>3GeV</a:t>
              </a:r>
              <a:r>
                <a:rPr lang="en-GB" sz="1400" dirty="0" smtClean="0">
                  <a:sym typeface="Wingdings" panose="05000000000000000000" pitchFamily="2" charset="2"/>
                </a:rPr>
                <a:t>)</a:t>
              </a:r>
              <a:endParaRPr lang="en-GB" sz="1400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139952" y="3356992"/>
              <a:ext cx="1008112" cy="1368152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  <a:effectLst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1700808"/>
            <a:ext cx="9163585" cy="3456383"/>
            <a:chOff x="0" y="1916832"/>
            <a:chExt cx="9163585" cy="3456383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1916832"/>
              <a:ext cx="9163585" cy="3456383"/>
              <a:chOff x="0" y="1844824"/>
              <a:chExt cx="9163585" cy="3456383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617" t="36064" r="2540" b="14412"/>
              <a:stretch/>
            </p:blipFill>
            <p:spPr bwMode="auto">
              <a:xfrm>
                <a:off x="0" y="1844824"/>
                <a:ext cx="9163585" cy="33040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041956" y="2132856"/>
                <a:ext cx="10536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b="1" dirty="0" smtClean="0">
                    <a:solidFill>
                      <a:srgbClr val="FF0000"/>
                    </a:solidFill>
                  </a:rPr>
                  <a:t>DII-</a:t>
                </a:r>
                <a:r>
                  <a:rPr lang="en-GB" b="1" dirty="0" err="1" smtClean="0">
                    <a:solidFill>
                      <a:srgbClr val="FF0000"/>
                    </a:solidFill>
                  </a:rPr>
                  <a:t>DTBA</a:t>
                </a:r>
                <a:endParaRPr lang="en-GB" b="1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8" name="Group 17"/>
              <p:cNvGrpSpPr/>
              <p:nvPr/>
            </p:nvGrpSpPr>
            <p:grpSpPr>
              <a:xfrm>
                <a:off x="2699792" y="4293096"/>
                <a:ext cx="3917586" cy="1008111"/>
                <a:chOff x="2566820" y="4948019"/>
                <a:chExt cx="3701562" cy="1008111"/>
              </a:xfrm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566820" y="5487647"/>
                  <a:ext cx="3701562" cy="252459"/>
                </a:xfrm>
                <a:custGeom>
                  <a:avLst/>
                  <a:gdLst>
                    <a:gd name="connsiteX0" fmla="*/ 0 w 3701562"/>
                    <a:gd name="connsiteY0" fmla="*/ 0 h 439616"/>
                    <a:gd name="connsiteX1" fmla="*/ 0 w 3701562"/>
                    <a:gd name="connsiteY1" fmla="*/ 439616 h 439616"/>
                    <a:gd name="connsiteX2" fmla="*/ 3701562 w 3701562"/>
                    <a:gd name="connsiteY2" fmla="*/ 439616 h 439616"/>
                    <a:gd name="connsiteX3" fmla="*/ 3701562 w 3701562"/>
                    <a:gd name="connsiteY3" fmla="*/ 0 h 4396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01562" h="439616">
                      <a:moveTo>
                        <a:pt x="0" y="0"/>
                      </a:moveTo>
                      <a:lnTo>
                        <a:pt x="0" y="439616"/>
                      </a:lnTo>
                      <a:lnTo>
                        <a:pt x="3701562" y="439616"/>
                      </a:lnTo>
                      <a:lnTo>
                        <a:pt x="3701562" y="0"/>
                      </a:lnTo>
                    </a:path>
                  </a:pathLst>
                </a:custGeom>
                <a:noFill/>
                <a:ln w="28575">
                  <a:solidFill>
                    <a:srgbClr val="669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cxnSp>
              <p:nvCxnSpPr>
                <p:cNvPr id="45" name="Straight Connector 44"/>
                <p:cNvCxnSpPr>
                  <a:stCxn id="44" idx="0"/>
                </p:cNvCxnSpPr>
                <p:nvPr/>
              </p:nvCxnSpPr>
              <p:spPr>
                <a:xfrm flipV="1">
                  <a:off x="2566820" y="5092035"/>
                  <a:ext cx="0" cy="395612"/>
                </a:xfrm>
                <a:prstGeom prst="line">
                  <a:avLst/>
                </a:prstGeom>
                <a:ln w="28575">
                  <a:solidFill>
                    <a:srgbClr val="66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>
                  <a:stCxn id="44" idx="3"/>
                </p:cNvCxnSpPr>
                <p:nvPr/>
              </p:nvCxnSpPr>
              <p:spPr>
                <a:xfrm flipV="1">
                  <a:off x="6268382" y="4948019"/>
                  <a:ext cx="0" cy="539628"/>
                </a:xfrm>
                <a:prstGeom prst="line">
                  <a:avLst/>
                </a:prstGeom>
                <a:ln w="28575">
                  <a:solidFill>
                    <a:srgbClr val="6699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/>
                <p:cNvSpPr txBox="1"/>
                <p:nvPr/>
              </p:nvSpPr>
              <p:spPr>
                <a:xfrm>
                  <a:off x="3655417" y="5679131"/>
                  <a:ext cx="1657696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200" dirty="0" smtClean="0">
                      <a:solidFill>
                        <a:srgbClr val="669900"/>
                      </a:solidFill>
                    </a:rPr>
                    <a:t>~ (</a:t>
                  </a:r>
                  <a:r>
                    <a:rPr lang="en-GB" sz="1200" dirty="0" err="1" smtClean="0">
                      <a:solidFill>
                        <a:srgbClr val="669900"/>
                      </a:solidFill>
                    </a:rPr>
                    <a:t>3</a:t>
                  </a:r>
                  <a:r>
                    <a:rPr lang="en-GB" sz="1200" dirty="0" err="1" smtClean="0">
                      <a:solidFill>
                        <a:srgbClr val="669900"/>
                      </a:solidFill>
                      <a:latin typeface="Symbol" panose="05050102010706020507" pitchFamily="18" charset="2"/>
                    </a:rPr>
                    <a:t>p</a:t>
                  </a:r>
                  <a:r>
                    <a:rPr lang="en-GB" sz="1200" dirty="0" err="1" smtClean="0">
                      <a:solidFill>
                        <a:srgbClr val="669900"/>
                      </a:solidFill>
                    </a:rPr>
                    <a:t>,</a:t>
                  </a:r>
                  <a:r>
                    <a:rPr lang="en-GB" sz="1200" dirty="0" err="1" smtClean="0">
                      <a:solidFill>
                        <a:srgbClr val="669900"/>
                      </a:solidFill>
                      <a:latin typeface="Symbol" panose="05050102010706020507" pitchFamily="18" charset="2"/>
                    </a:rPr>
                    <a:t>p</a:t>
                  </a:r>
                  <a:r>
                    <a:rPr lang="en-GB" sz="1200" dirty="0" smtClean="0">
                      <a:solidFill>
                        <a:srgbClr val="669900"/>
                      </a:solidFill>
                    </a:rPr>
                    <a:t>) phase advance </a:t>
                  </a:r>
                  <a:endParaRPr lang="en-GB" sz="1200" dirty="0">
                    <a:solidFill>
                      <a:srgbClr val="669900"/>
                    </a:solidFill>
                  </a:endParaRPr>
                </a:p>
              </p:txBody>
            </p:sp>
          </p:grpSp>
        </p:grpSp>
        <p:sp>
          <p:nvSpPr>
            <p:cNvPr id="2" name="TextBox 1"/>
            <p:cNvSpPr txBox="1"/>
            <p:nvPr/>
          </p:nvSpPr>
          <p:spPr>
            <a:xfrm>
              <a:off x="7848462" y="4509120"/>
              <a:ext cx="7559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4000" b="1" dirty="0" err="1" smtClean="0">
                  <a:solidFill>
                    <a:srgbClr val="1E39F6"/>
                  </a:solidFill>
                </a:rPr>
                <a:t>C2</a:t>
              </a:r>
              <a:endParaRPr lang="en-GB" sz="4000" b="1" dirty="0">
                <a:solidFill>
                  <a:srgbClr val="1E39F6"/>
                </a:solidFill>
              </a:endParaRPr>
            </a:p>
          </p:txBody>
        </p:sp>
      </p:grpSp>
      <p:cxnSp>
        <p:nvCxnSpPr>
          <p:cNvPr id="19" name="Straight Arrow Connector 18"/>
          <p:cNvCxnSpPr>
            <a:stCxn id="20" idx="2"/>
          </p:cNvCxnSpPr>
          <p:nvPr/>
        </p:nvCxnSpPr>
        <p:spPr>
          <a:xfrm>
            <a:off x="1386276" y="1287925"/>
            <a:ext cx="1076249" cy="594582"/>
          </a:xfrm>
          <a:prstGeom prst="straightConnector1">
            <a:avLst/>
          </a:prstGeom>
          <a:ln>
            <a:solidFill>
              <a:srgbClr val="66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843808" y="797804"/>
            <a:ext cx="2160240" cy="830997"/>
          </a:xfrm>
          <a:prstGeom prst="rect">
            <a:avLst/>
          </a:prstGeom>
          <a:solidFill>
            <a:srgbClr val="66CCFF"/>
          </a:solidFill>
        </p:spPr>
        <p:txBody>
          <a:bodyPr wrap="square">
            <a:spAutoFit/>
          </a:bodyPr>
          <a:lstStyle/>
          <a:p>
            <a:r>
              <a:rPr lang="en-GB" sz="1200" b="1" dirty="0" err="1" smtClean="0">
                <a:solidFill>
                  <a:srgbClr val="FF0000"/>
                </a:solidFill>
              </a:rPr>
              <a:t>ESRF</a:t>
            </a:r>
            <a:r>
              <a:rPr lang="en-GB" sz="1200" dirty="0" smtClean="0">
                <a:solidFill>
                  <a:srgbClr val="FF0000"/>
                </a:solidFill>
              </a:rPr>
              <a:t> -</a:t>
            </a:r>
            <a:r>
              <a:rPr lang="en-GB" sz="1200" dirty="0" smtClean="0"/>
              <a:t> </a:t>
            </a:r>
            <a:r>
              <a:rPr lang="en-GB" sz="1200" b="1" dirty="0" err="1" smtClean="0">
                <a:solidFill>
                  <a:srgbClr val="FF0000"/>
                </a:solidFill>
              </a:rPr>
              <a:t>HMBA</a:t>
            </a:r>
            <a:endParaRPr lang="en-GB" sz="1200" b="1" dirty="0" smtClean="0">
              <a:solidFill>
                <a:srgbClr val="FF0000"/>
              </a:solidFill>
            </a:endParaRPr>
          </a:p>
          <a:p>
            <a:r>
              <a:rPr lang="en-GB" sz="1200" dirty="0" smtClean="0"/>
              <a:t>E:                 6 </a:t>
            </a:r>
            <a:r>
              <a:rPr lang="en-GB" sz="1200" dirty="0" err="1" smtClean="0"/>
              <a:t>GeV</a:t>
            </a:r>
            <a:endParaRPr lang="en-GB" sz="1200" dirty="0"/>
          </a:p>
          <a:p>
            <a:r>
              <a:rPr lang="en-GB" sz="1200" dirty="0"/>
              <a:t>Cell </a:t>
            </a:r>
            <a:r>
              <a:rPr lang="en-GB" sz="1200" dirty="0" err="1"/>
              <a:t>lenghts</a:t>
            </a:r>
            <a:r>
              <a:rPr lang="en-GB" sz="1200" dirty="0"/>
              <a:t>:  </a:t>
            </a:r>
            <a:r>
              <a:rPr lang="en-GB" sz="1200" dirty="0" err="1"/>
              <a:t>26.4m</a:t>
            </a:r>
            <a:r>
              <a:rPr lang="en-GB" sz="1200" dirty="0"/>
              <a:t> </a:t>
            </a:r>
          </a:p>
          <a:p>
            <a:r>
              <a:rPr lang="en-GB" sz="1200" dirty="0"/>
              <a:t>C:                  </a:t>
            </a:r>
            <a:r>
              <a:rPr lang="en-GB" sz="1200" dirty="0" err="1"/>
              <a:t>844m</a:t>
            </a:r>
            <a:r>
              <a:rPr lang="en-GB" sz="1200" dirty="0"/>
              <a:t> (32 cells)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72008" y="797803"/>
            <a:ext cx="4932040" cy="5961568"/>
            <a:chOff x="66487" y="815806"/>
            <a:chExt cx="4932040" cy="5961568"/>
          </a:xfrm>
        </p:grpSpPr>
        <p:sp>
          <p:nvSpPr>
            <p:cNvPr id="30" name="Rectangle 29"/>
            <p:cNvSpPr/>
            <p:nvPr/>
          </p:nvSpPr>
          <p:spPr>
            <a:xfrm>
              <a:off x="2838287" y="815806"/>
              <a:ext cx="2160240" cy="830997"/>
            </a:xfrm>
            <a:prstGeom prst="rect">
              <a:avLst/>
            </a:prstGeom>
            <a:solidFill>
              <a:srgbClr val="FFFF99"/>
            </a:solidFill>
          </p:spPr>
          <p:txBody>
            <a:bodyPr wrap="square">
              <a:spAutoFit/>
            </a:bodyPr>
            <a:lstStyle/>
            <a:p>
              <a:r>
                <a:rPr lang="en-GB" sz="1200" b="1" dirty="0" smtClean="0">
                  <a:solidFill>
                    <a:srgbClr val="FF0000"/>
                  </a:solidFill>
                </a:rPr>
                <a:t>DII</a:t>
              </a:r>
              <a:r>
                <a:rPr lang="en-GB" sz="1200" dirty="0" smtClean="0"/>
                <a:t>   </a:t>
              </a:r>
              <a:r>
                <a:rPr lang="en-GB" sz="1200" dirty="0" smtClean="0">
                  <a:solidFill>
                    <a:srgbClr val="FF0000"/>
                  </a:solidFill>
                </a:rPr>
                <a:t>-</a:t>
              </a:r>
              <a:r>
                <a:rPr lang="en-GB" sz="1200" dirty="0" smtClean="0"/>
                <a:t> </a:t>
              </a:r>
              <a:r>
                <a:rPr lang="en-GB" sz="1200" b="1" dirty="0" err="1" smtClean="0">
                  <a:solidFill>
                    <a:srgbClr val="FF0000"/>
                  </a:solidFill>
                </a:rPr>
                <a:t>DTBA</a:t>
              </a:r>
              <a:endParaRPr lang="en-GB" sz="1200" b="1" dirty="0" smtClean="0">
                <a:solidFill>
                  <a:srgbClr val="FF0000"/>
                </a:solidFill>
              </a:endParaRPr>
            </a:p>
            <a:p>
              <a:r>
                <a:rPr lang="en-GB" sz="1200" dirty="0" smtClean="0"/>
                <a:t>E:                 3 </a:t>
              </a:r>
              <a:r>
                <a:rPr lang="en-GB" sz="1200" dirty="0" err="1" smtClean="0"/>
                <a:t>GeV</a:t>
              </a:r>
              <a:endParaRPr lang="en-GB" sz="1200" dirty="0"/>
            </a:p>
            <a:p>
              <a:r>
                <a:rPr lang="en-GB" sz="1200" dirty="0"/>
                <a:t>Cell </a:t>
              </a:r>
              <a:r>
                <a:rPr lang="en-GB" sz="1200" dirty="0" err="1"/>
                <a:t>lenghts</a:t>
              </a:r>
              <a:r>
                <a:rPr lang="en-GB" sz="1200" dirty="0"/>
                <a:t>:  </a:t>
              </a:r>
              <a:r>
                <a:rPr lang="en-GB" sz="1200" dirty="0" err="1" smtClean="0"/>
                <a:t>22.6m</a:t>
              </a:r>
              <a:r>
                <a:rPr lang="en-GB" sz="1200" dirty="0" smtClean="0"/>
                <a:t> </a:t>
              </a:r>
              <a:endParaRPr lang="en-GB" sz="1200" dirty="0"/>
            </a:p>
            <a:p>
              <a:r>
                <a:rPr lang="en-GB" sz="1200" dirty="0"/>
                <a:t>C:                 </a:t>
              </a:r>
              <a:r>
                <a:rPr lang="en-GB" sz="1200" dirty="0" err="1" smtClean="0"/>
                <a:t>561m</a:t>
              </a:r>
              <a:r>
                <a:rPr lang="en-GB" sz="1200" dirty="0" smtClean="0"/>
                <a:t> (24 cells</a:t>
              </a:r>
              <a:r>
                <a:rPr lang="en-GB" sz="1200" dirty="0"/>
                <a:t>)</a:t>
              </a: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6487" y="5823267"/>
              <a:ext cx="4211960" cy="954107"/>
            </a:xfrm>
            <a:prstGeom prst="rect">
              <a:avLst/>
            </a:prstGeom>
            <a:solidFill>
              <a:srgbClr val="FFFF99">
                <a:alpha val="69804"/>
              </a:srgbClr>
            </a:solidFill>
          </p:spPr>
          <p:txBody>
            <a:bodyPr wrap="square">
              <a:spAutoFit/>
            </a:bodyPr>
            <a:lstStyle/>
            <a:p>
              <a:r>
                <a:rPr lang="en-GB" sz="1400" dirty="0" smtClean="0"/>
                <a:t>Porting the </a:t>
              </a:r>
              <a:r>
                <a:rPr lang="en-GB" sz="1400" dirty="0" err="1" smtClean="0"/>
                <a:t>ESRF-HMBA</a:t>
              </a:r>
              <a:r>
                <a:rPr lang="en-GB" sz="1400" dirty="0" smtClean="0"/>
                <a:t> concept into Diamond SR: </a:t>
              </a:r>
            </a:p>
            <a:p>
              <a:pPr marL="285750" indent="-285750">
                <a:buFontTx/>
                <a:buChar char="-"/>
              </a:pPr>
              <a:r>
                <a:rPr lang="en-GB" sz="1400" dirty="0" smtClean="0"/>
                <a:t>by </a:t>
              </a:r>
              <a:r>
                <a:rPr lang="en-GB" sz="1400" b="1" dirty="0"/>
                <a:t>scaling magnet lengths </a:t>
              </a:r>
              <a:r>
                <a:rPr lang="en-GB" sz="1400" dirty="0"/>
                <a:t>while keeping the same </a:t>
              </a:r>
              <a:endParaRPr lang="en-GB" sz="1400" dirty="0" smtClean="0"/>
            </a:p>
            <a:p>
              <a:r>
                <a:rPr lang="en-GB" sz="1400" dirty="0"/>
                <a:t> </a:t>
              </a:r>
              <a:r>
                <a:rPr lang="en-GB" sz="1400" dirty="0" smtClean="0"/>
                <a:t>     </a:t>
              </a:r>
              <a:r>
                <a:rPr lang="en-GB" sz="1400" b="1" dirty="0" smtClean="0"/>
                <a:t>inter-distances</a:t>
              </a:r>
            </a:p>
            <a:p>
              <a:pPr marL="285750" indent="-285750">
                <a:buFontTx/>
                <a:buChar char="-"/>
              </a:pPr>
              <a:r>
                <a:rPr lang="en-GB" sz="1400" dirty="0" smtClean="0"/>
                <a:t>by </a:t>
              </a:r>
              <a:r>
                <a:rPr lang="en-GB" sz="1400" b="1" dirty="0"/>
                <a:t>shortening cells</a:t>
              </a:r>
              <a:r>
                <a:rPr lang="en-GB" sz="1400" dirty="0"/>
                <a:t> to fit Diamond length </a:t>
              </a:r>
              <a:r>
                <a:rPr lang="en-GB" sz="1400" dirty="0" smtClean="0"/>
                <a:t>constraints</a:t>
              </a: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500C-DB43-4F85-97AB-C775D17C5B4E}" type="slidenum">
              <a:rPr lang="en-GB" smtClean="0"/>
              <a:pPr/>
              <a:t>9</a:t>
            </a:fld>
            <a:r>
              <a:rPr lang="en-GB" smtClean="0"/>
              <a:t>/25</a:t>
            </a:r>
            <a:endParaRPr lang="en-GB" dirty="0"/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228885"/>
              </p:ext>
            </p:extLst>
          </p:nvPr>
        </p:nvGraphicFramePr>
        <p:xfrm>
          <a:off x="4405883" y="5214704"/>
          <a:ext cx="4702621" cy="1598672"/>
        </p:xfrm>
        <a:graphic>
          <a:graphicData uri="http://schemas.openxmlformats.org/drawingml/2006/table">
            <a:tbl>
              <a:tblPr firstRow="1" bandRow="1">
                <a:solidFill>
                  <a:srgbClr val="FFFFFF">
                    <a:alpha val="40000"/>
                  </a:srgbClr>
                </a:solidFill>
                <a:tableStyleId>{073A0DAA-6AF3-43AB-8588-CEC1D06C72B9}</a:tableStyleId>
              </a:tblPr>
              <a:tblGrid>
                <a:gridCol w="2038325"/>
                <a:gridCol w="1296144"/>
                <a:gridCol w="1368152"/>
              </a:tblGrid>
              <a:tr h="288032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Parameters</a:t>
                      </a:r>
                      <a:endParaRPr lang="en-GB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DDBA</a:t>
                      </a:r>
                      <a:endParaRPr lang="en-GB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DTBA</a:t>
                      </a:r>
                      <a:endParaRPr lang="en-GB" sz="10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  <a:alpha val="83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No. of magnets(D/Q/S)</a:t>
                      </a:r>
                    </a:p>
                    <a:p>
                      <a:r>
                        <a:rPr lang="en-GB" sz="1000" dirty="0" smtClean="0"/>
                        <a:t>Hor. </a:t>
                      </a:r>
                      <a:r>
                        <a:rPr lang="en-GB" sz="1000" dirty="0" err="1" smtClean="0"/>
                        <a:t>Emittance</a:t>
                      </a:r>
                      <a:endParaRPr lang="en-GB" sz="1000" dirty="0" smtClean="0"/>
                    </a:p>
                    <a:p>
                      <a:r>
                        <a:rPr lang="en-GB" sz="1000" dirty="0" smtClean="0"/>
                        <a:t>Tune (H/V)</a:t>
                      </a:r>
                    </a:p>
                    <a:p>
                      <a:r>
                        <a:rPr lang="en-GB" sz="1000" dirty="0" smtClean="0"/>
                        <a:t>Nat.</a:t>
                      </a:r>
                      <a:r>
                        <a:rPr lang="en-GB" sz="1000" baseline="0" dirty="0" smtClean="0"/>
                        <a:t> </a:t>
                      </a:r>
                      <a:r>
                        <a:rPr lang="en-GB" sz="1000" baseline="0" dirty="0" err="1" smtClean="0"/>
                        <a:t>chrom</a:t>
                      </a:r>
                      <a:r>
                        <a:rPr lang="en-GB" sz="1000" baseline="0" dirty="0" smtClean="0"/>
                        <a:t> (H/V)</a:t>
                      </a:r>
                    </a:p>
                    <a:p>
                      <a:r>
                        <a:rPr lang="en-GB" sz="1000" dirty="0" smtClean="0"/>
                        <a:t>Bunch length</a:t>
                      </a:r>
                    </a:p>
                    <a:p>
                      <a:r>
                        <a:rPr lang="en-GB" sz="1000" dirty="0" smtClean="0"/>
                        <a:t>Energy spread </a:t>
                      </a:r>
                    </a:p>
                    <a:p>
                      <a:r>
                        <a:rPr lang="el-GR" sz="1000" dirty="0" smtClean="0"/>
                        <a:t>α</a:t>
                      </a:r>
                      <a:r>
                        <a:rPr lang="en-GB" sz="1000" baseline="-25000" dirty="0" smtClean="0"/>
                        <a:t>c</a:t>
                      </a:r>
                    </a:p>
                    <a:p>
                      <a:r>
                        <a:rPr lang="en-GB" sz="1000" dirty="0" smtClean="0"/>
                        <a:t>Straight length</a:t>
                      </a:r>
                      <a:r>
                        <a:rPr lang="en-GB" sz="1000" baseline="0" dirty="0" smtClean="0"/>
                        <a:t> (L/M/S) [m]</a:t>
                      </a:r>
                      <a:endParaRPr lang="en-GB" sz="1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4/5/10</a:t>
                      </a:r>
                    </a:p>
                    <a:p>
                      <a:pPr algn="ctr"/>
                      <a:r>
                        <a:rPr lang="en-GB" sz="1000" dirty="0" smtClean="0"/>
                        <a:t>270 </a:t>
                      </a:r>
                      <a:r>
                        <a:rPr lang="en-GB" sz="1000" dirty="0" err="1" smtClean="0"/>
                        <a:t>pm.rad</a:t>
                      </a:r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51.21/17.31</a:t>
                      </a:r>
                    </a:p>
                    <a:p>
                      <a:pPr algn="ctr"/>
                      <a:r>
                        <a:rPr lang="en-GB" sz="1000" dirty="0" smtClean="0"/>
                        <a:t>-128/-93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2.17 mm</a:t>
                      </a:r>
                    </a:p>
                    <a:p>
                      <a:pPr algn="ctr"/>
                      <a:r>
                        <a:rPr lang="en-GB" sz="1000" dirty="0" smtClean="0"/>
                        <a:t>7.92e-04</a:t>
                      </a:r>
                    </a:p>
                    <a:p>
                      <a:pPr algn="ctr"/>
                      <a:r>
                        <a:rPr lang="en-GB" sz="1000" dirty="0" smtClean="0"/>
                        <a:t>9.96e-05</a:t>
                      </a:r>
                    </a:p>
                    <a:p>
                      <a:pPr algn="ctr"/>
                      <a:r>
                        <a:rPr lang="en-GB" sz="1000" dirty="0" smtClean="0"/>
                        <a:t>9.1/6.7/3.4</a:t>
                      </a:r>
                      <a:endParaRPr lang="en-GB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/>
                        <a:t>6/8/8</a:t>
                      </a:r>
                    </a:p>
                    <a:p>
                      <a:pPr algn="ctr"/>
                      <a:r>
                        <a:rPr lang="en-GB" sz="1000" dirty="0" smtClean="0"/>
                        <a:t>130 </a:t>
                      </a:r>
                      <a:r>
                        <a:rPr lang="en-GB" sz="1000" dirty="0" err="1" smtClean="0"/>
                        <a:t>pm.rad</a:t>
                      </a:r>
                      <a:endParaRPr lang="en-GB" sz="1000" dirty="0" smtClean="0"/>
                    </a:p>
                    <a:p>
                      <a:pPr algn="ctr"/>
                      <a:r>
                        <a:rPr lang="en-GB" sz="1000" dirty="0" smtClean="0"/>
                        <a:t>58.18/21.31</a:t>
                      </a:r>
                    </a:p>
                    <a:p>
                      <a:pPr algn="ctr"/>
                      <a:r>
                        <a:rPr lang="en-GB" sz="1000" dirty="0" smtClean="0"/>
                        <a:t>-77/-118</a:t>
                      </a:r>
                    </a:p>
                    <a:p>
                      <a:pPr algn="ctr"/>
                      <a:r>
                        <a:rPr lang="en-GB" sz="1000" dirty="0" smtClean="0"/>
                        <a:t>1.88 mm</a:t>
                      </a:r>
                    </a:p>
                    <a:p>
                      <a:pPr algn="ctr"/>
                      <a:r>
                        <a:rPr lang="en-GB" sz="1000" dirty="0" smtClean="0"/>
                        <a:t> 6.82e-04</a:t>
                      </a:r>
                    </a:p>
                    <a:p>
                      <a:pPr algn="ctr"/>
                      <a:r>
                        <a:rPr lang="en-GB" sz="1000" dirty="0" smtClean="0"/>
                        <a:t> 1.02e-04</a:t>
                      </a:r>
                    </a:p>
                    <a:p>
                      <a:pPr algn="ctr"/>
                      <a:r>
                        <a:rPr lang="en-GB" sz="1000" dirty="0" smtClean="0"/>
                        <a:t>8.0/5.2/3.0</a:t>
                      </a:r>
                      <a:endParaRPr lang="en-GB" sz="1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83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064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175134</TotalTime>
  <Words>2364</Words>
  <Application>Microsoft Macintosh PowerPoint</Application>
  <PresentationFormat>On-screen Show (4:3)</PresentationFormat>
  <Paragraphs>470</Paragraphs>
  <Slides>25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Summary of design studies for a possible upgrade of Diamond   M. Apollonio – Diamond Light Source Ltd.        Low Emittance Lattice Workshop,   Lund,  December 1st  2016   thanks and credits to:  A. Alekou, T. Pulampong, R. Bartolini, R. P. Walker  (DLS)  S. Liuzzo, P. Raimondi, N. Carmignani (ESRF)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Diamond Light Source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xph53246</dc:creator>
  <cp:lastModifiedBy>Marco Apollonio</cp:lastModifiedBy>
  <cp:revision>1897</cp:revision>
  <dcterms:created xsi:type="dcterms:W3CDTF">2015-04-20T20:41:06Z</dcterms:created>
  <dcterms:modified xsi:type="dcterms:W3CDTF">2016-12-01T07:43:57Z</dcterms:modified>
</cp:coreProperties>
</file>