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xls" ContentType="application/vnd.ms-exce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325" r:id="rId2"/>
    <p:sldId id="269" r:id="rId3"/>
    <p:sldId id="332" r:id="rId4"/>
    <p:sldId id="293" r:id="rId5"/>
    <p:sldId id="270" r:id="rId6"/>
    <p:sldId id="314" r:id="rId7"/>
    <p:sldId id="322" r:id="rId8"/>
    <p:sldId id="274" r:id="rId9"/>
    <p:sldId id="275" r:id="rId10"/>
    <p:sldId id="291" r:id="rId11"/>
    <p:sldId id="343" r:id="rId12"/>
    <p:sldId id="334" r:id="rId13"/>
    <p:sldId id="342" r:id="rId14"/>
    <p:sldId id="340" r:id="rId15"/>
    <p:sldId id="339" r:id="rId16"/>
    <p:sldId id="307" r:id="rId17"/>
    <p:sldId id="338" r:id="rId18"/>
    <p:sldId id="308" r:id="rId19"/>
    <p:sldId id="309" r:id="rId20"/>
    <p:sldId id="310" r:id="rId21"/>
    <p:sldId id="341" r:id="rId22"/>
    <p:sldId id="337" r:id="rId23"/>
    <p:sldId id="323" r:id="rId24"/>
    <p:sldId id="320" r:id="rId25"/>
    <p:sldId id="319" r:id="rId26"/>
    <p:sldId id="321" r:id="rId27"/>
    <p:sldId id="313" r:id="rId28"/>
  </p:sldIdLst>
  <p:sldSz cx="10080625" cy="7559675"/>
  <p:notesSz cx="7099300" cy="10234613"/>
  <p:defaultTextStyle>
    <a:defPPr>
      <a:defRPr lang="en-US"/>
    </a:defPPr>
    <a:lvl1pPr algn="l" defTabSz="447675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bg1"/>
        </a:solidFill>
        <a:latin typeface="Arial" charset="0"/>
        <a:ea typeface="MS PGothic" charset="0"/>
        <a:cs typeface="MS PGothic" charset="0"/>
      </a:defRPr>
    </a:lvl1pPr>
    <a:lvl2pPr marL="741363" indent="-284163" algn="l" defTabSz="447675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bg1"/>
        </a:solidFill>
        <a:latin typeface="Arial" charset="0"/>
        <a:ea typeface="MS PGothic" charset="0"/>
        <a:cs typeface="MS PGothic" charset="0"/>
      </a:defRPr>
    </a:lvl2pPr>
    <a:lvl3pPr marL="1141413" indent="-227013" algn="l" defTabSz="447675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bg1"/>
        </a:solidFill>
        <a:latin typeface="Arial" charset="0"/>
        <a:ea typeface="MS PGothic" charset="0"/>
        <a:cs typeface="MS PGothic" charset="0"/>
      </a:defRPr>
    </a:lvl3pPr>
    <a:lvl4pPr marL="1598613" indent="-227013" algn="l" defTabSz="447675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bg1"/>
        </a:solidFill>
        <a:latin typeface="Arial" charset="0"/>
        <a:ea typeface="MS PGothic" charset="0"/>
        <a:cs typeface="MS PGothic" charset="0"/>
      </a:defRPr>
    </a:lvl4pPr>
    <a:lvl5pPr marL="2055813" indent="-227013" algn="l" defTabSz="447675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bg1"/>
        </a:solidFill>
        <a:latin typeface="Arial" charset="0"/>
        <a:ea typeface="MS PGothic" charset="0"/>
        <a:cs typeface="MS PGothic" charset="0"/>
      </a:defRPr>
    </a:lvl5pPr>
    <a:lvl6pPr marL="2286000" algn="l" defTabSz="457200" rtl="0" eaLnBrk="1" latinLnBrk="0" hangingPunct="1">
      <a:defRPr sz="2400" kern="1200">
        <a:solidFill>
          <a:schemeClr val="bg1"/>
        </a:solidFill>
        <a:latin typeface="Arial" charset="0"/>
        <a:ea typeface="MS PGothic" charset="0"/>
        <a:cs typeface="MS PGothic" charset="0"/>
      </a:defRPr>
    </a:lvl6pPr>
    <a:lvl7pPr marL="2743200" algn="l" defTabSz="457200" rtl="0" eaLnBrk="1" latinLnBrk="0" hangingPunct="1">
      <a:defRPr sz="2400" kern="1200">
        <a:solidFill>
          <a:schemeClr val="bg1"/>
        </a:solidFill>
        <a:latin typeface="Arial" charset="0"/>
        <a:ea typeface="MS PGothic" charset="0"/>
        <a:cs typeface="MS PGothic" charset="0"/>
      </a:defRPr>
    </a:lvl7pPr>
    <a:lvl8pPr marL="3200400" algn="l" defTabSz="457200" rtl="0" eaLnBrk="1" latinLnBrk="0" hangingPunct="1">
      <a:defRPr sz="2400" kern="1200">
        <a:solidFill>
          <a:schemeClr val="bg1"/>
        </a:solidFill>
        <a:latin typeface="Arial" charset="0"/>
        <a:ea typeface="MS PGothic" charset="0"/>
        <a:cs typeface="MS PGothic" charset="0"/>
      </a:defRPr>
    </a:lvl8pPr>
    <a:lvl9pPr marL="3657600" algn="l" defTabSz="457200" rtl="0" eaLnBrk="1" latinLnBrk="0" hangingPunct="1">
      <a:defRPr sz="2400" kern="1200">
        <a:solidFill>
          <a:schemeClr val="bg1"/>
        </a:solidFill>
        <a:latin typeface="Arial" charset="0"/>
        <a:ea typeface="MS PGothic" charset="0"/>
        <a:cs typeface="MS PGothic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 scaleToFitPaper="1"/>
  <p:showPr showNarration="1">
    <p:present/>
    <p:sldAll/>
    <p:penClr>
      <a:srgbClr val="FF0000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0"/>
      </p:ext>
    </p:extLst>
  </p:showPr>
  <p:clrMru>
    <a:srgbClr val="0068A6"/>
    <a:srgbClr val="98C8E8"/>
    <a:srgbClr val="1067EA"/>
    <a:srgbClr val="139BFB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4" autoAdjust="0"/>
    <p:restoredTop sz="93629" autoAdjust="0"/>
  </p:normalViewPr>
  <p:slideViewPr>
    <p:cSldViewPr>
      <p:cViewPr>
        <p:scale>
          <a:sx n="112" d="100"/>
          <a:sy n="112" d="100"/>
        </p:scale>
        <p:origin x="-654" y="1158"/>
      </p:cViewPr>
      <p:guideLst>
        <p:guide orient="horz" pos="2381"/>
        <p:guide pos="317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0" d="100"/>
          <a:sy n="60" d="100"/>
        </p:scale>
        <p:origin x="-3564" y="-102"/>
      </p:cViewPr>
      <p:guideLst>
        <p:guide orient="horz" pos="3223"/>
        <p:guide pos="2236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0.wmf"/><Relationship Id="rId1" Type="http://schemas.openxmlformats.org/officeDocument/2006/relationships/image" Target="../media/image1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059" cy="512111"/>
          </a:xfrm>
          <a:prstGeom prst="rect">
            <a:avLst/>
          </a:prstGeom>
        </p:spPr>
        <p:txBody>
          <a:bodyPr vert="horz" lIns="86841" tIns="43420" rIns="86841" bIns="43420" rtlCol="0"/>
          <a:lstStyle>
            <a:lvl1pPr algn="l" defTabSz="426620">
              <a:buFont typeface="Times New Roman" charset="0"/>
              <a:buNone/>
              <a:defRPr sz="11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4020751" y="0"/>
            <a:ext cx="3077059" cy="512111"/>
          </a:xfrm>
          <a:prstGeom prst="rect">
            <a:avLst/>
          </a:prstGeom>
        </p:spPr>
        <p:txBody>
          <a:bodyPr vert="horz" wrap="square" lIns="86841" tIns="43420" rIns="86841" bIns="43420" numCol="1" anchor="t" anchorCtr="0" compatLnSpc="1">
            <a:prstTxWarp prst="textNoShape">
              <a:avLst/>
            </a:prstTxWarp>
          </a:bodyPr>
          <a:lstStyle>
            <a:lvl1pPr algn="r">
              <a:defRPr sz="1100"/>
            </a:lvl1pPr>
          </a:lstStyle>
          <a:p>
            <a:pPr>
              <a:defRPr/>
            </a:pPr>
            <a:fld id="{21C692F4-B6C4-5F40-85C1-021C2EE4A66A}" type="datetimeFigureOut">
              <a:rPr lang="it-IT"/>
              <a:pPr>
                <a:defRPr/>
              </a:pPr>
              <a:t>25/11/2016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9720983"/>
            <a:ext cx="3077059" cy="512110"/>
          </a:xfrm>
          <a:prstGeom prst="rect">
            <a:avLst/>
          </a:prstGeom>
        </p:spPr>
        <p:txBody>
          <a:bodyPr vert="horz" lIns="86841" tIns="43420" rIns="86841" bIns="43420" rtlCol="0" anchor="b"/>
          <a:lstStyle>
            <a:lvl1pPr algn="l" defTabSz="426620">
              <a:buFont typeface="Times New Roman" charset="0"/>
              <a:buNone/>
              <a:defRPr sz="11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4020751" y="9720983"/>
            <a:ext cx="3077059" cy="512110"/>
          </a:xfrm>
          <a:prstGeom prst="rect">
            <a:avLst/>
          </a:prstGeom>
        </p:spPr>
        <p:txBody>
          <a:bodyPr vert="horz" wrap="square" lIns="86841" tIns="43420" rIns="86841" bIns="43420" numCol="1" anchor="b" anchorCtr="0" compatLnSpc="1">
            <a:prstTxWarp prst="textNoShape">
              <a:avLst/>
            </a:prstTxWarp>
          </a:bodyPr>
          <a:lstStyle>
            <a:lvl1pPr algn="r">
              <a:defRPr sz="1100"/>
            </a:lvl1pPr>
          </a:lstStyle>
          <a:p>
            <a:pPr>
              <a:defRPr/>
            </a:pPr>
            <a:fld id="{C20E63A7-8B65-9942-B126-8E337C98D5F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78123688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AutoShape 1"/>
          <p:cNvSpPr>
            <a:spLocks noChangeArrowheads="1"/>
          </p:cNvSpPr>
          <p:nvPr/>
        </p:nvSpPr>
        <p:spPr bwMode="auto">
          <a:xfrm>
            <a:off x="0" y="0"/>
            <a:ext cx="7099300" cy="102346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lIns="86841" tIns="43420" rIns="86841" bIns="43420" anchor="ctr"/>
          <a:lstStyle/>
          <a:p>
            <a:pPr defTabSz="426620">
              <a:defRPr/>
            </a:pP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307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992188" y="777875"/>
            <a:ext cx="5111750" cy="3833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075" name="Rectangle 3"/>
          <p:cNvSpPr>
            <a:spLocks noGrp="1" noChangeArrowheads="1"/>
          </p:cNvSpPr>
          <p:nvPr>
            <p:ph type="body"/>
          </p:nvPr>
        </p:nvSpPr>
        <p:spPr bwMode="auto">
          <a:xfrm>
            <a:off x="709632" y="4861252"/>
            <a:ext cx="5677055" cy="4602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 dirty="0" smtClean="0"/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0" y="0"/>
            <a:ext cx="3080041" cy="510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lIns="86841" tIns="43420" rIns="86841" bIns="43420" anchor="ctr"/>
          <a:lstStyle/>
          <a:p>
            <a:pPr defTabSz="426620">
              <a:defRPr/>
            </a:pP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4017769" y="0"/>
            <a:ext cx="3080041" cy="510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lIns="86841" tIns="43420" rIns="86841" bIns="43420" anchor="ctr"/>
          <a:lstStyle/>
          <a:p>
            <a:pPr defTabSz="426620">
              <a:defRPr/>
            </a:pP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0" y="9722502"/>
            <a:ext cx="3080041" cy="510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lIns="86841" tIns="43420" rIns="86841" bIns="43420" anchor="ctr"/>
          <a:lstStyle/>
          <a:p>
            <a:pPr defTabSz="426620">
              <a:defRPr/>
            </a:pP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/>
          </p:nvPr>
        </p:nvSpPr>
        <p:spPr bwMode="auto">
          <a:xfrm>
            <a:off x="4017770" y="9722502"/>
            <a:ext cx="3078549" cy="509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0" algn="l"/>
                <a:tab pos="425157" algn="l"/>
                <a:tab pos="851822" algn="l"/>
                <a:tab pos="1278486" algn="l"/>
                <a:tab pos="1705151" algn="l"/>
                <a:tab pos="2131815" algn="l"/>
                <a:tab pos="2558480" algn="l"/>
                <a:tab pos="2985145" algn="l"/>
                <a:tab pos="3411810" algn="l"/>
                <a:tab pos="3838474" algn="l"/>
                <a:tab pos="4265139" algn="l"/>
                <a:tab pos="4691803" algn="l"/>
                <a:tab pos="5118468" algn="l"/>
                <a:tab pos="5545132" algn="l"/>
                <a:tab pos="5971797" algn="l"/>
                <a:tab pos="6398461" algn="l"/>
                <a:tab pos="6825126" algn="l"/>
                <a:tab pos="7251790" algn="l"/>
                <a:tab pos="7678456" algn="l"/>
                <a:tab pos="8105120" algn="l"/>
                <a:tab pos="8531785" algn="l"/>
              </a:tabLst>
              <a:defRPr sz="130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pPr>
              <a:defRPr/>
            </a:pPr>
            <a:fld id="{69B6F608-BD11-B54D-932D-C1782A19DFA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215790435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47675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MS PGothic" pitchFamily="34" charset="-128"/>
        <a:cs typeface="MS PGothic" charset="0"/>
      </a:defRPr>
    </a:lvl1pPr>
    <a:lvl2pPr marL="742950" indent="-285750" algn="l" defTabSz="447675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MS PGothic" pitchFamily="34" charset="-128"/>
        <a:cs typeface="MS PGothic" charset="0"/>
      </a:defRPr>
    </a:lvl2pPr>
    <a:lvl3pPr marL="1143000" indent="-228600" algn="l" defTabSz="447675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MS PGothic" pitchFamily="34" charset="-128"/>
        <a:cs typeface="MS PGothic" charset="0"/>
      </a:defRPr>
    </a:lvl3pPr>
    <a:lvl4pPr marL="1600200" indent="-228600" algn="l" defTabSz="447675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MS PGothic" pitchFamily="34" charset="-128"/>
        <a:cs typeface="MS PGothic" charset="0"/>
      </a:defRPr>
    </a:lvl4pPr>
    <a:lvl5pPr marL="2057400" indent="-228600" algn="l" defTabSz="447675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MS PGothic" pitchFamily="34" charset="-128"/>
        <a:cs typeface="MS PGothic" charset="0"/>
      </a:defRPr>
    </a:lvl5pPr>
    <a:lvl6pPr marL="2285763" algn="l" defTabSz="45715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16" algn="l" defTabSz="45715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68" algn="l" defTabSz="45715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21" algn="l" defTabSz="45715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7101" indent="-217101">
              <a:spcBef>
                <a:spcPct val="0"/>
              </a:spcBef>
              <a:spcAft>
                <a:spcPct val="20000"/>
              </a:spcAft>
              <a:defRPr/>
            </a:pPr>
            <a:endParaRPr lang="en-GB" b="1" dirty="0" smtClean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61188E5F-2674-724B-8846-829B09712399}" type="slidenum">
              <a:rPr lang="it-IT" smtClean="0"/>
              <a:pPr>
                <a:defRPr/>
              </a:pPr>
              <a:t>1</a:t>
            </a:fld>
            <a:endParaRPr lang="it-IT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it-IT" smtClean="0"/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4021139" y="9720263"/>
            <a:ext cx="3076575" cy="51276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4762" tIns="47381" rIns="94762" bIns="47381"/>
          <a:lstStyle/>
          <a:p>
            <a:fld id="{2D463FBA-F6B4-4379-91B1-48B5AAD99553}" type="slidenum">
              <a:rPr lang="it-IT"/>
              <a:pPr/>
              <a:t>22</a:t>
            </a:fld>
            <a:endParaRPr 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50000"/>
              </a:spcBef>
              <a:buClr>
                <a:srgbClr val="F8B323"/>
              </a:buClr>
              <a:buFont typeface="Wingdings" pitchFamily="2" charset="2"/>
              <a:buNone/>
              <a:defRPr/>
            </a:pPr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E19AC355-17F5-CC45-8434-8CF344C75B00}" type="slidenum">
              <a:rPr lang="it-IT" smtClean="0"/>
              <a:pPr>
                <a:defRPr/>
              </a:pPr>
              <a:t>2</a:t>
            </a:fld>
            <a:endParaRPr lang="it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50000"/>
              </a:spcBef>
              <a:buClr>
                <a:srgbClr val="F8B323"/>
              </a:buClr>
              <a:buFont typeface="Wingdings" pitchFamily="2" charset="2"/>
              <a:buNone/>
              <a:defRPr/>
            </a:pPr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E19AC355-17F5-CC45-8434-8CF344C75B00}" type="slidenum">
              <a:rPr lang="it-IT" smtClean="0"/>
              <a:pPr>
                <a:defRPr/>
              </a:pPr>
              <a:t>4</a:t>
            </a:fld>
            <a:endParaRPr lang="it-I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50000"/>
              </a:spcBef>
              <a:buClr>
                <a:srgbClr val="F8B323"/>
              </a:buClr>
              <a:buFont typeface="Wingdings" pitchFamily="2" charset="2"/>
              <a:buNone/>
              <a:defRPr/>
            </a:pPr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E19AC355-17F5-CC45-8434-8CF344C75B00}" type="slidenum">
              <a:rPr lang="it-IT" smtClean="0"/>
              <a:pPr>
                <a:defRPr/>
              </a:pPr>
              <a:t>5</a:t>
            </a:fld>
            <a:endParaRPr lang="it-IT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50000"/>
              </a:spcBef>
              <a:buClr>
                <a:srgbClr val="F8B323"/>
              </a:buClr>
              <a:buFont typeface="Wingdings" pitchFamily="2" charset="2"/>
              <a:buNone/>
              <a:defRPr/>
            </a:pPr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E19AC355-17F5-CC45-8434-8CF344C75B00}" type="slidenum">
              <a:rPr lang="it-IT" smtClean="0"/>
              <a:pPr>
                <a:defRPr/>
              </a:pPr>
              <a:t>7</a:t>
            </a:fld>
            <a:endParaRPr lang="it-IT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50000"/>
              </a:spcBef>
              <a:buClr>
                <a:srgbClr val="F8B323"/>
              </a:buClr>
              <a:buFont typeface="Wingdings" pitchFamily="2" charset="2"/>
              <a:buNone/>
              <a:defRPr/>
            </a:pPr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E19AC355-17F5-CC45-8434-8CF344C75B00}" type="slidenum">
              <a:rPr lang="it-IT" smtClean="0"/>
              <a:pPr>
                <a:defRPr/>
              </a:pPr>
              <a:t>8</a:t>
            </a:fld>
            <a:endParaRPr lang="it-IT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50000"/>
              </a:spcBef>
              <a:buClr>
                <a:srgbClr val="F8B323"/>
              </a:buClr>
              <a:buFont typeface="Wingdings" pitchFamily="2" charset="2"/>
              <a:buNone/>
              <a:defRPr/>
            </a:pPr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E19AC355-17F5-CC45-8434-8CF344C75B00}" type="slidenum">
              <a:rPr lang="it-IT" smtClean="0"/>
              <a:pPr>
                <a:defRPr/>
              </a:pPr>
              <a:t>9</a:t>
            </a:fld>
            <a:endParaRPr lang="it-IT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50000"/>
              </a:spcBef>
              <a:buClr>
                <a:srgbClr val="F8B323"/>
              </a:buClr>
              <a:buFont typeface="Wingdings" pitchFamily="2" charset="2"/>
              <a:buNone/>
              <a:defRPr/>
            </a:pPr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E19AC355-17F5-CC45-8434-8CF344C75B00}" type="slidenum">
              <a:rPr lang="it-IT" smtClean="0"/>
              <a:pPr>
                <a:defRPr/>
              </a:pPr>
              <a:t>11</a:t>
            </a:fld>
            <a:endParaRPr lang="it-IT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69B6F608-BD11-B54D-932D-C1782A19DFA6}" type="slidenum">
              <a:rPr lang="it-IT" smtClean="0"/>
              <a:pPr>
                <a:defRPr/>
              </a:pPr>
              <a:t>21</a:t>
            </a:fld>
            <a:endParaRPr 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full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5" descr="PPT-schermata 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80625" cy="755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94879528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09315A-F566-4F23-B138-0A4DDD9F4DED}" type="slidenum">
              <a:rPr lang="en-US"/>
              <a:pPr>
                <a:defRPr/>
              </a:pPr>
              <a:t>‹N›</a:t>
            </a:fld>
            <a:endParaRPr lang="en-US" dirty="0">
              <a:solidFill>
                <a:schemeClr val="tx1"/>
              </a:solidFill>
              <a:effectLst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68011" y="1091953"/>
            <a:ext cx="9744604" cy="6131736"/>
          </a:xfrm>
          <a:prstGeom prst="rect">
            <a:avLst/>
          </a:prstGeom>
        </p:spPr>
        <p:txBody>
          <a:bodyPr lIns="96213" tIns="48107" rIns="96213" bIns="48107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4F70A4-93AB-4610-A7CF-57AC5A79E8CC}" type="slidenum">
              <a:rPr lang="en-US"/>
              <a:pPr>
                <a:defRPr/>
              </a:pPr>
              <a:t>‹N›</a:t>
            </a:fld>
            <a:endParaRPr lang="en-US">
              <a:solidFill>
                <a:schemeClr val="tx1"/>
              </a:solidFill>
              <a:effectLst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1" descr="PPT_EST logo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16315" y="40249"/>
            <a:ext cx="1856466" cy="1003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4169D9-FCA4-4D5A-BCB3-A62D74AF5682}" type="slidenum">
              <a:rPr lang="en-US"/>
              <a:pPr>
                <a:defRPr/>
              </a:pPr>
              <a:t>‹N›</a:t>
            </a:fld>
            <a:endParaRPr lang="en-US" dirty="0">
              <a:solidFill>
                <a:schemeClr val="tx1"/>
              </a:solidFill>
              <a:effectLst/>
            </a:endParaRPr>
          </a:p>
        </p:txBody>
      </p:sp>
      <p:sp>
        <p:nvSpPr>
          <p:cNvPr id="9" name="Text Box 7"/>
          <p:cNvSpPr txBox="1">
            <a:spLocks noChangeArrowheads="1"/>
          </p:cNvSpPr>
          <p:nvPr userDrawn="1"/>
        </p:nvSpPr>
        <p:spPr bwMode="auto">
          <a:xfrm>
            <a:off x="143768" y="7308229"/>
            <a:ext cx="4392488" cy="251446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9991" tIns="56514" rIns="89991" bIns="44996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l" eaLnBrk="1">
              <a:buClrTx/>
              <a:buFontTx/>
              <a:buNone/>
              <a:defRPr/>
            </a:pPr>
            <a:r>
              <a:rPr lang="en-GB" sz="1100" i="1" dirty="0" smtClean="0">
                <a:solidFill>
                  <a:srgbClr val="000000"/>
                </a:solidFill>
              </a:rPr>
              <a:t>Emanuel  Karantzoulis</a:t>
            </a:r>
            <a:r>
              <a:rPr lang="en-GB" sz="1100" i="1" baseline="0" dirty="0" smtClean="0">
                <a:solidFill>
                  <a:srgbClr val="000000"/>
                </a:solidFill>
              </a:rPr>
              <a:t> - </a:t>
            </a:r>
            <a:r>
              <a:rPr lang="en-GB" sz="1100" i="1" dirty="0" smtClean="0">
                <a:solidFill>
                  <a:srgbClr val="000000"/>
                </a:solidFill>
              </a:rPr>
              <a:t>  </a:t>
            </a:r>
            <a:r>
              <a:rPr lang="it-IT" sz="1100" i="1" kern="1200" dirty="0" smtClean="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rPr>
              <a:t>LER16 – Soleil – </a:t>
            </a:r>
            <a:r>
              <a:rPr lang="it-IT" sz="1100" i="1" kern="1200" dirty="0" err="1" smtClean="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rPr>
              <a:t>Paris</a:t>
            </a:r>
            <a:r>
              <a:rPr lang="it-IT" sz="1100" i="1" kern="1200" dirty="0" smtClean="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rPr>
              <a:t> 26/10/2016</a:t>
            </a:r>
            <a:endParaRPr lang="it-IT" sz="1100" i="1" dirty="0" smtClean="0">
              <a:solidFill>
                <a:srgbClr val="000000"/>
              </a:solidFill>
            </a:endParaRPr>
          </a:p>
        </p:txBody>
      </p:sp>
      <p:pic>
        <p:nvPicPr>
          <p:cNvPr id="10" name="Picture 6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960" y="107429"/>
            <a:ext cx="276225" cy="755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 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719832" y="2483693"/>
            <a:ext cx="8569325" cy="1620837"/>
          </a:xfrm>
          <a:prstGeom prst="rect">
            <a:avLst/>
          </a:prstGeom>
        </p:spPr>
        <p:txBody>
          <a:bodyPr anchor="ctr" anchorCtr="0"/>
          <a:lstStyle>
            <a:lvl1pPr>
              <a:defRPr sz="3600" baseline="0"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it-IT" dirty="0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35B07A-FB9E-3545-A1CE-A3972E5382A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140893127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For Text with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6016" y="107429"/>
            <a:ext cx="276225" cy="1093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952080" y="179438"/>
            <a:ext cx="6696744" cy="936104"/>
          </a:xfrm>
          <a:prstGeom prst="rect">
            <a:avLst/>
          </a:prstGeom>
        </p:spPr>
        <p:txBody>
          <a:bodyPr anchor="ctr"/>
          <a:lstStyle>
            <a:lvl1pPr algn="l">
              <a:defRPr sz="2800" baseline="0"/>
            </a:lvl1pPr>
          </a:lstStyle>
          <a:p>
            <a:r>
              <a:rPr lang="en-US" smtClean="0"/>
              <a:t>Click to edit Master title style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04825" y="1763713"/>
            <a:ext cx="9072563" cy="4989512"/>
          </a:xfrm>
          <a:prstGeom prst="rect">
            <a:avLst/>
          </a:prstGeom>
        </p:spPr>
        <p:txBody>
          <a:bodyPr/>
          <a:lstStyle>
            <a:lvl1pPr marL="342900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  <a:defRPr sz="2400" b="0"/>
            </a:lvl1pPr>
            <a:lvl2pPr marL="742950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2200"/>
            </a:lvl2pPr>
            <a:lvl3pPr marL="1200150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−"/>
              <a:defRPr sz="2000" i="1" baseline="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0"/>
          </p:nvPr>
        </p:nvSpPr>
        <p:spPr>
          <a:xfrm>
            <a:off x="9504363" y="7305675"/>
            <a:ext cx="501650" cy="2301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71F16B-F57D-6044-AFB5-C1CBB03C6F13}" type="slidenum">
              <a:rPr lang="it-IT"/>
              <a:pPr>
                <a:defRPr/>
              </a:pPr>
              <a:t>‹N›</a:t>
            </a:fld>
            <a:endParaRPr lang="it-IT" dirty="0"/>
          </a:p>
        </p:txBody>
      </p:sp>
    </p:spTree>
    <p:extLst>
      <p:ext uri="{BB962C8B-B14F-4D97-AF65-F5344CB8AC3E}">
        <p14:creationId xmlns="" xmlns:p14="http://schemas.microsoft.com/office/powerpoint/2010/main" val="309147546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1"/>
          <p:cNvSpPr>
            <a:spLocks noGrp="1"/>
          </p:cNvSpPr>
          <p:nvPr>
            <p:ph type="title"/>
          </p:nvPr>
        </p:nvSpPr>
        <p:spPr>
          <a:xfrm>
            <a:off x="2952080" y="179438"/>
            <a:ext cx="6696744" cy="936104"/>
          </a:xfrm>
          <a:prstGeom prst="rect">
            <a:avLst/>
          </a:prstGeom>
        </p:spPr>
        <p:txBody>
          <a:bodyPr anchor="ctr"/>
          <a:lstStyle>
            <a:lvl1pPr algn="l">
              <a:defRPr sz="2800"/>
            </a:lvl1pPr>
          </a:lstStyle>
          <a:p>
            <a:r>
              <a:rPr lang="en-US" smtClean="0"/>
              <a:t>Click to edit Master title style</a:t>
            </a:r>
            <a:endParaRPr lang="it-IT" dirty="0"/>
          </a:p>
        </p:txBody>
      </p:sp>
      <p:sp>
        <p:nvSpPr>
          <p:cNvPr id="5" name="Segnaposto contenuto 2"/>
          <p:cNvSpPr>
            <a:spLocks noGrp="1"/>
          </p:cNvSpPr>
          <p:nvPr>
            <p:ph idx="1"/>
          </p:nvPr>
        </p:nvSpPr>
        <p:spPr>
          <a:xfrm>
            <a:off x="504825" y="1763713"/>
            <a:ext cx="9072563" cy="498951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  <a:defRPr sz="2400"/>
            </a:lvl1pPr>
            <a:lvl2pPr marL="4572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/>
            </a:lvl2pPr>
            <a:lvl3pPr marL="9144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egnaposto numero diapositiva 2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84419F-3999-5148-995E-7A34B94F313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147129465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 Pictures, graphs, visuals..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1"/>
          <p:cNvSpPr>
            <a:spLocks noGrp="1"/>
          </p:cNvSpPr>
          <p:nvPr>
            <p:ph type="title"/>
          </p:nvPr>
        </p:nvSpPr>
        <p:spPr>
          <a:xfrm>
            <a:off x="2952080" y="179438"/>
            <a:ext cx="6696744" cy="936104"/>
          </a:xfrm>
          <a:prstGeom prst="rect">
            <a:avLst/>
          </a:prstGeom>
        </p:spPr>
        <p:txBody>
          <a:bodyPr anchor="ctr"/>
          <a:lstStyle>
            <a:lvl1pPr algn="l">
              <a:defRPr sz="2800"/>
            </a:lvl1pPr>
          </a:lstStyle>
          <a:p>
            <a:r>
              <a:rPr lang="en-US" smtClean="0"/>
              <a:t>Click to edit Master title style</a:t>
            </a:r>
            <a:endParaRPr lang="it-IT" dirty="0"/>
          </a:p>
        </p:txBody>
      </p:sp>
      <p:sp>
        <p:nvSpPr>
          <p:cNvPr id="4" name="Segnaposto numero diapositiva 2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9C4C74-0C0D-544F-8963-7C85F5DF1A1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27114889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For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6016" y="179437"/>
            <a:ext cx="276225" cy="1093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951508" y="179437"/>
            <a:ext cx="6697316" cy="1021779"/>
          </a:xfrm>
          <a:prstGeom prst="rect">
            <a:avLst/>
          </a:prstGeom>
        </p:spPr>
        <p:txBody>
          <a:bodyPr anchor="ctr"/>
          <a:lstStyle>
            <a:lvl1pPr algn="l">
              <a:defRPr sz="2800"/>
            </a:lvl1pPr>
          </a:lstStyle>
          <a:p>
            <a:r>
              <a:rPr lang="en-US" dirty="0" smtClean="0"/>
              <a:t>Click to edit Master title style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504825" y="1763713"/>
            <a:ext cx="4459288" cy="4989512"/>
          </a:xfrm>
          <a:prstGeom prst="rect">
            <a:avLst/>
          </a:prstGeom>
        </p:spPr>
        <p:txBody>
          <a:bodyPr/>
          <a:lstStyle>
            <a:lvl1pPr marL="342900" indent="-342900">
              <a:buFont typeface="Wingdings" panose="05000000000000000000" pitchFamily="2" charset="2"/>
              <a:buChar char="ü"/>
              <a:defRPr sz="2000"/>
            </a:lvl1pPr>
            <a:lvl2pPr marL="742950" indent="-285750">
              <a:buFont typeface="Arial" panose="020B0604020202020204" pitchFamily="34" charset="0"/>
              <a:buChar char="•"/>
              <a:defRPr sz="1800"/>
            </a:lvl2pPr>
            <a:lvl3pPr marL="1200150" indent="-285750">
              <a:buFont typeface="Arial" panose="020B0604020202020204" pitchFamily="34" charset="0"/>
              <a:buChar char="−"/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5116513" y="1763713"/>
            <a:ext cx="4460875" cy="4989512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342900" indent="-342900">
              <a:buFont typeface="Wingdings" panose="05000000000000000000" pitchFamily="2" charset="2"/>
              <a:buChar char="ü"/>
              <a:defRPr sz="2000"/>
            </a:lvl1pPr>
            <a:lvl2pPr marL="742950" indent="-285750">
              <a:buFont typeface="Arial" panose="020B0604020202020204" pitchFamily="34" charset="0"/>
              <a:buChar char="•"/>
              <a:defRPr sz="1800"/>
            </a:lvl2pPr>
            <a:lvl3pPr marL="1200150" indent="-285750">
              <a:buFont typeface="Arial" panose="020B0604020202020204" pitchFamily="34" charset="0"/>
              <a:buChar char="−"/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6" name="Segnaposto numero diapositiva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A7B937-E42C-0F44-B036-0602BB0CD748}" type="slidenum">
              <a:rPr lang="it-IT"/>
              <a:pPr>
                <a:defRPr/>
              </a:pPr>
              <a:t>‹N›</a:t>
            </a:fld>
            <a:endParaRPr lang="it-IT" dirty="0"/>
          </a:p>
        </p:txBody>
      </p:sp>
    </p:spTree>
    <p:extLst>
      <p:ext uri="{BB962C8B-B14F-4D97-AF65-F5344CB8AC3E}">
        <p14:creationId xmlns="" xmlns:p14="http://schemas.microsoft.com/office/powerpoint/2010/main" val="29927440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: 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>
            <a:spLocks noChangeArrowheads="1"/>
          </p:cNvSpPr>
          <p:nvPr/>
        </p:nvSpPr>
        <p:spPr bwMode="auto">
          <a:xfrm>
            <a:off x="0" y="3275013"/>
            <a:ext cx="10080625" cy="61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lIns="89991" tIns="76672" rIns="89991" bIns="44996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 defTabSz="449216">
              <a:buClrTx/>
              <a:buFontTx/>
              <a:buNone/>
              <a:defRPr/>
            </a:pPr>
            <a:r>
              <a:rPr lang="it-IT" sz="3300" dirty="0" err="1" smtClean="0"/>
              <a:t>Thank</a:t>
            </a:r>
            <a:r>
              <a:rPr lang="it-IT" sz="3300" dirty="0" smtClean="0"/>
              <a:t> </a:t>
            </a:r>
            <a:r>
              <a:rPr lang="it-IT" sz="3300" dirty="0" err="1" smtClean="0"/>
              <a:t>you</a:t>
            </a:r>
            <a:r>
              <a:rPr lang="it-IT" sz="3300" dirty="0" smtClean="0"/>
              <a:t>!</a:t>
            </a:r>
          </a:p>
          <a:p>
            <a:pPr algn="ctr" defTabSz="449216">
              <a:buClrTx/>
              <a:buFontTx/>
              <a:buNone/>
              <a:defRPr/>
            </a:pPr>
            <a:endParaRPr lang="it-IT" sz="3300" dirty="0" smtClean="0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C60789-FA5A-C040-8518-3C6EB6D8DD4B}" type="slidenum">
              <a:rPr lang="it-IT"/>
              <a:pPr>
                <a:defRPr/>
              </a:pPr>
              <a:t>‹N›</a:t>
            </a:fld>
            <a:endParaRPr lang="it-IT" dirty="0"/>
          </a:p>
        </p:txBody>
      </p:sp>
      <p:pic>
        <p:nvPicPr>
          <p:cNvPr id="4" name="Picture 6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6016" y="179437"/>
            <a:ext cx="276225" cy="1093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59930553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5" descr="PPT_Videata finale+www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80625" cy="755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6016" y="179437"/>
            <a:ext cx="276225" cy="1093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97665061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31800" y="1907629"/>
            <a:ext cx="9072563" cy="1258887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397C013A-587C-BC46-90FB-867614886614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  <p:pic>
        <p:nvPicPr>
          <p:cNvPr id="4" name="Picture 6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6016" y="179437"/>
            <a:ext cx="276225" cy="1093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Immagine 2" descr="PPT-sfondo ok.jp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80625" cy="755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Immagine 1" descr="PPT_EST logo.pn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50" y="223838"/>
            <a:ext cx="2162175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0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9432800" y="7236221"/>
            <a:ext cx="501650" cy="230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13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397C013A-587C-BC46-90FB-867614886614}" type="slidenum">
              <a:rPr lang="it-IT"/>
              <a:pPr>
                <a:defRPr/>
              </a:pPr>
              <a:t>‹N›</a:t>
            </a:fld>
            <a:endParaRPr lang="it-IT" dirty="0"/>
          </a:p>
        </p:txBody>
      </p:sp>
      <p:cxnSp>
        <p:nvCxnSpPr>
          <p:cNvPr id="3" name="Connettore 1 2"/>
          <p:cNvCxnSpPr>
            <a:cxnSpLocks noChangeShapeType="1"/>
          </p:cNvCxnSpPr>
          <p:nvPr/>
        </p:nvCxnSpPr>
        <p:spPr bwMode="auto">
          <a:xfrm>
            <a:off x="9361488" y="7265988"/>
            <a:ext cx="0" cy="2444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cxnSp>
      <p:pic>
        <p:nvPicPr>
          <p:cNvPr id="7" name="Picture 6"/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6016" y="107429"/>
            <a:ext cx="276225" cy="1093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pic>
      <p:sp>
        <p:nvSpPr>
          <p:cNvPr id="8" name="Text Box 7"/>
          <p:cNvSpPr txBox="1">
            <a:spLocks noChangeArrowheads="1"/>
          </p:cNvSpPr>
          <p:nvPr userDrawn="1"/>
        </p:nvSpPr>
        <p:spPr bwMode="auto">
          <a:xfrm>
            <a:off x="0" y="7308229"/>
            <a:ext cx="9145016" cy="251446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9991" tIns="56514" rIns="89991" bIns="44996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l" eaLnBrk="1">
              <a:buClrTx/>
              <a:buFontTx/>
              <a:buNone/>
              <a:defRPr/>
            </a:pPr>
            <a:r>
              <a:rPr lang="en-GB" sz="1100" i="1" dirty="0" smtClean="0">
                <a:solidFill>
                  <a:srgbClr val="000000"/>
                </a:solidFill>
              </a:rPr>
              <a:t>Emanuel  Karantzoulis –</a:t>
            </a:r>
            <a:r>
              <a:rPr lang="en-GB" sz="1100" i="1" baseline="0" dirty="0" smtClean="0">
                <a:solidFill>
                  <a:srgbClr val="000000"/>
                </a:solidFill>
              </a:rPr>
              <a:t> </a:t>
            </a:r>
            <a:r>
              <a:rPr lang="it-IT" sz="1100" i="1" dirty="0" smtClean="0">
                <a:solidFill>
                  <a:srgbClr val="000000"/>
                </a:solidFill>
              </a:rPr>
              <a:t>LER LD 2016 01/12/2016 </a:t>
            </a:r>
            <a:r>
              <a:rPr lang="it-IT" sz="1100" i="1" dirty="0" err="1" smtClean="0">
                <a:solidFill>
                  <a:srgbClr val="000000"/>
                </a:solidFill>
              </a:rPr>
              <a:t>Lund</a:t>
            </a:r>
            <a:r>
              <a:rPr lang="it-IT" sz="1100" i="1" dirty="0" smtClean="0">
                <a:solidFill>
                  <a:srgbClr val="000000"/>
                </a:solidFill>
              </a:rPr>
              <a:t>, </a:t>
            </a:r>
            <a:r>
              <a:rPr lang="it-IT" sz="1100" i="1" dirty="0" err="1" smtClean="0">
                <a:solidFill>
                  <a:srgbClr val="000000"/>
                </a:solidFill>
              </a:rPr>
              <a:t>Sweden</a:t>
            </a:r>
            <a:endParaRPr lang="it-IT" sz="1100" i="1" dirty="0" smtClean="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37" r:id="rId1"/>
    <p:sldLayoutId id="2147484236" r:id="rId2"/>
    <p:sldLayoutId id="2147484238" r:id="rId3"/>
    <p:sldLayoutId id="2147484239" r:id="rId4"/>
    <p:sldLayoutId id="2147484240" r:id="rId5"/>
    <p:sldLayoutId id="2147484241" r:id="rId6"/>
    <p:sldLayoutId id="2147484242" r:id="rId7"/>
    <p:sldLayoutId id="2147484243" r:id="rId8"/>
    <p:sldLayoutId id="2147484244" r:id="rId9"/>
    <p:sldLayoutId id="2147484245" r:id="rId10"/>
    <p:sldLayoutId id="2147484247" r:id="rId11"/>
    <p:sldLayoutId id="2147484248" r:id="rId12"/>
  </p:sldLayoutIdLst>
  <p:transition spd="med"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ctr" defTabSz="447675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+mj-lt"/>
          <a:ea typeface="MS PGothic" pitchFamily="34" charset="-128"/>
          <a:cs typeface="MS PGothic" charset="0"/>
        </a:defRPr>
      </a:lvl1pPr>
      <a:lvl2pPr algn="ctr" defTabSz="447675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MS PGothic" pitchFamily="34" charset="-128"/>
          <a:cs typeface="MS PGothic" charset="0"/>
        </a:defRPr>
      </a:lvl2pPr>
      <a:lvl3pPr algn="ctr" defTabSz="447675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MS PGothic" pitchFamily="34" charset="-128"/>
          <a:cs typeface="MS PGothic" charset="0"/>
        </a:defRPr>
      </a:lvl3pPr>
      <a:lvl4pPr algn="ctr" defTabSz="447675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MS PGothic" pitchFamily="34" charset="-128"/>
          <a:cs typeface="MS PGothic" charset="0"/>
        </a:defRPr>
      </a:lvl4pPr>
      <a:lvl5pPr algn="ctr" defTabSz="447675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MS PGothic" pitchFamily="34" charset="-128"/>
          <a:cs typeface="MS PGothic" charset="0"/>
        </a:defRPr>
      </a:lvl5pPr>
      <a:lvl6pPr marL="2514340" indent="-228576" algn="ctr" defTabSz="449216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ＭＳ Ｐゴシック" charset="0"/>
          <a:cs typeface="ＭＳ Ｐゴシック" charset="0"/>
        </a:defRPr>
      </a:lvl6pPr>
      <a:lvl7pPr marL="2971492" indent="-228576" algn="ctr" defTabSz="449216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ＭＳ Ｐゴシック" charset="0"/>
          <a:cs typeface="ＭＳ Ｐゴシック" charset="0"/>
        </a:defRPr>
      </a:lvl7pPr>
      <a:lvl8pPr marL="3428645" indent="-228576" algn="ctr" defTabSz="449216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ＭＳ Ｐゴシック" charset="0"/>
          <a:cs typeface="ＭＳ Ｐゴシック" charset="0"/>
        </a:defRPr>
      </a:lvl8pPr>
      <a:lvl9pPr marL="3885797" indent="-228576" algn="ctr" defTabSz="449216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1313" indent="-341313" algn="l" defTabSz="447675" rtl="0" eaLnBrk="1" fontAlgn="base" hangingPunct="1">
        <a:lnSpc>
          <a:spcPct val="93000"/>
        </a:lnSpc>
        <a:spcBef>
          <a:spcPct val="0"/>
        </a:spcBef>
        <a:spcAft>
          <a:spcPts val="1413"/>
        </a:spcAft>
        <a:buClr>
          <a:srgbClr val="000000"/>
        </a:buClr>
        <a:buSzPct val="100000"/>
        <a:buFont typeface="Times New Roman" charset="0"/>
        <a:defRPr sz="3200">
          <a:solidFill>
            <a:srgbClr val="000000"/>
          </a:solidFill>
          <a:latin typeface="+mn-lt"/>
          <a:ea typeface="MS PGothic" pitchFamily="34" charset="-128"/>
          <a:cs typeface="MS PGothic" charset="0"/>
        </a:defRPr>
      </a:lvl1pPr>
      <a:lvl2pPr marL="741363" indent="-284163" algn="l" defTabSz="447675" rtl="0" eaLnBrk="1" fontAlgn="base" hangingPunct="1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charset="0"/>
        <a:defRPr sz="2800">
          <a:solidFill>
            <a:srgbClr val="000000"/>
          </a:solidFill>
          <a:latin typeface="+mn-lt"/>
          <a:ea typeface="MS PGothic" pitchFamily="34" charset="-128"/>
          <a:cs typeface="MS PGothic" charset="0"/>
        </a:defRPr>
      </a:lvl2pPr>
      <a:lvl3pPr marL="1141413" indent="-227013" algn="l" defTabSz="447675" rtl="0" eaLnBrk="1" fontAlgn="base" hangingPunct="1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charset="0"/>
        <a:defRPr sz="2400">
          <a:solidFill>
            <a:srgbClr val="000000"/>
          </a:solidFill>
          <a:latin typeface="+mn-lt"/>
          <a:ea typeface="MS PGothic" pitchFamily="34" charset="-128"/>
          <a:cs typeface="MS PGothic" charset="0"/>
        </a:defRPr>
      </a:lvl3pPr>
      <a:lvl4pPr marL="1598613" indent="-227013" algn="l" defTabSz="447675" rtl="0" eaLnBrk="1" fontAlgn="base" hangingPunct="1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MS PGothic" pitchFamily="34" charset="-128"/>
          <a:cs typeface="MS PGothic" charset="0"/>
        </a:defRPr>
      </a:lvl4pPr>
      <a:lvl5pPr marL="2055813" indent="-227013" algn="l" defTabSz="447675" rtl="0" eaLnBrk="1" fontAlgn="base" hangingPunct="1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MS PGothic" pitchFamily="34" charset="-128"/>
          <a:cs typeface="MS PGothic" charset="0"/>
        </a:defRPr>
      </a:lvl5pPr>
      <a:lvl6pPr marL="2514340" indent="-228576" algn="l" defTabSz="449216" rtl="0" eaLnBrk="1" fontAlgn="base" hangingPunct="1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492" indent="-228576" algn="l" defTabSz="449216" rtl="0" eaLnBrk="1" fontAlgn="base" hangingPunct="1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8645" indent="-228576" algn="l" defTabSz="449216" rtl="0" eaLnBrk="1" fontAlgn="base" hangingPunct="1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5797" indent="-228576" algn="l" defTabSz="449216" rtl="0" eaLnBrk="1" fontAlgn="base" hangingPunct="1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2" algn="l" defTabSz="457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5" algn="l" defTabSz="457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57" algn="l" defTabSz="457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0" algn="l" defTabSz="457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63" algn="l" defTabSz="457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16" algn="l" defTabSz="457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68" algn="l" defTabSz="457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21" algn="l" defTabSz="457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jpeg"/><Relationship Id="rId4" Type="http://schemas.openxmlformats.org/officeDocument/2006/relationships/image" Target="../media/image23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pn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10" Type="http://schemas.openxmlformats.org/officeDocument/2006/relationships/image" Target="../media/image16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Foglio_di_lavoro_di_Microsoft_Office_Excel_97-20031.xls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EC882DB-D6D8-8949-90D7-3ACC104F8A94}" type="slidenum">
              <a:rPr lang="it-IT" smtClean="0"/>
              <a:pPr>
                <a:defRPr/>
              </a:pPr>
              <a:t>1</a:t>
            </a:fld>
            <a:endParaRPr lang="it-IT"/>
          </a:p>
        </p:txBody>
      </p:sp>
      <p:sp>
        <p:nvSpPr>
          <p:cNvPr id="5" name="Title 3"/>
          <p:cNvSpPr>
            <a:spLocks noGrp="1"/>
          </p:cNvSpPr>
          <p:nvPr>
            <p:ph type="ctrTitle"/>
          </p:nvPr>
        </p:nvSpPr>
        <p:spPr bwMode="auto">
          <a:xfrm>
            <a:off x="719832" y="2555701"/>
            <a:ext cx="8712968" cy="1620837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compatLnSpc="1">
            <a:prstTxWarp prst="textNoShape">
              <a:avLst/>
            </a:prstTxWarp>
          </a:bodyPr>
          <a:lstStyle/>
          <a:p>
            <a:pPr>
              <a:spcAft>
                <a:spcPts val="1800"/>
              </a:spcAft>
            </a:pPr>
            <a:r>
              <a:rPr lang="en-US" b="1" dirty="0" err="1" smtClean="0">
                <a:solidFill>
                  <a:srgbClr val="7030A0"/>
                </a:solidFill>
              </a:rPr>
              <a:t>Elettra</a:t>
            </a:r>
            <a:r>
              <a:rPr lang="en-US" b="1" dirty="0" smtClean="0">
                <a:solidFill>
                  <a:srgbClr val="7030A0"/>
                </a:solidFill>
              </a:rPr>
              <a:t> 2.0</a:t>
            </a:r>
            <a:r>
              <a:rPr lang="en-US" b="1" dirty="0" smtClean="0">
                <a:latin typeface="Arial" charset="0"/>
                <a:ea typeface="MS PGothic" charset="0"/>
              </a:rPr>
              <a:t/>
            </a:r>
            <a:br>
              <a:rPr lang="en-US" b="1" dirty="0" smtClean="0">
                <a:latin typeface="Arial" charset="0"/>
                <a:ea typeface="MS PGothic" charset="0"/>
              </a:rPr>
            </a:br>
            <a:r>
              <a:rPr lang="en-US" b="1" dirty="0">
                <a:latin typeface="Arial" charset="0"/>
                <a:ea typeface="MS PGothic" charset="0"/>
              </a:rPr>
              <a:t/>
            </a:r>
            <a:br>
              <a:rPr lang="en-US" b="1" dirty="0">
                <a:latin typeface="Arial" charset="0"/>
                <a:ea typeface="MS PGothic" charset="0"/>
              </a:rPr>
            </a:br>
            <a:r>
              <a:rPr lang="en-US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Emanuel Karantzoulis</a:t>
            </a:r>
            <a:r>
              <a:rPr lang="en-US" sz="2400" dirty="0">
                <a:latin typeface="Arial" charset="0"/>
                <a:ea typeface="MS PGothic" charset="0"/>
              </a:rPr>
              <a:t/>
            </a:r>
            <a:br>
              <a:rPr lang="en-US" sz="2400" dirty="0">
                <a:latin typeface="Arial" charset="0"/>
                <a:ea typeface="MS PGothic" charset="0"/>
              </a:rPr>
            </a:br>
            <a:r>
              <a:rPr lang="en-US" sz="2400" dirty="0">
                <a:latin typeface="Arial" charset="0"/>
                <a:ea typeface="MS PGothic" charset="0"/>
              </a:rPr>
              <a:t/>
            </a:r>
            <a:br>
              <a:rPr lang="en-US" sz="2400" dirty="0">
                <a:latin typeface="Arial" charset="0"/>
                <a:ea typeface="MS PGothic" charset="0"/>
              </a:rPr>
            </a:br>
            <a:r>
              <a:rPr lang="en-US" sz="1600" dirty="0">
                <a:latin typeface="Arial" charset="0"/>
                <a:ea typeface="MS PGothic" charset="0"/>
              </a:rPr>
              <a:t/>
            </a:r>
            <a:br>
              <a:rPr lang="en-US" sz="1600" dirty="0">
                <a:latin typeface="Arial" charset="0"/>
                <a:ea typeface="MS PGothic" charset="0"/>
              </a:rPr>
            </a:br>
            <a:r>
              <a:rPr lang="en-US" sz="1600" dirty="0">
                <a:latin typeface="Arial" charset="0"/>
                <a:ea typeface="MS PGothic" charset="0"/>
              </a:rPr>
              <a:t/>
            </a:r>
            <a:br>
              <a:rPr lang="en-US" sz="1600" dirty="0">
                <a:latin typeface="Arial" charset="0"/>
                <a:ea typeface="MS PGothic" charset="0"/>
              </a:rPr>
            </a:br>
            <a:r>
              <a:rPr lang="en-US" sz="1600" i="1" dirty="0">
                <a:latin typeface="Arial" charset="0"/>
                <a:ea typeface="MS PGothic" charset="0"/>
              </a:rPr>
              <a:t/>
            </a:r>
            <a:br>
              <a:rPr lang="en-US" sz="1600" i="1" dirty="0">
                <a:latin typeface="Arial" charset="0"/>
                <a:ea typeface="MS PGothic" charset="0"/>
              </a:rPr>
            </a:br>
            <a:endParaRPr lang="it-IT" sz="1600" b="1" i="1" dirty="0">
              <a:latin typeface="Arial" charset="0"/>
              <a:ea typeface="MS PGothic" charset="0"/>
              <a:cs typeface="Arial" charset="0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5616376" y="6084093"/>
            <a:ext cx="2304256" cy="435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www.elettra.eu</a:t>
            </a:r>
            <a:endParaRPr lang="en-US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ECB80B-2B79-4B12-A0C2-0A09D0F8E1DE}" type="slidenum">
              <a:rPr lang="en-US"/>
              <a:pPr>
                <a:defRPr/>
              </a:pPr>
              <a:t>10</a:t>
            </a:fld>
            <a:endParaRPr lang="en-US">
              <a:solidFill>
                <a:schemeClr val="tx1"/>
              </a:solidFill>
              <a:effectLst/>
            </a:endParaRPr>
          </a:p>
        </p:txBody>
      </p:sp>
      <p:pic>
        <p:nvPicPr>
          <p:cNvPr id="79876" name="Picture 6" descr="Figure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548" y="1175950"/>
            <a:ext cx="4807683" cy="2560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77" name="Picture 4" descr="Figure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40312" y="1187549"/>
            <a:ext cx="4642903" cy="2505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78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3768" y="3923853"/>
            <a:ext cx="4611732" cy="2680726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sp>
        <p:nvSpPr>
          <p:cNvPr id="819203" name="Text Box 3"/>
          <p:cNvSpPr txBox="1">
            <a:spLocks noChangeArrowheads="1"/>
          </p:cNvSpPr>
          <p:nvPr/>
        </p:nvSpPr>
        <p:spPr bwMode="auto">
          <a:xfrm>
            <a:off x="2448024" y="395461"/>
            <a:ext cx="7632601" cy="612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6213" tIns="48107" rIns="96213" bIns="48107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Multi-bend </a:t>
            </a:r>
            <a:r>
              <a:rPr lang="en-US" sz="3600" b="1" i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achromat</a:t>
            </a:r>
            <a:r>
              <a:rPr lang="en-US" sz="3600" b="1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 studies</a:t>
            </a:r>
            <a:endParaRPr lang="en-US" sz="3600" b="1" i="1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</a:endParaRPr>
          </a:p>
        </p:txBody>
      </p:sp>
      <p:sp>
        <p:nvSpPr>
          <p:cNvPr id="79881" name="Text Box 16"/>
          <p:cNvSpPr txBox="1">
            <a:spLocks noChangeArrowheads="1"/>
          </p:cNvSpPr>
          <p:nvPr/>
        </p:nvSpPr>
        <p:spPr bwMode="auto">
          <a:xfrm>
            <a:off x="215776" y="6660157"/>
            <a:ext cx="3683305" cy="283230"/>
          </a:xfrm>
          <a:prstGeom prst="rect">
            <a:avLst/>
          </a:prstGeom>
          <a:noFill/>
          <a:ln w="12700">
            <a:solidFill>
              <a:srgbClr val="FF3300"/>
            </a:solidFill>
            <a:miter lim="800000"/>
            <a:headEnd/>
            <a:tailEnd/>
          </a:ln>
        </p:spPr>
        <p:txBody>
          <a:bodyPr lIns="96213" tIns="48107" rIns="96213" bIns="48107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300" b="1" dirty="0">
                <a:solidFill>
                  <a:schemeClr val="tx1"/>
                </a:solidFill>
              </a:rPr>
              <a:t>2 GeV 100 mA, period 46mm, </a:t>
            </a:r>
            <a:r>
              <a:rPr lang="en-US" sz="1300" b="1" dirty="0" err="1">
                <a:solidFill>
                  <a:schemeClr val="tx1"/>
                </a:solidFill>
              </a:rPr>
              <a:t>Np</a:t>
            </a:r>
            <a:r>
              <a:rPr lang="en-US" sz="1300" b="1" dirty="0">
                <a:solidFill>
                  <a:schemeClr val="tx1"/>
                </a:solidFill>
              </a:rPr>
              <a:t>=98, L=4.5m</a:t>
            </a:r>
          </a:p>
        </p:txBody>
      </p:sp>
      <p:sp>
        <p:nvSpPr>
          <p:cNvPr id="79882" name="Text Box 2"/>
          <p:cNvSpPr txBox="1">
            <a:spLocks noChangeArrowheads="1"/>
          </p:cNvSpPr>
          <p:nvPr/>
        </p:nvSpPr>
        <p:spPr bwMode="auto">
          <a:xfrm>
            <a:off x="6120432" y="6572717"/>
            <a:ext cx="3417390" cy="569334"/>
          </a:xfrm>
          <a:prstGeom prst="rect">
            <a:avLst/>
          </a:prstGeom>
          <a:noFill/>
          <a:ln w="28575" algn="ctr">
            <a:solidFill>
              <a:schemeClr val="accent2"/>
            </a:solidFill>
            <a:miter lim="800000"/>
            <a:headEnd/>
            <a:tailEnd/>
          </a:ln>
        </p:spPr>
        <p:txBody>
          <a:bodyPr wrap="square" lIns="96213" tIns="48107" rIns="96213" bIns="48107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300" dirty="0">
                <a:solidFill>
                  <a:schemeClr val="tx1"/>
                </a:solidFill>
              </a:rPr>
              <a:t>0.1 </a:t>
            </a:r>
            <a:r>
              <a:rPr lang="en-US" sz="1300" dirty="0" err="1">
                <a:solidFill>
                  <a:schemeClr val="tx1"/>
                </a:solidFill>
              </a:rPr>
              <a:t>KeV</a:t>
            </a:r>
            <a:r>
              <a:rPr lang="en-US" sz="1300" dirty="0">
                <a:solidFill>
                  <a:schemeClr val="tx1"/>
                </a:solidFill>
              </a:rPr>
              <a:t>  </a:t>
            </a:r>
            <a:r>
              <a:rPr lang="en-US" sz="1300" dirty="0" err="1">
                <a:solidFill>
                  <a:schemeClr val="tx1"/>
                </a:solidFill>
              </a:rPr>
              <a:t>Elettra</a:t>
            </a:r>
            <a:r>
              <a:rPr lang="en-US" sz="1300" dirty="0">
                <a:solidFill>
                  <a:schemeClr val="tx1"/>
                </a:solidFill>
              </a:rPr>
              <a:t> 22%   Elettra2.0    87%</a:t>
            </a:r>
          </a:p>
          <a:p>
            <a:pPr eaLnBrk="0" hangingPunct="0">
              <a:spcBef>
                <a:spcPct val="50000"/>
              </a:spcBef>
            </a:pPr>
            <a:r>
              <a:rPr lang="en-US" sz="1300" dirty="0">
                <a:solidFill>
                  <a:schemeClr val="tx1"/>
                </a:solidFill>
              </a:rPr>
              <a:t>1 </a:t>
            </a:r>
            <a:r>
              <a:rPr lang="en-US" sz="1300" dirty="0" err="1">
                <a:solidFill>
                  <a:schemeClr val="tx1"/>
                </a:solidFill>
              </a:rPr>
              <a:t>keV</a:t>
            </a:r>
            <a:r>
              <a:rPr lang="en-US" sz="1300" dirty="0">
                <a:solidFill>
                  <a:schemeClr val="tx1"/>
                </a:solidFill>
              </a:rPr>
              <a:t>     </a:t>
            </a:r>
            <a:r>
              <a:rPr lang="en-US" sz="1300" dirty="0" err="1">
                <a:solidFill>
                  <a:schemeClr val="tx1"/>
                </a:solidFill>
              </a:rPr>
              <a:t>Elettra</a:t>
            </a:r>
            <a:r>
              <a:rPr lang="en-US" sz="1300" dirty="0">
                <a:solidFill>
                  <a:schemeClr val="tx1"/>
                </a:solidFill>
              </a:rPr>
              <a:t>   2%    Elettra2.0    38%</a:t>
            </a:r>
          </a:p>
        </p:txBody>
      </p:sp>
      <p:pic>
        <p:nvPicPr>
          <p:cNvPr id="10" name="Immagine 9" descr="Fig6A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3131" y="3923853"/>
            <a:ext cx="4817801" cy="2592288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>
            <a:spLocks noGrp="1"/>
          </p:cNvSpPr>
          <p:nvPr>
            <p:ph type="title"/>
          </p:nvPr>
        </p:nvSpPr>
        <p:spPr bwMode="auto">
          <a:xfrm>
            <a:off x="2736056" y="179388"/>
            <a:ext cx="6048671" cy="93662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3600" b="1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Elettra 2.0 Lattice</a:t>
            </a:r>
            <a:endParaRPr lang="en-US" sz="3600" b="1" i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3FC065C-AA97-644B-A6BA-562C92DA3A42}" type="slidenum">
              <a:rPr lang="it-IT" smtClean="0"/>
              <a:pPr>
                <a:defRPr/>
              </a:pPr>
              <a:t>11</a:t>
            </a:fld>
            <a:endParaRPr lang="it-IT" dirty="0"/>
          </a:p>
        </p:txBody>
      </p:sp>
      <p:sp>
        <p:nvSpPr>
          <p:cNvPr id="9" name="Rectangle 8"/>
          <p:cNvSpPr/>
          <p:nvPr/>
        </p:nvSpPr>
        <p:spPr>
          <a:xfrm>
            <a:off x="215776" y="6516141"/>
            <a:ext cx="3744416" cy="4379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E. </a:t>
            </a:r>
            <a:r>
              <a:rPr lang="en-US" sz="1200" dirty="0" err="1">
                <a:solidFill>
                  <a:srgbClr val="000000"/>
                </a:solidFill>
              </a:rPr>
              <a:t>Karantzoulis</a:t>
            </a:r>
            <a:r>
              <a:rPr lang="en-US" sz="1200" dirty="0">
                <a:solidFill>
                  <a:srgbClr val="000000"/>
                </a:solidFill>
              </a:rPr>
              <a:t> , “Elettra2.0-The Next Machine”, IPAC 2015, Richmond, May 2015</a:t>
            </a:r>
          </a:p>
        </p:txBody>
      </p:sp>
      <p:sp>
        <p:nvSpPr>
          <p:cNvPr id="14" name="Text Box 16"/>
          <p:cNvSpPr txBox="1">
            <a:spLocks noChangeArrowheads="1"/>
          </p:cNvSpPr>
          <p:nvPr/>
        </p:nvSpPr>
        <p:spPr bwMode="auto">
          <a:xfrm>
            <a:off x="215776" y="1187549"/>
            <a:ext cx="9721080" cy="1552156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9050" algn="ctr">
            <a:solidFill>
              <a:srgbClr val="FF33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>
                <a:solidFill>
                  <a:schemeClr val="tx2"/>
                </a:solidFill>
                <a:latin typeface="Arial" pitchFamily="34" charset="0"/>
              </a:rPr>
              <a:t>Best </a:t>
            </a:r>
            <a:r>
              <a:rPr lang="en-US" dirty="0">
                <a:solidFill>
                  <a:schemeClr val="tx2"/>
                </a:solidFill>
                <a:latin typeface="Arial" pitchFamily="34" charset="0"/>
              </a:rPr>
              <a:t>configuration </a:t>
            </a:r>
            <a:r>
              <a:rPr lang="en-US" dirty="0" smtClean="0">
                <a:solidFill>
                  <a:schemeClr val="tx2"/>
                </a:solidFill>
                <a:latin typeface="Arial" pitchFamily="34" charset="0"/>
              </a:rPr>
              <a:t>satisfying all user requests is based on a </a:t>
            </a:r>
            <a:r>
              <a:rPr lang="en-US" sz="2800" dirty="0" smtClean="0">
                <a:solidFill>
                  <a:schemeClr val="accent2"/>
                </a:solidFill>
                <a:latin typeface="Arial" pitchFamily="34" charset="0"/>
              </a:rPr>
              <a:t>six-bend</a:t>
            </a:r>
            <a:r>
              <a:rPr lang="en-US" dirty="0" smtClean="0">
                <a:solidFill>
                  <a:schemeClr val="tx2"/>
                </a:solidFill>
                <a:latin typeface="Arial" pitchFamily="34" charset="0"/>
              </a:rPr>
              <a:t> </a:t>
            </a:r>
            <a:r>
              <a:rPr lang="en-US" dirty="0" err="1" smtClean="0">
                <a:solidFill>
                  <a:schemeClr val="tx2"/>
                </a:solidFill>
                <a:latin typeface="Arial" pitchFamily="34" charset="0"/>
              </a:rPr>
              <a:t>achromat</a:t>
            </a:r>
            <a:r>
              <a:rPr lang="en-US" dirty="0" smtClean="0">
                <a:solidFill>
                  <a:schemeClr val="tx2"/>
                </a:solidFill>
                <a:latin typeface="Arial" pitchFamily="34" charset="0"/>
              </a:rPr>
              <a:t>. </a:t>
            </a:r>
            <a:r>
              <a:rPr lang="en-US" sz="2500" dirty="0" smtClean="0">
                <a:solidFill>
                  <a:schemeClr val="tx2"/>
                </a:solidFill>
                <a:latin typeface="Arial" pitchFamily="34" charset="0"/>
              </a:rPr>
              <a:t>Versions that minimize interferences and induce minimal position shift </a:t>
            </a:r>
            <a:r>
              <a:rPr lang="en-US" sz="2500" dirty="0">
                <a:solidFill>
                  <a:schemeClr val="tx2"/>
                </a:solidFill>
                <a:latin typeface="Arial" pitchFamily="34" charset="0"/>
              </a:rPr>
              <a:t>of the dipole beam </a:t>
            </a:r>
            <a:r>
              <a:rPr lang="en-US" sz="2500" dirty="0" smtClean="0">
                <a:solidFill>
                  <a:schemeClr val="tx2"/>
                </a:solidFill>
                <a:latin typeface="Arial" pitchFamily="34" charset="0"/>
              </a:rPr>
              <a:t>lines were examined. </a:t>
            </a:r>
            <a:r>
              <a:rPr lang="en-US" sz="2000" dirty="0" smtClean="0">
                <a:solidFill>
                  <a:schemeClr val="tx2"/>
                </a:solidFill>
                <a:latin typeface="Arial" pitchFamily="34" charset="0"/>
              </a:rPr>
              <a:t>Possible new beam lines from central dipoles</a:t>
            </a:r>
            <a:endParaRPr lang="en-US" sz="2000" dirty="0">
              <a:solidFill>
                <a:schemeClr val="tx2"/>
              </a:solidFill>
              <a:latin typeface="Arial" pitchFamily="34" charset="0"/>
            </a:endParaRPr>
          </a:p>
        </p:txBody>
      </p:sp>
      <p:sp>
        <p:nvSpPr>
          <p:cNvPr id="8" name="Rectangle 14"/>
          <p:cNvSpPr>
            <a:spLocks noChangeArrowheads="1"/>
          </p:cNvSpPr>
          <p:nvPr/>
        </p:nvSpPr>
        <p:spPr bwMode="auto">
          <a:xfrm>
            <a:off x="3888184" y="3347789"/>
            <a:ext cx="4464496" cy="865237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1270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1800" dirty="0">
                <a:latin typeface="Arial" pitchFamily="34" charset="0"/>
              </a:rPr>
              <a:t>All dipoles at about </a:t>
            </a:r>
            <a:r>
              <a:rPr lang="en-US" sz="1800" dirty="0" smtClean="0">
                <a:latin typeface="Arial" pitchFamily="34" charset="0"/>
              </a:rPr>
              <a:t>0.8T electromagnets   </a:t>
            </a:r>
            <a:endParaRPr lang="en-US" sz="1800" dirty="0">
              <a:latin typeface="Arial" pitchFamily="34" charset="0"/>
            </a:endParaRPr>
          </a:p>
          <a:p>
            <a:pPr algn="l">
              <a:defRPr/>
            </a:pPr>
            <a:r>
              <a:rPr lang="en-US" sz="1800" dirty="0">
                <a:latin typeface="Arial" pitchFamily="34" charset="0"/>
              </a:rPr>
              <a:t>Emit: </a:t>
            </a:r>
            <a:r>
              <a:rPr lang="en-US" sz="1800" b="1" dirty="0">
                <a:latin typeface="Arial" pitchFamily="34" charset="0"/>
              </a:rPr>
              <a:t>0.25</a:t>
            </a:r>
            <a:r>
              <a:rPr lang="en-US" sz="1800" dirty="0">
                <a:latin typeface="Arial" pitchFamily="34" charset="0"/>
              </a:rPr>
              <a:t> nm-</a:t>
            </a:r>
            <a:r>
              <a:rPr lang="en-US" sz="1800" dirty="0" err="1">
                <a:latin typeface="Arial" pitchFamily="34" charset="0"/>
              </a:rPr>
              <a:t>rad</a:t>
            </a:r>
            <a:r>
              <a:rPr lang="en-US" sz="1800" dirty="0">
                <a:latin typeface="Arial" pitchFamily="34" charset="0"/>
              </a:rPr>
              <a:t>, WP 33.2 , 9.3</a:t>
            </a:r>
          </a:p>
          <a:p>
            <a:pPr algn="l">
              <a:defRPr/>
            </a:pPr>
            <a:r>
              <a:rPr lang="en-US" sz="1800" dirty="0">
                <a:latin typeface="Arial" pitchFamily="34" charset="0"/>
              </a:rPr>
              <a:t>Nat. </a:t>
            </a:r>
            <a:r>
              <a:rPr lang="en-US" sz="1800" dirty="0" err="1">
                <a:latin typeface="Arial" pitchFamily="34" charset="0"/>
              </a:rPr>
              <a:t>chrom</a:t>
            </a:r>
            <a:r>
              <a:rPr lang="en-US" sz="1800" dirty="0">
                <a:latin typeface="Arial" pitchFamily="34" charset="0"/>
              </a:rPr>
              <a:t> -63,-50 , </a:t>
            </a:r>
            <a:r>
              <a:rPr lang="en-US" sz="1800" dirty="0" err="1">
                <a:latin typeface="Arial" pitchFamily="34" charset="0"/>
              </a:rPr>
              <a:t>dE</a:t>
            </a:r>
            <a:r>
              <a:rPr lang="en-US" sz="1800" dirty="0">
                <a:latin typeface="Arial" pitchFamily="34" charset="0"/>
              </a:rPr>
              <a:t>/turn: 162 </a:t>
            </a:r>
            <a:r>
              <a:rPr lang="en-US" sz="1800" dirty="0" err="1">
                <a:latin typeface="Arial" pitchFamily="34" charset="0"/>
              </a:rPr>
              <a:t>keV</a:t>
            </a:r>
            <a:endParaRPr lang="en-US" sz="1800" dirty="0">
              <a:latin typeface="Arial" pitchFamily="34" charset="0"/>
            </a:endParaRPr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1295896" y="4283893"/>
            <a:ext cx="5472608" cy="1008225"/>
          </a:xfrm>
          <a:prstGeom prst="rect">
            <a:avLst/>
          </a:prstGeom>
          <a:solidFill>
            <a:schemeClr val="accent1">
              <a:alpha val="81960"/>
            </a:schemeClr>
          </a:solidFill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US" sz="1600" dirty="0">
                <a:latin typeface="Arial" pitchFamily="34" charset="0"/>
              </a:rPr>
              <a:t>Another solution with the 2 and 4</a:t>
            </a:r>
            <a:r>
              <a:rPr lang="en-US" sz="1600" baseline="30000" dirty="0">
                <a:latin typeface="Arial" pitchFamily="34" charset="0"/>
              </a:rPr>
              <a:t>th</a:t>
            </a:r>
            <a:r>
              <a:rPr lang="en-US" sz="1600" dirty="0">
                <a:latin typeface="Arial" pitchFamily="34" charset="0"/>
              </a:rPr>
              <a:t> dipole at 1.4 T  PM + 2 quads </a:t>
            </a:r>
            <a:r>
              <a:rPr lang="en-US" sz="1600" dirty="0" smtClean="0">
                <a:latin typeface="Arial" pitchFamily="34" charset="0"/>
              </a:rPr>
              <a:t>each.</a:t>
            </a:r>
            <a:endParaRPr lang="en-US" sz="1600" dirty="0">
              <a:latin typeface="Arial" pitchFamily="34" charset="0"/>
            </a:endParaRPr>
          </a:p>
          <a:p>
            <a:pPr algn="l"/>
            <a:r>
              <a:rPr lang="en-US" sz="1600" dirty="0">
                <a:latin typeface="Arial" pitchFamily="34" charset="0"/>
              </a:rPr>
              <a:t>Emit: </a:t>
            </a:r>
            <a:r>
              <a:rPr lang="en-US" sz="1600" b="1" dirty="0">
                <a:latin typeface="Arial" pitchFamily="34" charset="0"/>
              </a:rPr>
              <a:t>0.28</a:t>
            </a:r>
            <a:r>
              <a:rPr lang="en-US" sz="1600" dirty="0">
                <a:latin typeface="Arial" pitchFamily="34" charset="0"/>
              </a:rPr>
              <a:t> nm-</a:t>
            </a:r>
            <a:r>
              <a:rPr lang="en-US" sz="1600" dirty="0" err="1">
                <a:latin typeface="Arial" pitchFamily="34" charset="0"/>
              </a:rPr>
              <a:t>rad</a:t>
            </a:r>
            <a:r>
              <a:rPr lang="en-US" sz="1600" dirty="0">
                <a:latin typeface="Arial" pitchFamily="34" charset="0"/>
              </a:rPr>
              <a:t>, WP 33.2 ,9.3</a:t>
            </a:r>
          </a:p>
          <a:p>
            <a:pPr algn="l"/>
            <a:r>
              <a:rPr lang="en-US" sz="1600" dirty="0" err="1">
                <a:latin typeface="Arial" pitchFamily="34" charset="0"/>
              </a:rPr>
              <a:t>Nat.chrom</a:t>
            </a:r>
            <a:r>
              <a:rPr lang="en-US" sz="1600" dirty="0">
                <a:latin typeface="Arial" pitchFamily="34" charset="0"/>
              </a:rPr>
              <a:t> -81,-44 , </a:t>
            </a:r>
            <a:r>
              <a:rPr lang="en-US" sz="1600" dirty="0" err="1">
                <a:latin typeface="Arial" pitchFamily="34" charset="0"/>
              </a:rPr>
              <a:t>dE</a:t>
            </a:r>
            <a:r>
              <a:rPr lang="en-US" sz="1600" dirty="0">
                <a:latin typeface="Arial" pitchFamily="34" charset="0"/>
              </a:rPr>
              <a:t>/turn: 202 </a:t>
            </a:r>
            <a:r>
              <a:rPr lang="en-US" sz="1600" dirty="0" err="1">
                <a:latin typeface="Arial" pitchFamily="34" charset="0"/>
              </a:rPr>
              <a:t>keV</a:t>
            </a:r>
            <a:endParaRPr lang="en-US" sz="1600" dirty="0">
              <a:latin typeface="Arial" pitchFamily="34" charset="0"/>
            </a:endParaRPr>
          </a:p>
        </p:txBody>
      </p:sp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287784" y="5436021"/>
            <a:ext cx="4040386" cy="1008225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3500000" scaled="1"/>
            <a:tileRect/>
          </a:gradFill>
          <a:ln w="1270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1600" dirty="0">
                <a:latin typeface="Arial" pitchFamily="34" charset="0"/>
              </a:rPr>
              <a:t>A third solution with the 2 and 4</a:t>
            </a:r>
            <a:r>
              <a:rPr lang="en-US" sz="1600" baseline="30000" dirty="0">
                <a:latin typeface="Arial" pitchFamily="34" charset="0"/>
              </a:rPr>
              <a:t>th</a:t>
            </a:r>
            <a:r>
              <a:rPr lang="en-US" sz="1600" dirty="0">
                <a:latin typeface="Arial" pitchFamily="34" charset="0"/>
              </a:rPr>
              <a:t> dipole at 0.8 +</a:t>
            </a:r>
            <a:r>
              <a:rPr lang="en-US" sz="1600" dirty="0" smtClean="0">
                <a:latin typeface="Arial" pitchFamily="34" charset="0"/>
              </a:rPr>
              <a:t>1.4 </a:t>
            </a:r>
            <a:r>
              <a:rPr lang="en-US" sz="1600" dirty="0">
                <a:latin typeface="Arial" pitchFamily="34" charset="0"/>
              </a:rPr>
              <a:t>T  with a series of short PMs </a:t>
            </a:r>
          </a:p>
          <a:p>
            <a:pPr algn="l">
              <a:defRPr/>
            </a:pPr>
            <a:r>
              <a:rPr lang="en-US" sz="1600" dirty="0">
                <a:latin typeface="Arial" pitchFamily="34" charset="0"/>
              </a:rPr>
              <a:t>Emit: </a:t>
            </a:r>
            <a:r>
              <a:rPr lang="en-US" sz="1600" b="1" dirty="0">
                <a:latin typeface="Arial" pitchFamily="34" charset="0"/>
              </a:rPr>
              <a:t>0.25</a:t>
            </a:r>
            <a:r>
              <a:rPr lang="en-US" sz="1600" dirty="0">
                <a:latin typeface="Arial" pitchFamily="34" charset="0"/>
              </a:rPr>
              <a:t> nm-</a:t>
            </a:r>
            <a:r>
              <a:rPr lang="en-US" sz="1600" dirty="0" err="1">
                <a:latin typeface="Arial" pitchFamily="34" charset="0"/>
              </a:rPr>
              <a:t>rad</a:t>
            </a:r>
            <a:r>
              <a:rPr lang="en-US" sz="1600" dirty="0">
                <a:latin typeface="Arial" pitchFamily="34" charset="0"/>
              </a:rPr>
              <a:t>, WP 33.2 ,9.3, </a:t>
            </a:r>
            <a:r>
              <a:rPr lang="en-US" sz="1600" dirty="0" err="1">
                <a:latin typeface="Arial" pitchFamily="34" charset="0"/>
              </a:rPr>
              <a:t>Nat.chrom</a:t>
            </a:r>
            <a:r>
              <a:rPr lang="en-US" sz="1600" dirty="0">
                <a:latin typeface="Arial" pitchFamily="34" charset="0"/>
              </a:rPr>
              <a:t> -77,-55 , </a:t>
            </a:r>
            <a:r>
              <a:rPr lang="en-US" sz="1600" dirty="0" err="1">
                <a:latin typeface="Arial" pitchFamily="34" charset="0"/>
              </a:rPr>
              <a:t>dE</a:t>
            </a:r>
            <a:r>
              <a:rPr lang="en-US" sz="1600" dirty="0">
                <a:latin typeface="Arial" pitchFamily="34" charset="0"/>
              </a:rPr>
              <a:t>/turn: 196 </a:t>
            </a:r>
            <a:r>
              <a:rPr lang="en-US" sz="1600" dirty="0" err="1">
                <a:latin typeface="Arial" pitchFamily="34" charset="0"/>
              </a:rPr>
              <a:t>keV</a:t>
            </a:r>
            <a:endParaRPr lang="en-US" sz="1600" dirty="0">
              <a:latin typeface="Arial" pitchFamily="34" charset="0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1943968" y="2843733"/>
            <a:ext cx="6912768" cy="43582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Various dipole magnet versions were also studied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8223545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2 principal configurations</a:t>
            </a:r>
            <a:endParaRPr lang="en-US" sz="32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F71F16B-F57D-6044-AFB5-C1CBB03C6F13}" type="slidenum">
              <a:rPr lang="it-IT" smtClean="0"/>
              <a:pPr>
                <a:defRPr/>
              </a:pPr>
              <a:t>12</a:t>
            </a:fld>
            <a:endParaRPr lang="it-IT" dirty="0"/>
          </a:p>
        </p:txBody>
      </p:sp>
      <p:pic>
        <p:nvPicPr>
          <p:cNvPr id="5" name="Immagine 4" descr="elettra2.0 ultima version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768" y="4499917"/>
            <a:ext cx="5544369" cy="2677812"/>
          </a:xfrm>
          <a:prstGeom prst="rect">
            <a:avLst/>
          </a:prstGeom>
        </p:spPr>
      </p:pic>
      <p:pic>
        <p:nvPicPr>
          <p:cNvPr id="6" name="Immagine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3768" y="1691605"/>
            <a:ext cx="5544616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1866" y="1691605"/>
            <a:ext cx="4298759" cy="2592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3" descr="C:\OPA\examples\Elettra_2_MB6_bendingwiggler_3pieces_V2_beta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15071" y="4643933"/>
            <a:ext cx="4265554" cy="2388266"/>
          </a:xfrm>
          <a:prstGeom prst="rect">
            <a:avLst/>
          </a:prstGeom>
          <a:noFill/>
        </p:spPr>
      </p:pic>
      <p:sp>
        <p:nvSpPr>
          <p:cNvPr id="9" name="CasellaDiTesto 8"/>
          <p:cNvSpPr txBox="1"/>
          <p:nvPr/>
        </p:nvSpPr>
        <p:spPr>
          <a:xfrm>
            <a:off x="6192440" y="7164213"/>
            <a:ext cx="3096344" cy="264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smtClean="0">
                <a:solidFill>
                  <a:srgbClr val="002060"/>
                </a:solidFill>
              </a:rPr>
              <a:t>A. </a:t>
            </a:r>
            <a:r>
              <a:rPr lang="it-IT" sz="1200" dirty="0" err="1" smtClean="0">
                <a:solidFill>
                  <a:srgbClr val="002060"/>
                </a:solidFill>
              </a:rPr>
              <a:t>Streun</a:t>
            </a:r>
            <a:r>
              <a:rPr lang="it-IT" sz="1200" dirty="0" smtClean="0">
                <a:solidFill>
                  <a:srgbClr val="002060"/>
                </a:solidFill>
              </a:rPr>
              <a:t>, “OPA </a:t>
            </a:r>
            <a:r>
              <a:rPr lang="it-IT" sz="1200" dirty="0" err="1" smtClean="0">
                <a:solidFill>
                  <a:srgbClr val="002060"/>
                </a:solidFill>
              </a:rPr>
              <a:t>version</a:t>
            </a:r>
            <a:r>
              <a:rPr lang="it-IT" sz="1200" dirty="0" smtClean="0">
                <a:solidFill>
                  <a:srgbClr val="002060"/>
                </a:solidFill>
              </a:rPr>
              <a:t> 3.39”, PSI, 2014</a:t>
            </a:r>
            <a:endParaRPr lang="en-US" sz="1200" i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F71F16B-F57D-6044-AFB5-C1CBB03C6F13}" type="slidenum">
              <a:rPr lang="it-IT" smtClean="0"/>
              <a:pPr>
                <a:defRPr/>
              </a:pPr>
              <a:t>13</a:t>
            </a:fld>
            <a:endParaRPr lang="it-IT" dirty="0"/>
          </a:p>
        </p:txBody>
      </p:sp>
      <p:pic>
        <p:nvPicPr>
          <p:cNvPr id="5" name="Immagine 4" descr="elettra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2000" y="899517"/>
            <a:ext cx="6398183" cy="3060000"/>
          </a:xfrm>
          <a:prstGeom prst="rect">
            <a:avLst/>
          </a:prstGeom>
        </p:spPr>
      </p:pic>
      <p:pic>
        <p:nvPicPr>
          <p:cNvPr id="6" name="Immagine 5" descr="elettra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2000" y="4139877"/>
            <a:ext cx="6398183" cy="306000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2nd configuration: list of optics and </a:t>
            </a:r>
            <a:r>
              <a:rPr lang="en-US" b="1" i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rf</a:t>
            </a:r>
            <a:r>
              <a:rPr lang="en-US" b="1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functions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F71F16B-F57D-6044-AFB5-C1CBB03C6F13}" type="slidenum">
              <a:rPr lang="it-IT" smtClean="0"/>
              <a:pPr>
                <a:defRPr/>
              </a:pPr>
              <a:t>14</a:t>
            </a:fld>
            <a:endParaRPr lang="it-IT" dirty="0"/>
          </a:p>
        </p:txBody>
      </p:sp>
      <p:graphicFrame>
        <p:nvGraphicFramePr>
          <p:cNvPr id="5" name="Tabella 4"/>
          <p:cNvGraphicFramePr>
            <a:graphicFrameLocks noGrp="1"/>
          </p:cNvGraphicFramePr>
          <p:nvPr/>
        </p:nvGraphicFramePr>
        <p:xfrm>
          <a:off x="359792" y="1331565"/>
          <a:ext cx="4485197" cy="5852160"/>
        </p:xfrm>
        <a:graphic>
          <a:graphicData uri="http://schemas.openxmlformats.org/drawingml/2006/table">
            <a:tbl>
              <a:tblPr/>
              <a:tblGrid>
                <a:gridCol w="3428574"/>
                <a:gridCol w="1056623"/>
              </a:tblGrid>
              <a:tr h="16226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it-IT" sz="1200" dirty="0" err="1">
                          <a:latin typeface="Times New Roman"/>
                          <a:ea typeface="MS Mincho"/>
                        </a:rPr>
                        <a:t>Circumference</a:t>
                      </a:r>
                      <a:r>
                        <a:rPr lang="it-IT" sz="1200" dirty="0">
                          <a:latin typeface="Times New Roman"/>
                          <a:ea typeface="MS Mincho"/>
                        </a:rPr>
                        <a:t> (m)</a:t>
                      </a:r>
                    </a:p>
                  </a:txBody>
                  <a:tcPr marL="52503" marR="525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Times New Roman"/>
                          <a:ea typeface="MS Mincho"/>
                        </a:rPr>
                        <a:t>259.2   </a:t>
                      </a:r>
                      <a:endParaRPr lang="it-IT" sz="1200" dirty="0">
                        <a:latin typeface="Times New Roman"/>
                        <a:ea typeface="MS Mincho"/>
                      </a:endParaRPr>
                    </a:p>
                  </a:txBody>
                  <a:tcPr marL="52503" marR="525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226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/>
                          <a:ea typeface="MS Mincho"/>
                        </a:rPr>
                        <a:t>Energy  (GeV)</a:t>
                      </a:r>
                      <a:endParaRPr lang="it-IT" sz="1200" dirty="0">
                        <a:latin typeface="Times New Roman"/>
                        <a:ea typeface="MS Mincho"/>
                      </a:endParaRPr>
                    </a:p>
                  </a:txBody>
                  <a:tcPr marL="52503" marR="525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MS Mincho"/>
                        </a:rPr>
                        <a:t>2</a:t>
                      </a:r>
                      <a:endParaRPr lang="it-IT" sz="1200">
                        <a:latin typeface="Times New Roman"/>
                        <a:ea typeface="MS Mincho"/>
                      </a:endParaRPr>
                    </a:p>
                  </a:txBody>
                  <a:tcPr marL="52503" marR="525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226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/>
                          <a:ea typeface="MS Mincho"/>
                        </a:rPr>
                        <a:t>Number of cells</a:t>
                      </a:r>
                      <a:endParaRPr lang="it-IT" sz="1200" dirty="0">
                        <a:latin typeface="Times New Roman"/>
                        <a:ea typeface="MS Mincho"/>
                      </a:endParaRPr>
                    </a:p>
                  </a:txBody>
                  <a:tcPr marL="52503" marR="525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MS Mincho"/>
                        </a:rPr>
                        <a:t>12</a:t>
                      </a:r>
                      <a:endParaRPr lang="it-IT" sz="1200">
                        <a:latin typeface="Times New Roman"/>
                        <a:ea typeface="MS Mincho"/>
                      </a:endParaRPr>
                    </a:p>
                  </a:txBody>
                  <a:tcPr marL="52503" marR="525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226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/>
                          <a:ea typeface="MS Mincho"/>
                        </a:rPr>
                        <a:t>Geometric </a:t>
                      </a:r>
                      <a:r>
                        <a:rPr lang="en-US" sz="1200" dirty="0" err="1">
                          <a:latin typeface="Times New Roman"/>
                          <a:ea typeface="MS Mincho"/>
                        </a:rPr>
                        <a:t>emittance</a:t>
                      </a:r>
                      <a:r>
                        <a:rPr lang="en-US" sz="1200" dirty="0">
                          <a:latin typeface="Times New Roman"/>
                          <a:ea typeface="MS Mincho"/>
                        </a:rPr>
                        <a:t> (nm-</a:t>
                      </a:r>
                      <a:r>
                        <a:rPr lang="en-US" sz="1200" dirty="0" err="1">
                          <a:latin typeface="Times New Roman"/>
                          <a:ea typeface="MS Mincho"/>
                        </a:rPr>
                        <a:t>rad</a:t>
                      </a:r>
                      <a:r>
                        <a:rPr lang="en-US" sz="1200" dirty="0">
                          <a:latin typeface="Times New Roman"/>
                          <a:ea typeface="MS Mincho"/>
                        </a:rPr>
                        <a:t>)</a:t>
                      </a:r>
                      <a:endParaRPr lang="it-IT" sz="1200" dirty="0">
                        <a:latin typeface="Times New Roman"/>
                        <a:ea typeface="MS Mincho"/>
                      </a:endParaRPr>
                    </a:p>
                  </a:txBody>
                  <a:tcPr marL="52503" marR="525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/>
                          <a:ea typeface="MS Mincho"/>
                        </a:rPr>
                        <a:t>0.258</a:t>
                      </a:r>
                      <a:endParaRPr lang="it-IT" sz="1200" dirty="0">
                        <a:latin typeface="Times New Roman"/>
                        <a:ea typeface="MS Mincho"/>
                      </a:endParaRPr>
                    </a:p>
                  </a:txBody>
                  <a:tcPr marL="52503" marR="525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226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MS Mincho"/>
                        </a:rPr>
                        <a:t>Horizontal tune</a:t>
                      </a:r>
                      <a:endParaRPr lang="it-IT" sz="1200">
                        <a:latin typeface="Times New Roman"/>
                        <a:ea typeface="MS Mincho"/>
                      </a:endParaRPr>
                    </a:p>
                  </a:txBody>
                  <a:tcPr marL="52503" marR="525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/>
                          <a:ea typeface="MS Mincho"/>
                        </a:rPr>
                        <a:t>33.10</a:t>
                      </a:r>
                      <a:endParaRPr lang="it-IT" sz="1200" dirty="0">
                        <a:latin typeface="Times New Roman"/>
                        <a:ea typeface="MS Mincho"/>
                      </a:endParaRPr>
                    </a:p>
                  </a:txBody>
                  <a:tcPr marL="52503" marR="525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226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MS Mincho"/>
                        </a:rPr>
                        <a:t>Vertical tune</a:t>
                      </a:r>
                      <a:endParaRPr lang="it-IT" sz="1200">
                        <a:latin typeface="Times New Roman"/>
                        <a:ea typeface="MS Mincho"/>
                      </a:endParaRPr>
                    </a:p>
                  </a:txBody>
                  <a:tcPr marL="52503" marR="525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/>
                          <a:ea typeface="MS Mincho"/>
                        </a:rPr>
                        <a:t>  9.19</a:t>
                      </a:r>
                      <a:endParaRPr lang="it-IT" sz="1200" dirty="0">
                        <a:latin typeface="Times New Roman"/>
                        <a:ea typeface="MS Mincho"/>
                      </a:endParaRPr>
                    </a:p>
                  </a:txBody>
                  <a:tcPr marL="52503" marR="525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226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MS Mincho"/>
                        </a:rPr>
                        <a:t>Betatron function in the middle of straights (x, y ) m</a:t>
                      </a:r>
                      <a:endParaRPr lang="it-IT" sz="1200">
                        <a:latin typeface="Times New Roman"/>
                        <a:ea typeface="MS Mincho"/>
                      </a:endParaRPr>
                    </a:p>
                  </a:txBody>
                  <a:tcPr marL="52503" marR="525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/>
                          <a:ea typeface="MS Mincho"/>
                        </a:rPr>
                        <a:t>(9.5,3.2 )</a:t>
                      </a:r>
                      <a:endParaRPr lang="it-IT" sz="1200" dirty="0">
                        <a:latin typeface="Times New Roman"/>
                        <a:ea typeface="MS Mincho"/>
                      </a:endParaRPr>
                    </a:p>
                  </a:txBody>
                  <a:tcPr marL="52503" marR="525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226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MS Mincho"/>
                        </a:rPr>
                        <a:t>Horizontal natural chromaticity</a:t>
                      </a:r>
                      <a:endParaRPr lang="it-IT" sz="1200">
                        <a:latin typeface="Times New Roman"/>
                        <a:ea typeface="MS Mincho"/>
                      </a:endParaRPr>
                    </a:p>
                  </a:txBody>
                  <a:tcPr marL="52503" marR="525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/>
                          <a:ea typeface="MS Mincho"/>
                        </a:rPr>
                        <a:t>-76</a:t>
                      </a:r>
                      <a:endParaRPr lang="it-IT" sz="1200" dirty="0">
                        <a:latin typeface="Times New Roman"/>
                        <a:ea typeface="MS Mincho"/>
                      </a:endParaRPr>
                    </a:p>
                  </a:txBody>
                  <a:tcPr marL="52503" marR="525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226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MS Mincho"/>
                        </a:rPr>
                        <a:t>Vertical natural chromaticity</a:t>
                      </a:r>
                      <a:endParaRPr lang="it-IT" sz="1200">
                        <a:latin typeface="Times New Roman"/>
                        <a:ea typeface="MS Mincho"/>
                      </a:endParaRPr>
                    </a:p>
                  </a:txBody>
                  <a:tcPr marL="52503" marR="525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/>
                          <a:ea typeface="MS Mincho"/>
                        </a:rPr>
                        <a:t>-52</a:t>
                      </a:r>
                      <a:endParaRPr lang="it-IT" sz="1200" dirty="0">
                        <a:latin typeface="Times New Roman"/>
                        <a:ea typeface="MS Mincho"/>
                      </a:endParaRPr>
                    </a:p>
                  </a:txBody>
                  <a:tcPr marL="52503" marR="525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226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MS Mincho"/>
                        </a:rPr>
                        <a:t>Horizontal corrected chromaticity</a:t>
                      </a:r>
                      <a:endParaRPr lang="it-IT" sz="1200">
                        <a:latin typeface="Times New Roman"/>
                        <a:ea typeface="MS Mincho"/>
                      </a:endParaRPr>
                    </a:p>
                  </a:txBody>
                  <a:tcPr marL="52503" marR="525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/>
                          <a:ea typeface="MS Mincho"/>
                        </a:rPr>
                        <a:t>+1</a:t>
                      </a:r>
                      <a:endParaRPr lang="it-IT" sz="1200" dirty="0">
                        <a:latin typeface="Times New Roman"/>
                        <a:ea typeface="MS Mincho"/>
                      </a:endParaRPr>
                    </a:p>
                  </a:txBody>
                  <a:tcPr marL="52503" marR="525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226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MS Mincho"/>
                        </a:rPr>
                        <a:t>Vertical corrected chromaticity</a:t>
                      </a:r>
                      <a:endParaRPr lang="it-IT" sz="1200">
                        <a:latin typeface="Times New Roman"/>
                        <a:ea typeface="MS Mincho"/>
                      </a:endParaRPr>
                    </a:p>
                  </a:txBody>
                  <a:tcPr marL="52503" marR="525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/>
                          <a:ea typeface="MS Mincho"/>
                        </a:rPr>
                        <a:t>+1</a:t>
                      </a:r>
                      <a:endParaRPr lang="it-IT" sz="1200" dirty="0">
                        <a:latin typeface="Times New Roman"/>
                        <a:ea typeface="MS Mincho"/>
                      </a:endParaRPr>
                    </a:p>
                  </a:txBody>
                  <a:tcPr marL="52503" marR="525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226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MS Mincho"/>
                        </a:rPr>
                        <a:t>Momentum compaction</a:t>
                      </a:r>
                      <a:endParaRPr lang="it-IT" sz="1200">
                        <a:latin typeface="Times New Roman"/>
                        <a:ea typeface="MS Mincho"/>
                      </a:endParaRPr>
                    </a:p>
                  </a:txBody>
                  <a:tcPr marL="52503" marR="525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/>
                          <a:ea typeface="MS Mincho"/>
                        </a:rPr>
                        <a:t>3.44e-004  </a:t>
                      </a:r>
                      <a:endParaRPr lang="it-IT" sz="1200" dirty="0">
                        <a:latin typeface="Times New Roman"/>
                        <a:ea typeface="MS Mincho"/>
                      </a:endParaRPr>
                    </a:p>
                  </a:txBody>
                  <a:tcPr marL="52503" marR="525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226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MS Mincho"/>
                        </a:rPr>
                        <a:t>Momentum compaction second order  </a:t>
                      </a:r>
                      <a:endParaRPr lang="it-IT" sz="1200">
                        <a:latin typeface="Times New Roman"/>
                        <a:ea typeface="MS Mincho"/>
                      </a:endParaRPr>
                    </a:p>
                  </a:txBody>
                  <a:tcPr marL="52503" marR="525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/>
                          <a:ea typeface="MS Mincho"/>
                        </a:rPr>
                        <a:t>3.60e-004</a:t>
                      </a:r>
                      <a:endParaRPr lang="it-IT" sz="1200" dirty="0">
                        <a:latin typeface="Times New Roman"/>
                        <a:ea typeface="MS Mincho"/>
                      </a:endParaRPr>
                    </a:p>
                  </a:txBody>
                  <a:tcPr marL="52503" marR="525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226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MS Mincho"/>
                        </a:rPr>
                        <a:t>Energy loss per turn (with no IDs)   (keV)</a:t>
                      </a:r>
                      <a:endParaRPr lang="it-IT" sz="1200">
                        <a:latin typeface="Times New Roman"/>
                        <a:ea typeface="MS Mincho"/>
                      </a:endParaRPr>
                    </a:p>
                  </a:txBody>
                  <a:tcPr marL="52503" marR="525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/>
                          <a:ea typeface="MS Mincho"/>
                        </a:rPr>
                        <a:t>156 </a:t>
                      </a:r>
                      <a:endParaRPr lang="it-IT" sz="1200" dirty="0">
                        <a:latin typeface="Times New Roman"/>
                        <a:ea typeface="MS Mincho"/>
                      </a:endParaRPr>
                    </a:p>
                  </a:txBody>
                  <a:tcPr marL="52503" marR="525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226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MS Mincho"/>
                        </a:rPr>
                        <a:t>Energy spread</a:t>
                      </a:r>
                      <a:endParaRPr lang="it-IT" sz="1200">
                        <a:latin typeface="Times New Roman"/>
                        <a:ea typeface="MS Mincho"/>
                      </a:endParaRPr>
                    </a:p>
                  </a:txBody>
                  <a:tcPr marL="52503" marR="525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/>
                          <a:ea typeface="MS Mincho"/>
                        </a:rPr>
                        <a:t>6.67</a:t>
                      </a:r>
                      <a:r>
                        <a:rPr lang="it-IT" sz="1200" dirty="0">
                          <a:latin typeface="Times New Roman"/>
                          <a:ea typeface="MS Mincho"/>
                        </a:rPr>
                        <a:t>e-004  </a:t>
                      </a:r>
                    </a:p>
                  </a:txBody>
                  <a:tcPr marL="52503" marR="525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226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MS Mincho"/>
                        </a:rPr>
                        <a:t>Jx</a:t>
                      </a:r>
                      <a:endParaRPr lang="it-IT" sz="1200">
                        <a:latin typeface="Times New Roman"/>
                        <a:ea typeface="MS Mincho"/>
                      </a:endParaRPr>
                    </a:p>
                  </a:txBody>
                  <a:tcPr marL="52503" marR="525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/>
                          <a:ea typeface="MS Mincho"/>
                        </a:rPr>
                        <a:t>1.52  </a:t>
                      </a:r>
                      <a:endParaRPr lang="it-IT" sz="1200" dirty="0">
                        <a:latin typeface="Times New Roman"/>
                        <a:ea typeface="MS Mincho"/>
                      </a:endParaRPr>
                    </a:p>
                  </a:txBody>
                  <a:tcPr marL="52503" marR="525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226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MS Mincho"/>
                        </a:rPr>
                        <a:t>Jy</a:t>
                      </a:r>
                      <a:endParaRPr lang="it-IT" sz="1200">
                        <a:latin typeface="Times New Roman"/>
                        <a:ea typeface="MS Mincho"/>
                      </a:endParaRPr>
                    </a:p>
                  </a:txBody>
                  <a:tcPr marL="52503" marR="525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/>
                          <a:ea typeface="MS Mincho"/>
                        </a:rPr>
                        <a:t>1.00 </a:t>
                      </a:r>
                      <a:endParaRPr lang="it-IT" sz="1200" dirty="0">
                        <a:latin typeface="Times New Roman"/>
                        <a:ea typeface="MS Mincho"/>
                      </a:endParaRPr>
                    </a:p>
                  </a:txBody>
                  <a:tcPr marL="52503" marR="525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226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MS Mincho"/>
                        </a:rPr>
                        <a:t>Jdelta</a:t>
                      </a:r>
                      <a:endParaRPr lang="it-IT" sz="1200">
                        <a:latin typeface="Times New Roman"/>
                        <a:ea typeface="MS Mincho"/>
                      </a:endParaRPr>
                    </a:p>
                  </a:txBody>
                  <a:tcPr marL="52503" marR="525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/>
                          <a:ea typeface="MS Mincho"/>
                        </a:rPr>
                        <a:t>1.48 </a:t>
                      </a:r>
                      <a:endParaRPr lang="it-IT" sz="1200" dirty="0">
                        <a:latin typeface="Times New Roman"/>
                        <a:ea typeface="MS Mincho"/>
                      </a:endParaRPr>
                    </a:p>
                  </a:txBody>
                  <a:tcPr marL="52503" marR="525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226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MS Mincho"/>
                        </a:rPr>
                        <a:t>Horizontal damping time (ms)</a:t>
                      </a:r>
                      <a:endParaRPr lang="it-IT" sz="1200">
                        <a:latin typeface="Times New Roman"/>
                        <a:ea typeface="MS Mincho"/>
                      </a:endParaRPr>
                    </a:p>
                  </a:txBody>
                  <a:tcPr marL="52503" marR="525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/>
                          <a:ea typeface="MS Mincho"/>
                        </a:rPr>
                        <a:t>14.8</a:t>
                      </a:r>
                      <a:endParaRPr lang="it-IT" sz="1200" dirty="0">
                        <a:latin typeface="Times New Roman"/>
                        <a:ea typeface="MS Mincho"/>
                      </a:endParaRPr>
                    </a:p>
                  </a:txBody>
                  <a:tcPr marL="52503" marR="525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226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MS Mincho"/>
                        </a:rPr>
                        <a:t>Vertical damping time (ms)</a:t>
                      </a:r>
                      <a:endParaRPr lang="it-IT" sz="1200">
                        <a:latin typeface="Times New Roman"/>
                        <a:ea typeface="MS Mincho"/>
                      </a:endParaRPr>
                    </a:p>
                  </a:txBody>
                  <a:tcPr marL="52503" marR="525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/>
                          <a:ea typeface="MS Mincho"/>
                        </a:rPr>
                        <a:t>22.9</a:t>
                      </a:r>
                      <a:endParaRPr lang="it-IT" sz="1200" dirty="0">
                        <a:latin typeface="Times New Roman"/>
                        <a:ea typeface="MS Mincho"/>
                      </a:endParaRPr>
                    </a:p>
                  </a:txBody>
                  <a:tcPr marL="52503" marR="525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226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MS Mincho"/>
                        </a:rPr>
                        <a:t>Longitudinal  damping time (ms)</a:t>
                      </a:r>
                      <a:endParaRPr lang="it-IT" sz="1200">
                        <a:latin typeface="Times New Roman"/>
                        <a:ea typeface="MS Mincho"/>
                      </a:endParaRPr>
                    </a:p>
                  </a:txBody>
                  <a:tcPr marL="52503" marR="525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/>
                          <a:ea typeface="MS Mincho"/>
                        </a:rPr>
                        <a:t>15.0</a:t>
                      </a:r>
                      <a:endParaRPr lang="it-IT" sz="1200" dirty="0">
                        <a:latin typeface="Times New Roman"/>
                        <a:ea typeface="MS Mincho"/>
                      </a:endParaRPr>
                    </a:p>
                  </a:txBody>
                  <a:tcPr marL="52503" marR="525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226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MS Mincho"/>
                        </a:rPr>
                        <a:t>Dipole field (T)</a:t>
                      </a:r>
                      <a:endParaRPr lang="it-IT" sz="1200">
                        <a:latin typeface="Times New Roman"/>
                        <a:ea typeface="MS Mincho"/>
                      </a:endParaRPr>
                    </a:p>
                  </a:txBody>
                  <a:tcPr marL="52503" marR="525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/>
                          <a:ea typeface="MS Mincho"/>
                        </a:rPr>
                        <a:t>&lt;0.8</a:t>
                      </a:r>
                      <a:endParaRPr lang="it-IT" sz="1200" dirty="0">
                        <a:latin typeface="Times New Roman"/>
                        <a:ea typeface="MS Mincho"/>
                      </a:endParaRPr>
                    </a:p>
                  </a:txBody>
                  <a:tcPr marL="52503" marR="525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226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it-IT" sz="1200">
                          <a:latin typeface="Times New Roman"/>
                          <a:ea typeface="MS Mincho"/>
                        </a:rPr>
                        <a:t>Quadrupole gradient in dipole (T/m)</a:t>
                      </a:r>
                    </a:p>
                  </a:txBody>
                  <a:tcPr marL="52503" marR="525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/>
                          <a:ea typeface="MS Mincho"/>
                        </a:rPr>
                        <a:t>&lt;15 </a:t>
                      </a:r>
                      <a:endParaRPr lang="it-IT" sz="1200" dirty="0">
                        <a:latin typeface="Times New Roman"/>
                        <a:ea typeface="MS Mincho"/>
                      </a:endParaRPr>
                    </a:p>
                  </a:txBody>
                  <a:tcPr marL="52503" marR="525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226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MS Mincho"/>
                        </a:rPr>
                        <a:t>Quadrupole gradient (T/m)</a:t>
                      </a:r>
                      <a:endParaRPr lang="it-IT" sz="1200">
                        <a:latin typeface="Times New Roman"/>
                        <a:ea typeface="MS Mincho"/>
                      </a:endParaRPr>
                    </a:p>
                  </a:txBody>
                  <a:tcPr marL="52503" marR="525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/>
                          <a:ea typeface="MS Mincho"/>
                        </a:rPr>
                        <a:t>&lt;50</a:t>
                      </a:r>
                      <a:endParaRPr lang="it-IT" sz="1200" dirty="0">
                        <a:latin typeface="Times New Roman"/>
                        <a:ea typeface="MS Mincho"/>
                      </a:endParaRPr>
                    </a:p>
                  </a:txBody>
                  <a:tcPr marL="52503" marR="525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226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MS Mincho"/>
                        </a:rPr>
                        <a:t>Sextupole gradient (T/m</a:t>
                      </a:r>
                      <a:r>
                        <a:rPr lang="en-US" sz="1200" baseline="30000">
                          <a:latin typeface="Times New Roman"/>
                          <a:ea typeface="MS Mincho"/>
                        </a:rPr>
                        <a:t>2</a:t>
                      </a:r>
                      <a:r>
                        <a:rPr lang="en-US" sz="1200">
                          <a:latin typeface="Times New Roman"/>
                          <a:ea typeface="MS Mincho"/>
                        </a:rPr>
                        <a:t>)</a:t>
                      </a:r>
                      <a:endParaRPr lang="it-IT" sz="1200">
                        <a:latin typeface="Times New Roman"/>
                        <a:ea typeface="MS Mincho"/>
                      </a:endParaRPr>
                    </a:p>
                  </a:txBody>
                  <a:tcPr marL="52503" marR="525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/>
                          <a:ea typeface="MS Mincho"/>
                        </a:rPr>
                        <a:t>&lt;3500</a:t>
                      </a:r>
                      <a:endParaRPr lang="it-IT" sz="1200" dirty="0">
                        <a:latin typeface="Times New Roman"/>
                        <a:ea typeface="MS Mincho"/>
                      </a:endParaRPr>
                    </a:p>
                  </a:txBody>
                  <a:tcPr marL="52503" marR="525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226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MS Mincho"/>
                        </a:rPr>
                        <a:t>RF frequency (MHz)</a:t>
                      </a:r>
                      <a:endParaRPr lang="it-IT" sz="1200">
                        <a:latin typeface="Times New Roman"/>
                        <a:ea typeface="MS Mincho"/>
                      </a:endParaRPr>
                    </a:p>
                  </a:txBody>
                  <a:tcPr marL="52503" marR="525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/>
                          <a:ea typeface="MS Mincho"/>
                        </a:rPr>
                        <a:t>499.654</a:t>
                      </a:r>
                      <a:endParaRPr lang="it-IT" sz="1200" dirty="0">
                        <a:latin typeface="Times New Roman"/>
                        <a:ea typeface="MS Mincho"/>
                      </a:endParaRPr>
                    </a:p>
                  </a:txBody>
                  <a:tcPr marL="52503" marR="525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226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MS Mincho"/>
                        </a:rPr>
                        <a:t>Beam revolution frequency (MHz)</a:t>
                      </a:r>
                      <a:endParaRPr lang="it-IT" sz="1200">
                        <a:latin typeface="Times New Roman"/>
                        <a:ea typeface="MS Mincho"/>
                      </a:endParaRPr>
                    </a:p>
                  </a:txBody>
                  <a:tcPr marL="52503" marR="525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Times New Roman"/>
                          <a:ea typeface="MS Mincho"/>
                        </a:rPr>
                        <a:t>1.1566 </a:t>
                      </a:r>
                      <a:endParaRPr lang="it-IT" sz="1200" dirty="0">
                        <a:latin typeface="Times New Roman"/>
                        <a:ea typeface="MS Mincho"/>
                      </a:endParaRPr>
                    </a:p>
                  </a:txBody>
                  <a:tcPr marL="52503" marR="525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226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MS Mincho"/>
                        </a:rPr>
                        <a:t>Harmonic number</a:t>
                      </a:r>
                      <a:endParaRPr lang="it-IT" sz="1200">
                        <a:latin typeface="Times New Roman"/>
                        <a:ea typeface="MS Mincho"/>
                      </a:endParaRPr>
                    </a:p>
                  </a:txBody>
                  <a:tcPr marL="52503" marR="525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Times New Roman"/>
                          <a:ea typeface="MS Mincho"/>
                        </a:rPr>
                        <a:t>432</a:t>
                      </a:r>
                      <a:endParaRPr lang="it-IT" sz="1200" dirty="0">
                        <a:latin typeface="Times New Roman"/>
                        <a:ea typeface="MS Mincho"/>
                      </a:endParaRPr>
                    </a:p>
                  </a:txBody>
                  <a:tcPr marL="52503" marR="525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226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MS Mincho"/>
                        </a:rPr>
                        <a:t>Orbital period  (ns)</a:t>
                      </a:r>
                      <a:endParaRPr lang="it-IT" sz="1200">
                        <a:latin typeface="Times New Roman"/>
                        <a:ea typeface="MS Mincho"/>
                      </a:endParaRPr>
                    </a:p>
                  </a:txBody>
                  <a:tcPr marL="52503" marR="525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Times New Roman"/>
                          <a:ea typeface="MS Mincho"/>
                        </a:rPr>
                        <a:t>864.6</a:t>
                      </a:r>
                      <a:endParaRPr lang="it-IT" sz="1200" dirty="0">
                        <a:latin typeface="Times New Roman"/>
                        <a:ea typeface="MS Mincho"/>
                      </a:endParaRPr>
                    </a:p>
                  </a:txBody>
                  <a:tcPr marL="52503" marR="525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226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MS Mincho"/>
                        </a:rPr>
                        <a:t>Bucket length  (ns)</a:t>
                      </a:r>
                      <a:endParaRPr lang="it-IT" sz="1200">
                        <a:latin typeface="Times New Roman"/>
                        <a:ea typeface="MS Mincho"/>
                      </a:endParaRPr>
                    </a:p>
                  </a:txBody>
                  <a:tcPr marL="52503" marR="525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/>
                          <a:ea typeface="MS Mincho"/>
                        </a:rPr>
                        <a:t>2</a:t>
                      </a:r>
                      <a:endParaRPr lang="it-IT" sz="1200" dirty="0">
                        <a:latin typeface="Times New Roman"/>
                        <a:ea typeface="MS Mincho"/>
                      </a:endParaRPr>
                    </a:p>
                  </a:txBody>
                  <a:tcPr marL="52503" marR="525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226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MS Mincho"/>
                        </a:rPr>
                        <a:t>Natural bunch length ( mm, ps ) </a:t>
                      </a:r>
                      <a:endParaRPr lang="it-IT" sz="1200">
                        <a:latin typeface="Times New Roman"/>
                        <a:ea typeface="MS Mincho"/>
                      </a:endParaRPr>
                    </a:p>
                  </a:txBody>
                  <a:tcPr marL="52503" marR="525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/>
                          <a:ea typeface="MS Mincho"/>
                        </a:rPr>
                        <a:t>2.16  ,  7.2</a:t>
                      </a:r>
                      <a:endParaRPr lang="it-IT" sz="1200" dirty="0">
                        <a:latin typeface="Times New Roman"/>
                        <a:ea typeface="MS Mincho"/>
                      </a:endParaRPr>
                    </a:p>
                  </a:txBody>
                  <a:tcPr marL="52503" marR="525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226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MS Mincho"/>
                        </a:rPr>
                        <a:t>Synchrotron frequency  (kHz)</a:t>
                      </a:r>
                      <a:endParaRPr lang="it-IT" sz="1200">
                        <a:latin typeface="Times New Roman"/>
                        <a:ea typeface="MS Mincho"/>
                      </a:endParaRPr>
                    </a:p>
                  </a:txBody>
                  <a:tcPr marL="52503" marR="525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/>
                          <a:ea typeface="MS Mincho"/>
                        </a:rPr>
                        <a:t>5.23</a:t>
                      </a:r>
                      <a:endParaRPr lang="it-IT" sz="1200" dirty="0">
                        <a:latin typeface="Times New Roman"/>
                        <a:ea typeface="MS Mincho"/>
                      </a:endParaRPr>
                    </a:p>
                  </a:txBody>
                  <a:tcPr marL="52503" marR="525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6" name="Picture 1"/>
          <p:cNvPicPr/>
          <p:nvPr/>
        </p:nvPicPr>
        <p:blipFill>
          <a:blip r:embed="rId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tretch>
            <a:fillRect/>
          </a:stretch>
        </p:blipFill>
        <p:spPr>
          <a:xfrm>
            <a:off x="5832400" y="1331565"/>
            <a:ext cx="3593835" cy="2695575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5400352" y="3995861"/>
            <a:ext cx="4608512" cy="5502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002060"/>
                </a:solidFill>
              </a:rPr>
              <a:t>On-momentum dynamic aperture in mm</a:t>
            </a:r>
            <a:r>
              <a:rPr lang="en-US" sz="1600" baseline="30000" dirty="0" smtClean="0">
                <a:solidFill>
                  <a:srgbClr val="002060"/>
                </a:solidFill>
              </a:rPr>
              <a:t>2</a:t>
            </a:r>
            <a:r>
              <a:rPr lang="en-US" sz="1600" dirty="0" smtClean="0">
                <a:solidFill>
                  <a:srgbClr val="002060"/>
                </a:solidFill>
              </a:rPr>
              <a:t> for the bare lattice, as a function of the working point.</a:t>
            </a:r>
            <a:endParaRPr lang="en-US" sz="1600" dirty="0">
              <a:solidFill>
                <a:srgbClr val="002060"/>
              </a:solidFill>
            </a:endParaRPr>
          </a:p>
        </p:txBody>
      </p:sp>
      <p:pic>
        <p:nvPicPr>
          <p:cNvPr id="8" name="Immagine 7" descr="C:\OPA\examples\Elettra_2_MB6_electromagnets_V2_2_1_3_1_1-BEST_momentum_0.wmf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12320" y="4643933"/>
            <a:ext cx="4968305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CasellaDiTesto 9"/>
          <p:cNvSpPr txBox="1"/>
          <p:nvPr/>
        </p:nvSpPr>
        <p:spPr>
          <a:xfrm>
            <a:off x="5184328" y="6372125"/>
            <a:ext cx="4752528" cy="5502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2060"/>
                </a:solidFill>
              </a:rPr>
              <a:t>horizontal and vertical tune shifts with ±3% relative momentum deviation </a:t>
            </a:r>
            <a:endParaRPr lang="it-IT" sz="1600" dirty="0" smtClean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DA with errors</a:t>
            </a:r>
            <a:endParaRPr lang="en-US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F71F16B-F57D-6044-AFB5-C1CBB03C6F13}" type="slidenum">
              <a:rPr lang="it-IT" smtClean="0"/>
              <a:pPr>
                <a:defRPr/>
              </a:pPr>
              <a:t>15</a:t>
            </a:fld>
            <a:endParaRPr lang="it-IT" dirty="0"/>
          </a:p>
        </p:txBody>
      </p:sp>
      <p:graphicFrame>
        <p:nvGraphicFramePr>
          <p:cNvPr id="5" name="Tabella 4"/>
          <p:cNvGraphicFramePr>
            <a:graphicFrameLocks noGrp="1"/>
          </p:cNvGraphicFramePr>
          <p:nvPr/>
        </p:nvGraphicFramePr>
        <p:xfrm>
          <a:off x="359792" y="1691605"/>
          <a:ext cx="4608512" cy="5112558"/>
        </p:xfrm>
        <a:graphic>
          <a:graphicData uri="http://schemas.openxmlformats.org/drawingml/2006/table">
            <a:tbl>
              <a:tblPr/>
              <a:tblGrid>
                <a:gridCol w="1348574"/>
                <a:gridCol w="1225700"/>
                <a:gridCol w="1022428"/>
                <a:gridCol w="1011810"/>
              </a:tblGrid>
              <a:tr h="23238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200" b="1">
                          <a:latin typeface="Times New Roman"/>
                          <a:ea typeface="MS Mincho"/>
                        </a:rPr>
                        <a:t>Element Type</a:t>
                      </a:r>
                      <a:endParaRPr lang="it-IT" sz="1200">
                        <a:latin typeface="Times New Roman"/>
                        <a:ea typeface="MS Mincho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 b="1">
                          <a:latin typeface="Times New Roman"/>
                          <a:ea typeface="MS Mincho"/>
                        </a:rPr>
                        <a:t>Parameter</a:t>
                      </a:r>
                      <a:endParaRPr lang="it-IT" sz="1200">
                        <a:latin typeface="Times New Roman"/>
                        <a:ea typeface="MS Mincho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 b="1">
                          <a:latin typeface="Times New Roman"/>
                          <a:ea typeface="MS Mincho"/>
                        </a:rPr>
                        <a:t>Value</a:t>
                      </a:r>
                      <a:endParaRPr lang="it-IT" sz="1200">
                        <a:latin typeface="Times New Roman"/>
                        <a:ea typeface="MS Mincho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 b="1">
                          <a:latin typeface="Times New Roman"/>
                          <a:ea typeface="MS Mincho"/>
                        </a:rPr>
                        <a:t>Unit</a:t>
                      </a:r>
                      <a:endParaRPr lang="it-IT" sz="1200">
                        <a:latin typeface="Times New Roman"/>
                        <a:ea typeface="MS Mincho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2389">
                <a:tc row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>
                          <a:latin typeface="Times New Roman"/>
                          <a:ea typeface="MS Mincho"/>
                        </a:rPr>
                        <a:t>Dipole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>
                          <a:latin typeface="Times New Roman"/>
                          <a:ea typeface="MS Mincho"/>
                          <a:sym typeface="Symbol"/>
                        </a:rPr>
                        <a:t></a:t>
                      </a:r>
                      <a:r>
                        <a:rPr lang="it-IT" sz="1200">
                          <a:latin typeface="Times New Roman"/>
                          <a:ea typeface="MS Mincho"/>
                        </a:rPr>
                        <a:t>x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>
                          <a:latin typeface="Times New Roman"/>
                          <a:ea typeface="MS Mincho"/>
                        </a:rPr>
                        <a:t>20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>
                          <a:latin typeface="Times New Roman"/>
                          <a:ea typeface="MS Mincho"/>
                          <a:sym typeface="Symbol"/>
                        </a:rPr>
                        <a:t></a:t>
                      </a:r>
                      <a:r>
                        <a:rPr lang="it-IT" sz="1200">
                          <a:latin typeface="Times New Roman"/>
                          <a:ea typeface="MS Mincho"/>
                        </a:rPr>
                        <a:t>m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238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>
                          <a:latin typeface="Times New Roman"/>
                          <a:ea typeface="MS Mincho"/>
                          <a:sym typeface="Symbol"/>
                        </a:rPr>
                        <a:t></a:t>
                      </a:r>
                      <a:r>
                        <a:rPr lang="it-IT" sz="1200">
                          <a:latin typeface="Times New Roman"/>
                          <a:ea typeface="MS Mincho"/>
                        </a:rPr>
                        <a:t>y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>
                          <a:latin typeface="Times New Roman"/>
                          <a:ea typeface="MS Mincho"/>
                        </a:rPr>
                        <a:t>20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>
                          <a:latin typeface="Times New Roman"/>
                          <a:ea typeface="MS Mincho"/>
                          <a:sym typeface="Symbol"/>
                        </a:rPr>
                        <a:t></a:t>
                      </a:r>
                      <a:r>
                        <a:rPr lang="it-IT" sz="1200">
                          <a:latin typeface="Times New Roman"/>
                          <a:ea typeface="MS Mincho"/>
                        </a:rPr>
                        <a:t>m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238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>
                          <a:latin typeface="Times New Roman"/>
                          <a:ea typeface="MS Mincho"/>
                          <a:sym typeface="Symbol"/>
                        </a:rPr>
                        <a:t></a:t>
                      </a:r>
                      <a:r>
                        <a:rPr lang="it-IT" sz="1200">
                          <a:latin typeface="Times New Roman"/>
                          <a:ea typeface="MS Mincho"/>
                        </a:rPr>
                        <a:t>z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>
                          <a:latin typeface="Times New Roman"/>
                          <a:ea typeface="MS Mincho"/>
                        </a:rPr>
                        <a:t>300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>
                          <a:latin typeface="Times New Roman"/>
                          <a:ea typeface="MS Mincho"/>
                          <a:sym typeface="Symbol"/>
                        </a:rPr>
                        <a:t></a:t>
                      </a:r>
                      <a:r>
                        <a:rPr lang="it-IT" sz="1200">
                          <a:latin typeface="Times New Roman"/>
                          <a:ea typeface="MS Mincho"/>
                        </a:rPr>
                        <a:t>m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238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>
                          <a:latin typeface="Times New Roman"/>
                          <a:ea typeface="MS Mincho"/>
                        </a:rPr>
                        <a:t>Roll angle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>
                          <a:latin typeface="Times New Roman"/>
                          <a:ea typeface="MS Mincho"/>
                        </a:rPr>
                        <a:t>100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>
                          <a:latin typeface="Times New Roman"/>
                          <a:ea typeface="MS Mincho"/>
                          <a:sym typeface="Symbol"/>
                        </a:rPr>
                        <a:t></a:t>
                      </a:r>
                      <a:r>
                        <a:rPr lang="it-IT" sz="1200">
                          <a:latin typeface="Times New Roman"/>
                          <a:ea typeface="MS Mincho"/>
                        </a:rPr>
                        <a:t>rad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238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>
                          <a:latin typeface="Times New Roman"/>
                          <a:ea typeface="MS Mincho"/>
                          <a:sym typeface="Symbol"/>
                        </a:rPr>
                        <a:t></a:t>
                      </a:r>
                      <a:r>
                        <a:rPr lang="it-IT" sz="1200">
                          <a:latin typeface="Times New Roman"/>
                          <a:ea typeface="MS Mincho"/>
                        </a:rPr>
                        <a:t>Bl/Bl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>
                          <a:latin typeface="Times New Roman"/>
                          <a:ea typeface="MS Mincho"/>
                        </a:rPr>
                        <a:t>0.01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>
                          <a:latin typeface="Times New Roman"/>
                          <a:ea typeface="MS Mincho"/>
                        </a:rPr>
                        <a:t>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2389">
                <a:tc row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>
                          <a:latin typeface="Times New Roman"/>
                          <a:ea typeface="MS Mincho"/>
                        </a:rPr>
                        <a:t>Quadrupole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>
                          <a:latin typeface="Times New Roman"/>
                          <a:ea typeface="MS Mincho"/>
                          <a:sym typeface="Symbol"/>
                        </a:rPr>
                        <a:t></a:t>
                      </a:r>
                      <a:r>
                        <a:rPr lang="it-IT" sz="1200">
                          <a:latin typeface="Times New Roman"/>
                          <a:ea typeface="MS Mincho"/>
                        </a:rPr>
                        <a:t>x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>
                          <a:latin typeface="Times New Roman"/>
                          <a:ea typeface="MS Mincho"/>
                        </a:rPr>
                        <a:t>20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>
                          <a:latin typeface="Times New Roman"/>
                          <a:ea typeface="MS Mincho"/>
                          <a:sym typeface="Symbol"/>
                        </a:rPr>
                        <a:t></a:t>
                      </a:r>
                      <a:r>
                        <a:rPr lang="it-IT" sz="1200">
                          <a:latin typeface="Times New Roman"/>
                          <a:ea typeface="MS Mincho"/>
                        </a:rPr>
                        <a:t>m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238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>
                          <a:latin typeface="Times New Roman"/>
                          <a:ea typeface="MS Mincho"/>
                          <a:sym typeface="Symbol"/>
                        </a:rPr>
                        <a:t></a:t>
                      </a:r>
                      <a:r>
                        <a:rPr lang="it-IT" sz="1200">
                          <a:latin typeface="Times New Roman"/>
                          <a:ea typeface="MS Mincho"/>
                        </a:rPr>
                        <a:t>y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>
                          <a:latin typeface="Times New Roman"/>
                          <a:ea typeface="MS Mincho"/>
                        </a:rPr>
                        <a:t>20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>
                          <a:latin typeface="Times New Roman"/>
                          <a:ea typeface="MS Mincho"/>
                          <a:sym typeface="Symbol"/>
                        </a:rPr>
                        <a:t></a:t>
                      </a:r>
                      <a:r>
                        <a:rPr lang="it-IT" sz="1200">
                          <a:latin typeface="Times New Roman"/>
                          <a:ea typeface="MS Mincho"/>
                        </a:rPr>
                        <a:t>m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238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>
                          <a:latin typeface="Times New Roman"/>
                          <a:ea typeface="MS Mincho"/>
                          <a:sym typeface="Symbol"/>
                        </a:rPr>
                        <a:t></a:t>
                      </a:r>
                      <a:r>
                        <a:rPr lang="it-IT" sz="1200">
                          <a:latin typeface="Times New Roman"/>
                          <a:ea typeface="MS Mincho"/>
                        </a:rPr>
                        <a:t>z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>
                          <a:latin typeface="Times New Roman"/>
                          <a:ea typeface="MS Mincho"/>
                        </a:rPr>
                        <a:t>300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>
                          <a:latin typeface="Times New Roman"/>
                          <a:ea typeface="MS Mincho"/>
                          <a:sym typeface="Symbol"/>
                        </a:rPr>
                        <a:t></a:t>
                      </a:r>
                      <a:r>
                        <a:rPr lang="it-IT" sz="1200">
                          <a:latin typeface="Times New Roman"/>
                          <a:ea typeface="MS Mincho"/>
                        </a:rPr>
                        <a:t>m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238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>
                          <a:latin typeface="Times New Roman"/>
                          <a:ea typeface="MS Mincho"/>
                        </a:rPr>
                        <a:t>Roll angle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>
                          <a:latin typeface="Times New Roman"/>
                          <a:ea typeface="MS Mincho"/>
                        </a:rPr>
                        <a:t>100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>
                          <a:latin typeface="Times New Roman"/>
                          <a:ea typeface="MS Mincho"/>
                          <a:sym typeface="Symbol"/>
                        </a:rPr>
                        <a:t></a:t>
                      </a:r>
                      <a:r>
                        <a:rPr lang="it-IT" sz="1200">
                          <a:latin typeface="Times New Roman"/>
                          <a:ea typeface="MS Mincho"/>
                        </a:rPr>
                        <a:t>rad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238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>
                          <a:latin typeface="Times New Roman"/>
                          <a:ea typeface="MS Mincho"/>
                          <a:sym typeface="Symbol"/>
                        </a:rPr>
                        <a:t></a:t>
                      </a:r>
                      <a:r>
                        <a:rPr lang="it-IT" sz="1200">
                          <a:latin typeface="Times New Roman"/>
                          <a:ea typeface="MS Mincho"/>
                        </a:rPr>
                        <a:t>Bl/Bl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>
                          <a:latin typeface="Times New Roman"/>
                          <a:ea typeface="MS Mincho"/>
                        </a:rPr>
                        <a:t>0.01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>
                          <a:latin typeface="Times New Roman"/>
                          <a:ea typeface="MS Mincho"/>
                        </a:rPr>
                        <a:t>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2389">
                <a:tc row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>
                          <a:latin typeface="Times New Roman"/>
                          <a:ea typeface="MS Mincho"/>
                        </a:rPr>
                        <a:t>Sextupole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>
                          <a:latin typeface="Times New Roman"/>
                          <a:ea typeface="MS Mincho"/>
                          <a:sym typeface="Symbol"/>
                        </a:rPr>
                        <a:t></a:t>
                      </a:r>
                      <a:r>
                        <a:rPr lang="it-IT" sz="1200">
                          <a:latin typeface="Times New Roman"/>
                          <a:ea typeface="MS Mincho"/>
                        </a:rPr>
                        <a:t>x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>
                          <a:latin typeface="Times New Roman"/>
                          <a:ea typeface="MS Mincho"/>
                        </a:rPr>
                        <a:t>20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>
                          <a:latin typeface="Times New Roman"/>
                          <a:ea typeface="MS Mincho"/>
                          <a:sym typeface="Symbol"/>
                        </a:rPr>
                        <a:t></a:t>
                      </a:r>
                      <a:r>
                        <a:rPr lang="it-IT" sz="1200">
                          <a:latin typeface="Times New Roman"/>
                          <a:ea typeface="MS Mincho"/>
                        </a:rPr>
                        <a:t>m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238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>
                          <a:latin typeface="Times New Roman"/>
                          <a:ea typeface="MS Mincho"/>
                          <a:sym typeface="Symbol"/>
                        </a:rPr>
                        <a:t></a:t>
                      </a:r>
                      <a:r>
                        <a:rPr lang="it-IT" sz="1200">
                          <a:latin typeface="Times New Roman"/>
                          <a:ea typeface="MS Mincho"/>
                        </a:rPr>
                        <a:t>y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>
                          <a:latin typeface="Times New Roman"/>
                          <a:ea typeface="MS Mincho"/>
                        </a:rPr>
                        <a:t>20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>
                          <a:latin typeface="Times New Roman"/>
                          <a:ea typeface="MS Mincho"/>
                          <a:sym typeface="Symbol"/>
                        </a:rPr>
                        <a:t></a:t>
                      </a:r>
                      <a:r>
                        <a:rPr lang="it-IT" sz="1200">
                          <a:latin typeface="Times New Roman"/>
                          <a:ea typeface="MS Mincho"/>
                        </a:rPr>
                        <a:t>m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238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>
                          <a:latin typeface="Times New Roman"/>
                          <a:ea typeface="MS Mincho"/>
                          <a:sym typeface="Symbol"/>
                        </a:rPr>
                        <a:t></a:t>
                      </a:r>
                      <a:r>
                        <a:rPr lang="it-IT" sz="1200">
                          <a:latin typeface="Times New Roman"/>
                          <a:ea typeface="MS Mincho"/>
                        </a:rPr>
                        <a:t>z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>
                          <a:latin typeface="Times New Roman"/>
                          <a:ea typeface="MS Mincho"/>
                        </a:rPr>
                        <a:t>300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>
                          <a:latin typeface="Times New Roman"/>
                          <a:ea typeface="MS Mincho"/>
                          <a:sym typeface="Symbol"/>
                        </a:rPr>
                        <a:t></a:t>
                      </a:r>
                      <a:r>
                        <a:rPr lang="it-IT" sz="1200">
                          <a:latin typeface="Times New Roman"/>
                          <a:ea typeface="MS Mincho"/>
                        </a:rPr>
                        <a:t>m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238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>
                          <a:latin typeface="Times New Roman"/>
                          <a:ea typeface="MS Mincho"/>
                        </a:rPr>
                        <a:t>Roll angle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>
                          <a:latin typeface="Times New Roman"/>
                          <a:ea typeface="MS Mincho"/>
                        </a:rPr>
                        <a:t>100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>
                          <a:latin typeface="Times New Roman"/>
                          <a:ea typeface="MS Mincho"/>
                          <a:sym typeface="Symbol"/>
                        </a:rPr>
                        <a:t></a:t>
                      </a:r>
                      <a:r>
                        <a:rPr lang="it-IT" sz="1200">
                          <a:latin typeface="Times New Roman"/>
                          <a:ea typeface="MS Mincho"/>
                        </a:rPr>
                        <a:t>rad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238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>
                          <a:latin typeface="Times New Roman"/>
                          <a:ea typeface="MS Mincho"/>
                          <a:sym typeface="Symbol"/>
                        </a:rPr>
                        <a:t></a:t>
                      </a:r>
                      <a:r>
                        <a:rPr lang="it-IT" sz="1200">
                          <a:latin typeface="Times New Roman"/>
                          <a:ea typeface="MS Mincho"/>
                        </a:rPr>
                        <a:t>Bl/Bl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>
                          <a:latin typeface="Times New Roman"/>
                          <a:ea typeface="MS Mincho"/>
                        </a:rPr>
                        <a:t>0.01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>
                          <a:latin typeface="Times New Roman"/>
                          <a:ea typeface="MS Mincho"/>
                        </a:rPr>
                        <a:t>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2389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>
                          <a:latin typeface="Times New Roman"/>
                          <a:ea typeface="MS Mincho"/>
                        </a:rPr>
                        <a:t>Corrector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>
                          <a:latin typeface="Times New Roman"/>
                          <a:ea typeface="MS Mincho"/>
                          <a:sym typeface="Symbol"/>
                        </a:rPr>
                        <a:t></a:t>
                      </a:r>
                      <a:r>
                        <a:rPr lang="it-IT" sz="1200">
                          <a:latin typeface="Times New Roman"/>
                          <a:ea typeface="MS Mincho"/>
                        </a:rPr>
                        <a:t>z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>
                          <a:latin typeface="Times New Roman"/>
                          <a:ea typeface="MS Mincho"/>
                        </a:rPr>
                        <a:t>20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>
                          <a:latin typeface="Times New Roman"/>
                          <a:ea typeface="MS Mincho"/>
                          <a:sym typeface="Symbol"/>
                        </a:rPr>
                        <a:t></a:t>
                      </a:r>
                      <a:r>
                        <a:rPr lang="it-IT" sz="1200">
                          <a:latin typeface="Times New Roman"/>
                          <a:ea typeface="MS Mincho"/>
                        </a:rPr>
                        <a:t>m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238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>
                          <a:latin typeface="Times New Roman"/>
                          <a:ea typeface="MS Mincho"/>
                        </a:rPr>
                        <a:t>Roll angle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>
                          <a:latin typeface="Times New Roman"/>
                          <a:ea typeface="MS Mincho"/>
                        </a:rPr>
                        <a:t>100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>
                          <a:latin typeface="Times New Roman"/>
                          <a:ea typeface="MS Mincho"/>
                          <a:sym typeface="Symbol"/>
                        </a:rPr>
                        <a:t></a:t>
                      </a:r>
                      <a:r>
                        <a:rPr lang="it-IT" sz="1200">
                          <a:latin typeface="Times New Roman"/>
                          <a:ea typeface="MS Mincho"/>
                        </a:rPr>
                        <a:t>rad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2389"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>
                          <a:latin typeface="Times New Roman"/>
                          <a:ea typeface="MS Mincho"/>
                        </a:rPr>
                        <a:t>BPM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>
                          <a:latin typeface="Times New Roman"/>
                          <a:ea typeface="MS Mincho"/>
                          <a:sym typeface="Symbol"/>
                        </a:rPr>
                        <a:t></a:t>
                      </a:r>
                      <a:r>
                        <a:rPr lang="it-IT" sz="1200">
                          <a:latin typeface="Times New Roman"/>
                          <a:ea typeface="MS Mincho"/>
                        </a:rPr>
                        <a:t>x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>
                          <a:latin typeface="Times New Roman"/>
                          <a:ea typeface="MS Mincho"/>
                        </a:rPr>
                        <a:t>20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>
                          <a:latin typeface="Times New Roman"/>
                          <a:ea typeface="MS Mincho"/>
                          <a:sym typeface="Symbol"/>
                        </a:rPr>
                        <a:t></a:t>
                      </a:r>
                      <a:r>
                        <a:rPr lang="it-IT" sz="1200">
                          <a:latin typeface="Times New Roman"/>
                          <a:ea typeface="MS Mincho"/>
                        </a:rPr>
                        <a:t>m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238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>
                          <a:latin typeface="Times New Roman"/>
                          <a:ea typeface="MS Mincho"/>
                          <a:sym typeface="Symbol"/>
                        </a:rPr>
                        <a:t></a:t>
                      </a:r>
                      <a:r>
                        <a:rPr lang="it-IT" sz="1200">
                          <a:latin typeface="Times New Roman"/>
                          <a:ea typeface="MS Mincho"/>
                        </a:rPr>
                        <a:t>y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>
                          <a:latin typeface="Times New Roman"/>
                          <a:ea typeface="MS Mincho"/>
                        </a:rPr>
                        <a:t>20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>
                          <a:latin typeface="Times New Roman"/>
                          <a:ea typeface="MS Mincho"/>
                          <a:sym typeface="Symbol"/>
                        </a:rPr>
                        <a:t></a:t>
                      </a:r>
                      <a:r>
                        <a:rPr lang="it-IT" sz="1200">
                          <a:latin typeface="Times New Roman"/>
                          <a:ea typeface="MS Mincho"/>
                        </a:rPr>
                        <a:t>m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238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>
                          <a:latin typeface="Times New Roman"/>
                          <a:ea typeface="MS Mincho"/>
                          <a:sym typeface="Symbol"/>
                        </a:rPr>
                        <a:t></a:t>
                      </a:r>
                      <a:r>
                        <a:rPr lang="it-IT" sz="1200">
                          <a:latin typeface="Times New Roman"/>
                          <a:ea typeface="MS Mincho"/>
                        </a:rPr>
                        <a:t>z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>
                          <a:latin typeface="Times New Roman"/>
                          <a:ea typeface="MS Mincho"/>
                        </a:rPr>
                        <a:t>300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>
                          <a:latin typeface="Times New Roman"/>
                          <a:ea typeface="MS Mincho"/>
                          <a:sym typeface="Symbol"/>
                        </a:rPr>
                        <a:t></a:t>
                      </a:r>
                      <a:r>
                        <a:rPr lang="it-IT" sz="1200">
                          <a:latin typeface="Times New Roman"/>
                          <a:ea typeface="MS Mincho"/>
                        </a:rPr>
                        <a:t>m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238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>
                          <a:latin typeface="Times New Roman"/>
                          <a:ea typeface="MS Mincho"/>
                        </a:rPr>
                        <a:t>Roll angle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>
                          <a:latin typeface="Times New Roman"/>
                          <a:ea typeface="MS Mincho"/>
                        </a:rPr>
                        <a:t>100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 dirty="0">
                          <a:latin typeface="Times New Roman"/>
                          <a:ea typeface="MS Mincho"/>
                          <a:sym typeface="Symbol"/>
                        </a:rPr>
                        <a:t></a:t>
                      </a:r>
                      <a:r>
                        <a:rPr lang="it-IT" sz="1200" dirty="0" err="1">
                          <a:latin typeface="Times New Roman"/>
                          <a:ea typeface="MS Mincho"/>
                        </a:rPr>
                        <a:t>rad</a:t>
                      </a:r>
                      <a:endParaRPr lang="it-IT" sz="1200" dirty="0">
                        <a:latin typeface="Times New Roman"/>
                        <a:ea typeface="MS Mincho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6" name="Picture 603" descr="D:\Cygwin_D\Elegant\elettra\Stability_2.0\Plots\2016-09-14_Elettra2.0_CDR\transverse_acceptance_onenergy.pn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 t="6547" b="15541"/>
          <a:stretch/>
        </p:blipFill>
        <p:spPr bwMode="auto">
          <a:xfrm>
            <a:off x="5760392" y="2195661"/>
            <a:ext cx="3744416" cy="237626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/>
            </a:ext>
          </a:extLst>
        </p:spPr>
      </p:pic>
      <p:sp>
        <p:nvSpPr>
          <p:cNvPr id="7" name="CasellaDiTesto 6"/>
          <p:cNvSpPr txBox="1"/>
          <p:nvPr/>
        </p:nvSpPr>
        <p:spPr>
          <a:xfrm>
            <a:off x="5328344" y="4859957"/>
            <a:ext cx="4536256" cy="10082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dirty="0" smtClean="0">
                <a:solidFill>
                  <a:srgbClr val="002060"/>
                </a:solidFill>
              </a:rPr>
              <a:t>Dynamic aperture for the bare lattice (named transverse acceptance in the legend), and in the presence of machine errors plus corrections, for 20 independent error seeds</a:t>
            </a:r>
            <a:endParaRPr lang="en-US" sz="1600" dirty="0">
              <a:solidFill>
                <a:srgbClr val="002060"/>
              </a:solidFill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6696496" y="6012085"/>
            <a:ext cx="3168352" cy="321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>
                <a:solidFill>
                  <a:schemeClr val="tx1"/>
                </a:solidFill>
              </a:rPr>
              <a:t>“elegant” runs ref. S. Di </a:t>
            </a:r>
            <a:r>
              <a:rPr lang="en-US" sz="1600" i="1" dirty="0" err="1" smtClean="0">
                <a:solidFill>
                  <a:schemeClr val="tx1"/>
                </a:solidFill>
              </a:rPr>
              <a:t>Mitri</a:t>
            </a:r>
            <a:endParaRPr lang="en-US" sz="1600" i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43768" y="4427909"/>
            <a:ext cx="3528392" cy="839964"/>
          </a:xfrm>
        </p:spPr>
        <p:txBody>
          <a:bodyPr lIns="96213" tIns="48107" rIns="96213" bIns="48107"/>
          <a:lstStyle/>
          <a:p>
            <a:pPr>
              <a:defRPr/>
            </a:pPr>
            <a:r>
              <a:rPr lang="en-US" dirty="0" smtClean="0"/>
              <a:t>Some new concepts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0" y="5219997"/>
            <a:ext cx="9744604" cy="2015913"/>
          </a:xfrm>
        </p:spPr>
        <p:txBody>
          <a:bodyPr lIns="96213" tIns="48107" rIns="96213" bIns="48107"/>
          <a:lstStyle/>
          <a:p>
            <a:pPr marL="481066" indent="-481066">
              <a:buFont typeface="Wingdings" pitchFamily="2" charset="2"/>
              <a:buAutoNum type="arabicPeriod"/>
              <a:defRPr/>
            </a:pPr>
            <a:r>
              <a:rPr lang="en-US" dirty="0" smtClean="0"/>
              <a:t>Series of short permanent magnets for bending and focusing (including longitudinal field variation)</a:t>
            </a:r>
          </a:p>
          <a:p>
            <a:pPr marL="481066" indent="-481066">
              <a:buFont typeface="Wingdings" pitchFamily="2" charset="2"/>
              <a:buAutoNum type="arabicPeriod"/>
              <a:defRPr/>
            </a:pPr>
            <a:r>
              <a:rPr lang="en-US" dirty="0" smtClean="0"/>
              <a:t>Electromagnets with physical length=magnetic length</a:t>
            </a:r>
          </a:p>
          <a:p>
            <a:pPr marL="481066" indent="-481066">
              <a:buFont typeface="Wingdings" pitchFamily="2" charset="2"/>
              <a:buAutoNum type="arabicPeriod"/>
              <a:defRPr/>
            </a:pPr>
            <a:r>
              <a:rPr lang="en-US" dirty="0" smtClean="0"/>
              <a:t>3D girders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FBC15E2-6B0B-414F-9F56-829951C760C4}" type="slidenum">
              <a:rPr lang="en-US"/>
              <a:pPr>
                <a:defRPr/>
              </a:pPr>
              <a:t>16</a:t>
            </a:fld>
            <a:endParaRPr lang="en-US">
              <a:solidFill>
                <a:schemeClr val="tx1"/>
              </a:solidFill>
              <a:effectLst/>
            </a:endParaRPr>
          </a:p>
        </p:txBody>
      </p:sp>
      <p:sp>
        <p:nvSpPr>
          <p:cNvPr id="6" name="Segnaposto contenuto 2"/>
          <p:cNvSpPr txBox="1">
            <a:spLocks/>
          </p:cNvSpPr>
          <p:nvPr/>
        </p:nvSpPr>
        <p:spPr bwMode="auto">
          <a:xfrm>
            <a:off x="143768" y="1403573"/>
            <a:ext cx="9744604" cy="1439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213" tIns="48107" rIns="96213" bIns="48107"/>
          <a:lstStyle/>
          <a:p>
            <a:pPr marL="481066" indent="-481066">
              <a:spcBef>
                <a:spcPct val="20000"/>
              </a:spcBef>
              <a:buSzPct val="55000"/>
              <a:defRPr/>
            </a:pPr>
            <a:r>
              <a:rPr lang="en-US" sz="25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</a:rPr>
              <a:t>Important </a:t>
            </a:r>
            <a:r>
              <a:rPr lang="en-US" sz="2500" dirty="0">
                <a:solidFill>
                  <a:srgbClr val="00206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</a:rPr>
              <a:t>issues</a:t>
            </a:r>
          </a:p>
          <a:p>
            <a:pPr marL="481066" indent="-481066">
              <a:spcBef>
                <a:spcPct val="20000"/>
              </a:spcBef>
              <a:buSzPct val="55000"/>
              <a:buFont typeface="+mj-lt"/>
              <a:buAutoNum type="arabicPeriod"/>
              <a:defRPr/>
            </a:pPr>
            <a:r>
              <a:rPr lang="en-US" sz="25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</a:rPr>
              <a:t>Injection </a:t>
            </a:r>
            <a:r>
              <a:rPr lang="en-US" sz="2500" dirty="0">
                <a:solidFill>
                  <a:srgbClr val="00206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</a:rPr>
              <a:t>in a </a:t>
            </a:r>
            <a:r>
              <a:rPr lang="en-US" sz="25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</a:rPr>
              <a:t>relatively small </a:t>
            </a:r>
            <a:r>
              <a:rPr lang="en-US" sz="2500" dirty="0">
                <a:solidFill>
                  <a:srgbClr val="00206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</a:rPr>
              <a:t>dynamic </a:t>
            </a:r>
            <a:r>
              <a:rPr lang="en-US" sz="25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</a:rPr>
              <a:t>aperture</a:t>
            </a:r>
            <a:endParaRPr lang="en-US" sz="1900" dirty="0" smtClean="0">
              <a:solidFill>
                <a:srgbClr val="00206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Verdana" pitchFamily="34" charset="0"/>
            </a:endParaRPr>
          </a:p>
          <a:p>
            <a:pPr marL="481066" indent="-481066">
              <a:spcBef>
                <a:spcPct val="20000"/>
              </a:spcBef>
              <a:buSzPct val="55000"/>
              <a:buFont typeface="+mj-lt"/>
              <a:buAutoNum type="arabicPeriod"/>
              <a:defRPr/>
            </a:pPr>
            <a:r>
              <a:rPr lang="en-US" sz="25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</a:rPr>
              <a:t>Physical (inter-magnet) space</a:t>
            </a:r>
          </a:p>
          <a:p>
            <a:pPr marL="481066" indent="-481066">
              <a:spcBef>
                <a:spcPct val="20000"/>
              </a:spcBef>
              <a:buSzPct val="55000"/>
              <a:buFont typeface="Wingdings" pitchFamily="2" charset="2"/>
              <a:buChar char="Ø"/>
              <a:defRPr/>
            </a:pPr>
            <a:endParaRPr lang="en-US" sz="1900" dirty="0">
              <a:solidFill>
                <a:srgbClr val="00206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Verdana" pitchFamily="34" charset="0"/>
            </a:endParaRPr>
          </a:p>
        </p:txBody>
      </p:sp>
      <p:sp>
        <p:nvSpPr>
          <p:cNvPr id="9" name="Titolo 1"/>
          <p:cNvSpPr txBox="1">
            <a:spLocks/>
          </p:cNvSpPr>
          <p:nvPr/>
        </p:nvSpPr>
        <p:spPr bwMode="auto">
          <a:xfrm>
            <a:off x="2952080" y="251445"/>
            <a:ext cx="6888427" cy="839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213" tIns="48107" rIns="96213" bIns="48107" anchor="ctr"/>
          <a:lstStyle/>
          <a:p>
            <a:pPr algn="ctr">
              <a:defRPr/>
            </a:pPr>
            <a:r>
              <a:rPr lang="en-US" sz="3600" b="1" i="1" dirty="0">
                <a:solidFill>
                  <a:srgbClr val="000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Issues and concepts</a:t>
            </a:r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4464248" y="2987749"/>
            <a:ext cx="5260018" cy="215810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lIns="96213" tIns="48107" rIns="96213" bIns="48107">
            <a:spAutoFit/>
          </a:bodyPr>
          <a:lstStyle/>
          <a:p>
            <a:pPr algn="l">
              <a:defRPr/>
            </a:pPr>
            <a:r>
              <a:rPr lang="en-US" b="1" dirty="0">
                <a:solidFill>
                  <a:schemeClr val="accent2"/>
                </a:solidFill>
              </a:rPr>
              <a:t>                Oriented towards</a:t>
            </a:r>
          </a:p>
          <a:p>
            <a:pPr algn="l">
              <a:buFont typeface="Arial" pitchFamily="34" charset="0"/>
              <a:buChar char="•"/>
              <a:defRPr/>
            </a:pPr>
            <a:r>
              <a:rPr lang="en-US" b="1" dirty="0">
                <a:solidFill>
                  <a:schemeClr val="accent2"/>
                </a:solidFill>
              </a:rPr>
              <a:t>  Air cooled </a:t>
            </a:r>
            <a:r>
              <a:rPr lang="en-US" b="1" dirty="0" smtClean="0">
                <a:solidFill>
                  <a:schemeClr val="accent2"/>
                </a:solidFill>
              </a:rPr>
              <a:t>electromagnets (total  	</a:t>
            </a:r>
            <a:r>
              <a:rPr lang="en-US" b="1" smtClean="0">
                <a:solidFill>
                  <a:schemeClr val="accent2"/>
                </a:solidFill>
              </a:rPr>
              <a:t>	heat load in the air 80 </a:t>
            </a:r>
            <a:r>
              <a:rPr lang="en-US" b="1" dirty="0" smtClean="0">
                <a:solidFill>
                  <a:schemeClr val="accent2"/>
                </a:solidFill>
              </a:rPr>
              <a:t>kW )</a:t>
            </a:r>
          </a:p>
          <a:p>
            <a:pPr algn="l">
              <a:buFont typeface="Arial" pitchFamily="34" charset="0"/>
              <a:buChar char="•"/>
              <a:defRPr/>
            </a:pPr>
            <a:r>
              <a:rPr lang="en-US" b="1" dirty="0" smtClean="0">
                <a:solidFill>
                  <a:schemeClr val="accent2"/>
                </a:solidFill>
              </a:rPr>
              <a:t>  independent power supplies</a:t>
            </a:r>
            <a:endParaRPr lang="en-US" b="1" dirty="0">
              <a:solidFill>
                <a:schemeClr val="accent2"/>
              </a:solidFill>
            </a:endParaRPr>
          </a:p>
          <a:p>
            <a:pPr algn="l">
              <a:buFont typeface="Arial" pitchFamily="34" charset="0"/>
              <a:buChar char="•"/>
              <a:defRPr/>
            </a:pPr>
            <a:r>
              <a:rPr lang="en-US" b="1" dirty="0" smtClean="0">
                <a:solidFill>
                  <a:schemeClr val="accent2"/>
                </a:solidFill>
              </a:rPr>
              <a:t>  3D girders</a:t>
            </a:r>
          </a:p>
          <a:p>
            <a:pPr algn="l">
              <a:buFont typeface="Arial" pitchFamily="34" charset="0"/>
              <a:buChar char="•"/>
              <a:defRPr/>
            </a:pPr>
            <a:r>
              <a:rPr lang="en-US" b="1" dirty="0" smtClean="0">
                <a:solidFill>
                  <a:schemeClr val="accent2"/>
                </a:solidFill>
              </a:rPr>
              <a:t>  Use of permanent magnets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b="1" i="1" dirty="0" smtClean="0">
                <a:solidFill>
                  <a:srgbClr val="000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Preliminary injection studies</a:t>
            </a:r>
            <a:endParaRPr lang="en-US" b="1" i="1" dirty="0">
              <a:solidFill>
                <a:srgbClr val="00008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F71F16B-F57D-6044-AFB5-C1CBB03C6F13}" type="slidenum">
              <a:rPr lang="it-IT" smtClean="0"/>
              <a:pPr>
                <a:defRPr/>
              </a:pPr>
              <a:t>17</a:t>
            </a:fld>
            <a:endParaRPr lang="it-IT" dirty="0"/>
          </a:p>
        </p:txBody>
      </p:sp>
      <p:pic>
        <p:nvPicPr>
          <p:cNvPr id="5" name="Picture 19"/>
          <p:cNvPicPr/>
          <p:nvPr/>
        </p:nvPicPr>
        <p:blipFill>
          <a:blip r:embed="rId2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575816" y="1331565"/>
            <a:ext cx="1713230" cy="2493645"/>
          </a:xfrm>
          <a:prstGeom prst="rect">
            <a:avLst/>
          </a:prstGeom>
          <a:noFill/>
        </p:spPr>
      </p:pic>
      <p:sp>
        <p:nvSpPr>
          <p:cNvPr id="7" name="Rettangolo 6"/>
          <p:cNvSpPr/>
          <p:nvPr/>
        </p:nvSpPr>
        <p:spPr>
          <a:xfrm>
            <a:off x="3888184" y="5796061"/>
            <a:ext cx="3670573" cy="5502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1600" dirty="0" smtClean="0">
                <a:solidFill>
                  <a:schemeClr val="tx1"/>
                </a:solidFill>
              </a:rPr>
              <a:t>Bare lattice transmission is 100% after 500 turns 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215776" y="4499917"/>
            <a:ext cx="3240360" cy="172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2060"/>
                </a:solidFill>
              </a:rPr>
              <a:t>Promising </a:t>
            </a:r>
          </a:p>
          <a:p>
            <a:pPr algn="just"/>
            <a:r>
              <a:rPr lang="en-US" sz="1800" dirty="0" smtClean="0">
                <a:solidFill>
                  <a:srgbClr val="002060"/>
                </a:solidFill>
              </a:rPr>
              <a:t>using the already existing injection system + injectors. </a:t>
            </a:r>
          </a:p>
          <a:p>
            <a:pPr algn="just"/>
            <a:r>
              <a:rPr lang="en-US" sz="1800" dirty="0" smtClean="0">
                <a:solidFill>
                  <a:srgbClr val="002060"/>
                </a:solidFill>
              </a:rPr>
              <a:t>The actual 18 mm bump should be reduced to 9 mm bump and it appears possible</a:t>
            </a:r>
            <a:endParaRPr lang="en-US" sz="1800" dirty="0">
              <a:solidFill>
                <a:srgbClr val="002060"/>
              </a:solidFill>
            </a:endParaRP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8136656" y="6444133"/>
            <a:ext cx="1672199" cy="32612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 lIns="96213" tIns="48107" rIns="96213" bIns="48107"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en-US" sz="1600" i="1" dirty="0" smtClean="0">
                <a:solidFill>
                  <a:schemeClr val="tx1"/>
                </a:solidFill>
              </a:rPr>
              <a:t>Ref. S. Di </a:t>
            </a:r>
            <a:r>
              <a:rPr lang="en-US" sz="1600" i="1" dirty="0" err="1" smtClean="0">
                <a:solidFill>
                  <a:schemeClr val="tx1"/>
                </a:solidFill>
              </a:rPr>
              <a:t>Mitri</a:t>
            </a:r>
            <a:endParaRPr lang="en-US" sz="1600" i="1" dirty="0">
              <a:solidFill>
                <a:schemeClr val="tx1"/>
              </a:solidFill>
            </a:endParaRPr>
          </a:p>
        </p:txBody>
      </p:sp>
      <p:pic>
        <p:nvPicPr>
          <p:cNvPr id="12" name="Picture 611"/>
          <p:cNvPicPr/>
          <p:nvPr/>
        </p:nvPicPr>
        <p:blipFill>
          <a:blip r:embed="rId3"/>
          <a:stretch>
            <a:fillRect/>
          </a:stretch>
        </p:blipFill>
        <p:spPr>
          <a:xfrm>
            <a:off x="3312120" y="1331565"/>
            <a:ext cx="2335675" cy="1953288"/>
          </a:xfrm>
          <a:prstGeom prst="rect">
            <a:avLst/>
          </a:prstGeom>
        </p:spPr>
      </p:pic>
      <p:pic>
        <p:nvPicPr>
          <p:cNvPr id="13" name="Picture 612" descr="D:\Cygwin_D\Elegant\elettra\Track\Plots\inj_CxCxp.pn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 t="14527" r="13358"/>
          <a:stretch/>
        </p:blipFill>
        <p:spPr bwMode="auto">
          <a:xfrm>
            <a:off x="6696496" y="1403573"/>
            <a:ext cx="2400232" cy="182409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/>
            </a:ext>
          </a:extLst>
        </p:spPr>
      </p:pic>
      <p:sp>
        <p:nvSpPr>
          <p:cNvPr id="14" name="CasellaDiTesto 13"/>
          <p:cNvSpPr txBox="1"/>
          <p:nvPr/>
        </p:nvSpPr>
        <p:spPr>
          <a:xfrm>
            <a:off x="3816176" y="3419797"/>
            <a:ext cx="6048672" cy="16951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dirty="0" err="1" smtClean="0">
                <a:solidFill>
                  <a:srgbClr val="002060"/>
                </a:solidFill>
              </a:rPr>
              <a:t>Filamentation</a:t>
            </a:r>
            <a:r>
              <a:rPr lang="en-US" sz="1600" dirty="0" smtClean="0">
                <a:solidFill>
                  <a:srgbClr val="002060"/>
                </a:solidFill>
              </a:rPr>
              <a:t> in the horizontal phase space of 200 </a:t>
            </a:r>
            <a:r>
              <a:rPr lang="en-US" sz="1600" dirty="0" err="1" smtClean="0">
                <a:solidFill>
                  <a:srgbClr val="002060"/>
                </a:solidFill>
              </a:rPr>
              <a:t>macroparticles</a:t>
            </a:r>
            <a:r>
              <a:rPr lang="en-US" sz="1600" dirty="0" smtClean="0">
                <a:solidFill>
                  <a:srgbClr val="002060"/>
                </a:solidFill>
              </a:rPr>
              <a:t> beam tracked over 500 turns, with initial offset of  -9 mm at the injection point, in the presence of high order transport, RF focusing and synchrotron radiation (</a:t>
            </a:r>
            <a:r>
              <a:rPr lang="en-US" sz="1600" dirty="0" err="1" smtClean="0">
                <a:solidFill>
                  <a:srgbClr val="002060"/>
                </a:solidFill>
              </a:rPr>
              <a:t>colour</a:t>
            </a:r>
            <a:r>
              <a:rPr lang="en-US" sz="1600" dirty="0" smtClean="0">
                <a:solidFill>
                  <a:srgbClr val="002060"/>
                </a:solidFill>
              </a:rPr>
              <a:t> legend is arbitrary, one </a:t>
            </a:r>
            <a:r>
              <a:rPr lang="en-US" sz="1600" dirty="0" err="1" smtClean="0">
                <a:solidFill>
                  <a:srgbClr val="002060"/>
                </a:solidFill>
              </a:rPr>
              <a:t>colour</a:t>
            </a:r>
            <a:r>
              <a:rPr lang="en-US" sz="1600" dirty="0" smtClean="0">
                <a:solidFill>
                  <a:srgbClr val="002060"/>
                </a:solidFill>
              </a:rPr>
              <a:t> per turn in the ring). Right: motion of the beam </a:t>
            </a:r>
            <a:r>
              <a:rPr lang="en-US" sz="1600" dirty="0" err="1" smtClean="0">
                <a:solidFill>
                  <a:srgbClr val="002060"/>
                </a:solidFill>
              </a:rPr>
              <a:t>centroid</a:t>
            </a:r>
            <a:r>
              <a:rPr lang="en-US" sz="1600" dirty="0" smtClean="0">
                <a:solidFill>
                  <a:srgbClr val="002060"/>
                </a:solidFill>
              </a:rPr>
              <a:t> in the horizontal phase space, sampled every 10 turns, over 500 turns in total.</a:t>
            </a:r>
            <a:endParaRPr lang="en-US" sz="16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5B830A7-F8C0-4680-AAF6-3808811FD240}" type="slidenum">
              <a:rPr lang="en-US"/>
              <a:pPr>
                <a:defRPr/>
              </a:pPr>
              <a:t>18</a:t>
            </a:fld>
            <a:endParaRPr lang="en-US">
              <a:solidFill>
                <a:schemeClr val="tx1"/>
              </a:solidFill>
              <a:effectLst/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664048" y="179438"/>
            <a:ext cx="7272808" cy="936104"/>
          </a:xfrm>
        </p:spPr>
        <p:txBody>
          <a:bodyPr lIns="96213" tIns="48107" rIns="96213" bIns="48107"/>
          <a:lstStyle/>
          <a:p>
            <a:pPr>
              <a:defRPr/>
            </a:pPr>
            <a:r>
              <a:rPr lang="en-US" sz="3600" b="1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The short-PM dipole-series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04825" y="1259557"/>
            <a:ext cx="9072563" cy="5493668"/>
          </a:xfrm>
        </p:spPr>
        <p:txBody>
          <a:bodyPr lIns="96213" tIns="48107" rIns="96213" bIns="48107"/>
          <a:lstStyle/>
          <a:p>
            <a:pPr>
              <a:buNone/>
              <a:defRPr/>
            </a:pPr>
            <a:r>
              <a:rPr lang="en-US" dirty="0" smtClean="0"/>
              <a:t>Substitute the 2&amp;5 dipole with a series of small PM dipoles:</a:t>
            </a:r>
          </a:p>
        </p:txBody>
      </p:sp>
      <p:sp>
        <p:nvSpPr>
          <p:cNvPr id="35846" name="Rettangolo 4"/>
          <p:cNvSpPr>
            <a:spLocks noChangeArrowheads="1"/>
          </p:cNvSpPr>
          <p:nvPr/>
        </p:nvSpPr>
        <p:spPr bwMode="auto">
          <a:xfrm>
            <a:off x="465260" y="2015914"/>
            <a:ext cx="542803" cy="440646"/>
          </a:xfrm>
          <a:prstGeom prst="rect">
            <a:avLst/>
          </a:prstGeom>
          <a:solidFill>
            <a:srgbClr val="3366FF"/>
          </a:solidFill>
          <a:ln w="12700">
            <a:solidFill>
              <a:srgbClr val="9933FF"/>
            </a:solidFill>
            <a:round/>
            <a:headEnd/>
            <a:tailEnd/>
          </a:ln>
        </p:spPr>
        <p:txBody>
          <a:bodyPr lIns="96213" tIns="48107" rIns="96213" bIns="48107">
            <a:spAutoFit/>
          </a:bodyPr>
          <a:lstStyle/>
          <a:p>
            <a:endParaRPr lang="it-IT"/>
          </a:p>
        </p:txBody>
      </p:sp>
      <p:sp>
        <p:nvSpPr>
          <p:cNvPr id="35847" name="Rettangolo 5"/>
          <p:cNvSpPr>
            <a:spLocks noChangeArrowheads="1"/>
          </p:cNvSpPr>
          <p:nvPr/>
        </p:nvSpPr>
        <p:spPr bwMode="auto">
          <a:xfrm>
            <a:off x="4187336" y="2021163"/>
            <a:ext cx="542803" cy="440646"/>
          </a:xfrm>
          <a:prstGeom prst="rect">
            <a:avLst/>
          </a:prstGeom>
          <a:solidFill>
            <a:srgbClr val="FF0000"/>
          </a:solidFill>
          <a:ln w="28575">
            <a:solidFill>
              <a:srgbClr val="C00000"/>
            </a:solidFill>
            <a:prstDash val="dash"/>
            <a:round/>
            <a:headEnd/>
            <a:tailEnd/>
          </a:ln>
        </p:spPr>
        <p:txBody>
          <a:bodyPr lIns="96213" tIns="48107" rIns="96213" bIns="48107">
            <a:spAutoFit/>
          </a:bodyPr>
          <a:lstStyle/>
          <a:p>
            <a:endParaRPr lang="it-IT"/>
          </a:p>
        </p:txBody>
      </p:sp>
      <p:sp>
        <p:nvSpPr>
          <p:cNvPr id="35848" name="Rettangolo 6"/>
          <p:cNvSpPr>
            <a:spLocks noChangeArrowheads="1"/>
          </p:cNvSpPr>
          <p:nvPr/>
        </p:nvSpPr>
        <p:spPr bwMode="auto">
          <a:xfrm>
            <a:off x="1938582" y="2015914"/>
            <a:ext cx="542803" cy="440646"/>
          </a:xfrm>
          <a:prstGeom prst="rect">
            <a:avLst/>
          </a:prstGeom>
          <a:solidFill>
            <a:srgbClr val="000090"/>
          </a:solidFill>
          <a:ln w="28575">
            <a:solidFill>
              <a:srgbClr val="002060"/>
            </a:solidFill>
            <a:round/>
            <a:headEnd/>
            <a:tailEnd/>
          </a:ln>
        </p:spPr>
        <p:txBody>
          <a:bodyPr lIns="96213" tIns="48107" rIns="96213" bIns="48107">
            <a:spAutoFit/>
          </a:bodyPr>
          <a:lstStyle/>
          <a:p>
            <a:endParaRPr lang="it-IT"/>
          </a:p>
        </p:txBody>
      </p:sp>
      <p:sp>
        <p:nvSpPr>
          <p:cNvPr id="35849" name="Rettangolo 7"/>
          <p:cNvSpPr>
            <a:spLocks noChangeArrowheads="1"/>
          </p:cNvSpPr>
          <p:nvPr/>
        </p:nvSpPr>
        <p:spPr bwMode="auto">
          <a:xfrm>
            <a:off x="2714014" y="2015914"/>
            <a:ext cx="542803" cy="440646"/>
          </a:xfrm>
          <a:prstGeom prst="rect">
            <a:avLst/>
          </a:prstGeom>
          <a:solidFill>
            <a:srgbClr val="000090"/>
          </a:solidFill>
          <a:ln w="28575">
            <a:solidFill>
              <a:srgbClr val="002060"/>
            </a:solidFill>
            <a:round/>
            <a:headEnd/>
            <a:tailEnd/>
          </a:ln>
        </p:spPr>
        <p:txBody>
          <a:bodyPr lIns="96213" tIns="48107" rIns="96213" bIns="48107">
            <a:spAutoFit/>
          </a:bodyPr>
          <a:lstStyle/>
          <a:p>
            <a:endParaRPr lang="it-IT"/>
          </a:p>
        </p:txBody>
      </p:sp>
      <p:sp>
        <p:nvSpPr>
          <p:cNvPr id="35850" name="Rettangolo 8"/>
          <p:cNvSpPr>
            <a:spLocks noChangeArrowheads="1"/>
          </p:cNvSpPr>
          <p:nvPr/>
        </p:nvSpPr>
        <p:spPr bwMode="auto">
          <a:xfrm>
            <a:off x="3489447" y="2015914"/>
            <a:ext cx="542803" cy="440646"/>
          </a:xfrm>
          <a:prstGeom prst="rect">
            <a:avLst/>
          </a:prstGeom>
          <a:solidFill>
            <a:srgbClr val="3366FF"/>
          </a:solidFill>
          <a:ln w="12700">
            <a:solidFill>
              <a:srgbClr val="9933FF"/>
            </a:solidFill>
            <a:round/>
            <a:headEnd/>
            <a:tailEnd/>
          </a:ln>
        </p:spPr>
        <p:txBody>
          <a:bodyPr lIns="96213" tIns="48107" rIns="96213" bIns="48107">
            <a:spAutoFit/>
          </a:bodyPr>
          <a:lstStyle/>
          <a:p>
            <a:endParaRPr lang="it-IT"/>
          </a:p>
        </p:txBody>
      </p:sp>
      <p:sp>
        <p:nvSpPr>
          <p:cNvPr id="35851" name="Rettangolo 9"/>
          <p:cNvSpPr>
            <a:spLocks noChangeArrowheads="1"/>
          </p:cNvSpPr>
          <p:nvPr/>
        </p:nvSpPr>
        <p:spPr bwMode="auto">
          <a:xfrm>
            <a:off x="1240692" y="2015914"/>
            <a:ext cx="542803" cy="440646"/>
          </a:xfrm>
          <a:prstGeom prst="rect">
            <a:avLst/>
          </a:prstGeom>
          <a:solidFill>
            <a:srgbClr val="3366FF"/>
          </a:solidFill>
          <a:ln w="12700">
            <a:solidFill>
              <a:srgbClr val="9933FF"/>
            </a:solidFill>
            <a:round/>
            <a:headEnd/>
            <a:tailEnd/>
          </a:ln>
        </p:spPr>
        <p:txBody>
          <a:bodyPr lIns="96213" tIns="48107" rIns="96213" bIns="48107">
            <a:spAutoFit/>
          </a:bodyPr>
          <a:lstStyle/>
          <a:p>
            <a:endParaRPr lang="it-IT"/>
          </a:p>
        </p:txBody>
      </p:sp>
      <p:sp>
        <p:nvSpPr>
          <p:cNvPr id="35852" name="Rettangolo 10"/>
          <p:cNvSpPr>
            <a:spLocks noChangeArrowheads="1"/>
          </p:cNvSpPr>
          <p:nvPr/>
        </p:nvSpPr>
        <p:spPr bwMode="auto">
          <a:xfrm>
            <a:off x="5001541" y="2021163"/>
            <a:ext cx="542803" cy="440646"/>
          </a:xfrm>
          <a:prstGeom prst="rect">
            <a:avLst/>
          </a:prstGeom>
          <a:solidFill>
            <a:srgbClr val="3366FF"/>
          </a:solidFill>
          <a:ln w="12700">
            <a:solidFill>
              <a:srgbClr val="9933FF"/>
            </a:solidFill>
            <a:round/>
            <a:headEnd/>
            <a:tailEnd/>
          </a:ln>
        </p:spPr>
        <p:txBody>
          <a:bodyPr lIns="96213" tIns="48107" rIns="96213" bIns="48107">
            <a:spAutoFit/>
          </a:bodyPr>
          <a:lstStyle/>
          <a:p>
            <a:endParaRPr lang="it-IT"/>
          </a:p>
        </p:txBody>
      </p:sp>
      <p:sp>
        <p:nvSpPr>
          <p:cNvPr id="12" name="CasellaDiTesto 11"/>
          <p:cNvSpPr txBox="1"/>
          <p:nvPr/>
        </p:nvSpPr>
        <p:spPr>
          <a:xfrm>
            <a:off x="3256817" y="3028793"/>
            <a:ext cx="2442613" cy="1127628"/>
          </a:xfrm>
          <a:prstGeom prst="rect">
            <a:avLst/>
          </a:prstGeom>
        </p:spPr>
        <p:style>
          <a:lnRef idx="3">
            <a:schemeClr val="lt1"/>
          </a:lnRef>
          <a:fillRef idx="1003">
            <a:schemeClr val="dk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96213" tIns="48107" rIns="96213" bIns="48107">
            <a:spAutoFit/>
          </a:bodyPr>
          <a:lstStyle/>
          <a:p>
            <a:pPr>
              <a:defRPr/>
            </a:pPr>
            <a:r>
              <a:rPr lang="it-IT" dirty="0"/>
              <a:t>0.13 m, 1.51 deg,  </a:t>
            </a:r>
          </a:p>
          <a:p>
            <a:pPr>
              <a:defRPr/>
            </a:pPr>
            <a:r>
              <a:rPr lang="it-IT" dirty="0"/>
              <a:t>1.4 T, k=0</a:t>
            </a:r>
          </a:p>
        </p:txBody>
      </p:sp>
      <p:sp>
        <p:nvSpPr>
          <p:cNvPr id="13" name="CasellaDiTesto 12"/>
          <p:cNvSpPr txBox="1">
            <a:spLocks noChangeArrowheads="1"/>
          </p:cNvSpPr>
          <p:nvPr/>
        </p:nvSpPr>
        <p:spPr bwMode="auto">
          <a:xfrm>
            <a:off x="168010" y="2855877"/>
            <a:ext cx="2907873" cy="784137"/>
          </a:xfrm>
          <a:prstGeom prst="rect">
            <a:avLst/>
          </a:prstGeom>
          <a:gradFill rotWithShape="1">
            <a:gsLst>
              <a:gs pos="0">
                <a:srgbClr val="ACACE1"/>
              </a:gs>
              <a:gs pos="35001">
                <a:srgbClr val="C5C5E9"/>
              </a:gs>
              <a:gs pos="100000">
                <a:srgbClr val="E9E9F7"/>
              </a:gs>
            </a:gsLst>
            <a:lin ang="16200000" scaled="1"/>
          </a:gradFill>
          <a:ln w="9525">
            <a:solidFill>
              <a:srgbClr val="292989"/>
            </a:solidFill>
            <a:miter lim="800000"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  <p:txBody>
          <a:bodyPr lIns="96213" tIns="48107" rIns="96213" bIns="48107">
            <a:spAutoFit/>
          </a:bodyPr>
          <a:lstStyle/>
          <a:p>
            <a:pPr algn="just">
              <a:defRPr/>
            </a:pPr>
            <a:r>
              <a:rPr lang="it-IT" dirty="0">
                <a:solidFill>
                  <a:schemeClr val="dk1"/>
                </a:solidFill>
                <a:latin typeface="+mn-lt"/>
                <a:ea typeface="+mn-ea"/>
              </a:rPr>
              <a:t>0.13 m, 0.86 deg,  </a:t>
            </a:r>
          </a:p>
          <a:p>
            <a:pPr algn="just">
              <a:defRPr/>
            </a:pPr>
            <a:r>
              <a:rPr lang="it-IT" dirty="0">
                <a:solidFill>
                  <a:schemeClr val="dk1"/>
                </a:solidFill>
                <a:latin typeface="+mn-lt"/>
                <a:ea typeface="+mn-ea"/>
              </a:rPr>
              <a:t>0.8 T, k=-</a:t>
            </a:r>
            <a:r>
              <a:rPr lang="it-IT" dirty="0" smtClean="0">
                <a:solidFill>
                  <a:schemeClr val="dk1"/>
                </a:solidFill>
                <a:latin typeface="+mn-lt"/>
                <a:ea typeface="+mn-ea"/>
              </a:rPr>
              <a:t>2.6</a:t>
            </a:r>
            <a:endParaRPr lang="it-IT" dirty="0">
              <a:solidFill>
                <a:schemeClr val="dk1"/>
              </a:solidFill>
              <a:latin typeface="+mn-lt"/>
              <a:ea typeface="+mn-ea"/>
            </a:endParaRPr>
          </a:p>
        </p:txBody>
      </p:sp>
      <p:sp>
        <p:nvSpPr>
          <p:cNvPr id="14" name="CasellaDiTesto 13"/>
          <p:cNvSpPr txBox="1">
            <a:spLocks noChangeArrowheads="1"/>
          </p:cNvSpPr>
          <p:nvPr/>
        </p:nvSpPr>
        <p:spPr bwMode="auto">
          <a:xfrm>
            <a:off x="6087147" y="2855877"/>
            <a:ext cx="3515295" cy="784137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  <p:txBody>
          <a:bodyPr lIns="96213" tIns="48107" rIns="96213" bIns="48107">
            <a:spAutoFit/>
          </a:bodyPr>
          <a:lstStyle/>
          <a:p>
            <a:pPr algn="just">
              <a:defRPr/>
            </a:pPr>
            <a:r>
              <a:rPr lang="it-IT" dirty="0">
                <a:solidFill>
                  <a:schemeClr val="dk1"/>
                </a:solidFill>
                <a:latin typeface="+mn-lt"/>
                <a:ea typeface="+mn-ea"/>
              </a:rPr>
              <a:t>0.13 m, -0.86 deg,  0.8 T, k=-</a:t>
            </a:r>
            <a:r>
              <a:rPr lang="it-IT" dirty="0" smtClean="0">
                <a:solidFill>
                  <a:schemeClr val="dk1"/>
                </a:solidFill>
                <a:latin typeface="+mn-lt"/>
                <a:ea typeface="+mn-ea"/>
              </a:rPr>
              <a:t>2.6</a:t>
            </a:r>
            <a:endParaRPr lang="it-IT" dirty="0">
              <a:solidFill>
                <a:schemeClr val="dk1"/>
              </a:solidFill>
              <a:latin typeface="+mn-lt"/>
              <a:ea typeface="+mn-ea"/>
            </a:endParaRPr>
          </a:p>
        </p:txBody>
      </p:sp>
      <p:sp>
        <p:nvSpPr>
          <p:cNvPr id="15" name="CasellaDiTesto 14"/>
          <p:cNvSpPr txBox="1">
            <a:spLocks noChangeArrowheads="1"/>
          </p:cNvSpPr>
          <p:nvPr/>
        </p:nvSpPr>
        <p:spPr bwMode="auto">
          <a:xfrm>
            <a:off x="6087146" y="2015914"/>
            <a:ext cx="3218046" cy="440646"/>
          </a:xfrm>
          <a:prstGeom prst="rect">
            <a:avLst/>
          </a:prstGeom>
          <a:gradFill rotWithShape="1">
            <a:gsLst>
              <a:gs pos="0">
                <a:srgbClr val="18187C"/>
              </a:gs>
              <a:gs pos="80000">
                <a:srgbClr val="2222A3"/>
              </a:gs>
              <a:gs pos="100000">
                <a:srgbClr val="2020A6"/>
              </a:gs>
            </a:gsLst>
            <a:lin ang="16200000"/>
          </a:gradFill>
          <a:ln w="9525">
            <a:solidFill>
              <a:srgbClr val="2F2F98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lIns="96213" tIns="48107" rIns="96213" bIns="48107">
            <a:spAutoFit/>
          </a:bodyPr>
          <a:lstStyle/>
          <a:p>
            <a:pPr>
              <a:defRPr/>
            </a:pPr>
            <a:r>
              <a:rPr lang="it-IT" dirty="0">
                <a:solidFill>
                  <a:schemeClr val="lt1"/>
                </a:solidFill>
                <a:latin typeface="+mn-lt"/>
                <a:ea typeface="+mn-ea"/>
              </a:rPr>
              <a:t>sum angle 5.6 deg</a:t>
            </a:r>
          </a:p>
        </p:txBody>
      </p:sp>
      <p:cxnSp>
        <p:nvCxnSpPr>
          <p:cNvPr id="20" name="Connettore 2 19"/>
          <p:cNvCxnSpPr>
            <a:stCxn id="35847" idx="2"/>
          </p:cNvCxnSpPr>
          <p:nvPr/>
        </p:nvCxnSpPr>
        <p:spPr bwMode="auto">
          <a:xfrm>
            <a:off x="4458738" y="2461809"/>
            <a:ext cx="1628409" cy="394069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" name="Connettore 2 21"/>
          <p:cNvCxnSpPr/>
          <p:nvPr/>
        </p:nvCxnSpPr>
        <p:spPr bwMode="auto">
          <a:xfrm>
            <a:off x="3256817" y="2530391"/>
            <a:ext cx="348945" cy="498729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4" name="Connettore 2 23"/>
          <p:cNvCxnSpPr/>
          <p:nvPr/>
        </p:nvCxnSpPr>
        <p:spPr bwMode="auto">
          <a:xfrm>
            <a:off x="1531479" y="2530392"/>
            <a:ext cx="252016" cy="325486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5862" name="Connettore 1 26"/>
          <p:cNvCxnSpPr>
            <a:cxnSpLocks noChangeShapeType="1"/>
          </p:cNvCxnSpPr>
          <p:nvPr/>
        </p:nvCxnSpPr>
        <p:spPr bwMode="auto">
          <a:xfrm>
            <a:off x="5156628" y="5375769"/>
            <a:ext cx="930519" cy="1007957"/>
          </a:xfrm>
          <a:prstGeom prst="line">
            <a:avLst/>
          </a:prstGeom>
          <a:noFill/>
          <a:ln w="12700">
            <a:noFill/>
            <a:round/>
            <a:headEnd/>
            <a:tailEnd/>
          </a:ln>
        </p:spPr>
      </p:cxnSp>
      <p:pic>
        <p:nvPicPr>
          <p:cNvPr id="35863" name="Picture 4" descr="Dipcombined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8010" y="4446560"/>
            <a:ext cx="3864240" cy="2283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Segnaposto contenuto 2"/>
          <p:cNvSpPr txBox="1">
            <a:spLocks/>
          </p:cNvSpPr>
          <p:nvPr/>
        </p:nvSpPr>
        <p:spPr bwMode="auto">
          <a:xfrm>
            <a:off x="4680272" y="4787949"/>
            <a:ext cx="5040313" cy="182433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213" tIns="48107" rIns="96213" bIns="48107"/>
          <a:lstStyle/>
          <a:p>
            <a:pPr marL="360799" indent="-360799">
              <a:spcBef>
                <a:spcPct val="20000"/>
              </a:spcBef>
              <a:buSzPct val="55000"/>
              <a:defRPr/>
            </a:pPr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Issues: </a:t>
            </a:r>
          </a:p>
          <a:p>
            <a:pPr marL="360799" indent="-360799">
              <a:spcBef>
                <a:spcPct val="20000"/>
              </a:spcBef>
              <a:buSzPct val="55000"/>
              <a:defRPr/>
            </a:pPr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Temperature dependence</a:t>
            </a:r>
          </a:p>
          <a:p>
            <a:pPr marL="360799" indent="-360799">
              <a:spcBef>
                <a:spcPct val="20000"/>
              </a:spcBef>
              <a:buSzPct val="55000"/>
              <a:defRPr/>
            </a:pPr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Opening – closing the magnet </a:t>
            </a:r>
          </a:p>
          <a:p>
            <a:pPr marL="360799" indent="-360799">
              <a:spcBef>
                <a:spcPct val="20000"/>
              </a:spcBef>
              <a:buSzPct val="55000"/>
              <a:defRPr/>
            </a:pPr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PM with gradients</a:t>
            </a:r>
          </a:p>
          <a:p>
            <a:pPr marL="360799" indent="-360799">
              <a:spcBef>
                <a:spcPct val="20000"/>
              </a:spcBef>
              <a:buSzPct val="55000"/>
              <a:defRPr/>
            </a:pPr>
            <a:endParaRPr lang="it-IT" dirty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35865" name="CasellaDiTesto 24"/>
          <p:cNvSpPr txBox="1">
            <a:spLocks noChangeArrowheads="1"/>
          </p:cNvSpPr>
          <p:nvPr/>
        </p:nvSpPr>
        <p:spPr bwMode="auto">
          <a:xfrm>
            <a:off x="1085606" y="4161322"/>
            <a:ext cx="1705952" cy="469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213" tIns="48107" rIns="96213" bIns="48107">
            <a:spAutoFit/>
          </a:bodyPr>
          <a:lstStyle/>
          <a:p>
            <a:pPr algn="l"/>
            <a:r>
              <a:rPr lang="en-US" sz="1300" dirty="0"/>
              <a:t>Longitudinal gradient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A2EA91-1B92-4747-9B04-9DBE6A9BA08F}" type="slidenum">
              <a:rPr lang="en-US"/>
              <a:pPr>
                <a:defRPr/>
              </a:pPr>
              <a:t>19</a:t>
            </a:fld>
            <a:endParaRPr lang="en-US">
              <a:solidFill>
                <a:schemeClr val="tx1"/>
              </a:solidFill>
              <a:effectLst/>
            </a:endParaRPr>
          </a:p>
        </p:txBody>
      </p:sp>
      <p:pic>
        <p:nvPicPr>
          <p:cNvPr id="3686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90453" y="1259946"/>
            <a:ext cx="7919106" cy="551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olo 1"/>
          <p:cNvSpPr>
            <a:spLocks noGrp="1"/>
          </p:cNvSpPr>
          <p:nvPr>
            <p:ph type="title"/>
          </p:nvPr>
        </p:nvSpPr>
        <p:spPr>
          <a:xfrm>
            <a:off x="3096096" y="251445"/>
            <a:ext cx="6120680" cy="839964"/>
          </a:xfrm>
        </p:spPr>
        <p:txBody>
          <a:bodyPr lIns="96213" tIns="48107" rIns="96213" bIns="48107"/>
          <a:lstStyle/>
          <a:p>
            <a:pPr>
              <a:defRPr/>
            </a:pPr>
            <a:r>
              <a:rPr lang="en-US" sz="3600" b="1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A PM scaled prototype</a:t>
            </a:r>
          </a:p>
        </p:txBody>
      </p:sp>
      <p:sp>
        <p:nvSpPr>
          <p:cNvPr id="36870" name="Rettangolo 6"/>
          <p:cNvSpPr>
            <a:spLocks noChangeArrowheads="1"/>
          </p:cNvSpPr>
          <p:nvPr/>
        </p:nvSpPr>
        <p:spPr bwMode="auto">
          <a:xfrm>
            <a:off x="6624488" y="6588149"/>
            <a:ext cx="2258973" cy="326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6213" tIns="48107" rIns="96213" bIns="48107">
            <a:spAutoFit/>
          </a:bodyPr>
          <a:lstStyle/>
          <a:p>
            <a:r>
              <a:rPr lang="en-US" sz="1600" i="1" dirty="0" smtClean="0">
                <a:solidFill>
                  <a:schemeClr val="tx1"/>
                </a:solidFill>
              </a:rPr>
              <a:t>(Ref.  Bruno </a:t>
            </a:r>
            <a:r>
              <a:rPr lang="en-US" sz="1600" i="1" dirty="0" err="1">
                <a:solidFill>
                  <a:schemeClr val="tx1"/>
                </a:solidFill>
              </a:rPr>
              <a:t>Diviacco</a:t>
            </a:r>
            <a:r>
              <a:rPr lang="en-US" sz="1600" i="1" dirty="0">
                <a:solidFill>
                  <a:schemeClr val="tx1"/>
                </a:solidFill>
              </a:rPr>
              <a:t>) 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3FC065C-AA97-644B-A6BA-562C92DA3A42}" type="slidenum">
              <a:rPr lang="it-IT" smtClean="0"/>
              <a:pPr>
                <a:defRPr/>
              </a:pPr>
              <a:t>2</a:t>
            </a:fld>
            <a:endParaRPr lang="it-IT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 bwMode="auto">
          <a:xfrm>
            <a:off x="2952750" y="179388"/>
            <a:ext cx="6984106" cy="93662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2400" b="1" i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Elettra</a:t>
            </a:r>
            <a:r>
              <a:rPr lang="en-US" altLang="en-US" sz="2400" b="1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- </a:t>
            </a:r>
            <a:r>
              <a:rPr lang="en-US" altLang="en-US" sz="2400" b="1" i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Sincrotrone</a:t>
            </a:r>
            <a:r>
              <a:rPr lang="en-US" altLang="en-US" sz="2400" b="1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Trieste operates         2  complementary Light Sources</a:t>
            </a:r>
          </a:p>
        </p:txBody>
      </p:sp>
      <p:pic>
        <p:nvPicPr>
          <p:cNvPr id="6" name="Picture 4" descr="Elettra&amp;FERMI_Sept.2010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3768" y="1150407"/>
            <a:ext cx="9778030" cy="6013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Arrow Connector 2"/>
          <p:cNvCxnSpPr>
            <a:cxnSpLocks noChangeShapeType="1"/>
          </p:cNvCxnSpPr>
          <p:nvPr/>
        </p:nvCxnSpPr>
        <p:spPr bwMode="auto">
          <a:xfrm>
            <a:off x="3949700" y="3209925"/>
            <a:ext cx="990600" cy="852488"/>
          </a:xfrm>
          <a:prstGeom prst="straightConnector1">
            <a:avLst/>
          </a:prstGeom>
          <a:noFill/>
          <a:ln w="28575" algn="ctr">
            <a:solidFill>
              <a:srgbClr val="FFFF00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" name="Oval 5"/>
          <p:cNvSpPr>
            <a:spLocks noChangeArrowheads="1"/>
          </p:cNvSpPr>
          <p:nvPr/>
        </p:nvSpPr>
        <p:spPr bwMode="auto">
          <a:xfrm rot="20872211">
            <a:off x="4851400" y="3879850"/>
            <a:ext cx="1916113" cy="798513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it-IT" altLang="en-US" sz="3256" smtClean="0"/>
          </a:p>
        </p:txBody>
      </p:sp>
      <p:sp>
        <p:nvSpPr>
          <p:cNvPr id="9" name="Oval 7"/>
          <p:cNvSpPr>
            <a:spLocks noChangeArrowheads="1"/>
          </p:cNvSpPr>
          <p:nvPr/>
        </p:nvSpPr>
        <p:spPr bwMode="auto">
          <a:xfrm rot="21354175">
            <a:off x="4778243" y="3778427"/>
            <a:ext cx="2004813" cy="798512"/>
          </a:xfrm>
          <a:prstGeom prst="ellipse">
            <a:avLst/>
          </a:prstGeom>
          <a:noFill/>
          <a:ln w="28575" algn="ctr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it-IT" altLang="en-US" sz="3256" smtClean="0"/>
          </a:p>
        </p:txBody>
      </p:sp>
      <p:cxnSp>
        <p:nvCxnSpPr>
          <p:cNvPr id="10" name="Straight Arrow Connector 10"/>
          <p:cNvCxnSpPr>
            <a:cxnSpLocks noChangeShapeType="1"/>
          </p:cNvCxnSpPr>
          <p:nvPr/>
        </p:nvCxnSpPr>
        <p:spPr bwMode="auto">
          <a:xfrm>
            <a:off x="6731000" y="3132138"/>
            <a:ext cx="901600" cy="791715"/>
          </a:xfrm>
          <a:prstGeom prst="straightConnector1">
            <a:avLst/>
          </a:prstGeom>
          <a:noFill/>
          <a:ln w="28575" algn="ctr">
            <a:solidFill>
              <a:srgbClr val="FFC000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" name="Rounded Rectangle 8"/>
          <p:cNvSpPr>
            <a:spLocks noChangeArrowheads="1"/>
          </p:cNvSpPr>
          <p:nvPr/>
        </p:nvSpPr>
        <p:spPr bwMode="auto">
          <a:xfrm rot="20622597">
            <a:off x="3642525" y="4420411"/>
            <a:ext cx="4739678" cy="657225"/>
          </a:xfrm>
          <a:prstGeom prst="roundRect">
            <a:avLst>
              <a:gd name="adj" fmla="val 23648"/>
            </a:avLst>
          </a:prstGeom>
          <a:noFill/>
          <a:ln w="31750" algn="ctr">
            <a:solidFill>
              <a:srgbClr val="FFC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it-IT" altLang="en-US" sz="3256" smtClean="0"/>
          </a:p>
        </p:txBody>
      </p:sp>
      <p:sp>
        <p:nvSpPr>
          <p:cNvPr id="12" name="TextBox 12"/>
          <p:cNvSpPr txBox="1">
            <a:spLocks noChangeArrowheads="1"/>
          </p:cNvSpPr>
          <p:nvPr/>
        </p:nvSpPr>
        <p:spPr bwMode="auto">
          <a:xfrm>
            <a:off x="5721350" y="2733675"/>
            <a:ext cx="995363" cy="390525"/>
          </a:xfrm>
          <a:prstGeom prst="rect">
            <a:avLst/>
          </a:prstGeom>
          <a:noFill/>
          <a:ln w="31750" algn="ctr">
            <a:solidFill>
              <a:srgbClr val="FFC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2035" dirty="0" smtClean="0">
                <a:solidFill>
                  <a:srgbClr val="FFC000"/>
                </a:solidFill>
                <a:latin typeface="+mn-lt"/>
                <a:cs typeface="Times New Roman" panose="02020603050405020304" pitchFamily="18" charset="0"/>
              </a:rPr>
              <a:t>FERMI</a:t>
            </a:r>
            <a:endParaRPr lang="it-IT" altLang="en-US" sz="2035" dirty="0" smtClean="0">
              <a:solidFill>
                <a:srgbClr val="FFC000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2955925" y="2790825"/>
            <a:ext cx="996950" cy="390525"/>
          </a:xfrm>
          <a:prstGeom prst="rect">
            <a:avLst/>
          </a:prstGeom>
          <a:noFill/>
          <a:ln w="31750" algn="ctr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2035" dirty="0" smtClean="0">
                <a:solidFill>
                  <a:srgbClr val="FFFF00"/>
                </a:solidFill>
                <a:latin typeface="+mn-lt"/>
                <a:cs typeface="Times New Roman" panose="02020603050405020304" pitchFamily="18" charset="0"/>
              </a:rPr>
              <a:t>Elettra</a:t>
            </a:r>
            <a:endParaRPr lang="it-IT" altLang="en-US" sz="2035" dirty="0" smtClean="0">
              <a:solidFill>
                <a:srgbClr val="FFFF00"/>
              </a:solidFill>
              <a:latin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2200717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egnaposto numero diapositiva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FF2B01-59A6-4257-9BAB-8A3A0B688EFD}" type="slidenum">
              <a:rPr lang="en-US"/>
              <a:pPr>
                <a:defRPr/>
              </a:pPr>
              <a:t>20</a:t>
            </a:fld>
            <a:endParaRPr lang="en-US">
              <a:solidFill>
                <a:schemeClr val="tx1"/>
              </a:solidFill>
              <a:effectLst/>
            </a:endParaRPr>
          </a:p>
        </p:txBody>
      </p:sp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6336456" y="7092205"/>
            <a:ext cx="2687676" cy="326127"/>
          </a:xfrm>
          <a:prstGeom prst="rect">
            <a:avLst/>
          </a:prstGeom>
          <a:solidFill>
            <a:srgbClr val="00B0F0"/>
          </a:solidFill>
          <a:ln w="9525">
            <a:noFill/>
            <a:miter lim="800000"/>
            <a:headEnd/>
            <a:tailEnd/>
          </a:ln>
        </p:spPr>
        <p:txBody>
          <a:bodyPr wrap="square" lIns="96213" tIns="48107" rIns="96213" bIns="48107"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en-US" sz="1600" i="1" dirty="0" smtClean="0">
                <a:latin typeface="Arial" pitchFamily="34" charset="0"/>
              </a:rPr>
              <a:t>Ref. </a:t>
            </a:r>
            <a:r>
              <a:rPr lang="en-US" sz="1600" dirty="0" smtClean="0">
                <a:latin typeface="Arial" pitchFamily="34" charset="0"/>
              </a:rPr>
              <a:t>D</a:t>
            </a:r>
            <a:r>
              <a:rPr lang="en-US" sz="1600" dirty="0">
                <a:latin typeface="Arial" pitchFamily="34" charset="0"/>
              </a:rPr>
              <a:t>. </a:t>
            </a:r>
            <a:r>
              <a:rPr lang="en-US" sz="1600" dirty="0" err="1" smtClean="0">
                <a:latin typeface="Arial" pitchFamily="34" charset="0"/>
              </a:rPr>
              <a:t>Castronovo</a:t>
            </a:r>
            <a:r>
              <a:rPr lang="en-US" sz="1600" dirty="0" smtClean="0">
                <a:latin typeface="Arial" pitchFamily="34" charset="0"/>
              </a:rPr>
              <a:t> (Opera)</a:t>
            </a:r>
            <a:endParaRPr lang="en-US" sz="1600" dirty="0">
              <a:latin typeface="Arial" pitchFamily="34" charset="0"/>
            </a:endParaRPr>
          </a:p>
        </p:txBody>
      </p:sp>
      <p:sp>
        <p:nvSpPr>
          <p:cNvPr id="877573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3312120" y="179437"/>
            <a:ext cx="3024188" cy="839964"/>
          </a:xfrm>
          <a:prstGeom prst="rect">
            <a:avLst/>
          </a:prstGeom>
        </p:spPr>
        <p:txBody>
          <a:bodyPr lIns="96213" tIns="48107" rIns="96213" bIns="48107"/>
          <a:lstStyle/>
          <a:p>
            <a:pPr algn="l" eaLnBrk="1" hangingPunct="1">
              <a:defRPr/>
            </a:pPr>
            <a:r>
              <a:rPr lang="en-US" sz="3600" b="1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Magnets</a:t>
            </a:r>
          </a:p>
        </p:txBody>
      </p:sp>
      <p:sp>
        <p:nvSpPr>
          <p:cNvPr id="37897" name="Text Box 8"/>
          <p:cNvSpPr txBox="1">
            <a:spLocks noChangeArrowheads="1"/>
          </p:cNvSpPr>
          <p:nvPr/>
        </p:nvSpPr>
        <p:spPr bwMode="auto">
          <a:xfrm>
            <a:off x="287784" y="1115541"/>
            <a:ext cx="9505056" cy="698216"/>
          </a:xfrm>
          <a:prstGeom prst="rect">
            <a:avLst/>
          </a:prstGeom>
          <a:solidFill>
            <a:srgbClr val="00B0F0"/>
          </a:solidFill>
          <a:ln w="9525">
            <a:noFill/>
            <a:miter lim="800000"/>
            <a:headEnd/>
            <a:tailEnd/>
          </a:ln>
        </p:spPr>
        <p:txBody>
          <a:bodyPr wrap="square" lIns="96213" tIns="48107" rIns="96213" bIns="48107"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en-US" sz="2100" dirty="0" smtClean="0">
                <a:latin typeface="Arial" pitchFamily="34" charset="0"/>
              </a:rPr>
              <a:t>Almost </a:t>
            </a:r>
            <a:r>
              <a:rPr lang="en-US" sz="2100" dirty="0">
                <a:latin typeface="Arial" pitchFamily="34" charset="0"/>
              </a:rPr>
              <a:t>final </a:t>
            </a:r>
            <a:r>
              <a:rPr lang="en-US" sz="2100" dirty="0" smtClean="0">
                <a:latin typeface="Arial" pitchFamily="34" charset="0"/>
              </a:rPr>
              <a:t>with Lm=</a:t>
            </a:r>
            <a:r>
              <a:rPr lang="en-US" sz="2100" dirty="0" err="1" smtClean="0">
                <a:latin typeface="Arial" pitchFamily="34" charset="0"/>
              </a:rPr>
              <a:t>Lp</a:t>
            </a:r>
            <a:r>
              <a:rPr lang="en-US" sz="2100" dirty="0" smtClean="0">
                <a:latin typeface="Arial" pitchFamily="34" charset="0"/>
              </a:rPr>
              <a:t>.    Use </a:t>
            </a:r>
            <a:r>
              <a:rPr lang="en-US" sz="2100" dirty="0">
                <a:latin typeface="Arial" pitchFamily="34" charset="0"/>
              </a:rPr>
              <a:t>of new materials such as Cobalt – Iron alloys will also be considered</a:t>
            </a:r>
          </a:p>
        </p:txBody>
      </p:sp>
      <p:sp>
        <p:nvSpPr>
          <p:cNvPr id="37898" name="Text Box 5"/>
          <p:cNvSpPr txBox="1">
            <a:spLocks noChangeArrowheads="1"/>
          </p:cNvSpPr>
          <p:nvPr/>
        </p:nvSpPr>
        <p:spPr bwMode="auto">
          <a:xfrm>
            <a:off x="143768" y="3995861"/>
            <a:ext cx="3836777" cy="1599873"/>
          </a:xfrm>
          <a:prstGeom prst="rect">
            <a:avLst/>
          </a:prstGeom>
          <a:solidFill>
            <a:srgbClr val="00B0F0"/>
          </a:solidFill>
          <a:ln w="9525">
            <a:noFill/>
            <a:miter lim="800000"/>
            <a:headEnd/>
            <a:tailEnd/>
          </a:ln>
        </p:spPr>
        <p:txBody>
          <a:bodyPr lIns="96213" tIns="48107" rIns="96213" bIns="48107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GB" sz="1500" dirty="0"/>
              <a:t>The bending integrated </a:t>
            </a:r>
            <a:r>
              <a:rPr lang="en-GB" sz="1500" dirty="0" err="1"/>
              <a:t>quadrupole</a:t>
            </a:r>
            <a:r>
              <a:rPr lang="en-GB" sz="1500" dirty="0"/>
              <a:t> component </a:t>
            </a:r>
            <a:r>
              <a:rPr lang="en-GB" sz="1500" dirty="0" smtClean="0"/>
              <a:t>is done </a:t>
            </a:r>
            <a:r>
              <a:rPr lang="en-GB" sz="1500" dirty="0"/>
              <a:t>by only the pole profile geometry. In order to optimize space and performances, different coil and frame geometries </a:t>
            </a:r>
            <a:r>
              <a:rPr lang="en-GB" sz="1500" dirty="0" smtClean="0"/>
              <a:t>are evaluated</a:t>
            </a:r>
            <a:r>
              <a:rPr lang="en-GB" sz="1500" dirty="0"/>
              <a:t>. Space between the pole terminations will be employed in order to obtain the requested frame stiff.</a:t>
            </a:r>
            <a:endParaRPr lang="en-US" sz="1500" dirty="0"/>
          </a:p>
        </p:txBody>
      </p:sp>
      <p:sp>
        <p:nvSpPr>
          <p:cNvPr id="37899" name="Text Box 5"/>
          <p:cNvSpPr txBox="1">
            <a:spLocks noChangeArrowheads="1"/>
          </p:cNvSpPr>
          <p:nvPr/>
        </p:nvSpPr>
        <p:spPr bwMode="auto">
          <a:xfrm>
            <a:off x="4536256" y="3779837"/>
            <a:ext cx="5355333" cy="955850"/>
          </a:xfrm>
          <a:prstGeom prst="rect">
            <a:avLst/>
          </a:prstGeom>
          <a:solidFill>
            <a:srgbClr val="00B0F0"/>
          </a:solidFill>
          <a:ln w="9525">
            <a:noFill/>
            <a:miter lim="800000"/>
            <a:headEnd/>
            <a:tailEnd/>
          </a:ln>
        </p:spPr>
        <p:txBody>
          <a:bodyPr lIns="96213" tIns="48107" rIns="96213" bIns="48107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GB" sz="1500" dirty="0" smtClean="0"/>
              <a:t>The </a:t>
            </a:r>
            <a:r>
              <a:rPr lang="en-GB" sz="1500" dirty="0" err="1"/>
              <a:t>quadrupole</a:t>
            </a:r>
            <a:r>
              <a:rPr lang="en-GB" sz="1500" dirty="0"/>
              <a:t> designs </a:t>
            </a:r>
            <a:r>
              <a:rPr lang="en-GB" sz="1500" dirty="0" smtClean="0"/>
              <a:t>were developed </a:t>
            </a:r>
            <a:r>
              <a:rPr lang="en-GB" sz="1500" dirty="0"/>
              <a:t>with the vacuum chamber in order to resolve all the possible transversal interferences (beam lines). Asymmetric poles geometry has been opted.</a:t>
            </a:r>
            <a:endParaRPr lang="en-US" sz="1500" dirty="0"/>
          </a:p>
        </p:txBody>
      </p:sp>
      <p:sp>
        <p:nvSpPr>
          <p:cNvPr id="37901" name="Text Box 9"/>
          <p:cNvSpPr txBox="1">
            <a:spLocks noChangeArrowheads="1"/>
          </p:cNvSpPr>
          <p:nvPr/>
        </p:nvSpPr>
        <p:spPr bwMode="auto">
          <a:xfrm>
            <a:off x="1799952" y="6300117"/>
            <a:ext cx="4032250" cy="955850"/>
          </a:xfrm>
          <a:prstGeom prst="rect">
            <a:avLst/>
          </a:prstGeom>
          <a:solidFill>
            <a:srgbClr val="00B0F0"/>
          </a:solidFill>
          <a:ln w="9525">
            <a:noFill/>
            <a:miter lim="800000"/>
            <a:headEnd/>
            <a:tailEnd/>
          </a:ln>
        </p:spPr>
        <p:txBody>
          <a:bodyPr lIns="96213" tIns="48107" rIns="96213" bIns="48107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GB" sz="1500" dirty="0"/>
              <a:t>The </a:t>
            </a:r>
            <a:r>
              <a:rPr lang="en-GB" sz="1500" dirty="0" err="1"/>
              <a:t>sextupole</a:t>
            </a:r>
            <a:r>
              <a:rPr lang="en-GB" sz="1500" dirty="0"/>
              <a:t> magnets have the higher design issue. The transversal interferences between coils and vacuum chamber </a:t>
            </a:r>
            <a:r>
              <a:rPr lang="en-GB" sz="1500" dirty="0" smtClean="0"/>
              <a:t>are resolved</a:t>
            </a:r>
            <a:r>
              <a:rPr lang="en-GB" sz="1500" dirty="0"/>
              <a:t>. </a:t>
            </a:r>
            <a:endParaRPr lang="en-US" sz="1500" dirty="0"/>
          </a:p>
        </p:txBody>
      </p:sp>
      <p:pic>
        <p:nvPicPr>
          <p:cNvPr id="161793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96496" y="1979637"/>
            <a:ext cx="1770217" cy="18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179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928744" y="1979637"/>
            <a:ext cx="577644" cy="18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179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32400" y="5147989"/>
            <a:ext cx="3698780" cy="18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1796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2123653"/>
            <a:ext cx="3524843" cy="18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C09315A-F566-4F23-B138-0A4DDD9F4DED}" type="slidenum">
              <a:rPr lang="en-US" smtClean="0"/>
              <a:pPr>
                <a:defRPr/>
              </a:pPr>
              <a:t>21</a:t>
            </a:fld>
            <a:endParaRPr lang="en-US" dirty="0">
              <a:solidFill>
                <a:schemeClr val="tx1"/>
              </a:solidFill>
              <a:effectLst/>
            </a:endParaRPr>
          </a:p>
        </p:txBody>
      </p:sp>
      <p:pic>
        <p:nvPicPr>
          <p:cNvPr id="14848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115541"/>
            <a:ext cx="6077124" cy="3709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848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52080" y="3923853"/>
            <a:ext cx="5328592" cy="3273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5"/>
          <p:cNvSpPr txBox="1">
            <a:spLocks noChangeArrowheads="1"/>
          </p:cNvSpPr>
          <p:nvPr/>
        </p:nvSpPr>
        <p:spPr>
          <a:xfrm>
            <a:off x="3312120" y="179437"/>
            <a:ext cx="3024188" cy="839964"/>
          </a:xfrm>
          <a:prstGeom prst="rect">
            <a:avLst/>
          </a:prstGeom>
        </p:spPr>
        <p:txBody>
          <a:bodyPr lIns="96213" tIns="48107" rIns="96213" bIns="48107"/>
          <a:lstStyle/>
          <a:p>
            <a:pPr marL="0" marR="0" lvl="0" indent="0" algn="l" defTabSz="447675" rtl="0" eaLnBrk="1" fontAlgn="base" latinLnBrk="0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r>
              <a:rPr kumimoji="0" lang="en-US" sz="3600" b="1" i="1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Supports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CE0E62-486B-4B29-B3F1-CA64FE63E9CD}" type="slidenum">
              <a:rPr lang="en-US"/>
              <a:pPr>
                <a:defRPr/>
              </a:pPr>
              <a:t>22</a:t>
            </a:fld>
            <a:endParaRPr lang="en-US">
              <a:solidFill>
                <a:schemeClr val="tx1"/>
              </a:solidFill>
              <a:effectLst/>
            </a:endParaRPr>
          </a:p>
        </p:txBody>
      </p:sp>
      <p:sp>
        <p:nvSpPr>
          <p:cNvPr id="36868" name="TextBox 6"/>
          <p:cNvSpPr txBox="1">
            <a:spLocks noChangeArrowheads="1"/>
          </p:cNvSpPr>
          <p:nvPr/>
        </p:nvSpPr>
        <p:spPr bwMode="auto">
          <a:xfrm>
            <a:off x="2194600" y="1007957"/>
            <a:ext cx="6001601" cy="440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6213" tIns="48107" rIns="96213" bIns="48107">
            <a:spAutoFit/>
          </a:bodyPr>
          <a:lstStyle/>
          <a:p>
            <a:pPr algn="ctr"/>
            <a:r>
              <a:rPr lang="en-US" b="1"/>
              <a:t>Total Path Length = 12*21.63 = 259.56 m</a:t>
            </a: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2087984" y="179437"/>
            <a:ext cx="7754327" cy="839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213" tIns="48107" rIns="96213" bIns="48107" anchor="ctr"/>
          <a:lstStyle/>
          <a:p>
            <a:pPr algn="l" eaLnBrk="1" hangingPunct="1">
              <a:defRPr/>
            </a:pPr>
            <a:r>
              <a:rPr lang="en-US" sz="3600" b="1" i="1" kern="0" dirty="0">
                <a:solidFill>
                  <a:srgbClr val="000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Physical interference control</a:t>
            </a:r>
          </a:p>
        </p:txBody>
      </p:sp>
      <p:sp>
        <p:nvSpPr>
          <p:cNvPr id="36871" name="TextBox 6"/>
          <p:cNvSpPr txBox="1">
            <a:spLocks noChangeArrowheads="1"/>
          </p:cNvSpPr>
          <p:nvPr/>
        </p:nvSpPr>
        <p:spPr bwMode="auto">
          <a:xfrm>
            <a:off x="1295896" y="3635821"/>
            <a:ext cx="7416824" cy="1127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6213" tIns="48107" rIns="96213" bIns="48107">
            <a:spAutoFit/>
          </a:bodyPr>
          <a:lstStyle/>
          <a:p>
            <a:pPr algn="just"/>
            <a:r>
              <a:rPr lang="en-US" b="1" dirty="0" smtClean="0">
                <a:solidFill>
                  <a:schemeClr val="tx1"/>
                </a:solidFill>
              </a:rPr>
              <a:t>Old </a:t>
            </a:r>
            <a:r>
              <a:rPr lang="en-US" b="1" dirty="0">
                <a:solidFill>
                  <a:schemeClr val="tx1"/>
                </a:solidFill>
              </a:rPr>
              <a:t>concrete </a:t>
            </a:r>
            <a:r>
              <a:rPr lang="en-US" b="1" dirty="0" smtClean="0">
                <a:solidFill>
                  <a:schemeClr val="tx1"/>
                </a:solidFill>
              </a:rPr>
              <a:t>support bases will not be reused</a:t>
            </a:r>
            <a:r>
              <a:rPr lang="en-US" b="1" dirty="0">
                <a:solidFill>
                  <a:schemeClr val="tx1"/>
                </a:solidFill>
              </a:rPr>
              <a:t>, new </a:t>
            </a:r>
            <a:r>
              <a:rPr lang="en-US" b="1" dirty="0" smtClean="0">
                <a:solidFill>
                  <a:schemeClr val="tx1"/>
                </a:solidFill>
              </a:rPr>
              <a:t>girders will be constructed, propose </a:t>
            </a:r>
            <a:r>
              <a:rPr lang="en-US" b="1" dirty="0">
                <a:solidFill>
                  <a:schemeClr val="tx1"/>
                </a:solidFill>
              </a:rPr>
              <a:t>3D because magnets are </a:t>
            </a:r>
            <a:r>
              <a:rPr lang="en-US" b="1" dirty="0" smtClean="0">
                <a:solidFill>
                  <a:schemeClr val="tx1"/>
                </a:solidFill>
              </a:rPr>
              <a:t>thin.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36873" name="Picture 78"/>
          <p:cNvPicPr>
            <a:picLocks noChangeAspect="1" noChangeArrowheads="1"/>
          </p:cNvPicPr>
          <p:nvPr/>
        </p:nvPicPr>
        <p:blipFill>
          <a:blip r:embed="rId3"/>
          <a:srcRect l="2065" t="4225" r="2065" b="4182"/>
          <a:stretch>
            <a:fillRect/>
          </a:stretch>
        </p:blipFill>
        <p:spPr bwMode="auto">
          <a:xfrm>
            <a:off x="2159992" y="4859957"/>
            <a:ext cx="5826178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Immagine 9" descr="ElettraII_Layout_20160802.pn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07864" y="1331565"/>
            <a:ext cx="7794590" cy="20882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C09315A-F566-4F23-B138-0A4DDD9F4DED}" type="slidenum">
              <a:rPr lang="en-US" smtClean="0"/>
              <a:pPr>
                <a:defRPr/>
              </a:pPr>
              <a:t>23</a:t>
            </a:fld>
            <a:endParaRPr lang="en-US" dirty="0">
              <a:solidFill>
                <a:schemeClr val="tx1"/>
              </a:solidFill>
              <a:effectLst/>
            </a:endParaRPr>
          </a:p>
        </p:txBody>
      </p:sp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503808" y="1259557"/>
            <a:ext cx="9001000" cy="2601685"/>
          </a:xfrm>
          <a:prstGeom prst="rect">
            <a:avLst/>
          </a:prstGeom>
          <a:noFill/>
          <a:ln w="38100">
            <a:solidFill>
              <a:srgbClr val="92D050"/>
            </a:solidFill>
            <a:miter lim="800000"/>
            <a:headEnd/>
            <a:tailEnd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txBody>
          <a:bodyPr wrap="square" lIns="96213" tIns="48107" rIns="96213" bIns="48107">
            <a:spAutoFit/>
          </a:bodyPr>
          <a:lstStyle/>
          <a:p>
            <a:pPr algn="just">
              <a:defRPr/>
            </a:pPr>
            <a:r>
              <a:rPr lang="en-US" sz="2500" b="1" dirty="0">
                <a:solidFill>
                  <a:schemeClr val="accent2"/>
                </a:solidFill>
                <a:latin typeface="Aparajita" pitchFamily="34" charset="0"/>
                <a:cs typeface="Aparajita" pitchFamily="34" charset="0"/>
              </a:rPr>
              <a:t>Vacuum chamber: </a:t>
            </a:r>
            <a:r>
              <a:rPr lang="en-GB" sz="2500" b="1" dirty="0">
                <a:solidFill>
                  <a:schemeClr val="accent2"/>
                </a:solidFill>
                <a:latin typeface="Aparajita" pitchFamily="34" charset="0"/>
                <a:cs typeface="Aparajita" pitchFamily="34" charset="0"/>
              </a:rPr>
              <a:t>Best compromise </a:t>
            </a:r>
            <a:r>
              <a:rPr lang="en-GB" sz="2500" b="1" dirty="0" smtClean="0">
                <a:solidFill>
                  <a:schemeClr val="accent2"/>
                </a:solidFill>
                <a:latin typeface="Aparajita" pitchFamily="34" charset="0"/>
                <a:cs typeface="Aparajita" pitchFamily="34" charset="0"/>
              </a:rPr>
              <a:t>(considering also the magnet power) seems to be a circular </a:t>
            </a:r>
            <a:r>
              <a:rPr lang="en-GB" sz="2500" b="1" dirty="0">
                <a:solidFill>
                  <a:schemeClr val="accent2"/>
                </a:solidFill>
                <a:latin typeface="Aparajita" pitchFamily="34" charset="0"/>
                <a:cs typeface="Aparajita" pitchFamily="34" charset="0"/>
              </a:rPr>
              <a:t>cross section with </a:t>
            </a:r>
            <a:r>
              <a:rPr lang="en-GB" sz="2500" b="1" dirty="0" smtClean="0">
                <a:solidFill>
                  <a:schemeClr val="accent2"/>
                </a:solidFill>
                <a:latin typeface="Aparajita" pitchFamily="34" charset="0"/>
                <a:cs typeface="Aparajita" pitchFamily="34" charset="0"/>
              </a:rPr>
              <a:t>26 mm external diameter (with/without antechamber). </a:t>
            </a:r>
          </a:p>
          <a:p>
            <a:pPr algn="just">
              <a:defRPr/>
            </a:pPr>
            <a:r>
              <a:rPr lang="en-GB" sz="2500" b="1" dirty="0" smtClean="0">
                <a:solidFill>
                  <a:schemeClr val="accent2"/>
                </a:solidFill>
                <a:latin typeface="Aparajita" pitchFamily="34" charset="0"/>
                <a:cs typeface="Aparajita" pitchFamily="34" charset="0"/>
              </a:rPr>
              <a:t>For the long </a:t>
            </a:r>
            <a:r>
              <a:rPr lang="en-GB" sz="2500" b="1" dirty="0">
                <a:solidFill>
                  <a:schemeClr val="accent2"/>
                </a:solidFill>
                <a:latin typeface="Aparajita" pitchFamily="34" charset="0"/>
                <a:cs typeface="Aparajita" pitchFamily="34" charset="0"/>
              </a:rPr>
              <a:t>straight sections </a:t>
            </a:r>
            <a:r>
              <a:rPr lang="en-GB" sz="2500" b="1" dirty="0" smtClean="0">
                <a:solidFill>
                  <a:schemeClr val="accent2"/>
                </a:solidFill>
                <a:latin typeface="Aparajita" pitchFamily="34" charset="0"/>
                <a:cs typeface="Aparajita" pitchFamily="34" charset="0"/>
              </a:rPr>
              <a:t>the current </a:t>
            </a:r>
            <a:r>
              <a:rPr lang="en-GB" sz="2500" b="1" dirty="0">
                <a:solidFill>
                  <a:schemeClr val="accent2"/>
                </a:solidFill>
                <a:latin typeface="Aparajita" pitchFamily="34" charset="0"/>
                <a:cs typeface="Aparajita" pitchFamily="34" charset="0"/>
              </a:rPr>
              <a:t>vertical dimension of 9 </a:t>
            </a:r>
            <a:r>
              <a:rPr lang="en-GB" sz="2500" b="1" dirty="0" smtClean="0">
                <a:solidFill>
                  <a:schemeClr val="accent2"/>
                </a:solidFill>
                <a:latin typeface="Aparajita" pitchFamily="34" charset="0"/>
                <a:cs typeface="Aparajita" pitchFamily="34" charset="0"/>
              </a:rPr>
              <a:t>mm is assumed. </a:t>
            </a:r>
          </a:p>
          <a:p>
            <a:pPr algn="just">
              <a:defRPr/>
            </a:pPr>
            <a:r>
              <a:rPr lang="en-GB" sz="2500" b="1" dirty="0" smtClean="0">
                <a:solidFill>
                  <a:schemeClr val="accent2"/>
                </a:solidFill>
                <a:latin typeface="Aparajita" pitchFamily="34" charset="0"/>
                <a:cs typeface="Aparajita" pitchFamily="34" charset="0"/>
              </a:rPr>
              <a:t>The </a:t>
            </a:r>
            <a:r>
              <a:rPr lang="en-GB" sz="2500" b="1" dirty="0">
                <a:solidFill>
                  <a:schemeClr val="accent2"/>
                </a:solidFill>
                <a:latin typeface="Aparajita" pitchFamily="34" charset="0"/>
                <a:cs typeface="Aparajita" pitchFamily="34" charset="0"/>
              </a:rPr>
              <a:t>material </a:t>
            </a:r>
            <a:r>
              <a:rPr lang="en-US" sz="2500" b="1" dirty="0">
                <a:solidFill>
                  <a:schemeClr val="accent2"/>
                </a:solidFill>
                <a:latin typeface="Aparajita" pitchFamily="34" charset="0"/>
                <a:cs typeface="Aparajita" pitchFamily="34" charset="0"/>
              </a:rPr>
              <a:t>maybe mixed S. Steel </a:t>
            </a:r>
            <a:r>
              <a:rPr lang="en-US" sz="2500" b="1" dirty="0" smtClean="0">
                <a:solidFill>
                  <a:schemeClr val="accent2"/>
                </a:solidFill>
                <a:latin typeface="Aparajita" pitchFamily="34" charset="0"/>
                <a:cs typeface="Aparajita" pitchFamily="34" charset="0"/>
              </a:rPr>
              <a:t>for </a:t>
            </a:r>
            <a:r>
              <a:rPr lang="en-US" sz="2500" b="1" dirty="0">
                <a:solidFill>
                  <a:schemeClr val="accent2"/>
                </a:solidFill>
                <a:latin typeface="Aparajita" pitchFamily="34" charset="0"/>
                <a:cs typeface="Aparajita" pitchFamily="34" charset="0"/>
              </a:rPr>
              <a:t>light </a:t>
            </a:r>
            <a:r>
              <a:rPr lang="en-US" sz="2500" b="1" dirty="0" smtClean="0">
                <a:solidFill>
                  <a:schemeClr val="accent2"/>
                </a:solidFill>
                <a:latin typeface="Aparajita" pitchFamily="34" charset="0"/>
                <a:cs typeface="Aparajita" pitchFamily="34" charset="0"/>
              </a:rPr>
              <a:t>exits and straight chambers ; copper for curved pipes </a:t>
            </a:r>
          </a:p>
          <a:p>
            <a:pPr algn="just">
              <a:defRPr/>
            </a:pPr>
            <a:r>
              <a:rPr lang="en-US" sz="2500" b="1" dirty="0" smtClean="0">
                <a:solidFill>
                  <a:schemeClr val="accent2"/>
                </a:solidFill>
                <a:latin typeface="Aparajita" pitchFamily="34" charset="0"/>
                <a:cs typeface="Aparajita" pitchFamily="34" charset="0"/>
              </a:rPr>
              <a:t>Long </a:t>
            </a:r>
            <a:r>
              <a:rPr lang="en-US" sz="2500" b="1" dirty="0">
                <a:solidFill>
                  <a:schemeClr val="accent2"/>
                </a:solidFill>
                <a:latin typeface="Aparajita" pitchFamily="34" charset="0"/>
                <a:cs typeface="Aparajita" pitchFamily="34" charset="0"/>
              </a:rPr>
              <a:t>straights with </a:t>
            </a:r>
            <a:r>
              <a:rPr lang="en-US" sz="2500" b="1" dirty="0" smtClean="0">
                <a:solidFill>
                  <a:schemeClr val="accent2"/>
                </a:solidFill>
                <a:latin typeface="Aparajita" pitchFamily="34" charset="0"/>
                <a:cs typeface="Aparajita" pitchFamily="34" charset="0"/>
              </a:rPr>
              <a:t>NEG and maybe also the straight short ones</a:t>
            </a:r>
            <a:endParaRPr lang="en-US" sz="2500" b="1" dirty="0">
              <a:solidFill>
                <a:schemeClr val="accent2"/>
              </a:solidFill>
              <a:latin typeface="Aparajita" pitchFamily="34" charset="0"/>
              <a:cs typeface="Aparajita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664048" y="251445"/>
            <a:ext cx="6906084" cy="839964"/>
          </a:xfrm>
          <a:prstGeom prst="rect">
            <a:avLst/>
          </a:prstGeom>
        </p:spPr>
        <p:txBody>
          <a:bodyPr lIns="96213" tIns="48107" rIns="96213" bIns="48107"/>
          <a:lstStyle/>
          <a:p>
            <a:pPr marL="0" marR="0" lvl="0" indent="0" algn="ctr" defTabSz="447675" rtl="0" eaLnBrk="1" fontAlgn="base" latinLnBrk="0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r>
              <a:rPr kumimoji="0" lang="en-US" sz="3200" b="1" i="1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Vacuum chamber geometry</a:t>
            </a:r>
          </a:p>
          <a:p>
            <a:pPr marL="0" marR="0" lvl="0" indent="0" algn="ctr" defTabSz="447675" rtl="0" eaLnBrk="1" fontAlgn="base" latinLnBrk="0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r>
              <a:rPr lang="en-US" sz="3200" b="1" i="1" kern="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Preliminary studies</a:t>
            </a:r>
            <a:endParaRPr kumimoji="0" lang="en-US" sz="3200" b="1" i="1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8" name="Rettangolo 5"/>
          <p:cNvSpPr>
            <a:spLocks noChangeArrowheads="1"/>
          </p:cNvSpPr>
          <p:nvPr/>
        </p:nvSpPr>
        <p:spPr bwMode="auto">
          <a:xfrm>
            <a:off x="1511920" y="6660157"/>
            <a:ext cx="2354153" cy="5550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96213" tIns="48107" rIns="96213" bIns="48107">
            <a:spAutoFit/>
          </a:bodyPr>
          <a:lstStyle/>
          <a:p>
            <a:pPr algn="ctr"/>
            <a:r>
              <a:rPr lang="en-US" sz="1600" i="1" dirty="0" smtClean="0">
                <a:solidFill>
                  <a:schemeClr val="tx1"/>
                </a:solidFill>
              </a:rPr>
              <a:t>(Ref. L. </a:t>
            </a:r>
            <a:r>
              <a:rPr lang="en-US" sz="1600" i="1" dirty="0" err="1" smtClean="0">
                <a:solidFill>
                  <a:schemeClr val="tx1"/>
                </a:solidFill>
              </a:rPr>
              <a:t>Sturari</a:t>
            </a:r>
            <a:r>
              <a:rPr lang="en-US" sz="1600" i="1" dirty="0" smtClean="0">
                <a:solidFill>
                  <a:schemeClr val="tx1"/>
                </a:solidFill>
              </a:rPr>
              <a:t>  </a:t>
            </a:r>
          </a:p>
          <a:p>
            <a:pPr algn="ctr"/>
            <a:r>
              <a:rPr lang="en-US" sz="1600" i="1" dirty="0" smtClean="0">
                <a:solidFill>
                  <a:schemeClr val="tx1"/>
                </a:solidFill>
              </a:rPr>
              <a:t>and I. </a:t>
            </a:r>
            <a:r>
              <a:rPr lang="en-US" sz="1600" i="1" dirty="0" err="1" smtClean="0">
                <a:solidFill>
                  <a:schemeClr val="tx1"/>
                </a:solidFill>
              </a:rPr>
              <a:t>Cudin</a:t>
            </a:r>
            <a:r>
              <a:rPr lang="en-US" sz="1600" i="1" dirty="0" smtClean="0">
                <a:solidFill>
                  <a:schemeClr val="tx1"/>
                </a:solidFill>
              </a:rPr>
              <a:t> ) </a:t>
            </a:r>
            <a:endParaRPr lang="en-US" sz="1600" i="1" dirty="0">
              <a:solidFill>
                <a:schemeClr val="tx1"/>
              </a:solidFill>
            </a:endParaRPr>
          </a:p>
        </p:txBody>
      </p:sp>
      <p:pic>
        <p:nvPicPr>
          <p:cNvPr id="9" name="Immagine 8" descr="CAMERA_B_UL_E2_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808" y="4283893"/>
            <a:ext cx="4098392" cy="2304256"/>
          </a:xfrm>
          <a:prstGeom prst="rect">
            <a:avLst/>
          </a:prstGeom>
        </p:spPr>
      </p:pic>
      <p:pic>
        <p:nvPicPr>
          <p:cNvPr id="10" name="Immagine 9" descr="CAMERA_B_UL_E2_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8304" y="3923853"/>
            <a:ext cx="4569665" cy="25692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D20A2F-BEF7-48C4-AE32-6466CA991A6A}" type="slidenum">
              <a:rPr lang="en-US" smtClean="0"/>
              <a:pPr>
                <a:defRPr/>
              </a:pPr>
              <a:t>24</a:t>
            </a:fld>
            <a:endParaRPr lang="en-US">
              <a:solidFill>
                <a:schemeClr val="tx1"/>
              </a:solidFill>
              <a:effectLst/>
            </a:endParaRPr>
          </a:p>
        </p:txBody>
      </p:sp>
      <p:graphicFrame>
        <p:nvGraphicFramePr>
          <p:cNvPr id="5" name="Tabella 4"/>
          <p:cNvGraphicFramePr>
            <a:graphicFrameLocks noGrp="1"/>
          </p:cNvGraphicFramePr>
          <p:nvPr/>
        </p:nvGraphicFramePr>
        <p:xfrm>
          <a:off x="155087" y="1511935"/>
          <a:ext cx="9757528" cy="4586199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489447"/>
                <a:gridCol w="1389317"/>
                <a:gridCol w="2439382"/>
                <a:gridCol w="2439382"/>
              </a:tblGrid>
              <a:tr h="43678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5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Parameter</a:t>
                      </a:r>
                      <a:endParaRPr kumimoji="0" lang="en-US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Verdana" pitchFamily="34" charset="0"/>
                        <a:ea typeface="MS PGothic" pitchFamily="34" charset="-128"/>
                      </a:endParaRPr>
                    </a:p>
                  </a:txBody>
                  <a:tcPr marL="93052" marR="93052" marT="50398" marB="50398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5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Units</a:t>
                      </a:r>
                      <a:endParaRPr kumimoji="0" lang="en-US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Verdana" pitchFamily="34" charset="0"/>
                        <a:ea typeface="MS PGothic" pitchFamily="34" charset="-128"/>
                      </a:endParaRPr>
                    </a:p>
                  </a:txBody>
                  <a:tcPr marL="93052" marR="93052" marT="50398" marB="50398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5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u="none" strike="noStrike" cap="none" normalizeH="0" baseline="0" dirty="0" err="1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Elettra</a:t>
                      </a:r>
                      <a:endParaRPr kumimoji="0" lang="en-US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Verdana" pitchFamily="34" charset="0"/>
                        <a:ea typeface="MS PGothic" pitchFamily="34" charset="-128"/>
                      </a:endParaRPr>
                    </a:p>
                  </a:txBody>
                  <a:tcPr marL="93052" marR="93052" marT="50398" marB="50398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5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Elettra2.0</a:t>
                      </a:r>
                      <a:endParaRPr kumimoji="0" lang="en-US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Verdana" pitchFamily="34" charset="0"/>
                        <a:ea typeface="MS PGothic" pitchFamily="34" charset="-128"/>
                      </a:endParaRPr>
                    </a:p>
                  </a:txBody>
                  <a:tcPr marL="93052" marR="93052" marT="50398" marB="50398" horzOverflow="overflow"/>
                </a:tc>
              </a:tr>
              <a:tr h="40878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5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Circumference</a:t>
                      </a:r>
                      <a:endParaRPr kumimoji="0" lang="en-US" sz="20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Verdana" pitchFamily="34" charset="0"/>
                        <a:ea typeface="MS PGothic" pitchFamily="34" charset="-128"/>
                      </a:endParaRPr>
                    </a:p>
                  </a:txBody>
                  <a:tcPr marL="93052" marR="93052" marT="50398" marB="50398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5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u="none" strike="noStrike" cap="none" normalizeH="0" baseline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m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Verdana" pitchFamily="34" charset="0"/>
                        <a:ea typeface="MS PGothic" pitchFamily="34" charset="-128"/>
                      </a:endParaRPr>
                    </a:p>
                  </a:txBody>
                  <a:tcPr marL="93052" marR="93052" marT="50398" marB="50398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5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259.2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Verdana" pitchFamily="34" charset="0"/>
                        <a:ea typeface="MS PGothic" pitchFamily="34" charset="-128"/>
                      </a:endParaRPr>
                    </a:p>
                  </a:txBody>
                  <a:tcPr marL="93052" marR="93052" marT="50398" marB="50398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5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259.(2-8)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Verdana" pitchFamily="34" charset="0"/>
                        <a:ea typeface="MS PGothic" pitchFamily="34" charset="-128"/>
                      </a:endParaRPr>
                    </a:p>
                  </a:txBody>
                  <a:tcPr marL="93052" marR="93052" marT="50398" marB="50398" horzOverflow="overflow"/>
                </a:tc>
              </a:tr>
              <a:tr h="4703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5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u="none" strike="noStrike" cap="none" normalizeH="0" baseline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Energy</a:t>
                      </a:r>
                      <a:endParaRPr kumimoji="0" lang="en-US" sz="2000" b="1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Verdana" pitchFamily="34" charset="0"/>
                        <a:ea typeface="MS PGothic" pitchFamily="34" charset="-128"/>
                      </a:endParaRPr>
                    </a:p>
                  </a:txBody>
                  <a:tcPr marL="93052" marR="93052" marT="50398" marB="50398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5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u="none" strike="noStrike" cap="none" normalizeH="0" baseline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GeV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Verdana" pitchFamily="34" charset="0"/>
                        <a:ea typeface="MS PGothic" pitchFamily="34" charset="-128"/>
                      </a:endParaRPr>
                    </a:p>
                  </a:txBody>
                  <a:tcPr marL="93052" marR="93052" marT="50398" marB="50398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5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u="none" strike="noStrike" cap="none" normalizeH="0" baseline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2 - 2.4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Verdana" pitchFamily="34" charset="0"/>
                        <a:ea typeface="MS PGothic" pitchFamily="34" charset="-128"/>
                      </a:endParaRPr>
                    </a:p>
                  </a:txBody>
                  <a:tcPr marL="93052" marR="93052" marT="50398" marB="50398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5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2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Verdana" pitchFamily="34" charset="0"/>
                        <a:ea typeface="MS PGothic" pitchFamily="34" charset="-128"/>
                      </a:endParaRPr>
                    </a:p>
                  </a:txBody>
                  <a:tcPr marL="93052" marR="93052" marT="50398" marB="50398" horzOverflow="overflow"/>
                </a:tc>
              </a:tr>
              <a:tr h="40878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5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u="none" strike="noStrike" cap="none" normalizeH="0" baseline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Horizontal emittance</a:t>
                      </a:r>
                      <a:endParaRPr kumimoji="0" lang="en-US" sz="2000" b="1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Verdana" pitchFamily="34" charset="0"/>
                        <a:ea typeface="MS PGothic" pitchFamily="34" charset="-128"/>
                      </a:endParaRPr>
                    </a:p>
                  </a:txBody>
                  <a:tcPr marL="93052" marR="93052" marT="50398" marB="50398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5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u="none" strike="noStrike" cap="none" normalizeH="0" baseline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pmrad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Verdana" pitchFamily="34" charset="0"/>
                        <a:ea typeface="MS PGothic" pitchFamily="34" charset="-128"/>
                      </a:endParaRPr>
                    </a:p>
                  </a:txBody>
                  <a:tcPr marL="93052" marR="93052" marT="50398" marB="50398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5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u="none" strike="noStrike" cap="none" normalizeH="0" baseline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7000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Verdana" pitchFamily="34" charset="0"/>
                        <a:ea typeface="MS PGothic" pitchFamily="34" charset="-128"/>
                      </a:endParaRPr>
                    </a:p>
                  </a:txBody>
                  <a:tcPr marL="93052" marR="93052" marT="50398" marB="50398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5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230-280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Verdana" pitchFamily="34" charset="0"/>
                        <a:ea typeface="MS PGothic" pitchFamily="34" charset="-128"/>
                      </a:endParaRPr>
                    </a:p>
                  </a:txBody>
                  <a:tcPr marL="93052" marR="93052" marT="50398" marB="50398" horzOverflow="overflow"/>
                </a:tc>
              </a:tr>
              <a:tr h="40878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5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Vertical     </a:t>
                      </a:r>
                      <a:r>
                        <a:rPr kumimoji="0" lang="en-US" sz="2000" u="none" strike="noStrike" cap="none" normalizeH="0" baseline="0" dirty="0" err="1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emittance</a:t>
                      </a:r>
                      <a:endParaRPr kumimoji="0" lang="en-US" sz="20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Verdana" pitchFamily="34" charset="0"/>
                        <a:ea typeface="MS PGothic" pitchFamily="34" charset="-128"/>
                      </a:endParaRPr>
                    </a:p>
                  </a:txBody>
                  <a:tcPr marL="93052" marR="93052" marT="50398" marB="50398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5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u="none" strike="noStrike" cap="none" normalizeH="0" baseline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pmrad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Verdana" pitchFamily="34" charset="0"/>
                        <a:ea typeface="MS PGothic" pitchFamily="34" charset="-128"/>
                      </a:endParaRPr>
                    </a:p>
                  </a:txBody>
                  <a:tcPr marL="93052" marR="93052" marT="50398" marB="50398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5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        70 </a:t>
                      </a:r>
                      <a:r>
                        <a:rPr kumimoji="0" lang="en-US" sz="15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(1% </a:t>
                      </a:r>
                      <a:r>
                        <a:rPr kumimoji="0" lang="en-US" sz="1500" u="none" strike="noStrike" cap="none" normalizeH="0" baseline="0" dirty="0" err="1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coupl</a:t>
                      </a:r>
                      <a:r>
                        <a:rPr kumimoji="0" lang="en-US" sz="15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)</a:t>
                      </a:r>
                      <a:endParaRPr kumimoji="0" lang="en-US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Verdana" pitchFamily="34" charset="0"/>
                        <a:ea typeface="MS PGothic" pitchFamily="34" charset="-128"/>
                      </a:endParaRPr>
                    </a:p>
                  </a:txBody>
                  <a:tcPr marL="93052" marR="93052" marT="50398" marB="50398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5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2.5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Verdana" pitchFamily="34" charset="0"/>
                        <a:ea typeface="MS PGothic" pitchFamily="34" charset="-128"/>
                      </a:endParaRPr>
                    </a:p>
                  </a:txBody>
                  <a:tcPr marL="93052" marR="93052" marT="50398" marB="50398" horzOverflow="overflow"/>
                </a:tc>
              </a:tr>
              <a:tr h="40878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5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Beam size @ ID (</a:t>
                      </a:r>
                      <a:r>
                        <a:rPr kumimoji="0" lang="en-US" sz="2000" u="none" strike="noStrike" cap="none" normalizeH="0" baseline="0" dirty="0" err="1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Symbol" pitchFamily="18" charset="2"/>
                        </a:rPr>
                        <a:t>s</a:t>
                      </a:r>
                      <a:r>
                        <a:rPr kumimoji="0" lang="en-US" sz="2000" u="none" strike="noStrike" cap="none" normalizeH="0" baseline="0" dirty="0" err="1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x,</a:t>
                      </a:r>
                      <a:r>
                        <a:rPr kumimoji="0" lang="en-US" sz="2000" u="none" strike="noStrike" cap="none" normalizeH="0" baseline="0" dirty="0" err="1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Symbol" pitchFamily="18" charset="2"/>
                        </a:rPr>
                        <a:t>s</a:t>
                      </a:r>
                      <a:r>
                        <a:rPr kumimoji="0" lang="en-US" sz="2000" u="none" strike="noStrike" cap="none" normalizeH="0" baseline="0" dirty="0" err="1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y</a:t>
                      </a: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)</a:t>
                      </a:r>
                      <a:endParaRPr kumimoji="0" lang="en-US" sz="20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Verdana" pitchFamily="34" charset="0"/>
                        <a:ea typeface="MS PGothic" pitchFamily="34" charset="-128"/>
                      </a:endParaRPr>
                    </a:p>
                  </a:txBody>
                  <a:tcPr marL="93052" marR="93052" marT="50398" marB="50398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5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Symbol" pitchFamily="18" charset="2"/>
                        </a:rPr>
                        <a:t>m</a:t>
                      </a: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m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Verdana" pitchFamily="34" charset="0"/>
                        <a:ea typeface="MS PGothic" pitchFamily="34" charset="-128"/>
                      </a:endParaRPr>
                    </a:p>
                  </a:txBody>
                  <a:tcPr marL="93052" marR="93052" marT="50398" marB="50398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5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245 , 14 </a:t>
                      </a:r>
                      <a:r>
                        <a:rPr kumimoji="0" lang="en-US" sz="15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(1% </a:t>
                      </a:r>
                      <a:r>
                        <a:rPr kumimoji="0" lang="en-US" sz="1500" u="none" strike="noStrike" cap="none" normalizeH="0" baseline="0" dirty="0" err="1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coupl</a:t>
                      </a:r>
                      <a:r>
                        <a:rPr kumimoji="0" lang="en-US" sz="15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)</a:t>
                      </a:r>
                      <a:endParaRPr kumimoji="0" lang="en-US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Verdana" pitchFamily="34" charset="0"/>
                        <a:ea typeface="MS PGothic" pitchFamily="34" charset="-128"/>
                      </a:endParaRPr>
                    </a:p>
                  </a:txBody>
                  <a:tcPr marL="93052" marR="93052" marT="50398" marB="50398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5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43 ,  3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Verdana" pitchFamily="34" charset="0"/>
                        <a:ea typeface="MS PGothic" pitchFamily="34" charset="-128"/>
                      </a:endParaRPr>
                    </a:p>
                  </a:txBody>
                  <a:tcPr marL="93052" marR="93052" marT="50398" marB="50398" horzOverflow="overflow"/>
                </a:tc>
              </a:tr>
              <a:tr h="40878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5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u="none" strike="noStrike" cap="none" normalizeH="0" baseline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Beam size at short ID</a:t>
                      </a:r>
                      <a:endParaRPr kumimoji="0" lang="en-US" sz="2000" b="1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Verdana" pitchFamily="34" charset="0"/>
                        <a:ea typeface="MS PGothic" pitchFamily="34" charset="-128"/>
                      </a:endParaRPr>
                    </a:p>
                  </a:txBody>
                  <a:tcPr marL="93052" marR="93052" marT="50398" marB="50398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5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Symbol" pitchFamily="18" charset="2"/>
                        </a:rPr>
                        <a:t>m</a:t>
                      </a: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m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Verdana" pitchFamily="34" charset="0"/>
                        <a:ea typeface="MS PGothic" pitchFamily="34" charset="-128"/>
                      </a:endParaRPr>
                    </a:p>
                  </a:txBody>
                  <a:tcPr marL="93052" marR="93052" marT="50398" marB="50398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5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u="none" strike="noStrike" cap="none" normalizeH="0" baseline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350 , 22 </a:t>
                      </a:r>
                      <a:r>
                        <a:rPr kumimoji="0" lang="en-US" sz="1500" u="none" strike="noStrike" cap="none" normalizeH="0" baseline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(1% coupl)</a:t>
                      </a:r>
                      <a:endParaRPr kumimoji="0" 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Verdana" pitchFamily="34" charset="0"/>
                        <a:ea typeface="MS PGothic" pitchFamily="34" charset="-128"/>
                      </a:endParaRPr>
                    </a:p>
                  </a:txBody>
                  <a:tcPr marL="93052" marR="93052" marT="50398" marB="50398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5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 45 ,  3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Verdana" pitchFamily="34" charset="0"/>
                        <a:ea typeface="MS PGothic" pitchFamily="34" charset="-128"/>
                      </a:endParaRPr>
                    </a:p>
                  </a:txBody>
                  <a:tcPr marL="93052" marR="93052" marT="50398" marB="50398" horzOverflow="overflow"/>
                </a:tc>
              </a:tr>
              <a:tr h="40878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5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u="none" strike="noStrike" cap="none" normalizeH="0" baseline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Beam size @ Bend</a:t>
                      </a:r>
                      <a:endParaRPr kumimoji="0" lang="en-US" sz="2000" b="1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Verdana" pitchFamily="34" charset="0"/>
                        <a:ea typeface="MS PGothic" pitchFamily="34" charset="-128"/>
                      </a:endParaRPr>
                    </a:p>
                  </a:txBody>
                  <a:tcPr marL="93052" marR="93052" marT="50398" marB="50398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5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Symbol" pitchFamily="18" charset="2"/>
                        </a:rPr>
                        <a:t>m</a:t>
                      </a: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m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Verdana" pitchFamily="34" charset="0"/>
                        <a:ea typeface="MS PGothic" pitchFamily="34" charset="-128"/>
                      </a:endParaRPr>
                    </a:p>
                  </a:txBody>
                  <a:tcPr marL="93052" marR="93052" marT="50398" marB="50398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5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150,  28 </a:t>
                      </a:r>
                      <a:r>
                        <a:rPr kumimoji="0" lang="en-US" sz="15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(1% </a:t>
                      </a:r>
                      <a:r>
                        <a:rPr kumimoji="0" lang="en-US" sz="1500" u="none" strike="noStrike" cap="none" normalizeH="0" baseline="0" dirty="0" err="1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coupl</a:t>
                      </a:r>
                      <a:r>
                        <a:rPr kumimoji="0" lang="en-US" sz="15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)</a:t>
                      </a:r>
                      <a:endParaRPr kumimoji="0" lang="en-US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Verdana" pitchFamily="34" charset="0"/>
                        <a:ea typeface="MS PGothic" pitchFamily="34" charset="-128"/>
                      </a:endParaRPr>
                    </a:p>
                  </a:txBody>
                  <a:tcPr marL="93052" marR="93052" marT="50398" marB="50398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5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17 ,  7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Verdana" pitchFamily="34" charset="0"/>
                        <a:ea typeface="MS PGothic" pitchFamily="34" charset="-128"/>
                      </a:endParaRPr>
                    </a:p>
                  </a:txBody>
                  <a:tcPr marL="93052" marR="93052" marT="50398" marB="50398" horzOverflow="overflow"/>
                </a:tc>
              </a:tr>
              <a:tr h="40878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5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u="none" strike="noStrike" cap="none" normalizeH="0" baseline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Bunch length</a:t>
                      </a:r>
                      <a:endParaRPr kumimoji="0" lang="en-US" sz="2000" b="1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Verdana" pitchFamily="34" charset="0"/>
                        <a:ea typeface="MS PGothic" pitchFamily="34" charset="-128"/>
                      </a:endParaRPr>
                    </a:p>
                  </a:txBody>
                  <a:tcPr marL="93052" marR="93052" marT="50398" marB="50398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5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u="none" strike="noStrike" cap="none" normalizeH="0" baseline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ps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Verdana" pitchFamily="34" charset="0"/>
                        <a:ea typeface="MS PGothic" pitchFamily="34" charset="-128"/>
                      </a:endParaRPr>
                    </a:p>
                  </a:txBody>
                  <a:tcPr marL="93052" marR="93052" marT="50398" marB="50398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5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18 </a:t>
                      </a:r>
                      <a:r>
                        <a:rPr kumimoji="0" lang="en-US" sz="15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(100 with 3HC )</a:t>
                      </a:r>
                      <a:endParaRPr kumimoji="0" lang="en-US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Verdana" pitchFamily="34" charset="0"/>
                        <a:ea typeface="MS PGothic" pitchFamily="34" charset="-128"/>
                      </a:endParaRPr>
                    </a:p>
                  </a:txBody>
                  <a:tcPr marL="93052" marR="93052" marT="50398" marB="50398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5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9 </a:t>
                      </a:r>
                      <a:r>
                        <a:rPr kumimoji="0" lang="en-US" sz="1500" b="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(70-100 with 3HC )</a:t>
                      </a:r>
                      <a:endParaRPr kumimoji="0" lang="en-US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Verdana" pitchFamily="34" charset="0"/>
                        <a:ea typeface="MS PGothic" pitchFamily="34" charset="-128"/>
                      </a:endParaRPr>
                    </a:p>
                  </a:txBody>
                  <a:tcPr marL="93052" marR="93052" marT="50398" marB="50398" horzOverflow="overflow"/>
                </a:tc>
              </a:tr>
              <a:tr h="40878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5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u="none" strike="noStrike" cap="none" normalizeH="0" baseline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Energy spread</a:t>
                      </a:r>
                      <a:endParaRPr kumimoji="0" lang="en-US" sz="2000" b="1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Verdana" pitchFamily="34" charset="0"/>
                        <a:ea typeface="MS PGothic" pitchFamily="34" charset="-128"/>
                      </a:endParaRPr>
                    </a:p>
                  </a:txBody>
                  <a:tcPr marL="93052" marR="93052" marT="50398" marB="50398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5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u="none" strike="noStrike" cap="none" normalizeH="0" baseline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DE/E %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Verdana" pitchFamily="34" charset="0"/>
                        <a:ea typeface="MS PGothic" pitchFamily="34" charset="-128"/>
                      </a:endParaRPr>
                    </a:p>
                  </a:txBody>
                  <a:tcPr marL="93052" marR="93052" marT="50398" marB="50398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5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u="none" strike="noStrike" cap="none" normalizeH="0" baseline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0.08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Verdana" pitchFamily="34" charset="0"/>
                        <a:ea typeface="MS PGothic" pitchFamily="34" charset="-128"/>
                      </a:endParaRPr>
                    </a:p>
                  </a:txBody>
                  <a:tcPr marL="93052" marR="93052" marT="50398" marB="50398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5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0.07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Verdana" pitchFamily="34" charset="0"/>
                        <a:ea typeface="MS PGothic" pitchFamily="34" charset="-128"/>
                      </a:endParaRPr>
                    </a:p>
                  </a:txBody>
                  <a:tcPr marL="93052" marR="93052" marT="50398" marB="50398" horzOverflow="overflow"/>
                </a:tc>
              </a:tr>
              <a:tr h="40878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5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u="none" strike="noStrike" cap="none" normalizeH="0" baseline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Bending angle</a:t>
                      </a:r>
                      <a:endParaRPr kumimoji="0" lang="en-US" sz="2000" b="1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Verdana" pitchFamily="34" charset="0"/>
                        <a:ea typeface="MS PGothic" pitchFamily="34" charset="-128"/>
                      </a:endParaRPr>
                    </a:p>
                  </a:txBody>
                  <a:tcPr marL="93052" marR="93052" marT="50398" marB="50398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5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u="none" strike="noStrike" cap="none" normalizeH="0" baseline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degree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Verdana" pitchFamily="34" charset="0"/>
                        <a:ea typeface="MS PGothic" pitchFamily="34" charset="-128"/>
                      </a:endParaRPr>
                    </a:p>
                  </a:txBody>
                  <a:tcPr marL="93052" marR="93052" marT="50398" marB="50398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5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u="none" strike="noStrike" cap="none" normalizeH="0" baseline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15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Verdana" pitchFamily="34" charset="0"/>
                        <a:ea typeface="MS PGothic" pitchFamily="34" charset="-128"/>
                      </a:endParaRPr>
                    </a:p>
                  </a:txBody>
                  <a:tcPr marL="93052" marR="93052" marT="50398" marB="50398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5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</a:rPr>
                        <a:t>5, 5.6 and 4.4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Verdana" pitchFamily="34" charset="0"/>
                        <a:ea typeface="MS PGothic" pitchFamily="34" charset="-128"/>
                      </a:endParaRPr>
                    </a:p>
                  </a:txBody>
                  <a:tcPr marL="93052" marR="93052" marT="50398" marB="50398" horzOverflow="overflow"/>
                </a:tc>
              </a:tr>
            </a:tbl>
          </a:graphicData>
        </a:graphic>
      </p:graphicFrame>
      <p:sp>
        <p:nvSpPr>
          <p:cNvPr id="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664048" y="251445"/>
            <a:ext cx="6545944" cy="839964"/>
          </a:xfrm>
          <a:prstGeom prst="rect">
            <a:avLst/>
          </a:prstGeom>
        </p:spPr>
        <p:txBody>
          <a:bodyPr lIns="96213" tIns="48107" rIns="96213" bIns="48107"/>
          <a:lstStyle/>
          <a:p>
            <a:pPr algn="l" eaLnBrk="1" hangingPunct="1">
              <a:defRPr/>
            </a:pPr>
            <a:r>
              <a:rPr lang="en-US" sz="3600" b="1" i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Elettra</a:t>
            </a:r>
            <a:r>
              <a:rPr lang="en-US" sz="3600" b="1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and Elettra2.0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idx="4294967295"/>
          </p:nvPr>
        </p:nvSpPr>
        <p:spPr>
          <a:xfrm>
            <a:off x="2736056" y="167993"/>
            <a:ext cx="5748470" cy="839964"/>
          </a:xfrm>
          <a:prstGeom prst="rect">
            <a:avLst/>
          </a:prstGeom>
        </p:spPr>
        <p:txBody>
          <a:bodyPr lIns="96213" tIns="48107" rIns="96213" bIns="48107"/>
          <a:lstStyle/>
          <a:p>
            <a:pPr>
              <a:defRPr/>
            </a:pPr>
            <a:r>
              <a:rPr lang="en-US" sz="3600" b="1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Brilliance </a:t>
            </a:r>
            <a:endParaRPr lang="en-US" sz="3600" b="1" i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9743AF2-A9EA-471E-86B1-864FC12D68D0}" type="slidenum">
              <a:rPr lang="en-US" smtClean="0"/>
              <a:pPr>
                <a:defRPr/>
              </a:pPr>
              <a:t>25</a:t>
            </a:fld>
            <a:endParaRPr lang="en-US">
              <a:solidFill>
                <a:schemeClr val="tx1"/>
              </a:solidFill>
              <a:effectLst/>
            </a:endParaRPr>
          </a:p>
        </p:txBody>
      </p:sp>
      <p:pic>
        <p:nvPicPr>
          <p:cNvPr id="39940" name="Immagine 4" descr="Fig3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7170" y="1175950"/>
            <a:ext cx="9586287" cy="59007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E8E24F-9565-424D-A65C-3CA9C897F351}" type="slidenum">
              <a:rPr lang="en-US"/>
              <a:pPr>
                <a:defRPr/>
              </a:pPr>
              <a:t>26</a:t>
            </a:fld>
            <a:endParaRPr lang="en-US">
              <a:solidFill>
                <a:schemeClr val="tx1"/>
              </a:solidFill>
              <a:effectLst/>
            </a:endParaRPr>
          </a:p>
        </p:txBody>
      </p:sp>
      <p:sp>
        <p:nvSpPr>
          <p:cNvPr id="91136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592041" y="251445"/>
            <a:ext cx="5040560" cy="839964"/>
          </a:xfrm>
          <a:prstGeom prst="rect">
            <a:avLst/>
          </a:prstGeom>
        </p:spPr>
        <p:txBody>
          <a:bodyPr lIns="96213" tIns="48107" rIns="96213" bIns="48107"/>
          <a:lstStyle/>
          <a:p>
            <a:pPr algn="l" eaLnBrk="1" hangingPunct="1">
              <a:defRPr/>
            </a:pPr>
            <a:r>
              <a:rPr lang="en-US" sz="3600" b="1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Summary</a:t>
            </a:r>
          </a:p>
        </p:txBody>
      </p:sp>
      <p:sp>
        <p:nvSpPr>
          <p:cNvPr id="91136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43768" y="1619597"/>
            <a:ext cx="9793088" cy="4536504"/>
          </a:xfrm>
          <a:prstGeom prst="rect">
            <a:avLst/>
          </a:prstGeom>
          <a:ln w="28575">
            <a:solidFill>
              <a:srgbClr val="FF3300"/>
            </a:solidFill>
          </a:ln>
        </p:spPr>
        <p:txBody>
          <a:bodyPr lIns="96213" tIns="48107" rIns="96213" bIns="48107"/>
          <a:lstStyle/>
          <a:p>
            <a:pPr marL="481066" indent="-481066" algn="just">
              <a:buFont typeface="Wingdings" pitchFamily="2" charset="2"/>
              <a:buChar char="v"/>
              <a:defRPr/>
            </a:pPr>
            <a:r>
              <a:rPr lang="en-US" sz="275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The Laboratory operates the first European third generation Synchrotron Light Source for soft x-rays at 2 and 2.4 GeV and a HGHG 1.8 GeV Free Electron Laser. </a:t>
            </a:r>
          </a:p>
          <a:p>
            <a:pPr marL="481066" indent="-481066" algn="just">
              <a:buFont typeface="Wingdings" pitchFamily="2" charset="2"/>
              <a:buChar char="v"/>
              <a:defRPr/>
            </a:pPr>
            <a:r>
              <a:rPr lang="en-US" sz="275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There are plans for improvements for both mid and long term future. </a:t>
            </a:r>
          </a:p>
          <a:p>
            <a:pPr marL="481066" indent="-481066" algn="just">
              <a:buFont typeface="Wingdings" pitchFamily="2" charset="2"/>
              <a:buChar char="v"/>
              <a:defRPr/>
            </a:pPr>
            <a:r>
              <a:rPr lang="en-US" sz="275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Elettra2.0 lattice is fixed as a 6BA structure. The “white paper” is completed and available. Work continues towards CDR completion by the end of the year</a:t>
            </a:r>
            <a:r>
              <a:rPr lang="en-US" sz="29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.</a:t>
            </a:r>
            <a:r>
              <a:rPr lang="en-US" sz="3000" dirty="0" smtClean="0">
                <a:latin typeface="Arial" pitchFamily="34" charset="0"/>
              </a:rPr>
              <a:t>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BA6604B-A0BB-4724-A986-E230E2EA9531}" type="slidenum">
              <a:rPr lang="en-US"/>
              <a:pPr>
                <a:defRPr/>
              </a:pPr>
              <a:t>27</a:t>
            </a:fld>
            <a:endParaRPr lang="en-US">
              <a:solidFill>
                <a:schemeClr val="tx1"/>
              </a:solidFill>
              <a:effectLst/>
            </a:endParaRPr>
          </a:p>
        </p:txBody>
      </p:sp>
      <p:pic>
        <p:nvPicPr>
          <p:cNvPr id="47107" name="Picture 5" descr="IMG_193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8063" y="1259946"/>
            <a:ext cx="8064500" cy="582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0665" name="Text Box 9"/>
          <p:cNvSpPr txBox="1">
            <a:spLocks noChangeArrowheads="1"/>
          </p:cNvSpPr>
          <p:nvPr/>
        </p:nvSpPr>
        <p:spPr bwMode="auto">
          <a:xfrm>
            <a:off x="232630" y="1595931"/>
            <a:ext cx="9305192" cy="58376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6213" tIns="48107" rIns="96213" bIns="48107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400" b="1" i="1" dirty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Thank you for your attention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Beam lines 28 + 6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F71F16B-F57D-6044-AFB5-C1CBB03C6F13}" type="slidenum">
              <a:rPr lang="it-IT" smtClean="0"/>
              <a:pPr>
                <a:defRPr/>
              </a:pPr>
              <a:t>3</a:t>
            </a:fld>
            <a:endParaRPr lang="it-IT" dirty="0"/>
          </a:p>
        </p:txBody>
      </p:sp>
      <p:pic>
        <p:nvPicPr>
          <p:cNvPr id="179203" name="Picture 3" descr="al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7784" y="1547589"/>
            <a:ext cx="5040560" cy="5040560"/>
          </a:xfrm>
          <a:prstGeom prst="rect">
            <a:avLst/>
          </a:prstGeom>
          <a:noFill/>
        </p:spPr>
      </p:pic>
      <p:pic>
        <p:nvPicPr>
          <p:cNvPr id="179205" name="Picture 5" descr="https://www.elettra.eu/images/Documents/FERMI%20Machine/PADReS/Images/BL%20layout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9212914">
            <a:off x="4352853" y="2936152"/>
            <a:ext cx="6055375" cy="2533165"/>
          </a:xfrm>
          <a:prstGeom prst="rect">
            <a:avLst/>
          </a:prstGeom>
          <a:noFill/>
        </p:spPr>
      </p:pic>
      <p:pic>
        <p:nvPicPr>
          <p:cNvPr id="8" name="Picture 3" descr="https://www.elettra.eu/images/Documents/General/Experimental%20techniques/Photoelectron%20Emission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3768" y="6012085"/>
            <a:ext cx="1143000" cy="1143000"/>
          </a:xfrm>
          <a:prstGeom prst="rect">
            <a:avLst/>
          </a:prstGeom>
          <a:noFill/>
        </p:spPr>
      </p:pic>
      <p:pic>
        <p:nvPicPr>
          <p:cNvPr id="9" name="Picture 4" descr="https://www.elettra.eu/images/Documents/General/Experimental%20techniques/Imaging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56536" y="899517"/>
            <a:ext cx="1143000" cy="1143000"/>
          </a:xfrm>
          <a:prstGeom prst="rect">
            <a:avLst/>
          </a:prstGeom>
          <a:noFill/>
        </p:spPr>
      </p:pic>
      <p:pic>
        <p:nvPicPr>
          <p:cNvPr id="10" name="Picture 5" descr="https://www.elettra.eu/images/Documents/General/Experimental%20techniques/scattering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744168" y="6084093"/>
            <a:ext cx="1143000" cy="1133475"/>
          </a:xfrm>
          <a:prstGeom prst="rect">
            <a:avLst/>
          </a:prstGeom>
          <a:noFill/>
        </p:spPr>
      </p:pic>
      <p:pic>
        <p:nvPicPr>
          <p:cNvPr id="11" name="Picture 6" descr="https://www.elettra.eu/images/Documents/General/Experimental%20techniques/Reflection1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624488" y="5940077"/>
            <a:ext cx="1143000" cy="1143000"/>
          </a:xfrm>
          <a:prstGeom prst="rect">
            <a:avLst/>
          </a:prstGeom>
          <a:noFill/>
        </p:spPr>
      </p:pic>
      <p:pic>
        <p:nvPicPr>
          <p:cNvPr id="12" name="Picture 7" descr="https://www.elettra.eu/images/Documents/General/Experimental%20techniques/Absorption1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616376" y="2339677"/>
            <a:ext cx="1143000" cy="1143000"/>
          </a:xfrm>
          <a:prstGeom prst="rect">
            <a:avLst/>
          </a:prstGeom>
          <a:noFill/>
        </p:spPr>
      </p:pic>
      <p:pic>
        <p:nvPicPr>
          <p:cNvPr id="13" name="Picture 8" descr="https://www.elettra.eu/images/Documents/General/Experimental%20techniques/Diffraction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608264" y="1043533"/>
            <a:ext cx="1143000" cy="1143000"/>
          </a:xfrm>
          <a:prstGeom prst="rect">
            <a:avLst/>
          </a:prstGeom>
          <a:noFill/>
        </p:spPr>
      </p:pic>
      <p:pic>
        <p:nvPicPr>
          <p:cNvPr id="14" name="Picture 9" descr="https://www.elettra.eu/images/Documents/General/Experimental%20techniques/Lithography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8640712" y="5075981"/>
            <a:ext cx="1143000" cy="1143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>
            <a:spLocks noGrp="1"/>
          </p:cNvSpPr>
          <p:nvPr>
            <p:ph type="title"/>
          </p:nvPr>
        </p:nvSpPr>
        <p:spPr bwMode="auto">
          <a:xfrm>
            <a:off x="2952750" y="179388"/>
            <a:ext cx="6696075" cy="93662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b="1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FERMI</a:t>
            </a:r>
            <a:endParaRPr lang="en-US" b="1" i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3FC065C-AA97-644B-A6BA-562C92DA3A42}" type="slidenum">
              <a:rPr lang="it-IT" smtClean="0"/>
              <a:pPr>
                <a:defRPr/>
              </a:pPr>
              <a:t>4</a:t>
            </a:fld>
            <a:endParaRPr lang="it-IT" dirty="0"/>
          </a:p>
        </p:txBody>
      </p:sp>
      <p:grpSp>
        <p:nvGrpSpPr>
          <p:cNvPr id="2" name="Group 1"/>
          <p:cNvGrpSpPr>
            <a:grpSpLocks noChangeAspect="1"/>
          </p:cNvGrpSpPr>
          <p:nvPr/>
        </p:nvGrpSpPr>
        <p:grpSpPr>
          <a:xfrm>
            <a:off x="503808" y="1979637"/>
            <a:ext cx="9073008" cy="5224686"/>
            <a:chOff x="360363" y="1256998"/>
            <a:chExt cx="9439275" cy="5435600"/>
          </a:xfrm>
        </p:grpSpPr>
        <p:pic>
          <p:nvPicPr>
            <p:cNvPr id="5" name="Picture 14" descr="Elettra_aerea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16615" b="19939"/>
            <a:stretch>
              <a:fillRect/>
            </a:stretch>
          </p:blipFill>
          <p:spPr bwMode="auto">
            <a:xfrm>
              <a:off x="360363" y="1256998"/>
              <a:ext cx="9439275" cy="5435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" name="Group 20"/>
            <p:cNvGrpSpPr>
              <a:grpSpLocks/>
            </p:cNvGrpSpPr>
            <p:nvPr/>
          </p:nvGrpSpPr>
          <p:grpSpPr bwMode="auto">
            <a:xfrm rot="-120000">
              <a:off x="2619375" y="5494338"/>
              <a:ext cx="2033588" cy="1058862"/>
              <a:chOff x="2050889" y="5292250"/>
              <a:chExt cx="2032545" cy="1058987"/>
            </a:xfrm>
          </p:grpSpPr>
          <p:sp>
            <p:nvSpPr>
              <p:cNvPr id="7" name="CasellaDiTesto 20"/>
              <p:cNvSpPr txBox="1">
                <a:spLocks noChangeArrowheads="1"/>
              </p:cNvSpPr>
              <p:nvPr/>
            </p:nvSpPr>
            <p:spPr bwMode="auto">
              <a:xfrm rot="-1218126">
                <a:off x="2294322" y="5765950"/>
                <a:ext cx="1789112" cy="585287"/>
              </a:xfrm>
              <a:prstGeom prst="rect">
                <a:avLst/>
              </a:prstGeom>
              <a:solidFill>
                <a:srgbClr val="00B0F0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>
                  <a:defRPr sz="2400">
                    <a:solidFill>
                      <a:schemeClr val="bg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>
                  <a:defRPr sz="2400">
                    <a:solidFill>
                      <a:schemeClr val="bg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>
                  <a:defRPr sz="2400">
                    <a:solidFill>
                      <a:schemeClr val="bg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>
                  <a:defRPr sz="2400">
                    <a:solidFill>
                      <a:schemeClr val="bg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>
                  <a:defRPr sz="2400">
                    <a:solidFill>
                      <a:schemeClr val="bg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defTabSz="446088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2400">
                    <a:solidFill>
                      <a:schemeClr val="bg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defTabSz="446088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2400">
                    <a:solidFill>
                      <a:schemeClr val="bg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defTabSz="446088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2400">
                    <a:solidFill>
                      <a:schemeClr val="bg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defTabSz="446088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2400">
                    <a:solidFill>
                      <a:schemeClr val="bg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/>
                <a:r>
                  <a:rPr lang="it-IT" sz="1600" b="1">
                    <a:sym typeface="Symbol" charset="0"/>
                  </a:rPr>
                  <a:t> </a:t>
                </a:r>
                <a:r>
                  <a:rPr lang="it-IT" sz="1600" b="1"/>
                  <a:t>50 m</a:t>
                </a:r>
              </a:p>
              <a:p>
                <a:pPr algn="ctr" eaLnBrk="1"/>
                <a:r>
                  <a:rPr lang="it-IT" sz="1600" b="1"/>
                  <a:t>Experim. Hall</a:t>
                </a:r>
              </a:p>
            </p:txBody>
          </p:sp>
          <p:cxnSp>
            <p:nvCxnSpPr>
              <p:cNvPr id="8" name="Connettore 2 15"/>
              <p:cNvCxnSpPr/>
              <p:nvPr/>
            </p:nvCxnSpPr>
            <p:spPr>
              <a:xfrm flipV="1">
                <a:off x="1989542" y="5206501"/>
                <a:ext cx="1800888" cy="647776"/>
              </a:xfrm>
              <a:prstGeom prst="straightConnector1">
                <a:avLst/>
              </a:prstGeom>
              <a:ln w="57150">
                <a:solidFill>
                  <a:srgbClr val="00B0F0"/>
                </a:solidFill>
                <a:headEnd type="arrow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" name="Group 18"/>
            <p:cNvGrpSpPr>
              <a:grpSpLocks/>
            </p:cNvGrpSpPr>
            <p:nvPr/>
          </p:nvGrpSpPr>
          <p:grpSpPr bwMode="auto">
            <a:xfrm rot="-156438">
              <a:off x="4567238" y="4630738"/>
              <a:ext cx="2139950" cy="982662"/>
              <a:chOff x="3886558" y="4574094"/>
              <a:chExt cx="2141180" cy="981650"/>
            </a:xfrm>
          </p:grpSpPr>
          <p:sp>
            <p:nvSpPr>
              <p:cNvPr id="10" name="CasellaDiTesto 20"/>
              <p:cNvSpPr txBox="1">
                <a:spLocks noChangeArrowheads="1"/>
              </p:cNvSpPr>
              <p:nvPr/>
            </p:nvSpPr>
            <p:spPr bwMode="auto">
              <a:xfrm rot="-1202023">
                <a:off x="4237038" y="4970968"/>
                <a:ext cx="1790700" cy="584776"/>
              </a:xfrm>
              <a:prstGeom prst="rect">
                <a:avLst/>
              </a:prstGeom>
              <a:solidFill>
                <a:srgbClr val="FF0000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>
                  <a:defRPr sz="2400">
                    <a:solidFill>
                      <a:schemeClr val="bg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>
                  <a:defRPr sz="2400">
                    <a:solidFill>
                      <a:schemeClr val="bg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>
                  <a:defRPr sz="2400">
                    <a:solidFill>
                      <a:schemeClr val="bg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>
                  <a:defRPr sz="2400">
                    <a:solidFill>
                      <a:schemeClr val="bg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>
                  <a:defRPr sz="2400">
                    <a:solidFill>
                      <a:schemeClr val="bg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defTabSz="446088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2400">
                    <a:solidFill>
                      <a:schemeClr val="bg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defTabSz="446088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2400">
                    <a:solidFill>
                      <a:schemeClr val="bg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defTabSz="446088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2400">
                    <a:solidFill>
                      <a:schemeClr val="bg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defTabSz="446088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2400">
                    <a:solidFill>
                      <a:schemeClr val="bg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/>
                <a:r>
                  <a:rPr lang="it-IT" sz="1600" b="1">
                    <a:sym typeface="Symbol" charset="0"/>
                  </a:rPr>
                  <a:t> 10</a:t>
                </a:r>
                <a:r>
                  <a:rPr lang="it-IT" sz="1600" b="1"/>
                  <a:t>0 m</a:t>
                </a:r>
              </a:p>
              <a:p>
                <a:pPr algn="ctr" eaLnBrk="1"/>
                <a:r>
                  <a:rPr lang="it-IT" sz="1600" b="1"/>
                  <a:t>Undulator Hall</a:t>
                </a:r>
              </a:p>
            </p:txBody>
          </p:sp>
          <p:cxnSp>
            <p:nvCxnSpPr>
              <p:cNvPr id="11" name="Connettore 2 19"/>
              <p:cNvCxnSpPr/>
              <p:nvPr/>
            </p:nvCxnSpPr>
            <p:spPr>
              <a:xfrm flipV="1">
                <a:off x="3817818" y="4501844"/>
                <a:ext cx="1899741" cy="718396"/>
              </a:xfrm>
              <a:prstGeom prst="straightConnector1">
                <a:avLst/>
              </a:prstGeom>
              <a:ln w="57150">
                <a:solidFill>
                  <a:srgbClr val="FF0000"/>
                </a:solidFill>
                <a:headEnd type="arrow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" name="Group 17"/>
            <p:cNvGrpSpPr>
              <a:grpSpLocks/>
            </p:cNvGrpSpPr>
            <p:nvPr/>
          </p:nvGrpSpPr>
          <p:grpSpPr bwMode="auto">
            <a:xfrm rot="-151933">
              <a:off x="6535738" y="3524250"/>
              <a:ext cx="2592387" cy="1752600"/>
              <a:chOff x="5867400" y="3500438"/>
              <a:chExt cx="2592388" cy="1752600"/>
            </a:xfrm>
          </p:grpSpPr>
          <p:sp>
            <p:nvSpPr>
              <p:cNvPr id="13" name="CasellaDiTesto 20"/>
              <p:cNvSpPr txBox="1">
                <a:spLocks noChangeArrowheads="1"/>
              </p:cNvSpPr>
              <p:nvPr/>
            </p:nvSpPr>
            <p:spPr bwMode="auto">
              <a:xfrm rot="-1286669">
                <a:off x="6573838" y="4052888"/>
                <a:ext cx="1790700" cy="1200150"/>
              </a:xfrm>
              <a:prstGeom prst="rect">
                <a:avLst/>
              </a:prstGeom>
              <a:solidFill>
                <a:srgbClr val="FFFF00">
                  <a:alpha val="50195"/>
                </a:srgbClr>
              </a:solidFill>
              <a:ln w="9525">
                <a:solidFill>
                  <a:srgbClr val="FFFF00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 eaLnBrk="0">
                  <a:defRPr sz="2400">
                    <a:solidFill>
                      <a:schemeClr val="bg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>
                  <a:defRPr sz="2400">
                    <a:solidFill>
                      <a:schemeClr val="bg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>
                  <a:defRPr sz="2400">
                    <a:solidFill>
                      <a:schemeClr val="bg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>
                  <a:defRPr sz="2400">
                    <a:solidFill>
                      <a:schemeClr val="bg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>
                  <a:defRPr sz="2400">
                    <a:solidFill>
                      <a:schemeClr val="bg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defTabSz="446088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2400">
                    <a:solidFill>
                      <a:schemeClr val="bg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defTabSz="446088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2400">
                    <a:solidFill>
                      <a:schemeClr val="bg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defTabSz="446088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2400">
                    <a:solidFill>
                      <a:schemeClr val="bg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defTabSz="446088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2400">
                    <a:solidFill>
                      <a:schemeClr val="bg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/>
                <a:r>
                  <a:rPr lang="it-IT" b="1">
                    <a:sym typeface="Symbol" charset="0"/>
                  </a:rPr>
                  <a:t> </a:t>
                </a:r>
                <a:r>
                  <a:rPr lang="it-IT" sz="1600" b="1">
                    <a:sym typeface="Symbol" charset="0"/>
                  </a:rPr>
                  <a:t>20</a:t>
                </a:r>
                <a:r>
                  <a:rPr lang="it-IT" sz="1600" b="1"/>
                  <a:t>0 m</a:t>
                </a:r>
              </a:p>
              <a:p>
                <a:pPr algn="ctr" eaLnBrk="1"/>
                <a:r>
                  <a:rPr lang="it-IT" sz="1600" b="1"/>
                  <a:t>Linac Tunnel + </a:t>
                </a:r>
              </a:p>
              <a:p>
                <a:pPr algn="ctr" eaLnBrk="1"/>
                <a:r>
                  <a:rPr lang="it-IT" sz="1600" b="1"/>
                  <a:t>Injector Extension</a:t>
                </a:r>
              </a:p>
            </p:txBody>
          </p:sp>
          <p:cxnSp>
            <p:nvCxnSpPr>
              <p:cNvPr id="14" name="Connettore 2 22"/>
              <p:cNvCxnSpPr/>
              <p:nvPr/>
            </p:nvCxnSpPr>
            <p:spPr>
              <a:xfrm flipV="1">
                <a:off x="5793572" y="3422124"/>
                <a:ext cx="2592389" cy="1008062"/>
              </a:xfrm>
              <a:prstGeom prst="straightConnector1">
                <a:avLst/>
              </a:prstGeom>
              <a:ln w="57150">
                <a:solidFill>
                  <a:srgbClr val="FFFF00"/>
                </a:solidFill>
                <a:headEnd type="arrow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6" name="Segnaposto testo 2"/>
          <p:cNvSpPr>
            <a:spLocks noGrp="1"/>
          </p:cNvSpPr>
          <p:nvPr>
            <p:ph idx="1"/>
          </p:nvPr>
        </p:nvSpPr>
        <p:spPr bwMode="auto">
          <a:xfrm>
            <a:off x="625" y="1043533"/>
            <a:ext cx="10080000" cy="792088"/>
          </a:xfrm>
          <a:extLst/>
        </p:spPr>
        <p:txBody>
          <a:bodyPr vert="horz" wrap="square" numCol="1" anchorCtr="0" compatLnSpc="1">
            <a:prstTxWarp prst="textNoShape">
              <a:avLst/>
            </a:prstTxWarp>
            <a:noAutofit/>
          </a:bodyPr>
          <a:lstStyle/>
          <a:p>
            <a:pPr marL="719138" indent="-363538" defTabSz="449216" eaLnBrk="1">
              <a:lnSpc>
                <a:spcPct val="93000"/>
              </a:lnSpc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000" kern="1200" dirty="0" smtClean="0">
                <a:ea typeface="ＭＳ Ｐゴシック" charset="0"/>
              </a:rPr>
              <a:t>Seeded FEL (HGHG), 1.5 (1.8 ) GeV, 10 Hz (50 Hz) – First Lasing Dec.13, 2010</a:t>
            </a:r>
          </a:p>
          <a:p>
            <a:pPr marL="719138" indent="-363538" defTabSz="449216" eaLnBrk="1">
              <a:lnSpc>
                <a:spcPct val="93000"/>
              </a:lnSpc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000" kern="1200" dirty="0" smtClean="0">
                <a:ea typeface="ＭＳ Ｐゴシック" charset="0"/>
              </a:rPr>
              <a:t>Open to external users since 2012 (FEL-1) (100-20 nm, 12 - 62 </a:t>
            </a:r>
            <a:r>
              <a:rPr lang="en-US" sz="2000" kern="1200" dirty="0" err="1" smtClean="0">
                <a:ea typeface="ＭＳ Ｐゴシック" charset="0"/>
              </a:rPr>
              <a:t>eV</a:t>
            </a:r>
            <a:r>
              <a:rPr lang="en-US" sz="2000" kern="1200" dirty="0" smtClean="0">
                <a:ea typeface="ＭＳ Ｐゴシック" charset="0"/>
              </a:rPr>
              <a:t>) </a:t>
            </a:r>
          </a:p>
          <a:p>
            <a:pPr marL="719138" indent="-363538" defTabSz="449216" eaLnBrk="1">
              <a:lnSpc>
                <a:spcPct val="93000"/>
              </a:lnSpc>
              <a:spcAft>
                <a:spcPct val="0"/>
              </a:spcAft>
              <a:buNone/>
              <a:defRPr/>
            </a:pPr>
            <a:r>
              <a:rPr lang="en-US" sz="2000" kern="1200" dirty="0" smtClean="0">
                <a:ea typeface="ＭＳ Ｐゴシック" charset="0"/>
              </a:rPr>
              <a:t>      and 2015 (FEL-2)  (20- 4 nm, 62 - 320 </a:t>
            </a:r>
            <a:r>
              <a:rPr lang="en-US" sz="2000" kern="1200" dirty="0" err="1" smtClean="0">
                <a:ea typeface="ＭＳ Ｐゴシック" charset="0"/>
              </a:rPr>
              <a:t>eV</a:t>
            </a:r>
            <a:r>
              <a:rPr lang="en-US" sz="2000" kern="1200" dirty="0" smtClean="0">
                <a:ea typeface="ＭＳ Ｐゴシック" charset="0"/>
              </a:rPr>
              <a:t>)</a:t>
            </a:r>
            <a:endParaRPr lang="it-IT" sz="2000" kern="1200" dirty="0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3911415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 txBox="1">
            <a:spLocks noChangeArrowheads="1"/>
          </p:cNvSpPr>
          <p:nvPr/>
        </p:nvSpPr>
        <p:spPr bwMode="auto">
          <a:xfrm>
            <a:off x="791840" y="1043533"/>
            <a:ext cx="8784976" cy="1584176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0" tIns="45711" rIns="91420" bIns="45711"/>
          <a:lstStyle>
            <a:lvl1pPr marL="284163" indent="-284163" eaLnBrk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741363" indent="-284163" eaLnBrk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6088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6088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6088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6088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Tx/>
              <a:buFont typeface="Wingdings" charset="0"/>
              <a:buChar char="§"/>
            </a:pPr>
            <a:r>
              <a:rPr lang="en-US" sz="1800" dirty="0" smtClean="0"/>
              <a:t>Third </a:t>
            </a:r>
            <a:r>
              <a:rPr lang="en-US" sz="1800" dirty="0"/>
              <a:t>generation light </a:t>
            </a:r>
            <a:r>
              <a:rPr lang="en-US" sz="1800" dirty="0" smtClean="0"/>
              <a:t>source (DBA - 259.2 m) , open to external users since 1994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Tx/>
              <a:buFont typeface="Wingdings" charset="0"/>
              <a:buChar char="§"/>
            </a:pPr>
            <a:r>
              <a:rPr lang="en-US" sz="1800" dirty="0" smtClean="0"/>
              <a:t>The machine complex initially made of a 1 GeV </a:t>
            </a:r>
            <a:r>
              <a:rPr lang="en-US" sz="1800" dirty="0" err="1" smtClean="0"/>
              <a:t>linac</a:t>
            </a:r>
            <a:r>
              <a:rPr lang="en-US" sz="1800" dirty="0" smtClean="0"/>
              <a:t> and a storage ring operating at </a:t>
            </a:r>
            <a:r>
              <a:rPr lang="en-US" dirty="0" smtClean="0"/>
              <a:t>2.0</a:t>
            </a:r>
            <a:r>
              <a:rPr lang="en-US" sz="1800" dirty="0" smtClean="0"/>
              <a:t> (7nm-rad) and since 1998 also at </a:t>
            </a:r>
            <a:r>
              <a:rPr lang="en-US" dirty="0" smtClean="0"/>
              <a:t>2.4</a:t>
            </a:r>
            <a:r>
              <a:rPr lang="en-US" sz="1800" dirty="0" smtClean="0"/>
              <a:t> GeV, in 2008 built a full energy injector (2.5 GeV booster plus 100 MeV </a:t>
            </a:r>
            <a:r>
              <a:rPr lang="en-US" sz="1800" dirty="0" err="1" smtClean="0"/>
              <a:t>linac</a:t>
            </a:r>
            <a:r>
              <a:rPr lang="en-US" sz="1800" dirty="0" smtClean="0"/>
              <a:t>) and since 2010 operates in </a:t>
            </a:r>
            <a:r>
              <a:rPr lang="en-US" sz="1800" b="1" dirty="0" smtClean="0"/>
              <a:t>top-up mode</a:t>
            </a:r>
            <a:r>
              <a:rPr lang="en-US" sz="1800" dirty="0" smtClean="0"/>
              <a:t>. </a:t>
            </a:r>
            <a:endParaRPr lang="en-US" sz="1800" dirty="0"/>
          </a:p>
        </p:txBody>
      </p:sp>
      <p:sp>
        <p:nvSpPr>
          <p:cNvPr id="16385" name="Title 1"/>
          <p:cNvSpPr>
            <a:spLocks noGrp="1"/>
          </p:cNvSpPr>
          <p:nvPr>
            <p:ph type="title"/>
          </p:nvPr>
        </p:nvSpPr>
        <p:spPr bwMode="auto">
          <a:xfrm>
            <a:off x="2952750" y="179388"/>
            <a:ext cx="6696075" cy="93662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3600" b="1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Elettra</a:t>
            </a:r>
            <a:endParaRPr lang="en-US" sz="3600" b="1" i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3FC065C-AA97-644B-A6BA-562C92DA3A42}" type="slidenum">
              <a:rPr lang="it-IT" smtClean="0"/>
              <a:pPr>
                <a:defRPr/>
              </a:pPr>
              <a:t>5</a:t>
            </a:fld>
            <a:endParaRPr lang="it-IT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1840" y="2483397"/>
            <a:ext cx="6984776" cy="4656518"/>
          </a:xfrm>
          <a:prstGeom prst="rect">
            <a:avLst/>
          </a:prstGeom>
        </p:spPr>
      </p:pic>
      <p:sp>
        <p:nvSpPr>
          <p:cNvPr id="6" name="Line Callout 2 (Border and Accent Bar) 5"/>
          <p:cNvSpPr/>
          <p:nvPr/>
        </p:nvSpPr>
        <p:spPr bwMode="auto">
          <a:xfrm>
            <a:off x="7200000" y="2590595"/>
            <a:ext cx="2376264" cy="1007816"/>
          </a:xfrm>
          <a:prstGeom prst="accent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223969"/>
              <a:gd name="adj6" fmla="val -109335"/>
            </a:avLst>
          </a:prstGeom>
          <a:solidFill>
            <a:srgbClr val="0068A6"/>
          </a:solidFill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Linac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 +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Booster</a:t>
            </a:r>
            <a:r>
              <a:rPr kumimoji="0" lang="en-US" sz="2400" b="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 (114 m)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Line Callout 2 (Border and Accent Bar) 6"/>
          <p:cNvSpPr/>
          <p:nvPr/>
        </p:nvSpPr>
        <p:spPr bwMode="auto">
          <a:xfrm>
            <a:off x="7200000" y="3958747"/>
            <a:ext cx="2376264" cy="1007816"/>
          </a:xfrm>
          <a:prstGeom prst="accent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16388"/>
              <a:gd name="adj6" fmla="val -62059"/>
            </a:avLst>
          </a:prstGeom>
          <a:solidFill>
            <a:srgbClr val="0068A6"/>
          </a:solidFill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Storage Ring</a:t>
            </a:r>
            <a:r>
              <a:rPr kumimoji="0" lang="en-US" sz="2400" b="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 (259 m)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7848624" y="5147989"/>
            <a:ext cx="2160240" cy="189577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Operate also a </a:t>
            </a:r>
            <a:r>
              <a:rPr lang="en-US" sz="1800" b="1" dirty="0" smtClean="0"/>
              <a:t>storage ring FEL </a:t>
            </a:r>
            <a:r>
              <a:rPr lang="en-US" sz="1800" dirty="0" smtClean="0"/>
              <a:t>and </a:t>
            </a:r>
            <a:r>
              <a:rPr lang="en-US" sz="1800" b="1" dirty="0" smtClean="0"/>
              <a:t>superconducting systems </a:t>
            </a:r>
            <a:r>
              <a:rPr lang="en-US" sz="1800" dirty="0" smtClean="0"/>
              <a:t>( a 3.5 T wiggler and a third harmonic cavity )</a:t>
            </a:r>
            <a:endParaRPr lang="en-US" sz="1800" dirty="0"/>
          </a:p>
        </p:txBody>
      </p:sp>
    </p:spTree>
    <p:extLst>
      <p:ext uri="{BB962C8B-B14F-4D97-AF65-F5344CB8AC3E}">
        <p14:creationId xmlns="" xmlns:p14="http://schemas.microsoft.com/office/powerpoint/2010/main" val="21015413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i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SR Parameters</a:t>
            </a:r>
            <a:endParaRPr lang="en-US" sz="36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F71F16B-F57D-6044-AFB5-C1CBB03C6F13}" type="slidenum">
              <a:rPr lang="it-IT" smtClean="0"/>
              <a:pPr>
                <a:defRPr/>
              </a:pPr>
              <a:t>6</a:t>
            </a:fld>
            <a:endParaRPr lang="it-IT" dirty="0"/>
          </a:p>
        </p:txBody>
      </p:sp>
      <p:graphicFrame>
        <p:nvGraphicFramePr>
          <p:cNvPr id="123907" name="Object 3"/>
          <p:cNvGraphicFramePr>
            <a:graphicFrameLocks/>
          </p:cNvGraphicFramePr>
          <p:nvPr/>
        </p:nvGraphicFramePr>
        <p:xfrm>
          <a:off x="6552480" y="2195661"/>
          <a:ext cx="3528145" cy="2880320"/>
        </p:xfrm>
        <a:graphic>
          <a:graphicData uri="http://schemas.openxmlformats.org/presentationml/2006/ole">
            <p:oleObj spid="_x0000_s123907" name="Document" r:id="rId3" imgW="4584700" imgH="3594100" progId="Word.Document.8">
              <p:embed/>
            </p:oleObj>
          </a:graphicData>
        </a:graphic>
      </p:graphicFrame>
      <p:graphicFrame>
        <p:nvGraphicFramePr>
          <p:cNvPr id="123906" name="Object 2" descr="Stampati"/>
          <p:cNvGraphicFramePr>
            <a:graphicFrameLocks noChangeAspect="1"/>
          </p:cNvGraphicFramePr>
          <p:nvPr/>
        </p:nvGraphicFramePr>
        <p:xfrm>
          <a:off x="287338" y="1046163"/>
          <a:ext cx="6332537" cy="6062662"/>
        </p:xfrm>
        <a:graphic>
          <a:graphicData uri="http://schemas.openxmlformats.org/presentationml/2006/ole">
            <p:oleObj spid="_x0000_s123906" name="Worksheet" r:id="rId4" imgW="6353074" imgH="6791379" progId="Excel.Sheet.8">
              <p:embed/>
            </p:oleObj>
          </a:graphicData>
        </a:graphic>
      </p:graphicFrame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>
            <a:spLocks noGrp="1"/>
          </p:cNvSpPr>
          <p:nvPr>
            <p:ph type="title"/>
          </p:nvPr>
        </p:nvSpPr>
        <p:spPr bwMode="auto">
          <a:xfrm>
            <a:off x="2736056" y="179388"/>
            <a:ext cx="7200800" cy="93662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3600" b="1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Elettra short and mid term developments</a:t>
            </a:r>
            <a:endParaRPr lang="en-US" sz="3600" b="1" i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3FC065C-AA97-644B-A6BA-562C92DA3A42}" type="slidenum">
              <a:rPr lang="it-IT" smtClean="0"/>
              <a:pPr>
                <a:defRPr/>
              </a:pPr>
              <a:t>7</a:t>
            </a:fld>
            <a:endParaRPr lang="it-IT" dirty="0"/>
          </a:p>
        </p:txBody>
      </p:sp>
      <p:sp>
        <p:nvSpPr>
          <p:cNvPr id="9" name="Rectangle 6"/>
          <p:cNvSpPr txBox="1">
            <a:spLocks noChangeArrowheads="1"/>
          </p:cNvSpPr>
          <p:nvPr/>
        </p:nvSpPr>
        <p:spPr bwMode="auto">
          <a:xfrm>
            <a:off x="431800" y="1187549"/>
            <a:ext cx="9361040" cy="1584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0" tIns="45711" rIns="91420" bIns="45711"/>
          <a:lstStyle>
            <a:lvl1pPr marL="284163" indent="-284163" eaLnBrk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741363" indent="-284163" eaLnBrk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6088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6088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6088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6088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Tx/>
              <a:buFont typeface="Wingdings" charset="0"/>
              <a:buChar char="§"/>
            </a:pPr>
            <a:r>
              <a:rPr lang="en-US" sz="1800" dirty="0" smtClean="0">
                <a:solidFill>
                  <a:schemeClr val="tx1"/>
                </a:solidFill>
              </a:rPr>
              <a:t>Elettra has been upgraded during the years to keep the performance  competitive to the new light sources being built in the recent years. Some current upgrades include: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q"/>
              <a:defRPr/>
            </a:pPr>
            <a:r>
              <a:rPr lang="en-US" sz="1400" dirty="0" smtClean="0">
                <a:solidFill>
                  <a:schemeClr val="tx1"/>
                </a:solidFill>
              </a:rPr>
              <a:t>RF upgrade (booster Solid State Amplifier )</a:t>
            </a:r>
            <a:endParaRPr lang="en-US" sz="1400" i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buFont typeface="Wingdings" pitchFamily="2" charset="2"/>
              <a:buChar char="q"/>
              <a:defRPr/>
            </a:pPr>
            <a:r>
              <a:rPr lang="en-US" sz="1400" dirty="0" smtClean="0">
                <a:solidFill>
                  <a:schemeClr val="tx1"/>
                </a:solidFill>
              </a:rPr>
              <a:t>PS-controls upgrade</a:t>
            </a:r>
            <a:endParaRPr lang="en-US" sz="1400" b="1" dirty="0" smtClean="0">
              <a:solidFill>
                <a:schemeClr val="tx1"/>
              </a:solidFill>
            </a:endParaRPr>
          </a:p>
          <a:p>
            <a:pPr eaLnBrk="1" hangingPunct="1">
              <a:buFont typeface="Wingdings" pitchFamily="2" charset="2"/>
              <a:buChar char="q"/>
              <a:defRPr/>
            </a:pPr>
            <a:r>
              <a:rPr lang="en-US" sz="1400" dirty="0" smtClean="0">
                <a:solidFill>
                  <a:schemeClr val="tx1"/>
                </a:solidFill>
              </a:rPr>
              <a:t>Build new </a:t>
            </a:r>
            <a:r>
              <a:rPr lang="en-US" sz="1400" dirty="0" err="1" smtClean="0">
                <a:solidFill>
                  <a:schemeClr val="tx1"/>
                </a:solidFill>
              </a:rPr>
              <a:t>bpm</a:t>
            </a:r>
            <a:r>
              <a:rPr lang="en-US" sz="1400" dirty="0" smtClean="0">
                <a:solidFill>
                  <a:schemeClr val="tx1"/>
                </a:solidFill>
              </a:rPr>
              <a:t> electronics (detectors)</a:t>
            </a:r>
          </a:p>
          <a:p>
            <a:pPr eaLnBrk="1" hangingPunct="1">
              <a:buFont typeface="Wingdings" pitchFamily="2" charset="2"/>
              <a:buChar char="q"/>
              <a:defRPr/>
            </a:pPr>
            <a:r>
              <a:rPr lang="en-US" sz="1400" dirty="0" smtClean="0">
                <a:solidFill>
                  <a:schemeClr val="tx1"/>
                </a:solidFill>
              </a:rPr>
              <a:t>Upgrade vacuum system electronics</a:t>
            </a:r>
          </a:p>
          <a:p>
            <a:pPr eaLnBrk="1" hangingPunct="1">
              <a:buFont typeface="Wingdings" pitchFamily="2" charset="2"/>
              <a:buChar char="q"/>
              <a:defRPr/>
            </a:pPr>
            <a:r>
              <a:rPr lang="en-US" sz="1400" dirty="0" smtClean="0">
                <a:solidFill>
                  <a:schemeClr val="tx1"/>
                </a:solidFill>
              </a:rPr>
              <a:t>Fixed gap </a:t>
            </a:r>
            <a:r>
              <a:rPr lang="en-US" sz="1400" dirty="0" err="1" smtClean="0">
                <a:solidFill>
                  <a:schemeClr val="tx1"/>
                </a:solidFill>
              </a:rPr>
              <a:t>undulators</a:t>
            </a:r>
            <a:endParaRPr lang="en-US" sz="1400" dirty="0" smtClean="0">
              <a:solidFill>
                <a:schemeClr val="tx1"/>
              </a:solidFill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Tx/>
              <a:buFont typeface="Wingdings" charset="0"/>
              <a:buChar char="§"/>
            </a:pPr>
            <a:endParaRPr lang="en-US" sz="1800" dirty="0" smtClean="0">
              <a:solidFill>
                <a:schemeClr val="tx1"/>
              </a:solidFill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Tx/>
              <a:buFont typeface="Wingdings" charset="0"/>
              <a:buChar char="§"/>
            </a:pPr>
            <a:r>
              <a:rPr lang="en-US" sz="1800" dirty="0" smtClean="0">
                <a:solidFill>
                  <a:schemeClr val="tx1"/>
                </a:solidFill>
              </a:rPr>
              <a:t>Studies are going </a:t>
            </a:r>
            <a:r>
              <a:rPr lang="en-US" sz="1800" dirty="0">
                <a:solidFill>
                  <a:schemeClr val="tx1"/>
                </a:solidFill>
              </a:rPr>
              <a:t>on to exploit the margins for other relatively low impact upgrades to extend the performance to the ultimate limits allowed by the present machine also in terms of operability and </a:t>
            </a:r>
            <a:r>
              <a:rPr lang="en-US" sz="1800" dirty="0" smtClean="0">
                <a:solidFill>
                  <a:schemeClr val="tx1"/>
                </a:solidFill>
              </a:rPr>
              <a:t>stability.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Tx/>
            </a:pPr>
            <a:r>
              <a:rPr lang="en-US" sz="1800" dirty="0" smtClean="0">
                <a:solidFill>
                  <a:schemeClr val="tx1"/>
                </a:solidFill>
              </a:rPr>
              <a:t>    Some possibilities ( and actualities) include :</a:t>
            </a:r>
          </a:p>
          <a:p>
            <a:pPr lvl="1" eaLnBrk="1" hangingPunct="1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Tx/>
              <a:buFont typeface="Wingdings" charset="0"/>
              <a:buChar char="§"/>
            </a:pPr>
            <a:r>
              <a:rPr lang="en-US" sz="1800" dirty="0" smtClean="0">
                <a:solidFill>
                  <a:schemeClr val="tx1"/>
                </a:solidFill>
              </a:rPr>
              <a:t>Increasing the energy to 2.5 GeV, 140 mA</a:t>
            </a:r>
          </a:p>
          <a:p>
            <a:pPr lvl="1" eaLnBrk="1" hangingPunct="1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Tx/>
              <a:buFont typeface="Wingdings" charset="0"/>
              <a:buChar char="§"/>
            </a:pPr>
            <a:r>
              <a:rPr lang="en-US" sz="1800" dirty="0" smtClean="0">
                <a:solidFill>
                  <a:schemeClr val="tx1"/>
                </a:solidFill>
              </a:rPr>
              <a:t>Reduce the coupling by installing skew </a:t>
            </a:r>
            <a:r>
              <a:rPr lang="en-US" sz="1800" dirty="0" err="1" smtClean="0">
                <a:solidFill>
                  <a:schemeClr val="tx1"/>
                </a:solidFill>
              </a:rPr>
              <a:t>quadrupoles</a:t>
            </a:r>
            <a:endParaRPr lang="en-US" sz="1800" dirty="0" smtClean="0">
              <a:solidFill>
                <a:schemeClr val="tx1"/>
              </a:solidFill>
            </a:endParaRPr>
          </a:p>
          <a:p>
            <a:pPr lvl="1" eaLnBrk="1" hangingPunct="1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Tx/>
              <a:buFont typeface="Wingdings" charset="0"/>
              <a:buChar char="§"/>
            </a:pPr>
            <a:r>
              <a:rPr lang="en-US" sz="1800" dirty="0" smtClean="0">
                <a:solidFill>
                  <a:schemeClr val="tx1"/>
                </a:solidFill>
              </a:rPr>
              <a:t>Reduction of the </a:t>
            </a:r>
            <a:r>
              <a:rPr lang="en-US" sz="1800" dirty="0" err="1" smtClean="0">
                <a:solidFill>
                  <a:schemeClr val="tx1"/>
                </a:solidFill>
              </a:rPr>
              <a:t>emittance</a:t>
            </a:r>
            <a:r>
              <a:rPr lang="en-US" sz="1800" dirty="0" smtClean="0">
                <a:solidFill>
                  <a:schemeClr val="tx1"/>
                </a:solidFill>
              </a:rPr>
              <a:t>, presently closest to the theoretical limit for a DBA,  with  a new “chromatic” optics (60 % reduction if SCW not include, 20% if included at full field).</a:t>
            </a:r>
          </a:p>
          <a:p>
            <a:pPr lvl="1" eaLnBrk="1" hangingPunct="1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Tx/>
              <a:buFont typeface="Wingdings" charset="0"/>
              <a:buChar char="§"/>
            </a:pPr>
            <a:r>
              <a:rPr lang="en-US" sz="1800" dirty="0" smtClean="0">
                <a:solidFill>
                  <a:schemeClr val="tx1"/>
                </a:solidFill>
              </a:rPr>
              <a:t>Unifying space in the arcs, to integrate the two separated shorter straight section in a 2.5 m straight to provide possibilities for new insertion devices.</a:t>
            </a:r>
          </a:p>
          <a:p>
            <a:pPr lvl="1" eaLnBrk="1" hangingPunct="1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Tx/>
              <a:buFont typeface="Wingdings" charset="0"/>
              <a:buChar char="§"/>
            </a:pPr>
            <a:r>
              <a:rPr lang="en-US" sz="1800" dirty="0" smtClean="0">
                <a:solidFill>
                  <a:schemeClr val="tx1"/>
                </a:solidFill>
              </a:rPr>
              <a:t>Low alpha optics for short bunches ( coherent infrared – papers published ) 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Tx/>
              <a:buFont typeface="Wingdings" charset="0"/>
              <a:buChar char="§"/>
            </a:pPr>
            <a:endParaRPr lang="en-US" sz="1800" dirty="0" smtClean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04408" y="6948189"/>
            <a:ext cx="3456384" cy="4379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</a:rPr>
              <a:t>E.  </a:t>
            </a:r>
            <a:r>
              <a:rPr lang="en-US" sz="1200" dirty="0" err="1">
                <a:solidFill>
                  <a:schemeClr val="tx1"/>
                </a:solidFill>
              </a:rPr>
              <a:t>Karantzoulis</a:t>
            </a:r>
            <a:r>
              <a:rPr lang="en-US" sz="1200" dirty="0">
                <a:solidFill>
                  <a:schemeClr val="tx1"/>
                </a:solidFill>
              </a:rPr>
              <a:t> et al, “Elettra Status and Future Prospect”, IPAC 2015, Richmond, May 2015 </a:t>
            </a:r>
          </a:p>
        </p:txBody>
      </p:sp>
    </p:spTree>
    <p:extLst>
      <p:ext uri="{BB962C8B-B14F-4D97-AF65-F5344CB8AC3E}">
        <p14:creationId xmlns="" xmlns:p14="http://schemas.microsoft.com/office/powerpoint/2010/main" val="17984594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>
            <a:spLocks noGrp="1"/>
          </p:cNvSpPr>
          <p:nvPr>
            <p:ph type="title"/>
          </p:nvPr>
        </p:nvSpPr>
        <p:spPr bwMode="auto">
          <a:xfrm>
            <a:off x="2952750" y="179388"/>
            <a:ext cx="6696075" cy="93662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3600" b="1" i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Elettra</a:t>
            </a:r>
            <a:r>
              <a:rPr lang="en-US" sz="3600" b="1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2.0: The Future</a:t>
            </a:r>
            <a:endParaRPr lang="en-US" sz="3600" b="1" i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3FC065C-AA97-644B-A6BA-562C92DA3A42}" type="slidenum">
              <a:rPr lang="it-IT" smtClean="0"/>
              <a:pPr>
                <a:defRPr/>
              </a:pPr>
              <a:t>8</a:t>
            </a:fld>
            <a:endParaRPr lang="it-IT" dirty="0"/>
          </a:p>
        </p:txBody>
      </p:sp>
      <p:sp>
        <p:nvSpPr>
          <p:cNvPr id="5" name="Rectangle 6"/>
          <p:cNvSpPr txBox="1">
            <a:spLocks noChangeArrowheads="1"/>
          </p:cNvSpPr>
          <p:nvPr/>
        </p:nvSpPr>
        <p:spPr bwMode="auto">
          <a:xfrm>
            <a:off x="431800" y="1547589"/>
            <a:ext cx="9361040" cy="417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0" tIns="45711" rIns="91420" bIns="45711"/>
          <a:lstStyle>
            <a:lvl1pPr marL="284163" indent="-284163" eaLnBrk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741363" indent="-284163" eaLnBrk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6088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6088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6088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6088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Tx/>
              <a:buFont typeface="Wingdings" charset="0"/>
              <a:buChar char="§"/>
            </a:pPr>
            <a:r>
              <a:rPr lang="en-US" sz="2000" dirty="0" smtClean="0">
                <a:solidFill>
                  <a:srgbClr val="000000"/>
                </a:solidFill>
              </a:rPr>
              <a:t>Conceptual design study to investigate a successor to the machine, Elettra 2.0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Tx/>
              <a:buFont typeface="Wingdings" charset="0"/>
              <a:buChar char="§"/>
            </a:pPr>
            <a:r>
              <a:rPr lang="en-US" sz="2000" dirty="0" smtClean="0">
                <a:solidFill>
                  <a:srgbClr val="000000"/>
                </a:solidFill>
              </a:rPr>
              <a:t>Based on latest trends in this field, i.e. next generation, ultimate light sources (ULS):</a:t>
            </a:r>
          </a:p>
          <a:p>
            <a:pPr lvl="1" eaLnBrk="1" hangingPunct="1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Tx/>
              <a:buFont typeface="Wingdings" charset="0"/>
              <a:buChar char="§"/>
            </a:pPr>
            <a:r>
              <a:rPr lang="en-US" sz="2000" dirty="0" smtClean="0">
                <a:solidFill>
                  <a:srgbClr val="000000"/>
                </a:solidFill>
              </a:rPr>
              <a:t>Higher </a:t>
            </a:r>
            <a:r>
              <a:rPr lang="en-US" sz="2000" dirty="0">
                <a:solidFill>
                  <a:srgbClr val="000000"/>
                </a:solidFill>
              </a:rPr>
              <a:t>brilliance </a:t>
            </a:r>
            <a:r>
              <a:rPr lang="en-US" sz="2000" dirty="0" smtClean="0">
                <a:solidFill>
                  <a:srgbClr val="000000"/>
                </a:solidFill>
              </a:rPr>
              <a:t>(more than one </a:t>
            </a:r>
            <a:r>
              <a:rPr lang="en-US" sz="2000" dirty="0">
                <a:solidFill>
                  <a:srgbClr val="000000"/>
                </a:solidFill>
              </a:rPr>
              <a:t>order of magnitude at </a:t>
            </a:r>
            <a:r>
              <a:rPr lang="en-US" sz="2000" dirty="0" smtClean="0">
                <a:solidFill>
                  <a:srgbClr val="000000"/>
                </a:solidFill>
              </a:rPr>
              <a:t>lower </a:t>
            </a:r>
            <a:r>
              <a:rPr lang="en-US" sz="2000" dirty="0">
                <a:solidFill>
                  <a:srgbClr val="000000"/>
                </a:solidFill>
              </a:rPr>
              <a:t>photon energies, e.g. 1 </a:t>
            </a:r>
            <a:r>
              <a:rPr lang="en-US" sz="2000" dirty="0" err="1">
                <a:solidFill>
                  <a:srgbClr val="000000"/>
                </a:solidFill>
              </a:rPr>
              <a:t>keV</a:t>
            </a:r>
            <a:r>
              <a:rPr lang="en-US" sz="2000" dirty="0">
                <a:solidFill>
                  <a:srgbClr val="000000"/>
                </a:solidFill>
              </a:rPr>
              <a:t>), </a:t>
            </a:r>
            <a:endParaRPr lang="en-US" sz="2000" dirty="0" smtClean="0">
              <a:solidFill>
                <a:srgbClr val="000000"/>
              </a:solidFill>
            </a:endParaRPr>
          </a:p>
          <a:p>
            <a:pPr lvl="1" eaLnBrk="1" hangingPunct="1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Tx/>
              <a:buFont typeface="Wingdings" charset="0"/>
              <a:buChar char="§"/>
            </a:pPr>
            <a:r>
              <a:rPr lang="en-US" sz="2000" dirty="0" smtClean="0">
                <a:solidFill>
                  <a:srgbClr val="000000"/>
                </a:solidFill>
              </a:rPr>
              <a:t>High level </a:t>
            </a:r>
            <a:r>
              <a:rPr lang="en-US" sz="2000" dirty="0">
                <a:solidFill>
                  <a:srgbClr val="000000"/>
                </a:solidFill>
              </a:rPr>
              <a:t>of coherence in both planes (3rd  generation sources have only high vertical coherence), </a:t>
            </a:r>
            <a:endParaRPr lang="en-US" sz="2000" dirty="0" smtClean="0">
              <a:solidFill>
                <a:srgbClr val="000000"/>
              </a:solidFill>
            </a:endParaRPr>
          </a:p>
          <a:p>
            <a:pPr lvl="1" eaLnBrk="1" hangingPunct="1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Tx/>
              <a:buFont typeface="Wingdings" charset="0"/>
              <a:buChar char="§"/>
            </a:pPr>
            <a:r>
              <a:rPr lang="en-US" sz="2000" dirty="0">
                <a:solidFill>
                  <a:srgbClr val="000000"/>
                </a:solidFill>
              </a:rPr>
              <a:t>S</a:t>
            </a:r>
            <a:r>
              <a:rPr lang="en-US" sz="2000" dirty="0" smtClean="0">
                <a:solidFill>
                  <a:srgbClr val="000000"/>
                </a:solidFill>
              </a:rPr>
              <a:t>maller </a:t>
            </a:r>
            <a:r>
              <a:rPr lang="en-US" sz="2000" dirty="0">
                <a:solidFill>
                  <a:srgbClr val="000000"/>
                </a:solidFill>
              </a:rPr>
              <a:t>spot size and divergence, </a:t>
            </a:r>
            <a:endParaRPr lang="en-US" sz="2000" dirty="0" smtClean="0">
              <a:solidFill>
                <a:srgbClr val="000000"/>
              </a:solidFill>
            </a:endParaRPr>
          </a:p>
          <a:p>
            <a:pPr lvl="1" eaLnBrk="1" hangingPunct="1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Tx/>
              <a:buFont typeface="Wingdings" charset="0"/>
              <a:buChar char="§"/>
            </a:pPr>
            <a:r>
              <a:rPr lang="en-US" sz="2000" dirty="0" smtClean="0">
                <a:solidFill>
                  <a:srgbClr val="000000"/>
                </a:solidFill>
              </a:rPr>
              <a:t>Higher </a:t>
            </a:r>
            <a:r>
              <a:rPr lang="en-US" sz="2000" dirty="0">
                <a:solidFill>
                  <a:srgbClr val="000000"/>
                </a:solidFill>
              </a:rPr>
              <a:t>flux and a variety of insertion devices. </a:t>
            </a:r>
            <a:endParaRPr lang="en-US" sz="2000" dirty="0" smtClean="0">
              <a:solidFill>
                <a:srgbClr val="000000"/>
              </a:solidFill>
            </a:endParaRPr>
          </a:p>
          <a:p>
            <a:pPr marL="0" indent="0" eaLnBrk="1" hangingPunct="1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Tx/>
            </a:pP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752280" y="6372125"/>
            <a:ext cx="5038725" cy="43796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E. </a:t>
            </a:r>
            <a:r>
              <a:rPr lang="en-US" sz="1200" dirty="0" err="1">
                <a:solidFill>
                  <a:srgbClr val="000000"/>
                </a:solidFill>
              </a:rPr>
              <a:t>Karantzoulis</a:t>
            </a:r>
            <a:r>
              <a:rPr lang="en-US" sz="1200" dirty="0">
                <a:solidFill>
                  <a:srgbClr val="000000"/>
                </a:solidFill>
              </a:rPr>
              <a:t>, “Evolution of Elettra towards an Ultimate Light Source”, IPAC 2014, Dresden, June 2014, p. 258 (2014); http://</a:t>
            </a:r>
            <a:r>
              <a:rPr lang="en-US" sz="1200" dirty="0" err="1">
                <a:solidFill>
                  <a:srgbClr val="000000"/>
                </a:solidFill>
              </a:rPr>
              <a:t>www.JACoW.org</a:t>
            </a:r>
            <a:r>
              <a:rPr lang="en-US" sz="1200" dirty="0">
                <a:solidFill>
                  <a:srgbClr val="000000"/>
                </a:solidFill>
              </a:rPr>
              <a:t> </a:t>
            </a:r>
          </a:p>
        </p:txBody>
      </p:sp>
    </p:spTree>
    <p:extLst>
      <p:ext uri="{BB962C8B-B14F-4D97-AF65-F5344CB8AC3E}">
        <p14:creationId xmlns="" xmlns:p14="http://schemas.microsoft.com/office/powerpoint/2010/main" val="221574604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>
            <a:spLocks noGrp="1"/>
          </p:cNvSpPr>
          <p:nvPr>
            <p:ph type="title"/>
          </p:nvPr>
        </p:nvSpPr>
        <p:spPr bwMode="auto">
          <a:xfrm>
            <a:off x="2952750" y="179388"/>
            <a:ext cx="6696075" cy="93662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3600" b="1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Elettra 2.0 requirements</a:t>
            </a:r>
            <a:endParaRPr lang="en-US" sz="3600" b="1" i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3FC065C-AA97-644B-A6BA-562C92DA3A42}" type="slidenum">
              <a:rPr lang="it-IT" smtClean="0"/>
              <a:pPr>
                <a:defRPr/>
              </a:pPr>
              <a:t>9</a:t>
            </a:fld>
            <a:endParaRPr lang="it-IT" dirty="0"/>
          </a:p>
        </p:txBody>
      </p:sp>
      <p:sp>
        <p:nvSpPr>
          <p:cNvPr id="5" name="Rectangle 6"/>
          <p:cNvSpPr txBox="1">
            <a:spLocks noChangeArrowheads="1"/>
          </p:cNvSpPr>
          <p:nvPr/>
        </p:nvSpPr>
        <p:spPr bwMode="auto">
          <a:xfrm>
            <a:off x="215776" y="1259557"/>
            <a:ext cx="9577064" cy="1584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0" tIns="45711" rIns="91420" bIns="45711"/>
          <a:lstStyle>
            <a:lvl1pPr marL="284163" indent="-284163" eaLnBrk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741363" indent="-284163" eaLnBrk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6088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6088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6088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6088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Tx/>
              <a:buFont typeface="Wingdings" charset="0"/>
              <a:buChar char="§"/>
            </a:pPr>
            <a:r>
              <a:rPr lang="en-US" sz="2000" dirty="0">
                <a:solidFill>
                  <a:srgbClr val="000000"/>
                </a:solidFill>
              </a:rPr>
              <a:t>The requirements for the new machine have been developed based on the interaction with the users’ community and considering costs optimization</a:t>
            </a:r>
            <a:r>
              <a:rPr lang="en-US" sz="2000" dirty="0" smtClean="0">
                <a:solidFill>
                  <a:srgbClr val="000000"/>
                </a:solidFill>
              </a:rPr>
              <a:t>.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Tx/>
              <a:buFont typeface="Wingdings" charset="0"/>
              <a:buChar char="§"/>
            </a:pPr>
            <a:r>
              <a:rPr lang="en-US" sz="2000" dirty="0" smtClean="0">
                <a:solidFill>
                  <a:srgbClr val="000000"/>
                </a:solidFill>
              </a:rPr>
              <a:t>A </a:t>
            </a:r>
            <a:r>
              <a:rPr lang="en-US" sz="2000" dirty="0">
                <a:solidFill>
                  <a:srgbClr val="000000"/>
                </a:solidFill>
              </a:rPr>
              <a:t>dedicated workshop on the future of Elettra was held in April 2014 to examine the </a:t>
            </a:r>
            <a:r>
              <a:rPr lang="en-US" sz="2000" dirty="0" smtClean="0">
                <a:solidFill>
                  <a:srgbClr val="000000"/>
                </a:solidFill>
              </a:rPr>
              <a:t>various requirements 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824288" y="2339677"/>
            <a:ext cx="5038725" cy="43796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E. </a:t>
            </a:r>
            <a:r>
              <a:rPr lang="en-US" sz="1200" dirty="0" err="1">
                <a:solidFill>
                  <a:srgbClr val="000000"/>
                </a:solidFill>
              </a:rPr>
              <a:t>Karantzoulis</a:t>
            </a:r>
            <a:r>
              <a:rPr lang="en-US" sz="1200" dirty="0">
                <a:solidFill>
                  <a:srgbClr val="000000"/>
                </a:solidFill>
              </a:rPr>
              <a:t> , “Elettra2.0-The Next Machine”, IPAC 2015, Richmond, May 2015</a:t>
            </a: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215776" y="2843733"/>
            <a:ext cx="9648825" cy="4392042"/>
          </a:xfrm>
          <a:prstGeom prst="rect">
            <a:avLst/>
          </a:prstGeom>
          <a:solidFill>
            <a:srgbClr val="0068A6"/>
          </a:solidFill>
          <a:ln w="9525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pPr algn="l" defTabSz="449263">
              <a:defRPr/>
            </a:pPr>
            <a:r>
              <a:rPr lang="en-US" sz="2000" b="1" i="1" dirty="0">
                <a:latin typeface="Arial" pitchFamily="34" charset="0"/>
                <a:ea typeface="ＭＳ Ｐゴシック" charset="0"/>
                <a:cs typeface="Arial" pitchFamily="34" charset="0"/>
              </a:rPr>
              <a:t>Design boundary conditions</a:t>
            </a:r>
          </a:p>
          <a:p>
            <a:pPr marL="342900" indent="-342900" algn="l" defTabSz="449263">
              <a:defRPr/>
            </a:pPr>
            <a:endParaRPr lang="en-US" sz="2000" b="1" i="1" dirty="0">
              <a:latin typeface="Arial" pitchFamily="34" charset="0"/>
              <a:ea typeface="ＭＳ Ｐゴシック" charset="0"/>
              <a:cs typeface="Arial" pitchFamily="34" charset="0"/>
            </a:endParaRPr>
          </a:p>
          <a:p>
            <a:pPr marL="342900" indent="-342900" algn="l">
              <a:spcAft>
                <a:spcPts val="600"/>
              </a:spcAft>
              <a:defRPr/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Beam energy: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 2 GeV</a:t>
            </a:r>
            <a:endParaRPr lang="en-US" sz="2000" dirty="0">
              <a:latin typeface="Arial" pitchFamily="34" charset="0"/>
              <a:cs typeface="Arial" pitchFamily="34" charset="0"/>
            </a:endParaRPr>
          </a:p>
          <a:p>
            <a:pPr marL="342900" indent="-342900" algn="l">
              <a:spcAft>
                <a:spcPts val="600"/>
              </a:spcAft>
              <a:defRPr/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Beam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intensity: 400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mA</a:t>
            </a:r>
          </a:p>
          <a:p>
            <a:pPr marL="342900" indent="-342900" algn="l">
              <a:spcAft>
                <a:spcPts val="600"/>
              </a:spcAft>
              <a:defRPr/>
            </a:pPr>
            <a:r>
              <a:rPr lang="en-US" sz="2000" dirty="0" err="1">
                <a:latin typeface="Arial" pitchFamily="34" charset="0"/>
                <a:cs typeface="Arial" pitchFamily="34" charset="0"/>
              </a:rPr>
              <a:t>Emittance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: to be reduced by more than 1 order of magnitude</a:t>
            </a:r>
          </a:p>
          <a:p>
            <a:pPr marL="342900" indent="-342900" algn="l">
              <a:spcAft>
                <a:spcPts val="600"/>
              </a:spcAft>
              <a:defRPr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Horizontal electron beam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size: less than 60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µm</a:t>
            </a:r>
          </a:p>
          <a:p>
            <a:pPr marL="342900" indent="-342900">
              <a:spcAft>
                <a:spcPts val="600"/>
              </a:spcAft>
              <a:defRPr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Conserve filling patterns: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multibunch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, hybrid, single bunch, few bunches</a:t>
            </a:r>
          </a:p>
          <a:p>
            <a:pPr marL="342900" indent="-342900" algn="l">
              <a:spcAft>
                <a:spcPts val="600"/>
              </a:spcAft>
              <a:defRPr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Keep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the same building and the same ring circumference (259-260 m)</a:t>
            </a:r>
          </a:p>
          <a:p>
            <a:pPr marL="342900" indent="-342900" algn="l">
              <a:spcAft>
                <a:spcPts val="600"/>
              </a:spcAft>
              <a:defRPr/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Existing ID beam lines and their position should be maintained</a:t>
            </a:r>
          </a:p>
          <a:p>
            <a:pPr marL="342900" indent="-342900" algn="l">
              <a:spcAft>
                <a:spcPts val="600"/>
              </a:spcAft>
              <a:defRPr/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Free space available for IDs:  not less than that of Elettra</a:t>
            </a:r>
          </a:p>
          <a:p>
            <a:pPr marL="342900" indent="-342900" algn="l">
              <a:spcAft>
                <a:spcPts val="600"/>
              </a:spcAft>
              <a:defRPr/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Keep the existing bending magnets beam lines</a:t>
            </a:r>
          </a:p>
          <a:p>
            <a:pPr marL="342900" indent="-342900" algn="l">
              <a:spcAft>
                <a:spcPts val="600"/>
              </a:spcAft>
              <a:defRPr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Use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the existing injectors, that means off-axis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injection  </a:t>
            </a:r>
            <a:endParaRPr lang="en-US" sz="2000" dirty="0">
              <a:latin typeface="Arial" pitchFamily="34" charset="0"/>
              <a:cs typeface="Arial" pitchFamily="34" charset="0"/>
            </a:endParaRPr>
          </a:p>
          <a:p>
            <a:pPr marL="342900" indent="-342900" defTabSz="449263">
              <a:spcAft>
                <a:spcPts val="600"/>
              </a:spcAft>
              <a:buFont typeface="Wingdings" charset="2"/>
              <a:buChar char="§"/>
              <a:defRPr/>
            </a:pPr>
            <a:endParaRPr lang="en-US" sz="2000" dirty="0"/>
          </a:p>
        </p:txBody>
      </p:sp>
      <p:cxnSp>
        <p:nvCxnSpPr>
          <p:cNvPr id="10" name="Connettore 1 9"/>
          <p:cNvCxnSpPr/>
          <p:nvPr/>
        </p:nvCxnSpPr>
        <p:spPr bwMode="auto">
          <a:xfrm>
            <a:off x="215776" y="5219997"/>
            <a:ext cx="9721080" cy="0"/>
          </a:xfrm>
          <a:prstGeom prst="line">
            <a:avLst/>
          </a:prstGeom>
          <a:solidFill>
            <a:srgbClr val="00B8FF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1" name="CasellaDiTesto 10"/>
          <p:cNvSpPr txBox="1"/>
          <p:nvPr/>
        </p:nvSpPr>
        <p:spPr>
          <a:xfrm>
            <a:off x="8064648" y="2915741"/>
            <a:ext cx="1728192" cy="435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FFFF00"/>
                </a:solidFill>
              </a:rPr>
              <a:t>Easy part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8136656" y="6732165"/>
            <a:ext cx="1728192" cy="435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FFC000"/>
                </a:solidFill>
              </a:rPr>
              <a:t>Tough part</a:t>
            </a: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7259984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20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0" dur="20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3" dur="2000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6" dur="2000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GECI-TMP-24-rev00UK-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o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GECI-TMP-24-rev00UK-2.pot</Template>
  <TotalTime>8313</TotalTime>
  <Words>2026</Words>
  <Application>Microsoft Office PowerPoint</Application>
  <PresentationFormat>Personalizzato</PresentationFormat>
  <Paragraphs>368</Paragraphs>
  <Slides>27</Slides>
  <Notes>10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Server OLE incorporati</vt:lpstr>
      </vt:variant>
      <vt:variant>
        <vt:i4>2</vt:i4>
      </vt:variant>
      <vt:variant>
        <vt:lpstr>Titoli diapositive</vt:lpstr>
      </vt:variant>
      <vt:variant>
        <vt:i4>27</vt:i4>
      </vt:variant>
    </vt:vector>
  </HeadingPairs>
  <TitlesOfParts>
    <vt:vector size="30" baseType="lpstr">
      <vt:lpstr>GECI-TMP-24-rev00UK-2</vt:lpstr>
      <vt:lpstr>Document</vt:lpstr>
      <vt:lpstr>Worksheet</vt:lpstr>
      <vt:lpstr>Elettra 2.0  Emanuel Karantzoulis     </vt:lpstr>
      <vt:lpstr>Elettra - Sincrotrone Trieste operates         2  complementary Light Sources</vt:lpstr>
      <vt:lpstr>Beam lines 28 + 6</vt:lpstr>
      <vt:lpstr>FERMI</vt:lpstr>
      <vt:lpstr>Elettra</vt:lpstr>
      <vt:lpstr>SR Parameters</vt:lpstr>
      <vt:lpstr>Elettra short and mid term developments</vt:lpstr>
      <vt:lpstr>Elettra 2.0: The Future</vt:lpstr>
      <vt:lpstr>Elettra 2.0 requirements</vt:lpstr>
      <vt:lpstr>Diapositiva 10</vt:lpstr>
      <vt:lpstr>Elettra 2.0 Lattice</vt:lpstr>
      <vt:lpstr>2 principal configurations</vt:lpstr>
      <vt:lpstr>Diapositiva 13</vt:lpstr>
      <vt:lpstr>2nd configuration: list of optics and rf functions</vt:lpstr>
      <vt:lpstr>DA with errors</vt:lpstr>
      <vt:lpstr>Some new concepts</vt:lpstr>
      <vt:lpstr>Preliminary injection studies</vt:lpstr>
      <vt:lpstr>The short-PM dipole-series</vt:lpstr>
      <vt:lpstr>A PM scaled prototype</vt:lpstr>
      <vt:lpstr>Magnets</vt:lpstr>
      <vt:lpstr>Diapositiva 21</vt:lpstr>
      <vt:lpstr>Diapositiva 22</vt:lpstr>
      <vt:lpstr>Diapositiva 23</vt:lpstr>
      <vt:lpstr>Elettra and Elettra2.0</vt:lpstr>
      <vt:lpstr>Brilliance </vt:lpstr>
      <vt:lpstr>Summary</vt:lpstr>
      <vt:lpstr>Diapositiva 27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EK</dc:creator>
  <cp:lastModifiedBy>Emanuel Karantzoulis</cp:lastModifiedBy>
  <cp:revision>449</cp:revision>
  <cp:lastPrinted>2014-01-23T15:18:44Z</cp:lastPrinted>
  <dcterms:created xsi:type="dcterms:W3CDTF">2013-06-05T13:23:56Z</dcterms:created>
  <dcterms:modified xsi:type="dcterms:W3CDTF">2016-11-25T14:24:38Z</dcterms:modified>
</cp:coreProperties>
</file>