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62" r:id="rId4"/>
    <p:sldId id="263" r:id="rId5"/>
    <p:sldId id="257" r:id="rId6"/>
    <p:sldId id="261" r:id="rId7"/>
    <p:sldId id="259" r:id="rId8"/>
    <p:sldId id="264" r:id="rId9"/>
    <p:sldId id="265" r:id="rId10"/>
    <p:sldId id="266" r:id="rId11"/>
    <p:sldId id="258" r:id="rId12"/>
    <p:sldId id="267" r:id="rId13"/>
    <p:sldId id="269" r:id="rId14"/>
    <p:sldId id="268" r:id="rId15"/>
    <p:sldId id="272" r:id="rId16"/>
    <p:sldId id="274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57" d="100"/>
          <a:sy n="57" d="100"/>
        </p:scale>
        <p:origin x="123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E234C-5752-46DF-BF3F-2CA1CC2F7CA4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2BABE-A268-4011-AB62-F38D4174A1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96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12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4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23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6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背景副本"/>
          <p:cNvPicPr>
            <a:picLocks noChangeAspect="1" noChangeArrowheads="1"/>
          </p:cNvPicPr>
          <p:nvPr/>
        </p:nvPicPr>
        <p:blipFill>
          <a:blip r:embed="rId2" cstate="print"/>
          <a:srcRect l="7502" t="7797"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472" y="1714488"/>
            <a:ext cx="7772400" cy="209073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5400"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69270C-5D8E-4139-AAFE-150C5AF7E74D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8366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3276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38600" cy="2587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38600" cy="2587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500" b="1" baseline="0" dirty="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buClr>
                <a:srgbClr val="00B0F0"/>
              </a:buClr>
              <a:buSzPct val="80000"/>
              <a:buFont typeface="Wingdings" pitchFamily="2" charset="2"/>
              <a:buChar char="n"/>
              <a:defRPr b="0">
                <a:solidFill>
                  <a:srgbClr val="002060"/>
                </a:solidFill>
                <a:latin typeface="+mn-ea"/>
                <a:ea typeface="+mn-ea"/>
              </a:defRPr>
            </a:lvl1pPr>
            <a:lvl2pPr algn="l">
              <a:buClr>
                <a:srgbClr val="00B050"/>
              </a:buClr>
              <a:buSzPct val="80000"/>
              <a:defRPr b="0" baseline="0">
                <a:solidFill>
                  <a:srgbClr val="0070C0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6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6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资料\PPT----汇总\PPT模版\PPT背景副本-窄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2910" y="44450"/>
            <a:ext cx="8043890" cy="95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7297"/>
            <a:ext cx="8229600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0D69270C-5D8E-4139-AAFE-150C5AF7E74D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zh-CN" altLang="en-US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9pPr>
    </p:titleStyle>
    <p:bodyStyle>
      <a:lvl1pPr marL="342900" indent="-342900" algn="just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rgbClr val="FF0000"/>
        </a:buClr>
        <a:buSzPct val="90000"/>
        <a:buFont typeface="Wingdings" pitchFamily="2" charset="2"/>
        <a:buChar char="n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33CC33"/>
        </a:buClr>
        <a:buFont typeface="Wingdings" pitchFamily="2" charset="2"/>
        <a:buChar char="l"/>
        <a:defRPr sz="2400" b="1">
          <a:solidFill>
            <a:srgbClr val="0000FF"/>
          </a:solidFill>
          <a:latin typeface="+mn-lt"/>
          <a:ea typeface="+mn-ea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charset="-122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charset="-122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5pPr>
      <a:lvl6pPr marL="25146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6pPr>
      <a:lvl7pPr marL="29718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7pPr>
      <a:lvl8pPr marL="34290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8pPr>
      <a:lvl9pPr marL="38862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8393016" cy="2090735"/>
          </a:xfrm>
        </p:spPr>
        <p:txBody>
          <a:bodyPr/>
          <a:lstStyle/>
          <a:p>
            <a:r>
              <a:rPr lang="en-US" altLang="zh-CN" sz="48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Off-axis </a:t>
            </a:r>
            <a:r>
              <a:rPr lang="en-US" altLang="zh-CN" sz="480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injection lattice design </a:t>
            </a:r>
            <a:r>
              <a:rPr lang="en-US" altLang="zh-CN" sz="48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studies of </a:t>
            </a:r>
            <a:r>
              <a:rPr lang="en-US" altLang="zh-CN" sz="4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HEPS storage ring</a:t>
            </a:r>
            <a:endParaRPr lang="zh-CN" altLang="en-US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6984776" cy="1464568"/>
          </a:xfrm>
        </p:spPr>
        <p:txBody>
          <a:bodyPr/>
          <a:lstStyle/>
          <a:p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This work done by Physics group of HEPS</a:t>
            </a:r>
          </a:p>
          <a:p>
            <a:pPr>
              <a:lnSpc>
                <a:spcPct val="100000"/>
              </a:lnSpc>
            </a:pP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Reporter : 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M. Peng</a:t>
            </a:r>
            <a:endParaRPr lang="en-US" altLang="zh-CN" sz="18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LERLD 2016  workshop</a:t>
            </a:r>
          </a:p>
          <a:p>
            <a:pPr>
              <a:lnSpc>
                <a:spcPct val="100000"/>
              </a:lnSpc>
            </a:pP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1-2 December 2016</a:t>
            </a:r>
            <a:endParaRPr lang="zh-CN" altLang="en-US" sz="1800" dirty="0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5"/>
    </mc:Choice>
    <mc:Fallback xmlns="">
      <p:transition spd="slow" advTm="1441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71" y="1071508"/>
            <a:ext cx="6665394" cy="258797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91176" y="350100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Effective DA(H~2.4mm,V~3.7mm)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7" y="3793215"/>
            <a:ext cx="6681850" cy="250380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41629" y="6082640"/>
            <a:ext cx="8192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Ring acceptance projected in the (</a:t>
            </a:r>
            <a:r>
              <a:rPr lang="en-US" altLang="zh-CN" i="1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i="1" dirty="0">
                <a:latin typeface="Symbol" panose="05050102010706020507" pitchFamily="18" charset="2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) plane and the corresponding frequency map at the center of the 6-m straight 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section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16"/>
    </mc:Choice>
    <mc:Fallback xmlns="">
      <p:transition spd="slow" advTm="1961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Injection cell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3" y="1023736"/>
            <a:ext cx="8229600" cy="340778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675688" y="3789040"/>
            <a:ext cx="2083086" cy="2485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059832" y="3310987"/>
            <a:ext cx="1080120" cy="478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060422" y="1757908"/>
            <a:ext cx="52565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Add </a:t>
            </a: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one family additional </a:t>
            </a:r>
            <a:r>
              <a:rPr lang="en-US" altLang="zh-CN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quadrupoles in </a:t>
            </a: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each straight section.</a:t>
            </a:r>
          </a:p>
          <a:p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I</a:t>
            </a:r>
            <a:r>
              <a:rPr lang="en-US" altLang="zh-CN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ncrease </a:t>
            </a: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the length of </a:t>
            </a:r>
            <a:r>
              <a:rPr lang="en-US" altLang="zh-CN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long straight sections from 6m to 10m. </a:t>
            </a:r>
          </a:p>
          <a:p>
            <a:r>
              <a:rPr lang="en-US" altLang="zh-CN" sz="1600" i="1" dirty="0" err="1">
                <a:latin typeface="Symbol" panose="05050102010706020507" pitchFamily="18" charset="2"/>
                <a:ea typeface="Cambria Math" panose="02040503050406030204" pitchFamily="18" charset="0"/>
              </a:rPr>
              <a:t>b</a:t>
            </a:r>
            <a:r>
              <a:rPr lang="en-US" altLang="zh-CN" sz="16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in straight section &gt;90m, estimated value of DA in horizontal is more than 8.5mm </a:t>
            </a:r>
          </a:p>
          <a:p>
            <a:endParaRPr lang="zh-CN" alt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7584" y="4510674"/>
            <a:ext cx="7025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CN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straight </a:t>
            </a: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sections have the same phase advance as the </a:t>
            </a:r>
            <a:r>
              <a:rPr lang="en-US" altLang="zh-CN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standard </a:t>
            </a: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6-m </a:t>
            </a:r>
            <a:r>
              <a:rPr lang="en-US" altLang="zh-CN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Didn’t break the </a:t>
            </a:r>
            <a:r>
              <a:rPr lang="en-US" altLang="zh-CN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Phase advance of </a:t>
            </a:r>
            <a:r>
              <a:rPr lang="el-GR" altLang="zh-CN" sz="16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Δφ</a:t>
            </a:r>
            <a:r>
              <a:rPr lang="en-US" altLang="zh-CN" sz="1600" i="1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=3</a:t>
            </a:r>
            <a:r>
              <a:rPr lang="el-GR" altLang="zh-CN" sz="16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π </a:t>
            </a:r>
            <a:r>
              <a:rPr lang="en-US" altLang="zh-CN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lang="el-GR" altLang="zh-CN" sz="16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Δφ</a:t>
            </a:r>
            <a:r>
              <a:rPr lang="en-US" altLang="zh-CN" sz="1600" i="1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16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el-GR" altLang="zh-CN" sz="16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π </a:t>
            </a:r>
            <a:r>
              <a:rPr lang="en-US" altLang="zh-CN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between corresponding sextupoles </a:t>
            </a:r>
            <a:endParaRPr lang="en-US" altLang="zh-CN" sz="1600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optical functions in dipole is same as the standard 6-m ones</a:t>
            </a:r>
            <a:endParaRPr lang="zh-CN" altLang="en-US" sz="1600" dirty="0">
              <a:latin typeface="Cambria Math" panose="020405030504060302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9832" y="1757908"/>
            <a:ext cx="5112568" cy="15530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49"/>
    </mc:Choice>
    <mc:Fallback xmlns="">
      <p:transition spd="slow" advTm="9674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Opposite straight  section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3165"/>
            <a:ext cx="8229600" cy="340778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9592" y="4725144"/>
            <a:ext cx="7848872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total length is equal to the high-beta straight section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horizontal phase advance  has a 2</a:t>
            </a:r>
            <a:r>
              <a:rPr lang="en-US" altLang="zh-CN" dirty="0" smtClean="0">
                <a:latin typeface="Symbol" panose="05050102010706020507" pitchFamily="18" charset="2"/>
                <a:ea typeface="Cambria Math" panose="02040503050406030204" pitchFamily="18" charset="0"/>
              </a:rPr>
              <a:t>p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difference with the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high-beta straight 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section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76"/>
    </mc:Choice>
    <mc:Fallback xmlns="">
      <p:transition spd="slow" advTm="2677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248508"/>
              </p:ext>
            </p:extLst>
          </p:nvPr>
        </p:nvGraphicFramePr>
        <p:xfrm>
          <a:off x="935596" y="1196752"/>
          <a:ext cx="7272809" cy="4846320"/>
        </p:xfrm>
        <a:graphic>
          <a:graphicData uri="http://schemas.openxmlformats.org/drawingml/2006/table">
            <a:tbl>
              <a:tblPr/>
              <a:tblGrid>
                <a:gridCol w="3168352"/>
                <a:gridCol w="1855134"/>
                <a:gridCol w="2249323"/>
              </a:tblGrid>
              <a:tr h="27432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Parameters</a:t>
                      </a:r>
                      <a:endParaRPr lang="zh-CN" sz="1800" kern="100" dirty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units</a:t>
                      </a:r>
                      <a:endParaRPr lang="zh-CN" sz="1800" kern="100" dirty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values</a:t>
                      </a:r>
                      <a:endParaRPr lang="zh-CN" sz="1800" kern="100" dirty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Circumference</a:t>
                      </a:r>
                      <a:endParaRPr lang="zh-CN" sz="1800" kern="100" dirty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</a:t>
                      </a:r>
                      <a:endParaRPr lang="zh-CN" sz="1800" kern="100" dirty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1317.3</a:t>
                      </a:r>
                      <a:endParaRPr lang="zh-CN" sz="1800" kern="100" dirty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Emittance </a:t>
                      </a:r>
                      <a:endParaRPr lang="zh-CN" altLang="en-US" sz="18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pm.rad</a:t>
                      </a:r>
                      <a:endParaRPr lang="zh-CN" altLang="en-US" sz="18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60.2</a:t>
                      </a:r>
                      <a:endParaRPr lang="zh-CN" sz="1800" kern="100" dirty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Tune</a:t>
                      </a:r>
                      <a:endParaRPr lang="zh-CN" altLang="en-US" sz="18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8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112.284/41.143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Natural chromaticity</a:t>
                      </a:r>
                      <a:endParaRPr lang="zh-CN" altLang="en-US" sz="18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8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-137.09/-140.02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Straight section</a:t>
                      </a:r>
                      <a:endParaRPr lang="zh-CN" altLang="en-US" sz="18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</a:t>
                      </a:r>
                      <a:endParaRPr lang="zh-CN" altLang="en-US" sz="18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6*46+10*2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Beta functions in 6</a:t>
                      </a:r>
                      <a:r>
                        <a:rPr lang="en-US" altLang="zh-CN" sz="18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m-</a:t>
                      </a:r>
                      <a:r>
                        <a:rPr lang="en-US" altLang="zh-CN"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SS</a:t>
                      </a:r>
                      <a:endParaRPr lang="zh-CN" altLang="en-US" sz="1800" dirty="0" smtClean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</a:t>
                      </a:r>
                      <a:endParaRPr lang="zh-CN" altLang="en-US" sz="18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7.20/3.07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High beta in 10</a:t>
                      </a:r>
                      <a:r>
                        <a:rPr lang="en-US" altLang="zh-CN" sz="18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m-</a:t>
                      </a:r>
                      <a:r>
                        <a:rPr lang="en-US" altLang="zh-CN"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SS</a:t>
                      </a:r>
                      <a:endParaRPr lang="zh-CN" altLang="en-US" sz="1800" dirty="0" smtClean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</a:t>
                      </a:r>
                      <a:endParaRPr lang="zh-CN" altLang="en-US" sz="18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90.86/5.99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Low beta in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10m-SS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</a:t>
                      </a:r>
                      <a:endParaRPr lang="zh-CN" altLang="en-US" sz="18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1.96/5.02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Energy spread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8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8.5827E-4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Momentum compact factor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8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3.14E-5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RF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frequency 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MHz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499.8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Harmonic number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8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2196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RF voltage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MV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Bunch length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mm</a:t>
                      </a:r>
                      <a:endParaRPr lang="zh-CN" sz="18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2.56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971600" y="407191"/>
            <a:ext cx="784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Main parameters of off-axis injection lattice</a:t>
            </a:r>
            <a:endParaRPr lang="zh-CN" altLang="en-US" sz="32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4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163"/>
    </mc:Choice>
    <mc:Fallback xmlns="">
      <p:transition spd="slow" advTm="12216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Nonlinear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52841"/>
          </a:xfrm>
        </p:spPr>
        <p:txBody>
          <a:bodyPr/>
          <a:lstStyle/>
          <a:p>
            <a:pPr marL="0" lvl="1" indent="0">
              <a:buNone/>
            </a:pP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r>
              <a:rPr lang="en-US" altLang="zh-CN" sz="20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Nonlinear optimization is not done, just scaling the </a:t>
            </a:r>
            <a:r>
              <a:rPr lang="en-US" altLang="zh-CN" sz="20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sextupole</a:t>
            </a:r>
            <a:r>
              <a:rPr lang="en-US" altLang="zh-CN" sz="20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strengths to keep the corrected chromaticity unchanged, (+0.5, +0.5).</a:t>
            </a:r>
          </a:p>
          <a:p>
            <a:pPr marL="0" indent="0">
              <a:buNone/>
            </a:pPr>
            <a:endParaRPr lang="zh-CN" altLang="en-US" sz="2000" dirty="0">
              <a:latin typeface="Cambria Math" panose="020405030504060302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60848"/>
            <a:ext cx="3992238" cy="308000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" y="5492080"/>
            <a:ext cx="8701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Effective dynamic aperture and </a:t>
            </a:r>
            <a:r>
              <a:rPr lang="en-US" altLang="zh-CN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ring acceptance projected to (x, </a:t>
            </a:r>
            <a:r>
              <a:rPr lang="en-US" altLang="zh-CN" sz="1200" dirty="0" smtClean="0">
                <a:latin typeface="Symbol" panose="05050102010706020507" pitchFamily="18" charset="2"/>
                <a:ea typeface="Cambria Math" panose="02040503050406030204" pitchFamily="18" charset="0"/>
              </a:rPr>
              <a:t>d) </a:t>
            </a:r>
            <a:r>
              <a:rPr lang="en-US" altLang="zh-CN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at </a:t>
            </a:r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the center of the high-beta straight section</a:t>
            </a:r>
            <a:endParaRPr lang="zh-CN" altLang="en-US" sz="1200" dirty="0">
              <a:latin typeface="Cambria Math" panose="02040503050406030204" pitchFamily="18" charset="0"/>
            </a:endParaRPr>
          </a:p>
        </p:txBody>
      </p:sp>
      <p:pic>
        <p:nvPicPr>
          <p:cNvPr id="7" name="内容占位符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438" y="2083572"/>
            <a:ext cx="3945130" cy="281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571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685"/>
    </mc:Choice>
    <mc:Fallback xmlns="">
      <p:transition spd="slow" advTm="17768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with error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" y="1124744"/>
            <a:ext cx="5710394" cy="4282796"/>
          </a:xfrm>
        </p:spPr>
      </p:pic>
      <p:sp>
        <p:nvSpPr>
          <p:cNvPr id="5" name="文本框 4"/>
          <p:cNvSpPr txBox="1"/>
          <p:nvPr/>
        </p:nvSpPr>
        <p:spPr>
          <a:xfrm>
            <a:off x="5292080" y="1484784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altLang="zh-CN" dirty="0"/>
              <a:t>20 seeds</a:t>
            </a:r>
          </a:p>
          <a:p>
            <a:r>
              <a:rPr lang="en-US" altLang="zh-CN" dirty="0"/>
              <a:t>1000 turns</a:t>
            </a:r>
          </a:p>
          <a:p>
            <a:r>
              <a:rPr lang="en-US" altLang="zh-CN" dirty="0"/>
              <a:t>Misalignment in girder:30</a:t>
            </a:r>
            <a:r>
              <a:rPr lang="el-GR" altLang="zh-CN" dirty="0"/>
              <a:t>μ</a:t>
            </a:r>
            <a:r>
              <a:rPr lang="en-US" altLang="zh-CN" dirty="0"/>
              <a:t>m</a:t>
            </a:r>
          </a:p>
          <a:p>
            <a:r>
              <a:rPr lang="en-US" altLang="zh-CN" dirty="0"/>
              <a:t>Misalignment between </a:t>
            </a:r>
            <a:r>
              <a:rPr lang="en-US" altLang="zh-CN" dirty="0" smtClean="0"/>
              <a:t>girders:100</a:t>
            </a:r>
            <a:r>
              <a:rPr lang="el-GR" altLang="zh-CN" dirty="0"/>
              <a:t>μ</a:t>
            </a:r>
            <a:r>
              <a:rPr lang="en-US" altLang="zh-CN" dirty="0"/>
              <a:t>m</a:t>
            </a:r>
          </a:p>
          <a:p>
            <a:r>
              <a:rPr lang="en-US" altLang="zh-CN" dirty="0"/>
              <a:t>Tilt :1E-4</a:t>
            </a:r>
          </a:p>
          <a:p>
            <a:r>
              <a:rPr lang="en-US" altLang="zh-CN" dirty="0"/>
              <a:t>Accuracy of BPM:0.1</a:t>
            </a:r>
            <a:r>
              <a:rPr lang="el-GR" altLang="zh-CN" dirty="0"/>
              <a:t> μ</a:t>
            </a:r>
            <a:r>
              <a:rPr lang="en-US" altLang="zh-CN" dirty="0"/>
              <a:t>m</a:t>
            </a:r>
          </a:p>
          <a:p>
            <a:r>
              <a:rPr lang="en-US" altLang="zh-CN" dirty="0" smtClean="0"/>
              <a:t>Integral</a:t>
            </a:r>
            <a:r>
              <a:rPr lang="en-US" altLang="zh-CN" dirty="0"/>
              <a:t> field </a:t>
            </a:r>
            <a:r>
              <a:rPr lang="en-US" altLang="zh-CN" dirty="0" smtClean="0"/>
              <a:t>errors: </a:t>
            </a:r>
          </a:p>
          <a:p>
            <a:r>
              <a:rPr lang="en-US" altLang="zh-CN" dirty="0" smtClean="0"/>
              <a:t>Quad: 2E-4</a:t>
            </a:r>
          </a:p>
          <a:p>
            <a:r>
              <a:rPr lang="en-US" altLang="zh-CN" dirty="0" smtClean="0"/>
              <a:t>Dipole:1E-3</a:t>
            </a:r>
          </a:p>
          <a:p>
            <a:r>
              <a:rPr lang="en-US" altLang="zh-CN" dirty="0" smtClean="0"/>
              <a:t>Sextupole:1E-3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04066" y="5522884"/>
            <a:ext cx="832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Only correct the orbit and beta beating, not correct the dispersion and emittance 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4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89"/>
    </mc:Choice>
    <mc:Fallback xmlns="">
      <p:transition spd="slow" advTm="8018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LMA and </a:t>
            </a:r>
            <a:r>
              <a:rPr lang="en-US" altLang="zh-CN" dirty="0" err="1" smtClean="0"/>
              <a:t>Touschek</a:t>
            </a:r>
            <a:r>
              <a:rPr lang="en-US" altLang="zh-CN" dirty="0" smtClean="0"/>
              <a:t> lifetime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444714"/>
              </p:ext>
            </p:extLst>
          </p:nvPr>
        </p:nvGraphicFramePr>
        <p:xfrm>
          <a:off x="4703602" y="4357447"/>
          <a:ext cx="39604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5"/>
                <a:gridCol w="1320146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i="1" kern="100" baseline="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</a:rPr>
                        <a:t>t</a:t>
                      </a:r>
                      <a:r>
                        <a:rPr lang="en-US" altLang="zh-CN" sz="140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1/2</a:t>
                      </a:r>
                      <a:r>
                        <a:rPr lang="en-US" altLang="zh-CN" sz="1400" b="0" i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[h]</a:t>
                      </a:r>
                      <a:endParaRPr lang="zh-CN" altLang="zh-CN" sz="1400" b="0" i="0" kern="1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Bare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Lattice</a:t>
                      </a:r>
                      <a:endParaRPr lang="zh-CN" sz="14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0.65</a:t>
                      </a:r>
                      <a:endParaRPr lang="zh-CN" sz="14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Bare Lattice with IBS</a:t>
                      </a:r>
                      <a:endParaRPr lang="zh-CN" sz="14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0.81</a:t>
                      </a:r>
                      <a:endParaRPr lang="zh-CN" sz="14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Bare Lattice with LC</a:t>
                      </a:r>
                      <a:endParaRPr lang="zh-CN" sz="14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3.14</a:t>
                      </a:r>
                      <a:endParaRPr lang="zh-CN" sz="14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Bare Lattice with LC and IBS</a:t>
                      </a:r>
                      <a:endParaRPr lang="zh-CN" sz="14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3.4</a:t>
                      </a:r>
                      <a:endParaRPr lang="zh-CN" sz="14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974811"/>
            <a:ext cx="4032448" cy="32479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94" y="879935"/>
            <a:ext cx="3921755" cy="29378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847248"/>
            <a:ext cx="4127657" cy="246207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5575" y="6211647"/>
            <a:ext cx="362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Bunch length with LC is about 12mm</a:t>
            </a:r>
            <a:endParaRPr lang="zh-CN" altLang="en-US" sz="1600" dirty="0">
              <a:latin typeface="Cambria Math" panose="020405030504060302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87894" y="1464719"/>
            <a:ext cx="18642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In the calculation, the bare lattice is used,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RF cavity and synchrotron radiation are turned 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51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29"/>
    </mc:Choice>
    <mc:Fallback xmlns="">
      <p:transition spd="slow" advTm="7122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LMA</a:t>
            </a:r>
            <a:endParaRPr lang="zh-CN" altLang="en-US" dirty="0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5934320" cy="4192786"/>
          </a:xfrm>
        </p:spPr>
      </p:pic>
      <p:sp>
        <p:nvSpPr>
          <p:cNvPr id="12" name="文本框 11"/>
          <p:cNvSpPr txBox="1"/>
          <p:nvPr/>
        </p:nvSpPr>
        <p:spPr>
          <a:xfrm>
            <a:off x="539552" y="518091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If the largest </a:t>
            </a: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horizontal beta function reduced to 60 m. In this case, the DA is slightly smaller (scales as square root of beta </a:t>
            </a:r>
            <a:r>
              <a:rPr lang="en-US" altLang="zh-CN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function, ~7.4mm), </a:t>
            </a: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but the effective MA at the dispersive region is increased to ~2</a:t>
            </a:r>
            <a:r>
              <a:rPr lang="en-US" altLang="zh-CN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%, and the Touschek  lifetime for bare lattice with </a:t>
            </a: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LC and </a:t>
            </a:r>
            <a:r>
              <a:rPr lang="en-US" altLang="zh-CN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IBS is about 7.5 hours. </a:t>
            </a:r>
            <a:endParaRPr lang="zh-CN" altLang="zh-CN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zh-CN" altLang="en-US" sz="16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54"/>
    </mc:Choice>
    <mc:Fallback xmlns="">
      <p:transition spd="slow" advTm="6815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6886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We have had a lattice with enough DA for off-axis injection, but the MA in dispersive region had a obvious decrease.</a:t>
            </a:r>
            <a:endParaRPr lang="en-US" altLang="zh-CN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There is probably an ‘optimal’ value of the highest beta </a:t>
            </a: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function to 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simultaneously obtain a large enough DA for off-axis injection and large enough LMA for a long </a:t>
            </a: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enough 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Touschek </a:t>
            </a: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lifetime.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We need more nonlinear optimization, maybe use local chromaticities correction in high-beta cell.</a:t>
            </a:r>
          </a:p>
          <a:p>
            <a:pPr>
              <a:buFont typeface="Wingdings" panose="05000000000000000000" pitchFamily="2" charset="2"/>
              <a:buChar char="Ø"/>
            </a:pP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1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80"/>
    </mc:Choice>
    <mc:Fallback xmlns="">
      <p:transition spd="slow" advTm="7158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Thank you for your attention!</a:t>
            </a:r>
            <a:endParaRPr lang="zh-CN" altLang="en-US" sz="32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7297"/>
            <a:ext cx="8507288" cy="4768865"/>
          </a:xfrm>
        </p:spPr>
        <p:txBody>
          <a:bodyPr/>
          <a:lstStyle/>
          <a:p>
            <a:r>
              <a:rPr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Introduction of </a:t>
            </a:r>
            <a:r>
              <a:rPr lang="en-US" altLang="zh-C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HEPS present nominal design</a:t>
            </a:r>
          </a:p>
          <a:p>
            <a:r>
              <a:rPr lang="en-US" altLang="zh-C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Design goals of off-axis lattice</a:t>
            </a:r>
          </a:p>
          <a:p>
            <a:r>
              <a:rPr lang="en-US" altLang="zh-C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Design considerations </a:t>
            </a:r>
          </a:p>
          <a:p>
            <a:r>
              <a:rPr lang="en-US" altLang="zh-C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Dynamic </a:t>
            </a:r>
            <a:r>
              <a:rPr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analysis</a:t>
            </a:r>
          </a:p>
          <a:p>
            <a:r>
              <a:rPr lang="en-US" altLang="zh-C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48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9"/>
    </mc:Choice>
    <mc:Fallback xmlns="">
      <p:transition spd="slow" advTm="2231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9378"/>
            <a:ext cx="8208912" cy="955658"/>
          </a:xfrm>
        </p:spPr>
        <p:txBody>
          <a:bodyPr/>
          <a:lstStyle/>
          <a:p>
            <a:r>
              <a:rPr lang="en-US" altLang="zh-CN" dirty="0" smtClean="0"/>
              <a:t>Introduction of HEPS current lattice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190" y="1034428"/>
            <a:ext cx="8514810" cy="5202884"/>
          </a:xfrm>
        </p:spPr>
        <p:txBody>
          <a:bodyPr/>
          <a:lstStyle/>
          <a:p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HEPS is a 6-GeV light source with emittance less than 0.1nm, proposed to be built in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Huairou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district , suburbs of Beijing ,China.</a:t>
            </a:r>
          </a:p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current design is a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48-H7BA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cells lattice with emittance 59.4pm.</a:t>
            </a:r>
          </a:p>
          <a:p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Efficient dynamic aperture (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particles is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recognized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lost</a:t>
            </a:r>
            <a:r>
              <a:rPr lang="zh-CN" altLang="en-US" sz="2000" dirty="0">
                <a:latin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when 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tune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run  across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integer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&amp; half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integer resonance lines):~2.5mm in x and ~3.5mm in y.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DA is only sufficient for on-axis  injection schemes.</a:t>
            </a:r>
          </a:p>
          <a:p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D:\BAPS_design\lattice_design\1300mcircumference_201406\xug_20150511\linear opitcs MOGA\DA_tune_scan_based_baseline_lattice\NSGA_II_original_lattice_1_analyze\15_10_FMA\Eff_DA_F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93" y="3717032"/>
            <a:ext cx="464661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4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03"/>
    </mc:Choice>
    <mc:Fallback xmlns="">
      <p:transition spd="slow" advTm="10170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43890" cy="955658"/>
          </a:xfrm>
        </p:spPr>
        <p:txBody>
          <a:bodyPr/>
          <a:lstStyle/>
          <a:p>
            <a:r>
              <a:rPr lang="en-US" altLang="zh-CN" dirty="0" smtClean="0"/>
              <a:t>On–axis injection schemes</a:t>
            </a:r>
            <a:endParaRPr lang="zh-CN" altLang="en-US" dirty="0"/>
          </a:p>
        </p:txBody>
      </p:sp>
      <p:sp>
        <p:nvSpPr>
          <p:cNvPr id="4" name="Rectangle 13"/>
          <p:cNvSpPr>
            <a:spLocks noGrp="1"/>
          </p:cNvSpPr>
          <p:nvPr>
            <p:ph idx="1"/>
          </p:nvPr>
        </p:nvSpPr>
        <p:spPr>
          <a:xfrm>
            <a:off x="251520" y="1072290"/>
            <a:ext cx="8435280" cy="4263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ts val="600"/>
              </a:spcBef>
              <a:defRPr/>
            </a:pPr>
            <a:r>
              <a:rPr lang="en-US" altLang="zh-CN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’ swap-out’ injection</a:t>
            </a:r>
          </a:p>
          <a:p>
            <a:pPr marL="720000" eaLnBrk="1" hangingPunct="1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injector shot replaces an existing stored </a:t>
            </a:r>
            <a:r>
              <a:rPr lang="en-US" altLang="zh-CN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bunch</a:t>
            </a:r>
          </a:p>
          <a:p>
            <a:pPr marL="720000" eaLnBrk="1" hangingPunct="1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DA only  need accommodate the </a:t>
            </a:r>
            <a:r>
              <a:rPr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injected beam </a:t>
            </a:r>
            <a:r>
              <a:rPr lang="en-US" altLang="zh-CN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size</a:t>
            </a:r>
          </a:p>
          <a:p>
            <a:pPr marL="720000" eaLnBrk="1" hangingPunct="1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Requires full-charge injector</a:t>
            </a:r>
          </a:p>
          <a:p>
            <a:pPr marL="720000" eaLnBrk="1" hangingPunct="1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Old beam dumped or </a:t>
            </a:r>
            <a:r>
              <a:rPr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recycled </a:t>
            </a:r>
            <a:endParaRPr lang="en-US" altLang="zh-CN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720000" eaLnBrk="1" hangingPunct="1">
              <a:lnSpc>
                <a:spcPts val="16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Complexity in beam dump or recycled ring</a:t>
            </a:r>
          </a:p>
          <a:p>
            <a:pPr eaLnBrk="1" hangingPunct="1">
              <a:lnSpc>
                <a:spcPts val="4000"/>
              </a:lnSpc>
              <a:spcBef>
                <a:spcPts val="600"/>
              </a:spcBef>
              <a:defRPr/>
            </a:pPr>
            <a:r>
              <a:rPr lang="en-US" altLang="zh-CN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Longitudinal  </a:t>
            </a:r>
            <a:r>
              <a:rPr lang="en-US" altLang="zh-CN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injection</a:t>
            </a:r>
          </a:p>
          <a:p>
            <a:pPr marL="720000" lvl="1" eaLnBrk="1" hangingPunct="1">
              <a:lnSpc>
                <a:spcPts val="1600"/>
              </a:lnSpc>
              <a:spcBef>
                <a:spcPts val="600"/>
              </a:spcBef>
              <a:spcAft>
                <a:spcPct val="2000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Can </a:t>
            </a:r>
            <a:r>
              <a:rPr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 achieved beam accumulation</a:t>
            </a:r>
          </a:p>
          <a:p>
            <a:pPr marL="720000" lvl="1" eaLnBrk="1" hangingPunct="1">
              <a:lnSpc>
                <a:spcPts val="1600"/>
              </a:lnSpc>
              <a:spcBef>
                <a:spcPts val="600"/>
              </a:spcBef>
              <a:spcAft>
                <a:spcPct val="2000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Requires large </a:t>
            </a:r>
            <a:r>
              <a:rPr lang="en-US" altLang="zh-CN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MA.</a:t>
            </a:r>
            <a:endParaRPr lang="en-US" altLang="zh-CN" sz="16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720000" lvl="1" eaLnBrk="1" hangingPunct="1">
              <a:lnSpc>
                <a:spcPts val="1600"/>
              </a:lnSpc>
              <a:spcBef>
                <a:spcPts val="600"/>
              </a:spcBef>
              <a:spcAft>
                <a:spcPct val="2000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Or a very challenging injection </a:t>
            </a:r>
            <a:r>
              <a:rPr lang="en-US" altLang="zh-CN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kicker (very narrow</a:t>
            </a:r>
            <a:r>
              <a:rPr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pulse width).</a:t>
            </a:r>
          </a:p>
          <a:p>
            <a:pPr marL="262800" indent="0" eaLnBrk="1" hangingPunct="1">
              <a:lnSpc>
                <a:spcPts val="1600"/>
              </a:lnSpc>
              <a:spcBef>
                <a:spcPts val="600"/>
              </a:spcBef>
              <a:buNone/>
              <a:defRPr/>
            </a:pPr>
            <a:endParaRPr lang="en-US" altLang="zh-CN" sz="16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6108212" y="1266585"/>
            <a:ext cx="2594575" cy="1806984"/>
            <a:chOff x="295226" y="1013868"/>
            <a:chExt cx="3514774" cy="2375650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26" y="1337080"/>
              <a:ext cx="3209974" cy="205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4"/>
            <p:cNvSpPr txBox="1"/>
            <p:nvPr/>
          </p:nvSpPr>
          <p:spPr>
            <a:xfrm>
              <a:off x="298401" y="1013868"/>
              <a:ext cx="3511599" cy="308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+mn-lt"/>
                  <a:ea typeface="+mn-ea"/>
                </a:rPr>
                <a:t>Swap-out, M. Borland, USR workshop,  2012</a:t>
              </a:r>
            </a:p>
          </p:txBody>
        </p:sp>
      </p:grpSp>
      <p:sp>
        <p:nvSpPr>
          <p:cNvPr id="8" name="TextBox 4"/>
          <p:cNvSpPr txBox="1"/>
          <p:nvPr/>
        </p:nvSpPr>
        <p:spPr bwMode="auto">
          <a:xfrm>
            <a:off x="5403353" y="1254033"/>
            <a:ext cx="35115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Calibri"/>
                <a:ea typeface="宋体" panose="02010600030101010101" pitchFamily="2" charset="-122"/>
              </a:rPr>
              <a:t>Swap-out, M. Borland, USR workshop,  2012</a:t>
            </a: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755576" y="4945698"/>
            <a:ext cx="2978537" cy="1651654"/>
            <a:chOff x="3049492" y="2726711"/>
            <a:chExt cx="3538531" cy="2643812"/>
          </a:xfrm>
        </p:grpSpPr>
        <p:pic>
          <p:nvPicPr>
            <p:cNvPr id="10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492" y="3038459"/>
              <a:ext cx="3250756" cy="233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6"/>
            <p:cNvSpPr txBox="1"/>
            <p:nvPr/>
          </p:nvSpPr>
          <p:spPr>
            <a:xfrm>
              <a:off x="3317500" y="2726711"/>
              <a:ext cx="3250756" cy="4255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latin typeface="Calibri"/>
                  <a:ea typeface="宋体" panose="02010600030101010101" pitchFamily="2" charset="-122"/>
                </a:rPr>
                <a:t>Long. Inj., M. </a:t>
              </a:r>
              <a:r>
                <a:rPr lang="en-US" sz="1400" dirty="0" err="1">
                  <a:latin typeface="Calibri"/>
                  <a:ea typeface="宋体" panose="02010600030101010101" pitchFamily="2" charset="-122"/>
                </a:rPr>
                <a:t>Aiba</a:t>
              </a:r>
              <a:r>
                <a:rPr lang="en-US" sz="1400" dirty="0">
                  <a:latin typeface="Calibri"/>
                  <a:ea typeface="宋体" panose="02010600030101010101" pitchFamily="2" charset="-122"/>
                </a:rPr>
                <a:t>, et al., PRST-AB, </a:t>
              </a:r>
              <a:endParaRPr lang="en-US" sz="1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5140223" y="4553635"/>
              <a:ext cx="1447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400" dirty="0" smtClean="0">
                  <a:solidFill>
                    <a:prstClr val="black"/>
                  </a:solidFill>
                  <a:latin typeface="Arial Narrow" panose="020B0606020202030204" pitchFamily="34" charset="0"/>
                  <a:ea typeface="宋体" panose="02010600030101010101" pitchFamily="2" charset="-122"/>
                </a:rPr>
                <a:t>MAX-IV</a:t>
              </a: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4615093" y="4945699"/>
            <a:ext cx="2677906" cy="1651654"/>
            <a:chOff x="299159" y="3733800"/>
            <a:chExt cx="3720570" cy="1748668"/>
          </a:xfrm>
        </p:grpSpPr>
        <p:pic>
          <p:nvPicPr>
            <p:cNvPr id="14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59" y="3733800"/>
              <a:ext cx="3720570" cy="1748668"/>
            </a:xfrm>
            <a:prstGeom prst="rect">
              <a:avLst/>
            </a:prstGeom>
            <a:solidFill>
              <a:schemeClr val="bg1"/>
            </a:solidFill>
            <a:effectLst>
              <a:outerShdw blurRad="101600" dist="50800" dir="5400000" algn="ctr" rotWithShape="0">
                <a:schemeClr val="tx1">
                  <a:alpha val="99000"/>
                </a:schemeClr>
              </a:outerShdw>
            </a:effectLst>
          </p:spPr>
        </p:pic>
        <p:sp>
          <p:nvSpPr>
            <p:cNvPr id="15" name="TextBox 18"/>
            <p:cNvSpPr txBox="1"/>
            <p:nvPr/>
          </p:nvSpPr>
          <p:spPr>
            <a:xfrm>
              <a:off x="824770" y="4026039"/>
              <a:ext cx="1448212" cy="3081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  <a:ea typeface="+mn-ea"/>
                </a:rPr>
                <a:t>HEPS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97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649"/>
    </mc:Choice>
    <mc:Fallback xmlns="">
      <p:transition spd="slow" advTm="15964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Off–axis Lattice goals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816" y="1124744"/>
            <a:ext cx="8229600" cy="55446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Emittance less than </a:t>
            </a: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100 pm at 6GeV with a circumference about 1.3km</a:t>
            </a:r>
            <a:endParaRPr lang="en-US" altLang="zh-CN"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6-m straight section for 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insertion </a:t>
            </a: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devices</a:t>
            </a:r>
            <a:endParaRPr lang="en-US" altLang="zh-CN"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Vertical 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beta functions at IDs close to </a:t>
            </a: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3m 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vertical</a:t>
            </a:r>
            <a:endParaRPr lang="en-US" altLang="zh-CN"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Horizontal 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beta functions at IDs not too large (&lt;10m) to improve </a:t>
            </a: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brightness</a:t>
            </a:r>
            <a:endParaRPr lang="en-US" altLang="zh-CN"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Sufficient injection </a:t>
            </a: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aperture and a 10-m straight section 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off-axis 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injection </a:t>
            </a:r>
            <a:endParaRPr lang="en-US" altLang="zh-CN" sz="2400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typically </a:t>
            </a:r>
            <a:r>
              <a:rPr lang="en-US" altLang="zh-CN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~10 mm for local-bump injection and ~5 mm for pulsed multipole injection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Sufficient MA for Lifetime at 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200 </a:t>
            </a: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endParaRPr lang="zh-CN" altLang="en-US" sz="2400" dirty="0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9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80"/>
    </mc:Choice>
    <mc:Fallback xmlns="">
      <p:transition spd="slow" advTm="9128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Lattice design consider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76886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To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enlarge the DA, except optimizing the multipole sets, it seems necessary to increase the beta functions at the straight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section.  </a:t>
            </a:r>
          </a:p>
          <a:p>
            <a:pPr marL="0" indent="0">
              <a:buNone/>
            </a:pP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 parts of the design</a:t>
            </a:r>
          </a:p>
          <a:p>
            <a:pPr marL="5485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Standard cell :  H7BA , as same as the nominal design , designed with low beta functions for optimal matching of the electron and photon beam.</a:t>
            </a:r>
          </a:p>
          <a:p>
            <a:pPr marL="5485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Injection cell: two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cells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neighboring are re-matched to make a high-beta section  for injection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5485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Opposite cell (survey requirement):</a:t>
            </a:r>
            <a:r>
              <a:rPr lang="en-US" altLang="zh-CN" sz="2000" dirty="0"/>
              <a:t>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opposite to the high-beta straight section in the ring, with beta functions below 15 m for the convenience of installing RF cavities there</a:t>
            </a:r>
          </a:p>
        </p:txBody>
      </p:sp>
    </p:spTree>
    <p:extLst>
      <p:ext uri="{BB962C8B-B14F-4D97-AF65-F5344CB8AC3E}">
        <p14:creationId xmlns:p14="http://schemas.microsoft.com/office/powerpoint/2010/main" val="167919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66"/>
    </mc:Choice>
    <mc:Fallback xmlns="">
      <p:transition spd="slow" advTm="9466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S</a:t>
            </a:r>
            <a:r>
              <a:rPr lang="en-US" altLang="zh-CN" b="0" dirty="0" smtClean="0"/>
              <a:t>tandard</a:t>
            </a:r>
            <a:r>
              <a:rPr lang="en-US" altLang="zh-CN" b="0" dirty="0"/>
              <a:t> cell </a:t>
            </a:r>
            <a:r>
              <a:rPr lang="en-US" altLang="zh-CN" b="0" dirty="0" smtClean="0"/>
              <a:t>--Hybrid 7BA</a:t>
            </a:r>
            <a:r>
              <a:rPr lang="zh-CN" altLang="en-US" b="0" dirty="0" smtClean="0"/>
              <a:t>*</a:t>
            </a:r>
            <a:endParaRPr lang="zh-CN" altLang="en-US" baseline="30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6886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6233" y="5553486"/>
            <a:ext cx="85772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Phase advance of </a:t>
            </a:r>
            <a:r>
              <a:rPr lang="el-GR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Δφ</a:t>
            </a:r>
            <a:r>
              <a:rPr lang="en-US" altLang="zh-CN" sz="1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=3</a:t>
            </a:r>
            <a:r>
              <a:rPr lang="el-GR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π </a:t>
            </a:r>
            <a:r>
              <a:rPr lang="en-US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lang="el-GR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Δφ</a:t>
            </a:r>
            <a:r>
              <a:rPr lang="en-US" altLang="zh-CN" sz="1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el-GR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π </a:t>
            </a:r>
            <a:r>
              <a:rPr lang="en-US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between corresponding sextupoles chosen to cancel geometrical sextupole kicks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Two </a:t>
            </a:r>
            <a:r>
              <a:rPr lang="en-US" altLang="zh-CN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octupoles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were also placed in the dispersion bumps and used to reduce the detuning terms;</a:t>
            </a:r>
            <a:endParaRPr lang="zh-CN" altLang="zh-CN" dirty="0">
              <a:latin typeface="Cambria Math" panose="020405030504060302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26876" y="661491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fr-FR" altLang="zh-CN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altLang="zh-CN" sz="1000" dirty="0">
                <a:solidFill>
                  <a:srgbClr val="000000"/>
                </a:solidFill>
                <a:latin typeface="Calibri" panose="020F0502020204030204" pitchFamily="34" charset="0"/>
              </a:rPr>
              <a:t>L. Farvacque </a:t>
            </a:r>
            <a:r>
              <a:rPr lang="fr-FR" altLang="zh-CN" sz="1000" i="1" dirty="0">
                <a:solidFill>
                  <a:srgbClr val="000000"/>
                </a:solidFill>
                <a:latin typeface="Calibri-Italic"/>
              </a:rPr>
              <a:t>et al</a:t>
            </a:r>
            <a:r>
              <a:rPr lang="fr-FR" altLang="zh-CN" sz="1000" dirty="0">
                <a:solidFill>
                  <a:srgbClr val="000000"/>
                </a:solidFill>
                <a:latin typeface="Calibri" panose="020F0502020204030204" pitchFamily="34" charset="0"/>
              </a:rPr>
              <a:t>., IPAC13, 79</a:t>
            </a:r>
            <a:br>
              <a:rPr lang="fr-FR" altLang="zh-CN" sz="1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51520" y="970986"/>
            <a:ext cx="8892480" cy="4573165"/>
            <a:chOff x="218614" y="1037372"/>
            <a:chExt cx="8892480" cy="457316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14" y="1037372"/>
              <a:ext cx="8892480" cy="4556641"/>
            </a:xfrm>
            <a:prstGeom prst="rect">
              <a:avLst/>
            </a:prstGeom>
            <a:noFill/>
          </p:spPr>
        </p:pic>
        <p:grpSp>
          <p:nvGrpSpPr>
            <p:cNvPr id="17" name="组合 16"/>
            <p:cNvGrpSpPr/>
            <p:nvPr/>
          </p:nvGrpSpPr>
          <p:grpSpPr>
            <a:xfrm>
              <a:off x="3779912" y="2536896"/>
              <a:ext cx="1440160" cy="1626945"/>
              <a:chOff x="3779912" y="2536896"/>
              <a:chExt cx="1440160" cy="1626945"/>
            </a:xfrm>
            <a:noFill/>
          </p:grpSpPr>
          <p:sp>
            <p:nvSpPr>
              <p:cNvPr id="10" name="文本框 9"/>
              <p:cNvSpPr txBox="1"/>
              <p:nvPr/>
            </p:nvSpPr>
            <p:spPr>
              <a:xfrm>
                <a:off x="3779912" y="2536896"/>
                <a:ext cx="144016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Combined dipole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直接箭头连接符 11"/>
              <p:cNvCxnSpPr/>
              <p:nvPr/>
            </p:nvCxnSpPr>
            <p:spPr>
              <a:xfrm>
                <a:off x="4067944" y="2795689"/>
                <a:ext cx="0" cy="1296144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>
                <a:off x="4427984" y="2795689"/>
                <a:ext cx="72008" cy="1368152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/>
              <p:cNvCxnSpPr/>
              <p:nvPr/>
            </p:nvCxnSpPr>
            <p:spPr>
              <a:xfrm>
                <a:off x="4860032" y="2810721"/>
                <a:ext cx="0" cy="1296144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文本框 17"/>
            <p:cNvSpPr txBox="1"/>
            <p:nvPr/>
          </p:nvSpPr>
          <p:spPr>
            <a:xfrm>
              <a:off x="1547664" y="5302760"/>
              <a:ext cx="4176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Longitudinal  gradient dipole</a:t>
              </a:r>
              <a:endParaRPr lang="zh-CN" altLang="en-US" sz="14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547664" y="5319286"/>
              <a:ext cx="2736304" cy="2747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815916" y="2502944"/>
              <a:ext cx="1368152" cy="3077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V="1">
              <a:off x="2195736" y="4624561"/>
              <a:ext cx="360040" cy="694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H="1" flipV="1">
              <a:off x="3563888" y="4601414"/>
              <a:ext cx="288032" cy="7178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5019045" y="5268861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Longitudinal  gradient dipole</a:t>
            </a:r>
            <a:endParaRPr lang="zh-CN" altLang="en-US" sz="1400" dirty="0"/>
          </a:p>
        </p:txBody>
      </p:sp>
      <p:sp>
        <p:nvSpPr>
          <p:cNvPr id="30" name="矩形 29"/>
          <p:cNvSpPr/>
          <p:nvPr/>
        </p:nvSpPr>
        <p:spPr>
          <a:xfrm>
            <a:off x="5004048" y="5310173"/>
            <a:ext cx="2736304" cy="2747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5292080" y="4581128"/>
            <a:ext cx="144016" cy="7381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 flipV="1">
            <a:off x="6459205" y="4564318"/>
            <a:ext cx="170195" cy="726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3740810" y="479809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gradient quadrupole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707904" y="4847859"/>
            <a:ext cx="1943618" cy="2224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020730" y="1558904"/>
            <a:ext cx="2736304" cy="2747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3329769" y="1524418"/>
            <a:ext cx="1887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bump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 flipH="1">
            <a:off x="3059832" y="1832195"/>
            <a:ext cx="269937" cy="773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5640068" y="1848721"/>
            <a:ext cx="322646" cy="68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880562" y="4045071"/>
            <a:ext cx="1887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L=3m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888856" y="4077410"/>
            <a:ext cx="724020" cy="307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6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67"/>
    </mc:Choice>
    <mc:Fallback xmlns="">
      <p:transition spd="slow" advTm="13176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43890" cy="955658"/>
          </a:xfrm>
        </p:spPr>
        <p:txBody>
          <a:bodyPr/>
          <a:lstStyle/>
          <a:p>
            <a:r>
              <a:rPr lang="en-US" altLang="zh-CN" dirty="0" smtClean="0"/>
              <a:t>MOGA/PSO optimization(48-H7BA)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3285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32 element parameters (all tunable magnet positions and strengths</a:t>
            </a:r>
            <a:r>
              <a:rPr lang="en-US" altLang="zh-CN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Constraints: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reasonable maximum value of beta function along the ring, 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max(</a:t>
            </a:r>
            <a:r>
              <a:rPr lang="en-US" altLang="zh-CN" sz="1800" i="1" dirty="0" err="1">
                <a:latin typeface="Symbol" panose="05050102010706020507" pitchFamily="18" charset="2"/>
                <a:ea typeface="Cambria Math" panose="02040503050406030204" pitchFamily="18" charset="0"/>
              </a:rPr>
              <a:t>b</a:t>
            </a:r>
            <a:r>
              <a:rPr lang="en-US" altLang="zh-CN" sz="18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en-US" altLang="zh-CN" sz="1800" i="1" dirty="0">
                <a:latin typeface="Symbol" panose="05050102010706020507" pitchFamily="18" charset="2"/>
                <a:ea typeface="Cambria Math" panose="02040503050406030204" pitchFamily="18" charset="0"/>
              </a:rPr>
              <a:t> </a:t>
            </a:r>
            <a:r>
              <a:rPr lang="en-US" altLang="zh-CN" sz="1800" i="1" dirty="0" smtClean="0">
                <a:latin typeface="Symbol" panose="05050102010706020507" pitchFamily="18" charset="2"/>
                <a:ea typeface="Cambria Math" panose="02040503050406030204" pitchFamily="18" charset="0"/>
              </a:rPr>
              <a:t>b</a:t>
            </a:r>
            <a:r>
              <a:rPr lang="en-US" altLang="zh-CN" sz="1800" i="1" baseline="-25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) ≤ 30 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m;</a:t>
            </a:r>
            <a:endParaRPr lang="en-US" altLang="zh-CN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Reasonably 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low beta functions in ID section for high brightness, 1.5 m ≤ </a:t>
            </a:r>
            <a:r>
              <a:rPr lang="en-US" altLang="zh-CN" sz="1800" i="1" dirty="0" smtClean="0">
                <a:latin typeface="Symbol" panose="05050102010706020507" pitchFamily="18" charset="2"/>
                <a:ea typeface="Cambria Math" panose="02040503050406030204" pitchFamily="18" charset="0"/>
              </a:rPr>
              <a:t>b</a:t>
            </a:r>
            <a:r>
              <a:rPr lang="en-US" altLang="zh-CN" sz="1800" i="1" baseline="-25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&lt; 4 m and 1.5 m ≤ </a:t>
            </a:r>
            <a:r>
              <a:rPr lang="en-US" altLang="zh-CN" sz="1800" i="1" dirty="0" err="1">
                <a:latin typeface="Symbol" panose="05050102010706020507" pitchFamily="18" charset="2"/>
                <a:ea typeface="Cambria Math" panose="02040503050406030204" pitchFamily="18" charset="0"/>
              </a:rPr>
              <a:t>b</a:t>
            </a:r>
            <a:r>
              <a:rPr lang="en-US" altLang="zh-CN" sz="18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&lt; 15 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m;</a:t>
            </a:r>
            <a:endParaRPr lang="en-US" altLang="zh-CN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Stability 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of the optics, </a:t>
            </a:r>
            <a:r>
              <a:rPr lang="en-US" altLang="zh-CN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Tr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zh-CN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Mx,y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) &lt; 2, with </a:t>
            </a:r>
            <a:r>
              <a:rPr lang="en-US" altLang="zh-CN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Mx,y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being the transfer matrix of the ring in the x or y 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plane;</a:t>
            </a:r>
            <a:endParaRPr lang="en-US" altLang="zh-CN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Fractional 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tunes in (0, 0.5), which is favorable against the resistive wall 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instability;</a:t>
            </a:r>
            <a:endParaRPr lang="en-US" altLang="zh-CN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Reasonable 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natural chromaticities, 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|</a:t>
            </a:r>
            <a:r>
              <a:rPr lang="el-GR" altLang="zh-CN" sz="1800" dirty="0" smtClean="0">
                <a:latin typeface="Cambria Math" panose="02040503050406030204" pitchFamily="18" charset="0"/>
                <a:ea typeface="宋体" panose="02010600030101010101" pitchFamily="2" charset="-122"/>
              </a:rPr>
              <a:t>ξ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x,</a:t>
            </a:r>
            <a:r>
              <a:rPr lang="el-GR" altLang="zh-CN" sz="1800" dirty="0">
                <a:latin typeface="Cambria Math" panose="02040503050406030204" pitchFamily="18" charset="0"/>
                <a:ea typeface="宋体" panose="02010600030101010101" pitchFamily="2" charset="-122"/>
              </a:rPr>
              <a:t> </a:t>
            </a:r>
            <a:r>
              <a:rPr lang="el-GR" altLang="zh-CN" sz="1800" dirty="0" smtClean="0">
                <a:latin typeface="Cambria Math" panose="02040503050406030204" pitchFamily="18" charset="0"/>
                <a:ea typeface="宋体" panose="02010600030101010101" pitchFamily="2" charset="-122"/>
              </a:rPr>
              <a:t>ξ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| ≤ 5.5 in one 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7BA;</a:t>
            </a:r>
            <a:endParaRPr lang="en-US" altLang="zh-CN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ll 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drifts between adjacent magnets longer than 0.1 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m;</a:t>
            </a:r>
            <a:endParaRPr lang="en-US" altLang="zh-CN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One 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of the drifts neighboring the inner three dipoles should be longer than 0.35 m to accommodate a three-pole wiggler which is to be used as a hard X-ray 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source;</a:t>
            </a:r>
            <a:endParaRPr lang="en-US" altLang="zh-CN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Reasonably 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low energy loss in each turn due to synchrotron radiation (U</a:t>
            </a:r>
            <a:r>
              <a:rPr lang="en-US" altLang="zh-CN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≤ 2.2 MeV</a:t>
            </a:r>
            <a:r>
              <a:rPr lang="en-US" altLang="zh-CN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zh-CN" altLang="zh-CN" sz="1800" dirty="0"/>
          </a:p>
          <a:p>
            <a:pPr marL="0" indent="0">
              <a:buNone/>
            </a:pPr>
            <a:endParaRPr lang="zh-CN" alt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1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99"/>
    </mc:Choice>
    <mc:Fallback xmlns="">
      <p:transition spd="slow" advTm="7909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451287"/>
              </p:ext>
            </p:extLst>
          </p:nvPr>
        </p:nvGraphicFramePr>
        <p:xfrm>
          <a:off x="1187624" y="1052736"/>
          <a:ext cx="7272809" cy="2225040"/>
        </p:xfrm>
        <a:graphic>
          <a:graphicData uri="http://schemas.openxmlformats.org/drawingml/2006/table">
            <a:tbl>
              <a:tblPr/>
              <a:tblGrid>
                <a:gridCol w="2486088"/>
                <a:gridCol w="2537398"/>
                <a:gridCol w="2249323"/>
              </a:tblGrid>
              <a:tr h="20262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2000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Parameters</a:t>
                      </a:r>
                      <a:endParaRPr lang="zh-CN" sz="2000" kern="100" dirty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units</a:t>
                      </a:r>
                      <a:endParaRPr lang="zh-CN" sz="2000" kern="100" dirty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values</a:t>
                      </a:r>
                      <a:endParaRPr lang="zh-CN" sz="2000" kern="100" dirty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Circumference</a:t>
                      </a:r>
                      <a:endParaRPr lang="zh-CN" sz="2000" kern="100" dirty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</a:t>
                      </a:r>
                      <a:endParaRPr lang="zh-CN" sz="2000" kern="100" dirty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1295.7</a:t>
                      </a:r>
                      <a:endParaRPr lang="zh-CN" sz="2000" kern="100" dirty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Emittance </a:t>
                      </a:r>
                      <a:endParaRPr lang="zh-CN" altLang="en-US" sz="20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pm.rad</a:t>
                      </a:r>
                      <a:endParaRPr lang="zh-CN" altLang="en-US" sz="20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60.2</a:t>
                      </a:r>
                      <a:endParaRPr lang="zh-CN" sz="2000" kern="100" dirty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Tune</a:t>
                      </a:r>
                      <a:endParaRPr lang="zh-CN" altLang="en-US" sz="20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0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111.284/41.143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Natural chromaticity</a:t>
                      </a:r>
                      <a:endParaRPr lang="zh-CN" altLang="en-US" sz="20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0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-134.12/-137.15</a:t>
                      </a:r>
                      <a:endParaRPr lang="zh-CN" sz="2000" kern="100" dirty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Beta functions in SS</a:t>
                      </a:r>
                      <a:endParaRPr lang="zh-CN" altLang="en-US" sz="2000" dirty="0" smtClean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</a:t>
                      </a:r>
                      <a:endParaRPr lang="zh-CN" altLang="en-US" sz="2000" dirty="0">
                        <a:latin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7.20/3.07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Energy spread</a:t>
                      </a:r>
                      <a:endParaRPr lang="zh-CN" sz="20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8.5827E-4</a:t>
                      </a:r>
                      <a:endParaRPr lang="zh-CN" sz="20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56" y="3519723"/>
            <a:ext cx="4270176" cy="24294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332" y="3399316"/>
            <a:ext cx="3895682" cy="27659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71600" y="407191"/>
            <a:ext cx="784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Main parameters of 48 normal cells</a:t>
            </a:r>
            <a:endParaRPr lang="zh-CN" altLang="en-US" sz="32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37"/>
    </mc:Choice>
    <mc:Fallback xmlns="">
      <p:transition spd="slow" advTm="6443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EP">
  <a:themeElements>
    <a:clrScheme name="IHE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HE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11881</TotalTime>
  <Words>1125</Words>
  <Application>Microsoft Office PowerPoint</Application>
  <PresentationFormat>全屏显示(4:3)</PresentationFormat>
  <Paragraphs>186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Calibri-Italic</vt:lpstr>
      <vt:lpstr>华文中宋</vt:lpstr>
      <vt:lpstr>宋体</vt:lpstr>
      <vt:lpstr>微软雅黑</vt:lpstr>
      <vt:lpstr>Arial</vt:lpstr>
      <vt:lpstr>Arial Narrow</vt:lpstr>
      <vt:lpstr>Calibri</vt:lpstr>
      <vt:lpstr>Cambria Math</vt:lpstr>
      <vt:lpstr>Symbol</vt:lpstr>
      <vt:lpstr>Times New Roman</vt:lpstr>
      <vt:lpstr>Verdana</vt:lpstr>
      <vt:lpstr>Wingdings</vt:lpstr>
      <vt:lpstr>IHEP</vt:lpstr>
      <vt:lpstr>Off-axis injection lattice design studies of HEPS storage ring</vt:lpstr>
      <vt:lpstr>Outline</vt:lpstr>
      <vt:lpstr>Introduction of HEPS current lattice</vt:lpstr>
      <vt:lpstr>On–axis injection schemes</vt:lpstr>
      <vt:lpstr>Off–axis Lattice goals</vt:lpstr>
      <vt:lpstr>Lattice design consider</vt:lpstr>
      <vt:lpstr>Standard cell --Hybrid 7BA*</vt:lpstr>
      <vt:lpstr>MOGA/PSO optimization(48-H7BA)</vt:lpstr>
      <vt:lpstr>PowerPoint 演示文稿</vt:lpstr>
      <vt:lpstr>PowerPoint 演示文稿</vt:lpstr>
      <vt:lpstr>Injection cell</vt:lpstr>
      <vt:lpstr>Opposite straight  section</vt:lpstr>
      <vt:lpstr>PowerPoint 演示文稿</vt:lpstr>
      <vt:lpstr>Nonlinear analysis</vt:lpstr>
      <vt:lpstr>DA with error</vt:lpstr>
      <vt:lpstr>LMA and Touschek lifetime</vt:lpstr>
      <vt:lpstr>LMA</vt:lpstr>
      <vt:lpstr>Summary</vt:lpstr>
      <vt:lpstr>PowerPoint 演示文稿</vt:lpstr>
    </vt:vector>
  </TitlesOfParts>
  <Company>soft.netnest.com.cn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蒙巍</dc:creator>
  <cp:lastModifiedBy>Yuemei Peng</cp:lastModifiedBy>
  <cp:revision>307</cp:revision>
  <dcterms:created xsi:type="dcterms:W3CDTF">2011-06-10T07:16:01Z</dcterms:created>
  <dcterms:modified xsi:type="dcterms:W3CDTF">2016-12-01T04:46:18Z</dcterms:modified>
</cp:coreProperties>
</file>