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4" r:id="rId12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082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67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50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02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54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52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04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67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36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34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7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EA2E-B1D3-46AB-B4E6-E404BC2D37A3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E8A1-543C-44E6-BAD4-65034E72F6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080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>
                <a:latin typeface="Georgia" panose="02040502050405020303" pitchFamily="18" charset="0"/>
              </a:rPr>
              <a:t>Automation</a:t>
            </a:r>
            <a:endParaRPr lang="sv-SE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>
                <a:latin typeface="Georgia" panose="02040502050405020303" pitchFamily="18" charset="0"/>
              </a:rPr>
              <a:t>Python</a:t>
            </a:r>
            <a:r>
              <a:rPr lang="sv-SE" dirty="0">
                <a:latin typeface="Georgia" panose="02040502050405020303" pitchFamily="18" charset="0"/>
              </a:rPr>
              <a:t>,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PyTango</a:t>
            </a:r>
            <a:r>
              <a:rPr lang="sv-SE" dirty="0">
                <a:latin typeface="Georgia" panose="02040502050405020303" pitchFamily="18" charset="0"/>
              </a:rPr>
              <a:t> + QT </a:t>
            </a:r>
            <a:r>
              <a:rPr lang="sv-SE" dirty="0" smtClean="0">
                <a:latin typeface="Georgia" panose="02040502050405020303" pitchFamily="18" charset="0"/>
              </a:rPr>
              <a:t>Designer</a:t>
            </a:r>
          </a:p>
          <a:p>
            <a:r>
              <a:rPr lang="sv-SE" dirty="0" smtClean="0">
                <a:latin typeface="Georgia" panose="02040502050405020303" pitchFamily="18" charset="0"/>
              </a:rPr>
              <a:t>Operations </a:t>
            </a:r>
            <a:r>
              <a:rPr lang="sv-SE" dirty="0" err="1" smtClean="0">
                <a:latin typeface="Georgia" panose="02040502050405020303" pitchFamily="18" charset="0"/>
              </a:rPr>
              <a:t>perspective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smtClean="0">
                <a:latin typeface="Georgia" panose="02040502050405020303" pitchFamily="18" charset="0"/>
              </a:rPr>
              <a:t>on automation</a:t>
            </a:r>
            <a:endParaRPr lang="sv-S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72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Georgia" panose="02040502050405020303" pitchFamily="18" charset="0"/>
              </a:rPr>
              <a:t>Operational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point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of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view</a:t>
            </a:r>
            <a:r>
              <a:rPr lang="sv-SE" b="1" dirty="0" smtClean="0">
                <a:latin typeface="Georgia" panose="02040502050405020303" pitchFamily="18" charset="0"/>
              </a:rPr>
              <a:t> on automation</a:t>
            </a:r>
            <a:endParaRPr lang="sv-SE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>
                <a:latin typeface="Georgia" panose="02040502050405020303" pitchFamily="18" charset="0"/>
              </a:rPr>
              <a:t>Automation and Operation </a:t>
            </a:r>
            <a:r>
              <a:rPr lang="sv-SE" dirty="0" err="1" smtClean="0">
                <a:latin typeface="Georgia" panose="02040502050405020303" pitchFamily="18" charset="0"/>
              </a:rPr>
              <a:t>goals</a:t>
            </a:r>
            <a:endParaRPr lang="sv-SE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v-SE" dirty="0">
              <a:latin typeface="Georgia" panose="02040502050405020303" pitchFamily="18" charset="0"/>
            </a:endParaRPr>
          </a:p>
          <a:p>
            <a:r>
              <a:rPr lang="sv-SE" dirty="0" smtClean="0">
                <a:latin typeface="Georgia" panose="02040502050405020303" pitchFamily="18" charset="0"/>
              </a:rPr>
              <a:t>Modes </a:t>
            </a:r>
            <a:r>
              <a:rPr lang="sv-SE" dirty="0" err="1">
                <a:latin typeface="Georgia" panose="02040502050405020303" pitchFamily="18" charset="0"/>
              </a:rPr>
              <a:t>of</a:t>
            </a:r>
            <a:r>
              <a:rPr lang="sv-SE" dirty="0">
                <a:latin typeface="Georgia" panose="02040502050405020303" pitchFamily="18" charset="0"/>
              </a:rPr>
              <a:t> operation, SPF + 3GeV </a:t>
            </a:r>
            <a:r>
              <a:rPr lang="sv-SE" dirty="0" err="1">
                <a:latin typeface="Georgia" panose="02040502050405020303" pitchFamily="18" charset="0"/>
              </a:rPr>
              <a:t>top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err="1">
                <a:latin typeface="Georgia" panose="02040502050405020303" pitchFamily="18" charset="0"/>
              </a:rPr>
              <a:t>up</a:t>
            </a:r>
            <a:r>
              <a:rPr lang="sv-SE" dirty="0">
                <a:latin typeface="Georgia" panose="02040502050405020303" pitchFamily="18" charset="0"/>
              </a:rPr>
              <a:t> + 1.5GeV </a:t>
            </a:r>
            <a:r>
              <a:rPr lang="sv-SE" dirty="0" err="1">
                <a:latin typeface="Georgia" panose="02040502050405020303" pitchFamily="18" charset="0"/>
              </a:rPr>
              <a:t>top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up</a:t>
            </a:r>
            <a:endParaRPr lang="sv-SE" dirty="0">
              <a:latin typeface="Georgia" panose="02040502050405020303" pitchFamily="18" charset="0"/>
            </a:endParaRPr>
          </a:p>
          <a:p>
            <a:endParaRPr lang="sv-SE" dirty="0">
              <a:latin typeface="Georgia" panose="02040502050405020303" pitchFamily="18" charset="0"/>
            </a:endParaRPr>
          </a:p>
          <a:p>
            <a:r>
              <a:rPr lang="sv-SE" dirty="0" err="1">
                <a:latin typeface="Georgia" panose="02040502050405020303" pitchFamily="18" charset="0"/>
              </a:rPr>
              <a:t>Solving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err="1">
                <a:latin typeface="Georgia" panose="02040502050405020303" pitchFamily="18" charset="0"/>
              </a:rPr>
              <a:t>errors</a:t>
            </a:r>
            <a:r>
              <a:rPr lang="sv-SE" dirty="0">
                <a:latin typeface="Georgia" panose="02040502050405020303" pitchFamily="18" charset="0"/>
              </a:rPr>
              <a:t> by automation</a:t>
            </a:r>
            <a:r>
              <a:rPr lang="sv-SE" dirty="0" smtClean="0">
                <a:latin typeface="Georgia" panose="02040502050405020303" pitchFamily="18" charset="0"/>
              </a:rPr>
              <a:t>? </a:t>
            </a:r>
            <a:r>
              <a:rPr lang="sv-SE" dirty="0" err="1" smtClean="0">
                <a:latin typeface="Georgia" panose="02040502050405020303" pitchFamily="18" charset="0"/>
              </a:rPr>
              <a:t>Safety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aspects</a:t>
            </a:r>
            <a:r>
              <a:rPr lang="sv-SE" dirty="0" smtClean="0">
                <a:latin typeface="Georgia" panose="02040502050405020303" pitchFamily="18" charset="0"/>
              </a:rPr>
              <a:t>?</a:t>
            </a:r>
            <a:endParaRPr lang="sv-SE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v-SE" dirty="0" smtClean="0">
              <a:latin typeface="Georgia" panose="02040502050405020303" pitchFamily="18" charset="0"/>
            </a:endParaRPr>
          </a:p>
          <a:p>
            <a:r>
              <a:rPr lang="sv-SE" dirty="0" smtClean="0">
                <a:latin typeface="Georgia" panose="02040502050405020303" pitchFamily="18" charset="0"/>
              </a:rPr>
              <a:t>Control system robust </a:t>
            </a:r>
            <a:r>
              <a:rPr lang="sv-SE" dirty="0" err="1" smtClean="0">
                <a:latin typeface="Georgia" panose="02040502050405020303" pitchFamily="18" charset="0"/>
              </a:rPr>
              <a:t>enough</a:t>
            </a:r>
            <a:r>
              <a:rPr lang="sv-SE" dirty="0" smtClean="0">
                <a:latin typeface="Georgia" panose="02040502050405020303" pitchFamily="18" charset="0"/>
              </a:rPr>
              <a:t>? MPS and PSS </a:t>
            </a:r>
            <a:r>
              <a:rPr lang="sv-SE" dirty="0" err="1" smtClean="0">
                <a:latin typeface="Georgia" panose="02040502050405020303" pitchFamily="18" charset="0"/>
              </a:rPr>
              <a:t>reliability</a:t>
            </a:r>
            <a:r>
              <a:rPr lang="sv-SE" dirty="0" smtClean="0">
                <a:latin typeface="Georgia" panose="02040502050405020303" pitchFamily="18" charset="0"/>
              </a:rPr>
              <a:t>.</a:t>
            </a:r>
            <a:endParaRPr lang="sv-SE" dirty="0">
              <a:latin typeface="Georgia" panose="02040502050405020303" pitchFamily="18" charset="0"/>
            </a:endParaRPr>
          </a:p>
          <a:p>
            <a:endParaRPr lang="sv-SE" dirty="0">
              <a:latin typeface="Georgia" panose="02040502050405020303" pitchFamily="18" charset="0"/>
            </a:endParaRPr>
          </a:p>
          <a:p>
            <a:r>
              <a:rPr lang="sv-SE" dirty="0" smtClean="0">
                <a:latin typeface="Georgia" panose="02040502050405020303" pitchFamily="18" charset="0"/>
              </a:rPr>
              <a:t>Challenges, </a:t>
            </a:r>
            <a:r>
              <a:rPr lang="sv-SE" dirty="0" err="1" smtClean="0">
                <a:latin typeface="Georgia" panose="02040502050405020303" pitchFamily="18" charset="0"/>
              </a:rPr>
              <a:t>difficulties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smtClean="0">
                <a:latin typeface="Georgia" panose="02040502050405020303" pitchFamily="18" charset="0"/>
              </a:rPr>
              <a:t>=&gt; Feedback systems, </a:t>
            </a:r>
            <a:r>
              <a:rPr lang="sv-SE" dirty="0" err="1" smtClean="0">
                <a:latin typeface="Georgia" panose="02040502050405020303" pitchFamily="18" charset="0"/>
              </a:rPr>
              <a:t>finding</a:t>
            </a:r>
            <a:r>
              <a:rPr lang="sv-SE" dirty="0" smtClean="0">
                <a:latin typeface="Georgia" panose="02040502050405020303" pitchFamily="18" charset="0"/>
              </a:rPr>
              <a:t> the operation modes</a:t>
            </a:r>
          </a:p>
        </p:txBody>
      </p:sp>
    </p:spTree>
    <p:extLst>
      <p:ext uri="{BB962C8B-B14F-4D97-AF65-F5344CB8AC3E}">
        <p14:creationId xmlns:p14="http://schemas.microsoft.com/office/powerpoint/2010/main" val="152442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9600" b="1" dirty="0" smtClean="0">
                <a:latin typeface="Georgia" panose="02040502050405020303" pitchFamily="18" charset="0"/>
              </a:rPr>
              <a:t>THE END</a:t>
            </a:r>
            <a:endParaRPr lang="sv-SE" sz="96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marL="0" indent="0" algn="ctr">
              <a:buNone/>
            </a:pPr>
            <a:r>
              <a:rPr lang="sv-SE" i="1" dirty="0" err="1" smtClean="0">
                <a:latin typeface="Georgia" panose="02040502050405020303" pitchFamily="18" charset="0"/>
              </a:rPr>
              <a:t>Thank</a:t>
            </a:r>
            <a:r>
              <a:rPr lang="sv-SE" i="1" dirty="0" smtClean="0">
                <a:latin typeface="Georgia" panose="02040502050405020303" pitchFamily="18" charset="0"/>
              </a:rPr>
              <a:t> </a:t>
            </a:r>
            <a:r>
              <a:rPr lang="sv-SE" i="1" dirty="0" err="1" smtClean="0">
                <a:latin typeface="Georgia" panose="02040502050405020303" pitchFamily="18" charset="0"/>
              </a:rPr>
              <a:t>you</a:t>
            </a:r>
            <a:r>
              <a:rPr lang="sv-SE" i="1" dirty="0" smtClean="0">
                <a:latin typeface="Georgia" panose="02040502050405020303" pitchFamily="18" charset="0"/>
              </a:rPr>
              <a:t>!</a:t>
            </a:r>
            <a:endParaRPr lang="sv-SE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61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Georgia" panose="02040502050405020303" pitchFamily="18" charset="0"/>
              </a:rPr>
              <a:t>Python</a:t>
            </a:r>
            <a:r>
              <a:rPr lang="sv-SE" b="1" dirty="0">
                <a:latin typeface="Georgia" panose="02040502050405020303" pitchFamily="18" charset="0"/>
              </a:rPr>
              <a:t>,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PyTango</a:t>
            </a:r>
            <a:endParaRPr lang="sv-SE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>
                <a:latin typeface="Georgia" panose="02040502050405020303" pitchFamily="18" charset="0"/>
              </a:rPr>
              <a:t>Controlling</a:t>
            </a:r>
            <a:r>
              <a:rPr lang="sv-SE" dirty="0" smtClean="0">
                <a:latin typeface="Georgia" panose="02040502050405020303" pitchFamily="18" charset="0"/>
              </a:rPr>
              <a:t> / </a:t>
            </a:r>
            <a:r>
              <a:rPr lang="sv-SE" dirty="0" err="1" smtClean="0">
                <a:latin typeface="Georgia" panose="02040502050405020303" pitchFamily="18" charset="0"/>
              </a:rPr>
              <a:t>reading</a:t>
            </a:r>
            <a:r>
              <a:rPr lang="sv-SE" dirty="0" smtClean="0">
                <a:latin typeface="Georgia" panose="02040502050405020303" pitchFamily="18" charset="0"/>
              </a:rPr>
              <a:t> tango </a:t>
            </a:r>
            <a:r>
              <a:rPr lang="sv-SE" dirty="0" err="1" smtClean="0">
                <a:latin typeface="Georgia" panose="02040502050405020303" pitchFamily="18" charset="0"/>
              </a:rPr>
              <a:t>devices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with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Python</a:t>
            </a:r>
            <a:r>
              <a:rPr lang="sv-SE" dirty="0" smtClean="0"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</a:pPr>
            <a:endParaRPr lang="sv-SE" dirty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Specifying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smtClean="0">
                <a:latin typeface="Georgia" panose="02040502050405020303" pitchFamily="18" charset="0"/>
              </a:rPr>
              <a:t>tango </a:t>
            </a:r>
            <a:r>
              <a:rPr lang="sv-SE" dirty="0" err="1" smtClean="0">
                <a:latin typeface="Georgia" panose="02040502050405020303" pitchFamily="18" charset="0"/>
              </a:rPr>
              <a:t>devices</a:t>
            </a:r>
            <a:r>
              <a:rPr lang="sv-SE" dirty="0" smtClean="0">
                <a:latin typeface="Georgia" panose="02040502050405020303" pitchFamily="18" charset="0"/>
              </a:rPr>
              <a:t> to be </a:t>
            </a:r>
            <a:r>
              <a:rPr lang="sv-SE" dirty="0" err="1" smtClean="0">
                <a:latin typeface="Georgia" panose="02040502050405020303" pitchFamily="18" charset="0"/>
              </a:rPr>
              <a:t>controlled</a:t>
            </a:r>
            <a:r>
              <a:rPr lang="sv-SE" dirty="0" smtClean="0">
                <a:latin typeface="Georgia" panose="02040502050405020303" pitchFamily="18" charset="0"/>
              </a:rPr>
              <a:t> / read in </a:t>
            </a:r>
            <a:r>
              <a:rPr lang="sv-SE" dirty="0" err="1" smtClean="0">
                <a:latin typeface="Georgia" panose="02040502050405020303" pitchFamily="18" charset="0"/>
              </a:rPr>
              <a:t>Python</a:t>
            </a:r>
            <a:r>
              <a:rPr lang="sv-SE" dirty="0" smtClean="0">
                <a:latin typeface="Georgia" panose="02040502050405020303" pitchFamily="18" charset="0"/>
              </a:rPr>
              <a:t> scripts:</a:t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/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gr00_valve = 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PyTango.DeviceProxy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("i-gr00/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vac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/vgmb-02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")</a:t>
            </a:r>
          </a:p>
          <a:p>
            <a:pPr marL="0" indent="0">
              <a:buNone/>
            </a:pPr>
            <a:endParaRPr lang="sv-SE" dirty="0">
              <a:latin typeface="Georgia" panose="02040502050405020303" pitchFamily="18" charset="0"/>
            </a:endParaRPr>
          </a:p>
          <a:p>
            <a:r>
              <a:rPr lang="sv-SE" dirty="0" smtClean="0">
                <a:latin typeface="Georgia" panose="02040502050405020303" pitchFamily="18" charset="0"/>
              </a:rPr>
              <a:t>Get </a:t>
            </a:r>
            <a:r>
              <a:rPr lang="sv-SE" dirty="0" err="1" smtClean="0">
                <a:latin typeface="Georgia" panose="02040502050405020303" pitchFamily="18" charset="0"/>
              </a:rPr>
              <a:t>device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attribute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into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Python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variable</a:t>
            </a:r>
            <a:r>
              <a:rPr lang="sv-SE" dirty="0" smtClean="0">
                <a:latin typeface="Georgia" panose="02040502050405020303" pitchFamily="18" charset="0"/>
              </a:rPr>
              <a:t>:</a:t>
            </a:r>
            <a:r>
              <a:rPr lang="sv-SE" dirty="0">
                <a:latin typeface="Georgia" panose="02040502050405020303" pitchFamily="18" charset="0"/>
              </a:rPr>
              <a:t/>
            </a:r>
            <a:br>
              <a:rPr lang="sv-SE" dirty="0"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/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gr00_state = gr00_valve.State()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/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Print(gr00_state)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/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&gt;&gt; CLOSED</a:t>
            </a:r>
          </a:p>
          <a:p>
            <a:endParaRPr lang="sv-SE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v-SE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29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Georgia" panose="02040502050405020303" pitchFamily="18" charset="0"/>
              </a:rPr>
              <a:t>Python</a:t>
            </a:r>
            <a:r>
              <a:rPr lang="sv-SE" b="1" dirty="0">
                <a:latin typeface="Georgia" panose="02040502050405020303" pitchFamily="18" charset="0"/>
              </a:rPr>
              <a:t>, </a:t>
            </a:r>
            <a:r>
              <a:rPr lang="sv-SE" b="1" dirty="0" err="1">
                <a:latin typeface="Georgia" panose="02040502050405020303" pitchFamily="18" charset="0"/>
              </a:rPr>
              <a:t>PyTango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 smtClean="0">
                <a:latin typeface="Georgia" panose="02040502050405020303" pitchFamily="18" charset="0"/>
              </a:rPr>
              <a:t>Allows</a:t>
            </a:r>
            <a:r>
              <a:rPr lang="sv-SE" dirty="0" smtClean="0">
                <a:latin typeface="Georgia" panose="02040502050405020303" pitchFamily="18" charset="0"/>
              </a:rPr>
              <a:t> for </a:t>
            </a:r>
            <a:r>
              <a:rPr lang="sv-SE" dirty="0" err="1" smtClean="0">
                <a:latin typeface="Georgia" panose="02040502050405020303" pitchFamily="18" charset="0"/>
              </a:rPr>
              <a:t>easy</a:t>
            </a:r>
            <a:r>
              <a:rPr lang="sv-SE" dirty="0" smtClean="0">
                <a:latin typeface="Georgia" panose="02040502050405020303" pitchFamily="18" charset="0"/>
              </a:rPr>
              <a:t> access and </a:t>
            </a:r>
            <a:r>
              <a:rPr lang="sv-SE" dirty="0" err="1" smtClean="0">
                <a:latin typeface="Georgia" panose="02040502050405020303" pitchFamily="18" charset="0"/>
              </a:rPr>
              <a:t>control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of</a:t>
            </a:r>
            <a:r>
              <a:rPr lang="sv-SE" dirty="0" smtClean="0">
                <a:latin typeface="Georgia" panose="02040502050405020303" pitchFamily="18" charset="0"/>
              </a:rPr>
              <a:t> tango </a:t>
            </a:r>
            <a:r>
              <a:rPr lang="sv-SE" dirty="0" err="1" smtClean="0">
                <a:latin typeface="Georgia" panose="02040502050405020303" pitchFamily="18" charset="0"/>
              </a:rPr>
              <a:t>devices</a:t>
            </a:r>
            <a:r>
              <a:rPr lang="sv-SE" dirty="0" smtClean="0">
                <a:latin typeface="Georgia" panose="02040502050405020303" pitchFamily="18" charset="0"/>
              </a:rPr>
              <a:t>. </a:t>
            </a:r>
            <a:r>
              <a:rPr lang="sv-SE" dirty="0" err="1" smtClean="0">
                <a:latin typeface="Georgia" panose="02040502050405020303" pitchFamily="18" charset="0"/>
              </a:rPr>
              <a:t>Using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functions</a:t>
            </a:r>
            <a:r>
              <a:rPr lang="sv-SE" dirty="0" smtClean="0">
                <a:latin typeface="Georgia" panose="02040502050405020303" pitchFamily="18" charset="0"/>
              </a:rPr>
              <a:t> and lists to </a:t>
            </a:r>
            <a:r>
              <a:rPr lang="sv-SE" dirty="0" err="1" smtClean="0">
                <a:latin typeface="Georgia" panose="02040502050405020303" pitchFamily="18" charset="0"/>
              </a:rPr>
              <a:t>handle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commands</a:t>
            </a:r>
            <a:r>
              <a:rPr lang="sv-SE" dirty="0" smtClean="0">
                <a:latin typeface="Georgia" panose="02040502050405020303" pitchFamily="18" charset="0"/>
              </a:rPr>
              <a:t> to </a:t>
            </a:r>
            <a:r>
              <a:rPr lang="sv-SE" dirty="0" err="1" smtClean="0">
                <a:latin typeface="Georgia" panose="02040502050405020303" pitchFamily="18" charset="0"/>
              </a:rPr>
              <a:t>many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devices</a:t>
            </a:r>
            <a:r>
              <a:rPr lang="sv-SE" dirty="0" smtClean="0">
                <a:latin typeface="Georgia" panose="02040502050405020303" pitchFamily="18" charset="0"/>
              </a:rPr>
              <a:t>:</a:t>
            </a:r>
          </a:p>
          <a:p>
            <a:endParaRPr lang="sv-SE" dirty="0" smtClean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Defining</a:t>
            </a:r>
            <a:r>
              <a:rPr lang="sv-SE" dirty="0" smtClean="0">
                <a:latin typeface="Georgia" panose="02040502050405020303" pitchFamily="18" charset="0"/>
              </a:rPr>
              <a:t> a list </a:t>
            </a:r>
            <a:r>
              <a:rPr lang="sv-SE" dirty="0" err="1" smtClean="0">
                <a:latin typeface="Georgia" panose="02040502050405020303" pitchFamily="18" charset="0"/>
              </a:rPr>
              <a:t>of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valve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devices</a:t>
            </a:r>
            <a:r>
              <a:rPr lang="sv-SE" dirty="0" smtClean="0">
                <a:latin typeface="Georgia" panose="02040502050405020303" pitchFamily="18" charset="0"/>
              </a:rPr>
              <a:t>:</a:t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/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self.valves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= [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PyTango.DeviceProxy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("i-sp02/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vac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/vgmb-04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"),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			  	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	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PyTango.DeviceProxy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("i-sp02/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vac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/vgmb-03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"),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	  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				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PyTango.DeviceProxy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("i-sp02/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vac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/vgmb-02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")]</a:t>
            </a:r>
          </a:p>
          <a:p>
            <a:endParaRPr lang="sv-SE" dirty="0" smtClean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Defining</a:t>
            </a:r>
            <a:r>
              <a:rPr lang="sv-SE" dirty="0" smtClean="0">
                <a:latin typeface="Georgia" panose="02040502050405020303" pitchFamily="18" charset="0"/>
              </a:rPr>
              <a:t> a </a:t>
            </a:r>
            <a:r>
              <a:rPr lang="sv-SE" dirty="0" err="1" smtClean="0">
                <a:latin typeface="Georgia" panose="02040502050405020303" pitchFamily="18" charset="0"/>
              </a:rPr>
              <a:t>function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that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closes</a:t>
            </a:r>
            <a:r>
              <a:rPr lang="sv-SE" dirty="0" smtClean="0">
                <a:latin typeface="Georgia" panose="02040502050405020303" pitchFamily="18" charset="0"/>
              </a:rPr>
              <a:t> all </a:t>
            </a:r>
            <a:r>
              <a:rPr lang="sv-SE" dirty="0" err="1" smtClean="0">
                <a:latin typeface="Georgia" panose="02040502050405020303" pitchFamily="18" charset="0"/>
              </a:rPr>
              <a:t>valves</a:t>
            </a:r>
            <a:r>
              <a:rPr lang="sv-SE" dirty="0" smtClean="0">
                <a:latin typeface="Georgia" panose="02040502050405020303" pitchFamily="18" charset="0"/>
              </a:rPr>
              <a:t>: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/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/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def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closevalves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(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self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):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	for 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dev</a:t>
            </a:r>
            <a:r>
              <a:rPr lang="sv-SE" dirty="0">
                <a:solidFill>
                  <a:schemeClr val="accent6"/>
                </a:solidFill>
                <a:latin typeface="Georgia" panose="02040502050405020303" pitchFamily="18" charset="0"/>
              </a:rPr>
              <a:t> in 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self.valves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: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		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dev.close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()</a:t>
            </a:r>
            <a:endParaRPr lang="sv-SE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77208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latin typeface="Georgia" panose="02040502050405020303" pitchFamily="18" charset="0"/>
              </a:rPr>
              <a:t>Building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>
                <a:latin typeface="Georgia" panose="02040502050405020303" pitchFamily="18" charset="0"/>
              </a:rPr>
              <a:t>the GUI in </a:t>
            </a:r>
            <a:r>
              <a:rPr lang="sv-SE" b="1" dirty="0" err="1">
                <a:latin typeface="Georgia" panose="02040502050405020303" pitchFamily="18" charset="0"/>
              </a:rPr>
              <a:t>Qt</a:t>
            </a:r>
            <a:r>
              <a:rPr lang="sv-SE" b="1" dirty="0">
                <a:latin typeface="Georgia" panose="02040502050405020303" pitchFamily="18" charset="0"/>
              </a:rPr>
              <a:t> Designer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Drawing</a:t>
            </a:r>
            <a:r>
              <a:rPr lang="sv-SE" dirty="0" smtClean="0">
                <a:latin typeface="Georgia" panose="02040502050405020303" pitchFamily="18" charset="0"/>
              </a:rPr>
              <a:t> the </a:t>
            </a:r>
            <a:r>
              <a:rPr lang="sv-SE" dirty="0" err="1" smtClean="0">
                <a:latin typeface="Georgia" panose="02040502050405020303" pitchFamily="18" charset="0"/>
              </a:rPr>
              <a:t>user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gui</a:t>
            </a:r>
            <a:r>
              <a:rPr lang="sv-SE" dirty="0" smtClean="0">
                <a:latin typeface="Georgia" panose="02040502050405020303" pitchFamily="18" charset="0"/>
              </a:rPr>
              <a:t> in </a:t>
            </a:r>
            <a:r>
              <a:rPr lang="sv-SE" dirty="0" err="1" smtClean="0">
                <a:latin typeface="Georgia" panose="02040502050405020303" pitchFamily="18" charset="0"/>
              </a:rPr>
              <a:t>Qt</a:t>
            </a:r>
            <a:r>
              <a:rPr lang="sv-SE" dirty="0" smtClean="0">
                <a:latin typeface="Georgia" panose="02040502050405020303" pitchFamily="18" charset="0"/>
              </a:rPr>
              <a:t> Designer.</a:t>
            </a:r>
          </a:p>
          <a:p>
            <a:pPr marL="0" indent="0">
              <a:buNone/>
            </a:pPr>
            <a:endParaRPr lang="sv-SE" dirty="0" smtClean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Connect</a:t>
            </a:r>
            <a:r>
              <a:rPr lang="sv-SE" dirty="0" smtClean="0">
                <a:latin typeface="Georgia" panose="02040502050405020303" pitchFamily="18" charset="0"/>
              </a:rPr>
              <a:t> signals (=</a:t>
            </a:r>
            <a:r>
              <a:rPr lang="sv-SE" dirty="0" err="1" smtClean="0">
                <a:latin typeface="Georgia" panose="02040502050405020303" pitchFamily="18" charset="0"/>
              </a:rPr>
              <a:t>button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clicked</a:t>
            </a:r>
            <a:r>
              <a:rPr lang="sv-SE" dirty="0" smtClean="0">
                <a:latin typeface="Georgia" panose="02040502050405020303" pitchFamily="18" charset="0"/>
              </a:rPr>
              <a:t>, checkbox </a:t>
            </a:r>
            <a:r>
              <a:rPr lang="sv-SE" dirty="0" err="1" smtClean="0">
                <a:latin typeface="Georgia" panose="02040502050405020303" pitchFamily="18" charset="0"/>
              </a:rPr>
              <a:t>marked</a:t>
            </a:r>
            <a:r>
              <a:rPr lang="sv-SE" dirty="0" smtClean="0">
                <a:latin typeface="Georgia" panose="02040502050405020303" pitchFamily="18" charset="0"/>
              </a:rPr>
              <a:t> etc.) to the </a:t>
            </a:r>
            <a:r>
              <a:rPr lang="sv-SE" dirty="0" err="1" smtClean="0">
                <a:latin typeface="Georgia" panose="02040502050405020303" pitchFamily="18" charset="0"/>
              </a:rPr>
              <a:t>python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functions</a:t>
            </a:r>
            <a:r>
              <a:rPr lang="sv-SE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sv-SE" dirty="0" smtClean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Allows</a:t>
            </a:r>
            <a:r>
              <a:rPr lang="sv-SE" dirty="0" smtClean="0">
                <a:latin typeface="Georgia" panose="02040502050405020303" pitchFamily="18" charset="0"/>
              </a:rPr>
              <a:t> for a </a:t>
            </a:r>
            <a:r>
              <a:rPr lang="sv-SE" dirty="0" err="1" smtClean="0">
                <a:latin typeface="Georgia" panose="02040502050405020303" pitchFamily="18" charset="0"/>
              </a:rPr>
              <a:t>custom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made</a:t>
            </a:r>
            <a:r>
              <a:rPr lang="sv-SE" dirty="0" smtClean="0">
                <a:latin typeface="Georgia" panose="02040502050405020303" pitchFamily="18" charset="0"/>
              </a:rPr>
              <a:t>, </a:t>
            </a:r>
            <a:r>
              <a:rPr lang="sv-SE" dirty="0" err="1" smtClean="0">
                <a:latin typeface="Georgia" panose="02040502050405020303" pitchFamily="18" charset="0"/>
              </a:rPr>
              <a:t>reliable</a:t>
            </a:r>
            <a:r>
              <a:rPr lang="sv-SE" dirty="0" smtClean="0">
                <a:latin typeface="Georgia" panose="02040502050405020303" pitchFamily="18" charset="0"/>
              </a:rPr>
              <a:t> and </a:t>
            </a:r>
            <a:r>
              <a:rPr lang="sv-SE" dirty="0" err="1" smtClean="0">
                <a:latin typeface="Georgia" panose="02040502050405020303" pitchFamily="18" charset="0"/>
              </a:rPr>
              <a:t>user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friendly</a:t>
            </a:r>
            <a:r>
              <a:rPr lang="sv-SE" dirty="0" smtClean="0">
                <a:latin typeface="Georgia" panose="02040502050405020303" pitchFamily="18" charset="0"/>
              </a:rPr>
              <a:t> tango </a:t>
            </a:r>
            <a:r>
              <a:rPr lang="sv-SE" dirty="0" err="1" smtClean="0">
                <a:latin typeface="Georgia" panose="02040502050405020303" pitchFamily="18" charset="0"/>
              </a:rPr>
              <a:t>device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control</a:t>
            </a:r>
            <a:r>
              <a:rPr lang="sv-SE" dirty="0" smtClean="0">
                <a:latin typeface="Georgia" panose="02040502050405020303" pitchFamily="18" charset="0"/>
              </a:rPr>
              <a:t> GUI</a:t>
            </a:r>
            <a:r>
              <a:rPr lang="sv-SE" dirty="0">
                <a:latin typeface="Georgia" panose="02040502050405020303" pitchFamily="18" charset="0"/>
              </a:rPr>
              <a:t>.</a:t>
            </a:r>
            <a:endParaRPr lang="sv-SE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18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Georgia" panose="02040502050405020303" pitchFamily="18" charset="0"/>
              </a:rPr>
              <a:t>Example</a:t>
            </a:r>
            <a:r>
              <a:rPr lang="sv-SE" b="1" dirty="0" smtClean="0">
                <a:latin typeface="Georgia" panose="02040502050405020303" pitchFamily="18" charset="0"/>
              </a:rPr>
              <a:t>: </a:t>
            </a:r>
            <a:r>
              <a:rPr lang="sv-SE" b="1" dirty="0" err="1" smtClean="0">
                <a:latin typeface="Georgia" panose="02040502050405020303" pitchFamily="18" charset="0"/>
              </a:rPr>
              <a:t>Linac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commissioning</a:t>
            </a:r>
            <a:r>
              <a:rPr lang="sv-SE" b="1" dirty="0" smtClean="0">
                <a:latin typeface="Georgia" panose="02040502050405020303" pitchFamily="18" charset="0"/>
              </a:rPr>
              <a:t>, </a:t>
            </a:r>
            <a:r>
              <a:rPr lang="sv-SE" b="1" dirty="0" err="1" smtClean="0">
                <a:latin typeface="Georgia" panose="02040502050405020303" pitchFamily="18" charset="0"/>
              </a:rPr>
              <a:t>linac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valves</a:t>
            </a:r>
            <a:endParaRPr lang="sv-SE" b="1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319" y="1825625"/>
            <a:ext cx="4843362" cy="4351338"/>
          </a:xfrm>
        </p:spPr>
      </p:pic>
    </p:spTree>
    <p:extLst>
      <p:ext uri="{BB962C8B-B14F-4D97-AF65-F5344CB8AC3E}">
        <p14:creationId xmlns:p14="http://schemas.microsoft.com/office/powerpoint/2010/main" val="3361391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Georgia" panose="02040502050405020303" pitchFamily="18" charset="0"/>
              </a:rPr>
              <a:t>Example</a:t>
            </a:r>
            <a:r>
              <a:rPr lang="sv-SE" b="1" dirty="0" smtClean="0">
                <a:latin typeface="Georgia" panose="02040502050405020303" pitchFamily="18" charset="0"/>
              </a:rPr>
              <a:t>: 3GeV ring </a:t>
            </a:r>
            <a:r>
              <a:rPr lang="sv-SE" b="1" dirty="0" err="1" smtClean="0">
                <a:latin typeface="Georgia" panose="02040502050405020303" pitchFamily="18" charset="0"/>
              </a:rPr>
              <a:t>commissioning</a:t>
            </a:r>
            <a:r>
              <a:rPr lang="sv-SE" b="1" dirty="0" smtClean="0">
                <a:latin typeface="Georgia" panose="02040502050405020303" pitchFamily="18" charset="0"/>
              </a:rPr>
              <a:t>, 3GeV </a:t>
            </a:r>
            <a:r>
              <a:rPr lang="sv-SE" b="1" dirty="0" err="1" smtClean="0">
                <a:latin typeface="Georgia" panose="02040502050405020303" pitchFamily="18" charset="0"/>
              </a:rPr>
              <a:t>valves</a:t>
            </a:r>
            <a:endParaRPr lang="sv-SE" b="1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15" y="1825625"/>
            <a:ext cx="9294169" cy="4351338"/>
          </a:xfrm>
        </p:spPr>
      </p:pic>
    </p:spTree>
    <p:extLst>
      <p:ext uri="{BB962C8B-B14F-4D97-AF65-F5344CB8AC3E}">
        <p14:creationId xmlns:p14="http://schemas.microsoft.com/office/powerpoint/2010/main" val="394312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>
                <a:latin typeface="Georgia" panose="02040502050405020303" pitchFamily="18" charset="0"/>
              </a:rPr>
              <a:t>Example</a:t>
            </a:r>
            <a:r>
              <a:rPr lang="sv-SE" b="1" dirty="0" smtClean="0">
                <a:latin typeface="Georgia" panose="02040502050405020303" pitchFamily="18" charset="0"/>
              </a:rPr>
              <a:t>: </a:t>
            </a:r>
            <a:r>
              <a:rPr lang="sv-SE" b="1" dirty="0" err="1" smtClean="0">
                <a:latin typeface="Georgia" panose="02040502050405020303" pitchFamily="18" charset="0"/>
              </a:rPr>
              <a:t>Further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development</a:t>
            </a:r>
            <a:r>
              <a:rPr lang="sv-SE" b="1" dirty="0" smtClean="0">
                <a:latin typeface="Georgia" panose="02040502050405020303" pitchFamily="18" charset="0"/>
              </a:rPr>
              <a:t> =&gt; </a:t>
            </a:r>
            <a:r>
              <a:rPr lang="sv-SE" b="1" dirty="0" err="1" smtClean="0">
                <a:latin typeface="Georgia" panose="02040502050405020303" pitchFamily="18" charset="0"/>
              </a:rPr>
              <a:t>Linac</a:t>
            </a:r>
            <a:r>
              <a:rPr lang="sv-SE" b="1" dirty="0" smtClean="0">
                <a:latin typeface="Georgia" panose="02040502050405020303" pitchFamily="18" charset="0"/>
              </a:rPr>
              <a:t> startup</a:t>
            </a:r>
            <a:r>
              <a:rPr lang="sv-SE" b="1" dirty="0">
                <a:latin typeface="Georgia" panose="02040502050405020303" pitchFamily="18" charset="0"/>
              </a:rPr>
              <a:t> </a:t>
            </a:r>
            <a:r>
              <a:rPr lang="sv-SE" b="1" dirty="0" smtClean="0">
                <a:latin typeface="Georgia" panose="02040502050405020303" pitchFamily="18" charset="0"/>
              </a:rPr>
              <a:t>/ </a:t>
            </a:r>
            <a:r>
              <a:rPr lang="sv-SE" b="1" dirty="0" err="1" smtClean="0">
                <a:latin typeface="Georgia" panose="02040502050405020303" pitchFamily="18" charset="0"/>
              </a:rPr>
              <a:t>shutdown</a:t>
            </a:r>
            <a:endParaRPr lang="sv-SE" b="1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48" y="1825625"/>
            <a:ext cx="4261703" cy="4351338"/>
          </a:xfrm>
        </p:spPr>
      </p:pic>
    </p:spTree>
    <p:extLst>
      <p:ext uri="{BB962C8B-B14F-4D97-AF65-F5344CB8AC3E}">
        <p14:creationId xmlns:p14="http://schemas.microsoft.com/office/powerpoint/2010/main" val="989118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Georgia" panose="02040502050405020303" pitchFamily="18" charset="0"/>
              </a:rPr>
              <a:t>Turning </a:t>
            </a:r>
            <a:r>
              <a:rPr lang="sv-SE" b="1" dirty="0" err="1" smtClean="0">
                <a:latin typeface="Georgia" panose="02040502050405020303" pitchFamily="18" charset="0"/>
              </a:rPr>
              <a:t>this</a:t>
            </a:r>
            <a:r>
              <a:rPr lang="sv-SE" b="1" dirty="0" smtClean="0">
                <a:latin typeface="Georgia" panose="02040502050405020303" pitchFamily="18" charset="0"/>
              </a:rPr>
              <a:t> </a:t>
            </a:r>
            <a:r>
              <a:rPr lang="sv-SE" b="1" dirty="0" err="1" smtClean="0">
                <a:latin typeface="Georgia" panose="02040502050405020303" pitchFamily="18" charset="0"/>
              </a:rPr>
              <a:t>into</a:t>
            </a:r>
            <a:r>
              <a:rPr lang="sv-SE" b="1" dirty="0" smtClean="0">
                <a:latin typeface="Georgia" panose="02040502050405020303" pitchFamily="18" charset="0"/>
              </a:rPr>
              <a:t> ’automation’</a:t>
            </a:r>
            <a:endParaRPr lang="sv-SE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>
                <a:latin typeface="Georgia" panose="02040502050405020303" pitchFamily="18" charset="0"/>
              </a:rPr>
              <a:t>Bringing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these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functions</a:t>
            </a:r>
            <a:r>
              <a:rPr lang="sv-SE" dirty="0" smtClean="0">
                <a:latin typeface="Georgia" panose="02040502050405020303" pitchFamily="18" charset="0"/>
              </a:rPr>
              <a:t> and </a:t>
            </a:r>
            <a:r>
              <a:rPr lang="sv-SE" dirty="0" err="1" smtClean="0">
                <a:latin typeface="Georgia" panose="02040502050405020303" pitchFamily="18" charset="0"/>
              </a:rPr>
              <a:t>commands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into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automated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processes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dirty="0" smtClean="0">
                <a:latin typeface="Georgia" panose="02040502050405020303" pitchFamily="18" charset="0"/>
              </a:rPr>
              <a:t>by </a:t>
            </a:r>
            <a:r>
              <a:rPr lang="sv-SE" dirty="0" err="1" smtClean="0">
                <a:latin typeface="Georgia" panose="02040502050405020303" pitchFamily="18" charset="0"/>
              </a:rPr>
              <a:t>conditions</a:t>
            </a:r>
            <a:r>
              <a:rPr lang="sv-SE" dirty="0" smtClean="0">
                <a:latin typeface="Georgia" panose="02040502050405020303" pitchFamily="18" charset="0"/>
              </a:rPr>
              <a:t> =&gt;</a:t>
            </a:r>
          </a:p>
          <a:p>
            <a:endParaRPr lang="sv-SE" dirty="0">
              <a:latin typeface="Georgia" panose="02040502050405020303" pitchFamily="18" charset="0"/>
            </a:endParaRPr>
          </a:p>
          <a:p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i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f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(’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Radiation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safety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group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says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OK TO RUN’):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	</a:t>
            </a:r>
            <a:r>
              <a:rPr lang="sv-SE" dirty="0" err="1">
                <a:solidFill>
                  <a:schemeClr val="accent6"/>
                </a:solidFill>
                <a:latin typeface="Georgia" panose="02040502050405020303" pitchFamily="18" charset="0"/>
              </a:rPr>
              <a:t>t</a:t>
            </a:r>
            <a:r>
              <a:rPr lang="sv-SE" dirty="0" err="1" smtClean="0">
                <a:solidFill>
                  <a:schemeClr val="accent6"/>
                </a:solidFill>
                <a:latin typeface="Georgia" panose="02040502050405020303" pitchFamily="18" charset="0"/>
              </a:rPr>
              <a:t>hen</a:t>
            </a:r>
            <a: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 startup()</a:t>
            </a:r>
            <a:br>
              <a:rPr lang="sv-SE" dirty="0" smtClean="0">
                <a:solidFill>
                  <a:schemeClr val="accent6"/>
                </a:solidFill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/>
            </a:r>
            <a:br>
              <a:rPr lang="sv-SE" dirty="0" smtClean="0">
                <a:latin typeface="Georgia" panose="02040502050405020303" pitchFamily="18" charset="0"/>
              </a:rPr>
            </a:br>
            <a:r>
              <a:rPr lang="sv-SE" dirty="0" smtClean="0">
                <a:latin typeface="Georgia" panose="02040502050405020303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4063239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Georgia" panose="02040502050405020303" pitchFamily="18" charset="0"/>
              </a:rPr>
              <a:t>Operators </a:t>
            </a:r>
            <a:r>
              <a:rPr lang="sv-SE" b="1" dirty="0" err="1" smtClean="0">
                <a:latin typeface="Georgia" panose="02040502050405020303" pitchFamily="18" charset="0"/>
              </a:rPr>
              <a:t>developing</a:t>
            </a:r>
            <a:endParaRPr lang="sv-SE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err="1" smtClean="0">
                <a:latin typeface="Georgia" panose="02040502050405020303" pitchFamily="18" charset="0"/>
              </a:rPr>
              <a:t>Natural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line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that</a:t>
            </a:r>
            <a:r>
              <a:rPr lang="sv-SE" dirty="0" smtClean="0">
                <a:latin typeface="Georgia" panose="02040502050405020303" pitchFamily="18" charset="0"/>
              </a:rPr>
              <a:t> operators </a:t>
            </a:r>
            <a:r>
              <a:rPr lang="sv-SE" dirty="0" err="1" smtClean="0">
                <a:latin typeface="Georgia" panose="02040502050405020303" pitchFamily="18" charset="0"/>
              </a:rPr>
              <a:t>develop</a:t>
            </a:r>
            <a:r>
              <a:rPr lang="sv-SE" dirty="0" smtClean="0">
                <a:latin typeface="Georgia" panose="02040502050405020303" pitchFamily="18" charset="0"/>
              </a:rPr>
              <a:t> scripts and </a:t>
            </a:r>
            <a:r>
              <a:rPr lang="sv-SE" dirty="0" err="1" smtClean="0">
                <a:latin typeface="Georgia" panose="02040502050405020303" pitchFamily="18" charset="0"/>
              </a:rPr>
              <a:t>GUIs</a:t>
            </a:r>
            <a:endParaRPr lang="sv-SE" dirty="0" smtClean="0">
              <a:latin typeface="Georgia" panose="02040502050405020303" pitchFamily="18" charset="0"/>
            </a:endParaRPr>
          </a:p>
          <a:p>
            <a:endParaRPr lang="sv-SE" dirty="0">
              <a:latin typeface="Georgia" panose="02040502050405020303" pitchFamily="18" charset="0"/>
            </a:endParaRPr>
          </a:p>
          <a:p>
            <a:r>
              <a:rPr lang="sv-SE" dirty="0" err="1" smtClean="0">
                <a:latin typeface="Georgia" panose="02040502050405020303" pitchFamily="18" charset="0"/>
              </a:rPr>
              <a:t>When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smtClean="0">
                <a:latin typeface="Georgia" panose="02040502050405020303" pitchFamily="18" charset="0"/>
              </a:rPr>
              <a:t>’in operators-group</a:t>
            </a:r>
            <a:r>
              <a:rPr lang="sv-SE" dirty="0" smtClean="0">
                <a:latin typeface="Georgia" panose="02040502050405020303" pitchFamily="18" charset="0"/>
              </a:rPr>
              <a:t>’-</a:t>
            </a:r>
            <a:r>
              <a:rPr lang="sv-SE" dirty="0" err="1" smtClean="0">
                <a:latin typeface="Georgia" panose="02040502050405020303" pitchFamily="18" charset="0"/>
              </a:rPr>
              <a:t>developed</a:t>
            </a:r>
            <a:r>
              <a:rPr lang="sv-SE" dirty="0" smtClean="0">
                <a:latin typeface="Georgia" panose="02040502050405020303" pitchFamily="18" charset="0"/>
              </a:rPr>
              <a:t> scripts </a:t>
            </a:r>
            <a:r>
              <a:rPr lang="sv-SE" dirty="0" err="1" smtClean="0">
                <a:latin typeface="Georgia" panose="02040502050405020303" pitchFamily="18" charset="0"/>
              </a:rPr>
              <a:t>are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finished</a:t>
            </a:r>
            <a:r>
              <a:rPr lang="sv-SE" dirty="0" smtClean="0">
                <a:latin typeface="Georgia" panose="02040502050405020303" pitchFamily="18" charset="0"/>
              </a:rPr>
              <a:t> and </a:t>
            </a:r>
            <a:r>
              <a:rPr lang="sv-SE" dirty="0" err="1" smtClean="0">
                <a:latin typeface="Georgia" panose="02040502050405020303" pitchFamily="18" charset="0"/>
              </a:rPr>
              <a:t>standarized</a:t>
            </a:r>
            <a:r>
              <a:rPr lang="sv-SE" dirty="0" smtClean="0">
                <a:latin typeface="Georgia" panose="02040502050405020303" pitchFamily="18" charset="0"/>
              </a:rPr>
              <a:t>, </a:t>
            </a:r>
            <a:r>
              <a:rPr lang="sv-SE" dirty="0" err="1" smtClean="0">
                <a:latin typeface="Georgia" panose="02040502050405020303" pitchFamily="18" charset="0"/>
              </a:rPr>
              <a:t>they</a:t>
            </a:r>
            <a:r>
              <a:rPr lang="sv-SE" dirty="0" smtClean="0">
                <a:latin typeface="Georgia" panose="02040502050405020303" pitchFamily="18" charset="0"/>
              </a:rPr>
              <a:t> </a:t>
            </a:r>
            <a:r>
              <a:rPr lang="sv-SE" dirty="0" err="1" smtClean="0">
                <a:latin typeface="Georgia" panose="02040502050405020303" pitchFamily="18" charset="0"/>
              </a:rPr>
              <a:t>should</a:t>
            </a:r>
            <a:r>
              <a:rPr lang="sv-SE" dirty="0" smtClean="0">
                <a:latin typeface="Georgia" panose="02040502050405020303" pitchFamily="18" charset="0"/>
              </a:rPr>
              <a:t> be </a:t>
            </a:r>
            <a:r>
              <a:rPr lang="sv-SE" dirty="0" err="1" smtClean="0">
                <a:latin typeface="Georgia" panose="02040502050405020303" pitchFamily="18" charset="0"/>
              </a:rPr>
              <a:t>handed</a:t>
            </a:r>
            <a:r>
              <a:rPr lang="sv-SE" dirty="0" smtClean="0">
                <a:latin typeface="Georgia" panose="02040502050405020303" pitchFamily="18" charset="0"/>
              </a:rPr>
              <a:t> over to the IT-</a:t>
            </a:r>
            <a:r>
              <a:rPr lang="sv-SE" dirty="0" err="1" smtClean="0">
                <a:latin typeface="Georgia" panose="02040502050405020303" pitchFamily="18" charset="0"/>
              </a:rPr>
              <a:t>group</a:t>
            </a:r>
            <a:endParaRPr lang="sv-S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009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Words>245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Office Theme</vt:lpstr>
      <vt:lpstr>Automation</vt:lpstr>
      <vt:lpstr>Python, PyTango</vt:lpstr>
      <vt:lpstr>Python, PyTango</vt:lpstr>
      <vt:lpstr>Building the GUI in Qt Designer</vt:lpstr>
      <vt:lpstr>Example: Linac commissioning, linac valves</vt:lpstr>
      <vt:lpstr>Example: 3GeV ring commissioning, 3GeV valves</vt:lpstr>
      <vt:lpstr>Example: Further development =&gt; Linac startup / shutdown</vt:lpstr>
      <vt:lpstr>Turning this into ’automation’</vt:lpstr>
      <vt:lpstr>Operators developing</vt:lpstr>
      <vt:lpstr>Operational point of view on automation</vt:lpstr>
      <vt:lpstr>THE END</vt:lpstr>
    </vt:vector>
  </TitlesOfParts>
  <Company>MAX 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</dc:title>
  <dc:creator>Jens Sundberg</dc:creator>
  <cp:lastModifiedBy>Jens Sundberg</cp:lastModifiedBy>
  <cp:revision>151</cp:revision>
  <cp:lastPrinted>2015-11-30T17:48:17Z</cp:lastPrinted>
  <dcterms:created xsi:type="dcterms:W3CDTF">2015-11-09T16:47:41Z</dcterms:created>
  <dcterms:modified xsi:type="dcterms:W3CDTF">2015-11-30T22:22:14Z</dcterms:modified>
</cp:coreProperties>
</file>