
<file path=[Content_Types].xml><?xml version="1.0" encoding="utf-8"?>
<Types xmlns="http://schemas.openxmlformats.org/package/2006/content-types">
  <Default Extension="xml" ContentType="application/xml"/>
  <Default Extension="pdf" ContentType="application/pdf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01" r:id="rId2"/>
    <p:sldId id="384" r:id="rId3"/>
    <p:sldId id="373" r:id="rId4"/>
    <p:sldId id="382" r:id="rId5"/>
    <p:sldId id="383" r:id="rId6"/>
    <p:sldId id="374" r:id="rId7"/>
    <p:sldId id="377" r:id="rId8"/>
    <p:sldId id="375" r:id="rId9"/>
    <p:sldId id="386" r:id="rId10"/>
    <p:sldId id="385" r:id="rId11"/>
    <p:sldId id="379" r:id="rId12"/>
    <p:sldId id="381" r:id="rId13"/>
    <p:sldId id="380" r:id="rId14"/>
    <p:sldId id="371" r:id="rId15"/>
    <p:sldId id="37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9390D162-CC63-4D5F-AF65-FE27921142D1}">
          <p14:sldIdLst>
            <p14:sldId id="301"/>
            <p14:sldId id="384"/>
            <p14:sldId id="373"/>
            <p14:sldId id="382"/>
            <p14:sldId id="383"/>
            <p14:sldId id="374"/>
            <p14:sldId id="377"/>
            <p14:sldId id="375"/>
            <p14:sldId id="386"/>
            <p14:sldId id="385"/>
            <p14:sldId id="379"/>
            <p14:sldId id="381"/>
            <p14:sldId id="380"/>
            <p14:sldId id="371"/>
            <p14:sldId id="3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12">
          <p15:clr>
            <a:srgbClr val="A4A3A4"/>
          </p15:clr>
        </p15:guide>
        <p15:guide id="2" pos="12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9D9E"/>
    <a:srgbClr val="125E9F"/>
    <a:srgbClr val="88A0B8"/>
    <a:srgbClr val="979F07"/>
    <a:srgbClr val="112E50"/>
    <a:srgbClr val="DEDFE6"/>
    <a:srgbClr val="5F0E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216" autoAdjust="0"/>
    <p:restoredTop sz="82060" autoAdjust="0"/>
  </p:normalViewPr>
  <p:slideViewPr>
    <p:cSldViewPr snapToGrid="0" snapToObjects="1">
      <p:cViewPr>
        <p:scale>
          <a:sx n="99" d="100"/>
          <a:sy n="99" d="100"/>
        </p:scale>
        <p:origin x="256" y="144"/>
      </p:cViewPr>
      <p:guideLst>
        <p:guide orient="horz" pos="2112"/>
        <p:guide pos="12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8BD02A-659A-4BD1-8867-123BE9625D58}" type="datetimeFigureOut">
              <a:rPr lang="en-US" smtClean="0"/>
              <a:t>12/2/15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96BDD0-B58C-4867-AEFE-A74914E557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494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710A5-AAF5-4646-B3F4-B8B6E5726253}" type="datetimeFigureOut">
              <a:rPr lang="en-US" smtClean="0"/>
              <a:t>12/2/15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F4D05F-0845-432B-BBD0-32E47074A6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165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D05F-0845-432B-BBD0-32E47074A61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77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Many</a:t>
            </a:r>
            <a:r>
              <a:rPr lang="en-US" baseline="0" dirty="0" smtClean="0"/>
              <a:t> are handled automatically at the PLC level by the Equipment Protection System</a:t>
            </a:r>
          </a:p>
          <a:p>
            <a:r>
              <a:rPr lang="en-US" baseline="0" dirty="0" smtClean="0"/>
              <a:t>However, there are cases, where we need to combine these variables with others to produce an action </a:t>
            </a:r>
          </a:p>
          <a:p>
            <a:r>
              <a:rPr lang="en-US" baseline="0" dirty="0" smtClean="0"/>
              <a:t>Besides, we need that to be flexible (for example, editable by the operators</a:t>
            </a:r>
            <a:r>
              <a:rPr lang="is-IS" baseline="0" dirty="0" smtClean="0"/>
              <a:t>…)</a:t>
            </a:r>
          </a:p>
          <a:p>
            <a:endParaRPr lang="en-US" dirty="0" smtClean="0"/>
          </a:p>
          <a:p>
            <a:r>
              <a:rPr lang="en-US" dirty="0" smtClean="0"/>
              <a:t>The</a:t>
            </a:r>
            <a:r>
              <a:rPr lang="en-US" baseline="0" dirty="0" smtClean="0"/>
              <a:t> system (designed for alarm handling) can also handle these procedures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D05F-0845-432B-BBD0-32E47074A61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384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</a:t>
            </a:r>
            <a:r>
              <a:rPr lang="en-US" baseline="0" dirty="0" smtClean="0"/>
              <a:t> example</a:t>
            </a:r>
            <a:r>
              <a:rPr lang="is-IS" baseline="0" dirty="0" smtClean="0"/>
              <a:t>… </a:t>
            </a:r>
          </a:p>
          <a:p>
            <a:r>
              <a:rPr lang="is-IS" baseline="0" dirty="0" smtClean="0"/>
              <a:t>    Define conditions for opening the shutter.... </a:t>
            </a:r>
            <a:r>
              <a:rPr lang="en-US" baseline="0" dirty="0" smtClean="0"/>
              <a:t>W</a:t>
            </a:r>
            <a:r>
              <a:rPr lang="is-IS" baseline="0" dirty="0" smtClean="0"/>
              <a:t>hich actually automatically open the front-end shutter. </a:t>
            </a:r>
          </a:p>
          <a:p>
            <a:r>
              <a:rPr lang="is-IS" baseline="0" dirty="0" smtClean="0"/>
              <a:t>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D05F-0845-432B-BBD0-32E47074A61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5522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logbook</a:t>
            </a:r>
            <a:r>
              <a:rPr lang="en-US" baseline="0" dirty="0" smtClean="0"/>
              <a:t> is crucial to register incidences and actions</a:t>
            </a:r>
            <a:endParaRPr lang="en-US" dirty="0" smtClean="0"/>
          </a:p>
          <a:p>
            <a:r>
              <a:rPr lang="en-US" dirty="0" smtClean="0"/>
              <a:t>It is also very important to send</a:t>
            </a:r>
            <a:r>
              <a:rPr lang="en-US" baseline="0" dirty="0" smtClean="0"/>
              <a:t> relevant information to relevant people (and eventually trigger some (manual) actions)</a:t>
            </a:r>
          </a:p>
          <a:p>
            <a:r>
              <a:rPr lang="en-US" baseline="0" dirty="0" smtClean="0"/>
              <a:t>At Alba we use ELOG </a:t>
            </a:r>
            <a:r>
              <a:rPr lang="en-US" baseline="0" dirty="0" smtClean="0"/>
              <a:t>developed </a:t>
            </a:r>
            <a:r>
              <a:rPr lang="en-US" baseline="0" dirty="0" smtClean="0"/>
              <a:t>at PSI for the ELOGs, and Request Tracker for the incidences (about 60000 since 2010)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D05F-0845-432B-BBD0-32E47074A61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3471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D05F-0845-432B-BBD0-32E47074A61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522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2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37931725" indent="-37474525" defTabSz="966788">
              <a:defRPr sz="12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>
              <a:defRPr sz="12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>
              <a:defRPr sz="12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>
              <a:defRPr sz="12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r>
              <a:rPr lang="en-US" altLang="en-US" b="0" dirty="0">
                <a:latin typeface="Arial" charset="0"/>
              </a:rPr>
              <a:t>MAC October 2005</a:t>
            </a:r>
          </a:p>
        </p:txBody>
      </p:sp>
      <p:sp>
        <p:nvSpPr>
          <p:cNvPr id="5222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2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37931725" indent="-37474525" defTabSz="966788">
              <a:defRPr sz="12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>
              <a:defRPr sz="12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>
              <a:defRPr sz="12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>
              <a:defRPr sz="12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r>
              <a:rPr lang="en-US" altLang="en-US" b="0" dirty="0">
                <a:latin typeface="Arial" charset="0"/>
              </a:rPr>
              <a:t>MAC: ALBA GUIDELINES FOR SAFETY</a:t>
            </a:r>
          </a:p>
        </p:txBody>
      </p:sp>
      <p:sp>
        <p:nvSpPr>
          <p:cNvPr id="5222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2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37931725" indent="-37474525" defTabSz="966788">
              <a:defRPr sz="12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>
              <a:defRPr sz="12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>
              <a:defRPr sz="12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>
              <a:defRPr sz="12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0322659E-A808-084E-B027-2651172EAD30}" type="slidenum">
              <a:rPr lang="en-US" altLang="en-US" b="0">
                <a:latin typeface="Arial" charset="0"/>
              </a:rPr>
              <a:pPr/>
              <a:t>4</a:t>
            </a:fld>
            <a:endParaRPr lang="en-US" altLang="en-US" b="0" dirty="0">
              <a:latin typeface="Arial" charset="0"/>
            </a:endParaRPr>
          </a:p>
        </p:txBody>
      </p:sp>
      <p:sp>
        <p:nvSpPr>
          <p:cNvPr id="522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99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D05F-0845-432B-BBD0-32E47074A61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619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Global</a:t>
            </a:r>
            <a:r>
              <a:rPr lang="en-US" baseline="0" dirty="0" smtClean="0"/>
              <a:t> interlock view. </a:t>
            </a:r>
          </a:p>
          <a:p>
            <a:r>
              <a:rPr lang="en-US" baseline="0" dirty="0" smtClean="0"/>
              <a:t>Gives the operator the general status of the machine at a glance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D05F-0845-432B-BBD0-32E47074A61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970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are a certain number of actions candidate</a:t>
            </a:r>
            <a:r>
              <a:rPr lang="en-US" baseline="0" dirty="0" smtClean="0"/>
              <a:t> to be automated. </a:t>
            </a:r>
          </a:p>
          <a:p>
            <a:r>
              <a:rPr lang="en-US" baseline="0" dirty="0" smtClean="0"/>
              <a:t>   The injection (in particular in top-up):</a:t>
            </a:r>
          </a:p>
          <a:p>
            <a:r>
              <a:rPr lang="en-US" baseline="0" dirty="0" smtClean="0"/>
              <a:t>          It uses the timing system (events and sequences) for the high precision synchronization.</a:t>
            </a:r>
          </a:p>
          <a:p>
            <a:r>
              <a:rPr lang="en-US" baseline="0" dirty="0" smtClean="0"/>
              <a:t>          It defines software sequences for the injection process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D05F-0845-432B-BBD0-32E47074A61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702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 hoc application </a:t>
            </a:r>
            <a:r>
              <a:rPr lang="en-US" dirty="0" smtClean="0"/>
              <a:t>summarizing </a:t>
            </a:r>
            <a:r>
              <a:rPr lang="en-US" dirty="0" smtClean="0"/>
              <a:t>the automated</a:t>
            </a:r>
            <a:r>
              <a:rPr lang="en-US" baseline="0" dirty="0" smtClean="0"/>
              <a:t> procedures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D05F-0845-432B-BBD0-32E47074A61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2372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 hoc application </a:t>
            </a:r>
            <a:r>
              <a:rPr lang="en-US" dirty="0" smtClean="0"/>
              <a:t>summarizing </a:t>
            </a:r>
            <a:r>
              <a:rPr lang="en-US" dirty="0" smtClean="0"/>
              <a:t>the automated</a:t>
            </a:r>
            <a:r>
              <a:rPr lang="en-US" baseline="0" dirty="0" smtClean="0"/>
              <a:t> procedures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D05F-0845-432B-BBD0-32E47074A61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0609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 hoc application </a:t>
            </a:r>
            <a:r>
              <a:rPr lang="en-US" dirty="0" smtClean="0"/>
              <a:t>summarizing </a:t>
            </a:r>
            <a:r>
              <a:rPr lang="en-US" dirty="0" smtClean="0"/>
              <a:t>the automated</a:t>
            </a:r>
            <a:r>
              <a:rPr lang="en-US" baseline="0" dirty="0" smtClean="0"/>
              <a:t> procedures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D05F-0845-432B-BBD0-32E47074A61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7438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Flexible procedures. Defined by the operators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D05F-0845-432B-BBD0-32E47074A61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714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060161"/>
            <a:ext cx="4495800" cy="2523703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1143000"/>
            <a:ext cx="4495800" cy="1728446"/>
          </a:xfrm>
        </p:spPr>
        <p:txBody>
          <a:bodyPr/>
          <a:lstStyle>
            <a:lvl1pPr algn="l">
              <a:defRPr>
                <a:solidFill>
                  <a:srgbClr val="112E5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5181600" y="1149172"/>
            <a:ext cx="3581400" cy="471822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55266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304800"/>
            <a:ext cx="4572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>
              <a:defRPr lang="en-US" sz="1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fld id="{393CF724-F9E0-44B8-95BD-D38D8B22F53D}" type="slidenum">
              <a:rPr lang="es-ES" smtClean="0"/>
              <a:pPr algn="r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31966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_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2235704"/>
          </a:xfrm>
        </p:spPr>
        <p:txBody>
          <a:bodyPr/>
          <a:lstStyle>
            <a:lvl1pPr>
              <a:defRPr sz="2800">
                <a:solidFill>
                  <a:schemeClr val="bg2"/>
                </a:solidFill>
              </a:defRPr>
            </a:lvl1pPr>
            <a:lvl2pPr>
              <a:defRPr sz="24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9"/>
            <a:ext cx="4038600" cy="2235704"/>
          </a:xfrm>
        </p:spPr>
        <p:txBody>
          <a:bodyPr/>
          <a:lstStyle>
            <a:lvl1pPr>
              <a:defRPr sz="2800">
                <a:solidFill>
                  <a:schemeClr val="bg2"/>
                </a:solidFill>
              </a:defRPr>
            </a:lvl1pPr>
            <a:lvl2pPr>
              <a:defRPr sz="24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extLst/>
          </a:lstStyle>
          <a:p>
            <a:pPr>
              <a:defRPr/>
            </a:pPr>
            <a:fld id="{8563F0FB-934B-47C0-A8A1-80C019AE17CD}" type="datetime1">
              <a:rPr lang="en-US" smtClean="0"/>
              <a:pPr>
                <a:defRPr/>
              </a:pPr>
              <a:t>12/2/15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extLst/>
          </a:lstStyle>
          <a:p>
            <a:pPr>
              <a:defRPr/>
            </a:pPr>
            <a:fld id="{5E37F4BE-28B6-47C6-9C04-179CCA5011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>
              <a:defRPr lang="en-US">
                <a:solidFill>
                  <a:schemeClr val="bg2"/>
                </a:solidFill>
              </a:defRPr>
            </a:lvl1pPr>
          </a:lstStyle>
          <a:p>
            <a:pPr lvl="0"/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457200" y="3861048"/>
            <a:ext cx="4038600" cy="2235704"/>
          </a:xfrm>
        </p:spPr>
        <p:txBody>
          <a:bodyPr/>
          <a:lstStyle>
            <a:lvl1pPr>
              <a:defRPr sz="2800">
                <a:solidFill>
                  <a:schemeClr val="bg2"/>
                </a:solidFill>
              </a:defRPr>
            </a:lvl1pPr>
            <a:lvl2pPr>
              <a:defRPr sz="24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861049"/>
            <a:ext cx="4038600" cy="2235704"/>
          </a:xfrm>
        </p:spPr>
        <p:txBody>
          <a:bodyPr/>
          <a:lstStyle>
            <a:lvl1pPr>
              <a:defRPr sz="2800">
                <a:solidFill>
                  <a:schemeClr val="bg2"/>
                </a:solidFill>
              </a:defRPr>
            </a:lvl1pPr>
            <a:lvl2pPr>
              <a:defRPr sz="24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881555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6962" y="0"/>
            <a:ext cx="7957038" cy="5232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847726"/>
            <a:ext cx="404446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2338" y="847726"/>
            <a:ext cx="4044462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10400" y="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5B6FC9F-CADD-7E42-877C-02B3F4F7484D}" type="slidenum">
              <a:rPr lang="es-ES" altLang="en-US"/>
              <a:pPr/>
              <a:t>‹#›</a:t>
            </a:fld>
            <a:r>
              <a:rPr lang="es-E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6518266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4076818" cy="2215662"/>
          </a:xfrm>
          <a:solidFill>
            <a:srgbClr val="DEDFE6"/>
          </a:solidFill>
        </p:spPr>
        <p:txBody>
          <a:bodyPr/>
          <a:lstStyle>
            <a:lvl1pPr marL="0" indent="0">
              <a:buFont typeface="+mj-lt"/>
              <a:buNone/>
              <a:defRPr>
                <a:solidFill>
                  <a:srgbClr val="112E5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609600" y="3505200"/>
            <a:ext cx="4076818" cy="2215662"/>
          </a:xfrm>
          <a:solidFill>
            <a:srgbClr val="979F07"/>
          </a:solidFill>
        </p:spPr>
        <p:txBody>
          <a:bodyPr/>
          <a:lstStyle>
            <a:lvl1pPr marL="0" indent="0">
              <a:buFont typeface="+mj-lt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4686182" y="1295400"/>
            <a:ext cx="4076818" cy="2215662"/>
          </a:xfrm>
          <a:solidFill>
            <a:srgbClr val="88A0B8"/>
          </a:solidFill>
        </p:spPr>
        <p:txBody>
          <a:bodyPr/>
          <a:lstStyle>
            <a:lvl1pPr marL="0" indent="0">
              <a:buFont typeface="+mj-lt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4686182" y="3505200"/>
            <a:ext cx="4076818" cy="2215662"/>
          </a:xfrm>
          <a:solidFill>
            <a:srgbClr val="125E9F"/>
          </a:solidFill>
        </p:spPr>
        <p:txBody>
          <a:bodyPr/>
          <a:lstStyle>
            <a:lvl1pPr marL="0" indent="0">
              <a:buFont typeface="+mj-lt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304800"/>
            <a:ext cx="4572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>
              <a:defRPr lang="en-US" sz="1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fld id="{393CF724-F9E0-44B8-95BD-D38D8B22F53D}" type="slidenum">
              <a:rPr lang="es-ES" smtClean="0"/>
              <a:pPr algn="r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130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2037471" cy="1107322"/>
          </a:xfrm>
          <a:solidFill>
            <a:srgbClr val="DEDFE6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rgbClr val="112E5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2667000" y="1676400"/>
            <a:ext cx="2037471" cy="1107322"/>
          </a:xfrm>
          <a:solidFill>
            <a:srgbClr val="979F07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4724400" y="1676400"/>
            <a:ext cx="2037471" cy="1107322"/>
          </a:xfrm>
          <a:solidFill>
            <a:srgbClr val="88A0B8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6781800" y="1676400"/>
            <a:ext cx="2049194" cy="1113693"/>
          </a:xfrm>
          <a:solidFill>
            <a:srgbClr val="125E9F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6"/>
          </p:nvPr>
        </p:nvSpPr>
        <p:spPr>
          <a:xfrm>
            <a:off x="6781800" y="2819400"/>
            <a:ext cx="2037471" cy="1107322"/>
          </a:xfrm>
          <a:solidFill>
            <a:srgbClr val="DEDFE6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rgbClr val="112E5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7"/>
          </p:nvPr>
        </p:nvSpPr>
        <p:spPr>
          <a:xfrm>
            <a:off x="609600" y="2819400"/>
            <a:ext cx="2037471" cy="1107322"/>
          </a:xfrm>
          <a:solidFill>
            <a:srgbClr val="979F07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8"/>
          </p:nvPr>
        </p:nvSpPr>
        <p:spPr>
          <a:xfrm>
            <a:off x="2667000" y="2819400"/>
            <a:ext cx="2037471" cy="1107322"/>
          </a:xfrm>
          <a:solidFill>
            <a:srgbClr val="88A0B8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9"/>
          </p:nvPr>
        </p:nvSpPr>
        <p:spPr>
          <a:xfrm>
            <a:off x="4724400" y="2819400"/>
            <a:ext cx="2049194" cy="1113693"/>
          </a:xfrm>
          <a:solidFill>
            <a:srgbClr val="125E9F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20"/>
          </p:nvPr>
        </p:nvSpPr>
        <p:spPr>
          <a:xfrm>
            <a:off x="4724400" y="3962400"/>
            <a:ext cx="2037471" cy="1107322"/>
          </a:xfrm>
          <a:solidFill>
            <a:srgbClr val="DEDFE6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rgbClr val="112E5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21"/>
          </p:nvPr>
        </p:nvSpPr>
        <p:spPr>
          <a:xfrm>
            <a:off x="609600" y="3962400"/>
            <a:ext cx="2037471" cy="1107322"/>
          </a:xfrm>
          <a:solidFill>
            <a:srgbClr val="88A0B8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22"/>
          </p:nvPr>
        </p:nvSpPr>
        <p:spPr>
          <a:xfrm>
            <a:off x="2667000" y="3962400"/>
            <a:ext cx="2049194" cy="1113693"/>
          </a:xfrm>
          <a:solidFill>
            <a:srgbClr val="125E9F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23"/>
          </p:nvPr>
        </p:nvSpPr>
        <p:spPr>
          <a:xfrm>
            <a:off x="6781800" y="3962400"/>
            <a:ext cx="2037471" cy="1107322"/>
          </a:xfrm>
          <a:solidFill>
            <a:srgbClr val="979F07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304800"/>
            <a:ext cx="4572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>
              <a:defRPr lang="en-US" sz="1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fld id="{393CF724-F9E0-44B8-95BD-D38D8B22F53D}" type="slidenum">
              <a:rPr lang="es-ES" smtClean="0"/>
              <a:pPr algn="r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31459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304800"/>
            <a:ext cx="4572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>
              <a:defRPr lang="en-US" sz="1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fld id="{393CF724-F9E0-44B8-95BD-D38D8B22F53D}" type="slidenum">
              <a:rPr lang="es-ES" smtClean="0"/>
              <a:pPr algn="r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10404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1"/>
            <a:ext cx="4038600" cy="49069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1"/>
            <a:ext cx="4038600" cy="49069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304800"/>
            <a:ext cx="4572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>
              <a:defRPr lang="en-US" sz="1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fld id="{393CF724-F9E0-44B8-95BD-D38D8B22F53D}" type="slidenum">
              <a:rPr lang="es-ES" smtClean="0"/>
              <a:pPr algn="r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07945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19200"/>
            <a:ext cx="4040188" cy="9556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19200"/>
            <a:ext cx="4041775" cy="9556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4400" y="304800"/>
            <a:ext cx="4572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>
              <a:defRPr lang="en-US" sz="1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fld id="{393CF724-F9E0-44B8-95BD-D38D8B22F53D}" type="slidenum">
              <a:rPr lang="es-ES" smtClean="0"/>
              <a:pPr algn="r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47852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304800"/>
            <a:ext cx="4572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>
              <a:defRPr lang="en-US" sz="1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fld id="{393CF724-F9E0-44B8-95BD-D38D8B22F53D}" type="slidenum">
              <a:rPr lang="es-ES" smtClean="0"/>
              <a:pPr algn="r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7075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309265"/>
            <a:ext cx="6477000" cy="1169551"/>
          </a:xfrm>
        </p:spPr>
        <p:txBody>
          <a:bodyPr anchor="b"/>
          <a:lstStyle>
            <a:lvl1pPr algn="l">
              <a:defRPr sz="3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11751" cy="46482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205843"/>
            <a:ext cx="3008313" cy="466155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304800"/>
            <a:ext cx="4572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>
              <a:defRPr lang="en-US" sz="1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fld id="{393CF724-F9E0-44B8-95BD-D38D8B22F53D}" type="slidenum">
              <a:rPr lang="es-ES" smtClean="0"/>
              <a:pPr algn="r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97937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861510"/>
            <a:ext cx="6019800" cy="415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7488" y="990600"/>
            <a:ext cx="6056312" cy="3736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0" y="5257800"/>
            <a:ext cx="6019800" cy="5191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304800"/>
            <a:ext cx="4572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>
              <a:defRPr lang="en-US" sz="1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fld id="{393CF724-F9E0-44B8-95BD-D38D8B22F53D}" type="slidenum">
              <a:rPr lang="es-ES" smtClean="0"/>
              <a:pPr algn="r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61122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404664"/>
            <a:ext cx="853684" cy="46981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544266"/>
            <a:ext cx="3200400" cy="313733"/>
          </a:xfrm>
          <a:prstGeom prst="rect">
            <a:avLst/>
          </a:prstGeom>
          <a:solidFill>
            <a:srgbClr val="DEDF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dfernandez </a:t>
            </a:r>
            <a:endParaRPr lang="es-ES" dirty="0"/>
          </a:p>
        </p:txBody>
      </p:sp>
      <p:sp>
        <p:nvSpPr>
          <p:cNvPr id="13" name="Rectangle 12"/>
          <p:cNvSpPr/>
          <p:nvPr/>
        </p:nvSpPr>
        <p:spPr>
          <a:xfrm>
            <a:off x="2971800" y="6544266"/>
            <a:ext cx="3200400" cy="313733"/>
          </a:xfrm>
          <a:prstGeom prst="rect">
            <a:avLst/>
          </a:prstGeom>
          <a:solidFill>
            <a:srgbClr val="979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" name="Rectangle 13"/>
          <p:cNvSpPr/>
          <p:nvPr/>
        </p:nvSpPr>
        <p:spPr>
          <a:xfrm>
            <a:off x="6172200" y="6544266"/>
            <a:ext cx="2971800" cy="313733"/>
          </a:xfrm>
          <a:prstGeom prst="rect">
            <a:avLst/>
          </a:prstGeom>
          <a:solidFill>
            <a:srgbClr val="88A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0200" y="404664"/>
            <a:ext cx="707625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lvl="0" algn="l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49502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Footer Placeholder 4"/>
          <p:cNvSpPr txBox="1">
            <a:spLocks/>
          </p:cNvSpPr>
          <p:nvPr/>
        </p:nvSpPr>
        <p:spPr>
          <a:xfrm>
            <a:off x="2971799" y="6545757"/>
            <a:ext cx="318047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en-US" sz="1400" b="0" kern="1200">
                <a:solidFill>
                  <a:srgbClr val="112E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>
                <a:solidFill>
                  <a:schemeClr val="bg1"/>
                </a:solidFill>
              </a:rPr>
              <a:t>Computing</a:t>
            </a:r>
            <a:r>
              <a:rPr lang="es-ES" baseline="0" dirty="0" smtClean="0">
                <a:solidFill>
                  <a:schemeClr val="bg1"/>
                </a:solidFill>
              </a:rPr>
              <a:t> &amp; </a:t>
            </a:r>
            <a:r>
              <a:rPr lang="es-ES" dirty="0" smtClean="0">
                <a:solidFill>
                  <a:schemeClr val="bg1"/>
                </a:solidFill>
              </a:rPr>
              <a:t>Controls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5" name="Footer Placeholder 4"/>
          <p:cNvSpPr txBox="1">
            <a:spLocks/>
          </p:cNvSpPr>
          <p:nvPr/>
        </p:nvSpPr>
        <p:spPr>
          <a:xfrm>
            <a:off x="6152271" y="6544267"/>
            <a:ext cx="29718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en-US" sz="1400" b="0" kern="1200">
                <a:solidFill>
                  <a:srgbClr val="112E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>
                <a:solidFill>
                  <a:schemeClr val="bg1"/>
                </a:solidFill>
              </a:rPr>
              <a:t>Dec</a:t>
            </a:r>
            <a:r>
              <a:rPr lang="es-ES" baseline="0" dirty="0" smtClean="0">
                <a:solidFill>
                  <a:schemeClr val="bg1"/>
                </a:solidFill>
              </a:rPr>
              <a:t> </a:t>
            </a:r>
            <a:r>
              <a:rPr lang="es-ES" dirty="0" smtClean="0">
                <a:solidFill>
                  <a:schemeClr val="bg1"/>
                </a:solidFill>
              </a:rPr>
              <a:t>3/4</a:t>
            </a:r>
            <a:r>
              <a:rPr lang="es-ES" baseline="0" dirty="0" smtClean="0">
                <a:solidFill>
                  <a:schemeClr val="bg1"/>
                </a:solidFill>
              </a:rPr>
              <a:t> 2015 @ MaxIV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430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9" r:id="rId10"/>
    <p:sldLayoutId id="2147483664" r:id="rId11"/>
    <p:sldLayoutId id="2147483665" r:id="rId12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lang="en-US" sz="2800" b="1" kern="1200" smtClean="0">
          <a:solidFill>
            <a:srgbClr val="112E50"/>
          </a:solidFill>
          <a:latin typeface="Arial" pitchFamily="34" charset="0"/>
          <a:ea typeface="+mn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959F38"/>
        </a:buClr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112E50"/>
        </a:buClr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959F38"/>
        </a:buClr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112E50"/>
        </a:buClr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88A0B8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d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89043" y="1863793"/>
            <a:ext cx="5535871" cy="2677656"/>
          </a:xfrm>
        </p:spPr>
        <p:txBody>
          <a:bodyPr anchor="b"/>
          <a:lstStyle/>
          <a:p>
            <a:pPr algn="ctr"/>
            <a:r>
              <a:rPr lang="en-US" dirty="0" smtClean="0"/>
              <a:t>Control Systems for Accelerators and Automation</a:t>
            </a:r>
            <a:br>
              <a:rPr lang="en-US" dirty="0" smtClean="0"/>
            </a:br>
            <a:r>
              <a:rPr lang="en-US" dirty="0" smtClean="0"/>
              <a:t>2015-12-03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s-ES" dirty="0" smtClean="0"/>
              <a:t/>
            </a:r>
            <a:br>
              <a:rPr lang="es-ES" dirty="0" smtClean="0"/>
            </a:br>
            <a:endParaRPr lang="en-US" u="sng" dirty="0"/>
          </a:p>
        </p:txBody>
      </p:sp>
      <p:sp>
        <p:nvSpPr>
          <p:cNvPr id="6" name="Rectangle 5"/>
          <p:cNvSpPr/>
          <p:nvPr/>
        </p:nvSpPr>
        <p:spPr>
          <a:xfrm>
            <a:off x="467544" y="260648"/>
            <a:ext cx="1152128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2400430" y="3796651"/>
            <a:ext cx="3713096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800" b="1" kern="1200">
                <a:solidFill>
                  <a:srgbClr val="112E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algn="ctr"/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David Fernández. </a:t>
            </a:r>
          </a:p>
          <a:p>
            <a:pPr algn="ctr"/>
            <a:r>
              <a:rPr lang="en-US" sz="2000" dirty="0" smtClean="0"/>
              <a:t>ALBA Computing &amp; Controls</a:t>
            </a:r>
          </a:p>
        </p:txBody>
      </p:sp>
    </p:spTree>
    <p:extLst>
      <p:ext uri="{BB962C8B-B14F-4D97-AF65-F5344CB8AC3E}">
        <p14:creationId xmlns:p14="http://schemas.microsoft.com/office/powerpoint/2010/main" val="149180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6396" y="91730"/>
            <a:ext cx="6020775" cy="2400657"/>
          </a:xfrm>
        </p:spPr>
        <p:txBody>
          <a:bodyPr/>
          <a:lstStyle/>
          <a:p>
            <a:r>
              <a:rPr lang="en-US" dirty="0" smtClean="0"/>
              <a:t>Start / Stop Orbit feedback.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/>
              <a:t> </a:t>
            </a:r>
            <a:r>
              <a:rPr lang="en-US" sz="2200" dirty="0" smtClean="0"/>
              <a:t> </a:t>
            </a:r>
            <a:br>
              <a:rPr lang="en-US" sz="2200" dirty="0" smtClean="0"/>
            </a:br>
            <a:endParaRPr lang="en-US" sz="2200" dirty="0"/>
          </a:p>
        </p:txBody>
      </p:sp>
      <p:sp>
        <p:nvSpPr>
          <p:cNvPr id="6" name="AutoShape 4" descr="ttps://alfresco.cells.es/share/proxy/alfresco/api/node/content/workspace/SpacesStore/52f1ab28-1db0-4f43-"/>
          <p:cNvSpPr>
            <a:spLocks noChangeAspect="1" noChangeArrowheads="1"/>
          </p:cNvSpPr>
          <p:nvPr/>
        </p:nvSpPr>
        <p:spPr bwMode="auto">
          <a:xfrm>
            <a:off x="0" y="0"/>
            <a:ext cx="5495925" cy="593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99890"/>
            <a:ext cx="9144000" cy="478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93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04664"/>
            <a:ext cx="7076256" cy="523220"/>
          </a:xfrm>
        </p:spPr>
        <p:txBody>
          <a:bodyPr/>
          <a:lstStyle/>
          <a:p>
            <a:r>
              <a:rPr lang="en-US" dirty="0" smtClean="0"/>
              <a:t>Alarm handling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6080" y="368651"/>
            <a:ext cx="4709990" cy="6171139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67145" y="1222082"/>
            <a:ext cx="4321395" cy="38472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800" b="1" kern="1200">
                <a:solidFill>
                  <a:srgbClr val="112E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Defined by the Operators:</a:t>
            </a:r>
            <a:br>
              <a:rPr lang="en-US" dirty="0" smtClean="0"/>
            </a:br>
            <a:r>
              <a:rPr lang="en-US" dirty="0" smtClean="0"/>
              <a:t>  </a:t>
            </a:r>
            <a:r>
              <a:rPr lang="en-US" sz="2200" dirty="0" smtClean="0"/>
              <a:t>Historic archive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</a:t>
            </a:r>
            <a:r>
              <a:rPr lang="en-US" sz="2200" dirty="0" smtClean="0"/>
              <a:t>Manage states,</a:t>
            </a:r>
            <a:br>
              <a:rPr lang="en-US" sz="2200" dirty="0" smtClean="0"/>
            </a:br>
            <a:r>
              <a:rPr lang="en-US" sz="2200" dirty="0" smtClean="0"/>
              <a:t>        Acknowledgment,</a:t>
            </a:r>
          </a:p>
          <a:p>
            <a:r>
              <a:rPr lang="en-US" sz="2200" dirty="0"/>
              <a:t> </a:t>
            </a:r>
            <a:r>
              <a:rPr lang="en-US" sz="2200" dirty="0" smtClean="0"/>
              <a:t> </a:t>
            </a:r>
            <a:r>
              <a:rPr lang="en-US" sz="2200" dirty="0"/>
              <a:t> </a:t>
            </a:r>
            <a:r>
              <a:rPr lang="en-US" sz="2200" dirty="0" smtClean="0"/>
              <a:t>    actions, </a:t>
            </a:r>
          </a:p>
          <a:p>
            <a:r>
              <a:rPr lang="en-US" sz="2200" dirty="0"/>
              <a:t> </a:t>
            </a:r>
            <a:r>
              <a:rPr lang="en-US" sz="2200" dirty="0" smtClean="0"/>
              <a:t>      persistence,</a:t>
            </a:r>
          </a:p>
          <a:p>
            <a:r>
              <a:rPr lang="en-US" sz="2200" dirty="0"/>
              <a:t> </a:t>
            </a:r>
            <a:r>
              <a:rPr lang="en-US" sz="2200" dirty="0" smtClean="0"/>
              <a:t>      receivers, </a:t>
            </a:r>
          </a:p>
          <a:p>
            <a:r>
              <a:rPr lang="en-US" sz="2200" dirty="0"/>
              <a:t> </a:t>
            </a:r>
            <a:r>
              <a:rPr lang="en-US" sz="2200" dirty="0" smtClean="0"/>
              <a:t>      </a:t>
            </a:r>
            <a:r>
              <a:rPr lang="is-IS" sz="2200" dirty="0" smtClean="0"/>
              <a:t>…</a:t>
            </a:r>
            <a:endParaRPr lang="en-US" sz="2200" dirty="0" smtClean="0"/>
          </a:p>
          <a:p>
            <a:r>
              <a:rPr lang="en-US" sz="2200" dirty="0"/>
              <a:t> </a:t>
            </a:r>
            <a:r>
              <a:rPr lang="en-US" sz="2200" dirty="0" smtClean="0"/>
              <a:t> 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28820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Alarm handling &amp; Automation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08183"/>
            <a:ext cx="9144000" cy="535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36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970" y="826760"/>
            <a:ext cx="8839200" cy="5706039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00200" y="404664"/>
            <a:ext cx="7076256" cy="954107"/>
          </a:xfrm>
        </p:spPr>
        <p:txBody>
          <a:bodyPr/>
          <a:lstStyle/>
          <a:p>
            <a:r>
              <a:rPr lang="en-US" dirty="0" smtClean="0"/>
              <a:t>Alarm handling &amp; Automation</a:t>
            </a:r>
            <a:br>
              <a:rPr lang="en-US" dirty="0" smtClean="0"/>
            </a:br>
            <a:r>
              <a:rPr lang="en-US" dirty="0" smtClean="0"/>
              <a:t>(Panic app. </a:t>
            </a:r>
            <a:r>
              <a:rPr lang="en-US" dirty="0" smtClean="0"/>
              <a:t>HowTo</a:t>
            </a:r>
            <a:r>
              <a:rPr lang="en-US" dirty="0" smtClean="0"/>
              <a:t>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62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Incidences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Operators face a certain number of incidences (</a:t>
            </a:r>
            <a:r>
              <a:rPr lang="en-US" dirty="0" smtClean="0"/>
              <a:t>logbook(PSI</a:t>
            </a:r>
            <a:r>
              <a:rPr lang="en-US" dirty="0" smtClean="0"/>
              <a:t>) and RT)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392" y="2477925"/>
            <a:ext cx="6997148" cy="25875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9357" y="5357286"/>
            <a:ext cx="8202117" cy="92333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“From </a:t>
            </a:r>
            <a:r>
              <a:rPr lang="en-US" dirty="0"/>
              <a:t>the CR we heard a noise like a little explosion and immediately after there was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the </a:t>
            </a:r>
            <a:r>
              <a:rPr lang="en-US" dirty="0"/>
              <a:t>PANIC alarm regarding Bo </a:t>
            </a:r>
            <a:r>
              <a:rPr lang="en-US" dirty="0" smtClean="0"/>
              <a:t>PS”</a:t>
            </a:r>
            <a:endParaRPr lang="en-US" dirty="0"/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14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219201"/>
            <a:ext cx="7924801" cy="4906964"/>
          </a:xfrm>
        </p:spPr>
        <p:txBody>
          <a:bodyPr/>
          <a:lstStyle/>
          <a:p>
            <a:r>
              <a:rPr lang="en-US" dirty="0" smtClean="0"/>
              <a:t>Protection systems</a:t>
            </a:r>
          </a:p>
          <a:p>
            <a:r>
              <a:rPr lang="en-US" dirty="0" smtClean="0"/>
              <a:t>Transversal systems</a:t>
            </a:r>
          </a:p>
          <a:p>
            <a:r>
              <a:rPr lang="en-US" dirty="0" smtClean="0"/>
              <a:t>Predefined sequences </a:t>
            </a:r>
            <a:r>
              <a:rPr lang="en-US" dirty="0" smtClean="0"/>
              <a:t>(i.e. </a:t>
            </a:r>
            <a:r>
              <a:rPr lang="en-US" dirty="0" smtClean="0"/>
              <a:t>filling patterns)</a:t>
            </a:r>
          </a:p>
          <a:p>
            <a:r>
              <a:rPr lang="en-US" dirty="0" smtClean="0"/>
              <a:t>Alarm handling. Recovery methods</a:t>
            </a:r>
          </a:p>
          <a:p>
            <a:r>
              <a:rPr lang="en-US" dirty="0" smtClean="0"/>
              <a:t>Ways to define and automatize procedures (profit from the experience of the operators)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23529" y="5280212"/>
            <a:ext cx="146565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Many thanks!</a:t>
            </a:r>
          </a:p>
        </p:txBody>
      </p:sp>
    </p:spTree>
    <p:extLst>
      <p:ext uri="{BB962C8B-B14F-4D97-AF65-F5344CB8AC3E}">
        <p14:creationId xmlns:p14="http://schemas.microsoft.com/office/powerpoint/2010/main" val="39092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97224"/>
            <a:ext cx="85344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88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views at different levels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4076818" cy="442546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b="1" u="sng" dirty="0" smtClean="0"/>
              <a:t>SUBSYSTEMS </a:t>
            </a:r>
          </a:p>
          <a:p>
            <a:pPr lvl="0"/>
            <a:r>
              <a:rPr lang="en-US" sz="2600" b="1" dirty="0" smtClean="0"/>
              <a:t>Power </a:t>
            </a:r>
            <a:r>
              <a:rPr lang="en-US" sz="2600" b="1" dirty="0"/>
              <a:t>supplies</a:t>
            </a:r>
          </a:p>
          <a:p>
            <a:pPr lvl="0"/>
            <a:r>
              <a:rPr lang="en-US" sz="2600" b="1" dirty="0"/>
              <a:t>Vacuum </a:t>
            </a:r>
          </a:p>
          <a:p>
            <a:pPr lvl="0"/>
            <a:r>
              <a:rPr lang="en-US" sz="2600" b="1" dirty="0" smtClean="0"/>
              <a:t>RF</a:t>
            </a:r>
            <a:endParaRPr lang="en-US" sz="2600" b="1" dirty="0"/>
          </a:p>
          <a:p>
            <a:pPr lvl="0"/>
            <a:r>
              <a:rPr lang="en-US" sz="2600" b="1" dirty="0"/>
              <a:t>Insertion Devices</a:t>
            </a:r>
          </a:p>
          <a:p>
            <a:pPr lvl="0"/>
            <a:r>
              <a:rPr lang="en-US" sz="2600" b="1" dirty="0"/>
              <a:t>Diagnostics</a:t>
            </a:r>
            <a:r>
              <a:rPr lang="en-US" sz="2600" dirty="0"/>
              <a:t> (BPM, BLM, etc. (SRM, FS, FCT, Scrappers…) </a:t>
            </a:r>
          </a:p>
          <a:p>
            <a:pPr lvl="0"/>
            <a:r>
              <a:rPr lang="en-US" sz="2600" b="1" dirty="0"/>
              <a:t>Linac</a:t>
            </a:r>
            <a:r>
              <a:rPr lang="en-US" sz="2600" b="1" dirty="0"/>
              <a:t> / Booster </a:t>
            </a:r>
            <a:r>
              <a:rPr lang="en-US" sz="2600" dirty="0"/>
              <a:t>(both can be subdivided in the subsystems</a:t>
            </a:r>
            <a:r>
              <a:rPr lang="en-US" sz="2600" dirty="0" smtClean="0"/>
              <a:t>)</a:t>
            </a:r>
            <a:r>
              <a:rPr lang="is-IS" sz="2600" dirty="0" smtClean="0"/>
              <a:t>…...</a:t>
            </a:r>
            <a:endParaRPr lang="en-US" sz="2600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4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US" sz="2900" b="1" u="sng" dirty="0" smtClean="0"/>
              <a:t>TRANSVERSAL </a:t>
            </a:r>
            <a:r>
              <a:rPr lang="en-US" sz="2900" b="1" u="sng" dirty="0" smtClean="0"/>
              <a:t>subSYSTEMS</a:t>
            </a:r>
            <a:endParaRPr lang="en-US" sz="2900" b="1" u="sng" dirty="0" smtClean="0"/>
          </a:p>
          <a:p>
            <a:pPr lvl="0"/>
            <a:endParaRPr lang="en-US" sz="2900" b="1" u="sng" dirty="0" smtClean="0"/>
          </a:p>
          <a:p>
            <a:pPr lvl="0"/>
            <a:r>
              <a:rPr lang="en-US" b="1" dirty="0" smtClean="0"/>
              <a:t>Timing/Synchronization</a:t>
            </a:r>
            <a:r>
              <a:rPr lang="en-US" b="1" dirty="0"/>
              <a:t>, </a:t>
            </a:r>
          </a:p>
          <a:p>
            <a:pPr lvl="0"/>
            <a:r>
              <a:rPr lang="en-US" b="1" dirty="0"/>
              <a:t>Equipment </a:t>
            </a:r>
            <a:r>
              <a:rPr lang="en-US" b="1" dirty="0" smtClean="0"/>
              <a:t>Protection Sys. </a:t>
            </a:r>
            <a:endParaRPr lang="en-US" b="1" dirty="0"/>
          </a:p>
          <a:p>
            <a:pPr lvl="0"/>
            <a:r>
              <a:rPr lang="en-US" b="1" dirty="0"/>
              <a:t>Personnel Safety Systems. 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5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b="1" u="sng" dirty="0"/>
              <a:t>TRANSVERSAL-SOFTWARE</a:t>
            </a:r>
          </a:p>
          <a:p>
            <a:pPr lvl="0"/>
            <a:r>
              <a:rPr lang="en-US" sz="2200" dirty="0" smtClean="0"/>
              <a:t>Alarm System</a:t>
            </a:r>
          </a:p>
          <a:p>
            <a:pPr lvl="0"/>
            <a:r>
              <a:rPr lang="en-US" sz="2200" dirty="0" smtClean="0"/>
              <a:t>Archiving System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12343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108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35014775" indent="-34592734">
              <a:defRPr sz="1108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>
              <a:defRPr sz="1108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>
              <a:defRPr sz="1108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>
              <a:defRPr sz="1108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422041" eaLnBrk="0" fontAlgn="base" hangingPunct="0">
              <a:spcBef>
                <a:spcPct val="0"/>
              </a:spcBef>
              <a:spcAft>
                <a:spcPct val="0"/>
              </a:spcAft>
              <a:defRPr sz="1108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844083" eaLnBrk="0" fontAlgn="base" hangingPunct="0">
              <a:spcBef>
                <a:spcPct val="0"/>
              </a:spcBef>
              <a:spcAft>
                <a:spcPct val="0"/>
              </a:spcAft>
              <a:defRPr sz="1108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1266124" eaLnBrk="0" fontAlgn="base" hangingPunct="0">
              <a:spcBef>
                <a:spcPct val="0"/>
              </a:spcBef>
              <a:spcAft>
                <a:spcPct val="0"/>
              </a:spcAft>
              <a:defRPr sz="1108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1688165" eaLnBrk="0" fontAlgn="base" hangingPunct="0">
              <a:spcBef>
                <a:spcPct val="0"/>
              </a:spcBef>
              <a:spcAft>
                <a:spcPct val="0"/>
              </a:spcAft>
              <a:defRPr sz="1108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092A95D3-9D97-EE4F-A608-9138BC404F03}" type="slidenum">
              <a:rPr lang="es-ES" altLang="en-US" sz="1292">
                <a:solidFill>
                  <a:schemeClr val="bg1"/>
                </a:solidFill>
                <a:latin typeface="Arial" charset="0"/>
              </a:rPr>
              <a:pPr/>
              <a:t>4</a:t>
            </a:fld>
            <a:r>
              <a:rPr lang="es-ES" altLang="en-US" sz="1292" dirty="0">
                <a:solidFill>
                  <a:schemeClr val="bg1"/>
                </a:solidFill>
                <a:latin typeface="Arial" charset="0"/>
              </a:rPr>
              <a:t> </a:t>
            </a:r>
          </a:p>
        </p:txBody>
      </p:sp>
      <p:pic>
        <p:nvPicPr>
          <p:cNvPr id="447507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7834" y="1031290"/>
            <a:ext cx="1913792" cy="2684585"/>
          </a:xfrm>
          <a:prstGeom prst="rect">
            <a:avLst/>
          </a:prstGeom>
          <a:noFill/>
          <a:ln w="57150">
            <a:solidFill>
              <a:srgbClr val="FFCC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  <p:sp>
        <p:nvSpPr>
          <p:cNvPr id="447504" name="AutoShape 16"/>
          <p:cNvSpPr>
            <a:spLocks noChangeArrowheads="1"/>
          </p:cNvSpPr>
          <p:nvPr/>
        </p:nvSpPr>
        <p:spPr bwMode="auto">
          <a:xfrm>
            <a:off x="4256168" y="2156706"/>
            <a:ext cx="633046" cy="1617785"/>
          </a:xfrm>
          <a:prstGeom prst="rightArrowCallout">
            <a:avLst>
              <a:gd name="adj1" fmla="val 63889"/>
              <a:gd name="adj2" fmla="val 63889"/>
              <a:gd name="adj3" fmla="val 16667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defRPr sz="12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>
              <a:defRPr sz="12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>
              <a:defRPr sz="12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>
              <a:defRPr sz="12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endParaRPr lang="en-US" altLang="en-US" sz="1108" dirty="0"/>
          </a:p>
        </p:txBody>
      </p:sp>
      <p:pic>
        <p:nvPicPr>
          <p:cNvPr id="44749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60" y="1031290"/>
            <a:ext cx="1916723" cy="3024554"/>
          </a:xfrm>
          <a:prstGeom prst="rect">
            <a:avLst/>
          </a:prstGeom>
          <a:noFill/>
          <a:ln w="57150">
            <a:solidFill>
              <a:srgbClr val="FFCC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  <p:pic>
        <p:nvPicPr>
          <p:cNvPr id="447496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72742" y="960952"/>
            <a:ext cx="1597269" cy="2406162"/>
          </a:xfrm>
          <a:prstGeom prst="rect">
            <a:avLst/>
          </a:prstGeom>
          <a:noFill/>
          <a:ln w="57150">
            <a:solidFill>
              <a:srgbClr val="29297B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  <p:pic>
        <p:nvPicPr>
          <p:cNvPr id="447498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43634" y="960953"/>
            <a:ext cx="2579077" cy="2370992"/>
          </a:xfrm>
          <a:prstGeom prst="rect">
            <a:avLst/>
          </a:prstGeom>
          <a:noFill/>
          <a:ln w="57150">
            <a:solidFill>
              <a:srgbClr val="29297B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  <p:pic>
        <p:nvPicPr>
          <p:cNvPr id="44749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59552" y="3071106"/>
            <a:ext cx="4163158" cy="3404089"/>
          </a:xfrm>
          <a:prstGeom prst="rect">
            <a:avLst/>
          </a:prstGeom>
          <a:noFill/>
          <a:ln w="57150">
            <a:solidFill>
              <a:srgbClr val="29297B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  <p:pic>
        <p:nvPicPr>
          <p:cNvPr id="447501" name="Picture 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860" y="3774491"/>
            <a:ext cx="3938954" cy="1503485"/>
          </a:xfrm>
          <a:prstGeom prst="rect">
            <a:avLst/>
          </a:prstGeom>
          <a:noFill/>
          <a:ln w="57150">
            <a:solidFill>
              <a:srgbClr val="FFCC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  <p:pic>
        <p:nvPicPr>
          <p:cNvPr id="447502" name="Picture 1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860" y="4899906"/>
            <a:ext cx="3938954" cy="1617785"/>
          </a:xfrm>
          <a:prstGeom prst="rect">
            <a:avLst/>
          </a:prstGeom>
          <a:noFill/>
          <a:ln w="57150">
            <a:solidFill>
              <a:srgbClr val="FFCC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  <p:sp>
        <p:nvSpPr>
          <p:cNvPr id="447503" name="Text Box 15"/>
          <p:cNvSpPr txBox="1">
            <a:spLocks noChangeArrowheads="1"/>
          </p:cNvSpPr>
          <p:nvPr/>
        </p:nvSpPr>
        <p:spPr bwMode="auto">
          <a:xfrm rot="-5400000">
            <a:off x="4131717" y="2688292"/>
            <a:ext cx="728084" cy="49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defRPr sz="12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>
              <a:defRPr sz="12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>
              <a:defRPr sz="12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>
              <a:defRPr sz="12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r>
              <a:rPr lang="en-US" altLang="en-US" sz="2585" dirty="0"/>
              <a:t>EPS</a:t>
            </a:r>
            <a:endParaRPr lang="en-US" altLang="en-US" sz="1108" b="0" dirty="0"/>
          </a:p>
        </p:txBody>
      </p:sp>
      <p:sp>
        <p:nvSpPr>
          <p:cNvPr id="447505" name="AutoShape 17"/>
          <p:cNvSpPr>
            <a:spLocks noChangeArrowheads="1"/>
          </p:cNvSpPr>
          <p:nvPr/>
        </p:nvSpPr>
        <p:spPr bwMode="auto">
          <a:xfrm rot="10800000">
            <a:off x="4045152" y="3915167"/>
            <a:ext cx="633046" cy="1617785"/>
          </a:xfrm>
          <a:prstGeom prst="rightArrowCallout">
            <a:avLst>
              <a:gd name="adj1" fmla="val 63889"/>
              <a:gd name="adj2" fmla="val 63889"/>
              <a:gd name="adj3" fmla="val 16667"/>
              <a:gd name="adj4" fmla="val 6666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defRPr sz="12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>
              <a:defRPr sz="12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>
              <a:defRPr sz="12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>
              <a:defRPr sz="12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endParaRPr lang="en-US" altLang="en-US" sz="1108" dirty="0"/>
          </a:p>
        </p:txBody>
      </p:sp>
      <p:sp>
        <p:nvSpPr>
          <p:cNvPr id="447506" name="Text Box 18"/>
          <p:cNvSpPr txBox="1">
            <a:spLocks noChangeArrowheads="1"/>
          </p:cNvSpPr>
          <p:nvPr/>
        </p:nvSpPr>
        <p:spPr bwMode="auto">
          <a:xfrm rot="5400000">
            <a:off x="4130251" y="4445290"/>
            <a:ext cx="728084" cy="49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defRPr sz="12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>
              <a:defRPr sz="12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>
              <a:defRPr sz="12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>
              <a:defRPr sz="12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r>
              <a:rPr lang="en-US" altLang="en-US" sz="2585" dirty="0"/>
              <a:t>PSS</a:t>
            </a:r>
            <a:endParaRPr lang="en-US" altLang="en-US" sz="1108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6962" y="0"/>
            <a:ext cx="7957038" cy="954107"/>
          </a:xfrm>
        </p:spPr>
        <p:txBody>
          <a:bodyPr/>
          <a:lstStyle/>
          <a:p>
            <a:pPr algn="l"/>
            <a:r>
              <a:rPr lang="en-US" dirty="0" smtClean="0"/>
              <a:t>PLC based systems: Equipment protection and Personnel protection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89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Personnel Protection</a:t>
            </a:r>
          </a:p>
          <a:p>
            <a:pPr lvl="1"/>
            <a:r>
              <a:rPr lang="en-US" sz="2400" dirty="0" smtClean="0"/>
              <a:t>Intrusion</a:t>
            </a:r>
          </a:p>
          <a:p>
            <a:pPr lvl="1"/>
            <a:r>
              <a:rPr lang="en-US" sz="2400" dirty="0" smtClean="0"/>
              <a:t>Search procedures</a:t>
            </a:r>
          </a:p>
          <a:p>
            <a:pPr lvl="1"/>
            <a:r>
              <a:rPr lang="en-US" sz="2400" dirty="0" smtClean="0"/>
              <a:t>Access control</a:t>
            </a:r>
          </a:p>
          <a:p>
            <a:pPr lvl="1"/>
            <a:r>
              <a:rPr lang="en-US" sz="2400" dirty="0" smtClean="0"/>
              <a:t>Radiation monitors		</a:t>
            </a:r>
            <a:endParaRPr lang="en-US" sz="2400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383740" y="847725"/>
            <a:ext cx="4195483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959F38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112E50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959F38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112E50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88A0B8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Equipment protection</a:t>
            </a:r>
          </a:p>
          <a:p>
            <a:pPr lvl="1"/>
            <a:r>
              <a:rPr lang="en-US" sz="2400" dirty="0" smtClean="0"/>
              <a:t>Water interlocks</a:t>
            </a:r>
          </a:p>
          <a:p>
            <a:pPr lvl="1"/>
            <a:r>
              <a:rPr lang="en-US" sz="2400" dirty="0" smtClean="0"/>
              <a:t>Temperatures</a:t>
            </a:r>
          </a:p>
          <a:p>
            <a:pPr lvl="1"/>
            <a:r>
              <a:rPr lang="en-US" sz="2400" dirty="0" smtClean="0"/>
              <a:t>Actuators</a:t>
            </a:r>
          </a:p>
          <a:p>
            <a:pPr lvl="1"/>
            <a:r>
              <a:rPr lang="en-US" sz="2400" dirty="0" smtClean="0"/>
              <a:t>Logic of valves and </a:t>
            </a:r>
            <a:r>
              <a:rPr lang="en-US" sz="2400" dirty="0" smtClean="0"/>
              <a:t>vacuum </a:t>
            </a:r>
            <a:r>
              <a:rPr lang="en-US" sz="2400" dirty="0" smtClean="0"/>
              <a:t>itlks</a:t>
            </a:r>
            <a:endParaRPr lang="en-US" sz="2400" dirty="0" smtClean="0"/>
          </a:p>
          <a:p>
            <a:pPr lvl="1"/>
            <a:r>
              <a:rPr lang="en-US" sz="2400" dirty="0" smtClean="0"/>
              <a:t>RF, Vacuum Eq. IDs, etc. </a:t>
            </a:r>
          </a:p>
          <a:p>
            <a:pPr lvl="1"/>
            <a:r>
              <a:rPr lang="en-US" sz="2400" dirty="0" smtClean="0"/>
              <a:t>Logic of shutters</a:t>
            </a:r>
          </a:p>
          <a:p>
            <a:pPr lvl="1"/>
            <a:r>
              <a:rPr lang="en-US" sz="2400" dirty="0" smtClean="0"/>
              <a:t>Interfaces with timing	</a:t>
            </a:r>
          </a:p>
          <a:p>
            <a:pPr lvl="1"/>
            <a:r>
              <a:rPr lang="is-IS" sz="2400" dirty="0" smtClean="0"/>
              <a:t>…</a:t>
            </a:r>
            <a:r>
              <a:rPr lang="en-US" sz="2400" dirty="0" smtClean="0"/>
              <a:t>	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469633" y="5189022"/>
            <a:ext cx="202350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Hundreds </a:t>
            </a:r>
            <a:r>
              <a:rPr lang="en-US" dirty="0" smtClean="0">
                <a:solidFill>
                  <a:srgbClr val="FF0000"/>
                </a:solidFill>
              </a:rPr>
              <a:t>of signals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61704" y="5189022"/>
            <a:ext cx="212109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Thousands of signals</a:t>
            </a:r>
          </a:p>
        </p:txBody>
      </p:sp>
    </p:spTree>
    <p:extLst>
      <p:ext uri="{BB962C8B-B14F-4D97-AF65-F5344CB8AC3E}">
        <p14:creationId xmlns:p14="http://schemas.microsoft.com/office/powerpoint/2010/main" val="1235528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Interlocks and Equipment protection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221673" y="1025236"/>
            <a:ext cx="8589818" cy="512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1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04664"/>
            <a:ext cx="7076256" cy="954107"/>
          </a:xfrm>
        </p:spPr>
        <p:txBody>
          <a:bodyPr/>
          <a:lstStyle/>
          <a:p>
            <a:r>
              <a:rPr lang="en-US" dirty="0" smtClean="0"/>
              <a:t>Defining procedures.</a:t>
            </a:r>
            <a:br>
              <a:rPr lang="en-US" dirty="0" smtClean="0"/>
            </a:br>
            <a:r>
              <a:rPr lang="en-US" dirty="0" smtClean="0"/>
              <a:t>“Ad hoc”: Injection procedures (Top-Up)  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526473" y="1620983"/>
            <a:ext cx="8149983" cy="393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74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146" y="1222082"/>
            <a:ext cx="2486890" cy="2739211"/>
          </a:xfrm>
        </p:spPr>
        <p:txBody>
          <a:bodyPr/>
          <a:lstStyle/>
          <a:p>
            <a:r>
              <a:rPr lang="en-US" dirty="0" smtClean="0"/>
              <a:t>Timing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Injection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sz="2200" dirty="0" smtClean="0"/>
              <a:t>Filling patterns</a:t>
            </a:r>
            <a:br>
              <a:rPr lang="en-US" sz="2200" dirty="0" smtClean="0"/>
            </a:br>
            <a:r>
              <a:rPr lang="en-US" sz="2200" dirty="0"/>
              <a:t> </a:t>
            </a:r>
            <a:r>
              <a:rPr lang="en-US" sz="2200" dirty="0" smtClean="0"/>
              <a:t> </a:t>
            </a:r>
            <a:r>
              <a:rPr lang="en-US" sz="2200" dirty="0" smtClean="0"/>
              <a:t>Top-up</a:t>
            </a:r>
            <a:br>
              <a:rPr lang="en-US" sz="2200" dirty="0" smtClean="0"/>
            </a:br>
            <a:r>
              <a:rPr lang="is-IS" sz="2200" dirty="0" smtClean="0"/>
              <a:t>…</a:t>
            </a:r>
            <a:r>
              <a:rPr lang="en-US" sz="2200" dirty="0" smtClean="0"/>
              <a:t>  </a:t>
            </a:r>
            <a:br>
              <a:rPr lang="en-US" sz="2200" dirty="0" smtClean="0"/>
            </a:br>
            <a:r>
              <a:rPr lang="is-IS" sz="2200" dirty="0" smtClean="0"/>
              <a:t/>
            </a:r>
            <a:br>
              <a:rPr lang="is-IS" sz="2200" dirty="0" smtClean="0"/>
            </a:br>
            <a:r>
              <a:rPr lang="is-IS" sz="2200" dirty="0"/>
              <a:t> </a:t>
            </a:r>
            <a:endParaRPr lang="en-US" sz="2200" dirty="0"/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2951018" y="55048"/>
            <a:ext cx="6192982" cy="652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38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3254" y="256167"/>
            <a:ext cx="1397259" cy="1200329"/>
          </a:xfrm>
        </p:spPr>
        <p:txBody>
          <a:bodyPr/>
          <a:lstStyle/>
          <a:p>
            <a:r>
              <a:rPr lang="en-US" dirty="0" smtClean="0"/>
              <a:t>Timing</a:t>
            </a:r>
            <a:br>
              <a:rPr lang="en-US" dirty="0" smtClean="0"/>
            </a:br>
            <a:r>
              <a:rPr lang="is-IS" sz="2200" dirty="0" smtClean="0"/>
              <a:t/>
            </a:r>
            <a:br>
              <a:rPr lang="is-IS" sz="2200" dirty="0" smtClean="0"/>
            </a:br>
            <a:r>
              <a:rPr lang="is-IS" sz="2200" dirty="0"/>
              <a:t>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05403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BA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noFill/>
        </a:ln>
      </a:spPr>
      <a:bodyPr wrap="square" rtlCol="0">
        <a:spAutoFit/>
      </a:bodyPr>
      <a:lstStyle>
        <a:defPPr>
          <a:defRPr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ALBA Powerpoint</Template>
  <TotalTime>47124</TotalTime>
  <Words>475</Words>
  <Application>Microsoft Macintosh PowerPoint</Application>
  <PresentationFormat>On-screen Show (4:3)</PresentationFormat>
  <Paragraphs>100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 Narrow</vt:lpstr>
      <vt:lpstr>Calibri</vt:lpstr>
      <vt:lpstr>ＭＳ Ｐゴシック</vt:lpstr>
      <vt:lpstr>Wingdings</vt:lpstr>
      <vt:lpstr>Arial</vt:lpstr>
      <vt:lpstr>ALBA Powerpoint</vt:lpstr>
      <vt:lpstr>Control Systems for Accelerators and Automation 2015-12-03   </vt:lpstr>
      <vt:lpstr>PowerPoint Presentation</vt:lpstr>
      <vt:lpstr>Different views at different levels</vt:lpstr>
      <vt:lpstr>PLC based systems: Equipment protection and Personnel protection</vt:lpstr>
      <vt:lpstr>PowerPoint Presentation</vt:lpstr>
      <vt:lpstr>Interlocks and Equipment protection</vt:lpstr>
      <vt:lpstr>Defining procedures. “Ad hoc”: Injection procedures (Top-Up)  </vt:lpstr>
      <vt:lpstr>Timing   Injection   Filling patterns   Top-up …     </vt:lpstr>
      <vt:lpstr>Timing   </vt:lpstr>
      <vt:lpstr>Start / Stop Orbit feedback.     </vt:lpstr>
      <vt:lpstr>Alarm handling</vt:lpstr>
      <vt:lpstr>Alarm handling &amp; Automation</vt:lpstr>
      <vt:lpstr>Alarm handling &amp; Automation (Panic app. HowTo) </vt:lpstr>
      <vt:lpstr>Incidences</vt:lpstr>
      <vt:lpstr>Summary</vt:lpstr>
    </vt:vector>
  </TitlesOfParts>
  <Manager/>
  <Company>CELLS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Services and Projects</dc:title>
  <dc:subject>Strategic developments. Computing and Controls</dc:subject>
  <dc:creator>MM, DFC, OM, </dc:creator>
  <cp:keywords/>
  <dc:description/>
  <cp:lastModifiedBy>Microsoft Office User</cp:lastModifiedBy>
  <cp:revision>468</cp:revision>
  <cp:lastPrinted>2015-02-05T18:09:48Z</cp:lastPrinted>
  <dcterms:created xsi:type="dcterms:W3CDTF">2014-07-03T09:21:51Z</dcterms:created>
  <dcterms:modified xsi:type="dcterms:W3CDTF">2015-12-03T08:29:53Z</dcterms:modified>
  <cp:category/>
</cp:coreProperties>
</file>