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2" r:id="rId5"/>
  </p:sldMasterIdLst>
  <p:notesMasterIdLst>
    <p:notesMasterId r:id="rId29"/>
  </p:notesMasterIdLst>
  <p:sldIdLst>
    <p:sldId id="256" r:id="rId6"/>
    <p:sldId id="342" r:id="rId7"/>
    <p:sldId id="320" r:id="rId8"/>
    <p:sldId id="314" r:id="rId9"/>
    <p:sldId id="338" r:id="rId10"/>
    <p:sldId id="321" r:id="rId11"/>
    <p:sldId id="323" r:id="rId12"/>
    <p:sldId id="326" r:id="rId13"/>
    <p:sldId id="316" r:id="rId14"/>
    <p:sldId id="317" r:id="rId15"/>
    <p:sldId id="324" r:id="rId16"/>
    <p:sldId id="341" r:id="rId17"/>
    <p:sldId id="325" r:id="rId18"/>
    <p:sldId id="345" r:id="rId19"/>
    <p:sldId id="327" r:id="rId20"/>
    <p:sldId id="347" r:id="rId21"/>
    <p:sldId id="346" r:id="rId22"/>
    <p:sldId id="330" r:id="rId23"/>
    <p:sldId id="331" r:id="rId24"/>
    <p:sldId id="333" r:id="rId25"/>
    <p:sldId id="334" r:id="rId26"/>
    <p:sldId id="340" r:id="rId27"/>
    <p:sldId id="31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D1"/>
    <a:srgbClr val="FBA905"/>
    <a:srgbClr val="FFE89F"/>
    <a:srgbClr val="DDF6FF"/>
    <a:srgbClr val="FFF9E7"/>
    <a:srgbClr val="FFD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6" autoAdjust="0"/>
    <p:restoredTop sz="94696" autoAdjust="0"/>
  </p:normalViewPr>
  <p:slideViewPr>
    <p:cSldViewPr snapToGrid="0">
      <p:cViewPr varScale="1">
        <p:scale>
          <a:sx n="105" d="100"/>
          <a:sy n="105" d="100"/>
        </p:scale>
        <p:origin x="17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1A3EA-EF90-48FC-BE2F-1F321E28235C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D1ECF-CEBB-456B-9BCE-2BFE061584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93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57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Picture 2" descr="C:\Users\chahn\Desktop\LEAPS Slide\LEAPS Slide\LEAPS slide background no tx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69"/>
          <a:stretch/>
        </p:blipFill>
        <p:spPr bwMode="auto">
          <a:xfrm>
            <a:off x="1263" y="-1"/>
            <a:ext cx="11837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5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446722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0640" y="894080"/>
            <a:ext cx="7660640" cy="542544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chahn\Desktop\LEAPS Slide\LEAPS Slide\LEAPS slide background no tx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69"/>
          <a:stretch/>
        </p:blipFill>
        <p:spPr bwMode="auto">
          <a:xfrm>
            <a:off x="1263" y="-1"/>
            <a:ext cx="11837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87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0971" y="187553"/>
            <a:ext cx="7805058" cy="48736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40971" y="827314"/>
            <a:ext cx="7815943" cy="550817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0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47664" y="1600200"/>
            <a:ext cx="71391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FE738-146D-49F4-AF37-EE8327504D7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Picture 2" descr="N:\4all\intern\GD\secgd\LEAPS - PSSP\Logo\LEAPS Logos final\LEAPS Logos final\LEAPS Logo\Colour Version\LEAPS Logo-Colour-RGB-31.03.17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797" y="6165304"/>
            <a:ext cx="2768203" cy="7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hahn\Desktop\LEAPS Slide\LEAPS Slide\LEAPS slide background no txt.jp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69"/>
          <a:stretch/>
        </p:blipFill>
        <p:spPr bwMode="auto">
          <a:xfrm>
            <a:off x="1263" y="-1"/>
            <a:ext cx="11837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1185062" y="6564289"/>
            <a:ext cx="290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Mark Heron 18/6/2020</a:t>
            </a:r>
          </a:p>
        </p:txBody>
      </p:sp>
    </p:spTree>
    <p:extLst>
      <p:ext uri="{BB962C8B-B14F-4D97-AF65-F5344CB8AC3E}">
        <p14:creationId xmlns:p14="http://schemas.microsoft.com/office/powerpoint/2010/main" val="315962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47664" y="1600200"/>
            <a:ext cx="71391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FE738-146D-49F4-AF37-EE8327504D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N:\4all\intern\GD\secgd\LEAPS - PSSP\Logo\LEAPS Logos final\LEAPS Logos final\LEAPS Logo\Colour Version\LEAPS Logo-Colour-RGB-31.03.17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797" y="6165304"/>
            <a:ext cx="2768203" cy="7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hahn\Desktop\LEAPS Slide\LEAPS Slide\LEAPS slide background no txt.jp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69"/>
          <a:stretch/>
        </p:blipFill>
        <p:spPr bwMode="auto">
          <a:xfrm>
            <a:off x="1263" y="-1"/>
            <a:ext cx="11837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1185062" y="6564289"/>
            <a:ext cx="290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prstClr val="white">
                    <a:lumMod val="50000"/>
                  </a:prstClr>
                </a:solidFill>
              </a:rPr>
              <a:t>Mark Heron –  14/5/19</a:t>
            </a:r>
          </a:p>
        </p:txBody>
      </p:sp>
    </p:spTree>
    <p:extLst>
      <p:ext uri="{BB962C8B-B14F-4D97-AF65-F5344CB8AC3E}">
        <p14:creationId xmlns:p14="http://schemas.microsoft.com/office/powerpoint/2010/main" val="394194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xpands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github.com/panosc-eu/search-api" TargetMode="External"/><Relationship Id="rId7" Type="http://schemas.openxmlformats.org/officeDocument/2006/relationships/hyperlink" Target="https://pan-learning.org/" TargetMode="External"/><Relationship Id="rId2" Type="http://schemas.openxmlformats.org/officeDocument/2006/relationships/hyperlink" Target="https://doi.org/10.5281/zenodo.38260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5web.panosc.eu/" TargetMode="External"/><Relationship Id="rId5" Type="http://schemas.openxmlformats.org/officeDocument/2006/relationships/hyperlink" Target="https://github.com/panosc-portal" TargetMode="External"/><Relationship Id="rId4" Type="http://schemas.openxmlformats.org/officeDocument/2006/relationships/hyperlink" Target="https://confluence.panosc.eu/wp4" TargetMode="External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ipsoplus.eu/jra2-daas/" TargetMode="External"/><Relationship Id="rId2" Type="http://schemas.openxmlformats.org/officeDocument/2006/relationships/hyperlink" Target="https://cloud.esrf.fr/s/yjegRgoqRgPrQM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ahn\Desktop\LEAPS Slide\LEAPS Slide\LEAPS slide background no tx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59" y="0"/>
            <a:ext cx="915508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0" y="214364"/>
            <a:ext cx="5052603" cy="141241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68127" y="2724869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/>
              <a:t>Update from </a:t>
            </a:r>
            <a:r>
              <a:rPr lang="en-GB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LEAPS  IT Work Group</a:t>
            </a:r>
          </a:p>
          <a:p>
            <a:pPr marL="0" indent="0">
              <a:buFont typeface="Arial"/>
              <a:buNone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Mark Heron, Daniel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Salvat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, Darren Spruce, Steve Aplin,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Gerd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Mann and Mirjam Van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Dallen</a:t>
            </a:r>
            <a:b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Results of Voting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912457"/>
            <a:ext cx="7815263" cy="533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632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Other Topics Proposed in Doodle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Follow topics were also proposed</a:t>
            </a:r>
          </a:p>
          <a:p>
            <a:pPr lvl="1"/>
            <a:r>
              <a:rPr lang="en-GB" sz="3400" dirty="0"/>
              <a:t>Real-time analysis and rapid offline processing for feedback to users during beam times</a:t>
            </a:r>
          </a:p>
          <a:p>
            <a:pPr lvl="1"/>
            <a:r>
              <a:rPr lang="en-GB" sz="3400" dirty="0"/>
              <a:t>Activities for User and Staff Training on new IT-technologies @</a:t>
            </a:r>
            <a:r>
              <a:rPr lang="en-GB" sz="3400" dirty="0" err="1"/>
              <a:t>lightsources</a:t>
            </a:r>
            <a:r>
              <a:rPr lang="en-GB" sz="3400" dirty="0"/>
              <a:t> </a:t>
            </a:r>
          </a:p>
          <a:p>
            <a:pPr lvl="1"/>
            <a:r>
              <a:rPr lang="en-GB" sz="3400" dirty="0"/>
              <a:t>Other Software-defined storages, such as </a:t>
            </a:r>
            <a:r>
              <a:rPr lang="en-GB" sz="3400" dirty="0" err="1"/>
              <a:t>BeeGFS</a:t>
            </a:r>
            <a:r>
              <a:rPr lang="en-GB" sz="3400" dirty="0"/>
              <a:t> or </a:t>
            </a:r>
            <a:r>
              <a:rPr lang="en-GB" sz="3400" dirty="0" err="1"/>
              <a:t>Isilon</a:t>
            </a:r>
            <a:r>
              <a:rPr lang="en-GB" sz="3400" dirty="0"/>
              <a:t>; There should be a separated forum to discuss future IT architecture challenges and also about the engagement of real users.</a:t>
            </a:r>
          </a:p>
          <a:p>
            <a:pPr lvl="1"/>
            <a:r>
              <a:rPr lang="en-GB" sz="3400" dirty="0"/>
              <a:t>Remote Operations Solutions</a:t>
            </a:r>
          </a:p>
          <a:p>
            <a:pPr lvl="1"/>
            <a:r>
              <a:rPr lang="en-GB" sz="3400" dirty="0"/>
              <a:t>Remote Access systems for Smart Working (starting form basic Remote Desktops - VNC, </a:t>
            </a:r>
            <a:r>
              <a:rPr lang="en-GB" sz="3400" dirty="0" err="1"/>
              <a:t>NoMachine</a:t>
            </a:r>
            <a:r>
              <a:rPr lang="en-GB" sz="3400" dirty="0"/>
              <a:t>, etc. till commercial MS Teams and Zoom)  </a:t>
            </a:r>
          </a:p>
          <a:p>
            <a:pPr lvl="1"/>
            <a:r>
              <a:rPr lang="en-GB" sz="3400" dirty="0"/>
              <a:t>Data compression, software packaging and shared repository</a:t>
            </a:r>
          </a:p>
          <a:p>
            <a:pPr lvl="1"/>
            <a:r>
              <a:rPr lang="en-GB" sz="3400" dirty="0"/>
              <a:t>What data compression schemes are using or planning to use</a:t>
            </a:r>
          </a:p>
          <a:p>
            <a:r>
              <a:rPr lang="en-GB" dirty="0"/>
              <a:t>Not ranked for interest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2240" y="3423920"/>
            <a:ext cx="7406640" cy="1178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028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LEAPS Webinar – “Learning to Run Again”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 t="18923" r="13622" b="11607"/>
          <a:stretch/>
        </p:blipFill>
        <p:spPr bwMode="auto">
          <a:xfrm>
            <a:off x="1590832" y="1040234"/>
            <a:ext cx="6871746" cy="427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837228"/>
            <a:ext cx="8452485" cy="5282803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76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Topic for this meeting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Strong need to share experience of remote access and remote operation in response to COVID-19 </a:t>
            </a:r>
          </a:p>
          <a:p>
            <a:r>
              <a:rPr lang="en-GB" dirty="0"/>
              <a:t>LEAPS IT WG Executive overrode the selection process to set the topic of the meeting </a:t>
            </a:r>
          </a:p>
          <a:p>
            <a:pPr lvl="1"/>
            <a:r>
              <a:rPr lang="en-GB" b="1" dirty="0">
                <a:solidFill>
                  <a:srgbClr val="C00000"/>
                </a:solidFill>
              </a:rPr>
              <a:t>“IT Solutions to address Operational Challenges during COVID-19”</a:t>
            </a:r>
          </a:p>
          <a:p>
            <a:r>
              <a:rPr lang="en-GB" dirty="0"/>
              <a:t>Talk and discussion from each of:- </a:t>
            </a:r>
          </a:p>
          <a:p>
            <a:pPr lvl="1"/>
            <a:r>
              <a:rPr lang="en-GB" dirty="0"/>
              <a:t>PSI</a:t>
            </a:r>
          </a:p>
          <a:p>
            <a:pPr lvl="1"/>
            <a:r>
              <a:rPr lang="en-GB" dirty="0"/>
              <a:t>ESRF</a:t>
            </a:r>
          </a:p>
          <a:p>
            <a:pPr lvl="1"/>
            <a:r>
              <a:rPr lang="en-GB" dirty="0"/>
              <a:t>Max IV</a:t>
            </a:r>
          </a:p>
          <a:p>
            <a:pPr lvl="1"/>
            <a:r>
              <a:rPr lang="en-GB" dirty="0"/>
              <a:t>Soleil</a:t>
            </a:r>
          </a:p>
          <a:p>
            <a:pPr lvl="1"/>
            <a:r>
              <a:rPr lang="en-GB" dirty="0"/>
              <a:t>DESY</a:t>
            </a:r>
          </a:p>
          <a:p>
            <a:pPr lvl="1"/>
            <a:r>
              <a:rPr lang="en-GB" dirty="0" err="1"/>
              <a:t>Elettra</a:t>
            </a:r>
            <a:endParaRPr lang="en-GB" dirty="0"/>
          </a:p>
          <a:p>
            <a:pPr lvl="1"/>
            <a:r>
              <a:rPr lang="en-GB" dirty="0"/>
              <a:t>Diamond</a:t>
            </a:r>
          </a:p>
          <a:p>
            <a:pPr lvl="1"/>
            <a:r>
              <a:rPr lang="en-GB" dirty="0"/>
              <a:t>EUXFEL</a:t>
            </a:r>
          </a:p>
          <a:p>
            <a:pPr lvl="1"/>
            <a:r>
              <a:rPr lang="en-GB" dirty="0"/>
              <a:t>Alba</a:t>
            </a:r>
          </a:p>
          <a:p>
            <a:r>
              <a:rPr lang="en-GB" dirty="0"/>
              <a:t>Distil key points in a summary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828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Topic for this meeting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440" y="924560"/>
            <a:ext cx="7609840" cy="5394960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C00000"/>
                </a:solidFill>
              </a:rPr>
              <a:t>“IT Solutions to address Operational Challenges during COVID-19”</a:t>
            </a:r>
          </a:p>
          <a:p>
            <a:pPr lvl="1"/>
            <a:r>
              <a:rPr lang="en-GB" dirty="0"/>
              <a:t>Remote control of experiments</a:t>
            </a:r>
          </a:p>
          <a:p>
            <a:pPr lvl="1"/>
            <a:r>
              <a:rPr lang="en-GB" dirty="0"/>
              <a:t>Unattended operation of experiments</a:t>
            </a:r>
          </a:p>
          <a:p>
            <a:pPr lvl="1"/>
            <a:r>
              <a:rPr lang="en-GB" dirty="0"/>
              <a:t>Communications between remote users and staff on site performing the experiment</a:t>
            </a:r>
          </a:p>
          <a:p>
            <a:pPr lvl="1"/>
            <a:r>
              <a:rPr lang="en-GB" dirty="0"/>
              <a:t>Remote access to IT systems, such as No Machine NX, </a:t>
            </a:r>
            <a:r>
              <a:rPr lang="en-GB" dirty="0" err="1"/>
              <a:t>ThinLinc</a:t>
            </a:r>
            <a:r>
              <a:rPr lang="en-GB" dirty="0"/>
              <a:t>, SSH, </a:t>
            </a:r>
            <a:r>
              <a:rPr lang="en-GB" dirty="0" err="1"/>
              <a:t>etc</a:t>
            </a:r>
            <a:endParaRPr lang="en-GB" dirty="0"/>
          </a:p>
          <a:p>
            <a:pPr lvl="1"/>
            <a:r>
              <a:rPr lang="en-GB" dirty="0"/>
              <a:t>Web based tools and services, such as </a:t>
            </a:r>
            <a:r>
              <a:rPr lang="en-GB" dirty="0" err="1"/>
              <a:t>WebJive</a:t>
            </a:r>
            <a:r>
              <a:rPr lang="en-GB" dirty="0"/>
              <a:t>, </a:t>
            </a:r>
            <a:r>
              <a:rPr lang="en-GB" dirty="0" err="1"/>
              <a:t>ISPyB</a:t>
            </a:r>
            <a:r>
              <a:rPr lang="en-GB" dirty="0"/>
              <a:t>, MX </a:t>
            </a:r>
            <a:r>
              <a:rPr lang="en-GB" dirty="0" err="1"/>
              <a:t>CuBE</a:t>
            </a:r>
            <a:r>
              <a:rPr lang="en-GB" dirty="0"/>
              <a:t>, </a:t>
            </a:r>
            <a:r>
              <a:rPr lang="en-GB" dirty="0" err="1"/>
              <a:t>etc</a:t>
            </a:r>
            <a:endParaRPr lang="en-GB" dirty="0"/>
          </a:p>
          <a:p>
            <a:pPr lvl="1"/>
            <a:r>
              <a:rPr lang="en-GB" dirty="0"/>
              <a:t>Cyber Security</a:t>
            </a:r>
          </a:p>
          <a:p>
            <a:pPr lvl="1"/>
            <a:r>
              <a:rPr lang="en-GB" dirty="0"/>
              <a:t>Data transfer to home institute, such as Globus</a:t>
            </a:r>
          </a:p>
          <a:p>
            <a:pPr lvl="1"/>
            <a:r>
              <a:rPr lang="en-GB" dirty="0"/>
              <a:t>Remote data analysis services</a:t>
            </a:r>
          </a:p>
          <a:p>
            <a:pPr lvl="1"/>
            <a:r>
              <a:rPr lang="en-GB" dirty="0"/>
              <a:t>Future plans in response to COVID 19</a:t>
            </a:r>
          </a:p>
          <a:p>
            <a:r>
              <a:rPr lang="en-GB" dirty="0"/>
              <a:t>We’re interested in sharing knowledge on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What works well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Where you see needs for improvements or developments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What is missing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042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err="1"/>
              <a:t>ExPaNDS</a:t>
            </a:r>
            <a:r>
              <a:rPr lang="en-GB" dirty="0"/>
              <a:t> Status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254039" y="904241"/>
            <a:ext cx="4191721" cy="555751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5500" dirty="0"/>
              <a:t>Started 01/09/2019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5500" dirty="0"/>
              <a:t>Enable EOSC services to the scientific users of Photon and Neutron faculties.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5500" dirty="0"/>
              <a:t>Develop FAIR data 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5500" dirty="0"/>
              <a:t>Connect Photon and Neutron facilities through a platform of data catalogues and analysis services through the EOSC 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5500" dirty="0"/>
              <a:t>Cooperate with the EOSC governance bodies to improve the EOSC.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5500" dirty="0"/>
              <a:t>Develop standard relationships and interconnections between scientific publications, photon and neutron scientific datasets, experimental  reports, instruments and authors.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5500" dirty="0"/>
              <a:t>All WPs progressing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5500" dirty="0"/>
              <a:t>Close working with </a:t>
            </a:r>
            <a:r>
              <a:rPr lang="en-GB" sz="5500" dirty="0" err="1"/>
              <a:t>PaNOSC</a:t>
            </a:r>
            <a:endParaRPr lang="en-GB" sz="5500" dirty="0"/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5500" dirty="0"/>
              <a:t>Home page: </a:t>
            </a:r>
            <a:r>
              <a:rPr lang="en-GB" sz="5500" dirty="0">
                <a:hlinkClick r:id="rId2"/>
              </a:rPr>
              <a:t>https://expands.eu</a:t>
            </a:r>
            <a:endParaRPr lang="en-GB" sz="5500" dirty="0"/>
          </a:p>
          <a:p>
            <a:pPr marL="182563" indent="-182563">
              <a:lnSpc>
                <a:spcPct val="120000"/>
              </a:lnSpc>
              <a:spcBef>
                <a:spcPts val="0"/>
              </a:spcBef>
            </a:pPr>
            <a:endParaRPr lang="en-GB" sz="3400" dirty="0"/>
          </a:p>
          <a:p>
            <a:pPr>
              <a:lnSpc>
                <a:spcPct val="150000"/>
              </a:lnSpc>
              <a:spcAft>
                <a:spcPts val="300"/>
              </a:spcAft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547" y="1702875"/>
            <a:ext cx="3663453" cy="413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545" y="231458"/>
            <a:ext cx="16827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646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PaNOSC</a:t>
            </a:r>
            <a:r>
              <a:rPr lang="en-GB" dirty="0"/>
              <a:t> Status  - courtesy of Andy </a:t>
            </a:r>
            <a:r>
              <a:rPr lang="en-GB" dirty="0" err="1"/>
              <a:t>Gotz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080" y="904240"/>
            <a:ext cx="4287520" cy="5730240"/>
          </a:xfrm>
        </p:spPr>
        <p:txBody>
          <a:bodyPr>
            <a:normAutofit lnSpcReduction="10000"/>
          </a:bodyPr>
          <a:lstStyle/>
          <a:p>
            <a:pPr marL="182563" lvl="1" indent="-182563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FAIR Data Policy framework ready </a:t>
            </a:r>
            <a:r>
              <a:rPr lang="en-US" sz="1600" dirty="0">
                <a:hlinkClick r:id="rId2"/>
              </a:rPr>
              <a:t>https://doi.org/10.5281/zenodo.3826039</a:t>
            </a:r>
            <a:endParaRPr lang="en-US" sz="1600" dirty="0"/>
          </a:p>
          <a:p>
            <a:pPr marL="182563" lvl="1" indent="-182563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 Search API prototype available </a:t>
            </a:r>
            <a:r>
              <a:rPr lang="en-US" sz="1600" dirty="0">
                <a:hlinkClick r:id="rId3"/>
              </a:rPr>
              <a:t>https://github.com/panosc-eu/search-api</a:t>
            </a:r>
            <a:r>
              <a:rPr lang="en-US" sz="1600" dirty="0"/>
              <a:t> </a:t>
            </a:r>
            <a:endParaRPr lang="en-US" sz="2000" dirty="0"/>
          </a:p>
          <a:p>
            <a:pPr marL="182563" lvl="1" indent="-182563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 Data services portal backend + frontend under development (see </a:t>
            </a:r>
            <a:r>
              <a:rPr lang="en-US" sz="1600" dirty="0">
                <a:hlinkClick r:id="rId4"/>
              </a:rPr>
              <a:t>https://confluence.panosc.eu/wp4</a:t>
            </a:r>
            <a:r>
              <a:rPr lang="en-US" sz="1600" dirty="0"/>
              <a:t> + </a:t>
            </a:r>
            <a:r>
              <a:rPr lang="en-GB" sz="1600" u="sng" dirty="0">
                <a:hlinkClick r:id="rId5"/>
              </a:rPr>
              <a:t>https://github.com/panosc-portal</a:t>
            </a:r>
            <a:r>
              <a:rPr lang="en-GB" sz="2000" u="sng" dirty="0"/>
              <a:t>)</a:t>
            </a:r>
            <a:endParaRPr lang="en-US" sz="2000" dirty="0"/>
          </a:p>
          <a:p>
            <a:pPr marL="182563" lvl="1" indent="-182563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Data services: </a:t>
            </a:r>
            <a:r>
              <a:rPr lang="en-US" sz="2000" dirty="0" err="1"/>
              <a:t>Jupyter</a:t>
            </a:r>
            <a:r>
              <a:rPr lang="en-US" sz="2000" dirty="0"/>
              <a:t>, Desktop, </a:t>
            </a:r>
            <a:r>
              <a:rPr lang="en-US" sz="2000" dirty="0" err="1"/>
              <a:t>VyNIL</a:t>
            </a:r>
            <a:r>
              <a:rPr lang="en-US" sz="2000" dirty="0"/>
              <a:t> simulation</a:t>
            </a:r>
          </a:p>
          <a:p>
            <a:pPr marL="182563" lvl="1" indent="-182563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HDF5 web viewer </a:t>
            </a:r>
            <a:r>
              <a:rPr lang="en-US" sz="1600" dirty="0">
                <a:hlinkClick r:id="rId6"/>
              </a:rPr>
              <a:t>https://h5web.panosc.eu</a:t>
            </a:r>
            <a:r>
              <a:rPr lang="en-US" sz="1600" dirty="0"/>
              <a:t> </a:t>
            </a:r>
          </a:p>
          <a:p>
            <a:pPr marL="182563" lvl="1" indent="-182563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Training platform </a:t>
            </a:r>
            <a:r>
              <a:rPr lang="en-US" sz="1600" dirty="0">
                <a:hlinkClick r:id="rId7"/>
              </a:rPr>
              <a:t>https://pan-learning.org</a:t>
            </a:r>
            <a:r>
              <a:rPr lang="en-US" sz="1600" dirty="0"/>
              <a:t> </a:t>
            </a:r>
            <a:endParaRPr lang="en-US" sz="1800" dirty="0"/>
          </a:p>
          <a:p>
            <a:pPr marL="182563" lvl="1" indent="-182563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UmbrellaId</a:t>
            </a:r>
            <a:r>
              <a:rPr lang="en-US" sz="2000" dirty="0"/>
              <a:t> connected to </a:t>
            </a:r>
            <a:r>
              <a:rPr lang="en-US" sz="2000" dirty="0" err="1"/>
              <a:t>eduTeams</a:t>
            </a:r>
            <a:endParaRPr lang="en-US" sz="2000" dirty="0"/>
          </a:p>
          <a:p>
            <a:pPr marL="182563" lvl="1" indent="-182563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Collaborating closely with </a:t>
            </a:r>
            <a:r>
              <a:rPr lang="en-US" sz="2000" dirty="0" err="1"/>
              <a:t>ExPaNDS</a:t>
            </a:r>
            <a:endParaRPr lang="en-US" sz="20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43" y="97222"/>
            <a:ext cx="2424035" cy="12584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C33822-7C99-564E-993D-0F8A246F7C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46" y="1808480"/>
            <a:ext cx="3449034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78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10" y="142558"/>
            <a:ext cx="7139136" cy="446722"/>
          </a:xfrm>
        </p:spPr>
        <p:txBody>
          <a:bodyPr>
            <a:noAutofit/>
          </a:bodyPr>
          <a:lstStyle/>
          <a:p>
            <a:r>
              <a:rPr lang="en-GB" dirty="0" err="1"/>
              <a:t>Calipso</a:t>
            </a:r>
            <a:r>
              <a:rPr lang="en-GB" dirty="0"/>
              <a:t>+ JRA2  - courtesy of Valentina Piffer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548" y="615142"/>
            <a:ext cx="7949452" cy="6531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GOAL → to develop demonstrators for remote data analysis for a small number of archetypal experiments: </a:t>
            </a:r>
          </a:p>
          <a:p>
            <a:pPr lvl="1"/>
            <a:r>
              <a:rPr lang="en-US" sz="1600" b="1" dirty="0"/>
              <a:t>build on the HPC platforms of participating institute;</a:t>
            </a:r>
          </a:p>
          <a:p>
            <a:pPr lvl="1"/>
            <a:r>
              <a:rPr lang="en-US" sz="1600" b="1" dirty="0"/>
              <a:t>cloud-based where applicable.</a:t>
            </a:r>
          </a:p>
          <a:p>
            <a:pPr marL="457200" lvl="1" indent="0">
              <a:buNone/>
            </a:pPr>
            <a:endParaRPr lang="en-US" sz="1600" b="1" dirty="0"/>
          </a:p>
          <a:p>
            <a:pPr marL="457200" lvl="1" indent="0">
              <a:buNone/>
            </a:pPr>
            <a:r>
              <a:rPr lang="en-US" sz="1600" b="1" dirty="0"/>
              <a:t>STATUS → June 2020: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err="1"/>
              <a:t>Jupyter</a:t>
            </a:r>
            <a:r>
              <a:rPr lang="en-US" sz="1600" dirty="0"/>
              <a:t> service is being </a:t>
            </a:r>
            <a:r>
              <a:rPr lang="en-US" sz="1600" dirty="0" err="1"/>
              <a:t>generalised</a:t>
            </a:r>
            <a:r>
              <a:rPr lang="en-US" sz="1600" dirty="0"/>
              <a:t> at most sites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Other services (</a:t>
            </a:r>
            <a:r>
              <a:rPr lang="en-US" sz="1600" dirty="0" err="1"/>
              <a:t>containers+VM</a:t>
            </a:r>
            <a:r>
              <a:rPr lang="en-US" sz="1600" dirty="0"/>
              <a:t>) are being tested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Main difficulty encountered in providing DAAS services in production is the lack of data analysis policy at all the sites (a survey has been sent out – awaiting feedback from sites)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Future developments will be in EOSC with </a:t>
            </a:r>
            <a:r>
              <a:rPr lang="en-US" sz="1600" dirty="0" err="1"/>
              <a:t>PaNOSC</a:t>
            </a:r>
            <a:r>
              <a:rPr lang="en-US" sz="1600" dirty="0"/>
              <a:t> + </a:t>
            </a:r>
            <a:r>
              <a:rPr lang="en-US" sz="1600" dirty="0" err="1"/>
              <a:t>ExPaNDS</a:t>
            </a:r>
            <a:r>
              <a:rPr lang="en-US" sz="1600" dirty="0"/>
              <a:t>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Access to the platform through umbrellaID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The results of JRA2 were presented at the European Synchrotron User </a:t>
            </a:r>
            <a:r>
              <a:rPr lang="en-US" sz="1600" dirty="0" err="1"/>
              <a:t>Organisation</a:t>
            </a:r>
            <a:r>
              <a:rPr lang="en-US" sz="1600" dirty="0"/>
              <a:t> (ESUO) during their remote webinar (April2020). The slides from the ESUO presentation are available online:   </a:t>
            </a:r>
            <a:r>
              <a:rPr lang="en-US" sz="1600" dirty="0">
                <a:hlinkClick r:id="rId2"/>
              </a:rPr>
              <a:t>https://cloud.esrf.fr/s/yjegRgoqRgPrQMY</a:t>
            </a:r>
            <a:r>
              <a:rPr lang="en-US" sz="1600" dirty="0"/>
              <a:t> 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600" b="1" dirty="0"/>
              <a:t>Deliverables to the projects can be found here: </a:t>
            </a:r>
            <a:r>
              <a:rPr lang="en-US" sz="1600" b="1" dirty="0">
                <a:hlinkClick r:id="rId3"/>
              </a:rPr>
              <a:t>http://www.calipsoplus.eu/jra2-daas/</a:t>
            </a:r>
            <a:r>
              <a:rPr lang="en-US" sz="1600" b="1" dirty="0"/>
              <a:t> </a:t>
            </a:r>
          </a:p>
          <a:p>
            <a:pPr lvl="1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168772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To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INFRAINNOV-04-2020: Innovation Pilots Call</a:t>
            </a:r>
          </a:p>
          <a:p>
            <a:pPr marL="742950" lvl="2" indent="-342900"/>
            <a:r>
              <a:rPr lang="en-GB" dirty="0"/>
              <a:t>From Work Group 3 IT we proposed </a:t>
            </a:r>
          </a:p>
          <a:p>
            <a:pPr marL="1200150" lvl="3" indent="-342900"/>
            <a:r>
              <a:rPr lang="en-GB" dirty="0"/>
              <a:t>IT Strategic Blueprint</a:t>
            </a:r>
          </a:p>
          <a:p>
            <a:pPr marL="1200150" lvl="3" indent="-342900"/>
            <a:r>
              <a:rPr lang="en-GB" dirty="0"/>
              <a:t>Data Reduction and Compression </a:t>
            </a:r>
          </a:p>
          <a:p>
            <a:pPr marL="742950" lvl="2" indent="-342900"/>
            <a:r>
              <a:rPr lang="en-GB" dirty="0"/>
              <a:t>From Work Group 3 IT jointly with Work Group 1 Detectors we proposed </a:t>
            </a:r>
          </a:p>
          <a:p>
            <a:pPr marL="1200150" lvl="3" indent="-342900"/>
            <a:r>
              <a:rPr lang="en-GB" dirty="0"/>
              <a:t>Detector </a:t>
            </a:r>
            <a:r>
              <a:rPr lang="en-GB" dirty="0" err="1"/>
              <a:t>ToolBox</a:t>
            </a:r>
            <a:endParaRPr lang="en-GB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Evident that there was insufficient funding to support all three - at a meaningful level </a:t>
            </a:r>
          </a:p>
          <a:p>
            <a:pPr marL="742950" lvl="2" indent="-342900"/>
            <a:r>
              <a:rPr lang="en-GB" dirty="0"/>
              <a:t>IT Strategic Blueprint was not well aligned to the innovation call</a:t>
            </a:r>
          </a:p>
          <a:p>
            <a:pPr marL="742950" lvl="2" indent="-342900"/>
            <a:r>
              <a:rPr lang="en-GB" dirty="0"/>
              <a:t>Not enough funds and interest for Detector </a:t>
            </a:r>
            <a:r>
              <a:rPr lang="en-GB" dirty="0" err="1"/>
              <a:t>ToolBox</a:t>
            </a:r>
            <a:endParaRPr lang="en-GB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Solution was one proposal on Data Reduction and Compression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665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640" y="195125"/>
            <a:ext cx="7722041" cy="44672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Objectives : Data Reduction and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The Problem</a:t>
            </a:r>
          </a:p>
          <a:p>
            <a:r>
              <a:rPr lang="en-GB" sz="2400" dirty="0"/>
              <a:t>More and more, science is not limited by photon flux but is instead limited by the detectors, data rates or data volumes the experiments can produce.</a:t>
            </a:r>
          </a:p>
          <a:p>
            <a:r>
              <a:rPr lang="en-GB" sz="2400" dirty="0"/>
              <a:t>On the other hand, technological developments on Storage rings and FELs, as well as detectors are giving orders of magnitudes increase every year </a:t>
            </a:r>
            <a:r>
              <a:rPr lang="en-GB" sz="2400" dirty="0">
                <a:sym typeface="Wingdings" panose="05000000000000000000" pitchFamily="2" charset="2"/>
              </a:rPr>
              <a:t> Data explosion.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The Solution</a:t>
            </a:r>
          </a:p>
          <a:p>
            <a:r>
              <a:rPr lang="en-GB" sz="2400" dirty="0"/>
              <a:t>Working on detector readout, data reduction and compression would enable those experiments which are not possible to be performed today, and current ones to be more efficient </a:t>
            </a:r>
            <a:r>
              <a:rPr lang="en-GB" sz="2400" dirty="0">
                <a:sym typeface="Wingdings" panose="05000000000000000000" pitchFamily="2" charset="2"/>
              </a:rPr>
              <a:t> Quality of scientific data and increase scientific output.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6558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914400" lvl="1" indent="-514350">
              <a:buFont typeface="+mj-lt"/>
              <a:buAutoNum type="arabicPeriod"/>
            </a:pPr>
            <a:r>
              <a:rPr lang="en-GB" dirty="0"/>
              <a:t>Development of LEAPS IT WG Coordination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/>
              <a:t>Technical topic for this meeting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/>
              <a:t>Status of CALIPSO+ JRA2, </a:t>
            </a:r>
            <a:r>
              <a:rPr lang="en-GB" dirty="0" err="1"/>
              <a:t>PaNOSC</a:t>
            </a:r>
            <a:r>
              <a:rPr lang="en-GB" dirty="0"/>
              <a:t> and </a:t>
            </a:r>
            <a:r>
              <a:rPr lang="en-GB" dirty="0" err="1"/>
              <a:t>ExPaNDS</a:t>
            </a:r>
            <a:endParaRPr lang="en-GB" dirty="0"/>
          </a:p>
          <a:p>
            <a:pPr marL="914400" lvl="1" indent="-514350">
              <a:buFont typeface="+mj-lt"/>
              <a:buAutoNum type="arabicPeriod"/>
            </a:pPr>
            <a:r>
              <a:rPr lang="en-GB" dirty="0"/>
              <a:t>LEAPS-INNOV Proposal Status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/>
              <a:t>LEAPS WG session in LEAPS plenary </a:t>
            </a:r>
          </a:p>
        </p:txBody>
      </p:sp>
    </p:spTree>
    <p:extLst>
      <p:ext uri="{BB962C8B-B14F-4D97-AF65-F5344CB8AC3E}">
        <p14:creationId xmlns:p14="http://schemas.microsoft.com/office/powerpoint/2010/main" val="798852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461164" cy="44672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Benefits : Data Reduction and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640" y="894080"/>
            <a:ext cx="7833360" cy="5800634"/>
          </a:xfrm>
        </p:spPr>
        <p:txBody>
          <a:bodyPr>
            <a:normAutofit fontScale="92500" lnSpcReduction="10000"/>
          </a:bodyPr>
          <a:lstStyle/>
          <a:p>
            <a:pPr marL="179388" indent="-179388">
              <a:tabLst>
                <a:tab pos="174625" algn="l"/>
              </a:tabLst>
            </a:pPr>
            <a:r>
              <a:rPr lang="en-GB" sz="2800" dirty="0"/>
              <a:t>Maximize effectiveness of IT infrastructure by minimizing the data footprint of highly demanding experiments generating data volumes.</a:t>
            </a:r>
          </a:p>
          <a:p>
            <a:pPr marL="179388" indent="-179388">
              <a:tabLst>
                <a:tab pos="174625" algn="l"/>
              </a:tabLst>
            </a:pPr>
            <a:r>
              <a:rPr lang="en-GB" sz="2800" dirty="0"/>
              <a:t>Maximize effectiveness of data reduction pipeline by integrating high speed detector readout</a:t>
            </a:r>
          </a:p>
          <a:p>
            <a:pPr marL="179388" indent="-179388">
              <a:tabLst>
                <a:tab pos="174625" algn="l"/>
              </a:tabLst>
            </a:pPr>
            <a:r>
              <a:rPr lang="en-GB" sz="2800" dirty="0"/>
              <a:t>Minimize data volumes to increase efficiency and reduce costs:</a:t>
            </a:r>
          </a:p>
          <a:p>
            <a:pPr marL="579438" lvl="2" indent="-179388">
              <a:tabLst>
                <a:tab pos="174625" algn="l"/>
              </a:tabLst>
            </a:pPr>
            <a:r>
              <a:rPr lang="en-GB" sz="2000" dirty="0"/>
              <a:t>Detector, data storage, data processing, curation, archiving, downloading…</a:t>
            </a:r>
          </a:p>
          <a:p>
            <a:pPr marL="179388" indent="-179388">
              <a:tabLst>
                <a:tab pos="174625" algn="l"/>
              </a:tabLst>
            </a:pPr>
            <a:r>
              <a:rPr lang="en-GB" sz="2800" dirty="0"/>
              <a:t>Preserve value of the data.</a:t>
            </a:r>
          </a:p>
          <a:p>
            <a:pPr marL="179388" indent="-179388">
              <a:tabLst>
                <a:tab pos="174625" algn="l"/>
              </a:tabLst>
            </a:pPr>
            <a:r>
              <a:rPr lang="en-GB" sz="2800" dirty="0"/>
              <a:t>Enable scientists to discard unnecessary data with confidence.</a:t>
            </a:r>
          </a:p>
          <a:p>
            <a:pPr marL="179388" indent="-179388">
              <a:tabLst>
                <a:tab pos="174625" algn="l"/>
              </a:tabLst>
            </a:pPr>
            <a:r>
              <a:rPr lang="en-GB" sz="2800" dirty="0"/>
              <a:t>Help industry to deliver highly capable detector solutions with high data rates</a:t>
            </a:r>
          </a:p>
        </p:txBody>
      </p:sp>
    </p:spTree>
    <p:extLst>
      <p:ext uri="{BB962C8B-B14F-4D97-AF65-F5344CB8AC3E}">
        <p14:creationId xmlns:p14="http://schemas.microsoft.com/office/powerpoint/2010/main" val="130037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err="1"/>
              <a:t>Participiation</a:t>
            </a:r>
            <a:r>
              <a:rPr lang="en-GB" dirty="0"/>
              <a:t>: Data Reduction and Compression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48027D3-4569-4E0B-8EF8-FCFE79FB2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725" y="132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997824"/>
              </p:ext>
            </p:extLst>
          </p:nvPr>
        </p:nvGraphicFramePr>
        <p:xfrm>
          <a:off x="1421603" y="945987"/>
          <a:ext cx="7458236" cy="5271932"/>
        </p:xfrm>
        <a:graphic>
          <a:graphicData uri="http://schemas.openxmlformats.org/drawingml/2006/table">
            <a:tbl>
              <a:tblPr/>
              <a:tblGrid>
                <a:gridCol w="783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82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4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43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07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Participant name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Task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Task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Task 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Task 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Task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person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months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Cost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1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1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DLS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70833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1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95833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1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HZB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70833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1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HZDR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150000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1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SOLEIL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70833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1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79167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1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ESRF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87500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1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ALBA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95833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1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MAXIV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95833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1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XFEL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79167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01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ELETTRA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79167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1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1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401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SOLARIS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70833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1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PTB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41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FELIX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47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1045833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48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480" y="274638"/>
            <a:ext cx="7609840" cy="446722"/>
          </a:xfrm>
        </p:spPr>
        <p:txBody>
          <a:bodyPr>
            <a:normAutofit fontScale="90000"/>
          </a:bodyPr>
          <a:lstStyle/>
          <a:p>
            <a:r>
              <a:rPr lang="en-GB" dirty="0"/>
              <a:t>LEAPS Plenary 2020 : Hosted by Alba in Barcelona in Nov 23-26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4" y="761739"/>
            <a:ext cx="8784076" cy="5461765"/>
          </a:xfrm>
        </p:spPr>
      </p:pic>
    </p:spTree>
    <p:extLst>
      <p:ext uri="{BB962C8B-B14F-4D97-AF65-F5344CB8AC3E}">
        <p14:creationId xmlns:p14="http://schemas.microsoft.com/office/powerpoint/2010/main" val="3459381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44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5383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LEAPS WG3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 the LEAPS plenary in PSI in 2019 we created LEAPS IT WG3 Executive</a:t>
            </a:r>
          </a:p>
          <a:p>
            <a:pPr lvl="1"/>
            <a:r>
              <a:rPr lang="en-GB" dirty="0"/>
              <a:t>Mark Heron – Diamond</a:t>
            </a:r>
          </a:p>
          <a:p>
            <a:pPr lvl="1"/>
            <a:r>
              <a:rPr lang="en-GB" dirty="0"/>
              <a:t>Daniel </a:t>
            </a:r>
            <a:r>
              <a:rPr lang="en-GB" dirty="0" err="1"/>
              <a:t>Salvat</a:t>
            </a:r>
            <a:r>
              <a:rPr lang="en-GB" dirty="0"/>
              <a:t> – Alba</a:t>
            </a:r>
          </a:p>
          <a:p>
            <a:pPr lvl="1"/>
            <a:r>
              <a:rPr lang="en-GB" dirty="0"/>
              <a:t>Darren Spruce – </a:t>
            </a:r>
            <a:r>
              <a:rPr lang="en-GB" dirty="0" err="1"/>
              <a:t>MaxIV</a:t>
            </a:r>
            <a:endParaRPr lang="en-GB" dirty="0"/>
          </a:p>
          <a:p>
            <a:pPr lvl="1"/>
            <a:r>
              <a:rPr lang="en-GB" dirty="0" err="1"/>
              <a:t>Gerd</a:t>
            </a:r>
            <a:r>
              <a:rPr lang="en-GB" dirty="0"/>
              <a:t> Mann – PSI</a:t>
            </a:r>
          </a:p>
          <a:p>
            <a:pPr lvl="1"/>
            <a:r>
              <a:rPr lang="en-GB" dirty="0"/>
              <a:t>Steve Aplin – </a:t>
            </a:r>
            <a:r>
              <a:rPr lang="en-GB" dirty="0" err="1"/>
              <a:t>EuXFEL</a:t>
            </a:r>
            <a:endParaRPr lang="en-GB" dirty="0"/>
          </a:p>
          <a:p>
            <a:r>
              <a:rPr lang="en-GB" dirty="0"/>
              <a:t>Appoint someone to LEAPS R&amp;D board</a:t>
            </a:r>
          </a:p>
          <a:p>
            <a:pPr lvl="1"/>
            <a:r>
              <a:rPr lang="en-GB" dirty="0"/>
              <a:t>Lorenzo </a:t>
            </a:r>
            <a:r>
              <a:rPr lang="en-GB" dirty="0" err="1"/>
              <a:t>Pivetta</a:t>
            </a:r>
            <a:r>
              <a:rPr lang="en-GB" dirty="0"/>
              <a:t> – </a:t>
            </a:r>
            <a:r>
              <a:rPr lang="en-GB" dirty="0" err="1"/>
              <a:t>Elettra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71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LEAPS IT Work Group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We are meeting 2 times per year to develop the IT input into the LEAPS roadmap</a:t>
            </a:r>
          </a:p>
          <a:p>
            <a:r>
              <a:rPr lang="en-GB" dirty="0"/>
              <a:t>Input into the LEAPS developments </a:t>
            </a:r>
          </a:p>
          <a:p>
            <a:pPr lvl="1"/>
            <a:r>
              <a:rPr lang="en-GB" dirty="0"/>
              <a:t>Pilot projects 2021+?</a:t>
            </a:r>
          </a:p>
          <a:p>
            <a:pPr lvl="1"/>
            <a:r>
              <a:rPr lang="en-GB" dirty="0"/>
              <a:t>Co-fund activities 2023+?</a:t>
            </a:r>
          </a:p>
          <a:p>
            <a:r>
              <a:rPr lang="en-GB" dirty="0"/>
              <a:t>Also, to share what we are doing?</a:t>
            </a:r>
          </a:p>
          <a:p>
            <a:pPr lvl="1"/>
            <a:r>
              <a:rPr lang="en-GB" dirty="0"/>
              <a:t>Much more here-and-now</a:t>
            </a:r>
          </a:p>
          <a:p>
            <a:pPr lvl="1"/>
            <a:r>
              <a:rPr lang="en-GB" dirty="0"/>
              <a:t>Needs to be collective benefit</a:t>
            </a:r>
          </a:p>
          <a:p>
            <a:pPr lvl="1"/>
            <a:r>
              <a:rPr lang="en-GB" dirty="0"/>
              <a:t>Should not be looking to duplicate other meetings</a:t>
            </a:r>
          </a:p>
          <a:p>
            <a:r>
              <a:rPr lang="en-GB" dirty="0"/>
              <a:t>Drove the idea for Technical Talks</a:t>
            </a:r>
          </a:p>
          <a:p>
            <a:pPr lvl="1"/>
            <a:r>
              <a:rPr lang="en-GB" dirty="0"/>
              <a:t>To share knowledge and experience between facilities</a:t>
            </a:r>
          </a:p>
        </p:txBody>
      </p:sp>
    </p:spTree>
    <p:extLst>
      <p:ext uri="{BB962C8B-B14F-4D97-AF65-F5344CB8AC3E}">
        <p14:creationId xmlns:p14="http://schemas.microsoft.com/office/powerpoint/2010/main" val="271481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Face-to-Face Meeting : LEAPS IT WG  Meeting PSI May  2019</a:t>
            </a:r>
          </a:p>
        </p:txBody>
      </p:sp>
      <p:pic>
        <p:nvPicPr>
          <p:cNvPr id="4098" name="Picture 2" descr="D:\mthworkdiamond\DIAMOND\LEAPS\2019 LEAPS IT working group meeting PSI\IMG-37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936" y="802323"/>
            <a:ext cx="7660904" cy="54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Meeting Incentives : Dinner and Coffee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717372"/>
            <a:ext cx="5090160" cy="32704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2"/>
          <a:stretch/>
        </p:blipFill>
        <p:spPr>
          <a:xfrm>
            <a:off x="3878126" y="3340654"/>
            <a:ext cx="5052514" cy="324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5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Video Conference Incentives : COVID-19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80" y="975197"/>
            <a:ext cx="5049520" cy="506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87075" y="6060719"/>
            <a:ext cx="367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Courtesy The Francis Crick Institute</a:t>
            </a:r>
          </a:p>
        </p:txBody>
      </p:sp>
    </p:spTree>
    <p:extLst>
      <p:ext uri="{BB962C8B-B14F-4D97-AF65-F5344CB8AC3E}">
        <p14:creationId xmlns:p14="http://schemas.microsoft.com/office/powerpoint/2010/main" val="346365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971" y="218033"/>
            <a:ext cx="7805058" cy="487361"/>
          </a:xfrm>
        </p:spPr>
        <p:txBody>
          <a:bodyPr/>
          <a:lstStyle/>
          <a:p>
            <a:pPr algn="ctr"/>
            <a:r>
              <a:rPr lang="en-GB" dirty="0"/>
              <a:t>Proposed Topics for Work Group Meeting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Doodle poll offered the following topics </a:t>
            </a:r>
          </a:p>
          <a:p>
            <a:pPr marL="809625" lvl="1" indent="-352425">
              <a:buFont typeface="+mj-lt"/>
              <a:buAutoNum type="arabicPeriod"/>
            </a:pPr>
            <a:r>
              <a:rPr lang="en-GB" dirty="0"/>
              <a:t>High Performance file system such as GPFS and Lustre</a:t>
            </a:r>
          </a:p>
          <a:p>
            <a:pPr marL="809625" lvl="1" indent="-352425">
              <a:buFont typeface="+mj-lt"/>
              <a:buAutoNum type="arabicPeriod"/>
            </a:pPr>
            <a:r>
              <a:rPr lang="en-GB" dirty="0"/>
              <a:t>Development of modern web based application using tools such as REACT</a:t>
            </a:r>
          </a:p>
          <a:p>
            <a:pPr marL="809625" lvl="1" indent="-352425">
              <a:buFont typeface="+mj-lt"/>
              <a:buAutoNum type="arabicPeriod"/>
            </a:pPr>
            <a:r>
              <a:rPr lang="en-GB" dirty="0"/>
              <a:t>Systems for synchronisation of sample and detector on Photon beamlines (</a:t>
            </a:r>
            <a:r>
              <a:rPr lang="en-GB" dirty="0" err="1"/>
              <a:t>ie</a:t>
            </a:r>
            <a:r>
              <a:rPr lang="en-GB" dirty="0"/>
              <a:t> timing and triggering system used)</a:t>
            </a:r>
          </a:p>
          <a:p>
            <a:pPr marL="809625" lvl="1" indent="-352425">
              <a:buFont typeface="+mj-lt"/>
              <a:buAutoNum type="arabicPeriod"/>
            </a:pPr>
            <a:r>
              <a:rPr lang="en-GB" dirty="0"/>
              <a:t>Cyber security at light sources</a:t>
            </a:r>
          </a:p>
          <a:p>
            <a:pPr marL="809625" lvl="1" indent="-352425">
              <a:buFont typeface="+mj-lt"/>
              <a:buAutoNum type="arabicPeriod"/>
            </a:pPr>
            <a:r>
              <a:rPr lang="en-GB" dirty="0"/>
              <a:t>Your plans and experience with data analysis workflow engines</a:t>
            </a:r>
          </a:p>
          <a:p>
            <a:pPr marL="809625" lvl="1" indent="-352425">
              <a:buFont typeface="+mj-lt"/>
              <a:buAutoNum type="arabicPeriod"/>
            </a:pPr>
            <a:r>
              <a:rPr lang="en-GB" dirty="0"/>
              <a:t>Your plans and experience on Machine Learning</a:t>
            </a:r>
          </a:p>
          <a:p>
            <a:pPr marL="809625" lvl="1" indent="-352425">
              <a:buFont typeface="+mj-lt"/>
              <a:buAutoNum type="arabicPeriod"/>
            </a:pPr>
            <a:r>
              <a:rPr lang="en-GB" dirty="0"/>
              <a:t>What do you see as Future IT Architectures for Synchrotron </a:t>
            </a:r>
            <a:r>
              <a:rPr lang="en-GB" dirty="0" err="1"/>
              <a:t>Lightsources</a:t>
            </a:r>
            <a:r>
              <a:rPr lang="en-GB" dirty="0"/>
              <a:t>?</a:t>
            </a:r>
          </a:p>
          <a:p>
            <a:pPr marL="809625" lvl="1" indent="-352425">
              <a:buFont typeface="+mj-lt"/>
              <a:buAutoNum type="arabicPeriod"/>
            </a:pPr>
            <a:r>
              <a:rPr lang="en-GB" dirty="0"/>
              <a:t>Have you managed High Throughput Data Transport (i.e. from Detector to Storage)?</a:t>
            </a:r>
          </a:p>
          <a:p>
            <a:pPr marL="809625" lvl="1" indent="-352425">
              <a:buFont typeface="+mj-lt"/>
              <a:buAutoNum type="arabicPeriod"/>
            </a:pPr>
            <a:r>
              <a:rPr lang="en-GB" dirty="0"/>
              <a:t>How are you engaging real users to help validate solutions we want to develop?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62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Voting on Topics for Work Group Meeting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Following facilities voted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DESY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HZDR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MAX IV Laboratory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err="1"/>
              <a:t>Elettra</a:t>
            </a:r>
            <a:r>
              <a:rPr lang="en-GB" dirty="0"/>
              <a:t> - </a:t>
            </a:r>
            <a:r>
              <a:rPr lang="en-GB" dirty="0" err="1"/>
              <a:t>Sincrotrone</a:t>
            </a:r>
            <a:r>
              <a:rPr lang="en-GB" dirty="0"/>
              <a:t> Trieste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ALBA SYNCHROTRON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PSI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SOLARIS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ESRF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Diamond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981604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34C5E13ACC946B43CB8320D155564" ma:contentTypeVersion="2" ma:contentTypeDescription="Create a new document." ma:contentTypeScope="" ma:versionID="81249a7823fdc635460e71824dd07091">
  <xsd:schema xmlns:xsd="http://www.w3.org/2001/XMLSchema" xmlns:xs="http://www.w3.org/2001/XMLSchema" xmlns:p="http://schemas.microsoft.com/office/2006/metadata/properties" xmlns:ns2="49b498c2-5969-4524-b542-f9e2aa952fe9" targetNamespace="http://schemas.microsoft.com/office/2006/metadata/properties" ma:root="true" ma:fieldsID="b27ae4cf2d6694e2393be51aa8bc528e" ns2:_="">
    <xsd:import namespace="49b498c2-5969-4524-b542-f9e2aa952f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498c2-5969-4524-b542-f9e2aa952f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62EEEF-7642-459F-BCC8-C3FF2488F3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498c2-5969-4524-b542-f9e2aa952f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9302C6-E363-418A-ABDD-782EA923AC3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A4743CD-4858-498D-966A-FE90E0B6F2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3131</TotalTime>
  <Words>1451</Words>
  <Application>Microsoft Macintosh PowerPoint</Application>
  <PresentationFormat>Presentación en pantalla (4:3)</PresentationFormat>
  <Paragraphs>313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Thème Office</vt:lpstr>
      <vt:lpstr>1_Thème Office</vt:lpstr>
      <vt:lpstr>Presentación de PowerPoint</vt:lpstr>
      <vt:lpstr>Agenda</vt:lpstr>
      <vt:lpstr>LEAPS WG3</vt:lpstr>
      <vt:lpstr>LEAPS IT Work Group </vt:lpstr>
      <vt:lpstr>Face-to-Face Meeting : LEAPS IT WG  Meeting PSI May  2019</vt:lpstr>
      <vt:lpstr>Meeting Incentives : Dinner and Coffee</vt:lpstr>
      <vt:lpstr>Video Conference Incentives : COVID-19 </vt:lpstr>
      <vt:lpstr>Proposed Topics for Work Group Meeting </vt:lpstr>
      <vt:lpstr>Voting on Topics for Work Group Meeting </vt:lpstr>
      <vt:lpstr>Results of Voting </vt:lpstr>
      <vt:lpstr>Other Topics Proposed in Doodle Poll</vt:lpstr>
      <vt:lpstr>LEAPS Webinar – “Learning to Run Again”</vt:lpstr>
      <vt:lpstr>Topic for this meeting </vt:lpstr>
      <vt:lpstr>Topic for this meeting </vt:lpstr>
      <vt:lpstr>ExPaNDS Status</vt:lpstr>
      <vt:lpstr>PaNOSC Status  - courtesy of Andy Gotz</vt:lpstr>
      <vt:lpstr>Calipso+ JRA2  - courtesy of Valentina Piffer</vt:lpstr>
      <vt:lpstr>To Recap</vt:lpstr>
      <vt:lpstr>Objectives : Data Reduction and Compression</vt:lpstr>
      <vt:lpstr>Benefits : Data Reduction and Compression</vt:lpstr>
      <vt:lpstr>Participiation: Data Reduction and Compression</vt:lpstr>
      <vt:lpstr>LEAPS Plenary 2020 : Hosted by Alba in Barcelona in Nov 23-26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François Cesmat</dc:creator>
  <cp:lastModifiedBy>Daniel Salvat</cp:lastModifiedBy>
  <cp:revision>162</cp:revision>
  <dcterms:modified xsi:type="dcterms:W3CDTF">2020-06-18T13:55:37Z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0x0101009AF34C5E13ACC946B43CB8320D155564</vt:lpwstr>
  </property>
</Properties>
</file>