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7" r:id="rId5"/>
  </p:sldMasterIdLst>
  <p:notesMasterIdLst>
    <p:notesMasterId r:id="rId20"/>
  </p:notesMasterIdLst>
  <p:handoutMasterIdLst>
    <p:handoutMasterId r:id="rId21"/>
  </p:handoutMasterIdLst>
  <p:sldIdLst>
    <p:sldId id="344" r:id="rId6"/>
    <p:sldId id="485" r:id="rId7"/>
    <p:sldId id="486" r:id="rId8"/>
    <p:sldId id="487" r:id="rId9"/>
    <p:sldId id="488" r:id="rId10"/>
    <p:sldId id="490" r:id="rId11"/>
    <p:sldId id="479" r:id="rId12"/>
    <p:sldId id="474" r:id="rId13"/>
    <p:sldId id="475" r:id="rId14"/>
    <p:sldId id="404" r:id="rId15"/>
    <p:sldId id="478" r:id="rId16"/>
    <p:sldId id="484" r:id="rId17"/>
    <p:sldId id="489" r:id="rId18"/>
    <p:sldId id="376" r:id="rId19"/>
  </p:sldIdLst>
  <p:sldSz cx="12192000" cy="6858000"/>
  <p:notesSz cx="6794500" cy="9931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4296">
          <p15:clr>
            <a:srgbClr val="A4A3A4"/>
          </p15:clr>
        </p15:guide>
        <p15:guide id="4" pos="38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E39"/>
    <a:srgbClr val="0000FF"/>
    <a:srgbClr val="FFFFCC"/>
    <a:srgbClr val="9900CC"/>
    <a:srgbClr val="215968"/>
    <a:srgbClr val="000066"/>
    <a:srgbClr val="000000"/>
    <a:srgbClr val="254061"/>
    <a:srgbClr val="660066"/>
    <a:srgbClr val="008E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146" autoAdjust="0"/>
    <p:restoredTop sz="94672" autoAdjust="0"/>
  </p:normalViewPr>
  <p:slideViewPr>
    <p:cSldViewPr snapToGrid="0">
      <p:cViewPr>
        <p:scale>
          <a:sx n="100" d="100"/>
          <a:sy n="100" d="100"/>
        </p:scale>
        <p:origin x="-6" y="72"/>
      </p:cViewPr>
      <p:guideLst>
        <p:guide orient="horz" pos="2160"/>
        <p:guide pos="3840"/>
        <p:guide orient="horz" pos="4296"/>
        <p:guide pos="3832"/>
      </p:guideLst>
    </p:cSldViewPr>
  </p:slideViewPr>
  <p:notesTextViewPr>
    <p:cViewPr>
      <p:scale>
        <a:sx n="1" d="1"/>
        <a:sy n="1" d="1"/>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4486" cy="496031"/>
          </a:xfrm>
          <a:prstGeom prst="rect">
            <a:avLst/>
          </a:prstGeom>
        </p:spPr>
        <p:txBody>
          <a:bodyPr vert="horz" lIns="88230" tIns="44115" rIns="88230" bIns="44115" rtlCol="0"/>
          <a:lstStyle>
            <a:lvl1pPr algn="l">
              <a:defRPr sz="1200"/>
            </a:lvl1pPr>
          </a:lstStyle>
          <a:p>
            <a:endParaRPr lang="de-DE"/>
          </a:p>
        </p:txBody>
      </p:sp>
      <p:sp>
        <p:nvSpPr>
          <p:cNvPr id="3" name="Datumsplatzhalter 2"/>
          <p:cNvSpPr>
            <a:spLocks noGrp="1"/>
          </p:cNvSpPr>
          <p:nvPr>
            <p:ph type="dt" sz="quarter" idx="1"/>
          </p:nvPr>
        </p:nvSpPr>
        <p:spPr>
          <a:xfrm>
            <a:off x="3848496" y="0"/>
            <a:ext cx="2944486" cy="496031"/>
          </a:xfrm>
          <a:prstGeom prst="rect">
            <a:avLst/>
          </a:prstGeom>
        </p:spPr>
        <p:txBody>
          <a:bodyPr vert="horz" lIns="88230" tIns="44115" rIns="88230" bIns="44115" rtlCol="0"/>
          <a:lstStyle>
            <a:lvl1pPr algn="r">
              <a:defRPr sz="1200"/>
            </a:lvl1pPr>
          </a:lstStyle>
          <a:p>
            <a:fld id="{CCC7E6CB-7541-4A0E-86CC-B47BF2238A57}" type="datetimeFigureOut">
              <a:rPr lang="de-DE" smtClean="0"/>
              <a:t>18.06.2020</a:t>
            </a:fld>
            <a:endParaRPr lang="de-DE"/>
          </a:p>
        </p:txBody>
      </p:sp>
      <p:sp>
        <p:nvSpPr>
          <p:cNvPr id="4" name="Fußzeilenplatzhalter 3"/>
          <p:cNvSpPr>
            <a:spLocks noGrp="1"/>
          </p:cNvSpPr>
          <p:nvPr>
            <p:ph type="ftr" sz="quarter" idx="2"/>
          </p:nvPr>
        </p:nvSpPr>
        <p:spPr>
          <a:xfrm>
            <a:off x="0" y="9433829"/>
            <a:ext cx="2944486" cy="496031"/>
          </a:xfrm>
          <a:prstGeom prst="rect">
            <a:avLst/>
          </a:prstGeom>
        </p:spPr>
        <p:txBody>
          <a:bodyPr vert="horz" lIns="88230" tIns="44115" rIns="88230" bIns="44115" rtlCol="0" anchor="b"/>
          <a:lstStyle>
            <a:lvl1pPr algn="l">
              <a:defRPr sz="1200"/>
            </a:lvl1pPr>
          </a:lstStyle>
          <a:p>
            <a:endParaRPr lang="de-DE"/>
          </a:p>
        </p:txBody>
      </p:sp>
      <p:sp>
        <p:nvSpPr>
          <p:cNvPr id="5" name="Foliennummernplatzhalter 4"/>
          <p:cNvSpPr>
            <a:spLocks noGrp="1"/>
          </p:cNvSpPr>
          <p:nvPr>
            <p:ph type="sldNum" sz="quarter" idx="3"/>
          </p:nvPr>
        </p:nvSpPr>
        <p:spPr>
          <a:xfrm>
            <a:off x="3848496" y="9433829"/>
            <a:ext cx="2944486" cy="496031"/>
          </a:xfrm>
          <a:prstGeom prst="rect">
            <a:avLst/>
          </a:prstGeom>
        </p:spPr>
        <p:txBody>
          <a:bodyPr vert="horz" lIns="88230" tIns="44115" rIns="88230" bIns="44115" rtlCol="0" anchor="b"/>
          <a:lstStyle>
            <a:lvl1pPr algn="r">
              <a:defRPr sz="1200"/>
            </a:lvl1pPr>
          </a:lstStyle>
          <a:p>
            <a:fld id="{C43469FE-E27B-4851-88A6-35110116461C}" type="slidenum">
              <a:rPr lang="de-DE" smtClean="0"/>
              <a:t>‹#›</a:t>
            </a:fld>
            <a:endParaRPr lang="de-DE"/>
          </a:p>
        </p:txBody>
      </p:sp>
    </p:spTree>
    <p:extLst>
      <p:ext uri="{BB962C8B-B14F-4D97-AF65-F5344CB8AC3E}">
        <p14:creationId xmlns:p14="http://schemas.microsoft.com/office/powerpoint/2010/main" val="42260870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1"/>
            <a:ext cx="2944283" cy="496570"/>
          </a:xfrm>
          <a:prstGeom prst="rect">
            <a:avLst/>
          </a:prstGeom>
        </p:spPr>
        <p:txBody>
          <a:bodyPr vert="horz" lIns="95571" tIns="47786" rIns="95571" bIns="47786" rtlCol="0"/>
          <a:lstStyle>
            <a:lvl1pPr algn="l">
              <a:defRPr sz="1300"/>
            </a:lvl1pPr>
          </a:lstStyle>
          <a:p>
            <a:endParaRPr lang="en-GB"/>
          </a:p>
        </p:txBody>
      </p:sp>
      <p:sp>
        <p:nvSpPr>
          <p:cNvPr id="3" name="Espace réservé de la date 2"/>
          <p:cNvSpPr>
            <a:spLocks noGrp="1"/>
          </p:cNvSpPr>
          <p:nvPr>
            <p:ph type="dt" idx="1"/>
          </p:nvPr>
        </p:nvSpPr>
        <p:spPr>
          <a:xfrm>
            <a:off x="3848645" y="1"/>
            <a:ext cx="2944283" cy="496570"/>
          </a:xfrm>
          <a:prstGeom prst="rect">
            <a:avLst/>
          </a:prstGeom>
        </p:spPr>
        <p:txBody>
          <a:bodyPr vert="horz" lIns="95571" tIns="47786" rIns="95571" bIns="47786" rtlCol="0"/>
          <a:lstStyle>
            <a:lvl1pPr algn="r">
              <a:defRPr sz="1300"/>
            </a:lvl1pPr>
          </a:lstStyle>
          <a:p>
            <a:fld id="{12E1A3EA-EF90-48FC-BE2F-1F321E28235C}" type="datetimeFigureOut">
              <a:rPr lang="en-GB" smtClean="0"/>
              <a:t>18/06/2020</a:t>
            </a:fld>
            <a:endParaRPr lang="en-GB"/>
          </a:p>
        </p:txBody>
      </p:sp>
      <p:sp>
        <p:nvSpPr>
          <p:cNvPr id="4" name="Espace réservé de l'image des diapositives 3"/>
          <p:cNvSpPr>
            <a:spLocks noGrp="1" noRot="1" noChangeAspect="1"/>
          </p:cNvSpPr>
          <p:nvPr>
            <p:ph type="sldImg" idx="2"/>
          </p:nvPr>
        </p:nvSpPr>
        <p:spPr>
          <a:xfrm>
            <a:off x="88900" y="746125"/>
            <a:ext cx="6616700" cy="3722688"/>
          </a:xfrm>
          <a:prstGeom prst="rect">
            <a:avLst/>
          </a:prstGeom>
          <a:noFill/>
          <a:ln w="12700">
            <a:solidFill>
              <a:prstClr val="black"/>
            </a:solidFill>
          </a:ln>
        </p:spPr>
        <p:txBody>
          <a:bodyPr vert="horz" lIns="95571" tIns="47786" rIns="95571" bIns="47786" rtlCol="0" anchor="ctr"/>
          <a:lstStyle/>
          <a:p>
            <a:endParaRPr lang="en-GB"/>
          </a:p>
        </p:txBody>
      </p:sp>
      <p:sp>
        <p:nvSpPr>
          <p:cNvPr id="5" name="Espace réservé des commentaires 4"/>
          <p:cNvSpPr>
            <a:spLocks noGrp="1"/>
          </p:cNvSpPr>
          <p:nvPr>
            <p:ph type="body" sz="quarter" idx="3"/>
          </p:nvPr>
        </p:nvSpPr>
        <p:spPr>
          <a:xfrm>
            <a:off x="679450" y="4717415"/>
            <a:ext cx="5435600" cy="4469130"/>
          </a:xfrm>
          <a:prstGeom prst="rect">
            <a:avLst/>
          </a:prstGeom>
        </p:spPr>
        <p:txBody>
          <a:bodyPr vert="horz" lIns="95571" tIns="47786" rIns="95571" bIns="47786"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pied de page 5"/>
          <p:cNvSpPr>
            <a:spLocks noGrp="1"/>
          </p:cNvSpPr>
          <p:nvPr>
            <p:ph type="ftr" sz="quarter" idx="4"/>
          </p:nvPr>
        </p:nvSpPr>
        <p:spPr>
          <a:xfrm>
            <a:off x="0" y="9433107"/>
            <a:ext cx="2944283" cy="496570"/>
          </a:xfrm>
          <a:prstGeom prst="rect">
            <a:avLst/>
          </a:prstGeom>
        </p:spPr>
        <p:txBody>
          <a:bodyPr vert="horz" lIns="95571" tIns="47786" rIns="95571" bIns="47786" rtlCol="0" anchor="b"/>
          <a:lstStyle>
            <a:lvl1pPr algn="l">
              <a:defRPr sz="1300"/>
            </a:lvl1pPr>
          </a:lstStyle>
          <a:p>
            <a:endParaRPr lang="en-GB"/>
          </a:p>
        </p:txBody>
      </p:sp>
      <p:sp>
        <p:nvSpPr>
          <p:cNvPr id="7" name="Espace réservé du numéro de diapositive 6"/>
          <p:cNvSpPr>
            <a:spLocks noGrp="1"/>
          </p:cNvSpPr>
          <p:nvPr>
            <p:ph type="sldNum" sz="quarter" idx="5"/>
          </p:nvPr>
        </p:nvSpPr>
        <p:spPr>
          <a:xfrm>
            <a:off x="3848645" y="9433107"/>
            <a:ext cx="2944283" cy="496570"/>
          </a:xfrm>
          <a:prstGeom prst="rect">
            <a:avLst/>
          </a:prstGeom>
        </p:spPr>
        <p:txBody>
          <a:bodyPr vert="horz" lIns="95571" tIns="47786" rIns="95571" bIns="47786" rtlCol="0" anchor="b"/>
          <a:lstStyle>
            <a:lvl1pPr algn="r">
              <a:defRPr sz="1300"/>
            </a:lvl1pPr>
          </a:lstStyle>
          <a:p>
            <a:fld id="{73CD1ECF-CEBB-456B-9BCE-2BFE0615847C}" type="slidenum">
              <a:rPr lang="en-GB" smtClean="0"/>
              <a:t>‹#›</a:t>
            </a:fld>
            <a:endParaRPr lang="en-GB"/>
          </a:p>
        </p:txBody>
      </p:sp>
    </p:spTree>
    <p:extLst>
      <p:ext uri="{BB962C8B-B14F-4D97-AF65-F5344CB8AC3E}">
        <p14:creationId xmlns:p14="http://schemas.microsoft.com/office/powerpoint/2010/main" val="2780930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8"/>
            <a:ext cx="10363200" cy="1470025"/>
          </a:xfrm>
        </p:spPr>
        <p:txBody>
          <a:bodyPr/>
          <a:lstStyle/>
          <a:p>
            <a:r>
              <a:rPr lang="fr-FR"/>
              <a:t>Modifiez le style du titre</a:t>
            </a:r>
            <a:endParaRPr lang="en-GB"/>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r-FR"/>
              <a:t>Modifiez le style des sous-titres du masque</a:t>
            </a:r>
            <a:endParaRPr lang="en-GB"/>
          </a:p>
        </p:txBody>
      </p:sp>
      <p:pic>
        <p:nvPicPr>
          <p:cNvPr id="7" name="Picture 2" descr="C:\Users\chahn\Desktop\LEAPS Slide\LEAPS Slide\LEAPS slide background no txt.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87069"/>
          <a:stretch/>
        </p:blipFill>
        <p:spPr bwMode="auto">
          <a:xfrm>
            <a:off x="1686" y="-1"/>
            <a:ext cx="1578399"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2956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lvl1pPr algn="l">
              <a:defRPr sz="2200">
                <a:solidFill>
                  <a:schemeClr val="tx2"/>
                </a:solidFill>
              </a:defRPr>
            </a:lvl1pPr>
          </a:lstStyle>
          <a:p>
            <a:r>
              <a:rPr lang="fr-FR" dirty="0"/>
              <a:t>Modifiez le style du titre</a:t>
            </a:r>
            <a:endParaRPr lang="en-GB" dirty="0"/>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numéro de diapositive 5"/>
          <p:cNvSpPr>
            <a:spLocks noGrp="1"/>
          </p:cNvSpPr>
          <p:nvPr>
            <p:ph type="sldNum" sz="quarter" idx="12"/>
          </p:nvPr>
        </p:nvSpPr>
        <p:spPr>
          <a:xfrm>
            <a:off x="11685751" y="6372120"/>
            <a:ext cx="2844800" cy="365125"/>
          </a:xfrm>
          <a:prstGeom prst="rect">
            <a:avLst/>
          </a:prstGeom>
        </p:spPr>
        <p:txBody>
          <a:bodyPr/>
          <a:lstStyle>
            <a:lvl1pPr>
              <a:defRPr sz="1200">
                <a:solidFill>
                  <a:schemeClr val="tx2"/>
                </a:solidFill>
              </a:defRPr>
            </a:lvl1pPr>
          </a:lstStyle>
          <a:p>
            <a:fld id="{9B2FE738-146D-49F4-AF37-EE8327504D71}" type="slidenum">
              <a:rPr lang="en-GB" smtClean="0"/>
              <a:pPr/>
              <a:t>‹#›</a:t>
            </a:fld>
            <a:endParaRPr lang="en-GB" dirty="0"/>
          </a:p>
        </p:txBody>
      </p:sp>
    </p:spTree>
    <p:extLst>
      <p:ext uri="{BB962C8B-B14F-4D97-AF65-F5344CB8AC3E}">
        <p14:creationId xmlns:p14="http://schemas.microsoft.com/office/powerpoint/2010/main" val="2506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noProof="0" dirty="0" err="1" smtClean="0"/>
              <a:t>Titelmasterformat</a:t>
            </a:r>
            <a:r>
              <a:rPr lang="en-GB" noProof="0" dirty="0" smtClean="0"/>
              <a:t> </a:t>
            </a:r>
            <a:r>
              <a:rPr lang="en-GB" noProof="0" dirty="0" err="1" smtClean="0"/>
              <a:t>durch</a:t>
            </a:r>
            <a:r>
              <a:rPr lang="en-GB" noProof="0" dirty="0" smtClean="0"/>
              <a:t> </a:t>
            </a:r>
            <a:r>
              <a:rPr lang="en-GB" noProof="0" dirty="0" err="1" smtClean="0"/>
              <a:t>Klicken</a:t>
            </a:r>
            <a:r>
              <a:rPr lang="en-GB" noProof="0" dirty="0" smtClean="0"/>
              <a:t> </a:t>
            </a:r>
            <a:r>
              <a:rPr lang="en-GB" noProof="0" dirty="0" err="1" smtClean="0"/>
              <a:t>bearbeiten</a:t>
            </a:r>
            <a:endParaRPr lang="en-GB" noProof="0" dirty="0"/>
          </a:p>
        </p:txBody>
      </p:sp>
      <p:sp>
        <p:nvSpPr>
          <p:cNvPr id="5" name="Foliennummernplatzhalter 4"/>
          <p:cNvSpPr>
            <a:spLocks noGrp="1"/>
          </p:cNvSpPr>
          <p:nvPr>
            <p:ph type="sldNum" sz="quarter" idx="12"/>
          </p:nvPr>
        </p:nvSpPr>
        <p:spPr/>
        <p:txBody>
          <a:bodyPr/>
          <a:lstStyle/>
          <a:p>
            <a:pPr algn="r">
              <a:defRPr/>
            </a:pPr>
            <a:r>
              <a:rPr lang="de-DE" dirty="0" smtClean="0"/>
              <a:t>Page </a:t>
            </a:r>
            <a:fld id="{EBC07571-3134-BB4B-B83F-1A9FE18D34F3}" type="slidenum">
              <a:rPr lang="de-DE" smtClean="0"/>
              <a:pPr algn="r">
                <a:defRPr/>
              </a:pPr>
              <a:t>‹#›</a:t>
            </a:fld>
            <a:endParaRPr lang="de-DE" dirty="0"/>
          </a:p>
        </p:txBody>
      </p:sp>
    </p:spTree>
    <p:extLst>
      <p:ext uri="{BB962C8B-B14F-4D97-AF65-F5344CB8AC3E}">
        <p14:creationId xmlns:p14="http://schemas.microsoft.com/office/powerpoint/2010/main" val="684158003"/>
      </p:ext>
    </p:extLst>
  </p:cSld>
  <p:clrMapOvr>
    <a:masterClrMapping/>
  </p:clrMapOvr>
  <p:transition spd="med"/>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1F487C"/>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6/18/2020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10051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6/18/2020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80672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8"/>
            <a:ext cx="10363200" cy="1470025"/>
          </a:xfrm>
        </p:spPr>
        <p:txBody>
          <a:bodyPr/>
          <a:lstStyle/>
          <a:p>
            <a:r>
              <a:rPr lang="fr-FR"/>
              <a:t>Modifiez le style du titre</a:t>
            </a:r>
            <a:endParaRPr lang="en-GB"/>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r-FR"/>
              <a:t>Modifiez le style des sous-titres du masque</a:t>
            </a:r>
            <a:endParaRPr lang="en-GB"/>
          </a:p>
        </p:txBody>
      </p:sp>
      <p:pic>
        <p:nvPicPr>
          <p:cNvPr id="7" name="Picture 2" descr="C:\Users\chahn\Desktop\LEAPS Slide\LEAPS Slide\LEAPS slide background no txt.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87069"/>
          <a:stretch/>
        </p:blipFill>
        <p:spPr bwMode="auto">
          <a:xfrm>
            <a:off x="1686" y="-1"/>
            <a:ext cx="1578399"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5236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lvl1pPr algn="l">
              <a:defRPr sz="2200">
                <a:solidFill>
                  <a:schemeClr val="tx2"/>
                </a:solidFill>
              </a:defRPr>
            </a:lvl1pPr>
          </a:lstStyle>
          <a:p>
            <a:r>
              <a:rPr lang="fr-FR" dirty="0"/>
              <a:t>Modifiez le style du titre</a:t>
            </a:r>
            <a:endParaRPr lang="en-GB" dirty="0"/>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numéro de diapositive 5"/>
          <p:cNvSpPr>
            <a:spLocks noGrp="1"/>
          </p:cNvSpPr>
          <p:nvPr>
            <p:ph type="sldNum" sz="quarter" idx="12"/>
          </p:nvPr>
        </p:nvSpPr>
        <p:spPr>
          <a:xfrm>
            <a:off x="11685751" y="6372120"/>
            <a:ext cx="2844800" cy="365125"/>
          </a:xfrm>
          <a:prstGeom prst="rect">
            <a:avLst/>
          </a:prstGeom>
        </p:spPr>
        <p:txBody>
          <a:bodyPr/>
          <a:lstStyle>
            <a:lvl1pPr>
              <a:defRPr sz="1200">
                <a:solidFill>
                  <a:schemeClr val="tx2"/>
                </a:solidFill>
              </a:defRPr>
            </a:lvl1pPr>
          </a:lstStyle>
          <a:p>
            <a:fld id="{9B2FE738-146D-49F4-AF37-EE8327504D71}" type="slidenum">
              <a:rPr lang="en-GB" smtClean="0"/>
              <a:pPr/>
              <a:t>‹#›</a:t>
            </a:fld>
            <a:endParaRPr lang="en-GB" dirty="0"/>
          </a:p>
        </p:txBody>
      </p:sp>
    </p:spTree>
    <p:extLst>
      <p:ext uri="{BB962C8B-B14F-4D97-AF65-F5344CB8AC3E}">
        <p14:creationId xmlns:p14="http://schemas.microsoft.com/office/powerpoint/2010/main" val="1454049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844420" y="395097"/>
            <a:ext cx="8503158" cy="63500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6/18/2020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252100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8.xml"/><Relationship Id="rId7"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2063552" y="274638"/>
            <a:ext cx="9518848" cy="1143000"/>
          </a:xfrm>
          <a:prstGeom prst="rect">
            <a:avLst/>
          </a:prstGeom>
        </p:spPr>
        <p:txBody>
          <a:bodyPr vert="horz" lIns="91440" tIns="45720" rIns="91440" bIns="45720" rtlCol="0" anchor="ctr">
            <a:normAutofit/>
          </a:bodyPr>
          <a:lstStyle/>
          <a:p>
            <a:r>
              <a:rPr lang="fr-FR"/>
              <a:t>Modifiez le style du titre</a:t>
            </a:r>
            <a:endParaRPr lang="en-GB"/>
          </a:p>
        </p:txBody>
      </p:sp>
      <p:sp>
        <p:nvSpPr>
          <p:cNvPr id="3" name="Espace réservé du texte 2"/>
          <p:cNvSpPr>
            <a:spLocks noGrp="1"/>
          </p:cNvSpPr>
          <p:nvPr>
            <p:ph type="body" idx="1"/>
          </p:nvPr>
        </p:nvSpPr>
        <p:spPr>
          <a:xfrm>
            <a:off x="2063552" y="1600203"/>
            <a:ext cx="9518848"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pic>
        <p:nvPicPr>
          <p:cNvPr id="9" name="Picture 2" descr="C:\Users\chahn\Desktop\LEAPS Slide\LEAPS Slide\LEAPS slide background no txt.jp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r="87069"/>
          <a:stretch/>
        </p:blipFill>
        <p:spPr bwMode="auto">
          <a:xfrm>
            <a:off x="1686" y="-1"/>
            <a:ext cx="1578399"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Bildobjekt 4" descr="&#10;&#10;">
            <a:extLst>
              <a:ext uri="{FF2B5EF4-FFF2-40B4-BE49-F238E27FC236}">
                <a16:creationId xmlns:a16="http://schemas.microsoft.com/office/drawing/2014/main" id="{AF9C248D-D6EE-084A-9830-3C20293EF6E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062400" y="6126166"/>
            <a:ext cx="2520000" cy="574035"/>
          </a:xfrm>
          <a:prstGeom prst="rect">
            <a:avLst/>
          </a:prstGeom>
        </p:spPr>
      </p:pic>
      <p:sp>
        <p:nvSpPr>
          <p:cNvPr id="6" name="Espace réservé du numéro de diapositive 5"/>
          <p:cNvSpPr>
            <a:spLocks noGrp="1"/>
          </p:cNvSpPr>
          <p:nvPr>
            <p:ph type="sldNum" sz="quarter" idx="4"/>
          </p:nvPr>
        </p:nvSpPr>
        <p:spPr>
          <a:xfrm>
            <a:off x="2037255" y="6309057"/>
            <a:ext cx="2844800" cy="365125"/>
          </a:xfrm>
          <a:prstGeom prst="rect">
            <a:avLst/>
          </a:prstGeom>
        </p:spPr>
        <p:txBody>
          <a:bodyPr/>
          <a:lstStyle/>
          <a:p>
            <a:fld id="{9B2FE738-146D-49F4-AF37-EE8327504D71}" type="slidenum">
              <a:rPr lang="en-GB" smtClean="0"/>
              <a:t>‹#›</a:t>
            </a:fld>
            <a:endParaRPr lang="en-GB"/>
          </a:p>
        </p:txBody>
      </p:sp>
    </p:spTree>
    <p:extLst>
      <p:ext uri="{BB962C8B-B14F-4D97-AF65-F5344CB8AC3E}">
        <p14:creationId xmlns:p14="http://schemas.microsoft.com/office/powerpoint/2010/main" val="31596262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56" r:id="rId5"/>
  </p:sldLayoutIdLst>
  <p:hf hdr="0" ftr="0" dt="0"/>
  <p:txStyles>
    <p:titleStyle>
      <a:lvl1pPr algn="ctr" defTabSz="685800" rtl="0" eaLnBrk="1" latinLnBrk="0" hangingPunct="1">
        <a:spcBef>
          <a:spcPct val="0"/>
        </a:spcBef>
        <a:buNone/>
        <a:defRPr sz="3300" b="1"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2063552" y="274638"/>
            <a:ext cx="9518848" cy="1143000"/>
          </a:xfrm>
          <a:prstGeom prst="rect">
            <a:avLst/>
          </a:prstGeom>
        </p:spPr>
        <p:txBody>
          <a:bodyPr vert="horz" lIns="91440" tIns="45720" rIns="91440" bIns="45720" rtlCol="0" anchor="ctr">
            <a:normAutofit/>
          </a:bodyPr>
          <a:lstStyle/>
          <a:p>
            <a:r>
              <a:rPr lang="fr-FR"/>
              <a:t>Modifiez le style du titre</a:t>
            </a:r>
            <a:endParaRPr lang="en-GB"/>
          </a:p>
        </p:txBody>
      </p:sp>
      <p:sp>
        <p:nvSpPr>
          <p:cNvPr id="3" name="Espace réservé du texte 2"/>
          <p:cNvSpPr>
            <a:spLocks noGrp="1"/>
          </p:cNvSpPr>
          <p:nvPr>
            <p:ph type="body" idx="1"/>
          </p:nvPr>
        </p:nvSpPr>
        <p:spPr>
          <a:xfrm>
            <a:off x="2063552" y="1600203"/>
            <a:ext cx="9518848"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pic>
        <p:nvPicPr>
          <p:cNvPr id="9" name="Picture 2" descr="C:\Users\chahn\Desktop\LEAPS Slide\LEAPS Slide\LEAPS slide background no txt.jpg"/>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r="87069"/>
          <a:stretch/>
        </p:blipFill>
        <p:spPr bwMode="auto">
          <a:xfrm>
            <a:off x="1686" y="-1"/>
            <a:ext cx="1578399"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Bildobjekt 4" descr="&#10;&#10;">
            <a:extLst>
              <a:ext uri="{FF2B5EF4-FFF2-40B4-BE49-F238E27FC236}">
                <a16:creationId xmlns:a16="http://schemas.microsoft.com/office/drawing/2014/main" id="{AF9C248D-D6EE-084A-9830-3C20293EF6E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835243" y="6263927"/>
            <a:ext cx="2106386" cy="479817"/>
          </a:xfrm>
          <a:prstGeom prst="rect">
            <a:avLst/>
          </a:prstGeom>
        </p:spPr>
      </p:pic>
      <p:sp>
        <p:nvSpPr>
          <p:cNvPr id="6" name="Espace réservé du numéro de diapositive 5"/>
          <p:cNvSpPr>
            <a:spLocks noGrp="1"/>
          </p:cNvSpPr>
          <p:nvPr>
            <p:ph type="sldNum" sz="quarter" idx="4"/>
          </p:nvPr>
        </p:nvSpPr>
        <p:spPr>
          <a:xfrm>
            <a:off x="1667141" y="6434243"/>
            <a:ext cx="2844800" cy="365125"/>
          </a:xfrm>
          <a:prstGeom prst="rect">
            <a:avLst/>
          </a:prstGeom>
        </p:spPr>
        <p:txBody>
          <a:bodyPr/>
          <a:lstStyle>
            <a:lvl1pPr>
              <a:defRPr sz="1400"/>
            </a:lvl1pPr>
          </a:lstStyle>
          <a:p>
            <a:fld id="{9B2FE738-146D-49F4-AF37-EE8327504D71}" type="slidenum">
              <a:rPr lang="en-GB" smtClean="0"/>
              <a:pPr/>
              <a:t>‹#›</a:t>
            </a:fld>
            <a:endParaRPr lang="en-GB" dirty="0"/>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72202" y="6292805"/>
            <a:ext cx="912940" cy="506563"/>
          </a:xfrm>
          <a:prstGeom prst="rect">
            <a:avLst/>
          </a:prstGeom>
        </p:spPr>
      </p:pic>
      <p:pic>
        <p:nvPicPr>
          <p:cNvPr id="10" name="Picture 9"/>
          <p:cNvPicPr>
            <a:picLocks noChangeAspect="1"/>
          </p:cNvPicPr>
          <p:nvPr userDrawn="1"/>
        </p:nvPicPr>
        <p:blipFill>
          <a:blip r:embed="rId8"/>
          <a:stretch>
            <a:fillRect/>
          </a:stretch>
        </p:blipFill>
        <p:spPr>
          <a:xfrm>
            <a:off x="146187" y="159177"/>
            <a:ext cx="1252627" cy="1258461"/>
          </a:xfrm>
          <a:prstGeom prst="rect">
            <a:avLst/>
          </a:prstGeom>
        </p:spPr>
      </p:pic>
    </p:spTree>
    <p:extLst>
      <p:ext uri="{BB962C8B-B14F-4D97-AF65-F5344CB8AC3E}">
        <p14:creationId xmlns:p14="http://schemas.microsoft.com/office/powerpoint/2010/main" val="3397490758"/>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Lst>
  <p:hf hdr="0" ftr="0" dt="0"/>
  <p:txStyles>
    <p:titleStyle>
      <a:lvl1pPr algn="ctr" defTabSz="685800" rtl="0" eaLnBrk="1" latinLnBrk="0" hangingPunct="1">
        <a:spcBef>
          <a:spcPct val="0"/>
        </a:spcBef>
        <a:buNone/>
        <a:defRPr sz="3300" b="1"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hyperlink" Target="https://leaps-initiative.eu/wp-content/uploads/2020/05/LEAPS_fighting_COVID19_May2020.pdf"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hyperlink" Target="https://leaps-initiative.eu/" TargetMode="Externa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hyperlink" Target="https://www.cells.es/en/media/news/world-x-ray-science-facilities-are-contributing-to-overcoming-covid-19" TargetMode="External"/><Relationship Id="rId4" Type="http://schemas.openxmlformats.org/officeDocument/2006/relationships/hyperlink" Target="https://www.ceric-eric.eu/wp-content/uploads/2020/05/Working-practices-During-Pandemic.pdf"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s://doi.org/10.1186/s12967-020-02344-6" TargetMode="External"/><Relationship Id="rId3" Type="http://schemas.openxmlformats.org/officeDocument/2006/relationships/image" Target="../media/image8.png"/><Relationship Id="rId7" Type="http://schemas.openxmlformats.org/officeDocument/2006/relationships/hyperlink" Target="https://science.sciencemag.org/content/368/6489/409" TargetMode="External"/><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hyperlink" Target="https://www.synchrotron-soleil.fr/en/beamlines/proxima-1/acces-ge-covid-19" TargetMode="External"/><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hyperlink" Target="https://www.lens-initiative.org/wp-content/uploads/2020/04/LENS-Declaration-Covid-19-1.pdf" TargetMode="External"/><Relationship Id="rId5" Type="http://schemas.openxmlformats.org/officeDocument/2006/relationships/image" Target="../media/image14.png"/><Relationship Id="rId4" Type="http://schemas.openxmlformats.org/officeDocument/2006/relationships/hyperlink" Target="https://leaps-initiative.eu/wp-content/uploads/2020/05/LEAPS_fighting_COVID19_May2020.pdf"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leaps-initiative.eu/about/leaps-documents/"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chahn\Desktop\LEAPS Slide\LEAPS Slide\LEAPS slide background no txt.jpg"/>
          <p:cNvPicPr>
            <a:picLocks noChangeAspect="1" noChangeArrowheads="1"/>
          </p:cNvPicPr>
          <p:nvPr/>
        </p:nvPicPr>
        <p:blipFill rotWithShape="1">
          <a:blip r:embed="rId2">
            <a:extLst>
              <a:ext uri="{28A0092B-C50C-407E-A947-70E740481C1C}">
                <a14:useLocalDpi xmlns:a14="http://schemas.microsoft.com/office/drawing/2010/main" val="0"/>
              </a:ext>
            </a:extLst>
          </a:blip>
          <a:srcRect t="14395" r="7334" b="2697"/>
          <a:stretch/>
        </p:blipFill>
        <p:spPr bwMode="auto">
          <a:xfrm>
            <a:off x="861116" y="-9085"/>
            <a:ext cx="11330884" cy="686708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4802" y="819353"/>
            <a:ext cx="3789452" cy="1059313"/>
          </a:xfrm>
          <a:prstGeom prst="rect">
            <a:avLst/>
          </a:prstGeom>
        </p:spPr>
      </p:pic>
      <p:sp>
        <p:nvSpPr>
          <p:cNvPr id="5" name="Content Placeholder 2"/>
          <p:cNvSpPr txBox="1">
            <a:spLocks/>
          </p:cNvSpPr>
          <p:nvPr/>
        </p:nvSpPr>
        <p:spPr>
          <a:xfrm>
            <a:off x="861116" y="1960941"/>
            <a:ext cx="9819500" cy="4552783"/>
          </a:xfrm>
          <a:prstGeom prst="rect">
            <a:avLst/>
          </a:prstGeom>
        </p:spPr>
        <p:txBody>
          <a:bodyPr vert="horz" lIns="68580" tIns="34290" rIns="68580" bIns="34290" rtlCol="0">
            <a:normAutofit/>
          </a:bodyPr>
          <a:lstStyle>
            <a:lvl1pPr marL="342900" indent="-342900" algn="l" defTabSz="457200" rtl="0" eaLnBrk="1" latinLnBrk="0" hangingPunct="1">
              <a:spcBef>
                <a:spcPct val="20000"/>
              </a:spcBef>
              <a:buFont typeface="Arial"/>
              <a:buChar char="•"/>
              <a:defRPr sz="36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de-DE" sz="1600" dirty="0" smtClean="0"/>
          </a:p>
          <a:p>
            <a:pPr marL="0" indent="0">
              <a:buNone/>
            </a:pPr>
            <a:r>
              <a:rPr lang="de-DE" sz="4000" dirty="0" smtClean="0">
                <a:effectLst>
                  <a:outerShdw blurRad="38100" dist="38100" dir="2700000" algn="tl">
                    <a:srgbClr val="000000">
                      <a:alpha val="43137"/>
                    </a:srgbClr>
                  </a:outerShdw>
                </a:effectLst>
                <a:latin typeface="+mj-lt"/>
                <a:cs typeface="Arial" panose="020B0604020202020204" pitchFamily="34" charset="0"/>
              </a:rPr>
              <a:t>LEAPS Status </a:t>
            </a:r>
            <a:r>
              <a:rPr lang="de-DE" sz="4000" dirty="0" err="1" smtClean="0">
                <a:effectLst>
                  <a:outerShdw blurRad="38100" dist="38100" dir="2700000" algn="tl">
                    <a:srgbClr val="000000">
                      <a:alpha val="43137"/>
                    </a:srgbClr>
                  </a:outerShdw>
                </a:effectLst>
                <a:latin typeface="+mj-lt"/>
                <a:cs typeface="Arial" panose="020B0604020202020204" pitchFamily="34" charset="0"/>
              </a:rPr>
              <a:t>Overview</a:t>
            </a:r>
            <a:endParaRPr lang="de-DE" sz="4000" dirty="0">
              <a:effectLst>
                <a:outerShdw blurRad="38100" dist="38100" dir="2700000" algn="tl">
                  <a:srgbClr val="000000">
                    <a:alpha val="43137"/>
                  </a:srgbClr>
                </a:outerShdw>
              </a:effectLst>
              <a:latin typeface="+mj-lt"/>
              <a:cs typeface="Arial" panose="020B0604020202020204" pitchFamily="34" charset="0"/>
            </a:endParaRPr>
          </a:p>
          <a:p>
            <a:pPr marL="0" indent="0">
              <a:buNone/>
            </a:pPr>
            <a:endParaRPr lang="de-DE" sz="2900" dirty="0">
              <a:effectLst>
                <a:outerShdw blurRad="38100" dist="38100" dir="2700000" algn="tl">
                  <a:srgbClr val="000000">
                    <a:alpha val="43137"/>
                  </a:srgbClr>
                </a:outerShdw>
              </a:effectLst>
              <a:latin typeface="+mj-lt"/>
              <a:cs typeface="Arial" panose="020B0604020202020204" pitchFamily="34" charset="0"/>
            </a:endParaRPr>
          </a:p>
          <a:p>
            <a:pPr marL="0" indent="0">
              <a:buNone/>
            </a:pPr>
            <a:r>
              <a:rPr lang="en-US" sz="2400" i="1" dirty="0"/>
              <a:t>Workshop LEAPS WG3 “IT solutions to address operational challenges during the COVID-19”</a:t>
            </a:r>
            <a:r>
              <a:rPr lang="de-DE" sz="2000" dirty="0"/>
              <a:t>– Zoom </a:t>
            </a:r>
            <a:r>
              <a:rPr lang="de-DE" sz="2000" dirty="0" err="1" smtClean="0"/>
              <a:t>meeting</a:t>
            </a:r>
            <a:r>
              <a:rPr lang="de-DE" sz="2000" dirty="0" smtClean="0"/>
              <a:t> 18th </a:t>
            </a:r>
            <a:r>
              <a:rPr lang="de-DE" sz="2000" dirty="0" err="1"/>
              <a:t>of</a:t>
            </a:r>
            <a:r>
              <a:rPr lang="de-DE" sz="2000" dirty="0"/>
              <a:t> June 2020</a:t>
            </a:r>
          </a:p>
          <a:p>
            <a:pPr marL="0" indent="0">
              <a:buNone/>
            </a:pPr>
            <a:r>
              <a:rPr lang="en-GB" sz="1500" dirty="0">
                <a:effectLst>
                  <a:outerShdw blurRad="38100" dist="38100" dir="2700000" algn="tl">
                    <a:srgbClr val="000000">
                      <a:alpha val="43137"/>
                    </a:srgbClr>
                  </a:outerShdw>
                </a:effectLst>
                <a:latin typeface="+mj-lt"/>
                <a:cs typeface="Arial" panose="020B0604020202020204" pitchFamily="34" charset="0"/>
              </a:rPr>
              <a:t/>
            </a:r>
            <a:br>
              <a:rPr lang="en-GB" sz="1500" dirty="0">
                <a:effectLst>
                  <a:outerShdw blurRad="38100" dist="38100" dir="2700000" algn="tl">
                    <a:srgbClr val="000000">
                      <a:alpha val="43137"/>
                    </a:srgbClr>
                  </a:outerShdw>
                </a:effectLst>
                <a:latin typeface="+mj-lt"/>
                <a:cs typeface="Arial" panose="020B0604020202020204" pitchFamily="34" charset="0"/>
              </a:rPr>
            </a:br>
            <a:r>
              <a:rPr lang="en-GB" sz="2400" dirty="0">
                <a:effectLst>
                  <a:outerShdw blurRad="38100" dist="38100" dir="2700000" algn="tl">
                    <a:srgbClr val="000000">
                      <a:alpha val="43137"/>
                    </a:srgbClr>
                  </a:outerShdw>
                </a:effectLst>
                <a:latin typeface="+mj-lt"/>
                <a:cs typeface="Arial" panose="020B0604020202020204" pitchFamily="34" charset="0"/>
              </a:rPr>
              <a:t>Mirjam van Daalen (PSI</a:t>
            </a:r>
            <a:r>
              <a:rPr lang="en-GB" sz="2400" dirty="0" smtClean="0">
                <a:effectLst>
                  <a:outerShdw blurRad="38100" dist="38100" dir="2700000" algn="tl">
                    <a:srgbClr val="000000">
                      <a:alpha val="43137"/>
                    </a:srgbClr>
                  </a:outerShdw>
                </a:effectLst>
                <a:latin typeface="+mj-lt"/>
                <a:cs typeface="Arial" panose="020B0604020202020204" pitchFamily="34" charset="0"/>
              </a:rPr>
              <a:t>)</a:t>
            </a:r>
          </a:p>
          <a:p>
            <a:pPr marL="0" indent="0">
              <a:buNone/>
            </a:pPr>
            <a:r>
              <a:rPr lang="de-CH" sz="2400" dirty="0" err="1" smtClean="0">
                <a:effectLst>
                  <a:outerShdw blurRad="38100" dist="38100" dir="2700000" algn="tl">
                    <a:srgbClr val="000000">
                      <a:alpha val="43137"/>
                    </a:srgbClr>
                  </a:outerShdw>
                </a:effectLst>
                <a:latin typeface="+mj-lt"/>
                <a:cs typeface="Arial" panose="020B0604020202020204" pitchFamily="34" charset="0"/>
              </a:rPr>
              <a:t>Vice</a:t>
            </a:r>
            <a:r>
              <a:rPr lang="de-CH" sz="2400" dirty="0" smtClean="0">
                <a:effectLst>
                  <a:outerShdw blurRad="38100" dist="38100" dir="2700000" algn="tl">
                    <a:srgbClr val="000000">
                      <a:alpha val="43137"/>
                    </a:srgbClr>
                  </a:outerShdw>
                </a:effectLst>
                <a:latin typeface="+mj-lt"/>
                <a:cs typeface="Arial" panose="020B0604020202020204" pitchFamily="34" charset="0"/>
              </a:rPr>
              <a:t> </a:t>
            </a:r>
            <a:r>
              <a:rPr lang="de-CH" sz="2400" dirty="0" err="1" smtClean="0">
                <a:effectLst>
                  <a:outerShdw blurRad="38100" dist="38100" dir="2700000" algn="tl">
                    <a:srgbClr val="000000">
                      <a:alpha val="43137"/>
                    </a:srgbClr>
                  </a:outerShdw>
                </a:effectLst>
                <a:latin typeface="+mj-lt"/>
                <a:cs typeface="Arial" panose="020B0604020202020204" pitchFamily="34" charset="0"/>
              </a:rPr>
              <a:t>Chair</a:t>
            </a:r>
            <a:r>
              <a:rPr lang="de-CH" sz="2400" dirty="0" smtClean="0">
                <a:effectLst>
                  <a:outerShdw blurRad="38100" dist="38100" dir="2700000" algn="tl">
                    <a:srgbClr val="000000">
                      <a:alpha val="43137"/>
                    </a:srgbClr>
                  </a:outerShdw>
                </a:effectLst>
                <a:latin typeface="+mj-lt"/>
                <a:cs typeface="Arial" panose="020B0604020202020204" pitchFamily="34" charset="0"/>
              </a:rPr>
              <a:t> LEAPS CB</a:t>
            </a:r>
            <a:endParaRPr lang="en-GB" sz="2400" dirty="0">
              <a:effectLst>
                <a:outerShdw blurRad="38100" dist="38100" dir="2700000" algn="tl">
                  <a:srgbClr val="000000">
                    <a:alpha val="43137"/>
                  </a:srgbClr>
                </a:outerShdw>
              </a:effectLst>
              <a:latin typeface="+mj-lt"/>
              <a:cs typeface="Arial" panose="020B0604020202020204" pitchFamily="34" charset="0"/>
            </a:endParaRPr>
          </a:p>
          <a:p>
            <a:pPr marL="0" indent="0">
              <a:buNone/>
            </a:pPr>
            <a:endParaRPr lang="en-GB" sz="1500" dirty="0">
              <a:effectLst>
                <a:outerShdw blurRad="38100" dist="38100" dir="2700000" algn="tl">
                  <a:srgbClr val="000000">
                    <a:alpha val="43137"/>
                  </a:srgbClr>
                </a:outerShdw>
              </a:effectLst>
              <a:latin typeface="+mj-lt"/>
              <a:cs typeface="Arial" panose="020B0604020202020204" pitchFamily="34" charset="0"/>
            </a:endParaRPr>
          </a:p>
        </p:txBody>
      </p:sp>
    </p:spTree>
    <p:extLst>
      <p:ext uri="{BB962C8B-B14F-4D97-AF65-F5344CB8AC3E}">
        <p14:creationId xmlns:p14="http://schemas.microsoft.com/office/powerpoint/2010/main" val="17118692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B2FE738-146D-49F4-AF37-EE8327504D71}" type="slidenum">
              <a:rPr lang="en-GB" smtClean="0"/>
              <a:pPr/>
              <a:t>10</a:t>
            </a:fld>
            <a:endParaRPr lang="en-GB" dirty="0"/>
          </a:p>
        </p:txBody>
      </p:sp>
      <p:sp>
        <p:nvSpPr>
          <p:cNvPr id="9" name="Rectangle 8"/>
          <p:cNvSpPr/>
          <p:nvPr/>
        </p:nvSpPr>
        <p:spPr>
          <a:xfrm>
            <a:off x="1970314" y="226026"/>
            <a:ext cx="9715437" cy="461665"/>
          </a:xfrm>
          <a:prstGeom prst="rect">
            <a:avLst/>
          </a:prstGeom>
        </p:spPr>
        <p:txBody>
          <a:bodyPr wrap="square">
            <a:spAutoFit/>
          </a:bodyPr>
          <a:lstStyle/>
          <a:p>
            <a:pPr algn="ctr"/>
            <a:r>
              <a:rPr lang="en-US" sz="2400" b="1" dirty="0" smtClean="0">
                <a:solidFill>
                  <a:srgbClr val="1F497D"/>
                </a:solidFill>
                <a:ea typeface="+mj-ea"/>
                <a:cs typeface="+mj-cs"/>
              </a:rPr>
              <a:t>Answering to COVID-19 Pandemic</a:t>
            </a:r>
            <a:endParaRPr lang="en-US" dirty="0"/>
          </a:p>
        </p:txBody>
      </p:sp>
      <p:sp>
        <p:nvSpPr>
          <p:cNvPr id="15" name="Rectangle 14"/>
          <p:cNvSpPr/>
          <p:nvPr/>
        </p:nvSpPr>
        <p:spPr>
          <a:xfrm>
            <a:off x="214569" y="101628"/>
            <a:ext cx="1086516" cy="707886"/>
          </a:xfrm>
          <a:prstGeom prst="rect">
            <a:avLst/>
          </a:prstGeom>
        </p:spPr>
        <p:txBody>
          <a:bodyPr wrap="none">
            <a:spAutoFit/>
          </a:bodyPr>
          <a:lstStyle/>
          <a:p>
            <a:pPr algn="ctr"/>
            <a:r>
              <a:rPr lang="en-US" sz="2000" b="1" dirty="0">
                <a:solidFill>
                  <a:schemeClr val="bg1"/>
                </a:solidFill>
              </a:rPr>
              <a:t>Top 6</a:t>
            </a:r>
            <a:endParaRPr lang="en-US" sz="2000" b="1" dirty="0" smtClean="0">
              <a:solidFill>
                <a:schemeClr val="bg1"/>
              </a:solidFill>
            </a:endParaRPr>
          </a:p>
          <a:p>
            <a:pPr algn="ctr"/>
            <a:r>
              <a:rPr lang="en-US" sz="2000" b="1" i="1" dirty="0" smtClean="0">
                <a:solidFill>
                  <a:schemeClr val="bg1"/>
                </a:solidFill>
              </a:rPr>
              <a:t>Caterina</a:t>
            </a:r>
          </a:p>
        </p:txBody>
      </p:sp>
      <p:pic>
        <p:nvPicPr>
          <p:cNvPr id="17" name="Content Placeholder 16"/>
          <p:cNvPicPr>
            <a:picLocks noGrp="1" noChangeAspect="1"/>
          </p:cNvPicPr>
          <p:nvPr>
            <p:ph idx="1"/>
          </p:nvPr>
        </p:nvPicPr>
        <p:blipFill>
          <a:blip r:embed="rId2"/>
          <a:stretch>
            <a:fillRect/>
          </a:stretch>
        </p:blipFill>
        <p:spPr>
          <a:xfrm>
            <a:off x="2156384" y="2028719"/>
            <a:ext cx="3107481" cy="4525963"/>
          </a:xfrm>
          <a:prstGeom prst="rect">
            <a:avLst/>
          </a:prstGeom>
        </p:spPr>
      </p:pic>
      <p:sp>
        <p:nvSpPr>
          <p:cNvPr id="20" name="TextBox 19"/>
          <p:cNvSpPr txBox="1"/>
          <p:nvPr/>
        </p:nvSpPr>
        <p:spPr>
          <a:xfrm>
            <a:off x="6389648" y="1253230"/>
            <a:ext cx="4811193" cy="646331"/>
          </a:xfrm>
          <a:prstGeom prst="rect">
            <a:avLst/>
          </a:prstGeom>
          <a:noFill/>
        </p:spPr>
        <p:txBody>
          <a:bodyPr wrap="square" rtlCol="0">
            <a:spAutoFit/>
          </a:bodyPr>
          <a:lstStyle/>
          <a:p>
            <a:r>
              <a:rPr lang="en-US" dirty="0" smtClean="0"/>
              <a:t>Participation of singular members in ERF-AISBL/CERIC-ERIC initiatives</a:t>
            </a:r>
            <a:endParaRPr lang="en-US" dirty="0"/>
          </a:p>
        </p:txBody>
      </p:sp>
      <p:pic>
        <p:nvPicPr>
          <p:cNvPr id="21" name="Picture 20"/>
          <p:cNvPicPr>
            <a:picLocks noChangeAspect="1"/>
          </p:cNvPicPr>
          <p:nvPr/>
        </p:nvPicPr>
        <p:blipFill>
          <a:blip r:embed="rId3"/>
          <a:stretch>
            <a:fillRect/>
          </a:stretch>
        </p:blipFill>
        <p:spPr>
          <a:xfrm>
            <a:off x="6333247" y="1818770"/>
            <a:ext cx="4537555" cy="3029279"/>
          </a:xfrm>
          <a:prstGeom prst="rect">
            <a:avLst/>
          </a:prstGeom>
        </p:spPr>
      </p:pic>
      <p:sp>
        <p:nvSpPr>
          <p:cNvPr id="22" name="TextBox 21"/>
          <p:cNvSpPr txBox="1"/>
          <p:nvPr/>
        </p:nvSpPr>
        <p:spPr>
          <a:xfrm>
            <a:off x="2043688" y="687691"/>
            <a:ext cx="3474610" cy="1131079"/>
          </a:xfrm>
          <a:prstGeom prst="rect">
            <a:avLst/>
          </a:prstGeom>
          <a:noFill/>
        </p:spPr>
        <p:txBody>
          <a:bodyPr wrap="square" rtlCol="0">
            <a:spAutoFit/>
          </a:bodyPr>
          <a:lstStyle/>
          <a:p>
            <a:r>
              <a:rPr lang="en-US" dirty="0" smtClean="0"/>
              <a:t>LEAPS Position Paper on COVID-19</a:t>
            </a:r>
          </a:p>
          <a:p>
            <a:r>
              <a:rPr lang="en-US" dirty="0" smtClean="0"/>
              <a:t>Published mid-May on our website</a:t>
            </a:r>
          </a:p>
          <a:p>
            <a:r>
              <a:rPr lang="en-US" sz="1050" dirty="0" smtClean="0">
                <a:hlinkClick r:id="rId4"/>
              </a:rPr>
              <a:t>https</a:t>
            </a:r>
            <a:r>
              <a:rPr lang="en-US" sz="1050" dirty="0">
                <a:hlinkClick r:id="rId4"/>
              </a:rPr>
              <a:t>://leaps-initiative.eu/wp-content/uploads/2020/05/LEAPS_fighting_COVID19_May2020.pdf</a:t>
            </a:r>
            <a:endParaRPr lang="en-US" sz="1050" dirty="0"/>
          </a:p>
        </p:txBody>
      </p:sp>
      <p:sp>
        <p:nvSpPr>
          <p:cNvPr id="2" name="TextBox 1"/>
          <p:cNvSpPr txBox="1"/>
          <p:nvPr/>
        </p:nvSpPr>
        <p:spPr>
          <a:xfrm>
            <a:off x="6333247" y="5055798"/>
            <a:ext cx="4611262" cy="923330"/>
          </a:xfrm>
          <a:prstGeom prst="rect">
            <a:avLst/>
          </a:prstGeom>
          <a:noFill/>
        </p:spPr>
        <p:txBody>
          <a:bodyPr wrap="none" rtlCol="0">
            <a:spAutoFit/>
          </a:bodyPr>
          <a:lstStyle/>
          <a:p>
            <a:r>
              <a:rPr lang="en-US" dirty="0" smtClean="0"/>
              <a:t>Preparing webinars on </a:t>
            </a:r>
          </a:p>
          <a:p>
            <a:pPr marL="285750" indent="-285750">
              <a:buFontTx/>
              <a:buChar char="-"/>
            </a:pPr>
            <a:r>
              <a:rPr lang="en-US" dirty="0" smtClean="0"/>
              <a:t>Operation during and after the pandemic</a:t>
            </a:r>
          </a:p>
          <a:p>
            <a:pPr marL="285750" indent="-285750">
              <a:buFontTx/>
              <a:buChar char="-"/>
            </a:pPr>
            <a:r>
              <a:rPr lang="en-US" dirty="0" smtClean="0"/>
              <a:t>Scientific contribution to fight the pandemic</a:t>
            </a:r>
            <a:endParaRPr lang="en-US" dirty="0"/>
          </a:p>
        </p:txBody>
      </p:sp>
    </p:spTree>
    <p:extLst>
      <p:ext uri="{BB962C8B-B14F-4D97-AF65-F5344CB8AC3E}">
        <p14:creationId xmlns:p14="http://schemas.microsoft.com/office/powerpoint/2010/main" val="3705538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80641" y="270205"/>
            <a:ext cx="5968365" cy="757555"/>
          </a:xfrm>
          <a:prstGeom prst="rect">
            <a:avLst/>
          </a:prstGeom>
        </p:spPr>
        <p:txBody>
          <a:bodyPr vert="horz" wrap="square" lIns="0" tIns="12700" rIns="0" bIns="0" rtlCol="0">
            <a:spAutoFit/>
          </a:bodyPr>
          <a:lstStyle/>
          <a:p>
            <a:pPr marL="12700">
              <a:lnSpc>
                <a:spcPct val="100000"/>
              </a:lnSpc>
              <a:spcBef>
                <a:spcPts val="100"/>
              </a:spcBef>
            </a:pPr>
            <a:r>
              <a:rPr sz="4800" spc="-15" dirty="0"/>
              <a:t>LEAPS </a:t>
            </a:r>
            <a:r>
              <a:rPr sz="4800" spc="-5" dirty="0"/>
              <a:t>plans </a:t>
            </a:r>
            <a:r>
              <a:rPr sz="4800" spc="-25" dirty="0"/>
              <a:t>for</a:t>
            </a:r>
            <a:r>
              <a:rPr sz="4800" spc="-40" dirty="0"/>
              <a:t> </a:t>
            </a:r>
            <a:r>
              <a:rPr sz="4800" dirty="0"/>
              <a:t>2020(+)</a:t>
            </a:r>
            <a:endParaRPr sz="4800"/>
          </a:p>
        </p:txBody>
      </p:sp>
      <p:sp>
        <p:nvSpPr>
          <p:cNvPr id="3" name="object 3"/>
          <p:cNvSpPr/>
          <p:nvPr/>
        </p:nvSpPr>
        <p:spPr>
          <a:xfrm>
            <a:off x="2273807" y="1203960"/>
            <a:ext cx="9023604" cy="5058156"/>
          </a:xfrm>
          <a:prstGeom prst="rect">
            <a:avLst/>
          </a:prstGeom>
          <a:blipFill>
            <a:blip r:embed="rId2" cstate="print"/>
            <a:stretch>
              <a:fillRect/>
            </a:stretch>
          </a:blipFill>
        </p:spPr>
        <p:txBody>
          <a:bodyPr wrap="square" lIns="0" tIns="0" rIns="0" bIns="0" rtlCol="0"/>
          <a:lstStyle/>
          <a:p>
            <a:endParaRPr/>
          </a:p>
        </p:txBody>
      </p:sp>
      <p:sp>
        <p:nvSpPr>
          <p:cNvPr id="4" name="Rectangle 3"/>
          <p:cNvSpPr/>
          <p:nvPr/>
        </p:nvSpPr>
        <p:spPr>
          <a:xfrm>
            <a:off x="4933950" y="3933825"/>
            <a:ext cx="2724150" cy="2286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CH" dirty="0" smtClean="0"/>
              <a:t>Green Deal HZ2020</a:t>
            </a:r>
            <a:endParaRPr lang="en-GB" dirty="0"/>
          </a:p>
        </p:txBody>
      </p:sp>
      <p:sp>
        <p:nvSpPr>
          <p:cNvPr id="5" name="Down Arrow 4"/>
          <p:cNvSpPr/>
          <p:nvPr/>
        </p:nvSpPr>
        <p:spPr>
          <a:xfrm rot="3773121">
            <a:off x="7304568" y="3350266"/>
            <a:ext cx="1286540" cy="7655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283906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66042" y="6397244"/>
            <a:ext cx="180975" cy="197490"/>
          </a:xfrm>
          <a:prstGeom prst="rect">
            <a:avLst/>
          </a:prstGeom>
        </p:spPr>
        <p:txBody>
          <a:bodyPr vert="horz" wrap="square" lIns="0" tIns="12700" rIns="0" bIns="0" rtlCol="0">
            <a:spAutoFit/>
          </a:bodyPr>
          <a:lstStyle/>
          <a:p>
            <a:pPr marL="12700">
              <a:lnSpc>
                <a:spcPct val="100000"/>
              </a:lnSpc>
              <a:spcBef>
                <a:spcPts val="100"/>
              </a:spcBef>
            </a:pPr>
            <a:r>
              <a:rPr lang="de-CH" sz="1200" dirty="0" smtClean="0">
                <a:solidFill>
                  <a:srgbClr val="1F487C"/>
                </a:solidFill>
                <a:latin typeface="Calibri"/>
                <a:cs typeface="Calibri"/>
              </a:rPr>
              <a:t>8</a:t>
            </a:r>
            <a:endParaRPr sz="1200" dirty="0">
              <a:latin typeface="Calibri"/>
              <a:cs typeface="Calibri"/>
            </a:endParaRPr>
          </a:p>
        </p:txBody>
      </p:sp>
      <p:sp>
        <p:nvSpPr>
          <p:cNvPr id="3" name="object 3"/>
          <p:cNvSpPr txBox="1">
            <a:spLocks noGrp="1"/>
          </p:cNvSpPr>
          <p:nvPr>
            <p:ph type="title"/>
          </p:nvPr>
        </p:nvSpPr>
        <p:spPr>
          <a:prstGeom prst="rect">
            <a:avLst/>
          </a:prstGeom>
        </p:spPr>
        <p:txBody>
          <a:bodyPr vert="horz" wrap="square" lIns="0" tIns="12700" rIns="0" bIns="0" rtlCol="0">
            <a:spAutoFit/>
          </a:bodyPr>
          <a:lstStyle/>
          <a:p>
            <a:pPr marL="857885" algn="ctr">
              <a:lnSpc>
                <a:spcPct val="100000"/>
              </a:lnSpc>
              <a:spcBef>
                <a:spcPts val="100"/>
              </a:spcBef>
            </a:pPr>
            <a:r>
              <a:rPr spc="-5" dirty="0"/>
              <a:t>On </a:t>
            </a:r>
            <a:r>
              <a:rPr spc="-10" dirty="0"/>
              <a:t>going LEAPS</a:t>
            </a:r>
            <a:r>
              <a:rPr spc="5" dirty="0"/>
              <a:t> </a:t>
            </a:r>
            <a:r>
              <a:rPr dirty="0"/>
              <a:t>activities</a:t>
            </a:r>
          </a:p>
          <a:p>
            <a:pPr marL="857885" algn="ctr">
              <a:lnSpc>
                <a:spcPct val="100000"/>
              </a:lnSpc>
              <a:spcBef>
                <a:spcPts val="100"/>
              </a:spcBef>
            </a:pPr>
            <a:r>
              <a:rPr sz="2000" spc="-5" dirty="0"/>
              <a:t>New </a:t>
            </a:r>
            <a:r>
              <a:rPr sz="2000" spc="-10" dirty="0"/>
              <a:t>webpage </a:t>
            </a:r>
            <a:r>
              <a:rPr sz="2000" dirty="0"/>
              <a:t>on-line (visit</a:t>
            </a:r>
            <a:r>
              <a:rPr sz="2000" spc="-75" dirty="0"/>
              <a:t> </a:t>
            </a:r>
            <a:r>
              <a:rPr sz="2000" u="heavy" spc="-5" dirty="0">
                <a:solidFill>
                  <a:srgbClr val="0000FF"/>
                </a:solidFill>
                <a:uFill>
                  <a:solidFill>
                    <a:srgbClr val="0000FF"/>
                  </a:solidFill>
                </a:uFill>
                <a:hlinkClick r:id="rId2"/>
              </a:rPr>
              <a:t>https://leaps-initiative.eu/</a:t>
            </a:r>
            <a:r>
              <a:rPr sz="2000" spc="-5" dirty="0"/>
              <a:t>)</a:t>
            </a:r>
            <a:endParaRPr sz="2000"/>
          </a:p>
        </p:txBody>
      </p:sp>
      <p:sp>
        <p:nvSpPr>
          <p:cNvPr id="4" name="object 4"/>
          <p:cNvSpPr/>
          <p:nvPr/>
        </p:nvSpPr>
        <p:spPr>
          <a:xfrm>
            <a:off x="909827" y="1251202"/>
            <a:ext cx="10838688" cy="5486400"/>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5852321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t>
            </a:r>
            <a:r>
              <a:rPr lang="en-US" dirty="0"/>
              <a:t>long-term positive and negative effects do you expect the crisis will have on the RIs </a:t>
            </a:r>
            <a:r>
              <a:rPr lang="en-US" dirty="0" smtClean="0"/>
              <a:t>in Europe</a:t>
            </a:r>
            <a:r>
              <a:rPr lang="en-US" dirty="0"/>
              <a:t>?</a:t>
            </a:r>
          </a:p>
        </p:txBody>
      </p:sp>
      <p:sp>
        <p:nvSpPr>
          <p:cNvPr id="3" name="Content Placeholder 2"/>
          <p:cNvSpPr>
            <a:spLocks noGrp="1"/>
          </p:cNvSpPr>
          <p:nvPr>
            <p:ph idx="1"/>
          </p:nvPr>
        </p:nvSpPr>
        <p:spPr>
          <a:xfrm>
            <a:off x="2018085" y="1271827"/>
            <a:ext cx="9518848" cy="5214856"/>
          </a:xfrm>
        </p:spPr>
        <p:txBody>
          <a:bodyPr>
            <a:normAutofit fontScale="92500" lnSpcReduction="20000"/>
          </a:bodyPr>
          <a:lstStyle/>
          <a:p>
            <a:r>
              <a:rPr lang="en-US" dirty="0" smtClean="0">
                <a:solidFill>
                  <a:srgbClr val="FF0000"/>
                </a:solidFill>
              </a:rPr>
              <a:t>Positive</a:t>
            </a:r>
            <a:r>
              <a:rPr lang="en-US" dirty="0" smtClean="0"/>
              <a:t> </a:t>
            </a:r>
          </a:p>
          <a:p>
            <a:r>
              <a:rPr lang="en-US" dirty="0" smtClean="0"/>
              <a:t>Develop new tools, more environment friendly, enhance digital transformation</a:t>
            </a:r>
          </a:p>
          <a:p>
            <a:r>
              <a:rPr lang="en-US" dirty="0" smtClean="0"/>
              <a:t>Implementation of new ways of teleworking, with attention to balance between private and working life</a:t>
            </a:r>
          </a:p>
          <a:p>
            <a:r>
              <a:rPr lang="en-US" dirty="0" smtClean="0"/>
              <a:t>Stronger awareness in the society on the need of science and RIs, what should reflect in governmental decisions</a:t>
            </a:r>
          </a:p>
          <a:p>
            <a:r>
              <a:rPr lang="en-US" dirty="0" smtClean="0"/>
              <a:t>Strengthening collaboration in view of a common objective which affects everybody</a:t>
            </a:r>
          </a:p>
          <a:p>
            <a:r>
              <a:rPr lang="en-US" dirty="0" smtClean="0"/>
              <a:t>Develop tools for being prepared in future to different threats, not only viral</a:t>
            </a:r>
          </a:p>
          <a:p>
            <a:r>
              <a:rPr lang="en-US" dirty="0" smtClean="0">
                <a:solidFill>
                  <a:srgbClr val="FF0000"/>
                </a:solidFill>
              </a:rPr>
              <a:t>Negative</a:t>
            </a:r>
            <a:endParaRPr lang="en-US" dirty="0"/>
          </a:p>
          <a:p>
            <a:r>
              <a:rPr lang="en-US" dirty="0" smtClean="0"/>
              <a:t>Difficulty of maintaining contacts, multitudinous meetings, face to face exchange, important for advancing in ideas and collaborations </a:t>
            </a:r>
          </a:p>
          <a:p>
            <a:r>
              <a:rPr lang="en-US" dirty="0" smtClean="0"/>
              <a:t>Difficulty of user access and need of developing remote access and sample mail-in with new resources, including human resources</a:t>
            </a:r>
          </a:p>
          <a:p>
            <a:r>
              <a:rPr lang="en-US" dirty="0" smtClean="0"/>
              <a:t>Difficulty for weaker countries from budgetary point of view, both in RIs and in research institutions where users come from (mention Sesame?)</a:t>
            </a:r>
            <a:endParaRPr lang="en-US" dirty="0"/>
          </a:p>
        </p:txBody>
      </p:sp>
      <p:sp>
        <p:nvSpPr>
          <p:cNvPr id="4" name="Slide Number Placeholder 3"/>
          <p:cNvSpPr>
            <a:spLocks noGrp="1"/>
          </p:cNvSpPr>
          <p:nvPr>
            <p:ph type="sldNum" sz="quarter" idx="12"/>
          </p:nvPr>
        </p:nvSpPr>
        <p:spPr/>
        <p:txBody>
          <a:bodyPr/>
          <a:lstStyle/>
          <a:p>
            <a:fld id="{9B2FE738-146D-49F4-AF37-EE8327504D71}" type="slidenum">
              <a:rPr lang="en-GB" smtClean="0"/>
              <a:pPr/>
              <a:t>13</a:t>
            </a:fld>
            <a:endParaRPr lang="en-GB" dirty="0"/>
          </a:p>
        </p:txBody>
      </p:sp>
    </p:spTree>
    <p:extLst>
      <p:ext uri="{BB962C8B-B14F-4D97-AF65-F5344CB8AC3E}">
        <p14:creationId xmlns:p14="http://schemas.microsoft.com/office/powerpoint/2010/main" val="3569913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6333" y="0"/>
            <a:ext cx="1062566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1"/>
          <p:cNvSpPr txBox="1"/>
          <p:nvPr/>
        </p:nvSpPr>
        <p:spPr>
          <a:xfrm>
            <a:off x="6426910" y="2728695"/>
            <a:ext cx="842988" cy="369332"/>
          </a:xfrm>
          <a:prstGeom prst="rect">
            <a:avLst/>
          </a:prstGeom>
          <a:noFill/>
        </p:spPr>
        <p:txBody>
          <a:bodyPr wrap="none" rtlCol="0">
            <a:spAutoFit/>
          </a:bodyPr>
          <a:lstStyle/>
          <a:p>
            <a:r>
              <a:rPr lang="en-US" dirty="0" smtClean="0">
                <a:solidFill>
                  <a:srgbClr val="FFFFFF"/>
                </a:solidFill>
              </a:rPr>
              <a:t>Thanks</a:t>
            </a:r>
            <a:endParaRPr lang="en-US" dirty="0">
              <a:solidFill>
                <a:srgbClr val="FFFFFF"/>
              </a:solidFill>
            </a:endParaRPr>
          </a:p>
        </p:txBody>
      </p:sp>
      <p:sp>
        <p:nvSpPr>
          <p:cNvPr id="6" name="TextBox 6"/>
          <p:cNvSpPr txBox="1"/>
          <p:nvPr/>
        </p:nvSpPr>
        <p:spPr>
          <a:xfrm>
            <a:off x="9071108" y="1612405"/>
            <a:ext cx="493661" cy="369332"/>
          </a:xfrm>
          <a:prstGeom prst="rect">
            <a:avLst/>
          </a:prstGeom>
          <a:noFill/>
        </p:spPr>
        <p:txBody>
          <a:bodyPr wrap="none" rtlCol="0">
            <a:spAutoFit/>
          </a:bodyPr>
          <a:lstStyle/>
          <a:p>
            <a:r>
              <a:rPr lang="en-US" dirty="0" err="1" smtClean="0">
                <a:solidFill>
                  <a:srgbClr val="FFFFFF"/>
                </a:solidFill>
              </a:rPr>
              <a:t>Tak</a:t>
            </a:r>
            <a:endParaRPr lang="en-US" dirty="0">
              <a:solidFill>
                <a:srgbClr val="FFFFFF"/>
              </a:solidFill>
            </a:endParaRPr>
          </a:p>
        </p:txBody>
      </p:sp>
      <p:sp>
        <p:nvSpPr>
          <p:cNvPr id="7" name="TextBox 7"/>
          <p:cNvSpPr txBox="1"/>
          <p:nvPr/>
        </p:nvSpPr>
        <p:spPr>
          <a:xfrm>
            <a:off x="9720668" y="1797071"/>
            <a:ext cx="591444" cy="369332"/>
          </a:xfrm>
          <a:prstGeom prst="rect">
            <a:avLst/>
          </a:prstGeom>
          <a:noFill/>
        </p:spPr>
        <p:txBody>
          <a:bodyPr wrap="none" rtlCol="0">
            <a:spAutoFit/>
          </a:bodyPr>
          <a:lstStyle/>
          <a:p>
            <a:r>
              <a:rPr lang="en-US" dirty="0" smtClean="0">
                <a:solidFill>
                  <a:srgbClr val="FFFFFF"/>
                </a:solidFill>
              </a:rPr>
              <a:t>Tack</a:t>
            </a:r>
            <a:endParaRPr lang="en-US" dirty="0">
              <a:solidFill>
                <a:srgbClr val="FFFFFF"/>
              </a:solidFill>
            </a:endParaRPr>
          </a:p>
        </p:txBody>
      </p:sp>
      <p:sp>
        <p:nvSpPr>
          <p:cNvPr id="8" name="TextBox 8"/>
          <p:cNvSpPr txBox="1"/>
          <p:nvPr/>
        </p:nvSpPr>
        <p:spPr>
          <a:xfrm>
            <a:off x="7191087" y="3345180"/>
            <a:ext cx="959365" cy="369332"/>
          </a:xfrm>
          <a:prstGeom prst="rect">
            <a:avLst/>
          </a:prstGeom>
          <a:noFill/>
        </p:spPr>
        <p:txBody>
          <a:bodyPr wrap="none" rtlCol="0">
            <a:spAutoFit/>
          </a:bodyPr>
          <a:lstStyle/>
          <a:p>
            <a:r>
              <a:rPr lang="en-US" dirty="0" err="1" smtClean="0">
                <a:solidFill>
                  <a:srgbClr val="FFFFFF"/>
                </a:solidFill>
              </a:rPr>
              <a:t>Bedankt</a:t>
            </a:r>
            <a:endParaRPr lang="en-US" dirty="0">
              <a:solidFill>
                <a:srgbClr val="FFFFFF"/>
              </a:solidFill>
            </a:endParaRPr>
          </a:p>
        </p:txBody>
      </p:sp>
      <p:sp>
        <p:nvSpPr>
          <p:cNvPr id="9" name="TextBox 9"/>
          <p:cNvSpPr txBox="1"/>
          <p:nvPr/>
        </p:nvSpPr>
        <p:spPr>
          <a:xfrm>
            <a:off x="8606148" y="3513204"/>
            <a:ext cx="771943" cy="369332"/>
          </a:xfrm>
          <a:prstGeom prst="rect">
            <a:avLst/>
          </a:prstGeom>
          <a:noFill/>
        </p:spPr>
        <p:txBody>
          <a:bodyPr wrap="none" rtlCol="0">
            <a:spAutoFit/>
          </a:bodyPr>
          <a:lstStyle/>
          <a:p>
            <a:r>
              <a:rPr lang="en-US" dirty="0" err="1" smtClean="0">
                <a:solidFill>
                  <a:srgbClr val="FFFFFF"/>
                </a:solidFill>
              </a:rPr>
              <a:t>Danke</a:t>
            </a:r>
            <a:endParaRPr lang="en-US" dirty="0">
              <a:solidFill>
                <a:srgbClr val="FFFFFF"/>
              </a:solidFill>
            </a:endParaRPr>
          </a:p>
        </p:txBody>
      </p:sp>
      <p:sp>
        <p:nvSpPr>
          <p:cNvPr id="10" name="TextBox 10"/>
          <p:cNvSpPr txBox="1"/>
          <p:nvPr/>
        </p:nvSpPr>
        <p:spPr>
          <a:xfrm>
            <a:off x="10312112" y="3219492"/>
            <a:ext cx="980012" cy="369332"/>
          </a:xfrm>
          <a:prstGeom prst="rect">
            <a:avLst/>
          </a:prstGeom>
          <a:noFill/>
        </p:spPr>
        <p:txBody>
          <a:bodyPr wrap="none" rtlCol="0">
            <a:spAutoFit/>
          </a:bodyPr>
          <a:lstStyle/>
          <a:p>
            <a:r>
              <a:rPr lang="en-US" dirty="0" smtClean="0">
                <a:solidFill>
                  <a:srgbClr val="FFFFFF"/>
                </a:solidFill>
              </a:rPr>
              <a:t>D</a:t>
            </a:r>
            <a:r>
              <a:rPr lang="pl-PL" dirty="0" smtClean="0">
                <a:solidFill>
                  <a:srgbClr val="FFFFFF"/>
                </a:solidFill>
              </a:rPr>
              <a:t>ziękuję</a:t>
            </a:r>
            <a:endParaRPr lang="en-US" dirty="0">
              <a:solidFill>
                <a:srgbClr val="FFFFFF"/>
              </a:solidFill>
            </a:endParaRPr>
          </a:p>
        </p:txBody>
      </p:sp>
      <p:sp>
        <p:nvSpPr>
          <p:cNvPr id="11" name="TextBox 11"/>
          <p:cNvSpPr txBox="1"/>
          <p:nvPr/>
        </p:nvSpPr>
        <p:spPr>
          <a:xfrm>
            <a:off x="8980571" y="4641913"/>
            <a:ext cx="776238" cy="369332"/>
          </a:xfrm>
          <a:prstGeom prst="rect">
            <a:avLst/>
          </a:prstGeom>
          <a:noFill/>
        </p:spPr>
        <p:txBody>
          <a:bodyPr wrap="none" rtlCol="0">
            <a:spAutoFit/>
          </a:bodyPr>
          <a:lstStyle/>
          <a:p>
            <a:r>
              <a:rPr lang="en-US" dirty="0" smtClean="0">
                <a:solidFill>
                  <a:srgbClr val="FFFFFF"/>
                </a:solidFill>
              </a:rPr>
              <a:t>Grazie</a:t>
            </a:r>
            <a:endParaRPr lang="en-US" dirty="0">
              <a:solidFill>
                <a:srgbClr val="FFFFFF"/>
              </a:solidFill>
            </a:endParaRPr>
          </a:p>
        </p:txBody>
      </p:sp>
      <p:sp>
        <p:nvSpPr>
          <p:cNvPr id="12" name="TextBox 12"/>
          <p:cNvSpPr txBox="1"/>
          <p:nvPr/>
        </p:nvSpPr>
        <p:spPr>
          <a:xfrm>
            <a:off x="7162622" y="4146331"/>
            <a:ext cx="724686" cy="369332"/>
          </a:xfrm>
          <a:prstGeom prst="rect">
            <a:avLst/>
          </a:prstGeom>
          <a:noFill/>
        </p:spPr>
        <p:txBody>
          <a:bodyPr wrap="none" rtlCol="0">
            <a:spAutoFit/>
          </a:bodyPr>
          <a:lstStyle/>
          <a:p>
            <a:r>
              <a:rPr lang="en-US" dirty="0" smtClean="0">
                <a:solidFill>
                  <a:srgbClr val="FFFFFF"/>
                </a:solidFill>
              </a:rPr>
              <a:t>Merci</a:t>
            </a:r>
            <a:endParaRPr lang="en-US" dirty="0">
              <a:solidFill>
                <a:srgbClr val="FFFFFF"/>
              </a:solidFill>
            </a:endParaRPr>
          </a:p>
        </p:txBody>
      </p:sp>
      <p:sp>
        <p:nvSpPr>
          <p:cNvPr id="13" name="TextBox 13"/>
          <p:cNvSpPr txBox="1"/>
          <p:nvPr/>
        </p:nvSpPr>
        <p:spPr>
          <a:xfrm>
            <a:off x="7091160" y="5194924"/>
            <a:ext cx="867610" cy="369332"/>
          </a:xfrm>
          <a:prstGeom prst="rect">
            <a:avLst/>
          </a:prstGeom>
          <a:noFill/>
        </p:spPr>
        <p:txBody>
          <a:bodyPr wrap="none" rtlCol="0">
            <a:spAutoFit/>
          </a:bodyPr>
          <a:lstStyle/>
          <a:p>
            <a:r>
              <a:rPr lang="en-US" dirty="0" smtClean="0">
                <a:solidFill>
                  <a:srgbClr val="FFFFFF"/>
                </a:solidFill>
              </a:rPr>
              <a:t>Gracias</a:t>
            </a:r>
            <a:endParaRPr lang="en-US" dirty="0">
              <a:solidFill>
                <a:srgbClr val="FFFFFF"/>
              </a:solidFill>
            </a:endParaRPr>
          </a:p>
        </p:txBody>
      </p:sp>
      <p:pic>
        <p:nvPicPr>
          <p:cNvPr id="14"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446" y="528851"/>
            <a:ext cx="5052603" cy="1412417"/>
          </a:xfrm>
          <a:prstGeom prst="rect">
            <a:avLst/>
          </a:prstGeom>
        </p:spPr>
      </p:pic>
      <p:sp>
        <p:nvSpPr>
          <p:cNvPr id="2" name="Foliennummernplatzhalter 1"/>
          <p:cNvSpPr>
            <a:spLocks noGrp="1"/>
          </p:cNvSpPr>
          <p:nvPr>
            <p:ph type="sldNum" sz="quarter" idx="12"/>
          </p:nvPr>
        </p:nvSpPr>
        <p:spPr/>
        <p:txBody>
          <a:bodyPr/>
          <a:lstStyle/>
          <a:p>
            <a:fld id="{9B2FE738-146D-49F4-AF37-EE8327504D71}" type="slidenum">
              <a:rPr lang="en-GB" smtClean="0"/>
              <a:t>14</a:t>
            </a:fld>
            <a:endParaRPr lang="en-GB"/>
          </a:p>
        </p:txBody>
      </p:sp>
      <p:sp>
        <p:nvSpPr>
          <p:cNvPr id="15" name="Textfeld 14"/>
          <p:cNvSpPr txBox="1"/>
          <p:nvPr/>
        </p:nvSpPr>
        <p:spPr>
          <a:xfrm>
            <a:off x="11555571" y="6105125"/>
            <a:ext cx="532518" cy="461665"/>
          </a:xfrm>
          <a:prstGeom prst="rect">
            <a:avLst/>
          </a:prstGeom>
          <a:noFill/>
        </p:spPr>
        <p:txBody>
          <a:bodyPr wrap="none" rtlCol="0">
            <a:spAutoFit/>
          </a:bodyPr>
          <a:lstStyle/>
          <a:p>
            <a:r>
              <a:rPr lang="ar-AE" sz="2400" dirty="0" smtClean="0">
                <a:solidFill>
                  <a:schemeClr val="bg1"/>
                </a:solidFill>
              </a:rPr>
              <a:t>شك</a:t>
            </a:r>
            <a:endParaRPr lang="de-DE" dirty="0">
              <a:solidFill>
                <a:schemeClr val="bg1"/>
              </a:solidFill>
            </a:endParaRPr>
          </a:p>
        </p:txBody>
      </p:sp>
      <p:sp>
        <p:nvSpPr>
          <p:cNvPr id="3" name="Rectangle 2"/>
          <p:cNvSpPr/>
          <p:nvPr/>
        </p:nvSpPr>
        <p:spPr>
          <a:xfrm>
            <a:off x="1097280" y="2402900"/>
            <a:ext cx="3750987" cy="2640723"/>
          </a:xfrm>
          <a:prstGeom prst="rect">
            <a:avLst/>
          </a:prstGeom>
        </p:spPr>
        <p:txBody>
          <a:bodyPr wrap="square">
            <a:spAutoFit/>
          </a:bodyPr>
          <a:lstStyle/>
          <a:p>
            <a:pPr algn="just">
              <a:lnSpc>
                <a:spcPct val="115000"/>
              </a:lnSpc>
              <a:spcBef>
                <a:spcPts val="1200"/>
              </a:spcBef>
              <a:spcAft>
                <a:spcPts val="1200"/>
              </a:spcAft>
            </a:pPr>
            <a:r>
              <a:rPr lang="en-US" i="1" dirty="0" smtClean="0">
                <a:solidFill>
                  <a:schemeClr val="bg1"/>
                </a:solidFill>
                <a:latin typeface="Calibri" panose="020F0502020204030204" pitchFamily="34" charset="0"/>
                <a:ea typeface="Calibri" panose="020F0502020204030204" pitchFamily="34" charset="0"/>
              </a:rPr>
              <a:t>“The </a:t>
            </a:r>
            <a:r>
              <a:rPr lang="en-US" i="1" dirty="0">
                <a:solidFill>
                  <a:schemeClr val="bg1"/>
                </a:solidFill>
                <a:latin typeface="Calibri" panose="020F0502020204030204" pitchFamily="34" charset="0"/>
                <a:ea typeface="Calibri" panose="020F0502020204030204" pitchFamily="34" charset="0"/>
              </a:rPr>
              <a:t>strength of LEAPS lies in </a:t>
            </a:r>
            <a:r>
              <a:rPr lang="en-US" i="1" dirty="0" smtClean="0">
                <a:solidFill>
                  <a:schemeClr val="bg1"/>
                </a:solidFill>
                <a:latin typeface="Calibri" panose="020F0502020204030204" pitchFamily="34" charset="0"/>
                <a:ea typeface="Calibri" panose="020F0502020204030204" pitchFamily="34" charset="0"/>
              </a:rPr>
              <a:t>its staff and </a:t>
            </a:r>
            <a:r>
              <a:rPr lang="en-US" i="1" dirty="0">
                <a:solidFill>
                  <a:schemeClr val="bg1"/>
                </a:solidFill>
                <a:latin typeface="Calibri" panose="020F0502020204030204" pitchFamily="34" charset="0"/>
                <a:ea typeface="Calibri" panose="020F0502020204030204" pitchFamily="34" charset="0"/>
              </a:rPr>
              <a:t>users, hailing from all European countries, beyond those which host the facilities. Member States and facilities should optimize the funding instruments under Horizon Europe for the benefit of researchers and innovators across all </a:t>
            </a:r>
            <a:r>
              <a:rPr lang="en-US" i="1" dirty="0" smtClean="0">
                <a:solidFill>
                  <a:schemeClr val="bg1"/>
                </a:solidFill>
                <a:latin typeface="Calibri" panose="020F0502020204030204" pitchFamily="34" charset="0"/>
                <a:ea typeface="Calibri" panose="020F0502020204030204" pitchFamily="34" charset="0"/>
              </a:rPr>
              <a:t>Europe”</a:t>
            </a:r>
            <a:endParaRPr lang="en-US" i="1" dirty="0">
              <a:solidFill>
                <a:schemeClr val="bg1"/>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5538129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1901456" y="56344"/>
            <a:ext cx="9716429" cy="558118"/>
          </a:xfrm>
        </p:spPr>
        <p:txBody>
          <a:bodyPr>
            <a:normAutofit/>
          </a:bodyPr>
          <a:lstStyle/>
          <a:p>
            <a:pPr algn="ctr"/>
            <a:r>
              <a:rPr lang="en-US" dirty="0" smtClean="0"/>
              <a:t>RIs challenges and opportunities in the pandemic era</a:t>
            </a:r>
            <a:endParaRPr lang="de-DE" sz="2200" dirty="0"/>
          </a:p>
        </p:txBody>
      </p:sp>
      <p:sp>
        <p:nvSpPr>
          <p:cNvPr id="4" name="Foliennummernplatzhalt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2FE738-146D-49F4-AF37-EE8327504D71}" type="slidenum">
              <a:rPr kumimoji="0" lang="en-GB" sz="1200" b="0" i="0" u="none" strike="noStrike" kern="1200" cap="none" spc="0" normalizeH="0" baseline="0" noProof="0" smtClean="0">
                <a:ln>
                  <a:noFill/>
                </a:ln>
                <a:solidFill>
                  <a:srgbClr val="1F497D"/>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srgbClr val="1F497D"/>
              </a:solidFill>
              <a:effectLst/>
              <a:uLnTx/>
              <a:uFillTx/>
              <a:latin typeface="Calibri"/>
              <a:ea typeface="+mn-ea"/>
              <a:cs typeface="+mn-cs"/>
            </a:endParaRPr>
          </a:p>
        </p:txBody>
      </p:sp>
      <p:pic>
        <p:nvPicPr>
          <p:cNvPr id="6" name="Picture 5"/>
          <p:cNvPicPr>
            <a:picLocks noChangeAspect="1"/>
          </p:cNvPicPr>
          <p:nvPr/>
        </p:nvPicPr>
        <p:blipFill>
          <a:blip r:embed="rId2"/>
          <a:stretch>
            <a:fillRect/>
          </a:stretch>
        </p:blipFill>
        <p:spPr>
          <a:xfrm>
            <a:off x="129859" y="148258"/>
            <a:ext cx="1328823" cy="1335012"/>
          </a:xfrm>
          <a:prstGeom prst="rect">
            <a:avLst/>
          </a:prstGeom>
        </p:spPr>
      </p:pic>
      <p:pic>
        <p:nvPicPr>
          <p:cNvPr id="2" name="Picture 1"/>
          <p:cNvPicPr>
            <a:picLocks noChangeAspect="1"/>
          </p:cNvPicPr>
          <p:nvPr/>
        </p:nvPicPr>
        <p:blipFill>
          <a:blip r:embed="rId3"/>
          <a:stretch>
            <a:fillRect/>
          </a:stretch>
        </p:blipFill>
        <p:spPr>
          <a:xfrm>
            <a:off x="1953558" y="5302589"/>
            <a:ext cx="4898958" cy="1377453"/>
          </a:xfrm>
          <a:prstGeom prst="rect">
            <a:avLst/>
          </a:prstGeom>
        </p:spPr>
      </p:pic>
      <p:sp>
        <p:nvSpPr>
          <p:cNvPr id="5" name="Rectangle 4"/>
          <p:cNvSpPr/>
          <p:nvPr/>
        </p:nvSpPr>
        <p:spPr>
          <a:xfrm>
            <a:off x="1617693" y="6554682"/>
            <a:ext cx="6096000" cy="26161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hlinkClick r:id="rId4"/>
              </a:rPr>
              <a:t>https://www.ceric-eric.eu/wp-content/uploads/2020/05/Working-practices-During-Pandemic.pdf</a:t>
            </a: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p:cNvSpPr txBox="1"/>
          <p:nvPr/>
        </p:nvSpPr>
        <p:spPr>
          <a:xfrm>
            <a:off x="2934632" y="577903"/>
            <a:ext cx="24272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Challenges in operation</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TextBox 16"/>
          <p:cNvSpPr txBox="1"/>
          <p:nvPr/>
        </p:nvSpPr>
        <p:spPr>
          <a:xfrm>
            <a:off x="8280514" y="570524"/>
            <a:ext cx="15183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Opportunities</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7" name="Pentagon 6"/>
          <p:cNvSpPr/>
          <p:nvPr/>
        </p:nvSpPr>
        <p:spPr>
          <a:xfrm>
            <a:off x="1901456" y="969746"/>
            <a:ext cx="1081825" cy="599864"/>
          </a:xfrm>
          <a:prstGeom prst="homePlate">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lumMod val="65000"/>
                    <a:lumOff val="35000"/>
                  </a:prstClr>
                </a:solidFill>
                <a:effectLst/>
                <a:uLnTx/>
                <a:uFillTx/>
                <a:latin typeface="Calibri"/>
                <a:ea typeface="+mn-ea"/>
                <a:cs typeface="+mn-cs"/>
              </a:rPr>
              <a:t>Lock down</a:t>
            </a:r>
            <a:endParaRPr kumimoji="0" lang="en-US" sz="18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sp>
        <p:nvSpPr>
          <p:cNvPr id="12" name="Pentagon 11"/>
          <p:cNvSpPr/>
          <p:nvPr/>
        </p:nvSpPr>
        <p:spPr>
          <a:xfrm>
            <a:off x="2626653" y="1636673"/>
            <a:ext cx="1339402" cy="599864"/>
          </a:xfrm>
          <a:prstGeom prst="homePlate">
            <a:avLst/>
          </a:prstGeom>
          <a:solidFill>
            <a:srgbClr val="FFFF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lumMod val="65000"/>
                    <a:lumOff val="35000"/>
                  </a:prstClr>
                </a:solidFill>
                <a:effectLst/>
                <a:uLnTx/>
                <a:uFillTx/>
                <a:latin typeface="Calibri"/>
                <a:ea typeface="+mn-ea"/>
                <a:cs typeface="+mn-cs"/>
              </a:rPr>
              <a:t>Extended smart working</a:t>
            </a:r>
            <a:endParaRPr kumimoji="0" lang="en-US" sz="14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sp>
        <p:nvSpPr>
          <p:cNvPr id="13" name="Pentagon 12"/>
          <p:cNvSpPr/>
          <p:nvPr/>
        </p:nvSpPr>
        <p:spPr>
          <a:xfrm>
            <a:off x="3489923" y="2303600"/>
            <a:ext cx="1339402" cy="599864"/>
          </a:xfrm>
          <a:prstGeom prst="homePlate">
            <a:avLst/>
          </a:prstGeom>
          <a:solidFill>
            <a:srgbClr val="FFFF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lumMod val="65000"/>
                    <a:lumOff val="35000"/>
                  </a:prstClr>
                </a:solidFill>
                <a:effectLst/>
                <a:uLnTx/>
                <a:uFillTx/>
                <a:latin typeface="Calibri"/>
                <a:ea typeface="+mn-ea"/>
                <a:cs typeface="+mn-cs"/>
              </a:rPr>
              <a:t>Reduced DEV activities</a:t>
            </a:r>
            <a:endParaRPr kumimoji="0" lang="en-US" sz="14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sp>
        <p:nvSpPr>
          <p:cNvPr id="9" name="Rounded Rectangle 8"/>
          <p:cNvSpPr/>
          <p:nvPr/>
        </p:nvSpPr>
        <p:spPr>
          <a:xfrm>
            <a:off x="1870374" y="2516185"/>
            <a:ext cx="1512558" cy="65320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lumMod val="65000"/>
                    <a:lumOff val="35000"/>
                  </a:prstClr>
                </a:solidFill>
                <a:effectLst/>
                <a:uLnTx/>
                <a:uFillTx/>
                <a:latin typeface="Calibri"/>
                <a:ea typeface="+mn-ea"/>
                <a:cs typeface="+mn-cs"/>
              </a:rPr>
              <a:t>New safety measurements</a:t>
            </a:r>
            <a:endParaRPr kumimoji="0" lang="en-US" sz="16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sp>
        <p:nvSpPr>
          <p:cNvPr id="15" name="Pentagon 14"/>
          <p:cNvSpPr/>
          <p:nvPr/>
        </p:nvSpPr>
        <p:spPr>
          <a:xfrm>
            <a:off x="3489923" y="2963811"/>
            <a:ext cx="1339402" cy="599864"/>
          </a:xfrm>
          <a:prstGeom prst="homePlate">
            <a:avLst/>
          </a:prstGeom>
          <a:solidFill>
            <a:srgbClr val="FFFF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lumMod val="65000"/>
                    <a:lumOff val="35000"/>
                  </a:prstClr>
                </a:solidFill>
                <a:effectLst/>
                <a:uLnTx/>
                <a:uFillTx/>
                <a:latin typeface="Calibri"/>
                <a:ea typeface="+mn-ea"/>
                <a:cs typeface="+mn-cs"/>
              </a:rPr>
              <a:t>Light Operation</a:t>
            </a:r>
            <a:endParaRPr kumimoji="0" lang="en-US" sz="14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sp>
        <p:nvSpPr>
          <p:cNvPr id="16" name="Rounded Rectangle 15"/>
          <p:cNvSpPr/>
          <p:nvPr/>
        </p:nvSpPr>
        <p:spPr>
          <a:xfrm>
            <a:off x="2733644" y="4340559"/>
            <a:ext cx="1512558" cy="65320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Calibri"/>
                <a:ea typeface="+mn-ea"/>
                <a:cs typeface="+mn-cs"/>
              </a:rPr>
              <a:t>Sample mail-in</a:t>
            </a:r>
            <a:endParaRPr kumimoji="0" lang="en-US" sz="1600" b="1"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Pentagon 18"/>
          <p:cNvSpPr/>
          <p:nvPr/>
        </p:nvSpPr>
        <p:spPr>
          <a:xfrm>
            <a:off x="4331771" y="4023042"/>
            <a:ext cx="1339402" cy="599864"/>
          </a:xfrm>
          <a:prstGeom prst="homePlat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Calibri"/>
                <a:ea typeface="+mn-ea"/>
                <a:cs typeface="+mn-cs"/>
              </a:rPr>
              <a:t>Modified Operation</a:t>
            </a:r>
            <a:endParaRPr kumimoji="0" lang="en-US" sz="1400" b="1"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Rounded Rectangle 19"/>
          <p:cNvSpPr/>
          <p:nvPr/>
        </p:nvSpPr>
        <p:spPr>
          <a:xfrm>
            <a:off x="2733644" y="3648847"/>
            <a:ext cx="1512558" cy="65320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Calibri"/>
                <a:ea typeface="+mn-ea"/>
                <a:cs typeface="+mn-cs"/>
              </a:rPr>
              <a:t>Remote control</a:t>
            </a:r>
            <a:endParaRPr kumimoji="0" lang="en-US" sz="1600" b="1"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Rounded Rectangle 20"/>
          <p:cNvSpPr/>
          <p:nvPr/>
        </p:nvSpPr>
        <p:spPr>
          <a:xfrm>
            <a:off x="4159624" y="1107673"/>
            <a:ext cx="1632653" cy="870346"/>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smtClean="0">
                <a:ln>
                  <a:noFill/>
                </a:ln>
                <a:solidFill>
                  <a:prstClr val="black">
                    <a:lumMod val="65000"/>
                    <a:lumOff val="35000"/>
                  </a:prstClr>
                </a:solidFill>
                <a:effectLst/>
                <a:uLnTx/>
                <a:uFillTx/>
                <a:latin typeface="Calibri"/>
                <a:ea typeface="+mn-ea"/>
                <a:cs typeface="+mn-cs"/>
              </a:rPr>
              <a:t>Family conciliation, support to staff</a:t>
            </a:r>
            <a:endParaRPr kumimoji="0" lang="en-US" sz="1600" b="0" i="1"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sp>
        <p:nvSpPr>
          <p:cNvPr id="23" name="Pentagon 22"/>
          <p:cNvSpPr/>
          <p:nvPr/>
        </p:nvSpPr>
        <p:spPr>
          <a:xfrm>
            <a:off x="7415388" y="1002631"/>
            <a:ext cx="3523021" cy="599864"/>
          </a:xfrm>
          <a:prstGeom prst="homePlate">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lumMod val="65000"/>
                    <a:lumOff val="35000"/>
                  </a:prstClr>
                </a:solidFill>
                <a:effectLst/>
                <a:uLnTx/>
                <a:uFillTx/>
                <a:latin typeface="Calibri"/>
                <a:ea typeface="+mn-ea"/>
                <a:cs typeface="+mn-cs"/>
              </a:rPr>
              <a:t>Visibility of science in society</a:t>
            </a:r>
            <a:endParaRPr kumimoji="0" lang="en-US" sz="18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sp>
        <p:nvSpPr>
          <p:cNvPr id="24" name="Pentagon 23"/>
          <p:cNvSpPr/>
          <p:nvPr/>
        </p:nvSpPr>
        <p:spPr>
          <a:xfrm>
            <a:off x="7105733" y="1783662"/>
            <a:ext cx="2386825" cy="816574"/>
          </a:xfrm>
          <a:prstGeom prst="homePlate">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lumMod val="65000"/>
                    <a:lumOff val="35000"/>
                  </a:prstClr>
                </a:solidFill>
                <a:effectLst/>
                <a:uLnTx/>
                <a:uFillTx/>
                <a:latin typeface="Calibri"/>
                <a:ea typeface="+mn-ea"/>
                <a:cs typeface="+mn-cs"/>
              </a:rPr>
              <a:t>Collaboration strengthening</a:t>
            </a:r>
            <a:endParaRPr kumimoji="0" lang="en-US" sz="1800" b="1"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sp>
        <p:nvSpPr>
          <p:cNvPr id="25" name="Rounded Rectangle 24"/>
          <p:cNvSpPr/>
          <p:nvPr/>
        </p:nvSpPr>
        <p:spPr>
          <a:xfrm>
            <a:off x="9897844" y="1729890"/>
            <a:ext cx="1787907" cy="870346"/>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202020"/>
                </a:solidFill>
                <a:effectLst/>
                <a:uLnTx/>
                <a:uFillTx/>
                <a:latin typeface="Calibri" panose="020F0502020204030204" pitchFamily="34" charset="0"/>
                <a:ea typeface="Arial" panose="020B0604020202020204" pitchFamily="34" charset="0"/>
                <a:cs typeface="+mn-cs"/>
              </a:rPr>
              <a:t>See for example AOBA </a:t>
            </a:r>
            <a:r>
              <a:rPr kumimoji="0" lang="en-US" sz="1600" b="0" i="0" u="none" strike="noStrike" kern="1200" cap="none" spc="0" normalizeH="0" baseline="0" noProof="0" dirty="0">
                <a:ln>
                  <a:noFill/>
                </a:ln>
                <a:solidFill>
                  <a:srgbClr val="202020"/>
                </a:solidFill>
                <a:effectLst/>
                <a:uLnTx/>
                <a:uFillTx/>
                <a:latin typeface="Calibri" panose="020F0502020204030204" pitchFamily="34" charset="0"/>
                <a:ea typeface="Arial" panose="020B0604020202020204" pitchFamily="34" charset="0"/>
                <a:cs typeface="+mn-cs"/>
              </a:rPr>
              <a:t>2</a:t>
            </a:r>
            <a:r>
              <a:rPr kumimoji="0" lang="en-US" sz="1600" b="0" i="0" u="none" strike="noStrike" kern="1200" cap="none" spc="0" normalizeH="0" baseline="30000" noProof="0" dirty="0">
                <a:ln>
                  <a:noFill/>
                </a:ln>
                <a:solidFill>
                  <a:srgbClr val="202020"/>
                </a:solidFill>
                <a:effectLst/>
                <a:uLnTx/>
                <a:uFillTx/>
                <a:latin typeface="Calibri" panose="020F0502020204030204" pitchFamily="34" charset="0"/>
                <a:ea typeface="Arial" panose="020B0604020202020204" pitchFamily="34" charset="0"/>
                <a:cs typeface="+mn-cs"/>
              </a:rPr>
              <a:t>nd</a:t>
            </a:r>
            <a:r>
              <a:rPr kumimoji="0" lang="en-US" sz="1600" b="0" i="0" u="none" strike="noStrike" kern="1200" cap="none" spc="0" normalizeH="0" baseline="0" noProof="0" dirty="0">
                <a:ln>
                  <a:noFill/>
                </a:ln>
                <a:solidFill>
                  <a:srgbClr val="202020"/>
                </a:solidFill>
                <a:effectLst/>
                <a:uLnTx/>
                <a:uFillTx/>
                <a:latin typeface="Calibri" panose="020F0502020204030204" pitchFamily="34" charset="0"/>
                <a:ea typeface="Arial" panose="020B0604020202020204" pitchFamily="34" charset="0"/>
                <a:cs typeface="+mn-cs"/>
              </a:rPr>
              <a:t> </a:t>
            </a:r>
            <a:r>
              <a:rPr kumimoji="0" lang="en-US" sz="1600" b="0" i="0" u="none" strike="noStrike" kern="1200" cap="none" spc="0" normalizeH="0" baseline="0" noProof="0" dirty="0" smtClean="0">
                <a:ln>
                  <a:noFill/>
                </a:ln>
                <a:solidFill>
                  <a:srgbClr val="202020"/>
                </a:solidFill>
                <a:effectLst/>
                <a:uLnTx/>
                <a:uFillTx/>
                <a:latin typeface="Calibri" panose="020F0502020204030204" pitchFamily="34" charset="0"/>
                <a:ea typeface="Arial" panose="020B0604020202020204" pitchFamily="34" charset="0"/>
                <a:cs typeface="+mn-cs"/>
              </a:rPr>
              <a:t>Summit: EU, AS, Am RIs</a:t>
            </a: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Rectangle 13"/>
          <p:cNvSpPr/>
          <p:nvPr/>
        </p:nvSpPr>
        <p:spPr>
          <a:xfrm>
            <a:off x="9652265" y="2585839"/>
            <a:ext cx="2279063" cy="6001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hlinkClick r:id="rId5"/>
              </a:rPr>
              <a:t>https://www.cells.es/en/media/news/world-x-ray-science-facilities-are-contributing-to-overcoming-covid-19</a:t>
            </a: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p:txBody>
      </p:sp>
      <p:sp>
        <p:nvSpPr>
          <p:cNvPr id="28" name="Round Diagonal Corner Rectangle 27"/>
          <p:cNvSpPr/>
          <p:nvPr/>
        </p:nvSpPr>
        <p:spPr>
          <a:xfrm>
            <a:off x="7841904" y="3421618"/>
            <a:ext cx="3203296" cy="930582"/>
          </a:xfrm>
          <a:prstGeom prst="round2Diag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pitchFamily="34" charset="0"/>
                <a:ea typeface="Arial" panose="020B0604020202020204" pitchFamily="34" charset="0"/>
                <a:cs typeface="+mn-cs"/>
              </a:rPr>
              <a:t>Contribution </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Arial" panose="020B0604020202020204" pitchFamily="34" charset="0"/>
                <a:cs typeface="+mn-cs"/>
              </a:rPr>
              <a:t>to </a:t>
            </a:r>
            <a:r>
              <a:rPr kumimoji="0" lang="en-US" sz="1800" b="1" i="0" u="none" strike="noStrike" kern="1200" cap="none" spc="0" normalizeH="0" baseline="0" noProof="0" dirty="0">
                <a:ln>
                  <a:noFill/>
                </a:ln>
                <a:solidFill>
                  <a:prstClr val="white"/>
                </a:solidFill>
                <a:effectLst/>
                <a:uLnTx/>
                <a:uFillTx/>
                <a:latin typeface="Calibri"/>
                <a:ea typeface="+mn-ea"/>
                <a:cs typeface="+mn-cs"/>
              </a:rPr>
              <a:t>COVID-19 related </a:t>
            </a:r>
            <a:r>
              <a:rPr kumimoji="0" lang="en-US" sz="1800" b="1" i="0" u="none" strike="noStrike" kern="1200" cap="none" spc="0" normalizeH="0" baseline="0" noProof="0" dirty="0" smtClean="0">
                <a:ln>
                  <a:noFill/>
                </a:ln>
                <a:solidFill>
                  <a:prstClr val="white"/>
                </a:solidFill>
                <a:effectLst/>
                <a:uLnTx/>
                <a:uFillTx/>
                <a:latin typeface="Calibri"/>
                <a:ea typeface="+mn-ea"/>
                <a:cs typeface="+mn-cs"/>
              </a:rPr>
              <a:t>research</a:t>
            </a:r>
            <a:endParaRPr kumimoji="0" lang="en-US"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Rounded Rectangle 28"/>
          <p:cNvSpPr/>
          <p:nvPr/>
        </p:nvSpPr>
        <p:spPr>
          <a:xfrm>
            <a:off x="6911340" y="4454994"/>
            <a:ext cx="1703294"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Arial" panose="020B0604020202020204" pitchFamily="34" charset="0"/>
                <a:cs typeface="+mn-cs"/>
              </a:rPr>
              <a:t>Activation of rapid </a:t>
            </a:r>
            <a:r>
              <a:rPr kumimoji="0" lang="en-US" sz="1600" b="0" i="0" u="none" strike="noStrike" kern="1200" cap="none" spc="0" normalizeH="0" baseline="0" noProof="0" dirty="0" smtClean="0">
                <a:ln>
                  <a:noFill/>
                </a:ln>
                <a:solidFill>
                  <a:prstClr val="white"/>
                </a:solidFill>
                <a:effectLst/>
                <a:uLnTx/>
                <a:uFillTx/>
                <a:latin typeface="Calibri" panose="020F0502020204030204" pitchFamily="34" charset="0"/>
                <a:ea typeface="Arial" panose="020B0604020202020204" pitchFamily="34" charset="0"/>
                <a:cs typeface="+mn-cs"/>
              </a:rPr>
              <a:t>access</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Arial" panose="020B0604020202020204" pitchFamily="34" charset="0"/>
              <a:cs typeface="+mn-cs"/>
            </a:endParaRPr>
          </a:p>
        </p:txBody>
      </p:sp>
      <p:sp>
        <p:nvSpPr>
          <p:cNvPr id="30" name="Rectangle 29"/>
          <p:cNvSpPr/>
          <p:nvPr/>
        </p:nvSpPr>
        <p:spPr>
          <a:xfrm>
            <a:off x="7002428" y="5379532"/>
            <a:ext cx="2135596"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202020"/>
                </a:solidFill>
                <a:effectLst/>
                <a:uLnTx/>
                <a:uFillTx/>
                <a:latin typeface="Calibri" panose="020F0502020204030204" pitchFamily="34" charset="0"/>
                <a:ea typeface="Arial" panose="020B0604020202020204" pitchFamily="34" charset="0"/>
                <a:cs typeface="+mn-cs"/>
              </a:rPr>
              <a:t>most </a:t>
            </a:r>
            <a:r>
              <a:rPr kumimoji="0" lang="en-US" sz="1200" b="0" i="0" u="none" strike="noStrike" kern="1200" cap="none" spc="0" normalizeH="0" baseline="0" noProof="0" dirty="0">
                <a:ln>
                  <a:noFill/>
                </a:ln>
                <a:solidFill>
                  <a:srgbClr val="202020"/>
                </a:solidFill>
                <a:effectLst/>
                <a:uLnTx/>
                <a:uFillTx/>
                <a:latin typeface="Calibri" panose="020F0502020204030204" pitchFamily="34" charset="0"/>
                <a:ea typeface="Arial" panose="020B0604020202020204" pitchFamily="34" charset="0"/>
                <a:cs typeface="+mn-cs"/>
              </a:rPr>
              <a:t>LEAPS </a:t>
            </a:r>
            <a:r>
              <a:rPr kumimoji="0" lang="en-US" sz="1200" b="0" i="0" u="none" strike="noStrike" kern="1200" cap="none" spc="0" normalizeH="0" baseline="0" noProof="0" dirty="0" smtClean="0">
                <a:ln>
                  <a:noFill/>
                </a:ln>
                <a:solidFill>
                  <a:srgbClr val="202020"/>
                </a:solidFill>
                <a:effectLst/>
                <a:uLnTx/>
                <a:uFillTx/>
                <a:latin typeface="Calibri" panose="020F0502020204030204" pitchFamily="34" charset="0"/>
                <a:ea typeface="Arial" panose="020B0604020202020204" pitchFamily="34" charset="0"/>
                <a:cs typeface="+mn-cs"/>
              </a:rPr>
              <a:t>members </a:t>
            </a:r>
            <a:r>
              <a:rPr kumimoji="0" lang="en-US" sz="1200" b="0" i="0" u="none" strike="noStrike" kern="1200" cap="none" spc="0" normalizeH="0" baseline="0" noProof="0" dirty="0">
                <a:ln>
                  <a:noFill/>
                </a:ln>
                <a:solidFill>
                  <a:srgbClr val="202020"/>
                </a:solidFill>
                <a:effectLst/>
                <a:uLnTx/>
                <a:uFillTx/>
                <a:latin typeface="Calibri" panose="020F0502020204030204" pitchFamily="34" charset="0"/>
                <a:ea typeface="Arial" panose="020B0604020202020204" pitchFamily="34" charset="0"/>
                <a:cs typeface="+mn-cs"/>
              </a:rPr>
              <a:t>and other </a:t>
            </a:r>
            <a:r>
              <a:rPr kumimoji="0" lang="en-US" sz="1200" b="0" i="0" u="none" strike="noStrike" kern="1200" cap="none" spc="0" normalizeH="0" baseline="0" noProof="0" dirty="0" smtClean="0">
                <a:ln>
                  <a:noFill/>
                </a:ln>
                <a:solidFill>
                  <a:srgbClr val="202020"/>
                </a:solidFill>
                <a:effectLst/>
                <a:uLnTx/>
                <a:uFillTx/>
                <a:latin typeface="Calibri" panose="020F0502020204030204" pitchFamily="34" charset="0"/>
                <a:ea typeface="Arial" panose="020B0604020202020204" pitchFamily="34" charset="0"/>
                <a:cs typeface="+mn-cs"/>
              </a:rPr>
              <a:t>RIs </a:t>
            </a:r>
            <a:r>
              <a:rPr kumimoji="0" lang="en-US" sz="1200" b="0" i="0" u="none" strike="noStrike" kern="1200" cap="none" spc="0" normalizeH="0" baseline="0" noProof="0" dirty="0">
                <a:ln>
                  <a:noFill/>
                </a:ln>
                <a:solidFill>
                  <a:srgbClr val="202020"/>
                </a:solidFill>
                <a:effectLst/>
                <a:uLnTx/>
                <a:uFillTx/>
                <a:latin typeface="Calibri" panose="020F0502020204030204" pitchFamily="34" charset="0"/>
                <a:ea typeface="Arial" panose="020B0604020202020204" pitchFamily="34" charset="0"/>
                <a:cs typeface="+mn-cs"/>
              </a:rPr>
              <a:t>in the </a:t>
            </a:r>
            <a:r>
              <a:rPr kumimoji="0" lang="en-US" sz="1200" b="0" i="0" u="none" strike="noStrike" kern="1200" cap="none" spc="0" normalizeH="0" baseline="0" noProof="0" dirty="0" smtClean="0">
                <a:ln>
                  <a:noFill/>
                </a:ln>
                <a:solidFill>
                  <a:srgbClr val="202020"/>
                </a:solidFill>
                <a:effectLst/>
                <a:uLnTx/>
                <a:uFillTx/>
                <a:latin typeface="Calibri" panose="020F0502020204030204" pitchFamily="34" charset="0"/>
                <a:ea typeface="Arial" panose="020B0604020202020204" pitchFamily="34" charset="0"/>
                <a:cs typeface="+mn-cs"/>
              </a:rPr>
              <a:t>world; see www.lightsources.org </a:t>
            </a:r>
            <a:endParaRPr kumimoji="0" lang="en-US" sz="1050" b="0" i="0" u="none" strike="noStrike" kern="1200" cap="none" spc="0" normalizeH="0" baseline="0" noProof="0" dirty="0">
              <a:ln>
                <a:noFill/>
              </a:ln>
              <a:solidFill>
                <a:srgbClr val="202020"/>
              </a:solidFill>
              <a:effectLst/>
              <a:uLnTx/>
              <a:uFillTx/>
              <a:latin typeface="Calibri" panose="020F0502020204030204" pitchFamily="34" charset="0"/>
              <a:ea typeface="Arial" panose="020B0604020202020204" pitchFamily="34" charset="0"/>
              <a:cs typeface="+mn-cs"/>
            </a:endParaRPr>
          </a:p>
        </p:txBody>
      </p:sp>
      <p:sp>
        <p:nvSpPr>
          <p:cNvPr id="31" name="Rounded Rectangle 30"/>
          <p:cNvSpPr/>
          <p:nvPr/>
        </p:nvSpPr>
        <p:spPr>
          <a:xfrm>
            <a:off x="8640911" y="4440275"/>
            <a:ext cx="1703294"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Calibri" panose="020F0502020204030204" pitchFamily="34" charset="0"/>
                <a:ea typeface="Arial" panose="020B0604020202020204" pitchFamily="34" charset="0"/>
                <a:cs typeface="+mn-cs"/>
              </a:rPr>
              <a:t>Quick response all around the world</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Arial" panose="020B0604020202020204" pitchFamily="34" charset="0"/>
              <a:cs typeface="+mn-cs"/>
            </a:endParaRPr>
          </a:p>
        </p:txBody>
      </p:sp>
      <p:sp>
        <p:nvSpPr>
          <p:cNvPr id="32" name="Rounded Rectangle 31"/>
          <p:cNvSpPr/>
          <p:nvPr/>
        </p:nvSpPr>
        <p:spPr>
          <a:xfrm>
            <a:off x="10374647" y="4440275"/>
            <a:ext cx="1703294"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Calibri" panose="020F0502020204030204" pitchFamily="34" charset="0"/>
                <a:ea typeface="Arial" panose="020B0604020202020204" pitchFamily="34" charset="0"/>
                <a:cs typeface="+mn-cs"/>
              </a:rPr>
              <a:t>Experiments being performed also in light op.</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Arial" panose="020B0604020202020204" pitchFamily="34" charset="0"/>
              <a:cs typeface="+mn-cs"/>
            </a:endParaRPr>
          </a:p>
        </p:txBody>
      </p:sp>
      <p:sp>
        <p:nvSpPr>
          <p:cNvPr id="34" name="Rounded Rectangle 33"/>
          <p:cNvSpPr/>
          <p:nvPr/>
        </p:nvSpPr>
        <p:spPr>
          <a:xfrm>
            <a:off x="5285862" y="3245192"/>
            <a:ext cx="1184169" cy="714587"/>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smtClean="0">
                <a:ln>
                  <a:noFill/>
                </a:ln>
                <a:solidFill>
                  <a:prstClr val="black"/>
                </a:solidFill>
                <a:effectLst/>
                <a:uLnTx/>
                <a:uFillTx/>
                <a:latin typeface="Calibri"/>
                <a:ea typeface="+mn-ea"/>
                <a:cs typeface="+mn-cs"/>
              </a:rPr>
              <a:t>Support to users</a:t>
            </a:r>
            <a:endParaRPr kumimoji="0" lang="en-US" sz="1600" b="1" i="1"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p:cNvSpPr txBox="1"/>
          <p:nvPr/>
        </p:nvSpPr>
        <p:spPr>
          <a:xfrm>
            <a:off x="3851501" y="5032271"/>
            <a:ext cx="2940542" cy="307777"/>
          </a:xfrm>
          <a:prstGeom prst="rect">
            <a:avLst/>
          </a:prstGeom>
          <a:solidFill>
            <a:schemeClr val="accent2">
              <a:lumMod val="20000"/>
              <a:lumOff val="80000"/>
            </a:scheme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smtClean="0">
                <a:ln>
                  <a:noFill/>
                </a:ln>
                <a:solidFill>
                  <a:prstClr val="black"/>
                </a:solidFill>
                <a:effectLst/>
                <a:uLnTx/>
                <a:uFillTx/>
                <a:latin typeface="Calibri"/>
                <a:ea typeface="+mn-ea"/>
                <a:cs typeface="+mn-cs"/>
              </a:rPr>
              <a:t>Webinar on operation in preparation</a:t>
            </a:r>
            <a:endParaRPr kumimoji="0" lang="en-US" sz="1400" b="0" i="1" u="none" strike="noStrike" kern="1200" cap="none" spc="0" normalizeH="0" baseline="0" noProof="0" dirty="0">
              <a:ln>
                <a:noFill/>
              </a:ln>
              <a:solidFill>
                <a:prstClr val="black"/>
              </a:solidFill>
              <a:effectLst/>
              <a:uLnTx/>
              <a:uFillTx/>
              <a:latin typeface="Calibri"/>
              <a:ea typeface="+mn-ea"/>
              <a:cs typeface="+mn-cs"/>
            </a:endParaRPr>
          </a:p>
        </p:txBody>
      </p:sp>
      <p:sp>
        <p:nvSpPr>
          <p:cNvPr id="35" name="TextBox 34"/>
          <p:cNvSpPr txBox="1"/>
          <p:nvPr/>
        </p:nvSpPr>
        <p:spPr>
          <a:xfrm>
            <a:off x="6982236" y="6003135"/>
            <a:ext cx="3803227" cy="307777"/>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smtClean="0">
                <a:ln>
                  <a:noFill/>
                </a:ln>
                <a:solidFill>
                  <a:prstClr val="black"/>
                </a:solidFill>
                <a:effectLst/>
                <a:uLnTx/>
                <a:uFillTx/>
                <a:latin typeface="Calibri"/>
                <a:ea typeface="+mn-ea"/>
                <a:cs typeface="+mn-cs"/>
              </a:rPr>
              <a:t>Webinar on COVID-19 research  in preparation</a:t>
            </a:r>
            <a:endParaRPr kumimoji="0" lang="en-US" sz="1400" b="0"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79235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8776351" y="3287089"/>
            <a:ext cx="3223601" cy="3450156"/>
          </a:xfrm>
          <a:prstGeom prst="rect">
            <a:avLst/>
          </a:prstGeom>
          <a:solidFill>
            <a:schemeClr val="bg1">
              <a:lumMod val="95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i="1" dirty="0">
                <a:solidFill>
                  <a:schemeClr val="tx1"/>
                </a:solidFill>
              </a:rPr>
              <a:t>At </a:t>
            </a:r>
            <a:r>
              <a:rPr lang="en-US" sz="1400" b="1" i="1" dirty="0">
                <a:solidFill>
                  <a:schemeClr val="tx1"/>
                </a:solidFill>
              </a:rPr>
              <a:t>SLS</a:t>
            </a:r>
            <a:r>
              <a:rPr lang="en-US" sz="1400" i="1" dirty="0">
                <a:solidFill>
                  <a:schemeClr val="tx1"/>
                </a:solidFill>
              </a:rPr>
              <a:t> </a:t>
            </a:r>
            <a:endParaRPr lang="en-US" sz="1400" i="1" dirty="0" smtClean="0">
              <a:solidFill>
                <a:schemeClr val="tx1"/>
              </a:solidFill>
            </a:endParaRPr>
          </a:p>
          <a:p>
            <a:r>
              <a:rPr lang="en-US" sz="1400" i="1" dirty="0" smtClean="0">
                <a:solidFill>
                  <a:schemeClr val="tx1"/>
                </a:solidFill>
              </a:rPr>
              <a:t>studying </a:t>
            </a:r>
            <a:r>
              <a:rPr lang="en-US" sz="1400" i="1" dirty="0">
                <a:solidFill>
                  <a:schemeClr val="tx1"/>
                </a:solidFill>
              </a:rPr>
              <a:t>how the inhibition of papain-like protease </a:t>
            </a:r>
            <a:r>
              <a:rPr lang="en-US" sz="1400" i="1" dirty="0" err="1">
                <a:solidFill>
                  <a:schemeClr val="tx1"/>
                </a:solidFill>
              </a:rPr>
              <a:t>PLpro</a:t>
            </a:r>
            <a:r>
              <a:rPr lang="en-US" sz="1400" i="1" dirty="0">
                <a:solidFill>
                  <a:schemeClr val="tx1"/>
                </a:solidFill>
              </a:rPr>
              <a:t> blocks SARS-CoV-2 spread and </a:t>
            </a:r>
            <a:r>
              <a:rPr lang="en-US" sz="1400" i="1" dirty="0" smtClean="0">
                <a:solidFill>
                  <a:schemeClr val="tx1"/>
                </a:solidFill>
              </a:rPr>
              <a:t>promotion </a:t>
            </a:r>
            <a:r>
              <a:rPr lang="en-US" sz="1400" i="1" dirty="0">
                <a:solidFill>
                  <a:schemeClr val="tx1"/>
                </a:solidFill>
              </a:rPr>
              <a:t>of anti-viral </a:t>
            </a:r>
            <a:r>
              <a:rPr lang="en-US" sz="1400" i="1" dirty="0" smtClean="0">
                <a:solidFill>
                  <a:schemeClr val="tx1"/>
                </a:solidFill>
              </a:rPr>
              <a:t>immunity</a:t>
            </a:r>
          </a:p>
          <a:p>
            <a:endParaRPr lang="en-US" sz="1400" i="1" dirty="0" smtClean="0">
              <a:solidFill>
                <a:schemeClr val="tx1"/>
              </a:solidFill>
            </a:endParaRPr>
          </a:p>
          <a:p>
            <a:endParaRPr lang="en-US" sz="1400" i="1" dirty="0" smtClean="0">
              <a:solidFill>
                <a:schemeClr val="tx1"/>
              </a:solidFill>
            </a:endParaRPr>
          </a:p>
          <a:p>
            <a:endParaRPr lang="en-US" sz="1400" i="1" dirty="0">
              <a:solidFill>
                <a:schemeClr val="tx1"/>
              </a:solidFill>
            </a:endParaRPr>
          </a:p>
          <a:p>
            <a:endParaRPr lang="en-US" sz="1400" i="1" dirty="0" smtClean="0">
              <a:solidFill>
                <a:schemeClr val="tx1"/>
              </a:solidFill>
            </a:endParaRPr>
          </a:p>
          <a:p>
            <a:endParaRPr lang="en-US" sz="1400" i="1" dirty="0">
              <a:solidFill>
                <a:schemeClr val="tx1"/>
              </a:solidFill>
            </a:endParaRPr>
          </a:p>
          <a:p>
            <a:endParaRPr lang="en-US" sz="1400" i="1" dirty="0" smtClean="0">
              <a:solidFill>
                <a:schemeClr val="tx1"/>
              </a:solidFill>
            </a:endParaRPr>
          </a:p>
          <a:p>
            <a:endParaRPr lang="en-US" sz="1400" i="1" dirty="0">
              <a:solidFill>
                <a:schemeClr val="tx1"/>
              </a:solidFill>
            </a:endParaRPr>
          </a:p>
          <a:p>
            <a:endParaRPr lang="en-US" sz="1400" i="1" dirty="0" smtClean="0">
              <a:solidFill>
                <a:schemeClr val="tx1"/>
              </a:solidFill>
            </a:endParaRPr>
          </a:p>
          <a:p>
            <a:endParaRPr lang="en-US" sz="1400" i="1" dirty="0" smtClean="0">
              <a:solidFill>
                <a:schemeClr val="tx1"/>
              </a:solidFill>
            </a:endParaRPr>
          </a:p>
          <a:p>
            <a:pPr algn="ctr"/>
            <a:r>
              <a:rPr lang="en-US" sz="1100" i="1" dirty="0">
                <a:solidFill>
                  <a:srgbClr val="0000FF"/>
                </a:solidFill>
              </a:rPr>
              <a:t>(DOI:10.21203/rs.3.rs-27134/v1</a:t>
            </a:r>
            <a:r>
              <a:rPr lang="en-US" sz="1100" i="1" dirty="0" smtClean="0">
                <a:solidFill>
                  <a:srgbClr val="0000FF"/>
                </a:solidFill>
              </a:rPr>
              <a:t>)</a:t>
            </a:r>
            <a:endParaRPr lang="en-US" sz="1400" i="1" dirty="0" smtClean="0">
              <a:solidFill>
                <a:srgbClr val="0000FF"/>
              </a:solidFill>
            </a:endParaRPr>
          </a:p>
        </p:txBody>
      </p:sp>
      <p:sp>
        <p:nvSpPr>
          <p:cNvPr id="21" name="Rectangle 20"/>
          <p:cNvSpPr/>
          <p:nvPr/>
        </p:nvSpPr>
        <p:spPr>
          <a:xfrm>
            <a:off x="5121590" y="3287089"/>
            <a:ext cx="3549556" cy="3450156"/>
          </a:xfrm>
          <a:prstGeom prst="rect">
            <a:avLst/>
          </a:prstGeom>
          <a:solidFill>
            <a:schemeClr val="bg1">
              <a:lumMod val="95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Immagine 1"/>
          <p:cNvPicPr/>
          <p:nvPr/>
        </p:nvPicPr>
        <p:blipFill>
          <a:blip r:embed="rId2" cstate="print">
            <a:extLst>
              <a:ext uri="{28A0092B-C50C-407E-A947-70E740481C1C}">
                <a14:useLocalDpi xmlns:a14="http://schemas.microsoft.com/office/drawing/2010/main" val="0"/>
              </a:ext>
            </a:extLst>
          </a:blip>
          <a:stretch>
            <a:fillRect/>
          </a:stretch>
        </p:blipFill>
        <p:spPr>
          <a:xfrm>
            <a:off x="5553751" y="4473899"/>
            <a:ext cx="2595426" cy="1877611"/>
          </a:xfrm>
          <a:prstGeom prst="rect">
            <a:avLst/>
          </a:prstGeom>
        </p:spPr>
      </p:pic>
      <p:sp>
        <p:nvSpPr>
          <p:cNvPr id="2" name="Title 1"/>
          <p:cNvSpPr>
            <a:spLocks noGrp="1"/>
          </p:cNvSpPr>
          <p:nvPr>
            <p:ph type="title"/>
          </p:nvPr>
        </p:nvSpPr>
        <p:spPr>
          <a:xfrm>
            <a:off x="1724122" y="-44941"/>
            <a:ext cx="9518848" cy="711198"/>
          </a:xfrm>
        </p:spPr>
        <p:txBody>
          <a:bodyPr>
            <a:normAutofit/>
          </a:bodyPr>
          <a:lstStyle/>
          <a:p>
            <a:r>
              <a:rPr lang="en-US" dirty="0" smtClean="0"/>
              <a:t> COVID-19 related research at LEAPS</a:t>
            </a:r>
            <a:endParaRPr lang="en-US" dirty="0"/>
          </a:p>
        </p:txBody>
      </p:sp>
      <p:sp>
        <p:nvSpPr>
          <p:cNvPr id="4" name="Slide Number Placeholder 3"/>
          <p:cNvSpPr>
            <a:spLocks noGrp="1"/>
          </p:cNvSpPr>
          <p:nvPr>
            <p:ph type="sldNum" sz="quarter" idx="12"/>
          </p:nvPr>
        </p:nvSpPr>
        <p:spPr/>
        <p:txBody>
          <a:bodyPr/>
          <a:lstStyle/>
          <a:p>
            <a:fld id="{9B2FE738-146D-49F4-AF37-EE8327504D71}" type="slidenum">
              <a:rPr lang="en-GB" smtClean="0"/>
              <a:pPr/>
              <a:t>3</a:t>
            </a:fld>
            <a:endParaRPr lang="en-GB" dirty="0"/>
          </a:p>
        </p:txBody>
      </p:sp>
      <p:sp>
        <p:nvSpPr>
          <p:cNvPr id="6" name="Rectangle 5"/>
          <p:cNvSpPr/>
          <p:nvPr/>
        </p:nvSpPr>
        <p:spPr>
          <a:xfrm>
            <a:off x="1546213" y="557264"/>
            <a:ext cx="4294489" cy="2585323"/>
          </a:xfrm>
          <a:prstGeom prst="rect">
            <a:avLst/>
          </a:prstGeom>
        </p:spPr>
        <p:txBody>
          <a:bodyPr wrap="square">
            <a:spAutoFit/>
          </a:bodyPr>
          <a:lstStyle/>
          <a:p>
            <a:pPr marL="285750" indent="-285750">
              <a:buFontTx/>
              <a:buChar char="-"/>
            </a:pPr>
            <a:r>
              <a:rPr lang="en-US" dirty="0">
                <a:solidFill>
                  <a:srgbClr val="202020"/>
                </a:solidFill>
                <a:latin typeface="Calibri" panose="020F0502020204030204" pitchFamily="34" charset="0"/>
                <a:ea typeface="Arial" panose="020B0604020202020204" pitchFamily="34" charset="0"/>
              </a:rPr>
              <a:t>Several initiatives of participation in collaborations with research institutions are being developed, some </a:t>
            </a:r>
            <a:r>
              <a:rPr lang="en-US" b="1" dirty="0">
                <a:solidFill>
                  <a:schemeClr val="accent6">
                    <a:lumMod val="50000"/>
                  </a:schemeClr>
                </a:solidFill>
                <a:latin typeface="Calibri" panose="020F0502020204030204" pitchFamily="34" charset="0"/>
                <a:ea typeface="Arial" panose="020B0604020202020204" pitchFamily="34" charset="0"/>
              </a:rPr>
              <a:t>projects funded</a:t>
            </a:r>
          </a:p>
          <a:p>
            <a:pPr marL="285750" indent="-285750">
              <a:buFontTx/>
              <a:buChar char="-"/>
            </a:pPr>
            <a:r>
              <a:rPr lang="en-US" dirty="0">
                <a:solidFill>
                  <a:srgbClr val="202020"/>
                </a:solidFill>
                <a:latin typeface="Calibri" panose="020F0502020204030204" pitchFamily="34" charset="0"/>
                <a:ea typeface="Arial" panose="020B0604020202020204" pitchFamily="34" charset="0"/>
              </a:rPr>
              <a:t>Proteins have been resolved and are being deposited in the Protein Data Base (PDB) and </a:t>
            </a:r>
            <a:r>
              <a:rPr lang="en-US" b="1" dirty="0">
                <a:solidFill>
                  <a:srgbClr val="0000DE"/>
                </a:solidFill>
                <a:latin typeface="Calibri" panose="020F0502020204030204" pitchFamily="34" charset="0"/>
                <a:ea typeface="Arial" panose="020B0604020202020204" pitchFamily="34" charset="0"/>
              </a:rPr>
              <a:t>first publications </a:t>
            </a:r>
            <a:r>
              <a:rPr lang="en-US" dirty="0">
                <a:solidFill>
                  <a:srgbClr val="202020"/>
                </a:solidFill>
                <a:latin typeface="Calibri" panose="020F0502020204030204" pitchFamily="34" charset="0"/>
                <a:ea typeface="Arial" panose="020B0604020202020204" pitchFamily="34" charset="0"/>
              </a:rPr>
              <a:t>on SARS-CoV-2 with the contribution of LEAPS members </a:t>
            </a:r>
            <a:r>
              <a:rPr lang="en-US" dirty="0" smtClean="0">
                <a:solidFill>
                  <a:srgbClr val="202020"/>
                </a:solidFill>
                <a:latin typeface="Calibri" panose="020F0502020204030204" pitchFamily="34" charset="0"/>
                <a:ea typeface="Arial" panose="020B0604020202020204" pitchFamily="34" charset="0"/>
              </a:rPr>
              <a:t>are appearing</a:t>
            </a:r>
            <a:endParaRPr lang="en-US" dirty="0"/>
          </a:p>
        </p:txBody>
      </p:sp>
      <p:grpSp>
        <p:nvGrpSpPr>
          <p:cNvPr id="30" name="Group 29"/>
          <p:cNvGrpSpPr/>
          <p:nvPr/>
        </p:nvGrpSpPr>
        <p:grpSpPr>
          <a:xfrm>
            <a:off x="6292171" y="340688"/>
            <a:ext cx="2930091" cy="2740297"/>
            <a:chOff x="6199243" y="294161"/>
            <a:chExt cx="2930091" cy="2740297"/>
          </a:xfrm>
        </p:grpSpPr>
        <p:grpSp>
          <p:nvGrpSpPr>
            <p:cNvPr id="27" name="Group 26"/>
            <p:cNvGrpSpPr/>
            <p:nvPr/>
          </p:nvGrpSpPr>
          <p:grpSpPr>
            <a:xfrm>
              <a:off x="6199243" y="294161"/>
              <a:ext cx="2830444" cy="2740297"/>
              <a:chOff x="5945907" y="468085"/>
              <a:chExt cx="2830444" cy="2740297"/>
            </a:xfrm>
          </p:grpSpPr>
          <p:sp>
            <p:nvSpPr>
              <p:cNvPr id="25" name="Rectangle 24"/>
              <p:cNvSpPr/>
              <p:nvPr/>
            </p:nvSpPr>
            <p:spPr>
              <a:xfrm>
                <a:off x="5945907" y="468085"/>
                <a:ext cx="2830444" cy="2740297"/>
              </a:xfrm>
              <a:prstGeom prst="rect">
                <a:avLst/>
              </a:prstGeom>
              <a:solidFill>
                <a:srgbClr val="FFFFE7"/>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5962969" y="536333"/>
                <a:ext cx="2813382" cy="1200329"/>
              </a:xfrm>
              <a:prstGeom prst="rect">
                <a:avLst/>
              </a:prstGeom>
            </p:spPr>
            <p:txBody>
              <a:bodyPr wrap="square">
                <a:spAutoFit/>
              </a:bodyPr>
              <a:lstStyle/>
              <a:p>
                <a:r>
                  <a:rPr lang="en-US" sz="1400" dirty="0" err="1">
                    <a:solidFill>
                      <a:srgbClr val="B82721"/>
                    </a:solidFill>
                    <a:latin typeface="Oxygenregular, sans-serif"/>
                  </a:rPr>
                  <a:t>AcceS</a:t>
                </a:r>
                <a:r>
                  <a:rPr lang="en-US" sz="1400" dirty="0">
                    <a:solidFill>
                      <a:srgbClr val="B82721"/>
                    </a:solidFill>
                    <a:latin typeface="Oxygenregular, sans-serif"/>
                  </a:rPr>
                  <a:t>-Ge </a:t>
                </a:r>
                <a:r>
                  <a:rPr lang="en-US" sz="1400" dirty="0" smtClean="0">
                    <a:solidFill>
                      <a:srgbClr val="B82721"/>
                    </a:solidFill>
                    <a:latin typeface="Oxygenregular, sans-serif"/>
                  </a:rPr>
                  <a:t>CoViD-19 </a:t>
                </a:r>
              </a:p>
              <a:p>
                <a:r>
                  <a:rPr lang="en-GB" sz="1400" i="1" dirty="0" smtClean="0"/>
                  <a:t>SOLEIL</a:t>
                </a:r>
                <a:r>
                  <a:rPr lang="en-GB" sz="1400" i="1" dirty="0"/>
                  <a:t>, </a:t>
                </a:r>
                <a:r>
                  <a:rPr lang="en-GB" sz="1400" i="1" dirty="0" err="1"/>
                  <a:t>INRAe</a:t>
                </a:r>
                <a:r>
                  <a:rPr lang="en-GB" sz="1400" i="1" dirty="0"/>
                  <a:t> and </a:t>
                </a:r>
                <a:r>
                  <a:rPr lang="en-GB" sz="1400" i="1" dirty="0" smtClean="0"/>
                  <a:t>SANOFI t</a:t>
                </a:r>
                <a:r>
                  <a:rPr lang="en-GB" sz="1400" i="1" dirty="0" smtClean="0">
                    <a:latin typeface="Calibri" panose="020F0502020204030204" pitchFamily="34" charset="0"/>
                  </a:rPr>
                  <a:t>o </a:t>
                </a:r>
                <a:r>
                  <a:rPr lang="en-GB" sz="1400" i="1" dirty="0">
                    <a:latin typeface="Calibri" panose="020F0502020204030204" pitchFamily="34" charset="0"/>
                  </a:rPr>
                  <a:t>develop potential targets for the conception of new structure-based drugs</a:t>
                </a:r>
                <a:endParaRPr lang="en-GB" sz="1400" i="1" dirty="0" smtClean="0"/>
              </a:p>
            </p:txBody>
          </p:sp>
          <p:pic>
            <p:nvPicPr>
              <p:cNvPr id="8" name="Picture 7"/>
              <p:cNvPicPr>
                <a:picLocks noChangeAspect="1"/>
              </p:cNvPicPr>
              <p:nvPr/>
            </p:nvPicPr>
            <p:blipFill>
              <a:blip r:embed="rId3"/>
              <a:stretch>
                <a:fillRect/>
              </a:stretch>
            </p:blipFill>
            <p:spPr>
              <a:xfrm>
                <a:off x="6346212" y="1685079"/>
                <a:ext cx="1801002" cy="992552"/>
              </a:xfrm>
              <a:prstGeom prst="rect">
                <a:avLst/>
              </a:prstGeom>
            </p:spPr>
          </p:pic>
        </p:grpSp>
        <p:sp>
          <p:nvSpPr>
            <p:cNvPr id="9" name="Rectangle 8"/>
            <p:cNvSpPr/>
            <p:nvPr/>
          </p:nvSpPr>
          <p:spPr>
            <a:xfrm>
              <a:off x="6322988" y="2541966"/>
              <a:ext cx="2806346" cy="430887"/>
            </a:xfrm>
            <a:prstGeom prst="rect">
              <a:avLst/>
            </a:prstGeom>
          </p:spPr>
          <p:txBody>
            <a:bodyPr wrap="square">
              <a:spAutoFit/>
            </a:bodyPr>
            <a:lstStyle/>
            <a:p>
              <a:r>
                <a:rPr lang="en-US" sz="1100" dirty="0" smtClean="0">
                  <a:hlinkClick r:id="rId4"/>
                </a:rPr>
                <a:t>https</a:t>
              </a:r>
              <a:r>
                <a:rPr lang="en-US" sz="1100" dirty="0">
                  <a:hlinkClick r:id="rId4"/>
                </a:rPr>
                <a:t>://</a:t>
              </a:r>
              <a:r>
                <a:rPr lang="en-US" sz="1100" dirty="0" smtClean="0">
                  <a:hlinkClick r:id="rId4"/>
                </a:rPr>
                <a:t>www.synchrotron-soleil.fr/</a:t>
              </a:r>
            </a:p>
            <a:p>
              <a:r>
                <a:rPr lang="en-US" sz="1100" dirty="0" err="1" smtClean="0">
                  <a:hlinkClick r:id="rId4"/>
                </a:rPr>
                <a:t>en</a:t>
              </a:r>
              <a:r>
                <a:rPr lang="en-US" sz="1100" dirty="0" smtClean="0">
                  <a:hlinkClick r:id="rId4"/>
                </a:rPr>
                <a:t>/beamlines/proxima-1/acces-ge-covid-19</a:t>
              </a:r>
              <a:endParaRPr lang="en-US" sz="1100" dirty="0">
                <a:solidFill>
                  <a:srgbClr val="B82721"/>
                </a:solidFill>
                <a:latin typeface="Oxygenregular, sans-serif"/>
              </a:endParaRPr>
            </a:p>
          </p:txBody>
        </p:sp>
      </p:grpSp>
      <p:grpSp>
        <p:nvGrpSpPr>
          <p:cNvPr id="28" name="Group 27"/>
          <p:cNvGrpSpPr/>
          <p:nvPr/>
        </p:nvGrpSpPr>
        <p:grpSpPr>
          <a:xfrm>
            <a:off x="9169508" y="334275"/>
            <a:ext cx="2830444" cy="2740297"/>
            <a:chOff x="9080993" y="467657"/>
            <a:chExt cx="2830444" cy="2740297"/>
          </a:xfrm>
        </p:grpSpPr>
        <p:sp>
          <p:nvSpPr>
            <p:cNvPr id="26" name="Rectangle 25"/>
            <p:cNvSpPr/>
            <p:nvPr/>
          </p:nvSpPr>
          <p:spPr>
            <a:xfrm>
              <a:off x="9080993" y="467657"/>
              <a:ext cx="2830444" cy="2740297"/>
            </a:xfrm>
            <a:prstGeom prst="rect">
              <a:avLst/>
            </a:prstGeom>
            <a:solidFill>
              <a:srgbClr val="FFFFE7"/>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103997" y="472670"/>
              <a:ext cx="2784436" cy="1600438"/>
            </a:xfrm>
            <a:prstGeom prst="rect">
              <a:avLst/>
            </a:prstGeom>
          </p:spPr>
          <p:txBody>
            <a:bodyPr wrap="square">
              <a:spAutoFit/>
            </a:bodyPr>
            <a:lstStyle/>
            <a:p>
              <a:r>
                <a:rPr lang="en-US" sz="1400" b="1" i="1" dirty="0">
                  <a:solidFill>
                    <a:srgbClr val="303030"/>
                  </a:solidFill>
                </a:rPr>
                <a:t>The </a:t>
              </a:r>
              <a:r>
                <a:rPr lang="en-US" sz="1400" b="1" i="1" dirty="0" smtClean="0">
                  <a:solidFill>
                    <a:srgbClr val="303030"/>
                  </a:solidFill>
                </a:rPr>
                <a:t>biotech </a:t>
              </a:r>
              <a:r>
                <a:rPr lang="en-US" sz="1400" b="1" i="1" dirty="0">
                  <a:solidFill>
                    <a:srgbClr val="303030"/>
                  </a:solidFill>
                </a:rPr>
                <a:t>company </a:t>
              </a:r>
              <a:r>
                <a:rPr lang="en-US" sz="1400" b="1" i="1" dirty="0" err="1">
                  <a:solidFill>
                    <a:srgbClr val="303030"/>
                  </a:solidFill>
                </a:rPr>
                <a:t>Molox</a:t>
              </a:r>
              <a:r>
                <a:rPr lang="en-US" sz="1400" b="1" i="1" dirty="0">
                  <a:solidFill>
                    <a:srgbClr val="303030"/>
                  </a:solidFill>
                </a:rPr>
                <a:t> GmbH and </a:t>
              </a:r>
              <a:r>
                <a:rPr lang="en-US" sz="1400" b="1" i="1" dirty="0" smtClean="0">
                  <a:solidFill>
                    <a:srgbClr val="303030"/>
                  </a:solidFill>
                </a:rPr>
                <a:t>HZB form a </a:t>
              </a:r>
              <a:r>
                <a:rPr lang="en-US" sz="1400" b="1" i="1" dirty="0">
                  <a:solidFill>
                    <a:srgbClr val="303030"/>
                  </a:solidFill>
                </a:rPr>
                <a:t>consortium of regional research groups and BASF</a:t>
              </a:r>
              <a:r>
                <a:rPr lang="en-US" sz="1400" b="1" i="1" dirty="0" smtClean="0">
                  <a:solidFill>
                    <a:srgbClr val="303030"/>
                  </a:solidFill>
                </a:rPr>
                <a:t>.</a:t>
              </a:r>
              <a:r>
                <a:rPr lang="en-US" sz="1400" i="1" dirty="0"/>
                <a:t> </a:t>
              </a:r>
              <a:r>
                <a:rPr lang="en-US" sz="1400" i="1" dirty="0" smtClean="0"/>
                <a:t>For identifying </a:t>
              </a:r>
              <a:r>
                <a:rPr lang="en-US" sz="1400" i="1" dirty="0"/>
                <a:t>a starting point for the development of a potential active substance against </a:t>
              </a:r>
              <a:r>
                <a:rPr lang="en-US" sz="1400" i="1" dirty="0" smtClean="0"/>
                <a:t>coronavirus</a:t>
              </a:r>
              <a:endParaRPr lang="en-US" sz="1400" i="1" dirty="0"/>
            </a:p>
          </p:txBody>
        </p:sp>
        <p:pic>
          <p:nvPicPr>
            <p:cNvPr id="11" name="Picture 10"/>
            <p:cNvPicPr>
              <a:picLocks noChangeAspect="1"/>
            </p:cNvPicPr>
            <p:nvPr/>
          </p:nvPicPr>
          <p:blipFill>
            <a:blip r:embed="rId5"/>
            <a:stretch>
              <a:fillRect/>
            </a:stretch>
          </p:blipFill>
          <p:spPr>
            <a:xfrm>
              <a:off x="10171777" y="1986717"/>
              <a:ext cx="1550690" cy="1082181"/>
            </a:xfrm>
            <a:prstGeom prst="rect">
              <a:avLst/>
            </a:prstGeom>
          </p:spPr>
        </p:pic>
      </p:grpSp>
      <p:grpSp>
        <p:nvGrpSpPr>
          <p:cNvPr id="29" name="Group 28"/>
          <p:cNvGrpSpPr/>
          <p:nvPr/>
        </p:nvGrpSpPr>
        <p:grpSpPr>
          <a:xfrm>
            <a:off x="1724122" y="3287089"/>
            <a:ext cx="3303003" cy="3450155"/>
            <a:chOff x="1724122" y="3287089"/>
            <a:chExt cx="3303003" cy="3450155"/>
          </a:xfrm>
        </p:grpSpPr>
        <p:sp>
          <p:nvSpPr>
            <p:cNvPr id="17" name="Rectangle 16"/>
            <p:cNvSpPr/>
            <p:nvPr/>
          </p:nvSpPr>
          <p:spPr>
            <a:xfrm>
              <a:off x="1724122" y="3287089"/>
              <a:ext cx="3281967" cy="3450155"/>
            </a:xfrm>
            <a:prstGeom prst="rect">
              <a:avLst/>
            </a:prstGeom>
            <a:solidFill>
              <a:schemeClr val="bg1">
                <a:lumMod val="95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p:nvPr/>
          </p:nvPicPr>
          <p:blipFill rotWithShape="1">
            <a:blip r:embed="rId6" cstate="print">
              <a:extLst>
                <a:ext uri="{28A0092B-C50C-407E-A947-70E740481C1C}">
                  <a14:useLocalDpi xmlns:a14="http://schemas.microsoft.com/office/drawing/2010/main" val="0"/>
                </a:ext>
              </a:extLst>
            </a:blip>
            <a:srcRect l="7585" t="-823" r="1688" b="823"/>
            <a:stretch/>
          </p:blipFill>
          <p:spPr>
            <a:xfrm>
              <a:off x="2019154" y="4199288"/>
              <a:ext cx="2634043" cy="1985010"/>
            </a:xfrm>
            <a:prstGeom prst="rect">
              <a:avLst/>
            </a:prstGeom>
          </p:spPr>
        </p:pic>
        <p:sp>
          <p:nvSpPr>
            <p:cNvPr id="14" name="Rectangle 13"/>
            <p:cNvSpPr/>
            <p:nvPr/>
          </p:nvSpPr>
          <p:spPr>
            <a:xfrm>
              <a:off x="1777585" y="3287090"/>
              <a:ext cx="3249540" cy="954107"/>
            </a:xfrm>
            <a:prstGeom prst="rect">
              <a:avLst/>
            </a:prstGeom>
          </p:spPr>
          <p:txBody>
            <a:bodyPr wrap="square">
              <a:spAutoFit/>
            </a:bodyPr>
            <a:lstStyle/>
            <a:p>
              <a:r>
                <a:rPr lang="en-US" sz="1400" i="1" dirty="0" smtClean="0"/>
                <a:t>At </a:t>
              </a:r>
              <a:r>
                <a:rPr lang="en-US" sz="1400" b="1" i="1" dirty="0" smtClean="0"/>
                <a:t>BESSY II </a:t>
              </a:r>
            </a:p>
            <a:p>
              <a:r>
                <a:rPr lang="en-US" sz="1400" i="1" dirty="0"/>
                <a:t>D</a:t>
              </a:r>
              <a:r>
                <a:rPr lang="en-US" sz="1400" i="1" dirty="0" smtClean="0"/>
                <a:t>ecoded </a:t>
              </a:r>
              <a:r>
                <a:rPr lang="en-US" sz="1400" i="1" dirty="0"/>
                <a:t>the </a:t>
              </a:r>
              <a:r>
                <a:rPr lang="en-US" sz="1400" i="1" dirty="0" smtClean="0"/>
                <a:t>3D </a:t>
              </a:r>
              <a:r>
                <a:rPr lang="en-US" sz="1400" i="1" dirty="0"/>
                <a:t>architecture of the main protease of SARS-CoV-2, involved in the reproduction of the </a:t>
              </a:r>
              <a:r>
                <a:rPr lang="en-US" sz="1400" i="1" dirty="0" smtClean="0"/>
                <a:t>virus</a:t>
              </a:r>
              <a:endParaRPr lang="en-US" sz="1400" i="1" dirty="0"/>
            </a:p>
          </p:txBody>
        </p:sp>
        <p:sp>
          <p:nvSpPr>
            <p:cNvPr id="16" name="Rectangle 15"/>
            <p:cNvSpPr/>
            <p:nvPr/>
          </p:nvSpPr>
          <p:spPr>
            <a:xfrm>
              <a:off x="1766844" y="6184298"/>
              <a:ext cx="3138665" cy="461665"/>
            </a:xfrm>
            <a:prstGeom prst="rect">
              <a:avLst/>
            </a:prstGeom>
          </p:spPr>
          <p:txBody>
            <a:bodyPr wrap="square">
              <a:spAutoFit/>
            </a:bodyPr>
            <a:lstStyle/>
            <a:p>
              <a:r>
                <a:rPr lang="en-US" sz="1200" u="sng" dirty="0">
                  <a:solidFill>
                    <a:srgbClr val="0000FF"/>
                  </a:solidFill>
                  <a:latin typeface="Calibri" panose="020F0502020204030204" pitchFamily="34" charset="0"/>
                  <a:ea typeface="Calibri" panose="020F0502020204030204" pitchFamily="34" charset="0"/>
                  <a:cs typeface="Calibri" panose="020F0502020204030204" pitchFamily="34" charset="0"/>
                  <a:hlinkClick r:id="rId7"/>
                </a:rPr>
                <a:t>https://science.sciencemag.org/content/368/6489/409</a:t>
              </a:r>
              <a:r>
                <a:rPr lang="en-US" sz="1200" dirty="0">
                  <a:solidFill>
                    <a:srgbClr val="000000"/>
                  </a:solidFill>
                  <a:latin typeface="Calibri" panose="020F0502020204030204" pitchFamily="34" charset="0"/>
                  <a:ea typeface="Calibri" panose="020F0502020204030204" pitchFamily="34" charset="0"/>
                </a:rPr>
                <a:t> (</a:t>
              </a:r>
              <a:r>
                <a:rPr lang="en-US" sz="1200" dirty="0" err="1">
                  <a:solidFill>
                    <a:srgbClr val="000000"/>
                  </a:solidFill>
                  <a:latin typeface="Calibri" panose="020F0502020204030204" pitchFamily="34" charset="0"/>
                  <a:ea typeface="Calibri" panose="020F0502020204030204" pitchFamily="34" charset="0"/>
                </a:rPr>
                <a:t>doi</a:t>
              </a:r>
              <a:r>
                <a:rPr lang="en-US" sz="1200" dirty="0">
                  <a:solidFill>
                    <a:srgbClr val="000000"/>
                  </a:solidFill>
                  <a:latin typeface="Calibri" panose="020F0502020204030204" pitchFamily="34" charset="0"/>
                  <a:ea typeface="Calibri" panose="020F0502020204030204" pitchFamily="34" charset="0"/>
                </a:rPr>
                <a:t>: </a:t>
              </a:r>
              <a:r>
                <a:rPr lang="en-US" sz="1200" dirty="0" smtClean="0">
                  <a:solidFill>
                    <a:srgbClr val="000000"/>
                  </a:solidFill>
                  <a:latin typeface="Calibri" panose="020F0502020204030204" pitchFamily="34" charset="0"/>
                  <a:ea typeface="Calibri" panose="020F0502020204030204" pitchFamily="34" charset="0"/>
                </a:rPr>
                <a:t>10.1126/science.abb3405)</a:t>
              </a:r>
              <a:endParaRPr lang="en-US" sz="1200" dirty="0"/>
            </a:p>
          </p:txBody>
        </p:sp>
      </p:grpSp>
      <p:sp>
        <p:nvSpPr>
          <p:cNvPr id="18" name="Rectangle 17"/>
          <p:cNvSpPr/>
          <p:nvPr/>
        </p:nvSpPr>
        <p:spPr>
          <a:xfrm>
            <a:off x="5201064" y="3287090"/>
            <a:ext cx="3365010" cy="1200329"/>
          </a:xfrm>
          <a:prstGeom prst="rect">
            <a:avLst/>
          </a:prstGeom>
        </p:spPr>
        <p:txBody>
          <a:bodyPr wrap="square">
            <a:spAutoFit/>
          </a:bodyPr>
          <a:lstStyle/>
          <a:p>
            <a:r>
              <a:rPr lang="en-US" sz="1400" i="1" dirty="0" smtClean="0">
                <a:solidFill>
                  <a:srgbClr val="202020"/>
                </a:solidFill>
                <a:latin typeface="Calibri" panose="020F0502020204030204" pitchFamily="34" charset="0"/>
                <a:ea typeface="Arial" panose="020B0604020202020204" pitchFamily="34" charset="0"/>
              </a:rPr>
              <a:t>At </a:t>
            </a:r>
            <a:r>
              <a:rPr lang="en-US" sz="1400" b="1" i="1" dirty="0" err="1" smtClean="0">
                <a:solidFill>
                  <a:srgbClr val="202020"/>
                </a:solidFill>
                <a:latin typeface="Calibri" panose="020F0502020204030204" pitchFamily="34" charset="0"/>
                <a:ea typeface="Arial" panose="020B0604020202020204" pitchFamily="34" charset="0"/>
              </a:rPr>
              <a:t>Elettra</a:t>
            </a:r>
            <a:endParaRPr lang="en-US" sz="1400" b="1" i="1" dirty="0">
              <a:solidFill>
                <a:srgbClr val="202020"/>
              </a:solidFill>
              <a:latin typeface="Calibri" panose="020F0502020204030204" pitchFamily="34" charset="0"/>
              <a:ea typeface="Arial" panose="020B0604020202020204" pitchFamily="34" charset="0"/>
            </a:endParaRPr>
          </a:p>
          <a:p>
            <a:r>
              <a:rPr lang="en-US" sz="1400" i="1" dirty="0" smtClean="0">
                <a:solidFill>
                  <a:srgbClr val="202020"/>
                </a:solidFill>
                <a:latin typeface="Calibri" panose="020F0502020204030204" pitchFamily="34" charset="0"/>
                <a:ea typeface="Arial" panose="020B0604020202020204" pitchFamily="34" charset="0"/>
              </a:rPr>
              <a:t>Studying how</a:t>
            </a:r>
            <a:r>
              <a:rPr lang="en-US" sz="1400" i="1" dirty="0" smtClean="0">
                <a:latin typeface="Calibri" panose="020F0502020204030204" pitchFamily="34" charset="0"/>
                <a:ea typeface="Arial" panose="020B0604020202020204" pitchFamily="34" charset="0"/>
              </a:rPr>
              <a:t> the </a:t>
            </a:r>
            <a:r>
              <a:rPr lang="en-US" sz="1400" i="1" dirty="0">
                <a:latin typeface="Calibri" panose="020F0502020204030204" pitchFamily="34" charset="0"/>
                <a:ea typeface="Arial" panose="020B0604020202020204" pitchFamily="34" charset="0"/>
              </a:rPr>
              <a:t>virus is evolving revealing that </a:t>
            </a:r>
            <a:r>
              <a:rPr lang="en-US" sz="1400" i="1" dirty="0" smtClean="0">
                <a:latin typeface="Calibri" panose="020F0502020204030204" pitchFamily="34" charset="0"/>
                <a:ea typeface="Arial" panose="020B0604020202020204" pitchFamily="34" charset="0"/>
              </a:rPr>
              <a:t>EU, </a:t>
            </a:r>
            <a:r>
              <a:rPr lang="en-US" sz="1400" i="1" dirty="0">
                <a:latin typeface="Calibri" panose="020F0502020204030204" pitchFamily="34" charset="0"/>
                <a:ea typeface="Arial" panose="020B0604020202020204" pitchFamily="34" charset="0"/>
              </a:rPr>
              <a:t>North American and Asian strains might coexist, each of them characterized by a different mutation pattern</a:t>
            </a:r>
            <a:r>
              <a:rPr lang="en-US" sz="1600" i="1" dirty="0">
                <a:latin typeface="Calibri" panose="020F0502020204030204" pitchFamily="34" charset="0"/>
                <a:ea typeface="Arial" panose="020B0604020202020204" pitchFamily="34" charset="0"/>
              </a:rPr>
              <a:t>. </a:t>
            </a:r>
            <a:endParaRPr lang="en-US" sz="1600" i="1" dirty="0"/>
          </a:p>
        </p:txBody>
      </p:sp>
      <p:sp>
        <p:nvSpPr>
          <p:cNvPr id="20" name="Rectangle 19"/>
          <p:cNvSpPr/>
          <p:nvPr/>
        </p:nvSpPr>
        <p:spPr>
          <a:xfrm>
            <a:off x="5290493" y="6381540"/>
            <a:ext cx="3121942" cy="276999"/>
          </a:xfrm>
          <a:prstGeom prst="rect">
            <a:avLst/>
          </a:prstGeom>
        </p:spPr>
        <p:txBody>
          <a:bodyPr wrap="square">
            <a:spAutoFit/>
          </a:bodyPr>
          <a:lstStyle/>
          <a:p>
            <a:r>
              <a:rPr lang="en-US" sz="1200" u="sng" dirty="0" smtClean="0">
                <a:solidFill>
                  <a:srgbClr val="0000FF"/>
                </a:solidFill>
                <a:latin typeface="Calibri" panose="020F0502020204030204" pitchFamily="34" charset="0"/>
                <a:ea typeface="Calibri" panose="020F0502020204030204" pitchFamily="34" charset="0"/>
                <a:cs typeface="Calibri" panose="020F0502020204030204" pitchFamily="34" charset="0"/>
                <a:hlinkClick r:id="rId8"/>
              </a:rPr>
              <a:t>https</a:t>
            </a:r>
            <a:r>
              <a:rPr lang="en-US" sz="1200" u="sng" dirty="0">
                <a:solidFill>
                  <a:srgbClr val="0000FF"/>
                </a:solidFill>
                <a:latin typeface="Calibri" panose="020F0502020204030204" pitchFamily="34" charset="0"/>
                <a:ea typeface="Calibri" panose="020F0502020204030204" pitchFamily="34" charset="0"/>
                <a:cs typeface="Calibri" panose="020F0502020204030204" pitchFamily="34" charset="0"/>
                <a:hlinkClick r:id="rId8"/>
              </a:rPr>
              <a:t>://doi.org/10.1186/s12967-020-02344-6</a:t>
            </a:r>
            <a:r>
              <a:rPr lang="en-US" sz="1200" u="sng" dirty="0">
                <a:solidFill>
                  <a:srgbClr val="0000FF"/>
                </a:solidFill>
                <a:latin typeface="Calibri" panose="020F0502020204030204" pitchFamily="34" charset="0"/>
                <a:ea typeface="Calibri" panose="020F0502020204030204" pitchFamily="34" charset="0"/>
              </a:rPr>
              <a:t>).</a:t>
            </a:r>
            <a:r>
              <a:rPr lang="en-US" sz="1200" u="sng" dirty="0">
                <a:solidFill>
                  <a:srgbClr val="000000"/>
                </a:solidFill>
                <a:latin typeface="Calibri" panose="020F0502020204030204" pitchFamily="34" charset="0"/>
                <a:ea typeface="Calibri" panose="020F0502020204030204" pitchFamily="34" charset="0"/>
              </a:rPr>
              <a:t> </a:t>
            </a:r>
            <a:endParaRPr lang="en-US" sz="1200" dirty="0"/>
          </a:p>
        </p:txBody>
      </p:sp>
      <p:pic>
        <p:nvPicPr>
          <p:cNvPr id="22" name="Picture 21"/>
          <p:cNvPicPr>
            <a:picLocks noChangeAspect="1"/>
          </p:cNvPicPr>
          <p:nvPr/>
        </p:nvPicPr>
        <p:blipFill rotWithShape="1">
          <a:blip r:embed="rId9"/>
          <a:srcRect b="17865"/>
          <a:stretch/>
        </p:blipFill>
        <p:spPr>
          <a:xfrm>
            <a:off x="8861980" y="4709289"/>
            <a:ext cx="3090695" cy="1326839"/>
          </a:xfrm>
          <a:prstGeom prst="rect">
            <a:avLst/>
          </a:prstGeom>
        </p:spPr>
      </p:pic>
      <p:sp>
        <p:nvSpPr>
          <p:cNvPr id="24" name="TextBox 23"/>
          <p:cNvSpPr txBox="1"/>
          <p:nvPr/>
        </p:nvSpPr>
        <p:spPr>
          <a:xfrm rot="16200000">
            <a:off x="-743442" y="3464429"/>
            <a:ext cx="2931508" cy="523220"/>
          </a:xfrm>
          <a:prstGeom prst="rect">
            <a:avLst/>
          </a:prstGeom>
          <a:noFill/>
        </p:spPr>
        <p:txBody>
          <a:bodyPr wrap="none" rtlCol="0">
            <a:spAutoFit/>
          </a:bodyPr>
          <a:lstStyle/>
          <a:p>
            <a:r>
              <a:rPr lang="en-US" sz="2800" b="1" i="1" dirty="0" smtClean="0">
                <a:solidFill>
                  <a:schemeClr val="bg1"/>
                </a:solidFill>
              </a:rPr>
              <a:t>Not exhaustive list</a:t>
            </a:r>
            <a:endParaRPr lang="en-US" sz="2800" b="1" i="1" dirty="0">
              <a:solidFill>
                <a:schemeClr val="bg1"/>
              </a:solidFill>
            </a:endParaRPr>
          </a:p>
        </p:txBody>
      </p:sp>
    </p:spTree>
    <p:extLst>
      <p:ext uri="{BB962C8B-B14F-4D97-AF65-F5344CB8AC3E}">
        <p14:creationId xmlns:p14="http://schemas.microsoft.com/office/powerpoint/2010/main" val="28433743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0002" y="107529"/>
            <a:ext cx="10062432" cy="1143000"/>
          </a:xfrm>
        </p:spPr>
        <p:txBody>
          <a:bodyPr/>
          <a:lstStyle/>
          <a:p>
            <a:pPr>
              <a:spcAft>
                <a:spcPts val="1100"/>
              </a:spcAft>
            </a:pPr>
            <a:r>
              <a:rPr lang="en-US" dirty="0" smtClean="0"/>
              <a:t>LEAPS and other RIs answering to the most urgent challenge:</a:t>
            </a:r>
            <a:br>
              <a:rPr lang="en-US" dirty="0" smtClean="0"/>
            </a:br>
            <a:r>
              <a:rPr lang="en-US" dirty="0" smtClean="0"/>
              <a:t/>
            </a:r>
            <a:br>
              <a:rPr lang="en-US" dirty="0" smtClean="0"/>
            </a:br>
            <a:r>
              <a:rPr lang="en-US" i="1" dirty="0" smtClean="0"/>
              <a:t>Position Paper on COVID-19 </a:t>
            </a:r>
            <a:endParaRPr lang="en-US" i="1" dirty="0"/>
          </a:p>
        </p:txBody>
      </p:sp>
      <p:pic>
        <p:nvPicPr>
          <p:cNvPr id="5" name="Content Placeholder 4"/>
          <p:cNvPicPr>
            <a:picLocks noGrp="1" noChangeAspect="1"/>
          </p:cNvPicPr>
          <p:nvPr>
            <p:ph idx="1"/>
          </p:nvPr>
        </p:nvPicPr>
        <p:blipFill>
          <a:blip r:embed="rId2"/>
          <a:stretch>
            <a:fillRect/>
          </a:stretch>
        </p:blipFill>
        <p:spPr>
          <a:xfrm>
            <a:off x="1692729" y="1208568"/>
            <a:ext cx="3322060" cy="4719411"/>
          </a:xfrm>
          <a:prstGeom prst="rect">
            <a:avLst/>
          </a:prstGeom>
        </p:spPr>
      </p:pic>
      <p:sp>
        <p:nvSpPr>
          <p:cNvPr id="4" name="Slide Number Placeholder 3"/>
          <p:cNvSpPr>
            <a:spLocks noGrp="1"/>
          </p:cNvSpPr>
          <p:nvPr>
            <p:ph type="sldNum" sz="quarter" idx="12"/>
          </p:nvPr>
        </p:nvSpPr>
        <p:spPr/>
        <p:txBody>
          <a:bodyPr/>
          <a:lstStyle/>
          <a:p>
            <a:fld id="{9B2FE738-146D-49F4-AF37-EE8327504D71}" type="slidenum">
              <a:rPr lang="en-GB" smtClean="0"/>
              <a:pPr/>
              <a:t>4</a:t>
            </a:fld>
            <a:endParaRPr lang="en-GB" dirty="0"/>
          </a:p>
        </p:txBody>
      </p:sp>
      <p:sp>
        <p:nvSpPr>
          <p:cNvPr id="6" name="TextBox 5"/>
          <p:cNvSpPr txBox="1"/>
          <p:nvPr/>
        </p:nvSpPr>
        <p:spPr>
          <a:xfrm>
            <a:off x="1692729" y="5915418"/>
            <a:ext cx="7253510" cy="338554"/>
          </a:xfrm>
          <a:prstGeom prst="rect">
            <a:avLst/>
          </a:prstGeom>
          <a:noFill/>
        </p:spPr>
        <p:txBody>
          <a:bodyPr wrap="square" rtlCol="0">
            <a:spAutoFit/>
          </a:bodyPr>
          <a:lstStyle/>
          <a:p>
            <a:r>
              <a:rPr lang="en-US" sz="1600" b="1" i="1" dirty="0" smtClean="0">
                <a:solidFill>
                  <a:srgbClr val="26B7B4"/>
                </a:solidFill>
              </a:rPr>
              <a:t>Available experimental techniques at the service of the international community</a:t>
            </a:r>
            <a:endParaRPr lang="en-US" sz="1600" b="1" i="1" dirty="0">
              <a:solidFill>
                <a:srgbClr val="26B7B4"/>
              </a:solidFill>
            </a:endParaRPr>
          </a:p>
        </p:txBody>
      </p:sp>
      <p:pic>
        <p:nvPicPr>
          <p:cNvPr id="8" name="Picture 7"/>
          <p:cNvPicPr>
            <a:picLocks noChangeAspect="1"/>
          </p:cNvPicPr>
          <p:nvPr/>
        </p:nvPicPr>
        <p:blipFill>
          <a:blip r:embed="rId3"/>
          <a:stretch>
            <a:fillRect/>
          </a:stretch>
        </p:blipFill>
        <p:spPr>
          <a:xfrm>
            <a:off x="4401948" y="1413570"/>
            <a:ext cx="2823484" cy="2942469"/>
          </a:xfrm>
          <a:prstGeom prst="rect">
            <a:avLst/>
          </a:prstGeom>
        </p:spPr>
      </p:pic>
      <p:sp>
        <p:nvSpPr>
          <p:cNvPr id="9" name="Rectangle 8"/>
          <p:cNvSpPr/>
          <p:nvPr/>
        </p:nvSpPr>
        <p:spPr>
          <a:xfrm>
            <a:off x="1692729" y="6305004"/>
            <a:ext cx="7696199" cy="276999"/>
          </a:xfrm>
          <a:prstGeom prst="rect">
            <a:avLst/>
          </a:prstGeom>
        </p:spPr>
        <p:txBody>
          <a:bodyPr wrap="square">
            <a:spAutoFit/>
          </a:bodyPr>
          <a:lstStyle/>
          <a:p>
            <a:r>
              <a:rPr lang="en-US" sz="1200" dirty="0">
                <a:hlinkClick r:id="rId4"/>
              </a:rPr>
              <a:t>https://leaps-initiative.eu/wp-content/uploads/2020/05/LEAPS_fighting_COVID19_May2020.pdf</a:t>
            </a:r>
            <a:endParaRPr lang="en-US" sz="1200" dirty="0"/>
          </a:p>
        </p:txBody>
      </p:sp>
      <p:grpSp>
        <p:nvGrpSpPr>
          <p:cNvPr id="14" name="Group 13"/>
          <p:cNvGrpSpPr/>
          <p:nvPr/>
        </p:nvGrpSpPr>
        <p:grpSpPr>
          <a:xfrm>
            <a:off x="7715297" y="1005022"/>
            <a:ext cx="4039864" cy="3118759"/>
            <a:chOff x="7889162" y="1279070"/>
            <a:chExt cx="4039864" cy="3118759"/>
          </a:xfrm>
        </p:grpSpPr>
        <p:sp>
          <p:nvSpPr>
            <p:cNvPr id="13" name="Rectangle 12"/>
            <p:cNvSpPr/>
            <p:nvPr/>
          </p:nvSpPr>
          <p:spPr>
            <a:xfrm>
              <a:off x="7889162" y="1279070"/>
              <a:ext cx="4039864" cy="3118759"/>
            </a:xfrm>
            <a:prstGeom prst="rect">
              <a:avLst/>
            </a:prstGeom>
            <a:solidFill>
              <a:schemeClr val="bg1">
                <a:lumMod val="95000"/>
              </a:schemeClr>
            </a:solid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5"/>
            <a:stretch>
              <a:fillRect/>
            </a:stretch>
          </p:blipFill>
          <p:spPr>
            <a:xfrm>
              <a:off x="8523514" y="1456185"/>
              <a:ext cx="2694214" cy="836989"/>
            </a:xfrm>
            <a:prstGeom prst="rect">
              <a:avLst/>
            </a:prstGeom>
          </p:spPr>
        </p:pic>
        <p:sp>
          <p:nvSpPr>
            <p:cNvPr id="11" name="Rectangle 10"/>
            <p:cNvSpPr/>
            <p:nvPr/>
          </p:nvSpPr>
          <p:spPr>
            <a:xfrm>
              <a:off x="8040304" y="3842322"/>
              <a:ext cx="3641271" cy="430887"/>
            </a:xfrm>
            <a:prstGeom prst="rect">
              <a:avLst/>
            </a:prstGeom>
          </p:spPr>
          <p:txBody>
            <a:bodyPr wrap="square">
              <a:spAutoFit/>
            </a:bodyPr>
            <a:lstStyle/>
            <a:p>
              <a:r>
                <a:rPr lang="en-US" sz="1100" dirty="0">
                  <a:hlinkClick r:id="rId6"/>
                </a:rPr>
                <a:t>https://www.lens-initiative.org/wp-content/uploads/2020/04/LENS-Declaration-Covid-19-1.pdf</a:t>
              </a:r>
              <a:endParaRPr lang="en-US" sz="1100" dirty="0"/>
            </a:p>
          </p:txBody>
        </p:sp>
        <p:pic>
          <p:nvPicPr>
            <p:cNvPr id="12" name="Picture 11"/>
            <p:cNvPicPr>
              <a:picLocks noChangeAspect="1"/>
            </p:cNvPicPr>
            <p:nvPr/>
          </p:nvPicPr>
          <p:blipFill>
            <a:blip r:embed="rId7"/>
            <a:stretch>
              <a:fillRect/>
            </a:stretch>
          </p:blipFill>
          <p:spPr>
            <a:xfrm>
              <a:off x="8040304" y="2391360"/>
              <a:ext cx="3689426" cy="1399930"/>
            </a:xfrm>
            <a:prstGeom prst="rect">
              <a:avLst/>
            </a:prstGeom>
          </p:spPr>
        </p:pic>
      </p:grpSp>
      <p:sp>
        <p:nvSpPr>
          <p:cNvPr id="15" name="TextBox 14"/>
          <p:cNvSpPr txBox="1"/>
          <p:nvPr/>
        </p:nvSpPr>
        <p:spPr>
          <a:xfrm>
            <a:off x="5905909" y="4519080"/>
            <a:ext cx="5601801" cy="1200329"/>
          </a:xfrm>
          <a:prstGeom prst="rect">
            <a:avLst/>
          </a:prstGeom>
          <a:solidFill>
            <a:srgbClr val="FFCC66"/>
          </a:solidFill>
        </p:spPr>
        <p:txBody>
          <a:bodyPr wrap="square" rtlCol="0">
            <a:spAutoFit/>
          </a:bodyPr>
          <a:lstStyle/>
          <a:p>
            <a:r>
              <a:rPr lang="en-US" b="1" dirty="0" smtClean="0"/>
              <a:t>Need of new developments for optimizing the capabilities of user facilities during the next period (remote access, more </a:t>
            </a:r>
            <a:r>
              <a:rPr lang="en-US" b="1" dirty="0" err="1" smtClean="0"/>
              <a:t>automatization</a:t>
            </a:r>
            <a:r>
              <a:rPr lang="en-US" b="1" dirty="0" smtClean="0"/>
              <a:t>, increase in scientific staff…)</a:t>
            </a:r>
            <a:endParaRPr lang="en-US" b="1" dirty="0"/>
          </a:p>
        </p:txBody>
      </p:sp>
    </p:spTree>
    <p:extLst>
      <p:ext uri="{BB962C8B-B14F-4D97-AF65-F5344CB8AC3E}">
        <p14:creationId xmlns:p14="http://schemas.microsoft.com/office/powerpoint/2010/main" val="17784462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6903" y="-75009"/>
            <a:ext cx="9518848" cy="691277"/>
          </a:xfrm>
        </p:spPr>
        <p:txBody>
          <a:bodyPr>
            <a:normAutofit/>
          </a:bodyPr>
          <a:lstStyle/>
          <a:p>
            <a:pPr algn="ctr"/>
            <a:r>
              <a:rPr lang="en-US" dirty="0" smtClean="0"/>
              <a:t>RIs prepared for contributing to the reconstruction thanks to </a:t>
            </a:r>
            <a:r>
              <a:rPr lang="en-US" dirty="0" err="1" smtClean="0"/>
              <a:t>interdisciplinarity</a:t>
            </a:r>
            <a:endParaRPr lang="en-US" dirty="0"/>
          </a:p>
        </p:txBody>
      </p:sp>
      <p:sp>
        <p:nvSpPr>
          <p:cNvPr id="4" name="Slide Number Placeholder 3"/>
          <p:cNvSpPr>
            <a:spLocks noGrp="1"/>
          </p:cNvSpPr>
          <p:nvPr>
            <p:ph type="sldNum" sz="quarter" idx="12"/>
          </p:nvPr>
        </p:nvSpPr>
        <p:spPr/>
        <p:txBody>
          <a:bodyPr/>
          <a:lstStyle/>
          <a:p>
            <a:fld id="{9B2FE738-146D-49F4-AF37-EE8327504D71}" type="slidenum">
              <a:rPr lang="en-GB" smtClean="0"/>
              <a:pPr/>
              <a:t>5</a:t>
            </a:fld>
            <a:endParaRPr lang="en-GB" dirty="0"/>
          </a:p>
        </p:txBody>
      </p:sp>
      <p:grpSp>
        <p:nvGrpSpPr>
          <p:cNvPr id="20" name="Group 19"/>
          <p:cNvGrpSpPr/>
          <p:nvPr/>
        </p:nvGrpSpPr>
        <p:grpSpPr>
          <a:xfrm>
            <a:off x="7270902" y="829204"/>
            <a:ext cx="4360420" cy="4757487"/>
            <a:chOff x="7270245" y="681101"/>
            <a:chExt cx="4360420" cy="4757487"/>
          </a:xfrm>
        </p:grpSpPr>
        <p:sp>
          <p:nvSpPr>
            <p:cNvPr id="9" name="Rectangle 8"/>
            <p:cNvSpPr/>
            <p:nvPr/>
          </p:nvSpPr>
          <p:spPr>
            <a:xfrm>
              <a:off x="7270245" y="681101"/>
              <a:ext cx="4360420" cy="4757487"/>
            </a:xfrm>
            <a:prstGeom prst="rect">
              <a:avLst/>
            </a:prstGeom>
            <a:solidFill>
              <a:schemeClr val="bg1">
                <a:lumMod val="95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i="1" dirty="0" smtClean="0">
                <a:solidFill>
                  <a:srgbClr val="0000FF"/>
                </a:solidFill>
              </a:endParaRPr>
            </a:p>
          </p:txBody>
        </p:sp>
        <p:sp>
          <p:nvSpPr>
            <p:cNvPr id="5" name="Rectangle 4"/>
            <p:cNvSpPr/>
            <p:nvPr/>
          </p:nvSpPr>
          <p:spPr>
            <a:xfrm>
              <a:off x="7420865" y="799902"/>
              <a:ext cx="4081137" cy="2092881"/>
            </a:xfrm>
            <a:prstGeom prst="rect">
              <a:avLst/>
            </a:prstGeom>
          </p:spPr>
          <p:txBody>
            <a:bodyPr wrap="square">
              <a:spAutoFit/>
            </a:bodyPr>
            <a:lstStyle/>
            <a:p>
              <a:r>
                <a:rPr lang="en-US" sz="1600" i="1" dirty="0"/>
                <a:t>The world is performing an </a:t>
              </a:r>
              <a:r>
                <a:rPr lang="en-US" sz="1600" i="1" dirty="0" smtClean="0"/>
                <a:t>unwanted but still useful experiment on quantifying which is </a:t>
              </a:r>
              <a:r>
                <a:rPr lang="en-US" sz="1600" i="1" dirty="0"/>
                <a:t>the effect of human activity and mobility in the </a:t>
              </a:r>
              <a:r>
                <a:rPr lang="en-US" sz="1600" i="1" dirty="0" smtClean="0"/>
                <a:t>environment. </a:t>
              </a:r>
            </a:p>
            <a:p>
              <a:r>
                <a:rPr lang="en-US" sz="1600" dirty="0">
                  <a:solidFill>
                    <a:srgbClr val="C00000"/>
                  </a:solidFill>
                </a:rPr>
                <a:t>D</a:t>
              </a:r>
              <a:r>
                <a:rPr lang="en-US" sz="1600" dirty="0">
                  <a:solidFill>
                    <a:srgbClr val="C00000"/>
                  </a:solidFill>
                </a:rPr>
                <a:t>ata collection and analysis must be used for verifying models and prepare </a:t>
              </a:r>
              <a:r>
                <a:rPr lang="en-US" sz="1600" dirty="0" smtClean="0">
                  <a:solidFill>
                    <a:srgbClr val="C00000"/>
                  </a:solidFill>
                </a:rPr>
                <a:t>strategies, RIs </a:t>
              </a:r>
              <a:r>
                <a:rPr lang="en-US" sz="1600" dirty="0">
                  <a:solidFill>
                    <a:srgbClr val="C00000"/>
                  </a:solidFill>
                </a:rPr>
                <a:t>are there to help not only with the Big Data handling but with </a:t>
              </a:r>
              <a:r>
                <a:rPr lang="en-US" sz="1400" dirty="0">
                  <a:solidFill>
                    <a:srgbClr val="C00000"/>
                  </a:solidFill>
                </a:rPr>
                <a:t>the </a:t>
              </a:r>
              <a:r>
                <a:rPr lang="en-US" sz="1600" dirty="0">
                  <a:solidFill>
                    <a:srgbClr val="C00000"/>
                  </a:solidFill>
                </a:rPr>
                <a:t>analytical instruments </a:t>
              </a:r>
            </a:p>
          </p:txBody>
        </p:sp>
        <p:pic>
          <p:nvPicPr>
            <p:cNvPr id="6" name="Picture 5"/>
            <p:cNvPicPr>
              <a:picLocks noChangeAspect="1"/>
            </p:cNvPicPr>
            <p:nvPr/>
          </p:nvPicPr>
          <p:blipFill>
            <a:blip r:embed="rId2"/>
            <a:stretch>
              <a:fillRect/>
            </a:stretch>
          </p:blipFill>
          <p:spPr>
            <a:xfrm>
              <a:off x="7409886" y="2882424"/>
              <a:ext cx="4081137" cy="2463044"/>
            </a:xfrm>
            <a:prstGeom prst="rect">
              <a:avLst/>
            </a:prstGeom>
          </p:spPr>
        </p:pic>
        <p:sp>
          <p:nvSpPr>
            <p:cNvPr id="7" name="Rectangle 6"/>
            <p:cNvSpPr/>
            <p:nvPr/>
          </p:nvSpPr>
          <p:spPr>
            <a:xfrm>
              <a:off x="8507464" y="5026000"/>
              <a:ext cx="3123200" cy="278942"/>
            </a:xfrm>
            <a:prstGeom prst="rect">
              <a:avLst/>
            </a:prstGeom>
          </p:spPr>
          <p:txBody>
            <a:bodyPr wrap="square">
              <a:spAutoFit/>
            </a:bodyPr>
            <a:lstStyle/>
            <a:p>
              <a:pPr algn="ctr"/>
              <a:r>
                <a:rPr lang="en-US" sz="1200" i="1" dirty="0" err="1">
                  <a:solidFill>
                    <a:schemeClr val="bg1"/>
                  </a:solidFill>
                  <a:latin typeface="Playfair Display"/>
                </a:rPr>
                <a:t>Rhizostoma</a:t>
              </a:r>
              <a:r>
                <a:rPr lang="en-US" sz="1200" i="1" dirty="0">
                  <a:solidFill>
                    <a:schemeClr val="bg1"/>
                  </a:solidFill>
                  <a:latin typeface="Playfair Display"/>
                </a:rPr>
                <a:t> </a:t>
              </a:r>
              <a:r>
                <a:rPr lang="en-US" sz="1200" i="1" dirty="0" err="1" smtClean="0">
                  <a:solidFill>
                    <a:schemeClr val="bg1"/>
                  </a:solidFill>
                  <a:latin typeface="Playfair Display"/>
                </a:rPr>
                <a:t>pulmo</a:t>
              </a:r>
              <a:r>
                <a:rPr lang="en-US" sz="1200" i="1" dirty="0" smtClean="0">
                  <a:solidFill>
                    <a:schemeClr val="bg1"/>
                  </a:solidFill>
                  <a:latin typeface="Playfair Display"/>
                </a:rPr>
                <a:t> in Venice canals</a:t>
              </a:r>
              <a:endParaRPr lang="en-US" sz="1200" i="1" dirty="0">
                <a:solidFill>
                  <a:schemeClr val="bg1"/>
                </a:solidFill>
                <a:latin typeface="Playfair Display"/>
              </a:endParaRPr>
            </a:p>
          </p:txBody>
        </p:sp>
      </p:grpSp>
      <p:sp>
        <p:nvSpPr>
          <p:cNvPr id="8" name="TextBox 7"/>
          <p:cNvSpPr txBox="1"/>
          <p:nvPr/>
        </p:nvSpPr>
        <p:spPr>
          <a:xfrm>
            <a:off x="6753520" y="5802266"/>
            <a:ext cx="5211747" cy="923330"/>
          </a:xfrm>
          <a:prstGeom prst="rect">
            <a:avLst/>
          </a:prstGeom>
          <a:solidFill>
            <a:srgbClr val="FFCC66"/>
          </a:solidFill>
        </p:spPr>
        <p:txBody>
          <a:bodyPr wrap="square" rtlCol="0">
            <a:spAutoFit/>
          </a:bodyPr>
          <a:lstStyle/>
          <a:p>
            <a:r>
              <a:rPr lang="en-US" dirty="0" smtClean="0"/>
              <a:t>European Commission together with MS can play an invaluable role in boosting RIs capacities with specific programs </a:t>
            </a:r>
            <a:endParaRPr lang="en-US" dirty="0"/>
          </a:p>
        </p:txBody>
      </p:sp>
      <p:sp>
        <p:nvSpPr>
          <p:cNvPr id="10" name="Round Same Side Corner Rectangle 9"/>
          <p:cNvSpPr/>
          <p:nvPr/>
        </p:nvSpPr>
        <p:spPr>
          <a:xfrm>
            <a:off x="1921677" y="1460018"/>
            <a:ext cx="2452909" cy="734257"/>
          </a:xfrm>
          <a:prstGeom prst="round2SameRect">
            <a:avLst/>
          </a:prstGeom>
          <a:no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006666"/>
                </a:solidFill>
              </a:rPr>
              <a:t>Developing strategies </a:t>
            </a:r>
            <a:r>
              <a:rPr lang="en-US" sz="1600" dirty="0">
                <a:solidFill>
                  <a:srgbClr val="006666"/>
                </a:solidFill>
              </a:rPr>
              <a:t>for coexisting with virus</a:t>
            </a:r>
          </a:p>
        </p:txBody>
      </p:sp>
      <p:sp>
        <p:nvSpPr>
          <p:cNvPr id="11" name="Rectangle 10"/>
          <p:cNvSpPr/>
          <p:nvPr/>
        </p:nvSpPr>
        <p:spPr>
          <a:xfrm>
            <a:off x="1885376" y="514195"/>
            <a:ext cx="1451038" cy="369332"/>
          </a:xfrm>
          <a:prstGeom prst="rect">
            <a:avLst/>
          </a:prstGeom>
        </p:spPr>
        <p:txBody>
          <a:bodyPr wrap="none">
            <a:spAutoFit/>
          </a:bodyPr>
          <a:lstStyle/>
          <a:p>
            <a:r>
              <a:rPr lang="en-US" b="1" i="1" dirty="0">
                <a:solidFill>
                  <a:srgbClr val="006666"/>
                </a:solidFill>
              </a:rPr>
              <a:t>Most </a:t>
            </a:r>
            <a:r>
              <a:rPr lang="en-US" b="1" i="1" dirty="0" smtClean="0">
                <a:solidFill>
                  <a:srgbClr val="006666"/>
                </a:solidFill>
              </a:rPr>
              <a:t>Urgent </a:t>
            </a:r>
            <a:endParaRPr lang="en-US" b="1" i="1" dirty="0">
              <a:solidFill>
                <a:srgbClr val="006666"/>
              </a:solidFill>
            </a:endParaRPr>
          </a:p>
        </p:txBody>
      </p:sp>
      <p:sp>
        <p:nvSpPr>
          <p:cNvPr id="12" name="Rounded Rectangle 11"/>
          <p:cNvSpPr/>
          <p:nvPr/>
        </p:nvSpPr>
        <p:spPr>
          <a:xfrm>
            <a:off x="1921677" y="920913"/>
            <a:ext cx="2452909" cy="449774"/>
          </a:xfrm>
          <a:prstGeom prst="roundRect">
            <a:avLst/>
          </a:prstGeom>
          <a:solidFill>
            <a:srgbClr val="0066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Vaccine &amp; cures</a:t>
            </a:r>
          </a:p>
        </p:txBody>
      </p:sp>
      <p:sp>
        <p:nvSpPr>
          <p:cNvPr id="14" name="Rounded Rectangle 13"/>
          <p:cNvSpPr/>
          <p:nvPr/>
        </p:nvSpPr>
        <p:spPr>
          <a:xfrm>
            <a:off x="4512232" y="1063647"/>
            <a:ext cx="2103718" cy="1455340"/>
          </a:xfrm>
          <a:prstGeom prst="roundRect">
            <a:avLst/>
          </a:prstGeom>
          <a:no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6666"/>
                </a:solidFill>
              </a:rPr>
              <a:t>shielding </a:t>
            </a:r>
            <a:r>
              <a:rPr lang="en-US" sz="1200" dirty="0" smtClean="0">
                <a:solidFill>
                  <a:srgbClr val="006666"/>
                </a:solidFill>
              </a:rPr>
              <a:t>materials,</a:t>
            </a:r>
            <a:r>
              <a:rPr lang="en-US" sz="1200" dirty="0">
                <a:solidFill>
                  <a:srgbClr val="006666"/>
                </a:solidFill>
              </a:rPr>
              <a:t> </a:t>
            </a:r>
            <a:r>
              <a:rPr lang="en-US" sz="1200" dirty="0" smtClean="0">
                <a:solidFill>
                  <a:srgbClr val="006666"/>
                </a:solidFill>
              </a:rPr>
              <a:t> </a:t>
            </a:r>
            <a:r>
              <a:rPr lang="en-US" sz="1200" dirty="0">
                <a:solidFill>
                  <a:srgbClr val="006666"/>
                </a:solidFill>
              </a:rPr>
              <a:t>understanding the behavior of the virus in different environments, developing affordable medical </a:t>
            </a:r>
            <a:r>
              <a:rPr lang="en-US" sz="1200" dirty="0" smtClean="0">
                <a:solidFill>
                  <a:srgbClr val="006666"/>
                </a:solidFill>
              </a:rPr>
              <a:t>equipment, expansion and </a:t>
            </a:r>
            <a:r>
              <a:rPr lang="en-US" sz="1200" dirty="0" err="1" smtClean="0">
                <a:solidFill>
                  <a:srgbClr val="006666"/>
                </a:solidFill>
              </a:rPr>
              <a:t>containemend</a:t>
            </a:r>
            <a:r>
              <a:rPr lang="en-US" sz="1200" dirty="0" smtClean="0">
                <a:solidFill>
                  <a:srgbClr val="006666"/>
                </a:solidFill>
              </a:rPr>
              <a:t> models</a:t>
            </a:r>
            <a:endParaRPr lang="en-US" sz="1200" dirty="0">
              <a:solidFill>
                <a:srgbClr val="006666"/>
              </a:solidFill>
            </a:endParaRPr>
          </a:p>
        </p:txBody>
      </p:sp>
      <p:sp>
        <p:nvSpPr>
          <p:cNvPr id="15" name="Rectangle 14"/>
          <p:cNvSpPr/>
          <p:nvPr/>
        </p:nvSpPr>
        <p:spPr>
          <a:xfrm>
            <a:off x="1921677" y="2306368"/>
            <a:ext cx="1239442" cy="369332"/>
          </a:xfrm>
          <a:prstGeom prst="rect">
            <a:avLst/>
          </a:prstGeom>
        </p:spPr>
        <p:txBody>
          <a:bodyPr wrap="none">
            <a:spAutoFit/>
          </a:bodyPr>
          <a:lstStyle/>
          <a:p>
            <a:pPr algn="ctr"/>
            <a:r>
              <a:rPr lang="en-US" i="1" dirty="0" smtClean="0">
                <a:solidFill>
                  <a:srgbClr val="0000CC"/>
                </a:solidFill>
              </a:rPr>
              <a:t>… and then</a:t>
            </a:r>
            <a:endParaRPr lang="en-US" i="1" dirty="0">
              <a:solidFill>
                <a:srgbClr val="0000CC"/>
              </a:solidFill>
            </a:endParaRPr>
          </a:p>
        </p:txBody>
      </p:sp>
      <p:sp>
        <p:nvSpPr>
          <p:cNvPr id="16" name="Rounded Rectangle 15"/>
          <p:cNvSpPr/>
          <p:nvPr/>
        </p:nvSpPr>
        <p:spPr>
          <a:xfrm>
            <a:off x="1921677" y="2738621"/>
            <a:ext cx="4544673" cy="628926"/>
          </a:xfrm>
          <a:prstGeom prst="round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Contribute to social and economical recovering</a:t>
            </a:r>
            <a:endParaRPr lang="en-US" dirty="0"/>
          </a:p>
        </p:txBody>
      </p:sp>
      <p:sp>
        <p:nvSpPr>
          <p:cNvPr id="17" name="Rounded Rectangle 16"/>
          <p:cNvSpPr/>
          <p:nvPr/>
        </p:nvSpPr>
        <p:spPr>
          <a:xfrm>
            <a:off x="1921677" y="3472897"/>
            <a:ext cx="4590309" cy="1455340"/>
          </a:xfrm>
          <a:prstGeom prst="round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rgbClr val="0000CC"/>
                </a:solidFill>
              </a:rPr>
              <a:t>Elaborating transportation models and strategies for responding to threats in other fields (economy, communication, networking, contamination,….)</a:t>
            </a:r>
          </a:p>
          <a:p>
            <a:r>
              <a:rPr lang="en-US" sz="1200" dirty="0">
                <a:solidFill>
                  <a:srgbClr val="0000CC"/>
                </a:solidFill>
              </a:rPr>
              <a:t>Challenges as those of the Green Deal are now even more significant </a:t>
            </a:r>
          </a:p>
          <a:p>
            <a:r>
              <a:rPr lang="en-US" sz="1200" dirty="0">
                <a:solidFill>
                  <a:srgbClr val="0000CC"/>
                </a:solidFill>
              </a:rPr>
              <a:t>Clean transport, clean energy, control versus privacy, data sharing and connection, existing diseases, viral threats, food and alimentation need scientific answers</a:t>
            </a:r>
          </a:p>
        </p:txBody>
      </p:sp>
      <p:sp>
        <p:nvSpPr>
          <p:cNvPr id="18" name="Rounded Rectangle 17"/>
          <p:cNvSpPr/>
          <p:nvPr/>
        </p:nvSpPr>
        <p:spPr>
          <a:xfrm>
            <a:off x="1967312" y="5033587"/>
            <a:ext cx="4544673" cy="628926"/>
          </a:xfrm>
          <a:prstGeom prst="round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RIs play a great role in </a:t>
            </a:r>
            <a:r>
              <a:rPr lang="en-US" b="1" dirty="0"/>
              <a:t>education</a:t>
            </a:r>
            <a:r>
              <a:rPr lang="en-US" dirty="0"/>
              <a:t> and </a:t>
            </a:r>
            <a:r>
              <a:rPr lang="en-US" b="1" dirty="0"/>
              <a:t>innovation</a:t>
            </a:r>
            <a:endParaRPr lang="en-US" dirty="0"/>
          </a:p>
        </p:txBody>
      </p:sp>
      <p:sp>
        <p:nvSpPr>
          <p:cNvPr id="19" name="TextBox 18"/>
          <p:cNvSpPr txBox="1"/>
          <p:nvPr/>
        </p:nvSpPr>
        <p:spPr>
          <a:xfrm>
            <a:off x="1967312" y="5909646"/>
            <a:ext cx="4544673" cy="646331"/>
          </a:xfrm>
          <a:prstGeom prst="rect">
            <a:avLst/>
          </a:prstGeom>
          <a:solidFill>
            <a:srgbClr val="FFCC66"/>
          </a:solidFill>
        </p:spPr>
        <p:txBody>
          <a:bodyPr wrap="square" rtlCol="0">
            <a:spAutoFit/>
          </a:bodyPr>
          <a:lstStyle/>
          <a:p>
            <a:r>
              <a:rPr lang="en-US" dirty="0" smtClean="0"/>
              <a:t>RIs are an European asset for the reconstruction during and after the crisis</a:t>
            </a:r>
          </a:p>
        </p:txBody>
      </p:sp>
      <p:sp>
        <p:nvSpPr>
          <p:cNvPr id="3" name="TextBox 2"/>
          <p:cNvSpPr txBox="1"/>
          <p:nvPr/>
        </p:nvSpPr>
        <p:spPr>
          <a:xfrm>
            <a:off x="7410543" y="3030527"/>
            <a:ext cx="3524064" cy="923330"/>
          </a:xfrm>
          <a:prstGeom prst="rect">
            <a:avLst/>
          </a:prstGeom>
          <a:solidFill>
            <a:srgbClr val="A6A6A6">
              <a:alpha val="23137"/>
            </a:srgbClr>
          </a:solidFill>
        </p:spPr>
        <p:txBody>
          <a:bodyPr wrap="square" rtlCol="0">
            <a:spAutoFit/>
          </a:bodyPr>
          <a:lstStyle/>
          <a:p>
            <a:r>
              <a:rPr lang="en-US" b="1" dirty="0" smtClean="0">
                <a:solidFill>
                  <a:schemeClr val="bg1"/>
                </a:solidFill>
              </a:rPr>
              <a:t>Water in Venice canals is more transparent but CO</a:t>
            </a:r>
            <a:r>
              <a:rPr lang="en-US" b="1" baseline="-25000" dirty="0" smtClean="0">
                <a:solidFill>
                  <a:schemeClr val="bg1"/>
                </a:solidFill>
              </a:rPr>
              <a:t>2</a:t>
            </a:r>
            <a:r>
              <a:rPr lang="en-US" b="1" dirty="0" smtClean="0">
                <a:solidFill>
                  <a:schemeClr val="bg1"/>
                </a:solidFill>
              </a:rPr>
              <a:t> emissions have not significantly decreased</a:t>
            </a:r>
            <a:endParaRPr lang="en-US" b="1" dirty="0">
              <a:solidFill>
                <a:schemeClr val="bg1"/>
              </a:solidFill>
            </a:endParaRPr>
          </a:p>
        </p:txBody>
      </p:sp>
    </p:spTree>
    <p:extLst>
      <p:ext uri="{BB962C8B-B14F-4D97-AF65-F5344CB8AC3E}">
        <p14:creationId xmlns:p14="http://schemas.microsoft.com/office/powerpoint/2010/main" val="15215837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584575" y="1220851"/>
            <a:ext cx="6492875" cy="513715"/>
          </a:xfrm>
          <a:prstGeom prst="rect">
            <a:avLst/>
          </a:prstGeom>
        </p:spPr>
        <p:txBody>
          <a:bodyPr vert="horz" wrap="square" lIns="0" tIns="13335" rIns="0" bIns="0" rtlCol="0">
            <a:spAutoFit/>
          </a:bodyPr>
          <a:lstStyle/>
          <a:p>
            <a:pPr marL="12700">
              <a:lnSpc>
                <a:spcPct val="100000"/>
              </a:lnSpc>
              <a:spcBef>
                <a:spcPts val="105"/>
              </a:spcBef>
            </a:pPr>
            <a:r>
              <a:rPr sz="3200" b="1" spc="-5" dirty="0">
                <a:solidFill>
                  <a:srgbClr val="943735"/>
                </a:solidFill>
                <a:latin typeface="Calibri"/>
                <a:cs typeface="Calibri"/>
              </a:rPr>
              <a:t>Implementation </a:t>
            </a:r>
            <a:r>
              <a:rPr sz="3200" b="1" dirty="0">
                <a:solidFill>
                  <a:srgbClr val="943735"/>
                </a:solidFill>
                <a:latin typeface="Calibri"/>
                <a:cs typeface="Calibri"/>
              </a:rPr>
              <a:t>of </a:t>
            </a:r>
            <a:r>
              <a:rPr sz="3200" b="1" spc="-10" dirty="0">
                <a:solidFill>
                  <a:srgbClr val="943735"/>
                </a:solidFill>
                <a:latin typeface="Calibri"/>
                <a:cs typeface="Calibri"/>
              </a:rPr>
              <a:t>LEAPS</a:t>
            </a:r>
            <a:r>
              <a:rPr sz="3200" b="1" spc="-70" dirty="0">
                <a:solidFill>
                  <a:srgbClr val="943735"/>
                </a:solidFill>
                <a:latin typeface="Calibri"/>
                <a:cs typeface="Calibri"/>
              </a:rPr>
              <a:t> </a:t>
            </a:r>
            <a:r>
              <a:rPr sz="3200" b="1" spc="-15" dirty="0">
                <a:solidFill>
                  <a:srgbClr val="943735"/>
                </a:solidFill>
                <a:latin typeface="Calibri"/>
                <a:cs typeface="Calibri"/>
              </a:rPr>
              <a:t>organization</a:t>
            </a:r>
            <a:endParaRPr sz="3200">
              <a:latin typeface="Calibri"/>
              <a:cs typeface="Calibri"/>
            </a:endParaRPr>
          </a:p>
        </p:txBody>
      </p:sp>
      <p:sp>
        <p:nvSpPr>
          <p:cNvPr id="3" name="object 3"/>
          <p:cNvSpPr/>
          <p:nvPr/>
        </p:nvSpPr>
        <p:spPr>
          <a:xfrm>
            <a:off x="8628888" y="2813304"/>
            <a:ext cx="3395472" cy="240792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8654795" y="2839211"/>
            <a:ext cx="3107436" cy="2176272"/>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1844420" y="395097"/>
            <a:ext cx="4331970" cy="635000"/>
          </a:xfrm>
          <a:prstGeom prst="rect">
            <a:avLst/>
          </a:prstGeom>
        </p:spPr>
        <p:txBody>
          <a:bodyPr vert="horz" wrap="square" lIns="0" tIns="12065" rIns="0" bIns="0" rtlCol="0">
            <a:spAutoFit/>
          </a:bodyPr>
          <a:lstStyle/>
          <a:p>
            <a:pPr marL="12700">
              <a:lnSpc>
                <a:spcPct val="100000"/>
              </a:lnSpc>
              <a:spcBef>
                <a:spcPts val="95"/>
              </a:spcBef>
            </a:pPr>
            <a:r>
              <a:rPr sz="4000" b="1" spc="-15" dirty="0">
                <a:solidFill>
                  <a:srgbClr val="1F487C"/>
                </a:solidFill>
                <a:latin typeface="Calibri"/>
                <a:cs typeface="Calibri"/>
              </a:rPr>
              <a:t>LEAPS</a:t>
            </a:r>
            <a:r>
              <a:rPr sz="4000" b="1" spc="-55" dirty="0">
                <a:solidFill>
                  <a:srgbClr val="1F487C"/>
                </a:solidFill>
                <a:latin typeface="Calibri"/>
                <a:cs typeface="Calibri"/>
              </a:rPr>
              <a:t> </a:t>
            </a:r>
            <a:r>
              <a:rPr sz="4000" b="1" spc="-15" dirty="0">
                <a:solidFill>
                  <a:srgbClr val="1F487C"/>
                </a:solidFill>
                <a:latin typeface="Calibri"/>
                <a:cs typeface="Calibri"/>
              </a:rPr>
              <a:t>achievements</a:t>
            </a:r>
            <a:endParaRPr sz="4000">
              <a:latin typeface="Calibri"/>
              <a:cs typeface="Calibri"/>
            </a:endParaRPr>
          </a:p>
        </p:txBody>
      </p:sp>
      <p:sp>
        <p:nvSpPr>
          <p:cNvPr id="6" name="object 6"/>
          <p:cNvSpPr/>
          <p:nvPr/>
        </p:nvSpPr>
        <p:spPr>
          <a:xfrm>
            <a:off x="1947672" y="2450592"/>
            <a:ext cx="6246876" cy="3038856"/>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2947099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40471" y="426066"/>
            <a:ext cx="6496184" cy="6026650"/>
          </a:xfrm>
          <a:prstGeom prst="rect">
            <a:avLst/>
          </a:prstGeom>
        </p:spPr>
        <p:txBody>
          <a:bodyPr vert="horz" wrap="square" lIns="0" tIns="12065" rIns="0" bIns="0" rtlCol="0">
            <a:spAutoFit/>
          </a:bodyPr>
          <a:lstStyle/>
          <a:p>
            <a:pPr marL="12700">
              <a:lnSpc>
                <a:spcPct val="100000"/>
              </a:lnSpc>
              <a:spcBef>
                <a:spcPts val="95"/>
              </a:spcBef>
            </a:pPr>
            <a:r>
              <a:rPr sz="2000" b="1" spc="-30" dirty="0">
                <a:solidFill>
                  <a:srgbClr val="1F487C"/>
                </a:solidFill>
                <a:latin typeface="Calibri"/>
                <a:cs typeface="Calibri"/>
              </a:rPr>
              <a:t>Key </a:t>
            </a:r>
            <a:r>
              <a:rPr lang="de-CH" sz="2000" b="1" spc="-15" dirty="0">
                <a:solidFill>
                  <a:srgbClr val="1F487C"/>
                </a:solidFill>
                <a:latin typeface="Calibri"/>
                <a:cs typeface="Calibri"/>
              </a:rPr>
              <a:t>E</a:t>
            </a:r>
            <a:r>
              <a:rPr sz="2000" b="1" spc="-15" dirty="0" smtClean="0">
                <a:solidFill>
                  <a:srgbClr val="1F487C"/>
                </a:solidFill>
                <a:latin typeface="Calibri"/>
                <a:cs typeface="Calibri"/>
              </a:rPr>
              <a:t>vents</a:t>
            </a:r>
            <a:endParaRPr lang="de-CH" sz="2000" b="1" spc="-15" dirty="0" smtClean="0">
              <a:solidFill>
                <a:srgbClr val="1F487C"/>
              </a:solidFill>
              <a:latin typeface="Calibri"/>
              <a:cs typeface="Calibri"/>
            </a:endParaRPr>
          </a:p>
          <a:p>
            <a:pPr marL="12700">
              <a:lnSpc>
                <a:spcPct val="100000"/>
              </a:lnSpc>
              <a:spcBef>
                <a:spcPts val="95"/>
              </a:spcBef>
            </a:pPr>
            <a:endParaRPr sz="2000" dirty="0">
              <a:latin typeface="Calibri"/>
              <a:cs typeface="Calibri"/>
            </a:endParaRPr>
          </a:p>
          <a:p>
            <a:pPr marL="269875" marR="52069" indent="-257175">
              <a:lnSpc>
                <a:spcPct val="100000"/>
              </a:lnSpc>
              <a:buFont typeface="Arial"/>
              <a:buChar char="•"/>
              <a:tabLst>
                <a:tab pos="269875" algn="l"/>
                <a:tab pos="270510" algn="l"/>
              </a:tabLst>
            </a:pPr>
            <a:r>
              <a:rPr sz="2000" spc="-5" dirty="0" smtClean="0">
                <a:latin typeface="Calibri"/>
                <a:cs typeface="Calibri"/>
              </a:rPr>
              <a:t>February </a:t>
            </a:r>
            <a:r>
              <a:rPr sz="2000" spc="-10" dirty="0">
                <a:latin typeface="Calibri"/>
                <a:cs typeface="Calibri"/>
              </a:rPr>
              <a:t>2020 </a:t>
            </a:r>
            <a:r>
              <a:rPr sz="2000" dirty="0">
                <a:latin typeface="Calibri"/>
                <a:cs typeface="Calibri"/>
              </a:rPr>
              <a:t>- </a:t>
            </a:r>
            <a:r>
              <a:rPr sz="2000" spc="-5" dirty="0">
                <a:latin typeface="Calibri"/>
                <a:cs typeface="Calibri"/>
              </a:rPr>
              <a:t>Meeting </a:t>
            </a:r>
            <a:r>
              <a:rPr sz="2000" dirty="0">
                <a:latin typeface="Calibri"/>
                <a:cs typeface="Calibri"/>
              </a:rPr>
              <a:t>with </a:t>
            </a:r>
            <a:r>
              <a:rPr sz="2000" spc="-5" dirty="0">
                <a:latin typeface="Calibri"/>
                <a:cs typeface="Calibri"/>
              </a:rPr>
              <a:t>other </a:t>
            </a:r>
            <a:r>
              <a:rPr sz="2000" dirty="0">
                <a:latin typeface="Calibri"/>
                <a:cs typeface="Calibri"/>
              </a:rPr>
              <a:t>Ris </a:t>
            </a:r>
            <a:r>
              <a:rPr sz="2000" spc="-5" dirty="0">
                <a:latin typeface="Calibri"/>
                <a:cs typeface="Calibri"/>
              </a:rPr>
              <a:t>communities </a:t>
            </a:r>
            <a:r>
              <a:rPr sz="2000" spc="-20" dirty="0">
                <a:latin typeface="Calibri"/>
                <a:cs typeface="Calibri"/>
              </a:rPr>
              <a:t>for </a:t>
            </a:r>
            <a:r>
              <a:rPr sz="2000" spc="-10" dirty="0">
                <a:latin typeface="Calibri"/>
                <a:cs typeface="Calibri"/>
              </a:rPr>
              <a:t>organizing  </a:t>
            </a:r>
            <a:r>
              <a:rPr sz="2000" spc="-5" dirty="0">
                <a:latin typeface="Calibri"/>
                <a:cs typeface="Calibri"/>
              </a:rPr>
              <a:t>contribution </a:t>
            </a:r>
            <a:r>
              <a:rPr sz="2000" spc="-15" dirty="0">
                <a:latin typeface="Calibri"/>
                <a:cs typeface="Calibri"/>
              </a:rPr>
              <a:t>to </a:t>
            </a:r>
            <a:r>
              <a:rPr sz="2000" spc="-5" dirty="0">
                <a:latin typeface="Calibri"/>
                <a:cs typeface="Calibri"/>
              </a:rPr>
              <a:t>HE (LENS, CERIC-ERIC, ION </a:t>
            </a:r>
            <a:r>
              <a:rPr sz="2000" spc="-25" dirty="0">
                <a:latin typeface="Calibri"/>
                <a:cs typeface="Calibri"/>
              </a:rPr>
              <a:t>Community, </a:t>
            </a:r>
            <a:r>
              <a:rPr sz="2000" spc="-5" dirty="0">
                <a:latin typeface="Calibri"/>
                <a:cs typeface="Calibri"/>
              </a:rPr>
              <a:t>Laser Lab </a:t>
            </a:r>
            <a:r>
              <a:rPr sz="2000" spc="-10" dirty="0">
                <a:latin typeface="Calibri"/>
                <a:cs typeface="Calibri"/>
              </a:rPr>
              <a:t>Europe,  </a:t>
            </a:r>
            <a:r>
              <a:rPr sz="2000" spc="-35" dirty="0">
                <a:latin typeface="Calibri"/>
                <a:cs typeface="Calibri"/>
              </a:rPr>
              <a:t>INSTRUCT, </a:t>
            </a:r>
            <a:r>
              <a:rPr sz="2000" spc="-5" dirty="0">
                <a:latin typeface="Calibri"/>
                <a:cs typeface="Calibri"/>
              </a:rPr>
              <a:t>EMFL </a:t>
            </a:r>
            <a:r>
              <a:rPr sz="2000" spc="-25" dirty="0">
                <a:latin typeface="Calibri"/>
                <a:cs typeface="Calibri"/>
              </a:rPr>
              <a:t>Community, </a:t>
            </a:r>
            <a:r>
              <a:rPr sz="2000" spc="-5" dirty="0">
                <a:latin typeface="Calibri"/>
                <a:cs typeface="Calibri"/>
              </a:rPr>
              <a:t>EM</a:t>
            </a:r>
            <a:r>
              <a:rPr sz="2000" spc="20" dirty="0">
                <a:latin typeface="Calibri"/>
                <a:cs typeface="Calibri"/>
              </a:rPr>
              <a:t> </a:t>
            </a:r>
            <a:r>
              <a:rPr sz="2000" spc="-5" dirty="0">
                <a:latin typeface="Calibri"/>
                <a:cs typeface="Calibri"/>
              </a:rPr>
              <a:t>Community)</a:t>
            </a:r>
            <a:endParaRPr sz="2000" dirty="0">
              <a:latin typeface="Calibri"/>
              <a:cs typeface="Calibri"/>
            </a:endParaRPr>
          </a:p>
          <a:p>
            <a:pPr marL="269875" indent="-257175">
              <a:lnSpc>
                <a:spcPct val="100000"/>
              </a:lnSpc>
              <a:spcBef>
                <a:spcPts val="580"/>
              </a:spcBef>
              <a:buFont typeface="Arial"/>
              <a:buChar char="•"/>
              <a:tabLst>
                <a:tab pos="269875" algn="l"/>
                <a:tab pos="270510" algn="l"/>
              </a:tabLst>
            </a:pPr>
            <a:r>
              <a:rPr sz="2000" spc="-10" dirty="0" smtClean="0">
                <a:latin typeface="Calibri"/>
                <a:cs typeface="Calibri"/>
              </a:rPr>
              <a:t>Ma</a:t>
            </a:r>
            <a:r>
              <a:rPr lang="de-CH" sz="2000" spc="-10" dirty="0" smtClean="0">
                <a:latin typeface="Calibri"/>
                <a:cs typeface="Calibri"/>
              </a:rPr>
              <a:t>y</a:t>
            </a:r>
            <a:r>
              <a:rPr sz="2000" spc="-10" dirty="0" smtClean="0">
                <a:latin typeface="Calibri"/>
                <a:cs typeface="Calibri"/>
              </a:rPr>
              <a:t> </a:t>
            </a:r>
            <a:r>
              <a:rPr sz="2000" spc="-5" dirty="0">
                <a:latin typeface="Calibri"/>
                <a:cs typeface="Calibri"/>
              </a:rPr>
              <a:t>2020 </a:t>
            </a:r>
            <a:r>
              <a:rPr sz="2000" dirty="0">
                <a:latin typeface="Calibri"/>
                <a:cs typeface="Calibri"/>
              </a:rPr>
              <a:t>– </a:t>
            </a:r>
            <a:r>
              <a:rPr lang="de-CH" sz="2000" spc="-10" dirty="0" err="1" smtClean="0">
                <a:latin typeface="Calibri"/>
                <a:cs typeface="Calibri"/>
              </a:rPr>
              <a:t>deadline</a:t>
            </a:r>
            <a:r>
              <a:rPr lang="de-CH" sz="2000" spc="-10" dirty="0" smtClean="0">
                <a:latin typeface="Calibri"/>
                <a:cs typeface="Calibri"/>
              </a:rPr>
              <a:t> </a:t>
            </a:r>
            <a:r>
              <a:rPr sz="2000" spc="-5" dirty="0" smtClean="0">
                <a:latin typeface="Calibri"/>
                <a:cs typeface="Calibri"/>
              </a:rPr>
              <a:t>LEAPS-</a:t>
            </a:r>
            <a:r>
              <a:rPr sz="2000" spc="-5" dirty="0" err="1" smtClean="0">
                <a:latin typeface="Calibri"/>
                <a:cs typeface="Calibri"/>
              </a:rPr>
              <a:t>Innov</a:t>
            </a:r>
            <a:endParaRPr lang="de-CH" sz="2000" spc="-5" dirty="0" smtClean="0">
              <a:latin typeface="Calibri"/>
              <a:cs typeface="Calibri"/>
            </a:endParaRPr>
          </a:p>
          <a:p>
            <a:pPr marL="269875" indent="-257175">
              <a:lnSpc>
                <a:spcPct val="100000"/>
              </a:lnSpc>
              <a:spcBef>
                <a:spcPts val="580"/>
              </a:spcBef>
              <a:buFont typeface="Arial"/>
              <a:buChar char="•"/>
              <a:tabLst>
                <a:tab pos="269875" algn="l"/>
                <a:tab pos="270510" algn="l"/>
              </a:tabLst>
            </a:pPr>
            <a:r>
              <a:rPr lang="de-CH" sz="2000" spc="-5" dirty="0" smtClean="0">
                <a:latin typeface="Calibri"/>
                <a:cs typeface="Calibri"/>
              </a:rPr>
              <a:t>June 2020 </a:t>
            </a:r>
            <a:r>
              <a:rPr lang="en-GB" sz="2000" dirty="0" smtClean="0">
                <a:cs typeface="Calibri"/>
              </a:rPr>
              <a:t>– first contact with EC Johannes </a:t>
            </a:r>
            <a:r>
              <a:rPr lang="en-GB" sz="2000" dirty="0" err="1" smtClean="0">
                <a:cs typeface="Calibri"/>
              </a:rPr>
              <a:t>Klumpers</a:t>
            </a:r>
            <a:r>
              <a:rPr lang="en-GB" sz="2000" dirty="0" smtClean="0">
                <a:cs typeface="Calibri"/>
              </a:rPr>
              <a:t> (Research &amp; Industrial Infrastructures)</a:t>
            </a:r>
            <a:endParaRPr lang="de-CH" sz="2000" spc="-5" dirty="0" smtClean="0">
              <a:latin typeface="Calibri"/>
              <a:cs typeface="Calibri"/>
            </a:endParaRPr>
          </a:p>
          <a:p>
            <a:pPr marL="269875" indent="-257175">
              <a:lnSpc>
                <a:spcPct val="100000"/>
              </a:lnSpc>
              <a:spcBef>
                <a:spcPts val="580"/>
              </a:spcBef>
              <a:buFont typeface="Arial"/>
              <a:buChar char="•"/>
              <a:tabLst>
                <a:tab pos="269875" algn="l"/>
                <a:tab pos="270510" algn="l"/>
              </a:tabLst>
            </a:pPr>
            <a:r>
              <a:rPr lang="de-CH" sz="2000" spc="-5" dirty="0" smtClean="0">
                <a:latin typeface="Calibri"/>
                <a:cs typeface="Calibri"/>
              </a:rPr>
              <a:t>June 2020 </a:t>
            </a:r>
            <a:r>
              <a:rPr lang="en-GB" sz="2000" dirty="0" smtClean="0">
                <a:cs typeface="Calibri"/>
              </a:rPr>
              <a:t>– webinar “Learning to run again”</a:t>
            </a:r>
            <a:endParaRPr lang="de-CH" sz="2000" spc="-5" dirty="0" smtClean="0">
              <a:latin typeface="Calibri"/>
              <a:cs typeface="Calibri"/>
            </a:endParaRPr>
          </a:p>
          <a:p>
            <a:pPr marL="269875" indent="-257175">
              <a:lnSpc>
                <a:spcPct val="100000"/>
              </a:lnSpc>
              <a:spcBef>
                <a:spcPts val="580"/>
              </a:spcBef>
              <a:buFont typeface="Arial"/>
              <a:buChar char="•"/>
              <a:tabLst>
                <a:tab pos="269875" algn="l"/>
                <a:tab pos="270510" algn="l"/>
              </a:tabLst>
            </a:pPr>
            <a:r>
              <a:rPr lang="de-CH" sz="2000" spc="-5" dirty="0" err="1" smtClean="0">
                <a:latin typeface="Calibri"/>
                <a:cs typeface="Calibri"/>
              </a:rPr>
              <a:t>July</a:t>
            </a:r>
            <a:r>
              <a:rPr lang="de-CH" sz="2000" spc="-5" dirty="0" smtClean="0">
                <a:latin typeface="Calibri"/>
                <a:cs typeface="Calibri"/>
              </a:rPr>
              <a:t> 2020 </a:t>
            </a:r>
            <a:r>
              <a:rPr lang="en-GB" sz="2000" dirty="0" smtClean="0">
                <a:cs typeface="Calibri"/>
              </a:rPr>
              <a:t>– presentation of common position papers HE and Viral Threats to the EC.</a:t>
            </a:r>
            <a:endParaRPr sz="2000" dirty="0">
              <a:latin typeface="Calibri"/>
              <a:cs typeface="Calibri"/>
            </a:endParaRPr>
          </a:p>
          <a:p>
            <a:pPr marL="269875" indent="-257175">
              <a:lnSpc>
                <a:spcPct val="100000"/>
              </a:lnSpc>
              <a:spcBef>
                <a:spcPts val="575"/>
              </a:spcBef>
              <a:buFont typeface="Arial"/>
              <a:buChar char="•"/>
              <a:tabLst>
                <a:tab pos="269875" algn="l"/>
                <a:tab pos="270510" algn="l"/>
              </a:tabLst>
            </a:pPr>
            <a:r>
              <a:rPr lang="de-CH" sz="2000" spc="-20" dirty="0" err="1" smtClean="0">
                <a:latin typeface="Calibri"/>
                <a:cs typeface="Calibri"/>
              </a:rPr>
              <a:t>October</a:t>
            </a:r>
            <a:r>
              <a:rPr sz="2000" spc="-20" dirty="0" smtClean="0">
                <a:latin typeface="Calibri"/>
                <a:cs typeface="Calibri"/>
              </a:rPr>
              <a:t> </a:t>
            </a:r>
            <a:r>
              <a:rPr sz="2000" spc="-10" dirty="0">
                <a:latin typeface="Calibri"/>
                <a:cs typeface="Calibri"/>
              </a:rPr>
              <a:t>2020 </a:t>
            </a:r>
            <a:r>
              <a:rPr sz="2000" dirty="0">
                <a:latin typeface="Calibri"/>
                <a:cs typeface="Calibri"/>
              </a:rPr>
              <a:t>- </a:t>
            </a:r>
            <a:r>
              <a:rPr sz="2000" spc="-10" dirty="0">
                <a:latin typeface="Calibri"/>
                <a:cs typeface="Calibri"/>
              </a:rPr>
              <a:t>European </a:t>
            </a:r>
            <a:r>
              <a:rPr sz="2000" spc="-5" dirty="0">
                <a:latin typeface="Calibri"/>
                <a:cs typeface="Calibri"/>
              </a:rPr>
              <a:t>parliament </a:t>
            </a:r>
            <a:r>
              <a:rPr sz="2000" spc="-10" dirty="0">
                <a:latin typeface="Calibri"/>
                <a:cs typeface="Calibri"/>
              </a:rPr>
              <a:t>event </a:t>
            </a:r>
            <a:r>
              <a:rPr sz="2000" spc="-5" dirty="0">
                <a:latin typeface="Calibri"/>
                <a:cs typeface="Calibri"/>
              </a:rPr>
              <a:t>on </a:t>
            </a:r>
            <a:r>
              <a:rPr sz="2000" dirty="0">
                <a:latin typeface="Calibri"/>
                <a:cs typeface="Calibri"/>
              </a:rPr>
              <a:t>6 </a:t>
            </a:r>
            <a:r>
              <a:rPr sz="2000" spc="-20" dirty="0">
                <a:latin typeface="Calibri"/>
                <a:cs typeface="Calibri"/>
              </a:rPr>
              <a:t>May </a:t>
            </a:r>
            <a:r>
              <a:rPr sz="2000" spc="-15" dirty="0">
                <a:latin typeface="Calibri"/>
                <a:cs typeface="Calibri"/>
              </a:rPr>
              <a:t>to </a:t>
            </a:r>
            <a:r>
              <a:rPr sz="2000" spc="-10" dirty="0">
                <a:latin typeface="Calibri"/>
                <a:cs typeface="Calibri"/>
              </a:rPr>
              <a:t>present our</a:t>
            </a:r>
            <a:r>
              <a:rPr sz="2000" spc="80" dirty="0">
                <a:latin typeface="Calibri"/>
                <a:cs typeface="Calibri"/>
              </a:rPr>
              <a:t> </a:t>
            </a:r>
            <a:r>
              <a:rPr sz="2000" spc="-10" dirty="0" smtClean="0">
                <a:latin typeface="Calibri"/>
                <a:cs typeface="Calibri"/>
              </a:rPr>
              <a:t>initiative</a:t>
            </a:r>
            <a:r>
              <a:rPr lang="de-CH" sz="2000" spc="-10" dirty="0" smtClean="0">
                <a:latin typeface="Calibri"/>
                <a:cs typeface="Calibri"/>
              </a:rPr>
              <a:t> </a:t>
            </a:r>
            <a:r>
              <a:rPr sz="2000" spc="-15" dirty="0" smtClean="0">
                <a:latin typeface="Calibri"/>
                <a:cs typeface="Calibri"/>
              </a:rPr>
              <a:t>to </a:t>
            </a:r>
            <a:r>
              <a:rPr sz="2000" dirty="0">
                <a:latin typeface="Calibri"/>
                <a:cs typeface="Calibri"/>
              </a:rPr>
              <a:t>the </a:t>
            </a:r>
            <a:r>
              <a:rPr sz="2000" spc="-10" dirty="0">
                <a:latin typeface="Calibri"/>
                <a:cs typeface="Calibri"/>
              </a:rPr>
              <a:t>European </a:t>
            </a:r>
            <a:r>
              <a:rPr sz="2000" spc="-5" dirty="0">
                <a:latin typeface="Calibri"/>
                <a:cs typeface="Calibri"/>
              </a:rPr>
              <a:t>Commission </a:t>
            </a:r>
            <a:r>
              <a:rPr sz="2000" spc="-15" dirty="0">
                <a:latin typeface="Calibri"/>
                <a:cs typeface="Calibri"/>
              </a:rPr>
              <a:t>at</a:t>
            </a:r>
            <a:r>
              <a:rPr sz="2000" spc="-20" dirty="0">
                <a:latin typeface="Calibri"/>
                <a:cs typeface="Calibri"/>
              </a:rPr>
              <a:t> </a:t>
            </a:r>
            <a:r>
              <a:rPr sz="2000" spc="-15" dirty="0">
                <a:latin typeface="Calibri"/>
                <a:cs typeface="Calibri"/>
              </a:rPr>
              <a:t>large</a:t>
            </a:r>
            <a:endParaRPr sz="2000" dirty="0">
              <a:latin typeface="Calibri"/>
              <a:cs typeface="Calibri"/>
            </a:endParaRPr>
          </a:p>
          <a:p>
            <a:pPr marL="269875" marR="364490" indent="-257175">
              <a:lnSpc>
                <a:spcPct val="100000"/>
              </a:lnSpc>
              <a:spcBef>
                <a:spcPts val="575"/>
              </a:spcBef>
              <a:buFont typeface="Arial"/>
              <a:buChar char="•"/>
              <a:tabLst>
                <a:tab pos="269875" algn="l"/>
                <a:tab pos="270510" algn="l"/>
              </a:tabLst>
            </a:pPr>
            <a:r>
              <a:rPr sz="2000" spc="-5" dirty="0">
                <a:latin typeface="Calibri"/>
                <a:cs typeface="Calibri"/>
              </a:rPr>
              <a:t>November 2020 </a:t>
            </a:r>
            <a:r>
              <a:rPr sz="2000" dirty="0">
                <a:latin typeface="Calibri"/>
                <a:cs typeface="Calibri"/>
              </a:rPr>
              <a:t>– Plenary meeting in </a:t>
            </a:r>
            <a:r>
              <a:rPr sz="2000" spc="-5" dirty="0">
                <a:latin typeface="Calibri"/>
                <a:cs typeface="Calibri"/>
              </a:rPr>
              <a:t>Barcelona, </a:t>
            </a:r>
            <a:r>
              <a:rPr sz="2000" spc="-10" dirty="0">
                <a:latin typeface="Calibri"/>
                <a:cs typeface="Calibri"/>
              </a:rPr>
              <a:t>gathering LEAPS  </a:t>
            </a:r>
            <a:r>
              <a:rPr sz="2000" spc="-5" dirty="0">
                <a:latin typeface="Calibri"/>
                <a:cs typeface="Calibri"/>
              </a:rPr>
              <a:t>members people, </a:t>
            </a:r>
            <a:r>
              <a:rPr sz="2000" spc="-10" dirty="0">
                <a:latin typeface="Calibri"/>
                <a:cs typeface="Calibri"/>
              </a:rPr>
              <a:t>users, </a:t>
            </a:r>
            <a:r>
              <a:rPr sz="2000" spc="-25" dirty="0">
                <a:latin typeface="Calibri"/>
                <a:cs typeface="Calibri"/>
              </a:rPr>
              <a:t>industry, </a:t>
            </a:r>
            <a:r>
              <a:rPr sz="2000" spc="-5" dirty="0">
                <a:latin typeface="Calibri"/>
                <a:cs typeface="Calibri"/>
              </a:rPr>
              <a:t>national funding agencies, </a:t>
            </a:r>
            <a:r>
              <a:rPr sz="2000" spc="-10" dirty="0">
                <a:latin typeface="Calibri"/>
                <a:cs typeface="Calibri"/>
              </a:rPr>
              <a:t>European  </a:t>
            </a:r>
            <a:r>
              <a:rPr sz="2000" spc="-5" dirty="0">
                <a:latin typeface="Calibri"/>
                <a:cs typeface="Calibri"/>
              </a:rPr>
              <a:t>Commission</a:t>
            </a:r>
            <a:r>
              <a:rPr sz="2000" spc="-40" dirty="0">
                <a:latin typeface="Calibri"/>
                <a:cs typeface="Calibri"/>
              </a:rPr>
              <a:t> </a:t>
            </a:r>
            <a:r>
              <a:rPr sz="2000" spc="-15" dirty="0">
                <a:latin typeface="Calibri"/>
                <a:cs typeface="Calibri"/>
              </a:rPr>
              <a:t>representatives</a:t>
            </a:r>
            <a:endParaRPr sz="2000" dirty="0">
              <a:latin typeface="Calibri"/>
              <a:cs typeface="Calibri"/>
            </a:endParaRPr>
          </a:p>
        </p:txBody>
      </p:sp>
      <p:sp>
        <p:nvSpPr>
          <p:cNvPr id="3" name="object 3"/>
          <p:cNvSpPr txBox="1"/>
          <p:nvPr/>
        </p:nvSpPr>
        <p:spPr>
          <a:xfrm>
            <a:off x="11766042" y="6397244"/>
            <a:ext cx="180975" cy="197490"/>
          </a:xfrm>
          <a:prstGeom prst="rect">
            <a:avLst/>
          </a:prstGeom>
        </p:spPr>
        <p:txBody>
          <a:bodyPr vert="horz" wrap="square" lIns="0" tIns="12700" rIns="0" bIns="0" rtlCol="0">
            <a:spAutoFit/>
          </a:bodyPr>
          <a:lstStyle/>
          <a:p>
            <a:pPr marL="12700">
              <a:lnSpc>
                <a:spcPct val="100000"/>
              </a:lnSpc>
              <a:spcBef>
                <a:spcPts val="100"/>
              </a:spcBef>
            </a:pPr>
            <a:r>
              <a:rPr lang="de-CH" sz="1200" dirty="0" smtClean="0">
                <a:solidFill>
                  <a:srgbClr val="1F487C"/>
                </a:solidFill>
                <a:latin typeface="Calibri"/>
                <a:cs typeface="Calibri"/>
              </a:rPr>
              <a:t>7</a:t>
            </a:r>
            <a:endParaRPr sz="1200" dirty="0">
              <a:latin typeface="Calibri"/>
              <a:cs typeface="Calibri"/>
            </a:endParaRPr>
          </a:p>
        </p:txBody>
      </p:sp>
      <p:pic>
        <p:nvPicPr>
          <p:cNvPr id="4" name="Picture 3"/>
          <p:cNvPicPr>
            <a:picLocks noChangeAspect="1"/>
          </p:cNvPicPr>
          <p:nvPr/>
        </p:nvPicPr>
        <p:blipFill>
          <a:blip r:embed="rId2"/>
          <a:stretch>
            <a:fillRect/>
          </a:stretch>
        </p:blipFill>
        <p:spPr>
          <a:xfrm>
            <a:off x="9049172" y="1467497"/>
            <a:ext cx="2807357" cy="3657955"/>
          </a:xfrm>
          <a:prstGeom prst="rect">
            <a:avLst/>
          </a:prstGeom>
          <a:ln>
            <a:solidFill>
              <a:schemeClr val="tx2"/>
            </a:solidFill>
          </a:ln>
        </p:spPr>
      </p:pic>
    </p:spTree>
    <p:extLst>
      <p:ext uri="{BB962C8B-B14F-4D97-AF65-F5344CB8AC3E}">
        <p14:creationId xmlns:p14="http://schemas.microsoft.com/office/powerpoint/2010/main" val="30267258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8826" y="158833"/>
            <a:ext cx="5057919" cy="1236447"/>
          </a:xfrm>
        </p:spPr>
        <p:txBody>
          <a:bodyPr>
            <a:normAutofit fontScale="90000"/>
          </a:bodyPr>
          <a:lstStyle/>
          <a:p>
            <a:r>
              <a:rPr lang="en-US" dirty="0"/>
              <a:t>Initiative of gathering other </a:t>
            </a:r>
            <a:r>
              <a:rPr lang="en-US" dirty="0" smtClean="0"/>
              <a:t>analytical RIs for summing up complementary capacities</a:t>
            </a:r>
            <a:r>
              <a:rPr lang="en-US" dirty="0"/>
              <a:t/>
            </a:r>
            <a:br>
              <a:rPr lang="en-US" dirty="0"/>
            </a:br>
            <a:endParaRPr lang="en-US" dirty="0"/>
          </a:p>
        </p:txBody>
      </p:sp>
      <p:pic>
        <p:nvPicPr>
          <p:cNvPr id="5" name="Content Placeholder 4"/>
          <p:cNvPicPr>
            <a:picLocks noGrp="1" noChangeAspect="1"/>
          </p:cNvPicPr>
          <p:nvPr>
            <p:ph idx="1"/>
          </p:nvPr>
        </p:nvPicPr>
        <p:blipFill>
          <a:blip r:embed="rId2"/>
          <a:stretch>
            <a:fillRect/>
          </a:stretch>
        </p:blipFill>
        <p:spPr>
          <a:xfrm>
            <a:off x="7284204" y="158833"/>
            <a:ext cx="4742481" cy="6578412"/>
          </a:xfrm>
          <a:prstGeom prst="rect">
            <a:avLst/>
          </a:prstGeom>
        </p:spPr>
      </p:pic>
      <p:sp>
        <p:nvSpPr>
          <p:cNvPr id="6" name="TextBox 5"/>
          <p:cNvSpPr txBox="1"/>
          <p:nvPr/>
        </p:nvSpPr>
        <p:spPr>
          <a:xfrm>
            <a:off x="1782306" y="1395280"/>
            <a:ext cx="5455403" cy="4247317"/>
          </a:xfrm>
          <a:prstGeom prst="rect">
            <a:avLst/>
          </a:prstGeom>
          <a:noFill/>
        </p:spPr>
        <p:txBody>
          <a:bodyPr wrap="square" rtlCol="0">
            <a:spAutoFit/>
          </a:bodyPr>
          <a:lstStyle/>
          <a:p>
            <a:r>
              <a:rPr lang="en-US" dirty="0" smtClean="0"/>
              <a:t>Meeting on 21 February in Brussels</a:t>
            </a:r>
          </a:p>
          <a:p>
            <a:r>
              <a:rPr lang="en-US" dirty="0" smtClean="0"/>
              <a:t>Preparation of a common position paper for Missions to be ready around end of June </a:t>
            </a:r>
          </a:p>
          <a:p>
            <a:r>
              <a:rPr lang="en-US" dirty="0" smtClean="0"/>
              <a:t>Plus common approach for Viral Threats</a:t>
            </a:r>
          </a:p>
          <a:p>
            <a:endParaRPr lang="en-US" dirty="0"/>
          </a:p>
          <a:p>
            <a:r>
              <a:rPr lang="en-US" dirty="0" smtClean="0"/>
              <a:t>Working group with representation </a:t>
            </a:r>
            <a:r>
              <a:rPr lang="en-US" dirty="0" smtClean="0"/>
              <a:t>Analytical Research </a:t>
            </a:r>
            <a:r>
              <a:rPr lang="en-US" dirty="0" err="1" smtClean="0"/>
              <a:t>Infratsructures</a:t>
            </a:r>
            <a:r>
              <a:rPr lang="en-US" dirty="0" smtClean="0"/>
              <a:t> in Europe (ARIE</a:t>
            </a:r>
            <a:r>
              <a:rPr lang="en-US" dirty="0" smtClean="0"/>
              <a:t>)</a:t>
            </a:r>
          </a:p>
          <a:p>
            <a:pPr marL="285750" indent="-285750">
              <a:buFontTx/>
              <a:buChar char="-"/>
            </a:pPr>
            <a:endParaRPr lang="en-US" dirty="0" smtClean="0"/>
          </a:p>
          <a:p>
            <a:pPr marL="285750" indent="-285750">
              <a:buFontTx/>
              <a:buChar char="-"/>
            </a:pPr>
            <a:r>
              <a:rPr lang="en-US" dirty="0" smtClean="0"/>
              <a:t>LEAPS</a:t>
            </a:r>
          </a:p>
          <a:p>
            <a:pPr marL="285750" indent="-285750">
              <a:buFontTx/>
              <a:buChar char="-"/>
            </a:pPr>
            <a:r>
              <a:rPr lang="en-US" dirty="0" smtClean="0"/>
              <a:t>Neutrons (LENS, just appointed LEAPS Partner)</a:t>
            </a:r>
          </a:p>
          <a:p>
            <a:pPr marL="285750" indent="-285750">
              <a:buFontTx/>
              <a:buChar char="-"/>
            </a:pPr>
            <a:r>
              <a:rPr lang="en-US" dirty="0" smtClean="0"/>
              <a:t>Lasers</a:t>
            </a:r>
          </a:p>
          <a:p>
            <a:pPr marL="285750" indent="-285750">
              <a:buFontTx/>
              <a:buChar char="-"/>
            </a:pPr>
            <a:r>
              <a:rPr lang="en-US" dirty="0" smtClean="0"/>
              <a:t>EM</a:t>
            </a:r>
          </a:p>
          <a:p>
            <a:pPr marL="285750" indent="-285750">
              <a:buFontTx/>
              <a:buChar char="-"/>
            </a:pPr>
            <a:r>
              <a:rPr lang="en-US" dirty="0" smtClean="0"/>
              <a:t>Ions</a:t>
            </a:r>
          </a:p>
          <a:p>
            <a:pPr marL="285750" indent="-285750">
              <a:buFontTx/>
              <a:buChar char="-"/>
            </a:pPr>
            <a:r>
              <a:rPr lang="en-US" dirty="0" smtClean="0"/>
              <a:t>High Field Magnets</a:t>
            </a:r>
          </a:p>
          <a:p>
            <a:endParaRPr lang="en-US" dirty="0"/>
          </a:p>
        </p:txBody>
      </p:sp>
      <p:sp>
        <p:nvSpPr>
          <p:cNvPr id="7" name="TextBox 6"/>
          <p:cNvSpPr txBox="1"/>
          <p:nvPr/>
        </p:nvSpPr>
        <p:spPr>
          <a:xfrm>
            <a:off x="3898077" y="6187667"/>
            <a:ext cx="3339632" cy="369332"/>
          </a:xfrm>
          <a:prstGeom prst="rect">
            <a:avLst/>
          </a:prstGeom>
          <a:solidFill>
            <a:schemeClr val="accent1">
              <a:lumMod val="20000"/>
              <a:lumOff val="80000"/>
            </a:schemeClr>
          </a:solidFill>
        </p:spPr>
        <p:txBody>
          <a:bodyPr wrap="none" rtlCol="0">
            <a:spAutoFit/>
          </a:bodyPr>
          <a:lstStyle/>
          <a:p>
            <a:r>
              <a:rPr lang="en-US" dirty="0" smtClean="0"/>
              <a:t>From our landscape document =&gt;</a:t>
            </a:r>
            <a:endParaRPr lang="en-US" dirty="0"/>
          </a:p>
        </p:txBody>
      </p:sp>
    </p:spTree>
    <p:extLst>
      <p:ext uri="{BB962C8B-B14F-4D97-AF65-F5344CB8AC3E}">
        <p14:creationId xmlns:p14="http://schemas.microsoft.com/office/powerpoint/2010/main" val="25808993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hlinkClick r:id="rId2"/>
              </a:rPr>
              <a:t>https://leaps-initiative.eu/about/leaps-documents/</a:t>
            </a:r>
            <a:endParaRPr lang="en-US" dirty="0"/>
          </a:p>
        </p:txBody>
      </p:sp>
      <p:pic>
        <p:nvPicPr>
          <p:cNvPr id="5" name="Content Placeholder 4"/>
          <p:cNvPicPr>
            <a:picLocks noGrp="1" noChangeAspect="1"/>
          </p:cNvPicPr>
          <p:nvPr>
            <p:ph idx="1"/>
          </p:nvPr>
        </p:nvPicPr>
        <p:blipFill>
          <a:blip r:embed="rId3"/>
          <a:stretch>
            <a:fillRect/>
          </a:stretch>
        </p:blipFill>
        <p:spPr>
          <a:xfrm>
            <a:off x="2191214" y="1112855"/>
            <a:ext cx="5029200" cy="5259265"/>
          </a:xfrm>
          <a:prstGeom prst="rect">
            <a:avLst/>
          </a:prstGeom>
        </p:spPr>
      </p:pic>
      <p:sp>
        <p:nvSpPr>
          <p:cNvPr id="4" name="Slide Number Placeholder 3"/>
          <p:cNvSpPr>
            <a:spLocks noGrp="1"/>
          </p:cNvSpPr>
          <p:nvPr>
            <p:ph type="sldNum" sz="quarter" idx="12"/>
          </p:nvPr>
        </p:nvSpPr>
        <p:spPr/>
        <p:txBody>
          <a:bodyPr/>
          <a:lstStyle/>
          <a:p>
            <a:fld id="{9B2FE738-146D-49F4-AF37-EE8327504D71}" type="slidenum">
              <a:rPr lang="en-GB" smtClean="0"/>
              <a:pPr/>
              <a:t>9</a:t>
            </a:fld>
            <a:endParaRPr lang="en-GB" dirty="0"/>
          </a:p>
        </p:txBody>
      </p:sp>
      <p:sp>
        <p:nvSpPr>
          <p:cNvPr id="6" name="TextBox 5"/>
          <p:cNvSpPr txBox="1"/>
          <p:nvPr/>
        </p:nvSpPr>
        <p:spPr>
          <a:xfrm>
            <a:off x="7588614" y="1480329"/>
            <a:ext cx="4263783" cy="4524315"/>
          </a:xfrm>
          <a:prstGeom prst="rect">
            <a:avLst/>
          </a:prstGeom>
          <a:noFill/>
        </p:spPr>
        <p:txBody>
          <a:bodyPr wrap="square" rtlCol="0">
            <a:spAutoFit/>
          </a:bodyPr>
          <a:lstStyle/>
          <a:p>
            <a:r>
              <a:rPr lang="en-US" dirty="0" smtClean="0"/>
              <a:t>In preparation:</a:t>
            </a:r>
          </a:p>
          <a:p>
            <a:pPr marL="285750" indent="-285750">
              <a:buFont typeface="Arial" panose="020B0604020202020204" pitchFamily="34" charset="0"/>
              <a:buChar char="•"/>
            </a:pPr>
            <a:r>
              <a:rPr lang="en-US" dirty="0" smtClean="0"/>
              <a:t>Response to GD consultation</a:t>
            </a:r>
          </a:p>
          <a:p>
            <a:pPr marL="285750" indent="-285750">
              <a:buFont typeface="Arial" panose="020B0604020202020204" pitchFamily="34" charset="0"/>
              <a:buChar char="•"/>
            </a:pPr>
            <a:r>
              <a:rPr lang="en-US" dirty="0" smtClean="0"/>
              <a:t>Ready to participate in GD and COVID19 calls in H2020</a:t>
            </a:r>
          </a:p>
          <a:p>
            <a:pPr marL="285750" indent="-285750">
              <a:buFont typeface="Arial" panose="020B0604020202020204" pitchFamily="34" charset="0"/>
              <a:buChar char="•"/>
            </a:pPr>
            <a:r>
              <a:rPr lang="en-US" dirty="0" smtClean="0"/>
              <a:t>Position Paper on Missions with other Analytical Facilities</a:t>
            </a:r>
          </a:p>
          <a:p>
            <a:pPr marL="285750" indent="-285750">
              <a:buFont typeface="Arial" panose="020B0604020202020204" pitchFamily="34" charset="0"/>
              <a:buChar char="•"/>
            </a:pPr>
            <a:r>
              <a:rPr lang="en-US" dirty="0" smtClean="0"/>
              <a:t>Position Paper for Viral Threats with </a:t>
            </a:r>
            <a:r>
              <a:rPr lang="en-US" dirty="0"/>
              <a:t>other Analytical </a:t>
            </a:r>
            <a:r>
              <a:rPr lang="en-US" dirty="0" smtClean="0"/>
              <a:t>Facilities</a:t>
            </a:r>
          </a:p>
          <a:p>
            <a:pPr marL="285750" indent="-285750">
              <a:buFont typeface="Arial" panose="020B0604020202020204" pitchFamily="34" charset="0"/>
              <a:buChar char="•"/>
            </a:pPr>
            <a:r>
              <a:rPr lang="en-US" dirty="0" smtClean="0"/>
              <a:t>Preparation of ‘Internal Project’: working together for specific developments, summing up capacities and already approved individual investments</a:t>
            </a:r>
            <a:endParaRPr lang="en-US" dirty="0"/>
          </a:p>
          <a:p>
            <a:pPr marL="285750" indent="-285750">
              <a:buFont typeface="Arial" panose="020B0604020202020204" pitchFamily="34" charset="0"/>
              <a:buChar char="•"/>
            </a:pPr>
            <a:endParaRPr lang="en-US" dirty="0" smtClean="0"/>
          </a:p>
          <a:p>
            <a:endParaRPr lang="en-US" dirty="0" smtClean="0"/>
          </a:p>
          <a:p>
            <a:endParaRPr lang="en-US" dirty="0"/>
          </a:p>
        </p:txBody>
      </p:sp>
      <p:sp>
        <p:nvSpPr>
          <p:cNvPr id="7" name="Oval 6"/>
          <p:cNvSpPr/>
          <p:nvPr/>
        </p:nvSpPr>
        <p:spPr>
          <a:xfrm>
            <a:off x="1795346" y="5613837"/>
            <a:ext cx="4728117" cy="7582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589793" y="5808312"/>
            <a:ext cx="3306546" cy="369332"/>
          </a:xfrm>
          <a:prstGeom prst="rect">
            <a:avLst/>
          </a:prstGeom>
          <a:noFill/>
        </p:spPr>
        <p:txBody>
          <a:bodyPr wrap="none" rtlCol="0">
            <a:spAutoFit/>
          </a:bodyPr>
          <a:lstStyle/>
          <a:p>
            <a:r>
              <a:rPr lang="en-US" i="1" dirty="0" smtClean="0">
                <a:solidFill>
                  <a:srgbClr val="FF0000"/>
                </a:solidFill>
              </a:rPr>
              <a:t>Fast reaction to unexpected crisis</a:t>
            </a:r>
            <a:endParaRPr lang="en-US" i="1" dirty="0">
              <a:solidFill>
                <a:srgbClr val="FF0000"/>
              </a:solidFill>
            </a:endParaRPr>
          </a:p>
        </p:txBody>
      </p:sp>
    </p:spTree>
    <p:extLst>
      <p:ext uri="{BB962C8B-B14F-4D97-AF65-F5344CB8AC3E}">
        <p14:creationId xmlns:p14="http://schemas.microsoft.com/office/powerpoint/2010/main" val="1042656052"/>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AF34C5E13ACC946B43CB8320D155564" ma:contentTypeVersion="2" ma:contentTypeDescription="Create a new document." ma:contentTypeScope="" ma:versionID="81249a7823fdc635460e71824dd07091">
  <xsd:schema xmlns:xsd="http://www.w3.org/2001/XMLSchema" xmlns:xs="http://www.w3.org/2001/XMLSchema" xmlns:p="http://schemas.microsoft.com/office/2006/metadata/properties" xmlns:ns2="49b498c2-5969-4524-b542-f9e2aa952fe9" targetNamespace="http://schemas.microsoft.com/office/2006/metadata/properties" ma:root="true" ma:fieldsID="b27ae4cf2d6694e2393be51aa8bc528e" ns2:_="">
    <xsd:import namespace="49b498c2-5969-4524-b542-f9e2aa952fe9"/>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b498c2-5969-4524-b542-f9e2aa952fe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B9302C6-E363-418A-ABDD-782EA923AC33}">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49b498c2-5969-4524-b542-f9e2aa952fe9"/>
    <ds:schemaRef ds:uri="http://www.w3.org/XML/1998/namespace"/>
    <ds:schemaRef ds:uri="http://purl.org/dc/dcmitype/"/>
  </ds:schemaRefs>
</ds:datastoreItem>
</file>

<file path=customXml/itemProps2.xml><?xml version="1.0" encoding="utf-8"?>
<ds:datastoreItem xmlns:ds="http://schemas.openxmlformats.org/officeDocument/2006/customXml" ds:itemID="{8A4743CD-4858-498D-966A-FE90E0B6F2AD}">
  <ds:schemaRefs>
    <ds:schemaRef ds:uri="http://schemas.microsoft.com/sharepoint/v3/contenttype/forms"/>
  </ds:schemaRefs>
</ds:datastoreItem>
</file>

<file path=customXml/itemProps3.xml><?xml version="1.0" encoding="utf-8"?>
<ds:datastoreItem xmlns:ds="http://schemas.openxmlformats.org/officeDocument/2006/customXml" ds:itemID="{0662EEEF-7642-459F-BCC8-C3FF2488F318}">
  <ds:schemaRefs>
    <ds:schemaRef ds:uri="49b498c2-5969-4524-b542-f9e2aa952fe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1182</Words>
  <Application>Microsoft Office PowerPoint</Application>
  <PresentationFormat>Widescreen</PresentationFormat>
  <Paragraphs>160</Paragraphs>
  <Slides>14</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14</vt:i4>
      </vt:variant>
    </vt:vector>
  </HeadingPairs>
  <TitlesOfParts>
    <vt:vector size="20" baseType="lpstr">
      <vt:lpstr>Arial</vt:lpstr>
      <vt:lpstr>Calibri</vt:lpstr>
      <vt:lpstr>Oxygenregular, sans-serif</vt:lpstr>
      <vt:lpstr>Playfair Display</vt:lpstr>
      <vt:lpstr>Thème Office</vt:lpstr>
      <vt:lpstr>1_Thème Office</vt:lpstr>
      <vt:lpstr>PowerPoint Presentation</vt:lpstr>
      <vt:lpstr>RIs challenges and opportunities in the pandemic era</vt:lpstr>
      <vt:lpstr> COVID-19 related research at LEAPS</vt:lpstr>
      <vt:lpstr>LEAPS and other RIs answering to the most urgent challenge:  Position Paper on COVID-19 </vt:lpstr>
      <vt:lpstr>RIs prepared for contributing to the reconstruction thanks to interdisciplinarity</vt:lpstr>
      <vt:lpstr>PowerPoint Presentation</vt:lpstr>
      <vt:lpstr>PowerPoint Presentation</vt:lpstr>
      <vt:lpstr>Initiative of gathering other analytical RIs for summing up complementary capacities </vt:lpstr>
      <vt:lpstr>https://leaps-initiative.eu/about/leaps-documents/</vt:lpstr>
      <vt:lpstr>PowerPoint Presentation</vt:lpstr>
      <vt:lpstr>LEAPS plans for 2020(+)</vt:lpstr>
      <vt:lpstr>On going LEAPS activities New webpage on-line (visit https://leaps-initiative.eu/)</vt:lpstr>
      <vt:lpstr>What long-term positive and negative effects do you expect the crisis will have on the RIs in Europe?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François Cesmat</dc:creator>
  <cp:lastModifiedBy>van Daalen Mirjam</cp:lastModifiedBy>
  <cp:revision>520</cp:revision>
  <cp:lastPrinted>2019-10-02T13:29:55Z</cp:lastPrinted>
  <dcterms:modified xsi:type="dcterms:W3CDTF">2020-06-18T12:57:42Z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0x0101009AF34C5E13ACC946B43CB8320D155564</vt:lpwstr>
  </property>
</Properties>
</file>