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11" r:id="rId6"/>
    <p:sldId id="321" r:id="rId7"/>
    <p:sldId id="312" r:id="rId8"/>
    <p:sldId id="323" r:id="rId9"/>
    <p:sldId id="322" r:id="rId10"/>
    <p:sldId id="324" r:id="rId11"/>
    <p:sldId id="317" r:id="rId12"/>
    <p:sldId id="318" r:id="rId13"/>
    <p:sldId id="319" r:id="rId14"/>
    <p:sldId id="320" r:id="rId15"/>
    <p:sldId id="327" r:id="rId16"/>
    <p:sldId id="325" r:id="rId17"/>
    <p:sldId id="32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BA905"/>
    <a:srgbClr val="FFE89F"/>
    <a:srgbClr val="DDF6FF"/>
    <a:srgbClr val="FFF9E7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6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2312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A3EA-EF90-48FC-BE2F-1F321E28235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1ECF-CEBB-456B-9BCE-2BFE061584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7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9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" y="-1"/>
            <a:ext cx="1183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44672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0640" y="894080"/>
            <a:ext cx="7660640" cy="542544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4" y="1600200"/>
            <a:ext cx="7139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E738-146D-49F4-AF37-EE8327504D7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2" descr="N:\4all\intern\GD\secgd\LEAPS - PSSP\Logo\LEAPS Logos final\LEAPS Logos final\LEAPS Logo\Colour Version\LEAPS Logo-Colour-RGB-31.03.17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797" y="6165304"/>
            <a:ext cx="2768203" cy="7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" y="-1"/>
            <a:ext cx="1183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1185062" y="6564289"/>
            <a:ext cx="290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Daniel 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Salvat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18/06/2020</a:t>
            </a:r>
          </a:p>
        </p:txBody>
      </p:sp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ldingathome.org/2020/03/10/covid19-updat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84" y="0"/>
            <a:ext cx="91550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60" y="214364"/>
            <a:ext cx="5052603" cy="14124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8127" y="2724869"/>
            <a:ext cx="8229600" cy="262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i="1" dirty="0"/>
              <a:t>I</a:t>
            </a:r>
            <a:r>
              <a:rPr lang="es-ES" sz="3200" i="1" dirty="0"/>
              <a:t>T </a:t>
            </a:r>
            <a:r>
              <a:rPr lang="es-ES" sz="3200" i="1" dirty="0" err="1"/>
              <a:t>solutions</a:t>
            </a:r>
            <a:r>
              <a:rPr lang="es-ES" sz="3200" i="1" dirty="0"/>
              <a:t> to </a:t>
            </a:r>
            <a:r>
              <a:rPr lang="es-ES" sz="3200" i="1" dirty="0" err="1"/>
              <a:t>address</a:t>
            </a:r>
            <a:r>
              <a:rPr lang="es-ES" sz="3200" i="1" dirty="0"/>
              <a:t> </a:t>
            </a:r>
            <a:r>
              <a:rPr lang="es-ES" sz="3200" i="1" dirty="0" err="1"/>
              <a:t>operational</a:t>
            </a:r>
            <a:r>
              <a:rPr lang="es-ES" sz="3200" i="1" dirty="0"/>
              <a:t> </a:t>
            </a:r>
            <a:r>
              <a:rPr lang="es-ES" sz="3200" i="1" dirty="0" err="1"/>
              <a:t>challenges</a:t>
            </a:r>
            <a:r>
              <a:rPr lang="es-ES" sz="3200" i="1" dirty="0"/>
              <a:t> </a:t>
            </a:r>
            <a:r>
              <a:rPr lang="es-ES" sz="3200" i="1" dirty="0" err="1"/>
              <a:t>during</a:t>
            </a:r>
            <a:r>
              <a:rPr lang="es-ES" sz="3200" i="1" dirty="0"/>
              <a:t> </a:t>
            </a:r>
            <a:r>
              <a:rPr lang="es-ES" sz="3200" i="1" dirty="0" err="1"/>
              <a:t>the</a:t>
            </a:r>
            <a:r>
              <a:rPr lang="es-ES" sz="3200" i="1" dirty="0"/>
              <a:t> COVID-19  @ALBA </a:t>
            </a:r>
            <a:r>
              <a:rPr lang="es-ES" sz="3200" i="1" dirty="0" err="1"/>
              <a:t>Synchrotron</a:t>
            </a:r>
            <a:endParaRPr lang="es-ES" sz="3200" i="1" dirty="0"/>
          </a:p>
          <a:p>
            <a:pPr marL="0" indent="0" algn="ctr">
              <a:buNone/>
            </a:pPr>
            <a:r>
              <a:rPr lang="es-ES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Daniel Salvat – Head of MIS </a:t>
            </a:r>
            <a:r>
              <a:rPr lang="es-ES" sz="3200" i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Section</a:t>
            </a:r>
            <a:endParaRPr lang="es-ES" sz="32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Computing </a:t>
            </a:r>
            <a:r>
              <a:rPr lang="es-ES" sz="3200" i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Division</a:t>
            </a:r>
            <a:endParaRPr lang="en-GB" sz="3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04097D-30EA-4042-A2F5-B2B79B55C258}"/>
              </a:ext>
            </a:extLst>
          </p:cNvPr>
          <p:cNvSpPr txBox="1">
            <a:spLocks/>
          </p:cNvSpPr>
          <p:nvPr/>
        </p:nvSpPr>
        <p:spPr>
          <a:xfrm>
            <a:off x="7278624" y="6450376"/>
            <a:ext cx="1861165" cy="40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June 18th 2020</a:t>
            </a:r>
          </a:p>
        </p:txBody>
      </p:sp>
    </p:spTree>
    <p:extLst>
      <p:ext uri="{BB962C8B-B14F-4D97-AF65-F5344CB8AC3E}">
        <p14:creationId xmlns:p14="http://schemas.microsoft.com/office/powerpoint/2010/main" val="16124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35B1F-D4F4-ED41-B37D-CE9F7168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err="1"/>
              <a:t>Remote</a:t>
            </a:r>
            <a:r>
              <a:rPr lang="es-ES" sz="2800" dirty="0"/>
              <a:t> data </a:t>
            </a:r>
            <a:r>
              <a:rPr lang="es-ES" sz="2800" dirty="0" err="1"/>
              <a:t>analysis</a:t>
            </a:r>
            <a:r>
              <a:rPr lang="es-ES" sz="2800" dirty="0"/>
              <a:t> </a:t>
            </a:r>
            <a:r>
              <a:rPr lang="es-ES" sz="2800" dirty="0" err="1"/>
              <a:t>services</a:t>
            </a:r>
            <a:endParaRPr lang="en-U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639D4-DAFE-C341-9AD9-0180CA5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Remote Desktop </a:t>
            </a:r>
            <a:r>
              <a:rPr lang="en-US" dirty="0"/>
              <a:t>access to a </a:t>
            </a:r>
            <a:r>
              <a:rPr lang="en-US" b="1" dirty="0"/>
              <a:t>VDI</a:t>
            </a:r>
            <a:r>
              <a:rPr lang="en-US" dirty="0"/>
              <a:t> (Citrix Virtual Desktop) on </a:t>
            </a:r>
            <a:r>
              <a:rPr lang="en-US" b="1" dirty="0"/>
              <a:t>Windows</a:t>
            </a:r>
            <a:r>
              <a:rPr lang="en-US" dirty="0"/>
              <a:t> available for:</a:t>
            </a:r>
          </a:p>
          <a:p>
            <a:pPr lvl="1"/>
            <a:r>
              <a:rPr lang="en-US" dirty="0"/>
              <a:t>Infrared </a:t>
            </a:r>
            <a:r>
              <a:rPr lang="en-US" b="1" dirty="0"/>
              <a:t>Micro Spectroscopy </a:t>
            </a:r>
            <a:r>
              <a:rPr lang="en-US" dirty="0"/>
              <a:t>Beamline, using and instrument </a:t>
            </a:r>
            <a:r>
              <a:rPr lang="en-US" b="1" dirty="0"/>
              <a:t>proprietary</a:t>
            </a:r>
            <a:r>
              <a:rPr lang="en-US" dirty="0"/>
              <a:t> software (Opus and Unscrambler).</a:t>
            </a:r>
          </a:p>
          <a:p>
            <a:pPr lvl="1"/>
            <a:r>
              <a:rPr lang="en-US" b="1" dirty="0"/>
              <a:t>Soft X-Ray Microscopy </a:t>
            </a:r>
            <a:r>
              <a:rPr lang="en-US" dirty="0"/>
              <a:t>Beamline, using a </a:t>
            </a:r>
            <a:r>
              <a:rPr lang="en-US" b="1" dirty="0"/>
              <a:t>proprietary</a:t>
            </a:r>
            <a:r>
              <a:rPr lang="en-US" dirty="0"/>
              <a:t> software (Amira) and </a:t>
            </a:r>
            <a:r>
              <a:rPr lang="en-US" b="1" dirty="0"/>
              <a:t>GPUs</a:t>
            </a:r>
            <a:r>
              <a:rPr lang="en-US" dirty="0"/>
              <a:t>.</a:t>
            </a:r>
          </a:p>
          <a:p>
            <a:r>
              <a:rPr lang="en-US" dirty="0"/>
              <a:t>Plans on Data Analysis as a Service to be developed and tested within the </a:t>
            </a:r>
            <a:r>
              <a:rPr lang="en-US" b="1" dirty="0" err="1"/>
              <a:t>CALIPSOplus</a:t>
            </a:r>
            <a:r>
              <a:rPr lang="en-US" dirty="0"/>
              <a:t> and </a:t>
            </a:r>
            <a:r>
              <a:rPr lang="en-US" b="1" dirty="0" err="1"/>
              <a:t>ExPaNDS</a:t>
            </a:r>
            <a:r>
              <a:rPr lang="en-US" dirty="0"/>
              <a:t> projects.</a:t>
            </a:r>
          </a:p>
        </p:txBody>
      </p:sp>
    </p:spTree>
    <p:extLst>
      <p:ext uri="{BB962C8B-B14F-4D97-AF65-F5344CB8AC3E}">
        <p14:creationId xmlns:p14="http://schemas.microsoft.com/office/powerpoint/2010/main" val="374371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C62E2-B0A5-8A40-8928-64ABC5A5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plans</a:t>
            </a:r>
            <a:r>
              <a:rPr lang="es-ES" dirty="0"/>
              <a:t> in response to COVID 19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2B713-5C8B-624C-93E3-7E6BC714F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current processes to remote science enabling tools are being investigated.</a:t>
            </a:r>
          </a:p>
          <a:p>
            <a:pPr lvl="1"/>
            <a:r>
              <a:rPr lang="en-US" b="1" dirty="0"/>
              <a:t>Zoom</a:t>
            </a:r>
            <a:r>
              <a:rPr lang="en-US" dirty="0"/>
              <a:t> </a:t>
            </a:r>
            <a:r>
              <a:rPr lang="en-US" b="1" dirty="0"/>
              <a:t>channel creation automation </a:t>
            </a:r>
            <a:r>
              <a:rPr lang="en-US" dirty="0"/>
              <a:t>integrated with the scheduling system is already in beta testing.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2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C62E2-B0A5-8A40-8928-64ABC5A5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“</a:t>
            </a:r>
            <a:r>
              <a:rPr lang="es-ES" dirty="0" err="1"/>
              <a:t>Out</a:t>
            </a:r>
            <a:r>
              <a:rPr lang="es-ES" dirty="0"/>
              <a:t>-of-ALBA” Computing </a:t>
            </a:r>
            <a:r>
              <a:rPr lang="es-ES" dirty="0" err="1"/>
              <a:t>Contributions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2B713-5C8B-624C-93E3-7E6BC714F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Temporarily enabled V100 GPU node for COVID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Folding@home</a:t>
            </a:r>
            <a:r>
              <a:rPr lang="en-US" dirty="0">
                <a:sym typeface="Wingdings" pitchFamily="2" charset="2"/>
              </a:rPr>
              <a:t> processing international initiative.</a:t>
            </a:r>
          </a:p>
          <a:p>
            <a:pPr lvl="1"/>
            <a:r>
              <a:rPr lang="en-US" dirty="0">
                <a:sym typeface="Wingdings" pitchFamily="2" charset="2"/>
              </a:rPr>
              <a:t>More info: </a:t>
            </a:r>
            <a:r>
              <a:rPr lang="es-ES" dirty="0">
                <a:hlinkClick r:id="rId2"/>
              </a:rPr>
              <a:t>https://foldingathome.org/2020/03/10/covid19-update/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771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C62E2-B0A5-8A40-8928-64ABC5A5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challenge</a:t>
            </a:r>
            <a:r>
              <a:rPr lang="es-ES" dirty="0"/>
              <a:t> of </a:t>
            </a:r>
            <a:r>
              <a:rPr lang="es-ES" dirty="0" err="1"/>
              <a:t>moving</a:t>
            </a:r>
            <a:r>
              <a:rPr lang="es-ES" dirty="0"/>
              <a:t> to </a:t>
            </a:r>
            <a:r>
              <a:rPr lang="es-ES" dirty="0" err="1"/>
              <a:t>teleworking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2B713-5C8B-624C-93E3-7E6BC714F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the organizational point of view, </a:t>
            </a:r>
            <a:r>
              <a:rPr lang="en-US" b="1" dirty="0"/>
              <a:t>Agile</a:t>
            </a:r>
            <a:r>
              <a:rPr lang="en-US" dirty="0"/>
              <a:t> teams had a smooth transition to teleworking.</a:t>
            </a:r>
          </a:p>
          <a:p>
            <a:r>
              <a:rPr lang="en-US" dirty="0"/>
              <a:t>Factors:</a:t>
            </a:r>
          </a:p>
          <a:p>
            <a:pPr lvl="1"/>
            <a:r>
              <a:rPr lang="en-US" b="1" dirty="0"/>
              <a:t>Tools were already there </a:t>
            </a:r>
            <a:r>
              <a:rPr lang="en-US" dirty="0"/>
              <a:t>(Confluence, Jira, Zoom,…).</a:t>
            </a:r>
          </a:p>
          <a:p>
            <a:pPr lvl="1"/>
            <a:r>
              <a:rPr lang="en-US" b="1" dirty="0"/>
              <a:t>Time-boxing</a:t>
            </a:r>
            <a:r>
              <a:rPr lang="en-US" dirty="0"/>
              <a:t> sprints (3/4 weeks).</a:t>
            </a:r>
          </a:p>
          <a:p>
            <a:pPr lvl="1"/>
            <a:r>
              <a:rPr lang="en-US" dirty="0"/>
              <a:t>Intermediate (sprint) </a:t>
            </a:r>
            <a:r>
              <a:rPr lang="en-US" b="1" dirty="0"/>
              <a:t>objectives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Level of support </a:t>
            </a:r>
            <a:r>
              <a:rPr lang="en-US" dirty="0"/>
              <a:t>and its uncertainty.</a:t>
            </a:r>
          </a:p>
          <a:p>
            <a:pPr lvl="1"/>
            <a:r>
              <a:rPr lang="en-US" dirty="0"/>
              <a:t>Progress </a:t>
            </a:r>
            <a:r>
              <a:rPr lang="en-US" b="1" dirty="0"/>
              <a:t>transparency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Significant level of automation helped in the efficiency of the delivery process and service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C40E5-AC57-FB4C-B39B-B575F128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81138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IT </a:t>
            </a:r>
            <a:r>
              <a:rPr lang="es-ES" dirty="0" err="1"/>
              <a:t>solutions</a:t>
            </a:r>
            <a:r>
              <a:rPr lang="es-ES" dirty="0"/>
              <a:t> to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/>
              <a:t>operational</a:t>
            </a:r>
            <a:r>
              <a:rPr lang="es-ES" dirty="0"/>
              <a:t> </a:t>
            </a:r>
            <a:r>
              <a:rPr lang="es-ES" dirty="0" err="1"/>
              <a:t>challenges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COVID-19  @ALBA </a:t>
            </a:r>
            <a:r>
              <a:rPr lang="es-ES" dirty="0" err="1"/>
              <a:t>Synchrotron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22455-EB0D-E842-AFD0-1976E59FB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  <p:pic>
        <p:nvPicPr>
          <p:cNvPr id="11" name="Imagen 10" descr="Imagen que contiene foto, mostrando, diferente, persona&#10;&#10;Descripción generada automáticamente">
            <a:extLst>
              <a:ext uri="{FF2B5EF4-FFF2-40B4-BE49-F238E27FC236}">
                <a16:creationId xmlns:a16="http://schemas.microsoft.com/office/drawing/2014/main" id="{7AD79682-EE22-384E-9677-AC30D27B0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89" y="1152144"/>
            <a:ext cx="3481971" cy="1980000"/>
          </a:xfrm>
          <a:prstGeom prst="rect">
            <a:avLst/>
          </a:prstGeom>
        </p:spPr>
      </p:pic>
      <p:pic>
        <p:nvPicPr>
          <p:cNvPr id="13" name="Imagen 12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3B002A79-FAB0-6142-9095-9730E77242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991" y="2735857"/>
            <a:ext cx="3425455" cy="1980000"/>
          </a:xfrm>
          <a:prstGeom prst="rect">
            <a:avLst/>
          </a:prstGeom>
        </p:spPr>
      </p:pic>
      <p:pic>
        <p:nvPicPr>
          <p:cNvPr id="15" name="Imagen 14" descr="Imagen que contiene foto, persona, mostrando, hombre&#10;&#10;Descripción generada automáticamente">
            <a:extLst>
              <a:ext uri="{FF2B5EF4-FFF2-40B4-BE49-F238E27FC236}">
                <a16:creationId xmlns:a16="http://schemas.microsoft.com/office/drawing/2014/main" id="{82A3A7AD-40DE-D143-A16D-74CE79C37E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" y="4568374"/>
            <a:ext cx="3441895" cy="1980000"/>
          </a:xfrm>
          <a:prstGeom prst="rect">
            <a:avLst/>
          </a:prstGeom>
        </p:spPr>
      </p:pic>
      <p:pic>
        <p:nvPicPr>
          <p:cNvPr id="17" name="Imagen 16" descr="Imagen que contiene foto, mostrando, posando, diferente&#10;&#10;Descripción generada automáticamente">
            <a:extLst>
              <a:ext uri="{FF2B5EF4-FFF2-40B4-BE49-F238E27FC236}">
                <a16:creationId xmlns:a16="http://schemas.microsoft.com/office/drawing/2014/main" id="{4F593448-4135-B844-80AE-162F5CEC5E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" y="1152144"/>
            <a:ext cx="3256657" cy="1980000"/>
          </a:xfrm>
          <a:prstGeom prst="rect">
            <a:avLst/>
          </a:prstGeom>
        </p:spPr>
      </p:pic>
      <p:pic>
        <p:nvPicPr>
          <p:cNvPr id="21" name="Imagen 20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699510EC-6371-AA41-8244-7502F41A0AB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060" y="1132608"/>
            <a:ext cx="3408940" cy="1980000"/>
          </a:xfrm>
          <a:prstGeom prst="rect">
            <a:avLst/>
          </a:prstGeom>
        </p:spPr>
      </p:pic>
      <p:pic>
        <p:nvPicPr>
          <p:cNvPr id="23" name="Imagen 22" descr="Una foto de un grupo de personas sonriendo&#10;&#10;Descripción generada automáticamente">
            <a:extLst>
              <a:ext uri="{FF2B5EF4-FFF2-40B4-BE49-F238E27FC236}">
                <a16:creationId xmlns:a16="http://schemas.microsoft.com/office/drawing/2014/main" id="{97DA5B17-0AA2-A743-B77B-FDEE245037C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6" y="2692006"/>
            <a:ext cx="3543940" cy="1944000"/>
          </a:xfrm>
          <a:prstGeom prst="rect">
            <a:avLst/>
          </a:prstGeom>
        </p:spPr>
      </p:pic>
      <p:pic>
        <p:nvPicPr>
          <p:cNvPr id="25" name="Imagen 24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E9B36A3F-79EE-F346-AA44-1CEF3968802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540" y="4568374"/>
            <a:ext cx="3497540" cy="1980000"/>
          </a:xfrm>
          <a:prstGeom prst="rect">
            <a:avLst/>
          </a:prstGeom>
        </p:spPr>
      </p:pic>
      <p:pic>
        <p:nvPicPr>
          <p:cNvPr id="27" name="Imagen 26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CD0A52F1-3C9D-0546-A22D-C8EB61F8594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938" y="2943976"/>
            <a:ext cx="3504545" cy="1980000"/>
          </a:xfrm>
          <a:prstGeom prst="rect">
            <a:avLst/>
          </a:prstGeom>
        </p:spPr>
      </p:pic>
      <p:pic>
        <p:nvPicPr>
          <p:cNvPr id="29" name="Imagen 28" descr="Imagen que contiene persona, foto, hombre, interior&#10;&#10;Descripción generada automáticamente">
            <a:extLst>
              <a:ext uri="{FF2B5EF4-FFF2-40B4-BE49-F238E27FC236}">
                <a16:creationId xmlns:a16="http://schemas.microsoft.com/office/drawing/2014/main" id="{2F9C69F3-45FF-DF4C-83BD-637F262F835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997" y="4527689"/>
            <a:ext cx="3388486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err="1"/>
              <a:t>What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ALBA.</a:t>
            </a:r>
          </a:p>
          <a:p>
            <a:r>
              <a:rPr lang="es-ES" sz="2400" dirty="0" err="1"/>
              <a:t>Moving</a:t>
            </a:r>
            <a:r>
              <a:rPr lang="es-ES" sz="2400" dirty="0"/>
              <a:t> </a:t>
            </a:r>
            <a:r>
              <a:rPr lang="es-ES" sz="2400" dirty="0" err="1"/>
              <a:t>from</a:t>
            </a:r>
            <a:r>
              <a:rPr lang="es-ES" sz="2400" dirty="0"/>
              <a:t> </a:t>
            </a:r>
            <a:r>
              <a:rPr lang="es-ES" sz="2400" dirty="0" err="1"/>
              <a:t>on-site</a:t>
            </a:r>
            <a:r>
              <a:rPr lang="es-ES" sz="2400" dirty="0"/>
              <a:t> to </a:t>
            </a:r>
            <a:r>
              <a:rPr lang="es-ES" sz="2400" dirty="0" err="1"/>
              <a:t>remote</a:t>
            </a:r>
            <a:r>
              <a:rPr lang="es-ES" sz="2400" dirty="0"/>
              <a:t> </a:t>
            </a:r>
            <a:r>
              <a:rPr lang="es-ES" sz="2400" dirty="0" err="1"/>
              <a:t>work</a:t>
            </a:r>
            <a:r>
              <a:rPr lang="es-ES" sz="2400" dirty="0"/>
              <a:t>. </a:t>
            </a:r>
          </a:p>
          <a:p>
            <a:r>
              <a:rPr lang="es-ES" sz="2400" dirty="0" err="1"/>
              <a:t>Internal</a:t>
            </a:r>
            <a:r>
              <a:rPr lang="es-ES" sz="2400" dirty="0"/>
              <a:t> and </a:t>
            </a:r>
            <a:r>
              <a:rPr lang="es-ES" sz="2400" dirty="0" err="1"/>
              <a:t>External</a:t>
            </a:r>
            <a:r>
              <a:rPr lang="es-ES" sz="2400" dirty="0"/>
              <a:t> </a:t>
            </a:r>
            <a:r>
              <a:rPr lang="es-ES" sz="2400" dirty="0" err="1"/>
              <a:t>Communication</a:t>
            </a:r>
            <a:r>
              <a:rPr lang="es-ES" sz="2400" dirty="0"/>
              <a:t>.</a:t>
            </a:r>
          </a:p>
          <a:p>
            <a:r>
              <a:rPr lang="en-US" sz="2400" dirty="0"/>
              <a:t>Resuming scientific activities.</a:t>
            </a:r>
          </a:p>
          <a:p>
            <a:r>
              <a:rPr lang="en-US" sz="2400" dirty="0"/>
              <a:t>Slowly increasing activities until today.</a:t>
            </a:r>
          </a:p>
          <a:p>
            <a:r>
              <a:rPr lang="es-ES" sz="2400" dirty="0" err="1"/>
              <a:t>Cyber</a:t>
            </a:r>
            <a:r>
              <a:rPr lang="es-ES" sz="2400" dirty="0"/>
              <a:t> Security.</a:t>
            </a:r>
          </a:p>
          <a:p>
            <a:r>
              <a:rPr lang="es-ES" sz="2400" dirty="0"/>
              <a:t>Data transfer to home </a:t>
            </a:r>
            <a:r>
              <a:rPr lang="en-GB" sz="2400" dirty="0"/>
              <a:t>institution.</a:t>
            </a:r>
          </a:p>
          <a:p>
            <a:r>
              <a:rPr lang="es-ES" sz="2400" dirty="0" err="1"/>
              <a:t>Remote</a:t>
            </a:r>
            <a:r>
              <a:rPr lang="es-ES" sz="2400" dirty="0"/>
              <a:t> data </a:t>
            </a:r>
            <a:r>
              <a:rPr lang="es-ES" sz="2400" dirty="0" err="1"/>
              <a:t>analysis</a:t>
            </a:r>
            <a:r>
              <a:rPr lang="es-ES" sz="2400" dirty="0"/>
              <a:t> </a:t>
            </a:r>
            <a:r>
              <a:rPr lang="es-ES" sz="2400" dirty="0" err="1"/>
              <a:t>services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Future</a:t>
            </a:r>
            <a:r>
              <a:rPr lang="es-ES" sz="2400" dirty="0"/>
              <a:t> </a:t>
            </a:r>
            <a:r>
              <a:rPr lang="es-ES" sz="2400" dirty="0" err="1"/>
              <a:t>plans</a:t>
            </a:r>
            <a:r>
              <a:rPr lang="es-ES" sz="2400" dirty="0"/>
              <a:t> in response to COVID 19.</a:t>
            </a:r>
          </a:p>
          <a:p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challenge</a:t>
            </a:r>
            <a:r>
              <a:rPr lang="es-ES" sz="2400" dirty="0"/>
              <a:t> of </a:t>
            </a:r>
            <a:r>
              <a:rPr lang="es-ES" sz="2400" dirty="0" err="1"/>
              <a:t>moving</a:t>
            </a:r>
            <a:r>
              <a:rPr lang="es-ES" sz="2400" dirty="0"/>
              <a:t> to </a:t>
            </a:r>
            <a:r>
              <a:rPr lang="es-ES" sz="2400" dirty="0" err="1"/>
              <a:t>teleworking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9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DB91E-708C-784C-87C8-F55FE3D2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ALBA Synchrotron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B8DF9-F51B-834A-9AA0-C270002F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894080"/>
            <a:ext cx="6614160" cy="5425440"/>
          </a:xfrm>
        </p:spPr>
        <p:txBody>
          <a:bodyPr>
            <a:noAutofit/>
          </a:bodyPr>
          <a:lstStyle/>
          <a:p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Generation Synchrotron Light facility.</a:t>
            </a:r>
          </a:p>
          <a:p>
            <a:r>
              <a:rPr lang="en-US" sz="1600" dirty="0" err="1"/>
              <a:t>Cerdanyola</a:t>
            </a:r>
            <a:r>
              <a:rPr lang="en-US" sz="1600" dirty="0"/>
              <a:t> del </a:t>
            </a:r>
            <a:r>
              <a:rPr lang="en-US" sz="1600" dirty="0" err="1"/>
              <a:t>Vallès</a:t>
            </a:r>
            <a:r>
              <a:rPr lang="en-US" sz="1600" dirty="0"/>
              <a:t> (Barcelona).</a:t>
            </a:r>
          </a:p>
          <a:p>
            <a:r>
              <a:rPr lang="en-US" sz="1600" dirty="0"/>
              <a:t>3 GeV electron beam.</a:t>
            </a:r>
          </a:p>
          <a:p>
            <a:r>
              <a:rPr lang="en-US" sz="1600" dirty="0"/>
              <a:t>Inaugurated in </a:t>
            </a:r>
            <a:r>
              <a:rPr lang="en-US" sz="1600" b="1" dirty="0"/>
              <a:t>April 2010</a:t>
            </a:r>
            <a:r>
              <a:rPr lang="en-US" sz="1600" dirty="0"/>
              <a:t>.</a:t>
            </a:r>
          </a:p>
          <a:p>
            <a:r>
              <a:rPr lang="en-US" sz="1600" b="1" dirty="0"/>
              <a:t>8 Beamlines </a:t>
            </a:r>
            <a:r>
              <a:rPr lang="en-US" sz="1600" dirty="0"/>
              <a:t>in operation:</a:t>
            </a:r>
          </a:p>
          <a:p>
            <a:pPr lvl="1"/>
            <a:r>
              <a:rPr lang="en-US" sz="1400" dirty="0"/>
              <a:t>BL01 – MIRAS (Infrared micro spectroscopy)</a:t>
            </a:r>
          </a:p>
          <a:p>
            <a:pPr lvl="1"/>
            <a:r>
              <a:rPr lang="en-US" sz="1400" dirty="0"/>
              <a:t>BL04 – MSPD (High resolution and high pressure power diffraction)</a:t>
            </a:r>
          </a:p>
          <a:p>
            <a:pPr lvl="1"/>
            <a:r>
              <a:rPr lang="en-US" sz="1400" dirty="0"/>
              <a:t>BL09 – MISTRAL (</a:t>
            </a:r>
            <a:r>
              <a:rPr lang="en-US" sz="1400" dirty="0" err="1"/>
              <a:t>Cryo</a:t>
            </a:r>
            <a:r>
              <a:rPr lang="en-US" sz="1400" dirty="0"/>
              <a:t> </a:t>
            </a:r>
            <a:r>
              <a:rPr lang="en-US" sz="1400" dirty="0" err="1"/>
              <a:t>nano</a:t>
            </a:r>
            <a:r>
              <a:rPr lang="en-US" sz="1400" dirty="0"/>
              <a:t>-tomography and spectroscopy imaging)</a:t>
            </a:r>
          </a:p>
          <a:p>
            <a:pPr lvl="1"/>
            <a:r>
              <a:rPr lang="en-US" sz="1400" dirty="0"/>
              <a:t>BL11 – NCD-SWEET (Small angle X-ray scattering).</a:t>
            </a:r>
          </a:p>
          <a:p>
            <a:pPr lvl="1"/>
            <a:r>
              <a:rPr lang="en-US" sz="1400" dirty="0"/>
              <a:t>BL13 – XALOC (Macromolecular crystallography)</a:t>
            </a:r>
          </a:p>
          <a:p>
            <a:pPr lvl="1"/>
            <a:r>
              <a:rPr lang="en-US" sz="1400" dirty="0"/>
              <a:t>BL22 – CL</a:t>
            </a:r>
            <a:r>
              <a:rPr lang="es-ES" sz="1400" cap="all" dirty="0" err="1"/>
              <a:t>Æ</a:t>
            </a:r>
            <a:r>
              <a:rPr lang="en-US" sz="1400" dirty="0"/>
              <a:t>SS (Absorption and emission spectroscopy)</a:t>
            </a:r>
          </a:p>
          <a:p>
            <a:pPr lvl="1"/>
            <a:r>
              <a:rPr lang="en-US" sz="1400" dirty="0"/>
              <a:t>BL24 – CIRCE (Photoemission spectroscopy and microscopy)</a:t>
            </a:r>
          </a:p>
          <a:p>
            <a:pPr lvl="1"/>
            <a:r>
              <a:rPr lang="en-US" sz="1400" dirty="0"/>
              <a:t>BL29 – BOREAS (Resonant absorption and scattering) </a:t>
            </a:r>
          </a:p>
          <a:p>
            <a:r>
              <a:rPr lang="en-US" sz="1600" b="1" dirty="0"/>
              <a:t>5 Beamlines </a:t>
            </a:r>
            <a:r>
              <a:rPr lang="en-US" sz="1600" dirty="0"/>
              <a:t>under construction (expected operation 2021-2023):</a:t>
            </a:r>
          </a:p>
          <a:p>
            <a:pPr lvl="1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BL20 – LOREA (Angle resolved photoemission spectroscopy)</a:t>
            </a:r>
          </a:p>
          <a:p>
            <a:pPr lvl="1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BL16 – NOTOS (Absorption and diffraction)</a:t>
            </a:r>
          </a:p>
          <a:p>
            <a:pPr lvl="1"/>
            <a:r>
              <a:rPr lang="en-US" sz="1400" dirty="0"/>
              <a:t>BL25 – MINERVA (ESA Metrology Beamline)</a:t>
            </a:r>
          </a:p>
          <a:p>
            <a:pPr lvl="1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BL06 – XAIRA (Microfocus for macromolecular crystallography)</a:t>
            </a:r>
          </a:p>
          <a:p>
            <a:pPr lvl="1"/>
            <a:r>
              <a:rPr lang="en-US" sz="1400" dirty="0"/>
              <a:t>BL31 – FAXTOR (Fast X-ray tomography and radioscopy)</a:t>
            </a:r>
          </a:p>
          <a:p>
            <a:pPr lvl="1"/>
            <a:endParaRPr lang="en-U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CCEDFB-5D55-EC4B-8CCF-882E33082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366" y="109728"/>
            <a:ext cx="2433987" cy="1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Moving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on-site</a:t>
            </a:r>
            <a:r>
              <a:rPr lang="es-ES" dirty="0"/>
              <a:t> to </a:t>
            </a:r>
            <a:r>
              <a:rPr lang="es-ES" dirty="0" err="1"/>
              <a:t>remote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First indices of lockdown appeared on March the 9</a:t>
            </a:r>
            <a:r>
              <a:rPr lang="en-GB" sz="1800" baseline="30000" dirty="0"/>
              <a:t>th</a:t>
            </a:r>
            <a:r>
              <a:rPr lang="en-GB" sz="1800" dirty="0"/>
              <a:t>.</a:t>
            </a:r>
          </a:p>
          <a:p>
            <a:pPr lvl="1"/>
            <a:r>
              <a:rPr lang="en-GB" sz="1400" dirty="0"/>
              <a:t>The User Office (and MIS) </a:t>
            </a:r>
            <a:r>
              <a:rPr lang="en-GB" sz="1400" b="1" dirty="0"/>
              <a:t>prepared a COVID19 Rapid Access </a:t>
            </a:r>
            <a:r>
              <a:rPr lang="en-GB" sz="1400" dirty="0"/>
              <a:t>to contribute on the research.</a:t>
            </a:r>
          </a:p>
          <a:p>
            <a:r>
              <a:rPr lang="en-GB" sz="1800" b="1" dirty="0"/>
              <a:t>Crisis Committee </a:t>
            </a:r>
            <a:r>
              <a:rPr lang="en-GB" sz="1800" dirty="0"/>
              <a:t>had its first meeting on March 11</a:t>
            </a:r>
            <a:r>
              <a:rPr lang="en-GB" sz="1800" baseline="30000" dirty="0"/>
              <a:t>th</a:t>
            </a:r>
            <a:r>
              <a:rPr lang="en-GB" sz="1800" dirty="0"/>
              <a:t> 2020.</a:t>
            </a:r>
          </a:p>
          <a:p>
            <a:r>
              <a:rPr lang="en-GB" sz="1800" dirty="0"/>
              <a:t>~220 staff members sent home on the 12</a:t>
            </a:r>
            <a:r>
              <a:rPr lang="en-GB" sz="1800" baseline="30000" dirty="0"/>
              <a:t>th</a:t>
            </a:r>
            <a:r>
              <a:rPr lang="en-GB" sz="1800" dirty="0"/>
              <a:t> of March 2020.</a:t>
            </a:r>
          </a:p>
          <a:p>
            <a:r>
              <a:rPr lang="en-GB" sz="1800" dirty="0"/>
              <a:t>The </a:t>
            </a:r>
            <a:r>
              <a:rPr lang="en-GB" sz="1800" b="1" dirty="0"/>
              <a:t>accelerator was shut down </a:t>
            </a:r>
            <a:r>
              <a:rPr lang="en-GB" sz="1800" dirty="0"/>
              <a:t>on the 13</a:t>
            </a:r>
            <a:r>
              <a:rPr lang="en-GB" sz="1800" baseline="30000" dirty="0"/>
              <a:t>th</a:t>
            </a:r>
            <a:r>
              <a:rPr lang="en-GB" sz="1800" dirty="0"/>
              <a:t> of March.</a:t>
            </a:r>
          </a:p>
          <a:p>
            <a:r>
              <a:rPr lang="en-GB" sz="1800" dirty="0"/>
              <a:t>The Spanish Government declared the </a:t>
            </a:r>
            <a:r>
              <a:rPr lang="en-GB" sz="1800" b="1" dirty="0"/>
              <a:t>Alarm State </a:t>
            </a:r>
            <a:r>
              <a:rPr lang="en-GB" sz="1800" dirty="0"/>
              <a:t>on the 14</a:t>
            </a:r>
            <a:r>
              <a:rPr lang="en-GB" sz="1800" baseline="30000" dirty="0"/>
              <a:t>th</a:t>
            </a:r>
            <a:r>
              <a:rPr lang="en-GB" sz="1800" dirty="0"/>
              <a:t> of March.</a:t>
            </a:r>
          </a:p>
          <a:p>
            <a:r>
              <a:rPr lang="en-GB" sz="1800" dirty="0"/>
              <a:t>Immediate reaction from the Computing (IT mainly) support:</a:t>
            </a:r>
          </a:p>
          <a:p>
            <a:pPr lvl="1"/>
            <a:r>
              <a:rPr lang="en-GB" sz="1600" b="1" dirty="0"/>
              <a:t>RDP Proxy </a:t>
            </a:r>
            <a:r>
              <a:rPr lang="en-GB" sz="1600" dirty="0"/>
              <a:t>bandwidth increased from </a:t>
            </a:r>
            <a:r>
              <a:rPr lang="en-GB" sz="1600" b="1" dirty="0"/>
              <a:t>25Mbp</a:t>
            </a:r>
            <a:r>
              <a:rPr lang="en-GB" sz="1600" dirty="0"/>
              <a:t>s to </a:t>
            </a:r>
            <a:r>
              <a:rPr lang="en-GB" sz="1600" b="1" dirty="0"/>
              <a:t>200Mbps</a:t>
            </a:r>
            <a:r>
              <a:rPr lang="en-GB" sz="1600" dirty="0"/>
              <a:t> (Citrix).</a:t>
            </a:r>
          </a:p>
          <a:p>
            <a:pPr lvl="1"/>
            <a:r>
              <a:rPr lang="en-GB" sz="1600" dirty="0"/>
              <a:t>+ </a:t>
            </a:r>
            <a:r>
              <a:rPr lang="en-GB" sz="1600" b="1" dirty="0"/>
              <a:t>VPN</a:t>
            </a:r>
            <a:r>
              <a:rPr lang="en-GB" sz="1600" dirty="0"/>
              <a:t> prepared for 35 connections.</a:t>
            </a:r>
          </a:p>
          <a:p>
            <a:pPr lvl="1"/>
            <a:r>
              <a:rPr lang="en-GB" sz="1600" b="1" dirty="0" err="1"/>
              <a:t>NoMachineNX</a:t>
            </a:r>
            <a:r>
              <a:rPr lang="en-GB" sz="1600" dirty="0"/>
              <a:t> licenses upgraded from 10 to 70 hosts.</a:t>
            </a:r>
          </a:p>
          <a:p>
            <a:pPr lvl="1"/>
            <a:r>
              <a:rPr lang="en-GB" sz="1600" dirty="0"/>
              <a:t>In total, 193 people from the staff and 12 installed in beamlines were covered to connect to ALBA’s network.</a:t>
            </a:r>
          </a:p>
          <a:p>
            <a:pPr lvl="1"/>
            <a:r>
              <a:rPr lang="en-GB" sz="1600" b="1" dirty="0"/>
              <a:t>Zoom</a:t>
            </a:r>
            <a:r>
              <a:rPr lang="en-GB" sz="1600" dirty="0"/>
              <a:t> as the standard Communication Tool , although it was under testing at that time, for instant messaging and video calls.</a:t>
            </a:r>
          </a:p>
          <a:p>
            <a:pPr lvl="1"/>
            <a:r>
              <a:rPr lang="en-GB" sz="1600" b="1" dirty="0"/>
              <a:t>Confluence</a:t>
            </a:r>
            <a:r>
              <a:rPr lang="en-GB" sz="1600" dirty="0"/>
              <a:t> as the central point of communication.</a:t>
            </a:r>
          </a:p>
          <a:p>
            <a:pPr lvl="1"/>
            <a:r>
              <a:rPr lang="en-GB" sz="1600" dirty="0"/>
              <a:t>E-mail + mailing lists boosting their usage.</a:t>
            </a:r>
          </a:p>
          <a:p>
            <a:pPr lvl="1"/>
            <a:r>
              <a:rPr lang="en-GB" sz="1600" dirty="0"/>
              <a:t>Phones redirected by most of the staff.</a:t>
            </a:r>
          </a:p>
          <a:p>
            <a:r>
              <a:rPr lang="en-GB" sz="1800" dirty="0"/>
              <a:t>By the middle of the week after, </a:t>
            </a:r>
            <a:r>
              <a:rPr lang="en-GB" sz="1800" b="1" dirty="0"/>
              <a:t>everyone was able to work from home </a:t>
            </a:r>
            <a:r>
              <a:rPr lang="en-GB" sz="1800" dirty="0"/>
              <a:t>with no technical issues.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5125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44C2D-8C98-2A42-9BF3-925FBD2A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Internal</a:t>
            </a:r>
            <a:r>
              <a:rPr lang="es-ES" dirty="0"/>
              <a:t> and </a:t>
            </a:r>
            <a:r>
              <a:rPr lang="es-ES" dirty="0" err="1"/>
              <a:t>External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endParaRPr lang="en-US" dirty="0"/>
          </a:p>
        </p:txBody>
      </p:sp>
      <p:pic>
        <p:nvPicPr>
          <p:cNvPr id="5" name="Marcador de contenido 4" descr="Imagen que contiene persona, deporte, jugador, multitud&#10;&#10;Descripción generada automáticamente">
            <a:extLst>
              <a:ext uri="{FF2B5EF4-FFF2-40B4-BE49-F238E27FC236}">
                <a16:creationId xmlns:a16="http://schemas.microsoft.com/office/drawing/2014/main" id="{71A82AC6-0373-854E-B06E-53DDAF631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88" y="721360"/>
            <a:ext cx="7659688" cy="1832273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7ED2CD-39EB-EC40-A566-BE03E49E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7" y="2005129"/>
            <a:ext cx="9037246" cy="548504"/>
          </a:xfrm>
          <a:prstGeom prst="rect">
            <a:avLst/>
          </a:prstGeom>
        </p:spPr>
      </p:pic>
      <p:pic>
        <p:nvPicPr>
          <p:cNvPr id="8" name="Imagen 7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AA99FC9C-6A35-ED4B-A481-1F0549D54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7" y="2553633"/>
            <a:ext cx="4589675" cy="2556010"/>
          </a:xfrm>
          <a:prstGeom prst="rect">
            <a:avLst/>
          </a:prstGeom>
        </p:spPr>
      </p:pic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BF73484-B2D5-8543-9082-9FE4880BD7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214" y="3429000"/>
            <a:ext cx="6414153" cy="29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6F7D2-35ED-414D-906D-5535652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Resuming scientific activities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010AF2-0A15-D74B-A49B-AE335C19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ALBA was closed from the 13</a:t>
            </a:r>
            <a:r>
              <a:rPr lang="en-GB" sz="2400" baseline="30000" dirty="0"/>
              <a:t>th</a:t>
            </a:r>
            <a:r>
              <a:rPr lang="en-GB" sz="2400" dirty="0"/>
              <a:t> until 29</a:t>
            </a:r>
            <a:r>
              <a:rPr lang="en-GB" sz="2400" baseline="30000" dirty="0"/>
              <a:t>th</a:t>
            </a:r>
            <a:r>
              <a:rPr lang="en-GB" sz="2400" dirty="0"/>
              <a:t> of March.</a:t>
            </a:r>
          </a:p>
          <a:p>
            <a:r>
              <a:rPr lang="en-GB" sz="2400" dirty="0"/>
              <a:t>First ”Light Operation” mode was planned for the end of March and beginning of April.</a:t>
            </a:r>
          </a:p>
          <a:p>
            <a:pPr lvl="1"/>
            <a:r>
              <a:rPr lang="en-GB" sz="2000" dirty="0"/>
              <a:t>Only the </a:t>
            </a:r>
            <a:r>
              <a:rPr lang="en-GB" sz="2000" b="1" dirty="0"/>
              <a:t>MX Beamline </a:t>
            </a:r>
            <a:r>
              <a:rPr lang="en-GB" sz="2000" dirty="0"/>
              <a:t>was ready for that, as it is fully automated and remote-operation enabled.</a:t>
            </a:r>
          </a:p>
          <a:p>
            <a:r>
              <a:rPr lang="en-GB" sz="2400" b="1" dirty="0"/>
              <a:t>Online Safety training </a:t>
            </a:r>
            <a:r>
              <a:rPr lang="en-GB" sz="2400" dirty="0"/>
              <a:t>course were recorded, on a weekly basis, in Zoom sessions and </a:t>
            </a:r>
            <a:r>
              <a:rPr lang="en-GB" sz="2400" b="1" dirty="0"/>
              <a:t>uploaded to a streaming service </a:t>
            </a:r>
            <a:r>
              <a:rPr lang="en-GB" sz="2400" dirty="0"/>
              <a:t>to make them available to the rest of the staff.</a:t>
            </a:r>
          </a:p>
          <a:p>
            <a:r>
              <a:rPr lang="en-GB" sz="2400" dirty="0"/>
              <a:t>Finally, COVID19-Operation mode started on April 16</a:t>
            </a:r>
            <a:r>
              <a:rPr lang="en-GB" sz="2400" baseline="30000" dirty="0"/>
              <a:t>th</a:t>
            </a:r>
            <a:r>
              <a:rPr lang="en-GB" sz="2400" dirty="0"/>
              <a:t>.</a:t>
            </a:r>
          </a:p>
          <a:p>
            <a:pPr lvl="1"/>
            <a:r>
              <a:rPr lang="en-GB" sz="2000" dirty="0"/>
              <a:t>Only COVID19-related research was permitted.</a:t>
            </a:r>
          </a:p>
          <a:p>
            <a:pPr lvl="1"/>
            <a:r>
              <a:rPr lang="en-GB" sz="2000" dirty="0"/>
              <a:t>Number of people on-site reduced to the minimum (&lt; 20).</a:t>
            </a:r>
          </a:p>
          <a:p>
            <a:pPr lvl="1"/>
            <a:r>
              <a:rPr lang="en-GB" sz="2000" dirty="0"/>
              <a:t>Hosted a </a:t>
            </a:r>
            <a:r>
              <a:rPr lang="en-GB" sz="2000" b="1" dirty="0"/>
              <a:t>proprietary experiment </a:t>
            </a:r>
            <a:r>
              <a:rPr lang="en-GB" sz="2000" dirty="0"/>
              <a:t>in MX.</a:t>
            </a:r>
          </a:p>
        </p:txBody>
      </p:sp>
    </p:spTree>
    <p:extLst>
      <p:ext uri="{BB962C8B-B14F-4D97-AF65-F5344CB8AC3E}">
        <p14:creationId xmlns:p14="http://schemas.microsoft.com/office/powerpoint/2010/main" val="393771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C002-5105-F746-8202-DF30ABDA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Slowly increasing activities until today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7F8AC-4856-AC43-AD41-15AC88C9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b="1" dirty="0"/>
              <a:t>Support</a:t>
            </a:r>
            <a:r>
              <a:rPr lang="en-GB" sz="2400" dirty="0"/>
              <a:t> from the Controls point of view did not change.</a:t>
            </a:r>
          </a:p>
          <a:p>
            <a:r>
              <a:rPr lang="en-GB" sz="2400" dirty="0"/>
              <a:t>Although it was discussed, </a:t>
            </a:r>
            <a:r>
              <a:rPr lang="en-GB" sz="2400" b="1" dirty="0"/>
              <a:t>no new automation </a:t>
            </a:r>
            <a:r>
              <a:rPr lang="en-GB" sz="2400" dirty="0"/>
              <a:t>implemented in the control system.</a:t>
            </a:r>
          </a:p>
          <a:p>
            <a:r>
              <a:rPr lang="en-GB" sz="2400" b="1" dirty="0"/>
              <a:t>Mail-in sample is manually </a:t>
            </a:r>
            <a:r>
              <a:rPr lang="en-GB" sz="2400" dirty="0"/>
              <a:t>managed by staff on site.</a:t>
            </a:r>
          </a:p>
          <a:p>
            <a:pPr lvl="1"/>
            <a:r>
              <a:rPr lang="en-GB" sz="2000" dirty="0"/>
              <a:t>Local Contact, Floor Coordinators or Beamline Technicians</a:t>
            </a:r>
          </a:p>
          <a:p>
            <a:r>
              <a:rPr lang="en-GB" sz="2400" b="1" dirty="0"/>
              <a:t>Empowerment</a:t>
            </a:r>
            <a:r>
              <a:rPr lang="en-GB" sz="2400" dirty="0"/>
              <a:t> of the communication tools for support </a:t>
            </a:r>
          </a:p>
          <a:p>
            <a:pPr lvl="1"/>
            <a:r>
              <a:rPr lang="en-GB" sz="2000" b="1" dirty="0"/>
              <a:t>Conferences</a:t>
            </a:r>
            <a:r>
              <a:rPr lang="en-GB" sz="2000" dirty="0"/>
              <a:t> (Zoom).</a:t>
            </a:r>
          </a:p>
          <a:p>
            <a:pPr lvl="1"/>
            <a:r>
              <a:rPr lang="en-GB" sz="2000" b="1" dirty="0"/>
              <a:t>Service Management and work planning </a:t>
            </a:r>
            <a:r>
              <a:rPr lang="en-GB" sz="2000" dirty="0"/>
              <a:t>(Jira).</a:t>
            </a:r>
          </a:p>
          <a:p>
            <a:pPr lvl="1"/>
            <a:r>
              <a:rPr lang="en-GB" sz="2000" dirty="0"/>
              <a:t>Knowledge management and </a:t>
            </a:r>
            <a:r>
              <a:rPr lang="en-GB" sz="2000" b="1" dirty="0"/>
              <a:t>coordination</a:t>
            </a:r>
            <a:r>
              <a:rPr lang="en-GB" sz="2000" dirty="0"/>
              <a:t> (Confluence).</a:t>
            </a:r>
          </a:p>
          <a:p>
            <a:r>
              <a:rPr lang="en-GB" sz="2400" dirty="0"/>
              <a:t>Remote operation/access for users and staff:</a:t>
            </a:r>
          </a:p>
          <a:p>
            <a:pPr lvl="1"/>
            <a:r>
              <a:rPr lang="en-GB" sz="2000" b="1" dirty="0" err="1"/>
              <a:t>NoMachineNX</a:t>
            </a:r>
            <a:r>
              <a:rPr lang="en-GB" sz="2000" dirty="0"/>
              <a:t> setup done to all beamlines.</a:t>
            </a:r>
          </a:p>
          <a:p>
            <a:pPr lvl="1"/>
            <a:r>
              <a:rPr lang="en-GB" sz="2000" dirty="0"/>
              <a:t>Different levels of maturity in term of use.</a:t>
            </a:r>
          </a:p>
          <a:p>
            <a:r>
              <a:rPr lang="en-GB" sz="2400" b="1" dirty="0"/>
              <a:t>MX</a:t>
            </a:r>
            <a:r>
              <a:rPr lang="en-GB" sz="2400" dirty="0"/>
              <a:t> is the only beamline today prepared for </a:t>
            </a:r>
            <a:r>
              <a:rPr lang="en-GB" sz="2400" b="1" dirty="0"/>
              <a:t>unattended</a:t>
            </a:r>
            <a:r>
              <a:rPr lang="en-GB" sz="2400" dirty="0"/>
              <a:t> measurements/experiments.</a:t>
            </a:r>
          </a:p>
          <a:p>
            <a:pPr lvl="1"/>
            <a:r>
              <a:rPr lang="en-GB" sz="2000" b="1" dirty="0" err="1"/>
              <a:t>MxCuBE</a:t>
            </a:r>
            <a:r>
              <a:rPr lang="en-GB" sz="2000" dirty="0"/>
              <a:t> &amp; </a:t>
            </a:r>
            <a:r>
              <a:rPr lang="en-GB" sz="2000" b="1" dirty="0" err="1"/>
              <a:t>ISPyB</a:t>
            </a:r>
            <a:r>
              <a:rPr lang="en-GB" sz="2000" dirty="0"/>
              <a:t> running together since 2018.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5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D90C3-0957-8F4F-AA03-73C97C7A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err="1"/>
              <a:t>Cyber</a:t>
            </a:r>
            <a:r>
              <a:rPr lang="es-ES" sz="2800" dirty="0"/>
              <a:t> Security</a:t>
            </a:r>
            <a:endParaRPr lang="en-U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E929C-2923-7143-9B80-FB9C942A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Reinforcement of communication with the staff.</a:t>
            </a:r>
          </a:p>
          <a:p>
            <a:pPr lvl="1"/>
            <a:r>
              <a:rPr lang="en-US" dirty="0"/>
              <a:t>New specific </a:t>
            </a:r>
            <a:r>
              <a:rPr lang="en-US" b="1" dirty="0"/>
              <a:t>teleworking guidelines </a:t>
            </a:r>
            <a:r>
              <a:rPr lang="en-US" dirty="0"/>
              <a:t>available.</a:t>
            </a:r>
          </a:p>
          <a:p>
            <a:pPr lvl="1"/>
            <a:r>
              <a:rPr lang="en-US" b="1" dirty="0"/>
              <a:t>Campaigns</a:t>
            </a:r>
            <a:r>
              <a:rPr lang="en-US" dirty="0"/>
              <a:t> of security alerts monitoring communication and </a:t>
            </a:r>
            <a:r>
              <a:rPr lang="en-US" b="1" dirty="0"/>
              <a:t>awareness</a:t>
            </a:r>
            <a:r>
              <a:rPr lang="en-US" dirty="0"/>
              <a:t> with the staff.</a:t>
            </a:r>
          </a:p>
          <a:p>
            <a:r>
              <a:rPr lang="en-US" dirty="0"/>
              <a:t>Support and review of </a:t>
            </a:r>
            <a:r>
              <a:rPr lang="en-US" b="1" dirty="0"/>
              <a:t>personal equipment </a:t>
            </a:r>
            <a:r>
              <a:rPr lang="en-US" dirty="0"/>
              <a:t>and their </a:t>
            </a:r>
            <a:r>
              <a:rPr lang="en-US" b="1" dirty="0"/>
              <a:t>security setup.</a:t>
            </a:r>
            <a:endParaRPr lang="en-US" dirty="0"/>
          </a:p>
          <a:p>
            <a:r>
              <a:rPr lang="en-US" b="1" dirty="0"/>
              <a:t>Beta testing </a:t>
            </a:r>
            <a:r>
              <a:rPr lang="en-US" dirty="0"/>
              <a:t>of new </a:t>
            </a:r>
            <a:r>
              <a:rPr lang="en-US" b="1" dirty="0"/>
              <a:t>thin client </a:t>
            </a:r>
            <a:r>
              <a:rPr lang="en-US" dirty="0"/>
              <a:t>setup for teleworking.</a:t>
            </a:r>
          </a:p>
          <a:p>
            <a:r>
              <a:rPr lang="en-US" b="1" dirty="0"/>
              <a:t>VPN</a:t>
            </a:r>
            <a:r>
              <a:rPr lang="en-US" dirty="0"/>
              <a:t> device and license </a:t>
            </a:r>
            <a:r>
              <a:rPr lang="en-US" b="1" dirty="0"/>
              <a:t>upgrade</a:t>
            </a:r>
            <a:r>
              <a:rPr lang="en-US" dirty="0"/>
              <a:t> (35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50).</a:t>
            </a:r>
          </a:p>
          <a:p>
            <a:pPr lvl="1"/>
            <a:r>
              <a:rPr lang="en-US" dirty="0"/>
              <a:t>Installation in progress.</a:t>
            </a:r>
          </a:p>
        </p:txBody>
      </p:sp>
    </p:spTree>
    <p:extLst>
      <p:ext uri="{BB962C8B-B14F-4D97-AF65-F5344CB8AC3E}">
        <p14:creationId xmlns:p14="http://schemas.microsoft.com/office/powerpoint/2010/main" val="269113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D7507-014A-3F47-82F9-6C03D294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Data transfer to home </a:t>
            </a:r>
            <a:r>
              <a:rPr lang="en-GB" sz="2800" dirty="0"/>
              <a:t>institution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168E9-9C49-F444-8F08-EAFC00EC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Globus</a:t>
            </a:r>
            <a:r>
              <a:rPr lang="en-US" dirty="0"/>
              <a:t> is under consideration.</a:t>
            </a:r>
          </a:p>
          <a:p>
            <a:r>
              <a:rPr lang="en-US" b="1" dirty="0"/>
              <a:t>Aspera</a:t>
            </a:r>
            <a:r>
              <a:rPr lang="en-US" dirty="0"/>
              <a:t> provided by REDIRIS (National Research and Education Network - NREN) is also being evaluated.</a:t>
            </a:r>
          </a:p>
          <a:p>
            <a:r>
              <a:rPr lang="en-US" b="1" dirty="0"/>
              <a:t>Cloud</a:t>
            </a:r>
            <a:r>
              <a:rPr lang="en-US" dirty="0"/>
              <a:t> </a:t>
            </a:r>
            <a:r>
              <a:rPr lang="en-US" b="1" dirty="0"/>
              <a:t>archiving</a:t>
            </a:r>
            <a:r>
              <a:rPr lang="en-US" dirty="0"/>
              <a:t> operational and transfer to be integrated (</a:t>
            </a:r>
            <a:r>
              <a:rPr lang="en-US" b="1" dirty="0"/>
              <a:t>AWS</a:t>
            </a:r>
            <a:r>
              <a:rPr lang="en-US" dirty="0"/>
              <a:t> contracted to </a:t>
            </a:r>
            <a:r>
              <a:rPr lang="en-US" b="1" dirty="0"/>
              <a:t>Sparkle</a:t>
            </a:r>
            <a:r>
              <a:rPr lang="en-US" dirty="0"/>
              <a:t> through the </a:t>
            </a:r>
            <a:r>
              <a:rPr lang="en-US" dirty="0" err="1"/>
              <a:t>Géant</a:t>
            </a:r>
            <a:r>
              <a:rPr lang="en-US" dirty="0"/>
              <a:t> Cloud Framework).</a:t>
            </a:r>
          </a:p>
        </p:txBody>
      </p:sp>
    </p:spTree>
    <p:extLst>
      <p:ext uri="{BB962C8B-B14F-4D97-AF65-F5344CB8AC3E}">
        <p14:creationId xmlns:p14="http://schemas.microsoft.com/office/powerpoint/2010/main" val="2150259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2EEEF-7642-459F-BCC8-C3FF2488F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98c2-5969-4524-b542-f9e2aa952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302C6-E363-418A-ABDD-782EA923AC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1021</Words>
  <Application>Microsoft Macintosh PowerPoint</Application>
  <PresentationFormat>Presentación en pantalla (4:3)</PresentationFormat>
  <Paragraphs>112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Presentación de PowerPoint</vt:lpstr>
      <vt:lpstr>Overview</vt:lpstr>
      <vt:lpstr>ALBA Synchrotron</vt:lpstr>
      <vt:lpstr>Moving from on-site to remote work.</vt:lpstr>
      <vt:lpstr>Internal and External Communication</vt:lpstr>
      <vt:lpstr>Resuming scientific activities</vt:lpstr>
      <vt:lpstr>Slowly increasing activities until today</vt:lpstr>
      <vt:lpstr>Cyber Security</vt:lpstr>
      <vt:lpstr>Data transfer to home institution</vt:lpstr>
      <vt:lpstr>Remote data analysis services</vt:lpstr>
      <vt:lpstr>Future plans in response to COVID 19</vt:lpstr>
      <vt:lpstr>“Out-of-ALBA” Computing Contributions </vt:lpstr>
      <vt:lpstr>The challenge of moving to teleworking</vt:lpstr>
      <vt:lpstr>IT solutions to address operational challenges during the COVID-19  @ALBA Synchrotron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Daniel Salvat</cp:lastModifiedBy>
  <cp:revision>142</cp:revision>
  <dcterms:modified xsi:type="dcterms:W3CDTF">2020-06-18T12:37:30Z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