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1404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sposition personnalisé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 bwMode="auto">
          <a:xfrm flipH="1">
            <a:off x="3131840" y="4523636"/>
            <a:ext cx="6017581" cy="1065604"/>
          </a:xfrm>
          <a:prstGeom prst="rect">
            <a:avLst/>
          </a:prstGeom>
          <a:solidFill>
            <a:schemeClr val="bg1">
              <a:lumMod val="5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rgbClr val="EEDE12"/>
              </a:solidFill>
            </a:endParaRPr>
          </a:p>
        </p:txBody>
      </p:sp>
      <p:cxnSp>
        <p:nvCxnSpPr>
          <p:cNvPr id="5" name="Connecteur droit 6"/>
          <p:cNvCxnSpPr>
            <a:cxnSpLocks/>
          </p:cNvCxnSpPr>
          <p:nvPr userDrawn="1"/>
        </p:nvCxnSpPr>
        <p:spPr bwMode="auto">
          <a:xfrm flipH="1">
            <a:off x="3131840" y="5275833"/>
            <a:ext cx="6012163" cy="0"/>
          </a:xfrm>
          <a:prstGeom prst="line">
            <a:avLst/>
          </a:prstGeom>
          <a:ln w="73025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>
            <a:spLocks noGrp="1"/>
          </p:cNvSpPr>
          <p:nvPr>
            <p:ph type="title"/>
          </p:nvPr>
        </p:nvSpPr>
        <p:spPr bwMode="auto">
          <a:xfrm>
            <a:off x="3131840" y="4409665"/>
            <a:ext cx="5935803" cy="1143000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3944668" y="6356350"/>
            <a:ext cx="5112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Réunion Chefs de groupe DAI 28 janvier 2019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SOLEIL - fond blanc - 3">
    <p:bg>
      <p:bgPr>
        <a:blipFill>
          <a:blip r:embed="rId2">
            <a:lum/>
          </a:blip>
          <a:srcRect l="980" r="98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SOLEIL - fond blanc - 3">
    <p:bg>
      <p:bgPr>
        <a:blipFill>
          <a:blip r:embed="rId2">
            <a:lum/>
          </a:blip>
          <a:srcRect l="980" r="98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4_SOLEIL - fond blanc -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cxnSp>
        <p:nvCxnSpPr>
          <p:cNvPr id="6" name="Connecteur droit 7"/>
          <p:cNvCxnSpPr>
            <a:cxnSpLocks/>
          </p:cNvCxnSpPr>
          <p:nvPr userDrawn="1"/>
        </p:nvCxnSpPr>
        <p:spPr bwMode="auto"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5_SOLEIL - fond blanc -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Disposition personnalisé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3131840" y="4409665"/>
            <a:ext cx="5935803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2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3944668" y="6356350"/>
            <a:ext cx="5112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XXXXXXX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sposition personnalisée">
    <p:bg>
      <p:bgPr>
        <a:blipFill>
          <a:blip r:embed="rId2">
            <a:lum/>
          </a:blip>
          <a:srcRect l="980" r="98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 bwMode="auto">
          <a:xfrm flipH="1">
            <a:off x="1691680" y="4492805"/>
            <a:ext cx="7452320" cy="1065604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5" name="Connecteur droit 8"/>
          <p:cNvCxnSpPr>
            <a:cxnSpLocks/>
          </p:cNvCxnSpPr>
          <p:nvPr userDrawn="1"/>
        </p:nvCxnSpPr>
        <p:spPr bwMode="auto">
          <a:xfrm flipH="1">
            <a:off x="1691680" y="5301208"/>
            <a:ext cx="7452321" cy="0"/>
          </a:xfrm>
          <a:prstGeom prst="line">
            <a:avLst/>
          </a:prstGeom>
          <a:ln w="73025" cmpd="tri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>
            <a:spLocks noGrp="1"/>
          </p:cNvSpPr>
          <p:nvPr>
            <p:ph type="title"/>
          </p:nvPr>
        </p:nvSpPr>
        <p:spPr bwMode="auto">
          <a:xfrm>
            <a:off x="1757260" y="4689711"/>
            <a:ext cx="7210800" cy="5652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Disposition personnalisée">
    <p:bg>
      <p:bgPr>
        <a:blipFill>
          <a:blip r:embed="rId2">
            <a:lum/>
          </a:blip>
          <a:srcRect l="980" r="98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SOLEIL - fond blanc - 1">
    <p:bg>
      <p:bgPr>
        <a:blipFill>
          <a:blip r:embed="rId2">
            <a:lum/>
          </a:blip>
          <a:srcRect l="980" r="98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cxnSp>
        <p:nvCxnSpPr>
          <p:cNvPr id="6" name="Connecteur droit 6"/>
          <p:cNvCxnSpPr>
            <a:cxnSpLocks/>
          </p:cNvCxnSpPr>
          <p:nvPr userDrawn="1"/>
        </p:nvCxnSpPr>
        <p:spPr bwMode="auto"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SOLEIL - fond blanc - 1">
    <p:bg>
      <p:bgPr>
        <a:blipFill>
          <a:blip r:embed="rId2">
            <a:lum/>
          </a:blip>
          <a:srcRect l="980" r="98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SOLEIL - fond blanc - 2">
    <p:bg>
      <p:bgPr>
        <a:blipFill>
          <a:blip r:embed="rId2">
            <a:lum/>
          </a:blip>
          <a:srcRect l="980" r="98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cxnSp>
        <p:nvCxnSpPr>
          <p:cNvPr id="6" name="Connecteur droit 6"/>
          <p:cNvCxnSpPr>
            <a:cxnSpLocks/>
          </p:cNvCxnSpPr>
          <p:nvPr userDrawn="1"/>
        </p:nvCxnSpPr>
        <p:spPr bwMode="auto"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SOLEIL - fond blanc - 2">
    <p:bg>
      <p:bgPr>
        <a:blipFill>
          <a:blip r:embed="rId2">
            <a:lum/>
          </a:blip>
          <a:srcRect l="980" r="98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SOLEIL - fond blanc - 3">
    <p:bg>
      <p:bgPr>
        <a:blipFill>
          <a:blip r:embed="rId2">
            <a:lum/>
          </a:blip>
          <a:srcRect l="980" r="980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cxnSp>
        <p:nvCxnSpPr>
          <p:cNvPr id="6" name="Connecteur droit 6"/>
          <p:cNvCxnSpPr>
            <a:cxnSpLocks/>
          </p:cNvCxnSpPr>
          <p:nvPr userDrawn="1"/>
        </p:nvCxnSpPr>
        <p:spPr bwMode="auto">
          <a:xfrm flipH="1">
            <a:off x="1619672" y="743602"/>
            <a:ext cx="7524333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4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pic>
        <p:nvPicPr>
          <p:cNvPr id="5" name="Image 5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-9584" y="5552402"/>
            <a:ext cx="561618" cy="1309236"/>
          </a:xfrm>
          <a:prstGeom prst="rect">
            <a:avLst/>
          </a:prstGeom>
        </p:spPr>
      </p:pic>
      <p:pic>
        <p:nvPicPr>
          <p:cNvPr id="6" name="Image 2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31965" y="137898"/>
            <a:ext cx="1680901" cy="757188"/>
          </a:xfrm>
          <a:prstGeom prst="rect">
            <a:avLst/>
          </a:prstGeom>
          <a:effectLst>
            <a:outerShdw blurRad="76200" dist="12700" dir="6600000" sx="103000" sy="103000" algn="l" rotWithShape="0">
              <a:schemeClr val="bg1"/>
            </a:outerShdw>
          </a:effectLst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3944668" y="6356350"/>
            <a:ext cx="5112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Réunion CDR SOLEIL 7/11/2019</a:t>
            </a:r>
            <a:endParaRPr/>
          </a:p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/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728000" y="194400"/>
            <a:ext cx="7210800" cy="5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720000" y="1259998"/>
            <a:ext cx="7920000" cy="48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pic>
        <p:nvPicPr>
          <p:cNvPr id="6" name="Image 6"/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-9584" y="5552402"/>
            <a:ext cx="561618" cy="1309236"/>
          </a:xfrm>
          <a:prstGeom prst="rect">
            <a:avLst/>
          </a:prstGeom>
        </p:spPr>
      </p:pic>
      <p:pic>
        <p:nvPicPr>
          <p:cNvPr id="7" name="Picture 2" descr="C:\Users\corona\Desktop\TODO\general\images-png\soleilq [Converti].png"/>
          <p:cNvPicPr>
            <a:picLocks noChangeAspect="1" noChangeArrowheads="1"/>
          </p:cNvPicPr>
          <p:nvPr userDrawn="1"/>
        </p:nvPicPr>
        <p:blipFill>
          <a:blip r:embed="rId14"/>
          <a:stretch/>
        </p:blipFill>
        <p:spPr bwMode="auto">
          <a:xfrm>
            <a:off x="255487" y="199824"/>
            <a:ext cx="1217101" cy="630324"/>
          </a:xfrm>
          <a:prstGeom prst="rect">
            <a:avLst/>
          </a:prstGeom>
          <a:noFill/>
        </p:spPr>
      </p:pic>
      <p:sp>
        <p:nvSpPr>
          <p:cNvPr id="8" name="Espace réservé du pied de page 4"/>
          <p:cNvSpPr>
            <a:spLocks noAdjustHandles="1"/>
          </p:cNvSpPr>
          <p:nvPr userDrawn="1"/>
        </p:nvSpPr>
        <p:spPr bwMode="auto">
          <a:xfrm>
            <a:off x="1731789" y="6356350"/>
            <a:ext cx="66566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>
              <a:defRPr sz="10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FR"/>
              <a:t>XXXXXXX</a:t>
            </a:r>
          </a:p>
        </p:txBody>
      </p:sp>
      <p:sp>
        <p:nvSpPr>
          <p:cNvPr id="9" name="Espace réservé du pied de page 4"/>
          <p:cNvSpPr>
            <a:spLocks noAdjustHandles="1"/>
          </p:cNvSpPr>
          <p:nvPr userDrawn="1"/>
        </p:nvSpPr>
        <p:spPr bwMode="auto">
          <a:xfrm>
            <a:off x="1731789" y="6356350"/>
            <a:ext cx="66566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>
              <a:defRPr sz="10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</a:rPr>
              <a:t>XXXXXXX</a:t>
            </a:r>
          </a:p>
        </p:txBody>
      </p:sp>
      <p:sp>
        <p:nvSpPr>
          <p:cNvPr id="10" name="Espace réservé du numéro de diapositive 5"/>
          <p:cNvSpPr>
            <a:spLocks noAdjustHandles="1"/>
          </p:cNvSpPr>
          <p:nvPr userDrawn="1"/>
        </p:nvSpPr>
        <p:spPr bwMode="auto">
          <a:xfrm>
            <a:off x="8388424" y="6356350"/>
            <a:ext cx="4745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>
              <a:defRPr sz="10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DDB0296-9B1A-4720-B29E-B92D812C9761}" type="slidenum">
              <a:rPr lang="fr-FR">
                <a:solidFill>
                  <a:schemeClr val="tx1">
                    <a:lumMod val="65000"/>
                    <a:lumOff val="35000"/>
                  </a:schemeClr>
                </a:solidFill>
              </a:rPr>
              <a:t>‹N°›</a:t>
            </a:fld>
            <a:endParaRPr lang="fr-FR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/>
  <p:txStyles>
    <p:titleStyle>
      <a:lvl1pPr algn="r" defTabSz="914400">
        <a:spcBef>
          <a:spcPts val="0"/>
        </a:spcBef>
        <a:buNone/>
        <a:defRPr sz="3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2400">
          <a:solidFill>
            <a:schemeClr val="accent1"/>
          </a:solidFill>
          <a:latin typeface="Arial"/>
          <a:ea typeface="+mn-ea"/>
          <a:cs typeface="Arial"/>
        </a:defRPr>
      </a:lvl1pPr>
      <a:lvl2pPr marL="742950" indent="-285750" algn="l" defTabSz="914400">
        <a:spcBef>
          <a:spcPts val="0"/>
        </a:spcBef>
        <a:buFont typeface="Arial"/>
        <a:buChar char="–"/>
        <a:defRPr sz="20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1143000" indent="-228600" algn="l" defTabSz="914400">
        <a:spcBef>
          <a:spcPts val="0"/>
        </a:spcBef>
        <a:buFont typeface="Arial"/>
        <a:buChar char="•"/>
        <a:defRPr sz="18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600200" indent="-228600" algn="l" defTabSz="914400">
        <a:spcBef>
          <a:spcPts val="0"/>
        </a:spcBef>
        <a:buFont typeface="Arial"/>
        <a:buChar char="–"/>
        <a:defRPr sz="16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2057400" indent="-228600" algn="l" defTabSz="914400">
        <a:spcBef>
          <a:spcPts val="0"/>
        </a:spcBef>
        <a:buFont typeface="Arial"/>
        <a:buChar char="•"/>
        <a:defRPr sz="16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4"/>
          <p:cNvSpPr>
            <a:spLocks noGrp="1"/>
          </p:cNvSpPr>
          <p:nvPr>
            <p:ph type="title"/>
          </p:nvPr>
        </p:nvSpPr>
        <p:spPr bwMode="auto">
          <a:xfrm>
            <a:off x="2123728" y="4365104"/>
            <a:ext cx="6871907" cy="161960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900" b="0"/>
              <a:t>IT solutions to address operational challenges during COVID-19</a:t>
            </a:r>
            <a:br>
              <a:rPr lang="en-US" sz="2900" b="0"/>
            </a:br>
            <a:r>
              <a:rPr lang="en-US" sz="2900" b="0" i="1"/>
              <a:t>Philippe Pierrot (I.T Security Officer and head of HelpDesk </a:t>
            </a:r>
            <a:br>
              <a:rPr lang="en-US" sz="2900" b="0" i="1"/>
            </a:br>
            <a:r>
              <a:rPr lang="en-US" sz="2900" b="0" i="1"/>
              <a:t>Alain Buteau (Head of I.T infrastructure  group)</a:t>
            </a:r>
            <a:endParaRPr lang="fr-FR" sz="2900" b="0"/>
          </a:p>
        </p:txBody>
      </p:sp>
      <p:sp>
        <p:nvSpPr>
          <p:cNvPr id="3" name="Ellipse 2"/>
          <p:cNvSpPr/>
          <p:nvPr/>
        </p:nvSpPr>
        <p:spPr bwMode="auto">
          <a:xfrm>
            <a:off x="8676456" y="6597352"/>
            <a:ext cx="244608" cy="19320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095500" y="2038349"/>
            <a:ext cx="4953000" cy="2781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ZoneTexte 1"/>
          <p:cNvSpPr>
            <a:spLocks/>
          </p:cNvSpPr>
          <p:nvPr/>
        </p:nvSpPr>
        <p:spPr bwMode="auto">
          <a:xfrm>
            <a:off x="2123728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contenu 2"/>
          <p:cNvSpPr>
            <a:spLocks/>
          </p:cNvSpPr>
          <p:nvPr/>
        </p:nvSpPr>
        <p:spPr bwMode="auto">
          <a:xfrm>
            <a:off x="207402" y="1125282"/>
            <a:ext cx="8842430" cy="5161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sz="2400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fr-FR" sz="2200" dirty="0">
                <a:solidFill>
                  <a:schemeClr val="tx1"/>
                </a:solidFill>
              </a:rPr>
              <a:t> SOLEIL has about 500 </a:t>
            </a:r>
            <a:r>
              <a:rPr lang="fr-FR" sz="2200" dirty="0" err="1">
                <a:solidFill>
                  <a:schemeClr val="tx1"/>
                </a:solidFill>
              </a:rPr>
              <a:t>employees</a:t>
            </a:r>
            <a:r>
              <a:rPr lang="fr-FR" sz="2200" dirty="0">
                <a:solidFill>
                  <a:schemeClr val="tx1"/>
                </a:solidFill>
              </a:rPr>
              <a:t> (350 permanent)</a:t>
            </a:r>
            <a:endParaRPr sz="2200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fr-FR" sz="2200" dirty="0">
                <a:solidFill>
                  <a:schemeClr val="tx1"/>
                </a:solidFill>
              </a:rPr>
              <a:t>Half of </a:t>
            </a:r>
            <a:r>
              <a:rPr lang="fr-FR" sz="2200" dirty="0" err="1">
                <a:solidFill>
                  <a:schemeClr val="tx1"/>
                </a:solidFill>
              </a:rPr>
              <a:t>them</a:t>
            </a:r>
            <a:r>
              <a:rPr lang="fr-FR" sz="2200" dirty="0">
                <a:solidFill>
                  <a:schemeClr val="tx1"/>
                </a:solidFill>
              </a:rPr>
              <a:t> </a:t>
            </a:r>
            <a:r>
              <a:rPr lang="fr-FR" sz="2200" dirty="0" err="1">
                <a:solidFill>
                  <a:schemeClr val="tx1"/>
                </a:solidFill>
              </a:rPr>
              <a:t>were</a:t>
            </a:r>
            <a:r>
              <a:rPr lang="fr-FR" sz="2200" dirty="0">
                <a:solidFill>
                  <a:schemeClr val="tx1"/>
                </a:solidFill>
              </a:rPr>
              <a:t> </a:t>
            </a:r>
            <a:r>
              <a:rPr lang="fr-FR" sz="2200" dirty="0" err="1">
                <a:solidFill>
                  <a:schemeClr val="tx1"/>
                </a:solidFill>
              </a:rPr>
              <a:t>already</a:t>
            </a:r>
            <a:r>
              <a:rPr lang="fr-FR" sz="2200" dirty="0">
                <a:solidFill>
                  <a:schemeClr val="tx1"/>
                </a:solidFill>
              </a:rPr>
              <a:t> </a:t>
            </a:r>
            <a:r>
              <a:rPr lang="fr-FR" sz="2200" dirty="0" err="1">
                <a:solidFill>
                  <a:schemeClr val="tx1"/>
                </a:solidFill>
              </a:rPr>
              <a:t>equiped</a:t>
            </a:r>
            <a:r>
              <a:rPr lang="fr-FR" sz="2200" dirty="0">
                <a:solidFill>
                  <a:schemeClr val="tx1"/>
                </a:solidFill>
              </a:rPr>
              <a:t> </a:t>
            </a:r>
            <a:r>
              <a:rPr lang="fr-FR" sz="2200" dirty="0" err="1">
                <a:solidFill>
                  <a:schemeClr val="tx1"/>
                </a:solidFill>
              </a:rPr>
              <a:t>with</a:t>
            </a:r>
            <a:r>
              <a:rPr lang="fr-FR" sz="2200" dirty="0">
                <a:solidFill>
                  <a:schemeClr val="tx1"/>
                </a:solidFill>
              </a:rPr>
              <a:t> laptops (</a:t>
            </a:r>
            <a:r>
              <a:rPr lang="fr-FR" sz="2200" dirty="0" err="1">
                <a:solidFill>
                  <a:schemeClr val="tx1"/>
                </a:solidFill>
              </a:rPr>
              <a:t>mostly</a:t>
            </a:r>
            <a:r>
              <a:rPr lang="fr-FR" sz="2200" dirty="0">
                <a:solidFill>
                  <a:schemeClr val="tx1"/>
                </a:solidFill>
              </a:rPr>
              <a:t> </a:t>
            </a:r>
            <a:r>
              <a:rPr lang="fr-FR" sz="2200" dirty="0" err="1">
                <a:solidFill>
                  <a:schemeClr val="tx1"/>
                </a:solidFill>
              </a:rPr>
              <a:t>scientists</a:t>
            </a:r>
            <a:r>
              <a:rPr lang="fr-FR" sz="2200" dirty="0">
                <a:solidFill>
                  <a:schemeClr val="tx1"/>
                </a:solidFill>
              </a:rPr>
              <a:t> ans </a:t>
            </a:r>
            <a:r>
              <a:rPr lang="fr-FR" sz="2200" dirty="0" err="1">
                <a:solidFill>
                  <a:schemeClr val="tx1"/>
                </a:solidFill>
              </a:rPr>
              <a:t>technical</a:t>
            </a:r>
            <a:r>
              <a:rPr lang="fr-FR" sz="2200" dirty="0">
                <a:solidFill>
                  <a:schemeClr val="tx1"/>
                </a:solidFill>
              </a:rPr>
              <a:t> staff</a:t>
            </a:r>
            <a:r>
              <a:rPr lang="fr-FR" sz="2200" dirty="0" smtClean="0">
                <a:solidFill>
                  <a:schemeClr val="tx1"/>
                </a:solidFill>
              </a:rPr>
              <a:t>)</a:t>
            </a:r>
          </a:p>
          <a:p>
            <a:pPr lvl="1">
              <a:defRPr/>
            </a:pPr>
            <a:endParaRPr sz="2200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fr-FR" sz="2200" dirty="0">
                <a:solidFill>
                  <a:schemeClr val="tx1"/>
                </a:solidFill>
              </a:rPr>
              <a:t>VPN </a:t>
            </a:r>
            <a:r>
              <a:rPr lang="fr-FR" sz="2200" dirty="0" err="1">
                <a:solidFill>
                  <a:schemeClr val="tx1"/>
                </a:solidFill>
              </a:rPr>
              <a:t>access</a:t>
            </a:r>
            <a:r>
              <a:rPr lang="fr-FR" sz="2200" dirty="0">
                <a:solidFill>
                  <a:schemeClr val="tx1"/>
                </a:solidFill>
              </a:rPr>
              <a:t> </a:t>
            </a:r>
            <a:r>
              <a:rPr lang="fr-FR" sz="2200" dirty="0" err="1">
                <a:solidFill>
                  <a:schemeClr val="tx1"/>
                </a:solidFill>
              </a:rPr>
              <a:t>was</a:t>
            </a:r>
            <a:r>
              <a:rPr lang="fr-FR" sz="2200" dirty="0">
                <a:solidFill>
                  <a:schemeClr val="tx1"/>
                </a:solidFill>
              </a:rPr>
              <a:t> </a:t>
            </a:r>
            <a:r>
              <a:rPr lang="fr-FR" sz="2200" dirty="0" err="1">
                <a:solidFill>
                  <a:schemeClr val="tx1"/>
                </a:solidFill>
              </a:rPr>
              <a:t>available</a:t>
            </a:r>
            <a:r>
              <a:rPr lang="fr-FR" sz="2200" dirty="0">
                <a:solidFill>
                  <a:schemeClr val="tx1"/>
                </a:solidFill>
              </a:rPr>
              <a:t> for 50 </a:t>
            </a:r>
            <a:r>
              <a:rPr lang="fr-FR" sz="2200" dirty="0" smtClean="0">
                <a:solidFill>
                  <a:schemeClr val="tx1"/>
                </a:solidFill>
              </a:rPr>
              <a:t>connections</a:t>
            </a:r>
          </a:p>
          <a:p>
            <a:pPr lvl="1">
              <a:defRPr/>
            </a:pPr>
            <a:endParaRPr sz="2200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fr-FR" sz="2200" dirty="0">
                <a:solidFill>
                  <a:schemeClr val="tx1"/>
                </a:solidFill>
              </a:rPr>
              <a:t>"</a:t>
            </a:r>
            <a:r>
              <a:rPr lang="fr-FR" sz="2200" dirty="0" err="1">
                <a:solidFill>
                  <a:schemeClr val="tx1"/>
                </a:solidFill>
              </a:rPr>
              <a:t>Remote</a:t>
            </a:r>
            <a:r>
              <a:rPr lang="fr-FR" sz="2200" dirty="0">
                <a:solidFill>
                  <a:schemeClr val="tx1"/>
                </a:solidFill>
              </a:rPr>
              <a:t> </a:t>
            </a:r>
            <a:r>
              <a:rPr lang="fr-FR" sz="2200" dirty="0" err="1">
                <a:solidFill>
                  <a:schemeClr val="tx1"/>
                </a:solidFill>
              </a:rPr>
              <a:t>access</a:t>
            </a:r>
            <a:r>
              <a:rPr lang="fr-FR" sz="2200" dirty="0">
                <a:solidFill>
                  <a:schemeClr val="tx1"/>
                </a:solidFill>
              </a:rPr>
              <a:t> for </a:t>
            </a:r>
            <a:r>
              <a:rPr lang="fr-FR" sz="2200" dirty="0" err="1">
                <a:solidFill>
                  <a:schemeClr val="tx1"/>
                </a:solidFill>
              </a:rPr>
              <a:t>external</a:t>
            </a:r>
            <a:r>
              <a:rPr lang="fr-FR" sz="2200" dirty="0">
                <a:solidFill>
                  <a:schemeClr val="tx1"/>
                </a:solidFill>
              </a:rPr>
              <a:t> " for </a:t>
            </a:r>
            <a:r>
              <a:rPr lang="fr-FR" sz="2200" dirty="0" err="1">
                <a:solidFill>
                  <a:schemeClr val="tx1"/>
                </a:solidFill>
              </a:rPr>
              <a:t>remote</a:t>
            </a:r>
            <a:r>
              <a:rPr lang="fr-FR" sz="2200" dirty="0">
                <a:solidFill>
                  <a:schemeClr val="tx1"/>
                </a:solidFill>
              </a:rPr>
              <a:t> </a:t>
            </a:r>
            <a:r>
              <a:rPr lang="fr-FR" sz="2200" dirty="0" err="1">
                <a:solidFill>
                  <a:schemeClr val="tx1"/>
                </a:solidFill>
              </a:rPr>
              <a:t>operation</a:t>
            </a:r>
            <a:r>
              <a:rPr lang="fr-FR" sz="2200" dirty="0">
                <a:solidFill>
                  <a:schemeClr val="tx1"/>
                </a:solidFill>
              </a:rPr>
              <a:t> of </a:t>
            </a:r>
            <a:r>
              <a:rPr lang="fr-FR" sz="2200" dirty="0" err="1">
                <a:solidFill>
                  <a:schemeClr val="tx1"/>
                </a:solidFill>
              </a:rPr>
              <a:t>beamlines</a:t>
            </a:r>
            <a:r>
              <a:rPr lang="fr-FR" sz="2200" dirty="0">
                <a:solidFill>
                  <a:schemeClr val="tx1"/>
                </a:solidFill>
              </a:rPr>
              <a:t> </a:t>
            </a:r>
            <a:r>
              <a:rPr lang="fr-FR" sz="2200" dirty="0" err="1">
                <a:solidFill>
                  <a:schemeClr val="tx1"/>
                </a:solidFill>
              </a:rPr>
              <a:t>was</a:t>
            </a:r>
            <a:r>
              <a:rPr lang="fr-FR" sz="2200" dirty="0">
                <a:solidFill>
                  <a:schemeClr val="tx1"/>
                </a:solidFill>
              </a:rPr>
              <a:t> </a:t>
            </a:r>
            <a:r>
              <a:rPr lang="fr-FR" sz="2200" dirty="0" err="1">
                <a:solidFill>
                  <a:schemeClr val="tx1"/>
                </a:solidFill>
              </a:rPr>
              <a:t>available</a:t>
            </a:r>
            <a:r>
              <a:rPr lang="fr-FR" sz="2200" dirty="0">
                <a:solidFill>
                  <a:schemeClr val="tx1"/>
                </a:solidFill>
              </a:rPr>
              <a:t> on 4 </a:t>
            </a:r>
            <a:r>
              <a:rPr lang="fr-FR" sz="2200" dirty="0" err="1">
                <a:solidFill>
                  <a:schemeClr val="tx1"/>
                </a:solidFill>
              </a:rPr>
              <a:t>beamlines</a:t>
            </a:r>
            <a:r>
              <a:rPr lang="fr-FR" sz="2200" dirty="0">
                <a:solidFill>
                  <a:schemeClr val="tx1"/>
                </a:solidFill>
              </a:rPr>
              <a:t> (MX </a:t>
            </a:r>
            <a:r>
              <a:rPr lang="fr-FR" sz="2200" dirty="0" err="1">
                <a:solidFill>
                  <a:schemeClr val="tx1"/>
                </a:solidFill>
              </a:rPr>
              <a:t>ones</a:t>
            </a:r>
            <a:r>
              <a:rPr lang="fr-FR" sz="2200" dirty="0" smtClean="0">
                <a:solidFill>
                  <a:schemeClr val="tx1"/>
                </a:solidFill>
              </a:rPr>
              <a:t>)</a:t>
            </a:r>
          </a:p>
          <a:p>
            <a:pPr lvl="1">
              <a:defRPr/>
            </a:pPr>
            <a:endParaRPr sz="2200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fr-FR" sz="2200" dirty="0">
                <a:solidFill>
                  <a:schemeClr val="tx1"/>
                </a:solidFill>
              </a:rPr>
              <a:t>"</a:t>
            </a:r>
            <a:r>
              <a:rPr lang="fr-FR" sz="2200" dirty="0" err="1">
                <a:solidFill>
                  <a:schemeClr val="tx1"/>
                </a:solidFill>
              </a:rPr>
              <a:t>Remote</a:t>
            </a:r>
            <a:r>
              <a:rPr lang="fr-FR" sz="2200" dirty="0">
                <a:solidFill>
                  <a:schemeClr val="tx1"/>
                </a:solidFill>
              </a:rPr>
              <a:t> </a:t>
            </a:r>
            <a:r>
              <a:rPr lang="fr-FR" sz="2200" dirty="0" err="1">
                <a:solidFill>
                  <a:schemeClr val="tx1"/>
                </a:solidFill>
              </a:rPr>
              <a:t>access</a:t>
            </a:r>
            <a:r>
              <a:rPr lang="fr-FR" sz="2200" dirty="0">
                <a:solidFill>
                  <a:schemeClr val="tx1"/>
                </a:solidFill>
              </a:rPr>
              <a:t> for SOLEIL staff" </a:t>
            </a:r>
            <a:r>
              <a:rPr lang="fr-FR" sz="2200" dirty="0" err="1">
                <a:solidFill>
                  <a:schemeClr val="tx1"/>
                </a:solidFill>
              </a:rPr>
              <a:t>was</a:t>
            </a:r>
            <a:r>
              <a:rPr lang="fr-FR" sz="2200" dirty="0">
                <a:solidFill>
                  <a:schemeClr val="tx1"/>
                </a:solidFill>
              </a:rPr>
              <a:t> </a:t>
            </a:r>
            <a:r>
              <a:rPr lang="fr-FR" sz="2200" dirty="0" err="1">
                <a:solidFill>
                  <a:schemeClr val="tx1"/>
                </a:solidFill>
              </a:rPr>
              <a:t>available</a:t>
            </a:r>
            <a:r>
              <a:rPr lang="fr-FR" sz="2200" dirty="0">
                <a:solidFill>
                  <a:schemeClr val="tx1"/>
                </a:solidFill>
              </a:rPr>
              <a:t> </a:t>
            </a:r>
            <a:r>
              <a:rPr lang="fr-FR" sz="2200" dirty="0" err="1">
                <a:solidFill>
                  <a:schemeClr val="tx1"/>
                </a:solidFill>
              </a:rPr>
              <a:t>through</a:t>
            </a:r>
            <a:r>
              <a:rPr lang="fr-FR" sz="2200" dirty="0">
                <a:solidFill>
                  <a:schemeClr val="tx1"/>
                </a:solidFill>
              </a:rPr>
              <a:t> VPN and NX </a:t>
            </a:r>
            <a:r>
              <a:rPr lang="fr-FR" sz="2200" dirty="0" err="1">
                <a:solidFill>
                  <a:schemeClr val="tx1"/>
                </a:solidFill>
              </a:rPr>
              <a:t>gateways</a:t>
            </a:r>
            <a:r>
              <a:rPr lang="fr-FR" sz="2200" dirty="0">
                <a:solidFill>
                  <a:schemeClr val="tx1"/>
                </a:solidFill>
              </a:rPr>
              <a:t> and </a:t>
            </a:r>
            <a:r>
              <a:rPr lang="fr-FR" sz="2200" dirty="0" err="1">
                <a:solidFill>
                  <a:schemeClr val="tx1"/>
                </a:solidFill>
              </a:rPr>
              <a:t>was</a:t>
            </a:r>
            <a:r>
              <a:rPr lang="fr-FR" sz="2200" dirty="0">
                <a:solidFill>
                  <a:schemeClr val="tx1"/>
                </a:solidFill>
              </a:rPr>
              <a:t> </a:t>
            </a:r>
            <a:r>
              <a:rPr lang="fr-FR" sz="2200" dirty="0" err="1">
                <a:solidFill>
                  <a:schemeClr val="tx1"/>
                </a:solidFill>
              </a:rPr>
              <a:t>routinely</a:t>
            </a:r>
            <a:r>
              <a:rPr lang="fr-FR" sz="2200" dirty="0">
                <a:solidFill>
                  <a:schemeClr val="tx1"/>
                </a:solidFill>
              </a:rPr>
              <a:t> </a:t>
            </a:r>
            <a:r>
              <a:rPr lang="fr-FR" sz="2200" dirty="0" err="1" smtClean="0">
                <a:solidFill>
                  <a:schemeClr val="tx1"/>
                </a:solidFill>
              </a:rPr>
              <a:t>used</a:t>
            </a:r>
            <a:endParaRPr lang="fr-FR" sz="2200" dirty="0" smtClean="0">
              <a:solidFill>
                <a:schemeClr val="tx1"/>
              </a:solidFill>
            </a:endParaRPr>
          </a:p>
          <a:p>
            <a:pPr lvl="1">
              <a:defRPr/>
            </a:pPr>
            <a:endParaRPr sz="2200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fr-FR" sz="2200" dirty="0">
                <a:solidFill>
                  <a:schemeClr val="tx1"/>
                </a:solidFill>
              </a:rPr>
              <a:t>VPN </a:t>
            </a:r>
            <a:r>
              <a:rPr lang="fr-FR" sz="2200" dirty="0" err="1">
                <a:solidFill>
                  <a:schemeClr val="tx1"/>
                </a:solidFill>
              </a:rPr>
              <a:t>accounts</a:t>
            </a:r>
            <a:r>
              <a:rPr lang="fr-FR" sz="2200" dirty="0">
                <a:solidFill>
                  <a:schemeClr val="tx1"/>
                </a:solidFill>
              </a:rPr>
              <a:t> </a:t>
            </a:r>
            <a:r>
              <a:rPr lang="fr-FR" sz="2200" dirty="0" err="1">
                <a:solidFill>
                  <a:schemeClr val="tx1"/>
                </a:solidFill>
              </a:rPr>
              <a:t>were</a:t>
            </a:r>
            <a:r>
              <a:rPr lang="fr-FR" sz="2200" dirty="0">
                <a:solidFill>
                  <a:schemeClr val="tx1"/>
                </a:solidFill>
              </a:rPr>
              <a:t> </a:t>
            </a:r>
            <a:r>
              <a:rPr lang="fr-FR" sz="2200" dirty="0" err="1">
                <a:solidFill>
                  <a:schemeClr val="tx1"/>
                </a:solidFill>
              </a:rPr>
              <a:t>accorded</a:t>
            </a:r>
            <a:r>
              <a:rPr lang="fr-FR" sz="2200" dirty="0">
                <a:solidFill>
                  <a:schemeClr val="tx1"/>
                </a:solidFill>
              </a:rPr>
              <a:t> </a:t>
            </a:r>
            <a:r>
              <a:rPr lang="fr-FR" sz="2200" dirty="0" err="1">
                <a:solidFill>
                  <a:schemeClr val="tx1"/>
                </a:solidFill>
              </a:rPr>
              <a:t>only</a:t>
            </a:r>
            <a:r>
              <a:rPr lang="fr-FR" sz="2200" dirty="0">
                <a:solidFill>
                  <a:schemeClr val="tx1"/>
                </a:solidFill>
              </a:rPr>
              <a:t> for </a:t>
            </a:r>
            <a:r>
              <a:rPr lang="fr-FR" sz="2200" dirty="0" err="1">
                <a:solidFill>
                  <a:schemeClr val="tx1"/>
                </a:solidFill>
              </a:rPr>
              <a:t>scientific</a:t>
            </a:r>
            <a:r>
              <a:rPr lang="fr-FR" sz="2200" dirty="0">
                <a:solidFill>
                  <a:schemeClr val="tx1"/>
                </a:solidFill>
              </a:rPr>
              <a:t> and </a:t>
            </a:r>
            <a:r>
              <a:rPr lang="fr-FR" sz="2200" dirty="0" err="1">
                <a:solidFill>
                  <a:schemeClr val="tx1"/>
                </a:solidFill>
              </a:rPr>
              <a:t>technical</a:t>
            </a:r>
            <a:r>
              <a:rPr lang="fr-FR" sz="2200" dirty="0">
                <a:solidFill>
                  <a:schemeClr val="tx1"/>
                </a:solidFill>
              </a:rPr>
              <a:t> staff </a:t>
            </a:r>
            <a:endParaRPr lang="fr-FR" sz="1800" dirty="0">
              <a:solidFill>
                <a:schemeClr val="tx1"/>
              </a:solidFill>
            </a:endParaRPr>
          </a:p>
          <a:p>
            <a:pPr lvl="1">
              <a:defRPr/>
            </a:pPr>
            <a:endParaRPr lang="fr-FR" sz="1800" dirty="0">
              <a:solidFill>
                <a:schemeClr val="tx1"/>
              </a:solidFill>
            </a:endParaRPr>
          </a:p>
          <a:p>
            <a:pPr lvl="1">
              <a:defRPr/>
            </a:pPr>
            <a:endParaRPr lang="fr-FR" sz="1800" dirty="0">
              <a:solidFill>
                <a:schemeClr val="tx1"/>
              </a:solidFill>
            </a:endParaRPr>
          </a:p>
          <a:p>
            <a:pPr lvl="1">
              <a:defRPr/>
            </a:pP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6" name="Titre 1"/>
          <p:cNvSpPr>
            <a:spLocks/>
          </p:cNvSpPr>
          <p:nvPr/>
        </p:nvSpPr>
        <p:spPr bwMode="auto">
          <a:xfrm>
            <a:off x="395536" y="-27384"/>
            <a:ext cx="87129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>
              <a:spcBef>
                <a:spcPts val="0"/>
              </a:spcBef>
              <a:buNone/>
              <a:defRPr sz="3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fr-FR" sz="2400" b="0" i="0" u="none" strike="noStrike" cap="none" spc="0">
                <a:solidFill>
                  <a:srgbClr val="0070C0"/>
                </a:solidFill>
                <a:latin typeface="Arial"/>
                <a:ea typeface="Arial"/>
                <a:cs typeface="Arial"/>
              </a:rPr>
              <a:t>A few reminders on situation on March 15th (before COVID lockdown in France) 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8" name="Rectangle 7"/>
          <p:cNvSpPr/>
          <p:nvPr/>
        </p:nvSpPr>
        <p:spPr bwMode="auto">
          <a:xfrm>
            <a:off x="286833" y="1269999"/>
            <a:ext cx="8000999" cy="4152382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2" name="Ellipse 1"/>
          <p:cNvSpPr/>
          <p:nvPr/>
        </p:nvSpPr>
        <p:spPr>
          <a:xfrm>
            <a:off x="8287832" y="6093296"/>
            <a:ext cx="244608" cy="1932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ZoneTexte 1"/>
          <p:cNvSpPr>
            <a:spLocks/>
          </p:cNvSpPr>
          <p:nvPr/>
        </p:nvSpPr>
        <p:spPr bwMode="auto">
          <a:xfrm>
            <a:off x="2123727" y="1628799"/>
            <a:ext cx="184730" cy="369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contenu 2"/>
          <p:cNvSpPr>
            <a:spLocks/>
          </p:cNvSpPr>
          <p:nvPr/>
        </p:nvSpPr>
        <p:spPr bwMode="auto">
          <a:xfrm>
            <a:off x="207401" y="1125281"/>
            <a:ext cx="8613067" cy="4853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599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sz="2400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fr-FR" sz="1800" dirty="0" err="1">
                <a:solidFill>
                  <a:schemeClr val="tx1"/>
                </a:solidFill>
              </a:rPr>
              <a:t>Provide</a:t>
            </a:r>
            <a:r>
              <a:rPr lang="fr-FR" sz="1800" dirty="0">
                <a:solidFill>
                  <a:schemeClr val="tx1"/>
                </a:solidFill>
              </a:rPr>
              <a:t> I.T solution to </a:t>
            </a:r>
            <a:r>
              <a:rPr lang="fr-FR" sz="1800" dirty="0" err="1">
                <a:solidFill>
                  <a:schemeClr val="tx1"/>
                </a:solidFill>
              </a:rPr>
              <a:t>allow</a:t>
            </a:r>
            <a:r>
              <a:rPr lang="fr-FR" sz="1800" dirty="0">
                <a:solidFill>
                  <a:schemeClr val="tx1"/>
                </a:solidFill>
              </a:rPr>
              <a:t> all (or </a:t>
            </a:r>
            <a:r>
              <a:rPr lang="fr-FR" sz="1800" dirty="0" err="1">
                <a:solidFill>
                  <a:schemeClr val="tx1"/>
                </a:solidFill>
              </a:rPr>
              <a:t>nearly</a:t>
            </a:r>
            <a:r>
              <a:rPr lang="fr-FR" sz="1800" dirty="0">
                <a:solidFill>
                  <a:schemeClr val="tx1"/>
                </a:solidFill>
              </a:rPr>
              <a:t> all) SOLEIL staff to </a:t>
            </a:r>
            <a:r>
              <a:rPr lang="fr-FR" sz="1800" dirty="0" err="1">
                <a:solidFill>
                  <a:schemeClr val="tx1"/>
                </a:solidFill>
              </a:rPr>
              <a:t>work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from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smtClean="0">
                <a:solidFill>
                  <a:schemeClr val="tx1"/>
                </a:solidFill>
              </a:rPr>
              <a:t>home</a:t>
            </a:r>
          </a:p>
          <a:p>
            <a:pPr lvl="1">
              <a:defRPr/>
            </a:pPr>
            <a:endParaRPr lang="fr-FR" sz="1800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fr-FR" sz="1800" dirty="0">
                <a:solidFill>
                  <a:schemeClr val="tx1"/>
                </a:solidFill>
              </a:rPr>
              <a:t>For people </a:t>
            </a:r>
            <a:r>
              <a:rPr lang="fr-FR" sz="1800" dirty="0" err="1">
                <a:solidFill>
                  <a:schemeClr val="tx1"/>
                </a:solidFill>
              </a:rPr>
              <a:t>that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did</a:t>
            </a:r>
            <a:r>
              <a:rPr lang="fr-FR" sz="1800" dirty="0">
                <a:solidFill>
                  <a:schemeClr val="tx1"/>
                </a:solidFill>
              </a:rPr>
              <a:t> not have laptops</a:t>
            </a:r>
          </a:p>
          <a:p>
            <a:pPr lvl="2">
              <a:defRPr/>
            </a:pPr>
            <a:r>
              <a:rPr lang="fr-FR" sz="1600" dirty="0" err="1">
                <a:solidFill>
                  <a:schemeClr val="tx1"/>
                </a:solidFill>
              </a:rPr>
              <a:t>Provide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err="1">
                <a:solidFill>
                  <a:schemeClr val="tx1"/>
                </a:solidFill>
              </a:rPr>
              <a:t>them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err="1">
                <a:solidFill>
                  <a:schemeClr val="tx1"/>
                </a:solidFill>
              </a:rPr>
              <a:t>shared</a:t>
            </a:r>
            <a:r>
              <a:rPr lang="fr-FR" sz="1600" dirty="0">
                <a:solidFill>
                  <a:schemeClr val="tx1"/>
                </a:solidFill>
              </a:rPr>
              <a:t> laptops for the COVID </a:t>
            </a:r>
            <a:r>
              <a:rPr lang="fr-FR" sz="1600" dirty="0" err="1" smtClean="0">
                <a:solidFill>
                  <a:schemeClr val="tx1"/>
                </a:solidFill>
              </a:rPr>
              <a:t>period</a:t>
            </a:r>
            <a:endParaRPr lang="fr-FR" sz="1600" dirty="0" smtClean="0">
              <a:solidFill>
                <a:schemeClr val="tx1"/>
              </a:solidFill>
            </a:endParaRPr>
          </a:p>
          <a:p>
            <a:pPr lvl="2">
              <a:defRPr/>
            </a:pPr>
            <a:endParaRPr lang="fr-FR" sz="1600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fr-FR" sz="1800" dirty="0">
                <a:solidFill>
                  <a:schemeClr val="tx1"/>
                </a:solidFill>
              </a:rPr>
              <a:t>For people </a:t>
            </a:r>
            <a:r>
              <a:rPr lang="fr-FR" sz="1800" dirty="0" err="1">
                <a:solidFill>
                  <a:schemeClr val="tx1"/>
                </a:solidFill>
              </a:rPr>
              <a:t>with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specific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computing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requirements</a:t>
            </a:r>
            <a:r>
              <a:rPr lang="fr-FR" sz="1800" dirty="0">
                <a:solidFill>
                  <a:schemeClr val="tx1"/>
                </a:solidFill>
              </a:rPr>
              <a:t> (Bank </a:t>
            </a:r>
            <a:r>
              <a:rPr lang="fr-FR" sz="1800" dirty="0" err="1">
                <a:solidFill>
                  <a:schemeClr val="tx1"/>
                </a:solidFill>
              </a:rPr>
              <a:t>access</a:t>
            </a:r>
            <a:r>
              <a:rPr lang="fr-FR" sz="1800" dirty="0">
                <a:solidFill>
                  <a:schemeClr val="tx1"/>
                </a:solidFill>
              </a:rPr>
              <a:t> for </a:t>
            </a:r>
            <a:r>
              <a:rPr lang="fr-FR" sz="1800" dirty="0" err="1">
                <a:solidFill>
                  <a:schemeClr val="tx1"/>
                </a:solidFill>
              </a:rPr>
              <a:t>accountants</a:t>
            </a:r>
            <a:r>
              <a:rPr lang="fr-FR" sz="1800" dirty="0">
                <a:solidFill>
                  <a:schemeClr val="tx1"/>
                </a:solidFill>
              </a:rPr>
              <a:t>, </a:t>
            </a:r>
            <a:r>
              <a:rPr lang="fr-FR" sz="1800" dirty="0" err="1">
                <a:solidFill>
                  <a:schemeClr val="tx1"/>
                </a:solidFill>
              </a:rPr>
              <a:t>powerful</a:t>
            </a:r>
            <a:r>
              <a:rPr lang="fr-FR" sz="1800" dirty="0">
                <a:solidFill>
                  <a:schemeClr val="tx1"/>
                </a:solidFill>
              </a:rPr>
              <a:t> 3D </a:t>
            </a:r>
            <a:r>
              <a:rPr lang="fr-FR" sz="1800" dirty="0" err="1">
                <a:solidFill>
                  <a:schemeClr val="tx1"/>
                </a:solidFill>
              </a:rPr>
              <a:t>workstations</a:t>
            </a:r>
            <a:r>
              <a:rPr lang="fr-FR" sz="1800" dirty="0">
                <a:solidFill>
                  <a:schemeClr val="tx1"/>
                </a:solidFill>
              </a:rPr>
              <a:t> for engineering staff, </a:t>
            </a:r>
            <a:r>
              <a:rPr lang="fr-FR" sz="1800" dirty="0" err="1">
                <a:solidFill>
                  <a:schemeClr val="tx1"/>
                </a:solidFill>
              </a:rPr>
              <a:t>etc</a:t>
            </a:r>
            <a:r>
              <a:rPr lang="fr-FR" sz="1800" dirty="0">
                <a:solidFill>
                  <a:schemeClr val="tx1"/>
                </a:solidFill>
              </a:rPr>
              <a:t>)</a:t>
            </a:r>
            <a:endParaRPr lang="fr-FR" sz="1600" dirty="0">
              <a:solidFill>
                <a:schemeClr val="tx1"/>
              </a:solidFill>
            </a:endParaRPr>
          </a:p>
          <a:p>
            <a:pPr lvl="2">
              <a:defRPr/>
            </a:pPr>
            <a:r>
              <a:rPr lang="fr-FR" sz="1600" dirty="0" err="1">
                <a:solidFill>
                  <a:schemeClr val="tx1"/>
                </a:solidFill>
              </a:rPr>
              <a:t>Organize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err="1">
                <a:solidFill>
                  <a:schemeClr val="tx1"/>
                </a:solidFill>
              </a:rPr>
              <a:t>physical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err="1">
                <a:solidFill>
                  <a:schemeClr val="tx1"/>
                </a:solidFill>
              </a:rPr>
              <a:t>visit</a:t>
            </a:r>
            <a:r>
              <a:rPr lang="fr-FR" sz="1600" dirty="0">
                <a:solidFill>
                  <a:schemeClr val="tx1"/>
                </a:solidFill>
              </a:rPr>
              <a:t> of SOLEIL </a:t>
            </a:r>
            <a:r>
              <a:rPr lang="fr-FR" sz="1600" dirty="0" err="1">
                <a:solidFill>
                  <a:schemeClr val="tx1"/>
                </a:solidFill>
              </a:rPr>
              <a:t>employees</a:t>
            </a:r>
            <a:r>
              <a:rPr lang="fr-FR" sz="1600" dirty="0">
                <a:solidFill>
                  <a:schemeClr val="tx1"/>
                </a:solidFill>
              </a:rPr>
              <a:t> for </a:t>
            </a:r>
            <a:r>
              <a:rPr lang="fr-FR" sz="1600" dirty="0" err="1">
                <a:solidFill>
                  <a:schemeClr val="tx1"/>
                </a:solidFill>
              </a:rPr>
              <a:t>them</a:t>
            </a:r>
            <a:r>
              <a:rPr lang="fr-FR" sz="1600" dirty="0">
                <a:solidFill>
                  <a:schemeClr val="tx1"/>
                </a:solidFill>
              </a:rPr>
              <a:t> to </a:t>
            </a:r>
            <a:r>
              <a:rPr lang="fr-FR" sz="1600" dirty="0" err="1">
                <a:solidFill>
                  <a:schemeClr val="tx1"/>
                </a:solidFill>
              </a:rPr>
              <a:t>take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err="1">
                <a:solidFill>
                  <a:schemeClr val="tx1"/>
                </a:solidFill>
              </a:rPr>
              <a:t>away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err="1">
                <a:solidFill>
                  <a:schemeClr val="tx1"/>
                </a:solidFill>
              </a:rPr>
              <a:t>their</a:t>
            </a:r>
            <a:r>
              <a:rPr lang="fr-FR" sz="1600" dirty="0">
                <a:solidFill>
                  <a:schemeClr val="tx1"/>
                </a:solidFill>
              </a:rPr>
              <a:t> desktops PC </a:t>
            </a:r>
          </a:p>
          <a:p>
            <a:pPr lvl="2">
              <a:defRPr/>
            </a:pPr>
            <a:r>
              <a:rPr lang="fr-FR" sz="1600" dirty="0" err="1">
                <a:solidFill>
                  <a:schemeClr val="tx1"/>
                </a:solidFill>
              </a:rPr>
              <a:t>Organize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err="1">
                <a:solidFill>
                  <a:schemeClr val="tx1"/>
                </a:solidFill>
              </a:rPr>
              <a:t>deployment</a:t>
            </a:r>
            <a:r>
              <a:rPr lang="fr-FR" sz="1600" dirty="0">
                <a:solidFill>
                  <a:schemeClr val="tx1"/>
                </a:solidFill>
              </a:rPr>
              <a:t> of VPN clients on </a:t>
            </a:r>
            <a:r>
              <a:rPr lang="fr-FR" sz="1600" dirty="0" err="1">
                <a:solidFill>
                  <a:schemeClr val="tx1"/>
                </a:solidFill>
              </a:rPr>
              <a:t>these</a:t>
            </a:r>
            <a:r>
              <a:rPr lang="fr-FR" sz="1600" dirty="0">
                <a:solidFill>
                  <a:schemeClr val="tx1"/>
                </a:solidFill>
              </a:rPr>
              <a:t> desktop </a:t>
            </a:r>
            <a:r>
              <a:rPr lang="fr-FR" sz="1600" dirty="0" smtClean="0">
                <a:solidFill>
                  <a:schemeClr val="tx1"/>
                </a:solidFill>
              </a:rPr>
              <a:t>machines</a:t>
            </a:r>
          </a:p>
          <a:p>
            <a:pPr lvl="2">
              <a:defRPr/>
            </a:pPr>
            <a:endParaRPr lang="fr-FR" sz="1600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fr-FR" sz="1800" dirty="0">
                <a:solidFill>
                  <a:schemeClr val="tx1"/>
                </a:solidFill>
              </a:rPr>
              <a:t>VPN</a:t>
            </a:r>
          </a:p>
          <a:p>
            <a:pPr lvl="2">
              <a:defRPr/>
            </a:pPr>
            <a:r>
              <a:rPr lang="fr-FR" sz="1600" dirty="0" err="1">
                <a:solidFill>
                  <a:schemeClr val="tx1"/>
                </a:solidFill>
              </a:rPr>
              <a:t>Decide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err="1">
                <a:solidFill>
                  <a:schemeClr val="tx1"/>
                </a:solidFill>
              </a:rPr>
              <a:t>which</a:t>
            </a:r>
            <a:r>
              <a:rPr lang="fr-FR" sz="1600" dirty="0">
                <a:solidFill>
                  <a:schemeClr val="tx1"/>
                </a:solidFill>
              </a:rPr>
              <a:t> are the </a:t>
            </a:r>
            <a:r>
              <a:rPr lang="fr-FR" sz="1600" dirty="0" err="1">
                <a:solidFill>
                  <a:schemeClr val="tx1"/>
                </a:solidFill>
              </a:rPr>
              <a:t>priorities</a:t>
            </a:r>
            <a:r>
              <a:rPr lang="fr-FR" sz="1600" dirty="0">
                <a:solidFill>
                  <a:schemeClr val="tx1"/>
                </a:solidFill>
              </a:rPr>
              <a:t> for VPN </a:t>
            </a:r>
            <a:r>
              <a:rPr lang="fr-FR" sz="1600" dirty="0" err="1">
                <a:solidFill>
                  <a:schemeClr val="tx1"/>
                </a:solidFill>
              </a:rPr>
              <a:t>account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err="1">
                <a:solidFill>
                  <a:schemeClr val="tx1"/>
                </a:solidFill>
              </a:rPr>
              <a:t>creation</a:t>
            </a:r>
            <a:r>
              <a:rPr lang="fr-FR" sz="1600" dirty="0">
                <a:solidFill>
                  <a:schemeClr val="tx1"/>
                </a:solidFill>
              </a:rPr>
              <a:t> for SOLEIL permanent staff</a:t>
            </a:r>
          </a:p>
          <a:p>
            <a:pPr lvl="2">
              <a:defRPr/>
            </a:pPr>
            <a:r>
              <a:rPr lang="fr-FR" sz="1600" dirty="0" err="1">
                <a:solidFill>
                  <a:schemeClr val="tx1"/>
                </a:solidFill>
              </a:rPr>
              <a:t>Decide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err="1">
                <a:solidFill>
                  <a:schemeClr val="tx1"/>
                </a:solidFill>
              </a:rPr>
              <a:t>what</a:t>
            </a:r>
            <a:r>
              <a:rPr lang="fr-FR" sz="1600" dirty="0">
                <a:solidFill>
                  <a:schemeClr val="tx1"/>
                </a:solidFill>
              </a:rPr>
              <a:t> to do </a:t>
            </a:r>
            <a:r>
              <a:rPr lang="fr-FR" sz="1600" dirty="0" err="1">
                <a:solidFill>
                  <a:schemeClr val="tx1"/>
                </a:solidFill>
              </a:rPr>
              <a:t>regarding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err="1">
                <a:solidFill>
                  <a:schemeClr val="tx1"/>
                </a:solidFill>
              </a:rPr>
              <a:t>account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err="1">
                <a:solidFill>
                  <a:schemeClr val="tx1"/>
                </a:solidFill>
              </a:rPr>
              <a:t>creation</a:t>
            </a:r>
            <a:r>
              <a:rPr lang="fr-FR" sz="1600" dirty="0">
                <a:solidFill>
                  <a:schemeClr val="tx1"/>
                </a:solidFill>
              </a:rPr>
              <a:t> for </a:t>
            </a:r>
            <a:r>
              <a:rPr lang="fr-FR" sz="1600" dirty="0" err="1">
                <a:solidFill>
                  <a:schemeClr val="tx1"/>
                </a:solidFill>
              </a:rPr>
              <a:t>temporary</a:t>
            </a:r>
            <a:r>
              <a:rPr lang="fr-FR" sz="1600" dirty="0">
                <a:solidFill>
                  <a:schemeClr val="tx1"/>
                </a:solidFill>
              </a:rPr>
              <a:t> staff (</a:t>
            </a:r>
            <a:r>
              <a:rPr lang="fr-FR" sz="1600" dirty="0" err="1">
                <a:solidFill>
                  <a:schemeClr val="tx1"/>
                </a:solidFill>
              </a:rPr>
              <a:t>trainees</a:t>
            </a:r>
            <a:r>
              <a:rPr lang="fr-FR" sz="1600" dirty="0">
                <a:solidFill>
                  <a:schemeClr val="tx1"/>
                </a:solidFill>
              </a:rPr>
              <a:t>, ..) and </a:t>
            </a:r>
            <a:r>
              <a:rPr lang="fr-FR" sz="1600" dirty="0" err="1">
                <a:solidFill>
                  <a:schemeClr val="tx1"/>
                </a:solidFill>
              </a:rPr>
              <a:t>subcontractors</a:t>
            </a:r>
            <a:endParaRPr lang="fr-FR" sz="1600" dirty="0">
              <a:solidFill>
                <a:schemeClr val="tx1"/>
              </a:solidFill>
            </a:endParaRPr>
          </a:p>
          <a:p>
            <a:pPr lvl="2">
              <a:defRPr/>
            </a:pPr>
            <a:r>
              <a:rPr lang="fr-FR" sz="1600" dirty="0" err="1">
                <a:solidFill>
                  <a:schemeClr val="tx1"/>
                </a:solidFill>
              </a:rPr>
              <a:t>Order</a:t>
            </a:r>
            <a:r>
              <a:rPr lang="fr-FR" sz="1600" dirty="0">
                <a:solidFill>
                  <a:schemeClr val="tx1"/>
                </a:solidFill>
              </a:rPr>
              <a:t> more VPN licences</a:t>
            </a:r>
          </a:p>
          <a:p>
            <a:pPr lvl="2">
              <a:defRPr/>
            </a:pPr>
            <a:endParaRPr lang="fr-FR" sz="1600" dirty="0">
              <a:solidFill>
                <a:schemeClr val="tx1"/>
              </a:solidFill>
            </a:endParaRPr>
          </a:p>
          <a:p>
            <a:pPr lvl="2">
              <a:defRPr/>
            </a:pPr>
            <a:endParaRPr lang="fr-FR" sz="1800" dirty="0">
              <a:solidFill>
                <a:schemeClr val="tx1"/>
              </a:solidFill>
            </a:endParaRPr>
          </a:p>
          <a:p>
            <a:pPr lvl="1">
              <a:defRPr/>
            </a:pPr>
            <a:endParaRPr lang="fr-FR" sz="1800" dirty="0">
              <a:solidFill>
                <a:schemeClr val="tx1"/>
              </a:solidFill>
            </a:endParaRPr>
          </a:p>
          <a:p>
            <a:pPr lvl="1">
              <a:defRPr/>
            </a:pPr>
            <a:endParaRPr lang="fr-FR" sz="1800" dirty="0">
              <a:solidFill>
                <a:schemeClr val="tx1"/>
              </a:solidFill>
            </a:endParaRPr>
          </a:p>
          <a:p>
            <a:pPr lvl="1">
              <a:defRPr/>
            </a:pPr>
            <a:endParaRPr lang="fr-FR" sz="1800" dirty="0">
              <a:solidFill>
                <a:schemeClr val="tx1"/>
              </a:solidFill>
            </a:endParaRPr>
          </a:p>
          <a:p>
            <a:pPr lvl="1">
              <a:defRPr/>
            </a:pPr>
            <a:endParaRPr lang="fr-FR" sz="1800" dirty="0">
              <a:solidFill>
                <a:schemeClr val="tx1"/>
              </a:solidFill>
            </a:endParaRPr>
          </a:p>
          <a:p>
            <a:pPr lvl="1">
              <a:defRPr/>
            </a:pPr>
            <a:endParaRPr lang="fr-FR" sz="1800" dirty="0">
              <a:solidFill>
                <a:schemeClr val="tx1"/>
              </a:solidFill>
            </a:endParaRPr>
          </a:p>
          <a:p>
            <a:pPr lvl="1">
              <a:defRPr/>
            </a:pP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6" name="Titre 1"/>
          <p:cNvSpPr>
            <a:spLocks/>
          </p:cNvSpPr>
          <p:nvPr/>
        </p:nvSpPr>
        <p:spPr bwMode="auto">
          <a:xfrm>
            <a:off x="395535" y="-27383"/>
            <a:ext cx="87129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>
              <a:spcBef>
                <a:spcPts val="0"/>
              </a:spcBef>
              <a:buNone/>
              <a:defRPr sz="3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fr-FR" sz="2400">
                <a:solidFill>
                  <a:srgbClr val="0070C0"/>
                </a:solidFill>
              </a:rPr>
              <a:t>What were the operational challenges on March 16th 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8" name="Rectangle 7"/>
          <p:cNvSpPr/>
          <p:nvPr/>
        </p:nvSpPr>
        <p:spPr bwMode="auto">
          <a:xfrm>
            <a:off x="286832" y="1269999"/>
            <a:ext cx="8000998" cy="4152381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9" name="Ellipse 8"/>
          <p:cNvSpPr/>
          <p:nvPr/>
        </p:nvSpPr>
        <p:spPr bwMode="auto">
          <a:xfrm>
            <a:off x="8287832" y="6093296"/>
            <a:ext cx="244608" cy="1932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ZoneTexte 1"/>
          <p:cNvSpPr>
            <a:spLocks/>
          </p:cNvSpPr>
          <p:nvPr/>
        </p:nvSpPr>
        <p:spPr bwMode="auto">
          <a:xfrm>
            <a:off x="2123727" y="1628799"/>
            <a:ext cx="184730" cy="369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contenu 2"/>
          <p:cNvSpPr>
            <a:spLocks/>
          </p:cNvSpPr>
          <p:nvPr/>
        </p:nvSpPr>
        <p:spPr bwMode="auto">
          <a:xfrm>
            <a:off x="207401" y="1125281"/>
            <a:ext cx="8613067" cy="5253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599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sz="2400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fr-FR" sz="1800" dirty="0">
                <a:solidFill>
                  <a:schemeClr val="tx1"/>
                </a:solidFill>
              </a:rPr>
              <a:t>Configuration of a </a:t>
            </a:r>
            <a:r>
              <a:rPr lang="fr-FR" sz="1800" dirty="0" err="1">
                <a:solidFill>
                  <a:schemeClr val="tx1"/>
                </a:solidFill>
              </a:rPr>
              <a:t>virtual</a:t>
            </a:r>
            <a:r>
              <a:rPr lang="fr-FR" sz="1800" dirty="0">
                <a:solidFill>
                  <a:schemeClr val="tx1"/>
                </a:solidFill>
              </a:rPr>
              <a:t> PC </a:t>
            </a:r>
            <a:r>
              <a:rPr lang="fr-FR" sz="1800" dirty="0" err="1">
                <a:solidFill>
                  <a:schemeClr val="tx1"/>
                </a:solidFill>
              </a:rPr>
              <a:t>with</a:t>
            </a:r>
            <a:r>
              <a:rPr lang="fr-FR" sz="1800" dirty="0">
                <a:solidFill>
                  <a:schemeClr val="tx1"/>
                </a:solidFill>
              </a:rPr>
              <a:t> minimum SOLEIL applications (Antivirus , </a:t>
            </a:r>
            <a:r>
              <a:rPr lang="fr-FR" sz="1800" dirty="0" err="1">
                <a:solidFill>
                  <a:schemeClr val="tx1"/>
                </a:solidFill>
              </a:rPr>
              <a:t>windows</a:t>
            </a:r>
            <a:r>
              <a:rPr lang="fr-FR" sz="1800" dirty="0">
                <a:solidFill>
                  <a:schemeClr val="tx1"/>
                </a:solidFill>
              </a:rPr>
              <a:t> update , VPN client and CITRIX </a:t>
            </a:r>
            <a:r>
              <a:rPr lang="fr-FR" sz="1800" dirty="0" err="1">
                <a:solidFill>
                  <a:schemeClr val="tx1"/>
                </a:solidFill>
              </a:rPr>
              <a:t>connection</a:t>
            </a:r>
            <a:r>
              <a:rPr lang="fr-FR" sz="1800" dirty="0">
                <a:solidFill>
                  <a:schemeClr val="tx1"/>
                </a:solidFill>
              </a:rPr>
              <a:t>) to </a:t>
            </a:r>
            <a:r>
              <a:rPr lang="fr-FR" sz="1800" dirty="0" err="1">
                <a:solidFill>
                  <a:schemeClr val="tx1"/>
                </a:solidFill>
              </a:rPr>
              <a:t>be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deployed</a:t>
            </a:r>
            <a:r>
              <a:rPr lang="fr-FR" sz="1800" dirty="0">
                <a:solidFill>
                  <a:schemeClr val="tx1"/>
                </a:solidFill>
              </a:rPr>
              <a:t> on </a:t>
            </a:r>
            <a:r>
              <a:rPr lang="fr-FR" sz="1800" dirty="0" err="1">
                <a:solidFill>
                  <a:schemeClr val="tx1"/>
                </a:solidFill>
              </a:rPr>
              <a:t>private</a:t>
            </a:r>
            <a:r>
              <a:rPr lang="fr-FR" sz="1800" dirty="0">
                <a:solidFill>
                  <a:schemeClr val="tx1"/>
                </a:solidFill>
              </a:rPr>
              <a:t> computers</a:t>
            </a:r>
          </a:p>
          <a:p>
            <a:pPr lvl="2">
              <a:defRPr/>
            </a:pPr>
            <a:endParaRPr lang="fr-FR" sz="1600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fr-FR" sz="1800" dirty="0">
                <a:solidFill>
                  <a:schemeClr val="tx1"/>
                </a:solidFill>
              </a:rPr>
              <a:t>VPN</a:t>
            </a:r>
          </a:p>
          <a:p>
            <a:pPr lvl="2">
              <a:defRPr/>
            </a:pPr>
            <a:r>
              <a:rPr lang="fr-FR" sz="1800" dirty="0">
                <a:solidFill>
                  <a:schemeClr val="tx1"/>
                </a:solidFill>
              </a:rPr>
              <a:t>100 </a:t>
            </a:r>
            <a:r>
              <a:rPr lang="fr-FR" sz="1800" dirty="0" err="1">
                <a:solidFill>
                  <a:schemeClr val="tx1"/>
                </a:solidFill>
              </a:rPr>
              <a:t>additional</a:t>
            </a:r>
            <a:r>
              <a:rPr lang="fr-FR" sz="1800" dirty="0">
                <a:solidFill>
                  <a:schemeClr val="tx1"/>
                </a:solidFill>
              </a:rPr>
              <a:t> VPN licences (for a total of 150 licences)  </a:t>
            </a:r>
            <a:r>
              <a:rPr lang="fr-FR" sz="1800" dirty="0" err="1">
                <a:solidFill>
                  <a:schemeClr val="tx1"/>
                </a:solidFill>
              </a:rPr>
              <a:t>ordered</a:t>
            </a:r>
            <a:r>
              <a:rPr lang="fr-FR" sz="1800" dirty="0">
                <a:solidFill>
                  <a:schemeClr val="tx1"/>
                </a:solidFill>
              </a:rPr>
              <a:t> to FORTINET </a:t>
            </a:r>
            <a:r>
              <a:rPr lang="fr-FR" sz="1800" dirty="0" err="1">
                <a:solidFill>
                  <a:schemeClr val="tx1"/>
                </a:solidFill>
              </a:rPr>
              <a:t>were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received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only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after</a:t>
            </a:r>
            <a:r>
              <a:rPr lang="fr-FR" sz="1800" dirty="0">
                <a:solidFill>
                  <a:schemeClr val="tx1"/>
                </a:solidFill>
              </a:rPr>
              <a:t> 3 </a:t>
            </a:r>
            <a:r>
              <a:rPr lang="fr-FR" sz="1800" dirty="0" err="1">
                <a:solidFill>
                  <a:schemeClr val="tx1"/>
                </a:solidFill>
              </a:rPr>
              <a:t>weeks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endParaRPr sz="1800" dirty="0">
              <a:solidFill>
                <a:schemeClr val="tx1"/>
              </a:solidFill>
            </a:endParaRPr>
          </a:p>
          <a:p>
            <a:pPr lvl="2">
              <a:defRPr/>
            </a:pPr>
            <a:endParaRPr lang="fr-FR" sz="1600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fr-FR" sz="1800" dirty="0">
                <a:solidFill>
                  <a:schemeClr val="tx1"/>
                </a:solidFill>
              </a:rPr>
              <a:t>Communication </a:t>
            </a:r>
            <a:r>
              <a:rPr lang="fr-FR" sz="1800" dirty="0" err="1">
                <a:solidFill>
                  <a:schemeClr val="tx1"/>
                </a:solidFill>
              </a:rPr>
              <a:t>with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users</a:t>
            </a:r>
            <a:endParaRPr lang="fr-FR" sz="1800" dirty="0">
              <a:solidFill>
                <a:schemeClr val="tx1"/>
              </a:solidFill>
            </a:endParaRPr>
          </a:p>
          <a:p>
            <a:pPr lvl="2">
              <a:defRPr/>
            </a:pPr>
            <a:r>
              <a:rPr lang="fr-FR" sz="1600" dirty="0">
                <a:solidFill>
                  <a:schemeClr val="tx1"/>
                </a:solidFill>
              </a:rPr>
              <a:t>Regular (</a:t>
            </a:r>
            <a:r>
              <a:rPr lang="fr-FR" sz="1600" dirty="0" err="1">
                <a:solidFill>
                  <a:schemeClr val="tx1"/>
                </a:solidFill>
              </a:rPr>
              <a:t>weekly</a:t>
            </a:r>
            <a:r>
              <a:rPr lang="fr-FR" sz="1600" dirty="0">
                <a:solidFill>
                  <a:schemeClr val="tx1"/>
                </a:solidFill>
              </a:rPr>
              <a:t>) communication </a:t>
            </a:r>
            <a:r>
              <a:rPr lang="fr-FR" sz="1600" dirty="0" err="1">
                <a:solidFill>
                  <a:schemeClr val="tx1"/>
                </a:solidFill>
              </a:rPr>
              <a:t>with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err="1">
                <a:solidFill>
                  <a:schemeClr val="tx1"/>
                </a:solidFill>
              </a:rPr>
              <a:t>users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err="1">
                <a:solidFill>
                  <a:schemeClr val="tx1"/>
                </a:solidFill>
              </a:rPr>
              <a:t>through</a:t>
            </a:r>
            <a:r>
              <a:rPr lang="fr-FR" sz="1600" dirty="0">
                <a:solidFill>
                  <a:schemeClr val="tx1"/>
                </a:solidFill>
              </a:rPr>
              <a:t> SOLEIL COVID newsletter</a:t>
            </a:r>
          </a:p>
          <a:p>
            <a:pPr lvl="2">
              <a:defRPr/>
            </a:pPr>
            <a:r>
              <a:rPr lang="fr-FR" sz="1600" dirty="0">
                <a:solidFill>
                  <a:schemeClr val="tx1"/>
                </a:solidFill>
              </a:rPr>
              <a:t>Organisation of  </a:t>
            </a:r>
            <a:r>
              <a:rPr lang="fr-FR" sz="1600" b="0" i="0" u="none" strike="noStrike" cap="none" spc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documentation and help </a:t>
            </a:r>
            <a:r>
              <a:rPr lang="fr-FR" sz="1600" b="0" i="0" u="none" strike="noStrike" cap="none" spc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procedures</a:t>
            </a:r>
            <a:r>
              <a:rPr lang="fr-FR" sz="1600" b="0" i="0" u="none" strike="noStrike" cap="none" spc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in </a:t>
            </a:r>
            <a:r>
              <a:rPr lang="fr-FR" sz="1600" b="0" i="0" u="none" strike="noStrike" cap="none" spc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our</a:t>
            </a:r>
            <a:r>
              <a:rPr lang="fr-FR" sz="1600" b="0" i="0" u="none" strike="noStrike" cap="none" spc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Confluence </a:t>
            </a:r>
            <a:r>
              <a:rPr lang="fr-FR" sz="1600" b="0" i="0" u="none" strike="noStrike" cap="none" spc="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Knowledge</a:t>
            </a:r>
            <a:r>
              <a:rPr lang="fr-FR" sz="1600" b="0" i="0" u="none" strike="noStrike" cap="none" spc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Base</a:t>
            </a:r>
          </a:p>
          <a:p>
            <a:pPr lvl="2">
              <a:defRPr/>
            </a:pPr>
            <a:endParaRPr lang="fr-FR" sz="1600" b="0" i="0" u="none" strike="noStrike" cap="none" spc="0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lvl="1">
              <a:defRPr/>
            </a:pPr>
            <a:r>
              <a:rPr lang="fr-FR" sz="1800" dirty="0">
                <a:solidFill>
                  <a:schemeClr val="tx1"/>
                </a:solidFill>
              </a:rPr>
              <a:t>Global activation of RENATER Drive cloud </a:t>
            </a:r>
            <a:r>
              <a:rPr lang="fr-FR" sz="1800" dirty="0" err="1">
                <a:solidFill>
                  <a:schemeClr val="tx1"/>
                </a:solidFill>
              </a:rPr>
              <a:t>storage</a:t>
            </a:r>
            <a:r>
              <a:rPr lang="fr-FR" sz="1800" dirty="0">
                <a:solidFill>
                  <a:schemeClr val="tx1"/>
                </a:solidFill>
              </a:rPr>
              <a:t> solution for all SOLEIL </a:t>
            </a:r>
            <a:r>
              <a:rPr lang="fr-FR" sz="1800" dirty="0" err="1">
                <a:solidFill>
                  <a:schemeClr val="tx1"/>
                </a:solidFill>
              </a:rPr>
              <a:t>employees</a:t>
            </a:r>
            <a:r>
              <a:rPr lang="fr-FR" sz="1800" dirty="0">
                <a:solidFill>
                  <a:schemeClr val="tx1"/>
                </a:solidFill>
              </a:rPr>
              <a:t> (</a:t>
            </a:r>
            <a:r>
              <a:rPr lang="fr-FR" sz="1800" dirty="0" err="1">
                <a:solidFill>
                  <a:schemeClr val="tx1"/>
                </a:solidFill>
              </a:rPr>
              <a:t>was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previouly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under</a:t>
            </a:r>
            <a:r>
              <a:rPr lang="fr-FR" sz="1800" dirty="0">
                <a:solidFill>
                  <a:schemeClr val="tx1"/>
                </a:solidFill>
              </a:rPr>
              <a:t> test)</a:t>
            </a:r>
          </a:p>
          <a:p>
            <a:pPr lvl="1">
              <a:defRPr/>
            </a:pPr>
            <a:endParaRPr lang="fr-FR" sz="1600" dirty="0">
              <a:solidFill>
                <a:schemeClr val="tx1"/>
              </a:solidFill>
            </a:endParaRPr>
          </a:p>
          <a:p>
            <a:pPr lvl="2">
              <a:defRPr/>
            </a:pPr>
            <a:endParaRPr lang="fr-FR" sz="1800" dirty="0">
              <a:solidFill>
                <a:schemeClr val="tx1"/>
              </a:solidFill>
            </a:endParaRPr>
          </a:p>
          <a:p>
            <a:pPr lvl="1">
              <a:defRPr/>
            </a:pPr>
            <a:endParaRPr lang="fr-FR" sz="1800" dirty="0">
              <a:solidFill>
                <a:schemeClr val="tx1"/>
              </a:solidFill>
            </a:endParaRPr>
          </a:p>
          <a:p>
            <a:pPr lvl="1">
              <a:defRPr/>
            </a:pPr>
            <a:endParaRPr lang="fr-FR" sz="1800" dirty="0">
              <a:solidFill>
                <a:schemeClr val="tx1"/>
              </a:solidFill>
            </a:endParaRPr>
          </a:p>
          <a:p>
            <a:pPr lvl="1">
              <a:defRPr/>
            </a:pPr>
            <a:endParaRPr lang="fr-FR" sz="1800" dirty="0">
              <a:solidFill>
                <a:schemeClr val="tx1"/>
              </a:solidFill>
            </a:endParaRPr>
          </a:p>
          <a:p>
            <a:pPr lvl="1">
              <a:defRPr/>
            </a:pPr>
            <a:endParaRPr lang="fr-FR" sz="1800" dirty="0">
              <a:solidFill>
                <a:schemeClr val="tx1"/>
              </a:solidFill>
            </a:endParaRPr>
          </a:p>
          <a:p>
            <a:pPr lvl="1">
              <a:defRPr/>
            </a:pPr>
            <a:endParaRPr lang="fr-FR" sz="1800" dirty="0">
              <a:solidFill>
                <a:schemeClr val="tx1"/>
              </a:solidFill>
            </a:endParaRPr>
          </a:p>
          <a:p>
            <a:pPr lvl="1">
              <a:defRPr/>
            </a:pP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6" name="Titre 1"/>
          <p:cNvSpPr>
            <a:spLocks/>
          </p:cNvSpPr>
          <p:nvPr/>
        </p:nvSpPr>
        <p:spPr bwMode="auto">
          <a:xfrm>
            <a:off x="395535" y="-27383"/>
            <a:ext cx="87129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>
              <a:spcBef>
                <a:spcPts val="0"/>
              </a:spcBef>
              <a:buNone/>
              <a:defRPr sz="3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fr-FR" sz="2400">
                <a:solidFill>
                  <a:srgbClr val="0070C0"/>
                </a:solidFill>
              </a:rPr>
              <a:t>Solutions set up in March and early April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8" name="Rectangle 7"/>
          <p:cNvSpPr/>
          <p:nvPr/>
        </p:nvSpPr>
        <p:spPr bwMode="auto">
          <a:xfrm>
            <a:off x="286832" y="1269999"/>
            <a:ext cx="8000998" cy="4152381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9" name="Ellipse 8"/>
          <p:cNvSpPr/>
          <p:nvPr/>
        </p:nvSpPr>
        <p:spPr bwMode="auto">
          <a:xfrm>
            <a:off x="8287832" y="6093296"/>
            <a:ext cx="244608" cy="1932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ZoneTexte 1"/>
          <p:cNvSpPr>
            <a:spLocks/>
          </p:cNvSpPr>
          <p:nvPr/>
        </p:nvSpPr>
        <p:spPr bwMode="auto">
          <a:xfrm>
            <a:off x="2123727" y="1628799"/>
            <a:ext cx="184730" cy="369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contenu 2"/>
          <p:cNvSpPr>
            <a:spLocks/>
          </p:cNvSpPr>
          <p:nvPr/>
        </p:nvSpPr>
        <p:spPr bwMode="auto">
          <a:xfrm>
            <a:off x="-213050" y="719473"/>
            <a:ext cx="5043015" cy="5253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599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sz="2400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fr-FR" sz="1800" dirty="0" err="1">
                <a:solidFill>
                  <a:schemeClr val="tx1"/>
                </a:solidFill>
              </a:rPr>
              <a:t>Operation</a:t>
            </a:r>
            <a:r>
              <a:rPr lang="fr-FR" sz="1800" dirty="0">
                <a:solidFill>
                  <a:schemeClr val="tx1"/>
                </a:solidFill>
              </a:rPr>
              <a:t> of </a:t>
            </a:r>
            <a:r>
              <a:rPr lang="fr-FR" sz="1800" dirty="0" err="1">
                <a:solidFill>
                  <a:schemeClr val="tx1"/>
                </a:solidFill>
              </a:rPr>
              <a:t>Accelerators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restarted</a:t>
            </a:r>
            <a:r>
              <a:rPr lang="fr-FR" sz="1800" dirty="0">
                <a:solidFill>
                  <a:schemeClr val="tx1"/>
                </a:solidFill>
              </a:rPr>
              <a:t> on May 20th as </a:t>
            </a:r>
            <a:r>
              <a:rPr lang="fr-FR" sz="1800" dirty="0" err="1">
                <a:solidFill>
                  <a:schemeClr val="tx1"/>
                </a:solidFill>
              </a:rPr>
              <a:t>planned</a:t>
            </a:r>
            <a:r>
              <a:rPr lang="fr-FR" sz="1800" dirty="0">
                <a:solidFill>
                  <a:schemeClr val="tx1"/>
                </a:solidFill>
              </a:rPr>
              <a:t> to </a:t>
            </a:r>
            <a:r>
              <a:rPr lang="fr-FR" sz="1800" dirty="0" err="1">
                <a:solidFill>
                  <a:schemeClr val="tx1"/>
                </a:solidFill>
              </a:rPr>
              <a:t>our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yearly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</a:p>
          <a:p>
            <a:pPr lvl="1">
              <a:defRPr/>
            </a:pPr>
            <a:r>
              <a:rPr lang="fr-FR" sz="1800" dirty="0">
                <a:solidFill>
                  <a:schemeClr val="tx1"/>
                </a:solidFill>
              </a:rPr>
              <a:t>Control Room </a:t>
            </a:r>
            <a:r>
              <a:rPr lang="fr-FR" sz="1800" dirty="0" err="1">
                <a:solidFill>
                  <a:schemeClr val="tx1"/>
                </a:solidFill>
              </a:rPr>
              <a:t>had</a:t>
            </a:r>
            <a:r>
              <a:rPr lang="fr-FR" sz="1800" dirty="0">
                <a:solidFill>
                  <a:schemeClr val="tx1"/>
                </a:solidFill>
              </a:rPr>
              <a:t> to </a:t>
            </a:r>
            <a:r>
              <a:rPr lang="fr-FR" sz="1800" dirty="0" err="1">
                <a:solidFill>
                  <a:schemeClr val="tx1"/>
                </a:solidFill>
              </a:rPr>
              <a:t>be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adapted</a:t>
            </a:r>
            <a:r>
              <a:rPr lang="fr-FR" sz="1800" dirty="0">
                <a:solidFill>
                  <a:schemeClr val="tx1"/>
                </a:solidFill>
              </a:rPr>
              <a:t> to </a:t>
            </a:r>
            <a:r>
              <a:rPr lang="fr-FR" sz="1800" dirty="0" err="1">
                <a:solidFill>
                  <a:schemeClr val="tx1"/>
                </a:solidFill>
              </a:rPr>
              <a:t>safety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rules</a:t>
            </a:r>
            <a:endParaRPr lang="fr-FR" sz="1800" dirty="0">
              <a:solidFill>
                <a:schemeClr val="tx1"/>
              </a:solidFill>
            </a:endParaRPr>
          </a:p>
          <a:p>
            <a:pPr lvl="1">
              <a:defRPr/>
            </a:pPr>
            <a:endParaRPr lang="fr-FR" sz="1800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fr-FR" sz="1800" dirty="0" err="1">
                <a:solidFill>
                  <a:schemeClr val="tx1"/>
                </a:solidFill>
              </a:rPr>
              <a:t>Safety</a:t>
            </a:r>
            <a:r>
              <a:rPr lang="fr-FR" sz="1800" dirty="0">
                <a:solidFill>
                  <a:schemeClr val="tx1"/>
                </a:solidFill>
              </a:rPr>
              <a:t> training for </a:t>
            </a:r>
            <a:r>
              <a:rPr lang="fr-FR" sz="1800" dirty="0" err="1">
                <a:solidFill>
                  <a:schemeClr val="tx1"/>
                </a:solidFill>
              </a:rPr>
              <a:t>external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users</a:t>
            </a:r>
            <a:r>
              <a:rPr lang="fr-FR" sz="1800" dirty="0">
                <a:solidFill>
                  <a:schemeClr val="tx1"/>
                </a:solidFill>
              </a:rPr>
              <a:t> has been </a:t>
            </a:r>
            <a:r>
              <a:rPr lang="fr-FR" sz="1800" dirty="0" err="1">
                <a:solidFill>
                  <a:schemeClr val="tx1"/>
                </a:solidFill>
              </a:rPr>
              <a:t>adapted</a:t>
            </a:r>
            <a:r>
              <a:rPr lang="fr-FR" sz="1800" dirty="0">
                <a:solidFill>
                  <a:schemeClr val="tx1"/>
                </a:solidFill>
              </a:rPr>
              <a:t> to COVID </a:t>
            </a:r>
            <a:r>
              <a:rPr lang="fr-FR" sz="1800" dirty="0" err="1">
                <a:solidFill>
                  <a:schemeClr val="tx1"/>
                </a:solidFill>
              </a:rPr>
              <a:t>risk</a:t>
            </a:r>
            <a:r>
              <a:rPr lang="fr-FR" sz="1800" dirty="0">
                <a:solidFill>
                  <a:schemeClr val="tx1"/>
                </a:solidFill>
              </a:rPr>
              <a:t> and </a:t>
            </a:r>
            <a:r>
              <a:rPr lang="fr-FR" sz="1800" dirty="0" err="1">
                <a:solidFill>
                  <a:schemeClr val="tx1"/>
                </a:solidFill>
              </a:rPr>
              <a:t>behavior</a:t>
            </a:r>
            <a:endParaRPr lang="fr-FR" sz="1800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fr-FR" sz="1800" dirty="0">
                <a:solidFill>
                  <a:schemeClr val="tx1"/>
                </a:solidFill>
              </a:rPr>
              <a:t>Coronavirus </a:t>
            </a:r>
            <a:r>
              <a:rPr lang="fr-FR" sz="1800" dirty="0" err="1">
                <a:solidFill>
                  <a:schemeClr val="tx1"/>
                </a:solidFill>
              </a:rPr>
              <a:t>crisis</a:t>
            </a:r>
            <a:r>
              <a:rPr lang="fr-FR" sz="1800" dirty="0">
                <a:solidFill>
                  <a:schemeClr val="tx1"/>
                </a:solidFill>
              </a:rPr>
              <a:t> meeting are </a:t>
            </a:r>
            <a:r>
              <a:rPr lang="fr-FR" sz="1800" dirty="0" err="1">
                <a:solidFill>
                  <a:schemeClr val="tx1"/>
                </a:solidFill>
              </a:rPr>
              <a:t>held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every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week</a:t>
            </a:r>
            <a:r>
              <a:rPr lang="fr-FR" sz="1800" dirty="0">
                <a:solidFill>
                  <a:schemeClr val="tx1"/>
                </a:solidFill>
              </a:rPr>
              <a:t> to manage </a:t>
            </a:r>
            <a:r>
              <a:rPr lang="fr-FR" sz="1800" dirty="0" err="1">
                <a:solidFill>
                  <a:schemeClr val="tx1"/>
                </a:solidFill>
              </a:rPr>
              <a:t>safety</a:t>
            </a:r>
            <a:r>
              <a:rPr lang="fr-FR" sz="1800" dirty="0">
                <a:solidFill>
                  <a:schemeClr val="tx1"/>
                </a:solidFill>
              </a:rPr>
              <a:t> protections. </a:t>
            </a:r>
          </a:p>
          <a:p>
            <a:pPr lvl="1">
              <a:defRPr/>
            </a:pPr>
            <a:r>
              <a:rPr lang="fr-FR" sz="1800" dirty="0">
                <a:solidFill>
                  <a:schemeClr val="tx1"/>
                </a:solidFill>
              </a:rPr>
              <a:t>SOLEIL staff </a:t>
            </a:r>
            <a:r>
              <a:rPr lang="fr-FR" sz="1800" dirty="0" err="1">
                <a:solidFill>
                  <a:schemeClr val="tx1"/>
                </a:solidFill>
              </a:rPr>
              <a:t>is</a:t>
            </a:r>
            <a:r>
              <a:rPr lang="fr-FR" sz="1800" dirty="0">
                <a:solidFill>
                  <a:schemeClr val="tx1"/>
                </a:solidFill>
              </a:rPr>
              <a:t> on </a:t>
            </a:r>
            <a:r>
              <a:rPr lang="fr-FR" sz="1800" dirty="0" err="1">
                <a:solidFill>
                  <a:schemeClr val="tx1"/>
                </a:solidFill>
              </a:rPr>
              <a:t>majority</a:t>
            </a:r>
            <a:r>
              <a:rPr lang="fr-FR" sz="1800" dirty="0">
                <a:solidFill>
                  <a:schemeClr val="tx1"/>
                </a:solidFill>
              </a:rPr>
              <a:t> at home but </a:t>
            </a:r>
            <a:r>
              <a:rPr lang="fr-FR" sz="1800" dirty="0" err="1">
                <a:solidFill>
                  <a:schemeClr val="tx1"/>
                </a:solidFill>
              </a:rPr>
              <a:t>week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after</a:t>
            </a:r>
            <a:r>
              <a:rPr lang="fr-FR" sz="1800" dirty="0">
                <a:solidFill>
                  <a:schemeClr val="tx1"/>
                </a:solidFill>
              </a:rPr>
              <a:t> more people are </a:t>
            </a:r>
            <a:r>
              <a:rPr lang="fr-FR" sz="1800" dirty="0" err="1">
                <a:solidFill>
                  <a:schemeClr val="tx1"/>
                </a:solidFill>
              </a:rPr>
              <a:t>fully</a:t>
            </a:r>
            <a:r>
              <a:rPr lang="fr-FR" sz="1800" dirty="0">
                <a:solidFill>
                  <a:schemeClr val="tx1"/>
                </a:solidFill>
              </a:rPr>
              <a:t> or </a:t>
            </a:r>
            <a:r>
              <a:rPr lang="fr-FR" sz="1800" dirty="0" err="1">
                <a:solidFill>
                  <a:schemeClr val="tx1"/>
                </a:solidFill>
              </a:rPr>
              <a:t>partly</a:t>
            </a:r>
            <a:r>
              <a:rPr lang="fr-FR" sz="1800" dirty="0">
                <a:solidFill>
                  <a:schemeClr val="tx1"/>
                </a:solidFill>
              </a:rPr>
              <a:t> on site </a:t>
            </a:r>
          </a:p>
          <a:p>
            <a:pPr lvl="1">
              <a:defRPr/>
            </a:pPr>
            <a:r>
              <a:rPr lang="fr-FR" sz="1800" dirty="0" err="1">
                <a:solidFill>
                  <a:schemeClr val="tx1"/>
                </a:solidFill>
              </a:rPr>
              <a:t>Beamlines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restarted</a:t>
            </a:r>
            <a:r>
              <a:rPr lang="fr-FR" sz="1800" dirty="0">
                <a:solidFill>
                  <a:schemeClr val="tx1"/>
                </a:solidFill>
              </a:rPr>
              <a:t> (more </a:t>
            </a:r>
            <a:r>
              <a:rPr lang="fr-FR" sz="1800" dirty="0" err="1">
                <a:solidFill>
                  <a:schemeClr val="tx1"/>
                </a:solidFill>
              </a:rPr>
              <a:t>than</a:t>
            </a:r>
            <a:r>
              <a:rPr lang="fr-FR" sz="1800" dirty="0">
                <a:solidFill>
                  <a:schemeClr val="tx1"/>
                </a:solidFill>
              </a:rPr>
              <a:t> 20 are </a:t>
            </a:r>
            <a:r>
              <a:rPr lang="fr-FR" sz="1800" dirty="0" err="1">
                <a:solidFill>
                  <a:schemeClr val="tx1"/>
                </a:solidFill>
              </a:rPr>
              <a:t>now</a:t>
            </a:r>
            <a:r>
              <a:rPr lang="fr-FR" sz="1800" dirty="0">
                <a:solidFill>
                  <a:schemeClr val="tx1"/>
                </a:solidFill>
              </a:rPr>
              <a:t> running </a:t>
            </a:r>
            <a:r>
              <a:rPr lang="fr-FR" sz="1800" dirty="0" err="1">
                <a:solidFill>
                  <a:schemeClr val="tx1"/>
                </a:solidFill>
              </a:rPr>
              <a:t>from</a:t>
            </a:r>
            <a:r>
              <a:rPr lang="fr-FR" sz="1800" dirty="0">
                <a:solidFill>
                  <a:schemeClr val="tx1"/>
                </a:solidFill>
              </a:rPr>
              <a:t> May 26th)</a:t>
            </a:r>
          </a:p>
          <a:p>
            <a:pPr lvl="1">
              <a:defRPr/>
            </a:pPr>
            <a:r>
              <a:rPr lang="fr-FR" sz="1800" dirty="0" err="1">
                <a:solidFill>
                  <a:schemeClr val="tx1"/>
                </a:solidFill>
              </a:rPr>
              <a:t>Mostly</a:t>
            </a:r>
            <a:r>
              <a:rPr lang="fr-FR" sz="1800" dirty="0">
                <a:solidFill>
                  <a:schemeClr val="tx1"/>
                </a:solidFill>
              </a:rPr>
              <a:t> "in house" </a:t>
            </a:r>
            <a:r>
              <a:rPr lang="fr-FR" sz="1800" dirty="0" err="1">
                <a:solidFill>
                  <a:schemeClr val="tx1"/>
                </a:solidFill>
              </a:rPr>
              <a:t>experiments</a:t>
            </a:r>
            <a:endParaRPr lang="fr-FR" sz="1800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fr-FR" sz="1800" dirty="0">
                <a:solidFill>
                  <a:schemeClr val="tx1"/>
                </a:solidFill>
              </a:rPr>
              <a:t>But </a:t>
            </a:r>
            <a:r>
              <a:rPr lang="fr-FR" sz="1800" dirty="0" err="1">
                <a:solidFill>
                  <a:schemeClr val="tx1"/>
                </a:solidFill>
              </a:rPr>
              <a:t>external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users</a:t>
            </a:r>
            <a:r>
              <a:rPr lang="fr-FR" sz="1800" dirty="0">
                <a:solidFill>
                  <a:schemeClr val="tx1"/>
                </a:solidFill>
              </a:rPr>
              <a:t> are </a:t>
            </a:r>
            <a:r>
              <a:rPr lang="fr-FR" sz="1800" dirty="0" err="1">
                <a:solidFill>
                  <a:schemeClr val="tx1"/>
                </a:solidFill>
              </a:rPr>
              <a:t>also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now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working</a:t>
            </a:r>
            <a:endParaRPr lang="fr-FR" sz="1800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fr-FR" sz="1800" dirty="0" err="1">
                <a:solidFill>
                  <a:schemeClr val="tx1"/>
                </a:solidFill>
              </a:rPr>
              <a:t>Today</a:t>
            </a:r>
            <a:r>
              <a:rPr lang="fr-FR" sz="1800" dirty="0">
                <a:solidFill>
                  <a:schemeClr val="tx1"/>
                </a:solidFill>
              </a:rPr>
              <a:t> 28 </a:t>
            </a:r>
            <a:r>
              <a:rPr lang="fr-FR" sz="1800" dirty="0" err="1">
                <a:solidFill>
                  <a:schemeClr val="tx1"/>
                </a:solidFill>
              </a:rPr>
              <a:t>beamlines</a:t>
            </a:r>
            <a:r>
              <a:rPr lang="fr-FR" sz="1800" dirty="0">
                <a:solidFill>
                  <a:schemeClr val="tx1"/>
                </a:solidFill>
              </a:rPr>
              <a:t> are </a:t>
            </a:r>
            <a:r>
              <a:rPr lang="fr-FR" sz="1800" dirty="0" err="1">
                <a:solidFill>
                  <a:schemeClr val="tx1"/>
                </a:solidFill>
              </a:rPr>
              <a:t>opened</a:t>
            </a:r>
            <a:endParaRPr lang="fr-FR" sz="1800" dirty="0">
              <a:solidFill>
                <a:schemeClr val="tx1"/>
              </a:solidFill>
            </a:endParaRPr>
          </a:p>
          <a:p>
            <a:pPr marL="457200" lvl="1" indent="0">
              <a:buNone/>
              <a:defRPr/>
            </a:pPr>
            <a:endParaRPr lang="fr-FR" sz="1800" dirty="0">
              <a:solidFill>
                <a:schemeClr val="tx1"/>
              </a:solidFill>
            </a:endParaRPr>
          </a:p>
          <a:p>
            <a:pPr lvl="1">
              <a:defRPr/>
            </a:pPr>
            <a:endParaRPr lang="fr-FR" sz="1800" dirty="0">
              <a:solidFill>
                <a:schemeClr val="tx1"/>
              </a:solidFill>
            </a:endParaRPr>
          </a:p>
          <a:p>
            <a:pPr lvl="2">
              <a:defRPr/>
            </a:pPr>
            <a:endParaRPr lang="fr-FR" sz="1600" dirty="0">
              <a:solidFill>
                <a:schemeClr val="tx1"/>
              </a:solidFill>
            </a:endParaRPr>
          </a:p>
          <a:p>
            <a:pPr lvl="1">
              <a:defRPr/>
            </a:pPr>
            <a:endParaRPr lang="fr-FR" sz="1600" dirty="0">
              <a:solidFill>
                <a:schemeClr val="tx1"/>
              </a:solidFill>
            </a:endParaRPr>
          </a:p>
          <a:p>
            <a:pPr lvl="2">
              <a:defRPr/>
            </a:pPr>
            <a:endParaRPr lang="fr-FR" sz="1800" dirty="0">
              <a:solidFill>
                <a:schemeClr val="tx1"/>
              </a:solidFill>
            </a:endParaRPr>
          </a:p>
          <a:p>
            <a:pPr lvl="1">
              <a:defRPr/>
            </a:pPr>
            <a:endParaRPr lang="fr-FR" sz="1800" dirty="0">
              <a:solidFill>
                <a:schemeClr val="tx1"/>
              </a:solidFill>
            </a:endParaRPr>
          </a:p>
          <a:p>
            <a:pPr lvl="1">
              <a:defRPr/>
            </a:pPr>
            <a:endParaRPr lang="fr-FR" sz="1800" dirty="0">
              <a:solidFill>
                <a:schemeClr val="tx1"/>
              </a:solidFill>
            </a:endParaRPr>
          </a:p>
          <a:p>
            <a:pPr lvl="1">
              <a:defRPr/>
            </a:pPr>
            <a:endParaRPr lang="fr-FR" sz="1800" dirty="0">
              <a:solidFill>
                <a:schemeClr val="tx1"/>
              </a:solidFill>
            </a:endParaRPr>
          </a:p>
          <a:p>
            <a:pPr lvl="1">
              <a:defRPr/>
            </a:pPr>
            <a:endParaRPr lang="fr-FR" sz="1800" dirty="0">
              <a:solidFill>
                <a:schemeClr val="tx1"/>
              </a:solidFill>
            </a:endParaRPr>
          </a:p>
          <a:p>
            <a:pPr lvl="1">
              <a:defRPr/>
            </a:pPr>
            <a:endParaRPr lang="fr-FR" sz="1800" dirty="0">
              <a:solidFill>
                <a:schemeClr val="tx1"/>
              </a:solidFill>
            </a:endParaRPr>
          </a:p>
          <a:p>
            <a:pPr lvl="1">
              <a:defRPr/>
            </a:pP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6" name="Titre 1"/>
          <p:cNvSpPr>
            <a:spLocks/>
          </p:cNvSpPr>
          <p:nvPr/>
        </p:nvSpPr>
        <p:spPr bwMode="auto">
          <a:xfrm>
            <a:off x="395535" y="-27383"/>
            <a:ext cx="87129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>
              <a:spcBef>
                <a:spcPts val="0"/>
              </a:spcBef>
              <a:buNone/>
              <a:defRPr sz="3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fr-FR" sz="2400">
                <a:solidFill>
                  <a:srgbClr val="0070C0"/>
                </a:solidFill>
              </a:rPr>
              <a:t>In May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8" name="Rectangle 7"/>
          <p:cNvSpPr/>
          <p:nvPr/>
        </p:nvSpPr>
        <p:spPr bwMode="auto">
          <a:xfrm>
            <a:off x="286832" y="1269999"/>
            <a:ext cx="8000998" cy="4152381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829964" y="968860"/>
            <a:ext cx="4123265" cy="195425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021535" y="3286151"/>
            <a:ext cx="3740125" cy="2992100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 bwMode="auto">
          <a:xfrm>
            <a:off x="8287832" y="6453336"/>
            <a:ext cx="244608" cy="19320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ZoneTexte 1"/>
          <p:cNvSpPr>
            <a:spLocks/>
          </p:cNvSpPr>
          <p:nvPr/>
        </p:nvSpPr>
        <p:spPr bwMode="auto">
          <a:xfrm>
            <a:off x="2123726" y="1628798"/>
            <a:ext cx="184729" cy="369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contenu 2"/>
          <p:cNvSpPr>
            <a:spLocks/>
          </p:cNvSpPr>
          <p:nvPr/>
        </p:nvSpPr>
        <p:spPr bwMode="auto">
          <a:xfrm>
            <a:off x="-99515" y="844742"/>
            <a:ext cx="7117348" cy="50028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598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sz="240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fr-FR" sz="2000">
                <a:solidFill>
                  <a:schemeClr val="tx1"/>
                </a:solidFill>
              </a:rPr>
              <a:t>Support staff (beamlines and techncal teams) were already used to remote access, so SOLEIL supervision was flawless during containment </a:t>
            </a:r>
            <a:endParaRPr sz="2000">
              <a:solidFill>
                <a:schemeClr val="tx1"/>
              </a:solidFill>
            </a:endParaRPr>
          </a:p>
          <a:p>
            <a:pPr lvl="2">
              <a:defRPr/>
            </a:pPr>
            <a:endParaRPr lang="fr-FR" sz="1600">
              <a:solidFill>
                <a:schemeClr val="tx1"/>
              </a:solidFill>
            </a:endParaRPr>
          </a:p>
          <a:p>
            <a:pPr lvl="1">
              <a:defRPr/>
            </a:pPr>
            <a:r>
              <a:rPr sz="2000">
                <a:solidFill>
                  <a:schemeClr val="tx1"/>
                </a:solidFill>
              </a:rPr>
              <a:t>VPN infrastructure handled the exceptional load without problem</a:t>
            </a:r>
            <a:br>
              <a:rPr sz="2000">
                <a:solidFill>
                  <a:schemeClr val="tx1"/>
                </a:solidFill>
              </a:rPr>
            </a:br>
            <a:endParaRPr sz="2000">
              <a:solidFill>
                <a:schemeClr val="tx1"/>
              </a:solidFill>
            </a:endParaRPr>
          </a:p>
          <a:p>
            <a:pPr lvl="1">
              <a:defRPr/>
            </a:pPr>
            <a:r>
              <a:rPr sz="2000">
                <a:solidFill>
                  <a:schemeClr val="tx1"/>
                </a:solidFill>
              </a:rPr>
              <a:t>Most "enterprise" software applications were already available through the VPN</a:t>
            </a:r>
            <a:br>
              <a:rPr sz="2000">
                <a:solidFill>
                  <a:schemeClr val="tx1"/>
                </a:solidFill>
              </a:rPr>
            </a:br>
            <a:endParaRPr sz="200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fr-FR" sz="2000">
                <a:solidFill>
                  <a:schemeClr val="tx1"/>
                </a:solidFill>
              </a:rPr>
              <a:t>Usage of videoconferencing solutions </a:t>
            </a:r>
            <a:r>
              <a:rPr lang="fr-FR" sz="2000" b="0" i="0" u="none" strike="noStrike" cap="none" spc="0">
                <a:solidFill>
                  <a:schemeClr val="tx1"/>
                </a:solidFill>
                <a:latin typeface="Arial"/>
                <a:ea typeface="+mn-ea"/>
                <a:cs typeface="Arial"/>
              </a:rPr>
              <a:t>(RENAvisio and RENdez-vous) </a:t>
            </a:r>
            <a:r>
              <a:rPr lang="fr-FR" sz="2000">
                <a:solidFill>
                  <a:schemeClr val="tx1"/>
                </a:solidFill>
              </a:rPr>
              <a:t>provided by French Research Operator (RENATER)  spread rapidly</a:t>
            </a:r>
          </a:p>
          <a:p>
            <a:pPr lvl="1">
              <a:defRPr/>
            </a:pPr>
            <a:endParaRPr sz="200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fr-FR" sz="2000">
                <a:solidFill>
                  <a:schemeClr val="tx1"/>
                </a:solidFill>
              </a:rPr>
              <a:t>JIRA and Confluence tools helped in managing high flux of users requests and providing them documentations</a:t>
            </a:r>
          </a:p>
          <a:p>
            <a:pPr lvl="2">
              <a:defRPr/>
            </a:pPr>
            <a:endParaRPr lang="fr-FR" sz="1600">
              <a:solidFill>
                <a:schemeClr val="tx1"/>
              </a:solidFill>
            </a:endParaRPr>
          </a:p>
          <a:p>
            <a:pPr lvl="2">
              <a:defRPr/>
            </a:pPr>
            <a:endParaRPr lang="fr-FR" sz="1800">
              <a:solidFill>
                <a:schemeClr val="tx1"/>
              </a:solidFill>
            </a:endParaRPr>
          </a:p>
          <a:p>
            <a:pPr lvl="1">
              <a:defRPr/>
            </a:pPr>
            <a:endParaRPr lang="fr-FR" sz="1800">
              <a:solidFill>
                <a:schemeClr val="tx1"/>
              </a:solidFill>
            </a:endParaRPr>
          </a:p>
          <a:p>
            <a:pPr lvl="1">
              <a:defRPr/>
            </a:pPr>
            <a:endParaRPr lang="fr-FR" sz="1800">
              <a:solidFill>
                <a:schemeClr val="tx1"/>
              </a:solidFill>
            </a:endParaRPr>
          </a:p>
          <a:p>
            <a:pPr lvl="1">
              <a:defRPr/>
            </a:pPr>
            <a:endParaRPr lang="fr-FR" sz="1800">
              <a:solidFill>
                <a:schemeClr val="tx1"/>
              </a:solidFill>
            </a:endParaRPr>
          </a:p>
          <a:p>
            <a:pPr lvl="1">
              <a:defRPr/>
            </a:pPr>
            <a:endParaRPr lang="fr-FR" sz="1800">
              <a:solidFill>
                <a:schemeClr val="tx1"/>
              </a:solidFill>
            </a:endParaRPr>
          </a:p>
          <a:p>
            <a:pPr lvl="1">
              <a:defRPr/>
            </a:pPr>
            <a:endParaRPr lang="fr-FR" sz="1800">
              <a:solidFill>
                <a:schemeClr val="tx1"/>
              </a:solidFill>
            </a:endParaRPr>
          </a:p>
          <a:p>
            <a:pPr lvl="1">
              <a:defRPr/>
            </a:pPr>
            <a:endParaRPr lang="fr-FR" sz="1800">
              <a:solidFill>
                <a:schemeClr val="tx1"/>
              </a:solidFill>
            </a:endParaRPr>
          </a:p>
        </p:txBody>
      </p:sp>
      <p:sp>
        <p:nvSpPr>
          <p:cNvPr id="6" name="Titre 1"/>
          <p:cNvSpPr>
            <a:spLocks/>
          </p:cNvSpPr>
          <p:nvPr/>
        </p:nvSpPr>
        <p:spPr bwMode="auto">
          <a:xfrm>
            <a:off x="395534" y="-27382"/>
            <a:ext cx="87129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>
              <a:spcBef>
                <a:spcPts val="0"/>
              </a:spcBef>
              <a:buNone/>
              <a:defRPr sz="3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fr-FR" sz="2400">
                <a:solidFill>
                  <a:srgbClr val="0070C0"/>
                </a:solidFill>
              </a:rPr>
              <a:t>What worked well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8" name="Rectangle 7"/>
          <p:cNvSpPr/>
          <p:nvPr/>
        </p:nvSpPr>
        <p:spPr bwMode="auto">
          <a:xfrm>
            <a:off x="286831" y="1269998"/>
            <a:ext cx="8000997" cy="4152380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812228" y="2465916"/>
            <a:ext cx="2296271" cy="1294870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 bwMode="auto">
          <a:xfrm>
            <a:off x="8287832" y="6093296"/>
            <a:ext cx="244608" cy="19320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ZoneTexte 1"/>
          <p:cNvSpPr>
            <a:spLocks/>
          </p:cNvSpPr>
          <p:nvPr/>
        </p:nvSpPr>
        <p:spPr bwMode="auto">
          <a:xfrm>
            <a:off x="2123726" y="1628798"/>
            <a:ext cx="184729" cy="369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contenu 2"/>
          <p:cNvSpPr>
            <a:spLocks/>
          </p:cNvSpPr>
          <p:nvPr/>
        </p:nvSpPr>
        <p:spPr bwMode="auto">
          <a:xfrm>
            <a:off x="207401" y="1125281"/>
            <a:ext cx="8620181" cy="4854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598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sz="240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fr-FR" sz="2000">
                <a:solidFill>
                  <a:schemeClr val="tx1"/>
                </a:solidFill>
              </a:rPr>
              <a:t>Administrative staff lack of computing skills/training, so changing their work environment generated a heavy workload for IT support.</a:t>
            </a:r>
            <a:endParaRPr sz="2000">
              <a:solidFill>
                <a:schemeClr val="tx1"/>
              </a:solidFill>
            </a:endParaRPr>
          </a:p>
          <a:p>
            <a:pPr lvl="2">
              <a:defRPr/>
            </a:pPr>
            <a:endParaRPr sz="2000">
              <a:solidFill>
                <a:schemeClr val="tx1"/>
              </a:solidFill>
            </a:endParaRPr>
          </a:p>
          <a:p>
            <a:pPr lvl="1">
              <a:defRPr/>
            </a:pPr>
            <a:r>
              <a:rPr sz="2000">
                <a:solidFill>
                  <a:schemeClr val="tx1"/>
                </a:solidFill>
              </a:rPr>
              <a:t>Videoconferencing solutions provided by RENATER suffered from regular overloads and subsequently led to bad experience for users.</a:t>
            </a:r>
            <a:br>
              <a:rPr sz="2000">
                <a:solidFill>
                  <a:schemeClr val="tx1"/>
                </a:solidFill>
              </a:rPr>
            </a:br>
            <a:r>
              <a:rPr sz="2000">
                <a:solidFill>
                  <a:schemeClr val="tx1"/>
                </a:solidFill>
              </a:rPr>
              <a:t>--&gt; high pressure from users to provide access to unsecure/forbidden apps (zoom, discord, slack...)</a:t>
            </a:r>
          </a:p>
          <a:p>
            <a:pPr lvl="1">
              <a:defRPr/>
            </a:pPr>
            <a:endParaRPr sz="2000">
              <a:solidFill>
                <a:schemeClr val="tx1"/>
              </a:solidFill>
            </a:endParaRPr>
          </a:p>
          <a:p>
            <a:pPr lvl="1">
              <a:defRPr/>
            </a:pPr>
            <a:r>
              <a:rPr sz="2000">
                <a:solidFill>
                  <a:schemeClr val="tx1"/>
                </a:solidFill>
              </a:rPr>
              <a:t>No access to corporate phone systems from home </a:t>
            </a:r>
            <a:br>
              <a:rPr sz="2000">
                <a:solidFill>
                  <a:schemeClr val="tx1"/>
                </a:solidFill>
              </a:rPr>
            </a:br>
            <a:endParaRPr sz="200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fr-FR" sz="2000">
                <a:solidFill>
                  <a:schemeClr val="tx1"/>
                </a:solidFill>
              </a:rPr>
              <a:t>Could not find a suitable chat/voice/video collaborative tool that would suit our needs and security requirements.</a:t>
            </a:r>
            <a:r>
              <a:rPr lang="fr-FR" sz="1600">
                <a:solidFill>
                  <a:schemeClr val="tx1"/>
                </a:solidFill>
              </a:rPr>
              <a:t/>
            </a:r>
            <a:br>
              <a:rPr lang="fr-FR" sz="1600">
                <a:solidFill>
                  <a:schemeClr val="tx1"/>
                </a:solidFill>
              </a:rPr>
            </a:br>
            <a:r>
              <a:rPr lang="fr-FR" sz="2200">
                <a:solidFill>
                  <a:schemeClr val="tx1"/>
                </a:solidFill>
              </a:rPr>
              <a:t>Currently testing MS Teams...</a:t>
            </a:r>
            <a:endParaRPr sz="2200">
              <a:solidFill>
                <a:schemeClr val="tx1"/>
              </a:solidFill>
            </a:endParaRPr>
          </a:p>
          <a:p>
            <a:pPr lvl="2">
              <a:defRPr/>
            </a:pPr>
            <a:endParaRPr lang="fr-FR" sz="1600">
              <a:solidFill>
                <a:schemeClr val="tx1"/>
              </a:solidFill>
            </a:endParaRPr>
          </a:p>
          <a:p>
            <a:pPr lvl="2">
              <a:defRPr/>
            </a:pPr>
            <a:endParaRPr lang="fr-FR" sz="1800">
              <a:solidFill>
                <a:schemeClr val="tx1"/>
              </a:solidFill>
            </a:endParaRPr>
          </a:p>
          <a:p>
            <a:pPr lvl="1">
              <a:defRPr/>
            </a:pPr>
            <a:endParaRPr lang="fr-FR" sz="1800">
              <a:solidFill>
                <a:schemeClr val="tx1"/>
              </a:solidFill>
            </a:endParaRPr>
          </a:p>
          <a:p>
            <a:pPr lvl="1">
              <a:defRPr/>
            </a:pPr>
            <a:endParaRPr lang="fr-FR" sz="1800">
              <a:solidFill>
                <a:schemeClr val="tx1"/>
              </a:solidFill>
            </a:endParaRPr>
          </a:p>
          <a:p>
            <a:pPr lvl="1">
              <a:defRPr/>
            </a:pPr>
            <a:endParaRPr lang="fr-FR" sz="1800">
              <a:solidFill>
                <a:schemeClr val="tx1"/>
              </a:solidFill>
            </a:endParaRPr>
          </a:p>
          <a:p>
            <a:pPr lvl="1">
              <a:defRPr/>
            </a:pPr>
            <a:endParaRPr lang="fr-FR" sz="1800">
              <a:solidFill>
                <a:schemeClr val="tx1"/>
              </a:solidFill>
            </a:endParaRPr>
          </a:p>
          <a:p>
            <a:pPr lvl="1">
              <a:defRPr/>
            </a:pPr>
            <a:endParaRPr lang="fr-FR" sz="1800">
              <a:solidFill>
                <a:schemeClr val="tx1"/>
              </a:solidFill>
            </a:endParaRPr>
          </a:p>
          <a:p>
            <a:pPr lvl="1">
              <a:defRPr/>
            </a:pPr>
            <a:endParaRPr lang="fr-FR" sz="1800">
              <a:solidFill>
                <a:schemeClr val="tx1"/>
              </a:solidFill>
            </a:endParaRPr>
          </a:p>
        </p:txBody>
      </p:sp>
      <p:sp>
        <p:nvSpPr>
          <p:cNvPr id="6" name="Titre 1"/>
          <p:cNvSpPr>
            <a:spLocks/>
          </p:cNvSpPr>
          <p:nvPr/>
        </p:nvSpPr>
        <p:spPr bwMode="auto">
          <a:xfrm>
            <a:off x="395534" y="-27382"/>
            <a:ext cx="87129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>
              <a:spcBef>
                <a:spcPts val="0"/>
              </a:spcBef>
              <a:buNone/>
              <a:defRPr sz="3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fr-FR" sz="2400">
                <a:solidFill>
                  <a:srgbClr val="0070C0"/>
                </a:solidFill>
              </a:rPr>
              <a:t>What did not worked well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8" name="Rectangle 7"/>
          <p:cNvSpPr/>
          <p:nvPr/>
        </p:nvSpPr>
        <p:spPr bwMode="auto">
          <a:xfrm>
            <a:off x="286830" y="1269998"/>
            <a:ext cx="8297335" cy="4974168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10" name="Ellipse 9"/>
          <p:cNvSpPr/>
          <p:nvPr/>
        </p:nvSpPr>
        <p:spPr bwMode="auto">
          <a:xfrm>
            <a:off x="8287832" y="6093296"/>
            <a:ext cx="244608" cy="1932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ZoneTexte 1"/>
          <p:cNvSpPr>
            <a:spLocks/>
          </p:cNvSpPr>
          <p:nvPr/>
        </p:nvSpPr>
        <p:spPr bwMode="auto">
          <a:xfrm>
            <a:off x="2123726" y="1628798"/>
            <a:ext cx="184729" cy="369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contenu 2"/>
          <p:cNvSpPr>
            <a:spLocks/>
          </p:cNvSpPr>
          <p:nvPr/>
        </p:nvSpPr>
        <p:spPr bwMode="auto">
          <a:xfrm>
            <a:off x="207401" y="1125281"/>
            <a:ext cx="8613067" cy="4321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598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sz="2000">
              <a:solidFill>
                <a:schemeClr val="tx1"/>
              </a:solidFill>
            </a:endParaRPr>
          </a:p>
          <a:p>
            <a:pPr lvl="1">
              <a:defRPr/>
            </a:pPr>
            <a:r>
              <a:rPr sz="2000">
                <a:solidFill>
                  <a:schemeClr val="tx1"/>
                </a:solidFill>
              </a:rPr>
              <a:t>Industrialize TEAMS access for all SOLEIL employees and to communicate with external scientific users</a:t>
            </a:r>
          </a:p>
          <a:p>
            <a:pPr lvl="1">
              <a:defRPr/>
            </a:pPr>
            <a:endParaRPr sz="2000">
              <a:solidFill>
                <a:schemeClr val="tx1"/>
              </a:solidFill>
            </a:endParaRPr>
          </a:p>
          <a:p>
            <a:pPr lvl="1">
              <a:defRPr/>
            </a:pPr>
            <a:r>
              <a:rPr sz="2000">
                <a:solidFill>
                  <a:schemeClr val="tx1"/>
                </a:solidFill>
              </a:rPr>
              <a:t>Deploy NoMachine solution for all beamlines</a:t>
            </a:r>
          </a:p>
          <a:p>
            <a:pPr lvl="1">
              <a:defRPr/>
            </a:pPr>
            <a:endParaRPr sz="2000">
              <a:solidFill>
                <a:schemeClr val="tx1"/>
              </a:solidFill>
            </a:endParaRPr>
          </a:p>
          <a:p>
            <a:pPr lvl="1">
              <a:defRPr/>
            </a:pPr>
            <a:r>
              <a:rPr sz="2000">
                <a:solidFill>
                  <a:schemeClr val="tx1"/>
                </a:solidFill>
              </a:rPr>
              <a:t>Complete GLOBUS tests (currently ongoing) </a:t>
            </a:r>
          </a:p>
          <a:p>
            <a:pPr lvl="1">
              <a:defRPr/>
            </a:pPr>
            <a:endParaRPr sz="2000">
              <a:solidFill>
                <a:schemeClr val="tx1"/>
              </a:solidFill>
            </a:endParaRPr>
          </a:p>
          <a:p>
            <a:pPr lvl="1">
              <a:defRPr/>
            </a:pPr>
            <a:r>
              <a:rPr sz="2000">
                <a:solidFill>
                  <a:schemeClr val="tx1"/>
                </a:solidFill>
              </a:rPr>
              <a:t>Deploy sftp server for DataTransfert </a:t>
            </a:r>
            <a:r>
              <a:rPr sz="2000" i="1">
                <a:solidFill>
                  <a:schemeClr val="tx1"/>
                </a:solidFill>
              </a:rPr>
              <a:t>(in parallel with our existing "Data Portal" which suffers performances limitations</a:t>
            </a:r>
            <a:r>
              <a:rPr sz="2000">
                <a:solidFill>
                  <a:schemeClr val="tx1"/>
                </a:solidFill>
              </a:rPr>
              <a:t>)</a:t>
            </a:r>
          </a:p>
          <a:p>
            <a:pPr lvl="1">
              <a:defRPr/>
            </a:pPr>
            <a:endParaRPr sz="2000">
              <a:solidFill>
                <a:schemeClr val="tx1"/>
              </a:solidFill>
            </a:endParaRPr>
          </a:p>
          <a:p>
            <a:pPr lvl="1">
              <a:defRPr/>
            </a:pPr>
            <a:r>
              <a:rPr sz="2000">
                <a:solidFill>
                  <a:schemeClr val="tx1"/>
                </a:solidFill>
              </a:rPr>
              <a:t>Reinforce parternship with RENATER for hosting more services  such as Cloud Drive , mails, ...</a:t>
            </a:r>
          </a:p>
          <a:p>
            <a:pPr lvl="1">
              <a:defRPr/>
            </a:pPr>
            <a:endParaRPr sz="2000">
              <a:solidFill>
                <a:schemeClr val="tx1"/>
              </a:solidFill>
            </a:endParaRPr>
          </a:p>
          <a:p>
            <a:pPr lvl="1">
              <a:defRPr/>
            </a:pPr>
            <a:endParaRPr sz="2000">
              <a:solidFill>
                <a:schemeClr val="tx1"/>
              </a:solidFill>
            </a:endParaRPr>
          </a:p>
          <a:p>
            <a:pPr lvl="2">
              <a:defRPr/>
            </a:pPr>
            <a:endParaRPr lang="fr-FR" sz="1600">
              <a:solidFill>
                <a:schemeClr val="tx1"/>
              </a:solidFill>
            </a:endParaRPr>
          </a:p>
          <a:p>
            <a:pPr lvl="2">
              <a:defRPr/>
            </a:pPr>
            <a:endParaRPr lang="fr-FR" sz="1800">
              <a:solidFill>
                <a:schemeClr val="tx1"/>
              </a:solidFill>
            </a:endParaRPr>
          </a:p>
          <a:p>
            <a:pPr lvl="1">
              <a:defRPr/>
            </a:pPr>
            <a:endParaRPr lang="fr-FR" sz="1800">
              <a:solidFill>
                <a:schemeClr val="tx1"/>
              </a:solidFill>
            </a:endParaRPr>
          </a:p>
          <a:p>
            <a:pPr lvl="1">
              <a:defRPr/>
            </a:pPr>
            <a:endParaRPr lang="fr-FR" sz="1800">
              <a:solidFill>
                <a:schemeClr val="tx1"/>
              </a:solidFill>
            </a:endParaRPr>
          </a:p>
          <a:p>
            <a:pPr lvl="1">
              <a:defRPr/>
            </a:pPr>
            <a:endParaRPr lang="fr-FR" sz="1800">
              <a:solidFill>
                <a:schemeClr val="tx1"/>
              </a:solidFill>
            </a:endParaRPr>
          </a:p>
          <a:p>
            <a:pPr lvl="1">
              <a:defRPr/>
            </a:pPr>
            <a:endParaRPr lang="fr-FR" sz="1800">
              <a:solidFill>
                <a:schemeClr val="tx1"/>
              </a:solidFill>
            </a:endParaRPr>
          </a:p>
          <a:p>
            <a:pPr lvl="1">
              <a:defRPr/>
            </a:pPr>
            <a:endParaRPr lang="fr-FR" sz="1800">
              <a:solidFill>
                <a:schemeClr val="tx1"/>
              </a:solidFill>
            </a:endParaRPr>
          </a:p>
          <a:p>
            <a:pPr lvl="1">
              <a:defRPr/>
            </a:pPr>
            <a:endParaRPr lang="fr-FR" sz="1800">
              <a:solidFill>
                <a:schemeClr val="tx1"/>
              </a:solidFill>
            </a:endParaRPr>
          </a:p>
        </p:txBody>
      </p:sp>
      <p:sp>
        <p:nvSpPr>
          <p:cNvPr id="6" name="Titre 1"/>
          <p:cNvSpPr>
            <a:spLocks/>
          </p:cNvSpPr>
          <p:nvPr/>
        </p:nvSpPr>
        <p:spPr bwMode="auto">
          <a:xfrm>
            <a:off x="395534" y="-27382"/>
            <a:ext cx="87129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>
              <a:spcBef>
                <a:spcPts val="0"/>
              </a:spcBef>
              <a:buNone/>
              <a:defRPr sz="3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fr-FR" sz="2400">
                <a:solidFill>
                  <a:srgbClr val="0070C0"/>
                </a:solidFill>
              </a:rPr>
              <a:t>Next steps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8" name="Rectangle 7"/>
          <p:cNvSpPr/>
          <p:nvPr/>
        </p:nvSpPr>
        <p:spPr bwMode="auto">
          <a:xfrm>
            <a:off x="286831" y="1269998"/>
            <a:ext cx="8000997" cy="4152380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10" name="Ellipse 9"/>
          <p:cNvSpPr/>
          <p:nvPr/>
        </p:nvSpPr>
        <p:spPr bwMode="auto">
          <a:xfrm>
            <a:off x="8440232" y="6245696"/>
            <a:ext cx="244608" cy="19320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ZoneTexte 1"/>
          <p:cNvSpPr>
            <a:spLocks/>
          </p:cNvSpPr>
          <p:nvPr/>
        </p:nvSpPr>
        <p:spPr bwMode="auto">
          <a:xfrm>
            <a:off x="2123725" y="1628797"/>
            <a:ext cx="184728" cy="369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contenu 2"/>
          <p:cNvSpPr>
            <a:spLocks/>
          </p:cNvSpPr>
          <p:nvPr/>
        </p:nvSpPr>
        <p:spPr bwMode="auto">
          <a:xfrm>
            <a:off x="207400" y="1125280"/>
            <a:ext cx="8613066" cy="43215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597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sz="2000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fr-FR" sz="2000" dirty="0">
                <a:solidFill>
                  <a:schemeClr val="tx1"/>
                </a:solidFill>
              </a:rPr>
              <a:t>COVID-19 </a:t>
            </a:r>
            <a:r>
              <a:rPr lang="fr-FR" sz="2000" dirty="0" err="1">
                <a:solidFill>
                  <a:schemeClr val="tx1"/>
                </a:solidFill>
              </a:rPr>
              <a:t>crisis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highlighted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our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lack</a:t>
            </a:r>
            <a:r>
              <a:rPr lang="fr-FR" sz="2000" dirty="0">
                <a:solidFill>
                  <a:schemeClr val="tx1"/>
                </a:solidFill>
              </a:rPr>
              <a:t> of collaborative </a:t>
            </a:r>
            <a:r>
              <a:rPr lang="fr-FR" sz="2000" dirty="0" err="1">
                <a:solidFill>
                  <a:schemeClr val="tx1"/>
                </a:solidFill>
              </a:rPr>
              <a:t>tools</a:t>
            </a:r>
            <a:r>
              <a:rPr lang="fr-FR" sz="2000" dirty="0">
                <a:solidFill>
                  <a:schemeClr val="tx1"/>
                </a:solidFill>
              </a:rPr>
              <a:t> and </a:t>
            </a:r>
            <a:r>
              <a:rPr lang="fr-FR" sz="2000" dirty="0" err="1">
                <a:solidFill>
                  <a:schemeClr val="tx1"/>
                </a:solidFill>
              </a:rPr>
              <a:t>remote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access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possibilities</a:t>
            </a:r>
            <a:r>
              <a:rPr lang="fr-FR" sz="2000" dirty="0">
                <a:solidFill>
                  <a:schemeClr val="tx1"/>
                </a:solidFill>
              </a:rPr>
              <a:t> for non-</a:t>
            </a:r>
            <a:r>
              <a:rPr lang="fr-FR" sz="2000" dirty="0" err="1">
                <a:solidFill>
                  <a:schemeClr val="tx1"/>
                </a:solidFill>
              </a:rPr>
              <a:t>technical</a:t>
            </a:r>
            <a:r>
              <a:rPr lang="fr-FR" sz="2000" dirty="0">
                <a:solidFill>
                  <a:schemeClr val="tx1"/>
                </a:solidFill>
              </a:rPr>
              <a:t> staff.</a:t>
            </a:r>
            <a:br>
              <a:rPr lang="fr-FR" sz="2000" dirty="0">
                <a:solidFill>
                  <a:schemeClr val="tx1"/>
                </a:solidFill>
              </a:rPr>
            </a:br>
            <a:r>
              <a:rPr lang="fr-FR" sz="2000" dirty="0" err="1">
                <a:solidFill>
                  <a:schemeClr val="tx1"/>
                </a:solidFill>
              </a:rPr>
              <a:t>Now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that</a:t>
            </a:r>
            <a:r>
              <a:rPr lang="fr-FR" sz="2000" dirty="0">
                <a:solidFill>
                  <a:schemeClr val="tx1"/>
                </a:solidFill>
              </a:rPr>
              <a:t> management </a:t>
            </a:r>
            <a:r>
              <a:rPr lang="fr-FR" sz="2000" dirty="0" err="1">
                <a:solidFill>
                  <a:schemeClr val="tx1"/>
                </a:solidFill>
              </a:rPr>
              <a:t>is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aware</a:t>
            </a:r>
            <a:r>
              <a:rPr lang="fr-FR" sz="2000" dirty="0">
                <a:solidFill>
                  <a:schemeClr val="tx1"/>
                </a:solidFill>
              </a:rPr>
              <a:t> of </a:t>
            </a:r>
            <a:r>
              <a:rPr lang="fr-FR" sz="2000" dirty="0" err="1">
                <a:solidFill>
                  <a:schemeClr val="tx1"/>
                </a:solidFill>
              </a:rPr>
              <a:t>this</a:t>
            </a:r>
            <a:r>
              <a:rPr lang="fr-FR" sz="2000" dirty="0">
                <a:solidFill>
                  <a:schemeClr val="tx1"/>
                </a:solidFill>
              </a:rPr>
              <a:t>, </a:t>
            </a:r>
            <a:r>
              <a:rPr lang="fr-FR" sz="2000" dirty="0" err="1">
                <a:solidFill>
                  <a:schemeClr val="tx1"/>
                </a:solidFill>
              </a:rPr>
              <a:t>projects</a:t>
            </a:r>
            <a:r>
              <a:rPr lang="fr-FR" sz="2000" dirty="0">
                <a:solidFill>
                  <a:schemeClr val="tx1"/>
                </a:solidFill>
              </a:rPr>
              <a:t> are </a:t>
            </a:r>
            <a:r>
              <a:rPr lang="fr-FR" sz="2000" dirty="0" err="1">
                <a:solidFill>
                  <a:schemeClr val="tx1"/>
                </a:solidFill>
              </a:rPr>
              <a:t>getting</a:t>
            </a:r>
            <a:r>
              <a:rPr lang="fr-FR" sz="2000" dirty="0">
                <a:solidFill>
                  <a:schemeClr val="tx1"/>
                </a:solidFill>
              </a:rPr>
              <a:t> a </a:t>
            </a:r>
            <a:r>
              <a:rPr lang="fr-FR" sz="2000" dirty="0" err="1">
                <a:solidFill>
                  <a:schemeClr val="tx1"/>
                </a:solidFill>
              </a:rPr>
              <a:t>boost</a:t>
            </a:r>
            <a:r>
              <a:rPr lang="fr-FR" sz="2000" dirty="0">
                <a:solidFill>
                  <a:schemeClr val="tx1"/>
                </a:solidFill>
              </a:rPr>
              <a:t> !</a:t>
            </a:r>
            <a:endParaRPr sz="2000" dirty="0">
              <a:solidFill>
                <a:schemeClr val="tx1"/>
              </a:solidFill>
            </a:endParaRPr>
          </a:p>
          <a:p>
            <a:pPr lvl="1">
              <a:defRPr/>
            </a:pPr>
            <a:endParaRPr sz="2000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fr-FR" sz="2000" dirty="0" err="1">
                <a:solidFill>
                  <a:schemeClr val="tx1"/>
                </a:solidFill>
              </a:rPr>
              <a:t>Beamlines</a:t>
            </a:r>
            <a:r>
              <a:rPr lang="fr-FR" sz="2000" dirty="0">
                <a:solidFill>
                  <a:schemeClr val="tx1"/>
                </a:solidFill>
              </a:rPr>
              <a:t> are </a:t>
            </a:r>
            <a:r>
              <a:rPr lang="fr-FR" sz="2000" dirty="0" err="1">
                <a:solidFill>
                  <a:schemeClr val="tx1"/>
                </a:solidFill>
              </a:rPr>
              <a:t>now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claiming</a:t>
            </a:r>
            <a:r>
              <a:rPr lang="fr-FR" sz="2000" dirty="0">
                <a:solidFill>
                  <a:schemeClr val="tx1"/>
                </a:solidFill>
              </a:rPr>
              <a:t> for </a:t>
            </a:r>
            <a:r>
              <a:rPr lang="fr-FR" sz="2000" dirty="0" err="1">
                <a:solidFill>
                  <a:schemeClr val="tx1"/>
                </a:solidFill>
              </a:rPr>
              <a:t>remote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access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possibilities</a:t>
            </a:r>
            <a:r>
              <a:rPr lang="fr-FR" sz="2000" dirty="0">
                <a:solidFill>
                  <a:schemeClr val="tx1"/>
                </a:solidFill>
              </a:rPr>
              <a:t>, but few are </a:t>
            </a:r>
            <a:r>
              <a:rPr lang="fr-FR" sz="2000" dirty="0" err="1">
                <a:solidFill>
                  <a:schemeClr val="tx1"/>
                </a:solidFill>
              </a:rPr>
              <a:t>prepared</a:t>
            </a:r>
            <a:r>
              <a:rPr lang="fr-FR" sz="2000" dirty="0">
                <a:solidFill>
                  <a:schemeClr val="tx1"/>
                </a:solidFill>
              </a:rPr>
              <a:t> for </a:t>
            </a:r>
            <a:r>
              <a:rPr lang="fr-FR" sz="2000" dirty="0" err="1">
                <a:solidFill>
                  <a:schemeClr val="tx1"/>
                </a:solidFill>
              </a:rPr>
              <a:t>it</a:t>
            </a:r>
            <a:r>
              <a:rPr lang="fr-FR" sz="2000" dirty="0">
                <a:solidFill>
                  <a:schemeClr val="tx1"/>
                </a:solidFill>
              </a:rPr>
              <a:t> (automation, </a:t>
            </a:r>
            <a:r>
              <a:rPr lang="fr-FR" sz="2000" dirty="0" err="1">
                <a:solidFill>
                  <a:schemeClr val="tx1"/>
                </a:solidFill>
              </a:rPr>
              <a:t>procedures</a:t>
            </a:r>
            <a:r>
              <a:rPr lang="fr-FR" sz="2000" dirty="0">
                <a:solidFill>
                  <a:schemeClr val="tx1"/>
                </a:solidFill>
              </a:rPr>
              <a:t>, </a:t>
            </a:r>
            <a:r>
              <a:rPr lang="fr-FR" sz="2000" dirty="0" err="1">
                <a:solidFill>
                  <a:schemeClr val="tx1"/>
                </a:solidFill>
              </a:rPr>
              <a:t>etc</a:t>
            </a:r>
            <a:r>
              <a:rPr lang="fr-FR" sz="2000" dirty="0">
                <a:solidFill>
                  <a:schemeClr val="tx1"/>
                </a:solidFill>
              </a:rPr>
              <a:t>).</a:t>
            </a:r>
            <a:endParaRPr sz="2000" dirty="0">
              <a:solidFill>
                <a:schemeClr val="tx1"/>
              </a:solidFill>
            </a:endParaRPr>
          </a:p>
          <a:p>
            <a:pPr lvl="2">
              <a:defRPr/>
            </a:pPr>
            <a:endParaRPr sz="2000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sz="2000" dirty="0">
                <a:solidFill>
                  <a:schemeClr val="tx1"/>
                </a:solidFill>
              </a:rPr>
              <a:t>We have to train SOLEIL staff to increase global computing skills</a:t>
            </a:r>
          </a:p>
          <a:p>
            <a:pPr lvl="1">
              <a:defRPr/>
            </a:pPr>
            <a:endParaRPr sz="2000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sz="2000" dirty="0">
                <a:solidFill>
                  <a:schemeClr val="tx1"/>
                </a:solidFill>
              </a:rPr>
              <a:t>Communication on cybersecurity </a:t>
            </a:r>
            <a:r>
              <a:rPr sz="2000" dirty="0" err="1">
                <a:solidFill>
                  <a:schemeClr val="tx1"/>
                </a:solidFill>
              </a:rPr>
              <a:t>recommandations</a:t>
            </a:r>
            <a:r>
              <a:rPr sz="2000" dirty="0">
                <a:solidFill>
                  <a:schemeClr val="tx1"/>
                </a:solidFill>
              </a:rPr>
              <a:t> and rules must be enhanced </a:t>
            </a:r>
          </a:p>
          <a:p>
            <a:pPr lvl="1">
              <a:defRPr/>
            </a:pPr>
            <a:endParaRPr sz="2000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sz="2000" dirty="0">
                <a:solidFill>
                  <a:schemeClr val="tx1"/>
                </a:solidFill>
              </a:rPr>
              <a:t>I.T people (and especially </a:t>
            </a:r>
            <a:r>
              <a:rPr sz="2000" dirty="0" err="1">
                <a:solidFill>
                  <a:schemeClr val="tx1"/>
                </a:solidFill>
              </a:rPr>
              <a:t>HelpDesk</a:t>
            </a:r>
            <a:r>
              <a:rPr sz="2000" dirty="0">
                <a:solidFill>
                  <a:schemeClr val="tx1"/>
                </a:solidFill>
              </a:rPr>
              <a:t>) had to be very creative to help people doing their work despite of the diversity of I.T skills in our staff</a:t>
            </a:r>
            <a:br>
              <a:rPr sz="2000" dirty="0">
                <a:solidFill>
                  <a:schemeClr val="tx1"/>
                </a:solidFill>
              </a:rPr>
            </a:br>
            <a:r>
              <a:rPr lang="fr-FR" sz="2000" dirty="0" err="1" smtClean="0">
                <a:solidFill>
                  <a:schemeClr val="tx1"/>
                </a:solidFill>
              </a:rPr>
              <a:t>Solving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>
                <a:solidFill>
                  <a:schemeClr val="tx1"/>
                </a:solidFill>
              </a:rPr>
              <a:t>the "</a:t>
            </a:r>
            <a:r>
              <a:rPr lang="fr-FR" sz="2000" dirty="0" err="1">
                <a:solidFill>
                  <a:schemeClr val="tx1"/>
                </a:solidFill>
              </a:rPr>
              <a:t>ease</a:t>
            </a:r>
            <a:r>
              <a:rPr lang="fr-FR" sz="2000" dirty="0">
                <a:solidFill>
                  <a:schemeClr val="tx1"/>
                </a:solidFill>
              </a:rPr>
              <a:t> of use vs </a:t>
            </a:r>
            <a:r>
              <a:rPr lang="fr-FR" sz="2000" dirty="0" err="1">
                <a:solidFill>
                  <a:schemeClr val="tx1"/>
                </a:solidFill>
              </a:rPr>
              <a:t>security</a:t>
            </a:r>
            <a:r>
              <a:rPr lang="fr-FR" sz="2000" dirty="0">
                <a:solidFill>
                  <a:schemeClr val="tx1"/>
                </a:solidFill>
              </a:rPr>
              <a:t>" </a:t>
            </a:r>
            <a:r>
              <a:rPr lang="fr-FR" sz="2000" dirty="0" err="1">
                <a:solidFill>
                  <a:schemeClr val="tx1"/>
                </a:solidFill>
              </a:rPr>
              <a:t>equation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is</a:t>
            </a:r>
            <a:r>
              <a:rPr lang="fr-FR" sz="2000" dirty="0">
                <a:solidFill>
                  <a:schemeClr val="tx1"/>
                </a:solidFill>
              </a:rPr>
              <a:t> not an </a:t>
            </a:r>
            <a:r>
              <a:rPr lang="fr-FR" sz="2000" dirty="0" err="1">
                <a:solidFill>
                  <a:schemeClr val="tx1"/>
                </a:solidFill>
              </a:rPr>
              <a:t>easy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task</a:t>
            </a:r>
            <a:r>
              <a:rPr lang="fr-FR" sz="2000" dirty="0">
                <a:solidFill>
                  <a:schemeClr val="tx1"/>
                </a:solidFill>
              </a:rPr>
              <a:t>!</a:t>
            </a:r>
            <a:endParaRPr sz="2000" dirty="0">
              <a:solidFill>
                <a:schemeClr val="tx1"/>
              </a:solidFill>
            </a:endParaRPr>
          </a:p>
          <a:p>
            <a:pPr lvl="2">
              <a:defRPr/>
            </a:pPr>
            <a:endParaRPr lang="fr-FR" sz="1600" dirty="0">
              <a:solidFill>
                <a:schemeClr val="tx1"/>
              </a:solidFill>
            </a:endParaRPr>
          </a:p>
          <a:p>
            <a:pPr lvl="2">
              <a:defRPr/>
            </a:pPr>
            <a:endParaRPr lang="fr-FR" sz="1800" dirty="0">
              <a:solidFill>
                <a:schemeClr val="tx1"/>
              </a:solidFill>
            </a:endParaRPr>
          </a:p>
          <a:p>
            <a:pPr lvl="1">
              <a:defRPr/>
            </a:pPr>
            <a:endParaRPr lang="fr-FR" sz="1800" dirty="0">
              <a:solidFill>
                <a:schemeClr val="tx1"/>
              </a:solidFill>
            </a:endParaRPr>
          </a:p>
          <a:p>
            <a:pPr lvl="1">
              <a:defRPr/>
            </a:pPr>
            <a:endParaRPr lang="fr-FR" sz="1800" dirty="0">
              <a:solidFill>
                <a:schemeClr val="tx1"/>
              </a:solidFill>
            </a:endParaRPr>
          </a:p>
          <a:p>
            <a:pPr lvl="1">
              <a:defRPr/>
            </a:pPr>
            <a:endParaRPr lang="fr-FR" sz="1800" dirty="0">
              <a:solidFill>
                <a:schemeClr val="tx1"/>
              </a:solidFill>
            </a:endParaRPr>
          </a:p>
          <a:p>
            <a:pPr lvl="1">
              <a:defRPr/>
            </a:pPr>
            <a:endParaRPr lang="fr-FR" sz="1800" dirty="0">
              <a:solidFill>
                <a:schemeClr val="tx1"/>
              </a:solidFill>
            </a:endParaRPr>
          </a:p>
          <a:p>
            <a:pPr lvl="1">
              <a:defRPr/>
            </a:pPr>
            <a:endParaRPr lang="fr-FR" sz="1800" dirty="0">
              <a:solidFill>
                <a:schemeClr val="tx1"/>
              </a:solidFill>
            </a:endParaRPr>
          </a:p>
          <a:p>
            <a:pPr lvl="1">
              <a:defRPr/>
            </a:pP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6" name="Titre 1"/>
          <p:cNvSpPr>
            <a:spLocks/>
          </p:cNvSpPr>
          <p:nvPr/>
        </p:nvSpPr>
        <p:spPr bwMode="auto">
          <a:xfrm>
            <a:off x="395533" y="-27380"/>
            <a:ext cx="87129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>
              <a:spcBef>
                <a:spcPts val="0"/>
              </a:spcBef>
              <a:buNone/>
              <a:defRPr sz="3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fr-FR" sz="2400">
                <a:solidFill>
                  <a:srgbClr val="0070C0"/>
                </a:solidFill>
              </a:rPr>
              <a:t>Conclusion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8" name="Rectangle 7"/>
          <p:cNvSpPr/>
          <p:nvPr/>
        </p:nvSpPr>
        <p:spPr bwMode="auto">
          <a:xfrm>
            <a:off x="286830" y="1269997"/>
            <a:ext cx="8000995" cy="4152379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9" name="Ellipse 8"/>
          <p:cNvSpPr/>
          <p:nvPr/>
        </p:nvSpPr>
        <p:spPr bwMode="auto">
          <a:xfrm>
            <a:off x="8287832" y="6093296"/>
            <a:ext cx="244608" cy="19320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EIL - fond blan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576</Words>
  <Application>Microsoft Office PowerPoint</Application>
  <DocSecurity>0</DocSecurity>
  <PresentationFormat>Affichage à l'écran (4:3)</PresentationFormat>
  <Paragraphs>139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12" baseType="lpstr">
      <vt:lpstr>Conception personnalisée</vt:lpstr>
      <vt:lpstr>SOLEIL - fond blanc</vt:lpstr>
      <vt:lpstr>IT solutions to address operational challenges during COVID-19 Philippe Pierrot (I.T Security Officer and head of HelpDesk  Alain Buteau (Head of I.T infrastructure  group)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Synchrotron SOLEIL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YAO Stephanie</dc:creator>
  <cp:lastModifiedBy>Alain BUTEAU</cp:lastModifiedBy>
  <cp:revision>430</cp:revision>
  <dcterms:created xsi:type="dcterms:W3CDTF">2016-11-25T17:34:53Z</dcterms:created>
  <dcterms:modified xsi:type="dcterms:W3CDTF">2020-06-18T13:45:55Z</dcterms:modified>
  <dc:identifier/>
  <dc:language/>
  <cp:version/>
</cp:coreProperties>
</file>