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5" r:id="rId2"/>
    <p:sldId id="267" r:id="rId3"/>
    <p:sldId id="268" r:id="rId4"/>
    <p:sldId id="277" r:id="rId5"/>
    <p:sldId id="270" r:id="rId6"/>
    <p:sldId id="271" r:id="rId7"/>
    <p:sldId id="272" r:id="rId8"/>
    <p:sldId id="273" r:id="rId9"/>
    <p:sldId id="274" r:id="rId10"/>
    <p:sldId id="292" r:id="rId11"/>
    <p:sldId id="275" r:id="rId12"/>
    <p:sldId id="276" r:id="rId13"/>
    <p:sldId id="281" r:id="rId14"/>
    <p:sldId id="280" r:id="rId15"/>
    <p:sldId id="282" r:id="rId16"/>
    <p:sldId id="294" r:id="rId17"/>
    <p:sldId id="283" r:id="rId18"/>
    <p:sldId id="285" r:id="rId19"/>
    <p:sldId id="284" r:id="rId20"/>
    <p:sldId id="286" r:id="rId21"/>
    <p:sldId id="287" r:id="rId22"/>
    <p:sldId id="291" r:id="rId23"/>
    <p:sldId id="288" r:id="rId24"/>
    <p:sldId id="290" r:id="rId25"/>
    <p:sldId id="293" r:id="rId26"/>
    <p:sldId id="289" r:id="rId27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30"/>
    </p:embeddedFont>
    <p:embeddedFont>
      <p:font typeface="Arial Narrow" panose="020B060602020203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390D162-CC63-4D5F-AF65-FE27921142D1}">
          <p14:sldIdLst>
            <p14:sldId id="265"/>
            <p14:sldId id="267"/>
            <p14:sldId id="268"/>
            <p14:sldId id="277"/>
            <p14:sldId id="270"/>
            <p14:sldId id="271"/>
            <p14:sldId id="272"/>
            <p14:sldId id="273"/>
            <p14:sldId id="274"/>
            <p14:sldId id="292"/>
            <p14:sldId id="275"/>
            <p14:sldId id="276"/>
            <p14:sldId id="281"/>
            <p14:sldId id="280"/>
            <p14:sldId id="282"/>
            <p14:sldId id="294"/>
            <p14:sldId id="283"/>
            <p14:sldId id="285"/>
            <p14:sldId id="284"/>
            <p14:sldId id="286"/>
            <p14:sldId id="287"/>
            <p14:sldId id="291"/>
            <p14:sldId id="288"/>
            <p14:sldId id="290"/>
            <p14:sldId id="293"/>
            <p14:sldId id="2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5E9F"/>
    <a:srgbClr val="88A0B8"/>
    <a:srgbClr val="FFFFFF"/>
    <a:srgbClr val="979F07"/>
    <a:srgbClr val="112E50"/>
    <a:srgbClr val="DEDFE6"/>
    <a:srgbClr val="5F0E0B"/>
    <a:srgbClr val="9C9D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73" autoAdjust="0"/>
  </p:normalViewPr>
  <p:slideViewPr>
    <p:cSldViewPr>
      <p:cViewPr varScale="1">
        <p:scale>
          <a:sx n="70" d="100"/>
          <a:sy n="70" d="100"/>
        </p:scale>
        <p:origin x="-11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7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BD02A-659A-4BD1-8867-123BE9625D58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6BDD0-B58C-4867-AEFE-A74914E55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94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710A5-AAF5-4646-B3F4-B8B6E5726253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4D05F-0845-432B-BBD0-32E47074A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6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60161"/>
            <a:ext cx="44958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143000"/>
            <a:ext cx="4495800" cy="1728446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1149172"/>
            <a:ext cx="35814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5266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6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4076818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09600" y="3505200"/>
            <a:ext cx="4076818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686182" y="1295400"/>
            <a:ext cx="4076818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4686182" y="3505200"/>
            <a:ext cx="4076818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0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2037471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2667000" y="1676400"/>
            <a:ext cx="2037471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724400" y="1676400"/>
            <a:ext cx="2037471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781800" y="1676400"/>
            <a:ext cx="2049194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6781800" y="2819400"/>
            <a:ext cx="2037471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609600" y="2819400"/>
            <a:ext cx="2037471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2667000" y="2819400"/>
            <a:ext cx="2037471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4724400" y="2819400"/>
            <a:ext cx="2049194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4724400" y="3962400"/>
            <a:ext cx="2037471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609600" y="3962400"/>
            <a:ext cx="2037471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2667000" y="3962400"/>
            <a:ext cx="2049194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6781800" y="3962400"/>
            <a:ext cx="2037471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459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04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906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906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45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19200"/>
            <a:ext cx="4040188" cy="955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19200"/>
            <a:ext cx="4041775" cy="955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52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75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309265"/>
            <a:ext cx="6477000" cy="1169551"/>
          </a:xfrm>
        </p:spPr>
        <p:txBody>
          <a:bodyPr anchor="b"/>
          <a:lstStyle>
            <a:lvl1pPr algn="l">
              <a:defRPr sz="3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19200"/>
            <a:ext cx="5111751" cy="4648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205843"/>
            <a:ext cx="3008313" cy="466155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7937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61510"/>
            <a:ext cx="6019800" cy="415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87488" y="990600"/>
            <a:ext cx="6056312" cy="3736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0" y="5257800"/>
            <a:ext cx="6019800" cy="5191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1122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199"/>
            <a:ext cx="1524000" cy="838711"/>
          </a:xfrm>
          <a:prstGeom prst="rect">
            <a:avLst/>
          </a:prstGeom>
        </p:spPr>
      </p:pic>
      <p:sp>
        <p:nvSpPr>
          <p:cNvPr id="5" name="Snip Diagonal Corner Rectangle 4"/>
          <p:cNvSpPr/>
          <p:nvPr userDrawn="1"/>
        </p:nvSpPr>
        <p:spPr>
          <a:xfrm>
            <a:off x="8458200" y="304800"/>
            <a:ext cx="609600" cy="381000"/>
          </a:xfrm>
          <a:prstGeom prst="snip2DiagRect">
            <a:avLst/>
          </a:prstGeom>
          <a:solidFill>
            <a:srgbClr val="125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3200400" cy="457200"/>
          </a:xfrm>
          <a:prstGeom prst="rect">
            <a:avLst/>
          </a:prstGeom>
          <a:solidFill>
            <a:srgbClr val="DED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2971800" y="6400800"/>
            <a:ext cx="3200400" cy="457200"/>
          </a:xfrm>
          <a:prstGeom prst="rect">
            <a:avLst/>
          </a:prstGeom>
          <a:solidFill>
            <a:srgbClr val="979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angle 13"/>
          <p:cNvSpPr/>
          <p:nvPr/>
        </p:nvSpPr>
        <p:spPr>
          <a:xfrm>
            <a:off x="6172200" y="6400800"/>
            <a:ext cx="2971800" cy="457200"/>
          </a:xfrm>
          <a:prstGeom prst="rect">
            <a:avLst/>
          </a:prstGeom>
          <a:solidFill>
            <a:srgbClr val="88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553200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0" algn="l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1"/>
            <a:ext cx="82296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Footer Placeholder 4"/>
          <p:cNvSpPr txBox="1">
            <a:spLocks/>
          </p:cNvSpPr>
          <p:nvPr/>
        </p:nvSpPr>
        <p:spPr>
          <a:xfrm>
            <a:off x="0" y="6550223"/>
            <a:ext cx="29718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rgbClr val="112E50"/>
                </a:solidFill>
              </a:rPr>
              <a:t>J. Marcos</a:t>
            </a:r>
            <a:endParaRPr lang="es-ES" dirty="0">
              <a:solidFill>
                <a:srgbClr val="112E50"/>
              </a:solidFill>
            </a:endParaRPr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2971799" y="6545757"/>
            <a:ext cx="31804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chemeClr val="bg1"/>
                </a:solidFill>
              </a:rPr>
              <a:t>ALBA </a:t>
            </a:r>
            <a:r>
              <a:rPr lang="es-ES" dirty="0" err="1" smtClean="0">
                <a:solidFill>
                  <a:schemeClr val="bg1"/>
                </a:solidFill>
              </a:rPr>
              <a:t>Mag</a:t>
            </a:r>
            <a:r>
              <a:rPr lang="es-ES" dirty="0" smtClean="0">
                <a:solidFill>
                  <a:schemeClr val="bg1"/>
                </a:solidFill>
              </a:rPr>
              <a:t>. Meas. </a:t>
            </a:r>
            <a:r>
              <a:rPr lang="es-ES" dirty="0" err="1" smtClean="0">
                <a:solidFill>
                  <a:schemeClr val="bg1"/>
                </a:solidFill>
              </a:rPr>
              <a:t>Lab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6152271" y="6544267"/>
            <a:ext cx="29718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chemeClr val="bg1"/>
                </a:solidFill>
              </a:rPr>
              <a:t>30</a:t>
            </a:r>
            <a:r>
              <a:rPr lang="es-ES" baseline="30000" dirty="0" smtClean="0">
                <a:solidFill>
                  <a:schemeClr val="bg1"/>
                </a:solidFill>
              </a:rPr>
              <a:t>th</a:t>
            </a:r>
            <a:r>
              <a:rPr lang="es-ES" dirty="0" smtClean="0">
                <a:solidFill>
                  <a:schemeClr val="bg1"/>
                </a:solidFill>
              </a:rPr>
              <a:t> Nov</a:t>
            </a:r>
            <a:r>
              <a:rPr lang="es-ES" baseline="0" dirty="0" smtClean="0">
                <a:solidFill>
                  <a:schemeClr val="bg1"/>
                </a:solidFill>
              </a:rPr>
              <a:t> 2016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8458200" y="341411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043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9" r:id="rId1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lang="en-US" sz="3500" b="1" kern="1200" smtClean="0">
          <a:solidFill>
            <a:srgbClr val="112E50"/>
          </a:solidFill>
          <a:latin typeface="Arial" pitchFamily="34" charset="0"/>
          <a:ea typeface="+mn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959F38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112E50"/>
        </a:buClr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959F38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112E50"/>
        </a:buClr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88A0B8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7200" y="4495800"/>
            <a:ext cx="4495800" cy="1088064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J.Marcos</a:t>
            </a:r>
            <a:r>
              <a:rPr lang="en-US" sz="2000" dirty="0" smtClean="0"/>
              <a:t> on behalf of ID Section</a:t>
            </a:r>
            <a:endParaRPr lang="en-US" sz="16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46989"/>
            <a:ext cx="4495800" cy="2739211"/>
          </a:xfrm>
        </p:spPr>
        <p:txBody>
          <a:bodyPr/>
          <a:lstStyle/>
          <a:p>
            <a:r>
              <a:rPr lang="en-US" dirty="0" smtClean="0"/>
              <a:t>ALBA Magnetic measurements laboratory.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Latest developments.</a:t>
            </a:r>
            <a:endParaRPr lang="en-US" dirty="0"/>
          </a:p>
        </p:txBody>
      </p:sp>
      <p:pic>
        <p:nvPicPr>
          <p:cNvPr id="9" name="Picture 3" descr="Z:\Sincrotro\MagMeasLab\NewSystemClosedMagnets\Visita CIEMAT\P1250134.JPG"/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7" t="4997" r="21534"/>
          <a:stretch/>
        </p:blipFill>
        <p:spPr bwMode="auto">
          <a:xfrm>
            <a:off x="5562600" y="1044914"/>
            <a:ext cx="3200399" cy="48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56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876801"/>
          </a:xfrm>
        </p:spPr>
        <p:txBody>
          <a:bodyPr>
            <a:normAutofit/>
          </a:bodyPr>
          <a:lstStyle/>
          <a:p>
            <a:r>
              <a:rPr lang="en-US" sz="1600" dirty="0" smtClean="0"/>
              <a:t>At ALBA magnetic measurements lab. we make a continuous effort in order to </a:t>
            </a:r>
            <a:r>
              <a:rPr lang="en-US" sz="1600" b="1" dirty="0" smtClean="0">
                <a:solidFill>
                  <a:srgbClr val="125E9F"/>
                </a:solidFill>
              </a:rPr>
              <a:t>improve the performance</a:t>
            </a:r>
            <a:r>
              <a:rPr lang="en-US" sz="1600" dirty="0" smtClean="0"/>
              <a:t> of the existing systems and to </a:t>
            </a:r>
            <a:r>
              <a:rPr lang="en-US" sz="1600" b="1" dirty="0" smtClean="0">
                <a:solidFill>
                  <a:srgbClr val="125E9F"/>
                </a:solidFill>
              </a:rPr>
              <a:t>extend its capabilities</a:t>
            </a:r>
            <a:r>
              <a:rPr lang="en-US" sz="1600" dirty="0" smtClean="0"/>
              <a:t>.</a:t>
            </a:r>
          </a:p>
        </p:txBody>
      </p:sp>
      <p:sp>
        <p:nvSpPr>
          <p:cNvPr id="4" name="AutoShape 2" descr="Resultat d'imatges de sigmaphi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5" descr="Resultat d'imatges de sigmaphi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5" y="1752600"/>
            <a:ext cx="4035425" cy="1655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752600"/>
            <a:ext cx="3135183" cy="1876929"/>
          </a:xfrm>
          <a:prstGeom prst="rect">
            <a:avLst/>
          </a:prstGeom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1" y="3847166"/>
            <a:ext cx="2173306" cy="245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38200" y="3407773"/>
            <a:ext cx="263084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 diameter rotating coils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4038600"/>
            <a:ext cx="3405187" cy="226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814767" y="3630427"/>
            <a:ext cx="25672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Hall probe with increased length for closed magnets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62200" y="4621649"/>
            <a:ext cx="152400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magnetic needles system with enhanced gradient for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fiducialization</a:t>
            </a:r>
            <a:endParaRPr lang="en-US" sz="1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91400" y="4671536"/>
            <a:ext cx="152400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 dipole for alignment of Hall probes</a:t>
            </a:r>
          </a:p>
        </p:txBody>
      </p:sp>
    </p:spTree>
    <p:extLst>
      <p:ext uri="{BB962C8B-B14F-4D97-AF65-F5344CB8AC3E}">
        <p14:creationId xmlns:p14="http://schemas.microsoft.com/office/powerpoint/2010/main" val="738408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 anchorCtr="1"/>
          <a:lstStyle/>
          <a:p>
            <a:pPr algn="ctr"/>
            <a:r>
              <a:rPr lang="en-US" dirty="0" smtClean="0">
                <a:solidFill>
                  <a:srgbClr val="112E50">
                    <a:alpha val="30000"/>
                  </a:srgbClr>
                </a:solidFill>
              </a:rPr>
              <a:t>1</a:t>
            </a:r>
          </a:p>
          <a:p>
            <a:pPr algn="ctr"/>
            <a:r>
              <a:rPr lang="en-US" dirty="0" smtClean="0">
                <a:solidFill>
                  <a:srgbClr val="112E50">
                    <a:alpha val="30000"/>
                  </a:srgbClr>
                </a:solidFill>
              </a:rPr>
              <a:t>Introduction</a:t>
            </a:r>
            <a:endParaRPr lang="en-US" dirty="0">
              <a:solidFill>
                <a:srgbClr val="112E50">
                  <a:alpha val="30000"/>
                </a:srgb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 anchor="ctr" anchorCtr="1"/>
          <a:lstStyle/>
          <a:p>
            <a:pPr algn="ctr"/>
            <a:r>
              <a:rPr lang="en-US" dirty="0" smtClean="0"/>
              <a:t>3</a:t>
            </a:r>
          </a:p>
          <a:p>
            <a:r>
              <a:rPr lang="en-US" dirty="0" smtClean="0"/>
              <a:t>Latest developments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 anchor="ctr" anchorCtr="1"/>
          <a:lstStyle/>
          <a:p>
            <a:pPr algn="ctr"/>
            <a:r>
              <a:rPr lang="en-US" dirty="0" smtClean="0">
                <a:solidFill>
                  <a:schemeClr val="bg1">
                    <a:alpha val="30000"/>
                  </a:schemeClr>
                </a:solidFill>
              </a:rPr>
              <a:t>2</a:t>
            </a:r>
          </a:p>
          <a:p>
            <a:pPr algn="ctr"/>
            <a:r>
              <a:rPr lang="en-US" dirty="0" smtClean="0">
                <a:solidFill>
                  <a:schemeClr val="bg1">
                    <a:alpha val="30000"/>
                  </a:schemeClr>
                </a:solidFill>
              </a:rPr>
              <a:t>Activities</a:t>
            </a:r>
            <a:endParaRPr lang="en-US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5"/>
          </p:nvPr>
        </p:nvSpPr>
        <p:spPr/>
        <p:txBody>
          <a:bodyPr anchor="ctr" anchorCtr="1"/>
          <a:lstStyle/>
          <a:p>
            <a:pPr algn="ctr"/>
            <a:r>
              <a:rPr lang="en-US" dirty="0" smtClean="0">
                <a:solidFill>
                  <a:schemeClr val="bg1">
                    <a:alpha val="30000"/>
                  </a:schemeClr>
                </a:solidFill>
              </a:rPr>
              <a:t>4</a:t>
            </a:r>
          </a:p>
          <a:p>
            <a:pPr algn="ctr"/>
            <a:r>
              <a:rPr lang="en-US" dirty="0" smtClean="0">
                <a:solidFill>
                  <a:schemeClr val="bg1">
                    <a:alpha val="30000"/>
                  </a:schemeClr>
                </a:solidFill>
              </a:rPr>
              <a:t>Conclusions</a:t>
            </a:r>
            <a:endParaRPr lang="en-US" dirty="0">
              <a:solidFill>
                <a:schemeClr val="bg1">
                  <a:alpha val="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6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During the last years an interest has emerged in developing systems to measure </a:t>
            </a:r>
            <a:r>
              <a:rPr lang="en-US" sz="2000" b="1" dirty="0" smtClean="0">
                <a:solidFill>
                  <a:srgbClr val="125E9F"/>
                </a:solidFill>
              </a:rPr>
              <a:t>magnetic field inside “closed” structures</a:t>
            </a:r>
          </a:p>
          <a:p>
            <a:pPr marL="0" indent="0">
              <a:buNone/>
            </a:pPr>
            <a:endParaRPr lang="en-US" sz="2000" b="1" dirty="0" smtClean="0">
              <a:solidFill>
                <a:srgbClr val="125E9F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ym typeface="Symbol"/>
              </a:rPr>
              <a:t> superconducting devices (either wigglers or </a:t>
            </a:r>
            <a:r>
              <a:rPr lang="en-US" sz="2000" dirty="0" err="1" smtClean="0">
                <a:sym typeface="Symbol"/>
              </a:rPr>
              <a:t>undulators</a:t>
            </a:r>
            <a:r>
              <a:rPr lang="en-US" sz="2000" dirty="0" smtClean="0">
                <a:sym typeface="Symbol"/>
              </a:rPr>
              <a:t>), in-vacuum devices (either cryogenic or RT), H-type long dipolar magnets…</a:t>
            </a:r>
            <a:endParaRPr lang="en-US" sz="2000" dirty="0" smtClean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2750608" cy="183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Resultat d'imatges de superconducting wiggl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3"/>
          <a:stretch/>
        </p:blipFill>
        <p:spPr bwMode="auto">
          <a:xfrm>
            <a:off x="2971800" y="3429000"/>
            <a:ext cx="3083299" cy="183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69" y="3886200"/>
            <a:ext cx="2997131" cy="102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5800" y="5267416"/>
            <a:ext cx="154401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in-vacuum ID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26111" y="5267416"/>
            <a:ext cx="264687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Superconducting device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61788" y="5267416"/>
            <a:ext cx="154401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H-type dipole</a:t>
            </a:r>
          </a:p>
        </p:txBody>
      </p:sp>
    </p:spTree>
    <p:extLst>
      <p:ext uri="{BB962C8B-B14F-4D97-AF65-F5344CB8AC3E}">
        <p14:creationId xmlns:p14="http://schemas.microsoft.com/office/powerpoint/2010/main" val="2443155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953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Most of </a:t>
            </a:r>
            <a:r>
              <a:rPr lang="en-US" sz="2000" dirty="0" smtClean="0"/>
              <a:t>the implemented </a:t>
            </a:r>
            <a:r>
              <a:rPr lang="en-US" sz="2000" dirty="0"/>
              <a:t>solutions involve </a:t>
            </a:r>
            <a:r>
              <a:rPr lang="en-US" sz="2000" b="1" dirty="0">
                <a:solidFill>
                  <a:srgbClr val="125E9F"/>
                </a:solidFill>
              </a:rPr>
              <a:t>introducing the mechanics inside </a:t>
            </a:r>
            <a:r>
              <a:rPr lang="en-US" sz="2000" b="1" dirty="0" smtClean="0">
                <a:solidFill>
                  <a:srgbClr val="125E9F"/>
                </a:solidFill>
              </a:rPr>
              <a:t>the </a:t>
            </a:r>
            <a:r>
              <a:rPr lang="en-US" sz="2000" b="1" dirty="0">
                <a:solidFill>
                  <a:srgbClr val="125E9F"/>
                </a:solidFill>
              </a:rPr>
              <a:t>vacuum chamber</a:t>
            </a:r>
            <a:r>
              <a:rPr lang="en-US" sz="2000" dirty="0"/>
              <a:t>, and are very specific for each case.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1461" y="1679913"/>
            <a:ext cx="1587166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SAFALI system</a:t>
            </a:r>
          </a:p>
          <a:p>
            <a:pPr algn="ctr"/>
            <a:r>
              <a:rPr lang="en-US" sz="1600" dirty="0" smtClean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Spring8 (2007)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2910427" cy="98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2514600" cy="188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36738" y="1703457"/>
            <a:ext cx="15311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ESRF (2008)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962400"/>
            <a:ext cx="2633074" cy="167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44940" y="1675327"/>
            <a:ext cx="212109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CASPER II system</a:t>
            </a:r>
          </a:p>
          <a:p>
            <a:pPr algn="ctr"/>
            <a:r>
              <a:rPr lang="en-US" dirty="0" smtClean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ANKA (2011)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303430"/>
            <a:ext cx="2511290" cy="188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Resultat d'imatges de casper II ank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2895600" cy="127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222" y="2057400"/>
            <a:ext cx="2525830" cy="186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ded Corner 3"/>
          <p:cNvSpPr/>
          <p:nvPr/>
        </p:nvSpPr>
        <p:spPr>
          <a:xfrm>
            <a:off x="228600" y="5662136"/>
            <a:ext cx="2743200" cy="738664"/>
          </a:xfrm>
          <a:prstGeom prst="foldedCorne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08000" rIns="36000" bIns="36000" rtlCol="0" anchor="ctr" anchorCtr="1"/>
          <a:lstStyle/>
          <a:p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IN-SITU UNDULATOR FIELD MEASUREMENT WITH THE SAFALI SYSTEM</a:t>
            </a:r>
          </a:p>
          <a:p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Tanaka </a:t>
            </a:r>
            <a:r>
              <a:rPr lang="en-US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</a:p>
          <a:p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Proceedings of FEL07, Novosibirsk, </a:t>
            </a:r>
            <a:r>
              <a:rPr lang="en-US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WEPPH052</a:t>
            </a:r>
            <a:endParaRPr 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olded Corner 17"/>
          <p:cNvSpPr/>
          <p:nvPr/>
        </p:nvSpPr>
        <p:spPr>
          <a:xfrm>
            <a:off x="3076144" y="5662136"/>
            <a:ext cx="3012207" cy="735315"/>
          </a:xfrm>
          <a:prstGeom prst="foldedCorne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08000" rIns="36000" bIns="36000" rtlCol="0" anchor="ctr" anchorCtr="1"/>
          <a:lstStyle/>
          <a:p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OF A CRYOGENIC PERMANENT MAGNET UNDULATOR AT THE ESRF</a:t>
            </a:r>
          </a:p>
          <a:p>
            <a:r>
              <a:rPr lang="en-US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J.Chavanne</a:t>
            </a: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9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Proceedings of EPAC08, Genoa, WEPC105</a:t>
            </a:r>
          </a:p>
        </p:txBody>
      </p:sp>
      <p:sp>
        <p:nvSpPr>
          <p:cNvPr id="19" name="Folded Corner 18"/>
          <p:cNvSpPr/>
          <p:nvPr/>
        </p:nvSpPr>
        <p:spPr>
          <a:xfrm>
            <a:off x="6226541" y="5665485"/>
            <a:ext cx="2841259" cy="735315"/>
          </a:xfrm>
          <a:prstGeom prst="foldedCorne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08000" rIns="36000" bIns="36000" rtlCol="0" anchor="ctr" anchorCtr="1"/>
          <a:lstStyle/>
          <a:p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CHARACTERIZATION OF A SUPERCONDUCTING UNDULATOR MOCKUP WITH THE CASPER II MAGNETIC MEASUREMENT SYSTEM</a:t>
            </a:r>
          </a:p>
          <a:p>
            <a:r>
              <a:rPr lang="en-US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S.Gerstl</a:t>
            </a: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</a:p>
          <a:p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Proceedings of IPAC15, Richmond, WEPMA027</a:t>
            </a:r>
          </a:p>
        </p:txBody>
      </p:sp>
    </p:spTree>
    <p:extLst>
      <p:ext uri="{BB962C8B-B14F-4D97-AF65-F5344CB8AC3E}">
        <p14:creationId xmlns:p14="http://schemas.microsoft.com/office/powerpoint/2010/main" val="3995076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953001"/>
          </a:xfrm>
        </p:spPr>
        <p:txBody>
          <a:bodyPr>
            <a:normAutofit/>
          </a:bodyPr>
          <a:lstStyle/>
          <a:p>
            <a:r>
              <a:rPr lang="en-US" sz="1600" dirty="0" smtClean="0"/>
              <a:t>At </a:t>
            </a:r>
            <a:r>
              <a:rPr lang="en-US" sz="1600" b="1" dirty="0" smtClean="0">
                <a:solidFill>
                  <a:srgbClr val="125E9F"/>
                </a:solidFill>
              </a:rPr>
              <a:t>ALBA</a:t>
            </a:r>
            <a:r>
              <a:rPr lang="en-US" sz="1600" dirty="0" smtClean="0"/>
              <a:t> we have been looking for a more general approach, providing </a:t>
            </a:r>
            <a:r>
              <a:rPr lang="en-US" sz="1600" b="1" dirty="0" smtClean="0">
                <a:solidFill>
                  <a:srgbClr val="125E9F"/>
                </a:solidFill>
              </a:rPr>
              <a:t>more flexibility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Two conceptual alternatives based on placing a </a:t>
            </a:r>
            <a:r>
              <a:rPr lang="en-US" sz="1600" b="1" dirty="0" smtClean="0">
                <a:solidFill>
                  <a:srgbClr val="125E9F"/>
                </a:solidFill>
              </a:rPr>
              <a:t>light Hall probe on top of a stretched flexible tape</a:t>
            </a:r>
            <a:r>
              <a:rPr lang="en-US" sz="1600" dirty="0" smtClean="0"/>
              <a:t> were presented at IMMW18 Workshop  (2013).</a:t>
            </a:r>
          </a:p>
          <a:p>
            <a:r>
              <a:rPr lang="en-US" altLang="en-US" sz="1600" b="1" dirty="0"/>
              <a:t>Main concern:</a:t>
            </a:r>
            <a:r>
              <a:rPr lang="en-US" altLang="en-US" sz="1600" b="1" dirty="0">
                <a:solidFill>
                  <a:srgbClr val="125E9F"/>
                </a:solidFill>
              </a:rPr>
              <a:t> vibrations</a:t>
            </a:r>
            <a:r>
              <a:rPr lang="en-US" altLang="en-US" sz="1600" dirty="0"/>
              <a:t>. But they depend on tension and f</a:t>
            </a:r>
            <a:r>
              <a:rPr lang="en-US" altLang="en-US" sz="1600" baseline="-25000" dirty="0"/>
              <a:t>0</a:t>
            </a:r>
            <a:r>
              <a:rPr lang="en-US" altLang="en-US" sz="1600" dirty="0"/>
              <a:t> can be shifted to high values (&gt;100 Hz).</a:t>
            </a:r>
          </a:p>
          <a:p>
            <a:endParaRPr lang="en-US" sz="1600" dirty="0" smtClean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254">
            <a:off x="579071" y="3093000"/>
            <a:ext cx="3681706" cy="205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Esquema-banc-2"/>
          <p:cNvPicPr>
            <a:picLocks noChangeAspect="1" noChangeArrowheads="1"/>
          </p:cNvPicPr>
          <p:nvPr/>
        </p:nvPicPr>
        <p:blipFill>
          <a:blip r:embed="rId3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79748"/>
            <a:ext cx="2819400" cy="240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140617" y="2673795"/>
            <a:ext cx="2592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smtClean="0">
                <a:solidFill>
                  <a:srgbClr val="125E9F"/>
                </a:solidFill>
                <a:latin typeface="DIN Next LT Pro Bold" pitchFamily="34" charset="0"/>
              </a:rPr>
              <a:t>Option 1: </a:t>
            </a:r>
            <a:r>
              <a:rPr lang="en-US" altLang="en-US" b="0" dirty="0" smtClean="0">
                <a:latin typeface="DIN Next LT Pro Bold" pitchFamily="34" charset="0"/>
              </a:rPr>
              <a:t>«longbow»</a:t>
            </a:r>
            <a:endParaRPr lang="en-US" altLang="en-US" b="0" dirty="0">
              <a:latin typeface="DIN Next LT Pro Bold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81000" y="5251204"/>
            <a:ext cx="4114800" cy="99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82563" indent="-182563" eaLnBrk="1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</a:pPr>
            <a:r>
              <a:rPr lang="en-US" altLang="en-US" sz="1400" b="0" dirty="0" smtClean="0">
                <a:latin typeface="Arial" pitchFamily="34" charset="0"/>
                <a:cs typeface="Arial" pitchFamily="34" charset="0"/>
              </a:rPr>
              <a:t>Using current existing bench with an attached </a:t>
            </a:r>
            <a:r>
              <a:rPr lang="en-US" altLang="en-US" sz="1400" dirty="0" smtClean="0">
                <a:solidFill>
                  <a:srgbClr val="125E9F"/>
                </a:solidFill>
                <a:latin typeface="Arial" pitchFamily="34" charset="0"/>
                <a:cs typeface="Arial" pitchFamily="34" charset="0"/>
              </a:rPr>
              <a:t>«longbow</a:t>
            </a:r>
            <a:r>
              <a:rPr lang="en-US" altLang="en-US" sz="1400" dirty="0">
                <a:solidFill>
                  <a:srgbClr val="125E9F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altLang="en-US" sz="1400" dirty="0" smtClean="0">
                <a:solidFill>
                  <a:srgbClr val="125E9F"/>
                </a:solidFill>
                <a:latin typeface="Arial" pitchFamily="34" charset="0"/>
                <a:cs typeface="Arial" pitchFamily="34" charset="0"/>
              </a:rPr>
              <a:t> arch</a:t>
            </a:r>
            <a:r>
              <a:rPr lang="en-US" altLang="en-US" sz="1400" b="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82563" indent="-182563" eaLnBrk="1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</a:pPr>
            <a:r>
              <a:rPr lang="en-US" altLang="en-US" sz="1400" dirty="0" smtClean="0">
                <a:solidFill>
                  <a:srgbClr val="125E9F"/>
                </a:solidFill>
                <a:latin typeface="Arial" pitchFamily="34" charset="0"/>
                <a:cs typeface="Arial" pitchFamily="34" charset="0"/>
              </a:rPr>
              <a:t>Main drawback</a:t>
            </a:r>
            <a:r>
              <a:rPr lang="en-US" altLang="en-US" sz="1400" b="0" dirty="0" smtClean="0">
                <a:latin typeface="Arial" pitchFamily="34" charset="0"/>
                <a:cs typeface="Arial" pitchFamily="34" charset="0"/>
              </a:rPr>
              <a:t>: a bench </a:t>
            </a:r>
            <a:r>
              <a:rPr lang="en-US" altLang="en-US" sz="1400" dirty="0" smtClean="0">
                <a:solidFill>
                  <a:srgbClr val="125E9F"/>
                </a:solidFill>
                <a:latin typeface="Arial" pitchFamily="34" charset="0"/>
                <a:cs typeface="Arial" pitchFamily="34" charset="0"/>
              </a:rPr>
              <a:t>~3 times longer</a:t>
            </a:r>
            <a:r>
              <a:rPr lang="en-US" altLang="en-US" sz="1400" b="0" dirty="0" smtClean="0">
                <a:latin typeface="Arial" pitchFamily="34" charset="0"/>
                <a:cs typeface="Arial" pitchFamily="34" charset="0"/>
              </a:rPr>
              <a:t> than the structure to be measured is required.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348923" y="2438400"/>
            <a:ext cx="2592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smtClean="0">
                <a:solidFill>
                  <a:srgbClr val="125E9F"/>
                </a:solidFill>
                <a:latin typeface="DIN Next LT Pro Bold" pitchFamily="34" charset="0"/>
              </a:rPr>
              <a:t>Option 2: </a:t>
            </a:r>
            <a:r>
              <a:rPr lang="en-US" altLang="en-US" b="0" dirty="0" smtClean="0">
                <a:latin typeface="DIN Next LT Pro Bold" pitchFamily="34" charset="0"/>
              </a:rPr>
              <a:t>double-bench</a:t>
            </a:r>
            <a:endParaRPr lang="en-US" altLang="en-US" b="0" dirty="0">
              <a:latin typeface="DIN Next LT Pro Bold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724400" y="5181600"/>
            <a:ext cx="4267200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1400" b="0"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b="1"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b="1"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b="1"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Calibri" pitchFamily="34" charset="0"/>
                <a:cs typeface="Arial" charset="0"/>
              </a:defRPr>
            </a:lvl9pPr>
          </a:lstStyle>
          <a:p>
            <a:pPr marL="182563" indent="-182563"/>
            <a:r>
              <a:rPr lang="en-US" altLang="en-US" dirty="0" smtClean="0"/>
              <a:t>M2 and M3 motors defining position.</a:t>
            </a:r>
          </a:p>
          <a:p>
            <a:pPr marL="182563" indent="-182563"/>
            <a:r>
              <a:rPr lang="en-US" altLang="en-US" dirty="0" smtClean="0"/>
              <a:t>M1 motor controlled by a load cell at higher frequency.</a:t>
            </a:r>
          </a:p>
          <a:p>
            <a:pPr marL="182563" indent="-182563"/>
            <a:r>
              <a:rPr lang="en-US" altLang="en-US" b="1" dirty="0" smtClean="0">
                <a:solidFill>
                  <a:srgbClr val="125E9F"/>
                </a:solidFill>
              </a:rPr>
              <a:t>More complicated solution</a:t>
            </a:r>
            <a:r>
              <a:rPr lang="en-US" altLang="en-US" dirty="0" smtClean="0"/>
              <a:t> from a mechanical and control system point of view.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9251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953001"/>
          </a:xfrm>
        </p:spPr>
        <p:txBody>
          <a:bodyPr>
            <a:normAutofit/>
          </a:bodyPr>
          <a:lstStyle/>
          <a:p>
            <a:r>
              <a:rPr lang="en-US" sz="1600" dirty="0" smtClean="0"/>
              <a:t>It was decided to implement the </a:t>
            </a:r>
            <a:r>
              <a:rPr lang="en-US" sz="1600" b="1" dirty="0" smtClean="0">
                <a:solidFill>
                  <a:srgbClr val="125E9F"/>
                </a:solidFill>
              </a:rPr>
              <a:t>«longbow» option</a:t>
            </a:r>
            <a:r>
              <a:rPr lang="en-US" sz="1600" dirty="0" smtClean="0"/>
              <a:t>, given that it was mechanically simpler.</a:t>
            </a:r>
          </a:p>
          <a:p>
            <a:r>
              <a:rPr lang="en-US" sz="1600" dirty="0" smtClean="0"/>
              <a:t>A prototype well suited to carry out an on-going </a:t>
            </a:r>
            <a:r>
              <a:rPr lang="en-US" sz="1600" b="1" dirty="0" smtClean="0">
                <a:solidFill>
                  <a:srgbClr val="125E9F"/>
                </a:solidFill>
              </a:rPr>
              <a:t>collaboration with CIEMAT</a:t>
            </a:r>
            <a:r>
              <a:rPr lang="en-US" sz="1600" dirty="0" smtClean="0"/>
              <a:t> has been developed in-house.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927" y="2278064"/>
            <a:ext cx="3484563" cy="3636962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grpSp>
        <p:nvGrpSpPr>
          <p:cNvPr id="4" name="Group 3"/>
          <p:cNvGrpSpPr/>
          <p:nvPr/>
        </p:nvGrpSpPr>
        <p:grpSpPr>
          <a:xfrm>
            <a:off x="2725615" y="4263231"/>
            <a:ext cx="1160879" cy="1436132"/>
            <a:chOff x="3657600" y="4114800"/>
            <a:chExt cx="1160879" cy="1436132"/>
          </a:xfrm>
        </p:grpSpPr>
        <p:sp>
          <p:nvSpPr>
            <p:cNvPr id="14" name="Line 23"/>
            <p:cNvSpPr>
              <a:spLocks noChangeShapeType="1"/>
            </p:cNvSpPr>
            <p:nvPr/>
          </p:nvSpPr>
          <p:spPr bwMode="auto">
            <a:xfrm>
              <a:off x="4038600" y="42672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Line 24"/>
            <p:cNvSpPr>
              <a:spLocks noChangeShapeType="1"/>
            </p:cNvSpPr>
            <p:nvPr/>
          </p:nvSpPr>
          <p:spPr bwMode="auto">
            <a:xfrm>
              <a:off x="4038600" y="4800600"/>
              <a:ext cx="4572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Line 25"/>
            <p:cNvSpPr>
              <a:spLocks noChangeShapeType="1"/>
            </p:cNvSpPr>
            <p:nvPr/>
          </p:nvSpPr>
          <p:spPr bwMode="auto">
            <a:xfrm flipH="1">
              <a:off x="3733800" y="4800600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 Box 26"/>
            <p:cNvSpPr txBox="1">
              <a:spLocks noChangeArrowheads="1"/>
            </p:cNvSpPr>
            <p:nvPr/>
          </p:nvSpPr>
          <p:spPr bwMode="auto">
            <a:xfrm>
              <a:off x="4479925" y="4864100"/>
              <a:ext cx="33855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dirty="0" smtClean="0">
                  <a:latin typeface="DIN Next LT Pro" pitchFamily="34" charset="0"/>
                </a:rPr>
                <a:t>X</a:t>
              </a:r>
              <a:endParaRPr lang="en-US" altLang="en-US" dirty="0">
                <a:latin typeface="DIN Next LT Pro" pitchFamily="34" charset="0"/>
              </a:endParaRPr>
            </a:p>
          </p:txBody>
        </p:sp>
        <p:sp>
          <p:nvSpPr>
            <p:cNvPr id="18" name="Text Box 27"/>
            <p:cNvSpPr txBox="1">
              <a:spLocks noChangeArrowheads="1"/>
            </p:cNvSpPr>
            <p:nvPr/>
          </p:nvSpPr>
          <p:spPr bwMode="auto">
            <a:xfrm>
              <a:off x="3657600" y="5181600"/>
              <a:ext cx="32573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dirty="0" smtClean="0">
                  <a:latin typeface="DIN Next LT Pro" pitchFamily="34" charset="0"/>
                </a:rPr>
                <a:t>Z</a:t>
              </a:r>
              <a:endParaRPr lang="en-US" altLang="en-US" dirty="0">
                <a:latin typeface="DIN Next LT Pro" pitchFamily="34" charset="0"/>
              </a:endParaRPr>
            </a:p>
          </p:txBody>
        </p:sp>
        <p:sp>
          <p:nvSpPr>
            <p:cNvPr id="19" name="Text Box 28"/>
            <p:cNvSpPr txBox="1">
              <a:spLocks noChangeArrowheads="1"/>
            </p:cNvSpPr>
            <p:nvPr/>
          </p:nvSpPr>
          <p:spPr bwMode="auto">
            <a:xfrm>
              <a:off x="4114800" y="4114800"/>
              <a:ext cx="33855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dirty="0" smtClean="0">
                  <a:latin typeface="DIN Next LT Pro" pitchFamily="34" charset="0"/>
                </a:rPr>
                <a:t>Y</a:t>
              </a:r>
              <a:endParaRPr lang="en-US" altLang="en-US" dirty="0">
                <a:latin typeface="DIN Next LT Pro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4495801" y="1905000"/>
            <a:ext cx="4267199" cy="4343400"/>
          </a:xfrm>
          <a:prstGeom prst="roundRect">
            <a:avLst>
              <a:gd name="adj" fmla="val 9223"/>
            </a:avLst>
          </a:prstGeom>
          <a:noFill/>
          <a:ln w="1905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000" tIns="36000" rIns="108000" bIns="36000" anchor="ctr" anchorCtr="0">
            <a:normAutofit/>
          </a:bodyPr>
          <a:lstStyle/>
          <a:p>
            <a:pPr algn="ctr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Design specifications</a:t>
            </a:r>
          </a:p>
          <a:p>
            <a:pPr>
              <a:spcAft>
                <a:spcPts val="600"/>
              </a:spcAft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Ranges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230 mm</a:t>
            </a:r>
          </a:p>
          <a:p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90 mm</a:t>
            </a:r>
          </a:p>
          <a:p>
            <a:r>
              <a:rPr lang="en-US" altLang="en-US" sz="1300" b="1" dirty="0">
                <a:solidFill>
                  <a:srgbClr val="125E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US" altLang="en-US" sz="1300" b="1" dirty="0">
                <a:solidFill>
                  <a:srgbClr val="125E9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altLang="en-US" sz="1300" b="1" dirty="0">
                <a:solidFill>
                  <a:srgbClr val="125E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1280 mm</a:t>
            </a:r>
          </a:p>
          <a:p>
            <a:r>
              <a:rPr lang="en-US" alt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Maximum </a:t>
            </a: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speed </a:t>
            </a:r>
            <a:r>
              <a:rPr lang="en-US" altLang="en-US" sz="1300" b="1" dirty="0" err="1">
                <a:solidFill>
                  <a:srgbClr val="125E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300" b="1" baseline="-25000" dirty="0" err="1">
                <a:solidFill>
                  <a:srgbClr val="125E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en-US" sz="1300" b="1" dirty="0">
                <a:solidFill>
                  <a:srgbClr val="125E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en-US" sz="1300" b="1" dirty="0" smtClean="0">
                <a:solidFill>
                  <a:srgbClr val="125E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13mm/sec</a:t>
            </a:r>
          </a:p>
          <a:p>
            <a:endParaRPr lang="en-US" alt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Repeatability</a:t>
            </a:r>
            <a:endParaRPr lang="en-US" alt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X, Y, Z ≤ </a:t>
            </a:r>
            <a:r>
              <a:rPr lang="en-US" alt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0.03mm</a:t>
            </a:r>
          </a:p>
          <a:p>
            <a:endParaRPr lang="en-US" alt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Positioning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errors</a:t>
            </a:r>
          </a:p>
          <a:p>
            <a:r>
              <a:rPr lang="en-US" altLang="en-US" sz="1300" dirty="0" err="1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σ</a:t>
            </a:r>
            <a:r>
              <a:rPr lang="en-US" altLang="en-US" sz="1300" baseline="-25000" dirty="0" err="1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X</a:t>
            </a:r>
            <a:r>
              <a:rPr lang="en-US" altLang="en-US" sz="1300" dirty="0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</a:t>
            </a:r>
            <a:r>
              <a:rPr lang="en-US" altLang="en-US" sz="1300" dirty="0" err="1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σ</a:t>
            </a:r>
            <a:r>
              <a:rPr lang="en-US" altLang="en-US" sz="1300" baseline="-25000" dirty="0" err="1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Y</a:t>
            </a:r>
            <a:r>
              <a:rPr lang="en-US" altLang="en-US" sz="1300" baseline="-25000" dirty="0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, </a:t>
            </a:r>
            <a:r>
              <a:rPr lang="en-US" altLang="en-US" sz="1300" dirty="0" err="1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σ</a:t>
            </a:r>
            <a:r>
              <a:rPr lang="en-US" altLang="en-US" sz="1300" baseline="-25000" dirty="0" err="1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Z</a:t>
            </a:r>
            <a:r>
              <a:rPr lang="en-US" altLang="en-US" sz="1300" baseline="-25000" dirty="0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</a:t>
            </a: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alt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0.05mm</a:t>
            </a:r>
          </a:p>
          <a:p>
            <a:endParaRPr lang="en-US" alt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Angular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errors</a:t>
            </a:r>
          </a:p>
          <a:p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Roll, Pitch &lt; 0.05mrad</a:t>
            </a:r>
          </a:p>
          <a:p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Yaw &lt;0.1mrad</a:t>
            </a:r>
          </a:p>
        </p:txBody>
      </p:sp>
    </p:spTree>
    <p:extLst>
      <p:ext uri="{BB962C8B-B14F-4D97-AF65-F5344CB8AC3E}">
        <p14:creationId xmlns:p14="http://schemas.microsoft.com/office/powerpoint/2010/main" val="851758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developments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953001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err="1" smtClean="0"/>
              <a:t>Dimensions</a:t>
            </a:r>
            <a:endParaRPr lang="en-US" dirty="0"/>
          </a:p>
        </p:txBody>
      </p:sp>
      <p:grpSp>
        <p:nvGrpSpPr>
          <p:cNvPr id="21" name="Group 15"/>
          <p:cNvGrpSpPr>
            <a:grpSpLocks/>
          </p:cNvGrpSpPr>
          <p:nvPr/>
        </p:nvGrpSpPr>
        <p:grpSpPr bwMode="auto">
          <a:xfrm>
            <a:off x="1060450" y="1447800"/>
            <a:ext cx="7202488" cy="2193925"/>
            <a:chOff x="789530" y="763730"/>
            <a:chExt cx="8136904" cy="3036145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1190466"/>
              <a:ext cx="7541484" cy="25195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3" name="Rounded Rectangle 21"/>
            <p:cNvSpPr/>
            <p:nvPr/>
          </p:nvSpPr>
          <p:spPr>
            <a:xfrm>
              <a:off x="789530" y="965847"/>
              <a:ext cx="8136904" cy="2820847"/>
            </a:xfrm>
            <a:prstGeom prst="round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525745" y="763730"/>
              <a:ext cx="995368" cy="410825"/>
            </a:xfrm>
            <a:prstGeom prst="roundRect">
              <a:avLst/>
            </a:prstGeom>
            <a:ln w="952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 sz="1200" b="0" i="1" dirty="0"/>
                <a:t>Side View</a:t>
              </a:r>
            </a:p>
          </p:txBody>
        </p:sp>
        <p:cxnSp>
          <p:nvCxnSpPr>
            <p:cNvPr id="25" name="Straight Arrow Connector 25"/>
            <p:cNvCxnSpPr/>
            <p:nvPr/>
          </p:nvCxnSpPr>
          <p:spPr>
            <a:xfrm>
              <a:off x="8460136" y="1629317"/>
              <a:ext cx="0" cy="187177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6"/>
            <p:cNvSpPr txBox="1"/>
            <p:nvPr/>
          </p:nvSpPr>
          <p:spPr>
            <a:xfrm rot="16200000">
              <a:off x="8290979" y="2208986"/>
              <a:ext cx="777710" cy="33896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 sz="1200" b="0" i="1" dirty="0"/>
                <a:t>1400</a:t>
              </a:r>
              <a:endParaRPr lang="en-US" sz="1200" b="0" i="1" dirty="0"/>
            </a:p>
          </p:txBody>
        </p:sp>
        <p:cxnSp>
          <p:nvCxnSpPr>
            <p:cNvPr id="27" name="Straight Arrow Connector 27"/>
            <p:cNvCxnSpPr/>
            <p:nvPr/>
          </p:nvCxnSpPr>
          <p:spPr>
            <a:xfrm flipH="1">
              <a:off x="2916567" y="1341521"/>
              <a:ext cx="410342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8"/>
            <p:cNvSpPr txBox="1"/>
            <p:nvPr/>
          </p:nvSpPr>
          <p:spPr>
            <a:xfrm>
              <a:off x="4647251" y="1209706"/>
              <a:ext cx="588253" cy="41521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 sz="1200" b="0" i="1" dirty="0"/>
                <a:t>2600</a:t>
              </a:r>
              <a:endParaRPr lang="en-US" sz="1200" b="0" i="1" dirty="0"/>
            </a:p>
          </p:txBody>
        </p:sp>
        <p:cxnSp>
          <p:nvCxnSpPr>
            <p:cNvPr id="29" name="Straight Arrow Connector 29"/>
            <p:cNvCxnSpPr/>
            <p:nvPr/>
          </p:nvCxnSpPr>
          <p:spPr>
            <a:xfrm flipH="1">
              <a:off x="7323086" y="2558615"/>
              <a:ext cx="941563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30"/>
            <p:cNvSpPr txBox="1"/>
            <p:nvPr/>
          </p:nvSpPr>
          <p:spPr>
            <a:xfrm>
              <a:off x="7565201" y="2163169"/>
              <a:ext cx="500374" cy="41521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 sz="1200" b="0" i="1" dirty="0"/>
                <a:t>650</a:t>
              </a:r>
              <a:endParaRPr lang="en-US" sz="1200" b="0" i="1" dirty="0"/>
            </a:p>
          </p:txBody>
        </p:sp>
        <p:cxnSp>
          <p:nvCxnSpPr>
            <p:cNvPr id="31" name="Straight Arrow Connector 31"/>
            <p:cNvCxnSpPr/>
            <p:nvPr/>
          </p:nvCxnSpPr>
          <p:spPr>
            <a:xfrm flipH="1">
              <a:off x="1763376" y="2556418"/>
              <a:ext cx="943357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2"/>
            <p:cNvSpPr txBox="1"/>
            <p:nvPr/>
          </p:nvSpPr>
          <p:spPr>
            <a:xfrm>
              <a:off x="1985765" y="2174153"/>
              <a:ext cx="500373" cy="41521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 sz="1200" b="0" i="1" dirty="0"/>
                <a:t>650</a:t>
              </a:r>
              <a:endParaRPr lang="en-US" sz="1200" b="0" i="1" dirty="0"/>
            </a:p>
          </p:txBody>
        </p:sp>
        <p:cxnSp>
          <p:nvCxnSpPr>
            <p:cNvPr id="33" name="Straight Arrow Connector 33"/>
            <p:cNvCxnSpPr/>
            <p:nvPr/>
          </p:nvCxnSpPr>
          <p:spPr>
            <a:xfrm flipH="1">
              <a:off x="1697018" y="3701014"/>
              <a:ext cx="657480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4"/>
            <p:cNvSpPr txBox="1">
              <a:spLocks noChangeArrowheads="1"/>
            </p:cNvSpPr>
            <p:nvPr/>
          </p:nvSpPr>
          <p:spPr bwMode="auto">
            <a:xfrm>
              <a:off x="4692087" y="3448367"/>
              <a:ext cx="588254" cy="35150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t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 sz="1200" b="0" i="1" dirty="0">
                  <a:solidFill>
                    <a:schemeClr val="dk1"/>
                  </a:solidFill>
                  <a:latin typeface="+mn-lt"/>
                  <a:cs typeface="+mn-cs"/>
                </a:rPr>
                <a:t>4300</a:t>
              </a:r>
              <a:endParaRPr lang="en-US" sz="1200" b="0" i="1" dirty="0">
                <a:solidFill>
                  <a:schemeClr val="dk1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35" name="Group 35"/>
          <p:cNvGrpSpPr>
            <a:grpSpLocks/>
          </p:cNvGrpSpPr>
          <p:nvPr/>
        </p:nvGrpSpPr>
        <p:grpSpPr bwMode="auto">
          <a:xfrm>
            <a:off x="1066800" y="3730625"/>
            <a:ext cx="7221538" cy="2517775"/>
            <a:chOff x="789530" y="3711273"/>
            <a:chExt cx="8136904" cy="2976304"/>
          </a:xfrm>
        </p:grpSpPr>
        <p:grpSp>
          <p:nvGrpSpPr>
            <p:cNvPr id="37" name="Group 36"/>
            <p:cNvGrpSpPr>
              <a:grpSpLocks/>
            </p:cNvGrpSpPr>
            <p:nvPr/>
          </p:nvGrpSpPr>
          <p:grpSpPr bwMode="auto">
            <a:xfrm>
              <a:off x="789530" y="3711273"/>
              <a:ext cx="8136904" cy="2976304"/>
              <a:chOff x="827584" y="808412"/>
              <a:chExt cx="8136904" cy="2976304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827584" y="1039236"/>
                <a:ext cx="8136904" cy="2745480"/>
              </a:xfrm>
              <a:prstGeom prst="roundRect">
                <a:avLst/>
              </a:prstGeom>
              <a:noFill/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3425" y="808412"/>
                <a:ext cx="1003473" cy="390335"/>
              </a:xfrm>
              <a:prstGeom prst="roundRect">
                <a:avLst/>
              </a:prstGeom>
              <a:ln w="9525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ca-ES" sz="1400" b="0" i="1" dirty="0"/>
                  <a:t> </a:t>
                </a:r>
                <a:r>
                  <a:rPr lang="ca-ES" sz="1200" b="0" i="1" dirty="0"/>
                  <a:t>Top View</a:t>
                </a:r>
              </a:p>
            </p:txBody>
          </p:sp>
        </p:grpSp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211" y="4112545"/>
              <a:ext cx="6383699" cy="256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9" name="Straight Arrow Connector 38"/>
            <p:cNvCxnSpPr/>
            <p:nvPr/>
          </p:nvCxnSpPr>
          <p:spPr>
            <a:xfrm flipV="1">
              <a:off x="7545539" y="5516572"/>
              <a:ext cx="0" cy="86511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 rot="16200000">
              <a:off x="7515391" y="5729429"/>
              <a:ext cx="523575" cy="33806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 sz="1200" b="0" i="1" dirty="0"/>
                <a:t>600</a:t>
              </a:r>
              <a:endParaRPr lang="en-US" sz="1200" b="0" i="1" dirty="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8135818" y="4293022"/>
              <a:ext cx="0" cy="208866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 rot="16200000">
              <a:off x="7765005" y="5091381"/>
              <a:ext cx="1169129" cy="33806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a-ES" sz="1200" b="0" i="1" dirty="0"/>
                <a:t>1445(+125)</a:t>
              </a:r>
              <a:endParaRPr lang="en-US" sz="1200" b="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72597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2280059"/>
            <a:ext cx="3962400" cy="250277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developments</a:t>
            </a:r>
            <a:endParaRPr lang="en-US" dirty="0"/>
          </a:p>
        </p:txBody>
      </p:sp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84593"/>
            <a:ext cx="1295400" cy="7489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274" y="1295400"/>
            <a:ext cx="4131482" cy="1868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056878" y="3599156"/>
            <a:ext cx="152400" cy="1524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>
            <a:stCxn id="5" idx="3"/>
          </p:cNvCxnSpPr>
          <p:nvPr/>
        </p:nvCxnSpPr>
        <p:spPr>
          <a:xfrm>
            <a:off x="3079196" y="3729238"/>
            <a:ext cx="569526" cy="1091337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5" idx="7"/>
          </p:cNvCxnSpPr>
          <p:nvPr/>
        </p:nvCxnSpPr>
        <p:spPr>
          <a:xfrm>
            <a:off x="3186960" y="3621474"/>
            <a:ext cx="1766780" cy="46225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3992204" y="2773004"/>
            <a:ext cx="427396" cy="42739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/>
          <p:cNvCxnSpPr>
            <a:stCxn id="28" idx="0"/>
          </p:cNvCxnSpPr>
          <p:nvPr/>
        </p:nvCxnSpPr>
        <p:spPr>
          <a:xfrm flipV="1">
            <a:off x="4205902" y="1296140"/>
            <a:ext cx="703449" cy="147686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8" idx="4"/>
          </p:cNvCxnSpPr>
          <p:nvPr/>
        </p:nvCxnSpPr>
        <p:spPr>
          <a:xfrm flipV="1">
            <a:off x="4205902" y="3169328"/>
            <a:ext cx="721205" cy="31072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4" descr="TUPJE036f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67746"/>
            <a:ext cx="1600200" cy="104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89897" y="990600"/>
            <a:ext cx="4129703" cy="1177954"/>
          </a:xfrm>
          <a:prstGeom prst="roundRect">
            <a:avLst/>
          </a:prstGeom>
          <a:noFill/>
          <a:ln w="1905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normAutofit lnSpcReduction="10000"/>
          </a:bodyPr>
          <a:lstStyle/>
          <a:p>
            <a:pPr algn="ctr">
              <a:spcBef>
                <a:spcPct val="20000"/>
              </a:spcBef>
              <a:buClr>
                <a:srgbClr val="959F38"/>
              </a:buClr>
              <a:buFont typeface="Arial" pitchFamily="34" charset="0"/>
              <a:buNone/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«Longbow» structure</a:t>
            </a:r>
          </a:p>
          <a:p>
            <a:pPr marL="177800" indent="-177800">
              <a:spcBef>
                <a:spcPct val="20000"/>
              </a:spcBef>
              <a:buClr>
                <a:srgbClr val="959F38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Aluminum profile structure</a:t>
            </a:r>
          </a:p>
          <a:p>
            <a:pPr marL="177800" indent="-177800">
              <a:spcBef>
                <a:spcPct val="20000"/>
              </a:spcBef>
              <a:buClr>
                <a:srgbClr val="959F38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Two tensioning blocks, one with </a:t>
            </a:r>
            <a:r>
              <a:rPr lang="en-US" alt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stretch </a:t>
            </a:r>
            <a:r>
              <a:rPr lang="en-US" alt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gauge</a:t>
            </a:r>
          </a:p>
          <a:p>
            <a:pPr marL="177800" indent="-177800">
              <a:spcBef>
                <a:spcPct val="20000"/>
              </a:spcBef>
              <a:buClr>
                <a:srgbClr val="959F38"/>
              </a:buClr>
              <a:buFont typeface="Arial" panose="020B0604020202020204" pitchFamily="34" charset="0"/>
              <a:buChar char="•"/>
            </a:pPr>
            <a:r>
              <a:rPr lang="en-US" altLang="en-US" sz="1400" b="1" dirty="0">
                <a:solidFill>
                  <a:srgbClr val="125E9F"/>
                </a:solidFill>
                <a:latin typeface="Arial" pitchFamily="34" charset="0"/>
                <a:cs typeface="Arial" pitchFamily="34" charset="0"/>
              </a:rPr>
              <a:t>Mass ~400Kg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828800" y="4876800"/>
            <a:ext cx="3733800" cy="1524000"/>
          </a:xfrm>
          <a:prstGeom prst="roundRect">
            <a:avLst/>
          </a:prstGeom>
          <a:noFill/>
          <a:ln w="1905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normAutofit/>
          </a:bodyPr>
          <a:lstStyle/>
          <a:p>
            <a:pPr algn="ctr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Hall probe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lr>
                <a:srgbClr val="959F38"/>
              </a:buClr>
              <a:buFont typeface="Arial" pitchFamily="34" charset="0"/>
              <a:buChar char="•"/>
            </a:pPr>
            <a:r>
              <a:rPr lang="en-US" altLang="en-US" sz="1400" b="1" dirty="0" smtClean="0">
                <a:solidFill>
                  <a:srgbClr val="125E9F"/>
                </a:solidFill>
                <a:latin typeface="Arial" pitchFamily="34" charset="0"/>
                <a:cs typeface="Arial" pitchFamily="34" charset="0"/>
              </a:rPr>
              <a:t>2mm-thick in-house 3D probe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 using </a:t>
            </a:r>
            <a:r>
              <a:rPr lang="en-US" altLang="en-US" sz="1400" dirty="0" err="1" smtClean="0">
                <a:latin typeface="Arial" pitchFamily="34" charset="0"/>
                <a:cs typeface="Arial" pitchFamily="34" charset="0"/>
              </a:rPr>
              <a:t>F.W.Bell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 sensors.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lr>
                <a:srgbClr val="959F38"/>
              </a:buClr>
              <a:buFont typeface="Arial" pitchFamily="34" charset="0"/>
              <a:buChar char="•"/>
            </a:pP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Standard calibration against NMR probes.</a:t>
            </a:r>
          </a:p>
          <a:p>
            <a:pPr marL="177800" indent="-177800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lr>
                <a:srgbClr val="959F38"/>
              </a:buClr>
              <a:buFont typeface="Arial" pitchFamily="34" charset="0"/>
              <a:buChar char="•"/>
            </a:pPr>
            <a:r>
              <a:rPr lang="en-US" altLang="en-US" sz="1400" b="1" dirty="0" smtClean="0">
                <a:solidFill>
                  <a:srgbClr val="125E9F"/>
                </a:solidFill>
                <a:latin typeface="Arial" pitchFamily="34" charset="0"/>
                <a:cs typeface="Arial" pitchFamily="34" charset="0"/>
              </a:rPr>
              <a:t>Pt-100 sensor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 for thermal correction.</a:t>
            </a:r>
            <a:endParaRPr lang="en-US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638800" y="3352800"/>
            <a:ext cx="3429000" cy="3048000"/>
          </a:xfrm>
          <a:prstGeom prst="roundRect">
            <a:avLst>
              <a:gd name="adj" fmla="val 12589"/>
            </a:avLst>
          </a:prstGeom>
          <a:noFill/>
          <a:ln w="1905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 anchor="ctr" anchorCtr="0">
            <a:normAutofit fontScale="92500"/>
          </a:bodyPr>
          <a:lstStyle/>
          <a:p>
            <a:pPr algn="ctr">
              <a:spcAft>
                <a:spcPts val="600"/>
              </a:spcAft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strip</a:t>
            </a:r>
          </a:p>
          <a:p>
            <a:pPr marL="177800" indent="-177800">
              <a:spcBef>
                <a:spcPct val="20000"/>
              </a:spcBef>
              <a:buClr>
                <a:srgbClr val="959F38"/>
              </a:buClr>
              <a:buFont typeface="Arial" panose="020B0604020202020204" pitchFamily="34" charset="0"/>
              <a:buChar char="•"/>
            </a:pPr>
            <a:r>
              <a:rPr lang="en-US" altLang="en-US" sz="1500" b="1" dirty="0">
                <a:solidFill>
                  <a:srgbClr val="125E9F"/>
                </a:solidFill>
                <a:latin typeface="Arial" pitchFamily="34" charset="0"/>
                <a:cs typeface="Arial" pitchFamily="34" charset="0"/>
              </a:rPr>
              <a:t>Cross section: 16×1.4 mm</a:t>
            </a:r>
            <a:r>
              <a:rPr lang="en-US" altLang="en-US" sz="1500" b="1" baseline="30000" dirty="0">
                <a:solidFill>
                  <a:srgbClr val="125E9F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marL="177800" indent="-177800">
              <a:spcBef>
                <a:spcPct val="20000"/>
              </a:spcBef>
              <a:buClr>
                <a:srgbClr val="959F38"/>
              </a:buClr>
              <a:buFont typeface="Arial" panose="020B0604020202020204" pitchFamily="34" charset="0"/>
              <a:buChar char="•"/>
            </a:pPr>
            <a:r>
              <a:rPr lang="en-US" altLang="en-US" sz="1500" b="1" dirty="0">
                <a:solidFill>
                  <a:srgbClr val="125E9F"/>
                </a:solidFill>
                <a:latin typeface="Arial" pitchFamily="34" charset="0"/>
                <a:cs typeface="Arial" pitchFamily="34" charset="0"/>
              </a:rPr>
              <a:t>Vibrating length: 2600 mm</a:t>
            </a:r>
          </a:p>
          <a:p>
            <a:pPr marL="177800" indent="-177800">
              <a:spcBef>
                <a:spcPct val="20000"/>
              </a:spcBef>
              <a:buClr>
                <a:srgbClr val="959F38"/>
              </a:buCl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Arial" pitchFamily="34" charset="0"/>
                <a:cs typeface="Arial" pitchFamily="34" charset="0"/>
              </a:rPr>
              <a:t>Density: 1600 Kg/m</a:t>
            </a:r>
            <a:r>
              <a:rPr lang="en-US" altLang="en-US" sz="15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altLang="en-US" sz="1500" dirty="0">
                <a:latin typeface="Arial" pitchFamily="34" charset="0"/>
                <a:cs typeface="Arial" pitchFamily="34" charset="0"/>
              </a:rPr>
              <a:t> (36 g/m)</a:t>
            </a:r>
          </a:p>
          <a:p>
            <a:pPr marL="177800" indent="-177800">
              <a:spcBef>
                <a:spcPct val="20000"/>
              </a:spcBef>
              <a:buClr>
                <a:srgbClr val="959F38"/>
              </a:buClr>
              <a:buFont typeface="Arial" panose="020B0604020202020204" pitchFamily="34" charset="0"/>
              <a:buChar char="•"/>
            </a:pPr>
            <a:r>
              <a:rPr lang="en-US" altLang="en-US" sz="1500" b="1" dirty="0" smtClean="0">
                <a:solidFill>
                  <a:srgbClr val="125E9F"/>
                </a:solidFill>
                <a:latin typeface="Arial" pitchFamily="34" charset="0"/>
                <a:cs typeface="Arial" pitchFamily="34" charset="0"/>
              </a:rPr>
              <a:t>Nominal tension: 5 </a:t>
            </a:r>
            <a:r>
              <a:rPr lang="en-US" altLang="en-US" sz="1500" b="1" dirty="0" err="1" smtClean="0">
                <a:solidFill>
                  <a:srgbClr val="125E9F"/>
                </a:solidFill>
                <a:latin typeface="Arial" pitchFamily="34" charset="0"/>
                <a:cs typeface="Arial" pitchFamily="34" charset="0"/>
              </a:rPr>
              <a:t>kN</a:t>
            </a:r>
            <a:r>
              <a:rPr lang="en-US" altLang="en-US" sz="1500" dirty="0" smtClean="0">
                <a:latin typeface="Arial" pitchFamily="34" charset="0"/>
                <a:cs typeface="Arial" pitchFamily="34" charset="0"/>
              </a:rPr>
              <a:t> (max. 20 </a:t>
            </a:r>
            <a:r>
              <a:rPr lang="en-US" altLang="en-US" sz="1500" dirty="0" err="1" smtClean="0">
                <a:latin typeface="Arial" pitchFamily="34" charset="0"/>
                <a:cs typeface="Arial" pitchFamily="34" charset="0"/>
              </a:rPr>
              <a:t>kN</a:t>
            </a:r>
            <a:r>
              <a:rPr lang="en-US" altLang="en-US" sz="15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Bef>
                <a:spcPct val="20000"/>
              </a:spcBef>
              <a:buClr>
                <a:srgbClr val="959F38"/>
              </a:buClr>
            </a:pPr>
            <a:endParaRPr lang="en-US" altLang="en-US" sz="1500" dirty="0">
              <a:latin typeface="Arial" pitchFamily="34" charset="0"/>
              <a:cs typeface="Arial" pitchFamily="34" charset="0"/>
            </a:endParaRPr>
          </a:p>
          <a:p>
            <a:pPr marL="177800" indent="-177800">
              <a:spcBef>
                <a:spcPct val="20000"/>
              </a:spcBef>
              <a:buClr>
                <a:srgbClr val="959F38"/>
              </a:buCl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Arial" pitchFamily="34" charset="0"/>
                <a:cs typeface="Arial" pitchFamily="34" charset="0"/>
              </a:rPr>
              <a:t>Stress: 223 MPa</a:t>
            </a:r>
          </a:p>
          <a:p>
            <a:pPr marL="177800" indent="-177800">
              <a:spcBef>
                <a:spcPct val="20000"/>
              </a:spcBef>
              <a:buClr>
                <a:srgbClr val="959F38"/>
              </a:buCl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Arial" pitchFamily="34" charset="0"/>
                <a:cs typeface="Arial" pitchFamily="34" charset="0"/>
              </a:rPr>
              <a:t>Security factor: 13</a:t>
            </a:r>
          </a:p>
          <a:p>
            <a:pPr marL="177800" indent="-177800">
              <a:spcBef>
                <a:spcPct val="20000"/>
              </a:spcBef>
              <a:buClr>
                <a:srgbClr val="959F38"/>
              </a:buClr>
              <a:buFont typeface="Arial" panose="020B0604020202020204" pitchFamily="34" charset="0"/>
              <a:buChar char="•"/>
            </a:pPr>
            <a:r>
              <a:rPr lang="en-US" altLang="en-US" sz="1500" b="1" dirty="0">
                <a:solidFill>
                  <a:srgbClr val="125E9F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altLang="en-US" sz="1500" b="1" baseline="-25000" dirty="0">
                <a:solidFill>
                  <a:srgbClr val="125E9F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altLang="en-US" sz="1500" b="1" dirty="0">
                <a:solidFill>
                  <a:srgbClr val="125E9F"/>
                </a:solidFill>
                <a:latin typeface="Arial" pitchFamily="34" charset="0"/>
                <a:cs typeface="Arial" pitchFamily="34" charset="0"/>
              </a:rPr>
              <a:t> = 71Hz</a:t>
            </a:r>
          </a:p>
          <a:p>
            <a:pPr marL="177800" indent="-177800">
              <a:spcBef>
                <a:spcPct val="20000"/>
              </a:spcBef>
              <a:buClr>
                <a:srgbClr val="959F38"/>
              </a:buClr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Arial" pitchFamily="34" charset="0"/>
                <a:cs typeface="Arial" pitchFamily="34" charset="0"/>
              </a:rPr>
              <a:t>Elongation ~4mm</a:t>
            </a:r>
          </a:p>
        </p:txBody>
      </p:sp>
    </p:spTree>
    <p:extLst>
      <p:ext uri="{BB962C8B-B14F-4D97-AF65-F5344CB8AC3E}">
        <p14:creationId xmlns:p14="http://schemas.microsoft.com/office/powerpoint/2010/main" val="425645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developments</a:t>
            </a:r>
            <a:endParaRPr lang="en-US" dirty="0"/>
          </a:p>
        </p:txBody>
      </p:sp>
      <p:pic>
        <p:nvPicPr>
          <p:cNvPr id="20" name="Picture 2" descr="\\Storage\engineering\09_TRANSVERSAL SECTION\02 TECHNICAL OFFICE\LAB\CGHP\PHOTOS\IMG_04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32" y="1066800"/>
            <a:ext cx="1969446" cy="252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\\Storage\engineering\09_TRANSVERSAL SECTION\02 TECHNICAL OFFICE\LAB\CGHP\PHOTOS\IMG_05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960" y="1066800"/>
            <a:ext cx="3502918" cy="252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\\Storage\engineering\09_TRANSVERSAL SECTION\02 TECHNICAL OFFICE\LAB\CGHP\PHOTOS\IMG_05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t="1222" r="19566" b="1945"/>
          <a:stretch>
            <a:fillRect/>
          </a:stretch>
        </p:blipFill>
        <p:spPr bwMode="auto">
          <a:xfrm>
            <a:off x="6034502" y="1066801"/>
            <a:ext cx="2880898" cy="252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New-Hall-Probe-Ben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33800"/>
            <a:ext cx="5189538" cy="255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6043819" y="4582180"/>
            <a:ext cx="27953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Assembled bench in ALBA Experimental Hall</a:t>
            </a:r>
            <a:endParaRPr lang="en-US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31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00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125E9F"/>
                </a:solidFill>
              </a:rPr>
              <a:t>Mechanical system</a:t>
            </a:r>
            <a:r>
              <a:rPr lang="en-US" sz="1800" dirty="0" smtClean="0"/>
              <a:t> thoroughly characterized using </a:t>
            </a:r>
            <a:r>
              <a:rPr lang="en-US" sz="1800" b="1" dirty="0" smtClean="0">
                <a:solidFill>
                  <a:srgbClr val="125E9F"/>
                </a:solidFill>
              </a:rPr>
              <a:t>laser interferometer</a:t>
            </a: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612900"/>
            <a:ext cx="178593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609600" y="2806700"/>
            <a:ext cx="27098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0" i="1" dirty="0">
                <a:latin typeface="Arial" panose="020B0604020202020204" pitchFamily="34" charset="0"/>
                <a:cs typeface="Arial" panose="020B0604020202020204" pitchFamily="34" charset="0"/>
              </a:rPr>
              <a:t>Interferometer Renishaw ML10</a:t>
            </a:r>
          </a:p>
        </p:txBody>
      </p:sp>
      <p:graphicFrame>
        <p:nvGraphicFramePr>
          <p:cNvPr id="21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162051"/>
              </p:ext>
            </p:extLst>
          </p:nvPr>
        </p:nvGraphicFramePr>
        <p:xfrm>
          <a:off x="457200" y="3333750"/>
          <a:ext cx="7924800" cy="268605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52800"/>
                <a:gridCol w="2312679"/>
                <a:gridCol w="2259321"/>
              </a:tblGrid>
              <a:tr h="419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Parameter</a:t>
                      </a: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rgbClr val="88A0B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Specification</a:t>
                      </a: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rgbClr val="88A0B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Measured</a:t>
                      </a: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rgbClr val="88A0B8"/>
                    </a:solidFill>
                  </a:tcPr>
                </a:tc>
              </a:tr>
              <a:tr h="377825">
                <a:tc>
                  <a:txBody>
                    <a:bodyPr/>
                    <a:lstStyle>
                      <a:lvl1pPr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X positioning error (</a:t>
                      </a:r>
                      <a:r>
                        <a:rPr kumimoji="0" lang="en-US" alt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wrt</a:t>
                      </a: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encoder)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572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 </a:t>
                      </a:r>
                      <a:r>
                        <a:rPr kumimoji="0" lang="el-GR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μ</a:t>
                      </a: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572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7 </a:t>
                      </a:r>
                      <a:r>
                        <a:rPr kumimoji="0" lang="el-GR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μ</a:t>
                      </a: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m 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377825">
                <a:tc>
                  <a:txBody>
                    <a:bodyPr/>
                    <a:lstStyle>
                      <a:lvl1pPr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 positioning error (</a:t>
                      </a:r>
                      <a:r>
                        <a:rPr kumimoji="0" lang="en-US" alt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wrt</a:t>
                      </a: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encoder)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572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 </a:t>
                      </a:r>
                      <a:r>
                        <a:rPr kumimoji="0" lang="el-GR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μ</a:t>
                      </a: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5 </a:t>
                      </a:r>
                      <a:r>
                        <a:rPr kumimoji="0" lang="el-GR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μ</a:t>
                      </a: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m 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3778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Z positioning error (</a:t>
                      </a:r>
                      <a:r>
                        <a:rPr kumimoji="0" lang="en-US" alt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wrt</a:t>
                      </a: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encoder)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 </a:t>
                      </a:r>
                      <a:r>
                        <a:rPr kumimoji="0" lang="el-GR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μ</a:t>
                      </a: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10 </a:t>
                      </a:r>
                      <a:r>
                        <a:rPr kumimoji="0" lang="el-GR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μ</a:t>
                      </a: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m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3778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Roll angle error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572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 </a:t>
                      </a:r>
                      <a:r>
                        <a:rPr kumimoji="0" lang="el-GR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μ</a:t>
                      </a:r>
                      <a:r>
                        <a:rPr kumimoji="0" lang="es-ES_tradnl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rad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3.5 </a:t>
                      </a:r>
                      <a:r>
                        <a:rPr kumimoji="0" lang="el-GR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μ</a:t>
                      </a:r>
                      <a:r>
                        <a:rPr kumimoji="0" lang="es-ES_tradnl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rad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3778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Pitch angle error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572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 </a:t>
                      </a:r>
                      <a:r>
                        <a:rPr kumimoji="0" lang="el-GR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μ</a:t>
                      </a:r>
                      <a:r>
                        <a:rPr kumimoji="0" lang="es-ES_tradnl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rad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25 </a:t>
                      </a:r>
                      <a:r>
                        <a:rPr kumimoji="0" lang="el-GR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μ</a:t>
                      </a:r>
                      <a:r>
                        <a:rPr kumimoji="0" lang="es-ES_tradnl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rad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3778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Yaw angle error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defTabSz="9572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57263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572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 </a:t>
                      </a:r>
                      <a:r>
                        <a:rPr kumimoji="0" lang="el-GR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μ</a:t>
                      </a:r>
                      <a:r>
                        <a:rPr kumimoji="0" lang="es-ES_tradnl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rad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20 </a:t>
                      </a:r>
                      <a:r>
                        <a:rPr kumimoji="0" lang="el-GR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μ</a:t>
                      </a:r>
                      <a:r>
                        <a:rPr kumimoji="0" lang="es-ES_tradnl" alt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rad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</a:tbl>
          </a:graphicData>
        </a:graphic>
      </p:graphicFrame>
      <p:graphicFrame>
        <p:nvGraphicFramePr>
          <p:cNvPr id="22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039620"/>
              </p:ext>
            </p:extLst>
          </p:nvPr>
        </p:nvGraphicFramePr>
        <p:xfrm>
          <a:off x="3505200" y="1554111"/>
          <a:ext cx="2971800" cy="1560366"/>
        </p:xfrm>
        <a:graphic>
          <a:graphicData uri="http://schemas.openxmlformats.org/drawingml/2006/table">
            <a:tbl>
              <a:tblPr/>
              <a:tblGrid>
                <a:gridCol w="1813672"/>
                <a:gridCol w="1158128"/>
              </a:tblGrid>
              <a:tr h="26006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Resolution (linear)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nm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06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Resolution (angular)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nrad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06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sampling rate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kHz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06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Noise level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s-E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~0.1 </a:t>
                      </a:r>
                      <a:r>
                        <a:rPr kumimoji="0" lang="es-E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</a:t>
                      </a:r>
                      <a:r>
                        <a:rPr kumimoji="0" lang="es-E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RMS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06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1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Accuracy (linear)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±0.7p.p.m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06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1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Linearity (angular)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±0.5</a:t>
                      </a:r>
                      <a:r>
                        <a:rPr kumimoji="0" lang="el-G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μ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7" name="Picture 1" descr="C:\Users\jmarcos\AppData\Local\Microsoft\Windows\Temporary Internet Files\Content.IE5\GBYFJP4B\Yes_Check_Circle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810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" descr="C:\Users\jmarcos\AppData\Local\Microsoft\Windows\Temporary Internet Files\Content.IE5\GBYFJP4B\Yes_Check_Circle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" descr="C:\Users\jmarcos\AppData\Local\Microsoft\Windows\Temporary Internet Files\Content.IE5\GBYFJP4B\Yes_Check_Circle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72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" descr="C:\Users\jmarcos\AppData\Local\Microsoft\Windows\Temporary Internet Files\Content.IE5\GBYFJP4B\Yes_Check_Circle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953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" descr="C:\Users\jmarcos\AppData\Local\Microsoft\Windows\Temporary Internet Files\Content.IE5\GBYFJP4B\Yes_Check_Circle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334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" descr="C:\Users\jmarcos\AppData\Local\Microsoft\Windows\Temporary Internet Files\Content.IE5\GBYFJP4B\Yes_Check_Circle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715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366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 anchorCtr="1"/>
          <a:lstStyle/>
          <a:p>
            <a:pPr algn="ctr"/>
            <a:r>
              <a:rPr lang="en-US" dirty="0" smtClean="0"/>
              <a:t>1</a:t>
            </a:r>
          </a:p>
          <a:p>
            <a:pPr algn="ctr"/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 anchor="ctr" anchorCtr="1"/>
          <a:lstStyle/>
          <a:p>
            <a:pPr algn="ctr"/>
            <a:r>
              <a:rPr lang="en-US" dirty="0" smtClean="0"/>
              <a:t>3</a:t>
            </a:r>
          </a:p>
          <a:p>
            <a:r>
              <a:rPr lang="en-US" dirty="0" smtClean="0"/>
              <a:t>Latest developments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 anchor="ctr" anchorCtr="1"/>
          <a:lstStyle/>
          <a:p>
            <a:pPr algn="ctr"/>
            <a:r>
              <a:rPr lang="en-US" dirty="0" smtClean="0"/>
              <a:t>2</a:t>
            </a:r>
          </a:p>
          <a:p>
            <a:pPr algn="ctr"/>
            <a:r>
              <a:rPr lang="en-US" dirty="0" smtClean="0"/>
              <a:t>Activities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5"/>
          </p:nvPr>
        </p:nvSpPr>
        <p:spPr/>
        <p:txBody>
          <a:bodyPr anchor="ctr" anchorCtr="1"/>
          <a:lstStyle/>
          <a:p>
            <a:pPr algn="ctr"/>
            <a:r>
              <a:rPr lang="en-US" dirty="0" smtClean="0"/>
              <a:t>4</a:t>
            </a:r>
          </a:p>
          <a:p>
            <a:pPr algn="ctr"/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277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00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125E9F"/>
                </a:solidFill>
              </a:rPr>
              <a:t>Magnetic tests </a:t>
            </a:r>
            <a:r>
              <a:rPr lang="en-US" sz="2000" dirty="0" smtClean="0"/>
              <a:t>at ALBA</a:t>
            </a:r>
          </a:p>
        </p:txBody>
      </p:sp>
      <p:pic>
        <p:nvPicPr>
          <p:cNvPr id="9218" name="Picture 2" descr="Z:\Sincrotro\MagMeasLab\NewSystemClosedMagnets\Pictures\P1250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4240567" cy="318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09600" y="1796534"/>
            <a:ext cx="1405354" cy="1118632"/>
            <a:chOff x="3352800" y="4114800"/>
            <a:chExt cx="1405354" cy="1118632"/>
          </a:xfrm>
        </p:grpSpPr>
        <p:sp>
          <p:nvSpPr>
            <p:cNvPr id="14" name="Line 23"/>
            <p:cNvSpPr>
              <a:spLocks noChangeShapeType="1"/>
            </p:cNvSpPr>
            <p:nvPr/>
          </p:nvSpPr>
          <p:spPr bwMode="auto">
            <a:xfrm>
              <a:off x="4038600" y="4267200"/>
              <a:ext cx="0" cy="53340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5" name="Line 24"/>
            <p:cNvSpPr>
              <a:spLocks noChangeShapeType="1"/>
            </p:cNvSpPr>
            <p:nvPr/>
          </p:nvSpPr>
          <p:spPr bwMode="auto">
            <a:xfrm>
              <a:off x="4038600" y="4800600"/>
              <a:ext cx="414754" cy="24816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6" name="Line 25"/>
            <p:cNvSpPr>
              <a:spLocks noChangeShapeType="1"/>
            </p:cNvSpPr>
            <p:nvPr/>
          </p:nvSpPr>
          <p:spPr bwMode="auto">
            <a:xfrm flipH="1">
              <a:off x="3505200" y="4800600"/>
              <a:ext cx="533400" cy="7620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7" name="Text Box 26"/>
            <p:cNvSpPr txBox="1">
              <a:spLocks noChangeArrowheads="1"/>
            </p:cNvSpPr>
            <p:nvPr/>
          </p:nvSpPr>
          <p:spPr bwMode="auto">
            <a:xfrm>
              <a:off x="4419600" y="4864100"/>
              <a:ext cx="338554" cy="36933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dirty="0" smtClean="0">
                  <a:solidFill>
                    <a:srgbClr val="FFFF00"/>
                  </a:solidFill>
                  <a:latin typeface="DIN Next LT Pro" pitchFamily="34" charset="0"/>
                </a:rPr>
                <a:t>X</a:t>
              </a:r>
              <a:endParaRPr lang="en-US" altLang="en-US" dirty="0">
                <a:solidFill>
                  <a:srgbClr val="FFFF00"/>
                </a:solidFill>
                <a:latin typeface="DIN Next LT Pro" pitchFamily="34" charset="0"/>
              </a:endParaRPr>
            </a:p>
          </p:txBody>
        </p:sp>
        <p:sp>
          <p:nvSpPr>
            <p:cNvPr id="18" name="Text Box 27"/>
            <p:cNvSpPr txBox="1">
              <a:spLocks noChangeArrowheads="1"/>
            </p:cNvSpPr>
            <p:nvPr/>
          </p:nvSpPr>
          <p:spPr bwMode="auto">
            <a:xfrm>
              <a:off x="3352800" y="4844534"/>
              <a:ext cx="325730" cy="36933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dirty="0" smtClean="0">
                  <a:solidFill>
                    <a:srgbClr val="FFFF00"/>
                  </a:solidFill>
                  <a:latin typeface="DIN Next LT Pro" pitchFamily="34" charset="0"/>
                </a:rPr>
                <a:t>Z</a:t>
              </a:r>
              <a:endParaRPr lang="en-US" altLang="en-US" dirty="0">
                <a:solidFill>
                  <a:srgbClr val="FFFF00"/>
                </a:solidFill>
                <a:latin typeface="DIN Next LT Pro" pitchFamily="34" charset="0"/>
              </a:endParaRPr>
            </a:p>
          </p:txBody>
        </p:sp>
        <p:sp>
          <p:nvSpPr>
            <p:cNvPr id="19" name="Text Box 28"/>
            <p:cNvSpPr txBox="1">
              <a:spLocks noChangeArrowheads="1"/>
            </p:cNvSpPr>
            <p:nvPr/>
          </p:nvSpPr>
          <p:spPr bwMode="auto">
            <a:xfrm>
              <a:off x="4038600" y="4114800"/>
              <a:ext cx="338554" cy="36933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dirty="0" smtClean="0">
                  <a:solidFill>
                    <a:srgbClr val="FFFF00"/>
                  </a:solidFill>
                  <a:latin typeface="DIN Next LT Pro" pitchFamily="34" charset="0"/>
                </a:rPr>
                <a:t>Y</a:t>
              </a:r>
              <a:endParaRPr lang="en-US" altLang="en-US" dirty="0">
                <a:solidFill>
                  <a:srgbClr val="FFFF00"/>
                </a:solidFill>
                <a:latin typeface="DIN Next LT Pro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971" y="1870164"/>
            <a:ext cx="3686175" cy="1347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890" y="3372599"/>
            <a:ext cx="3574256" cy="13808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45" y="4908276"/>
            <a:ext cx="3590001" cy="1416324"/>
          </a:xfrm>
          <a:prstGeom prst="rect">
            <a:avLst/>
          </a:prstGeom>
        </p:spPr>
      </p:pic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5638800" y="1083102"/>
            <a:ext cx="27953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on-the-fly measurements</a:t>
            </a:r>
            <a:endParaRPr lang="en-US" altLang="en-US" sz="1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5701928" y="1454666"/>
            <a:ext cx="85127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05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Alignment dipole</a:t>
            </a:r>
            <a:endParaRPr lang="en-US" altLang="en-US" sz="105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5"/>
          <p:cNvSpPr txBox="1">
            <a:spLocks noChangeArrowheads="1"/>
          </p:cNvSpPr>
          <p:nvPr/>
        </p:nvSpPr>
        <p:spPr bwMode="auto">
          <a:xfrm>
            <a:off x="6858000" y="1535457"/>
            <a:ext cx="13976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050" b="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undulator</a:t>
            </a:r>
            <a:r>
              <a:rPr lang="en-US" altLang="en-US" sz="105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array</a:t>
            </a:r>
            <a:endParaRPr lang="en-US" altLang="en-US" sz="105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1447800" y="3852673"/>
                <a:ext cx="1902781" cy="795527"/>
              </a:xfrm>
              <a:prstGeom prst="roundRect">
                <a:avLst/>
              </a:prstGeom>
              <a:solidFill>
                <a:srgbClr val="FFFFFF">
                  <a:alpha val="80000"/>
                </a:srgbClr>
              </a:solidFill>
              <a:ln w="19050" cap="sq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 lIns="36000" tIns="36000" rIns="36000" bIns="36000">
                <a:spAutoFit/>
              </a:bodyPr>
              <a:lstStyle/>
              <a:p>
                <a:pPr algn="ctr"/>
                <a:r>
                  <a:rPr lang="en-US" altLang="en-US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test </a:t>
                </a:r>
                <a:r>
                  <a:rPr lang="en-US" altLang="en-US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undulator</a:t>
                </a:r>
                <a:r>
                  <a:rPr lang="en-US" alt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array</a:t>
                </a:r>
              </a:p>
              <a:p>
                <a:pPr algn="ctr"/>
                <a:r>
                  <a:rPr lang="en-US" alt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19 periods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1400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en-US" sz="140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en-US" sz="140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altLang="en-US" sz="140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=21.3</m:t>
                      </m:r>
                      <m:r>
                        <m:rPr>
                          <m:sty m:val="p"/>
                        </m:rPr>
                        <a:rPr lang="en-US" altLang="en-US" sz="140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mm</m:t>
                      </m:r>
                    </m:oMath>
                  </m:oMathPara>
                </a14:m>
                <a:endParaRPr lang="en-US" alt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852673"/>
                <a:ext cx="1902781" cy="795527"/>
              </a:xfrm>
              <a:prstGeom prst="round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19050" cap="sq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ounded Rectangle 28"/>
          <p:cNvSpPr/>
          <p:nvPr/>
        </p:nvSpPr>
        <p:spPr>
          <a:xfrm>
            <a:off x="3276600" y="1919629"/>
            <a:ext cx="1077897" cy="581515"/>
          </a:xfrm>
          <a:prstGeom prst="roundRect">
            <a:avLst>
              <a:gd name="adj" fmla="val 24016"/>
            </a:avLst>
          </a:prstGeom>
          <a:solidFill>
            <a:srgbClr val="FFFFFF">
              <a:alpha val="80000"/>
            </a:srgbClr>
          </a:solidFill>
          <a:ln w="19050" cap="sq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Alignment dipole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18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developments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6" y="1739319"/>
            <a:ext cx="4704874" cy="1738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1" y="3581400"/>
            <a:ext cx="4757026" cy="1740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/>
              <p:cNvSpPr/>
              <p:nvPr/>
            </p:nvSpPr>
            <p:spPr>
              <a:xfrm>
                <a:off x="717757" y="5410200"/>
                <a:ext cx="1902781" cy="625268"/>
              </a:xfrm>
              <a:prstGeom prst="roundRect">
                <a:avLst/>
              </a:prstGeom>
              <a:noFill/>
              <a:ln w="19050" cap="sq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36000" tIns="36000" rIns="36000" bIns="36000">
                <a:spAutoFit/>
              </a:bodyPr>
              <a:lstStyle/>
              <a:p>
                <a:pPr algn="ctr"/>
                <a:r>
                  <a:rPr lang="en-US" alt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Homogeneous field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i="1" smtClean="0">
                              <a:solidFill>
                                <a:srgbClr val="125E9F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en-US" b="0" i="1">
                              <a:solidFill>
                                <a:srgbClr val="125E9F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en-US" b="0" i="1">
                              <a:solidFill>
                                <a:srgbClr val="125E9F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𝐵</m:t>
                          </m:r>
                        </m:sub>
                      </m:sSub>
                      <m:r>
                        <a:rPr lang="en-US" altLang="en-US" b="0" i="1">
                          <a:solidFill>
                            <a:srgbClr val="125E9F"/>
                          </a:solidFill>
                          <a:latin typeface="Cambria Math"/>
                          <a:cs typeface="Arial" panose="020B0604020202020204" pitchFamily="34" charset="0"/>
                        </a:rPr>
                        <m:t>=10 </m:t>
                      </m:r>
                      <m:r>
                        <m:rPr>
                          <m:nor/>
                        </m:rPr>
                        <a:rPr lang="en-US" altLang="en-US">
                          <a:solidFill>
                            <a:srgbClr val="125E9F"/>
                          </a:solidFill>
                          <a:latin typeface="Cambria Math"/>
                          <a:cs typeface="Arial" panose="020B0604020202020204" pitchFamily="34" charset="0"/>
                        </a:rPr>
                        <m:t>μTesla</m:t>
                      </m:r>
                    </m:oMath>
                  </m:oMathPara>
                </a14:m>
                <a:endParaRPr lang="en-US" altLang="en-US" i="1" dirty="0">
                  <a:solidFill>
                    <a:srgbClr val="125E9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ounded 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757" y="5410200"/>
                <a:ext cx="1902781" cy="625268"/>
              </a:xfrm>
              <a:prstGeom prst="roundRect">
                <a:avLst/>
              </a:prstGeom>
              <a:blipFill rotWithShape="1">
                <a:blip r:embed="rId4"/>
                <a:stretch>
                  <a:fillRect b="-2857"/>
                </a:stretch>
              </a:blipFill>
              <a:ln w="19050" cap="sq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2895600" y="5410200"/>
                <a:ext cx="1902781" cy="625268"/>
              </a:xfrm>
              <a:prstGeom prst="roundRect">
                <a:avLst/>
              </a:prstGeom>
              <a:noFill/>
              <a:ln w="19050" cap="sq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36000" tIns="36000" rIns="36000" bIns="36000">
                <a:spAutoFit/>
              </a:bodyPr>
              <a:lstStyle/>
              <a:p>
                <a:pPr algn="ctr"/>
                <a:r>
                  <a:rPr lang="en-US" alt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Oscillating field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i="1" smtClean="0">
                              <a:solidFill>
                                <a:srgbClr val="125E9F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en-US" b="0" i="1">
                              <a:solidFill>
                                <a:srgbClr val="125E9F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en-US" b="0" i="1">
                              <a:solidFill>
                                <a:srgbClr val="125E9F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𝐵</m:t>
                          </m:r>
                        </m:sub>
                      </m:sSub>
                      <m:r>
                        <a:rPr lang="en-US" altLang="en-US" b="0" i="1">
                          <a:solidFill>
                            <a:srgbClr val="125E9F"/>
                          </a:solidFill>
                          <a:latin typeface="Cambria Math"/>
                          <a:cs typeface="Arial" panose="020B0604020202020204" pitchFamily="34" charset="0"/>
                        </a:rPr>
                        <m:t>=60 </m:t>
                      </m:r>
                      <m:r>
                        <m:rPr>
                          <m:nor/>
                        </m:rPr>
                        <a:rPr lang="en-US" altLang="en-US">
                          <a:solidFill>
                            <a:srgbClr val="125E9F"/>
                          </a:solidFill>
                          <a:latin typeface="Cambria Math"/>
                          <a:cs typeface="Arial" panose="020B0604020202020204" pitchFamily="34" charset="0"/>
                        </a:rPr>
                        <m:t>μTesla</m:t>
                      </m:r>
                    </m:oMath>
                  </m:oMathPara>
                </a14:m>
                <a:endParaRPr lang="en-US" altLang="en-US" i="1" dirty="0">
                  <a:solidFill>
                    <a:srgbClr val="125E9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5410200"/>
                <a:ext cx="1902781" cy="625268"/>
              </a:xfrm>
              <a:prstGeom prst="roundRect">
                <a:avLst/>
              </a:prstGeom>
              <a:blipFill rotWithShape="1">
                <a:blip r:embed="rId5"/>
                <a:stretch>
                  <a:fillRect b="-2857"/>
                </a:stretch>
              </a:blipFill>
              <a:ln w="19050" cap="sq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5181600" y="1986858"/>
                <a:ext cx="3733800" cy="3097923"/>
              </a:xfrm>
              <a:prstGeom prst="roundRect">
                <a:avLst>
                  <a:gd name="adj" fmla="val 10446"/>
                </a:avLst>
              </a:prstGeom>
              <a:noFill/>
              <a:ln w="19050" cap="sq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36000" tIns="108000" rIns="36000" bIns="108000" anchor="ctr" anchorCtr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alt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By identifying the pole positions of the </a:t>
                </a:r>
                <a:r>
                  <a:rPr lang="en-US" altLang="en-US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undulator</a:t>
                </a:r>
                <a:r>
                  <a:rPr lang="en-US" alt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using the condition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1600" i="1">
                            <a:latin typeface="Cambria Math"/>
                            <a:cs typeface="Arial" panose="020B0604020202020204" pitchFamily="34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en-US" sz="1600" i="1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en-US" sz="1600" i="1">
                                <a:latin typeface="Cambria Math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en-US" sz="1600" i="1">
                                <a:latin typeface="Cambria Math"/>
                                <a:cs typeface="Arial" panose="020B0604020202020204" pitchFamily="34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altLang="en-US" sz="1600" i="1">
                            <a:latin typeface="Cambria Math"/>
                            <a:cs typeface="Arial" panose="020B0604020202020204" pitchFamily="34" charset="0"/>
                          </a:rPr>
                          <m:t>𝜕</m:t>
                        </m:r>
                        <m:r>
                          <a:rPr lang="en-US" altLang="en-US" sz="1600" i="1">
                            <a:latin typeface="Cambria Math"/>
                            <a:cs typeface="Arial" panose="020B0604020202020204" pitchFamily="34" charset="0"/>
                          </a:rPr>
                          <m:t>𝑧</m:t>
                        </m:r>
                      </m:den>
                    </m:f>
                    <m:r>
                      <a:rPr lang="en-US" altLang="en-US" sz="1600" i="1">
                        <a:latin typeface="Cambria Math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177800" indent="-177800">
                  <a:spcBef>
                    <a:spcPct val="20000"/>
                  </a:spcBef>
                  <a:spcAft>
                    <a:spcPts val="1200"/>
                  </a:spcAft>
                  <a:buClr>
                    <a:srgbClr val="959F38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1600" i="1" dirty="0" err="1">
                    <a:latin typeface="Arial" pitchFamily="34" charset="0"/>
                    <a:cs typeface="Arial" pitchFamily="34" charset="0"/>
                  </a:rPr>
                  <a:t>rms</a:t>
                </a:r>
                <a:r>
                  <a:rPr lang="en-US" altLang="en-US" sz="1600" dirty="0">
                    <a:latin typeface="Arial" pitchFamily="34" charset="0"/>
                    <a:cs typeface="Arial" pitchFamily="34" charset="0"/>
                  </a:rPr>
                  <a:t> error of the </a:t>
                </a:r>
                <a:r>
                  <a:rPr lang="en-US" altLang="en-US" sz="1600" b="1" dirty="0">
                    <a:solidFill>
                      <a:srgbClr val="125E9F"/>
                    </a:solidFill>
                    <a:latin typeface="Arial" pitchFamily="34" charset="0"/>
                    <a:cs typeface="Arial" pitchFamily="34" charset="0"/>
                  </a:rPr>
                  <a:t>pole </a:t>
                </a:r>
                <a:r>
                  <a:rPr lang="en-US" altLang="en-US" sz="1600" b="1" dirty="0" smtClean="0">
                    <a:solidFill>
                      <a:srgbClr val="125E9F"/>
                    </a:solidFill>
                    <a:latin typeface="Arial" pitchFamily="34" charset="0"/>
                    <a:cs typeface="Arial" pitchFamily="34" charset="0"/>
                  </a:rPr>
                  <a:t>locations</a:t>
                </a:r>
                <a:r>
                  <a:rPr lang="en-US" altLang="en-US" sz="16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en-US" sz="1600" dirty="0">
                    <a:latin typeface="Arial" pitchFamily="34" charset="0"/>
                    <a:cs typeface="Arial" pitchFamily="34" charset="0"/>
                  </a:rPr>
                  <a:t>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b="1" i="1" smtClean="0">
                            <a:solidFill>
                              <a:srgbClr val="125E9F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en-US" sz="1600" b="1" i="1">
                            <a:solidFill>
                              <a:srgbClr val="125E9F"/>
                            </a:solidFill>
                            <a:latin typeface="Cambria Math"/>
                            <a:cs typeface="Arial" pitchFamily="34" charset="0"/>
                          </a:rPr>
                          <m:t>𝝈</m:t>
                        </m:r>
                      </m:e>
                      <m:sub>
                        <m:r>
                          <a:rPr lang="en-US" altLang="en-US" sz="1600" b="1" i="1">
                            <a:solidFill>
                              <a:srgbClr val="125E9F"/>
                            </a:solidFill>
                            <a:latin typeface="Cambria Math"/>
                            <a:cs typeface="Arial" pitchFamily="34" charset="0"/>
                          </a:rPr>
                          <m:t>𝒛</m:t>
                        </m:r>
                      </m:sub>
                    </m:sSub>
                    <m:r>
                      <a:rPr lang="en-US" altLang="en-US" sz="1600" b="1">
                        <a:solidFill>
                          <a:srgbClr val="125E9F"/>
                        </a:solidFill>
                        <a:latin typeface="Cambria Math"/>
                        <a:cs typeface="Arial" pitchFamily="34" charset="0"/>
                      </a:rPr>
                      <m:t>∼</m:t>
                    </m:r>
                    <m:r>
                      <a:rPr lang="en-US" altLang="en-US" sz="1600" b="1" i="1">
                        <a:solidFill>
                          <a:srgbClr val="125E9F"/>
                        </a:solidFill>
                        <a:latin typeface="Cambria Math"/>
                        <a:cs typeface="Arial" pitchFamily="34" charset="0"/>
                      </a:rPr>
                      <m:t>𝟏</m:t>
                    </m:r>
                    <m:r>
                      <m:rPr>
                        <m:nor/>
                      </m:rPr>
                      <a:rPr lang="en-US" altLang="en-US" sz="1600" b="1" i="0">
                        <a:solidFill>
                          <a:srgbClr val="125E9F"/>
                        </a:solidFill>
                        <a:latin typeface="Cambria Math"/>
                        <a:cs typeface="Arial" pitchFamily="34" charset="0"/>
                      </a:rPr>
                      <m:t>μm</m:t>
                    </m:r>
                  </m:oMath>
                </a14:m>
                <a:endParaRPr lang="en-US" altLang="en-US" sz="1600" b="1" dirty="0">
                  <a:latin typeface="Arial" pitchFamily="34" charset="0"/>
                  <a:cs typeface="Arial" pitchFamily="34" charset="0"/>
                </a:endParaRPr>
              </a:p>
              <a:p>
                <a:pPr marL="177800" indent="-177800">
                  <a:spcBef>
                    <a:spcPct val="20000"/>
                  </a:spcBef>
                  <a:spcAft>
                    <a:spcPts val="1200"/>
                  </a:spcAft>
                  <a:buClr>
                    <a:srgbClr val="959F38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1600" i="1" dirty="0" err="1">
                    <a:latin typeface="Arial" pitchFamily="34" charset="0"/>
                    <a:cs typeface="Arial" pitchFamily="34" charset="0"/>
                  </a:rPr>
                  <a:t>rms</a:t>
                </a:r>
                <a:r>
                  <a:rPr lang="en-US" altLang="en-US" sz="1600" dirty="0">
                    <a:latin typeface="Arial" pitchFamily="34" charset="0"/>
                    <a:cs typeface="Arial" pitchFamily="34" charset="0"/>
                  </a:rPr>
                  <a:t> error of </a:t>
                </a:r>
                <a:r>
                  <a:rPr lang="en-US" altLang="en-US" sz="1600" b="1" dirty="0">
                    <a:solidFill>
                      <a:srgbClr val="125E9F"/>
                    </a:solidFill>
                    <a:latin typeface="Arial" pitchFamily="34" charset="0"/>
                    <a:cs typeface="Arial" pitchFamily="34" charset="0"/>
                  </a:rPr>
                  <a:t>field strength</a:t>
                </a:r>
                <a:r>
                  <a:rPr lang="en-US" altLang="en-US" sz="1600" dirty="0">
                    <a:latin typeface="Arial" pitchFamily="34" charset="0"/>
                    <a:cs typeface="Arial" pitchFamily="34" charset="0"/>
                  </a:rPr>
                  <a:t> at the poles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b="1" i="1" smtClean="0">
                            <a:solidFill>
                              <a:srgbClr val="125E9F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en-US" sz="1600" b="1" i="1">
                            <a:solidFill>
                              <a:srgbClr val="125E9F"/>
                            </a:solidFill>
                            <a:latin typeface="Cambria Math"/>
                            <a:cs typeface="Arial" pitchFamily="34" charset="0"/>
                          </a:rPr>
                          <m:t>𝝈</m:t>
                        </m:r>
                      </m:e>
                      <m:sub>
                        <m:r>
                          <a:rPr lang="en-US" altLang="en-US" sz="1600" b="1" i="1">
                            <a:solidFill>
                              <a:srgbClr val="125E9F"/>
                            </a:solidFill>
                            <a:latin typeface="Cambria Math"/>
                            <a:cs typeface="Arial" pitchFamily="34" charset="0"/>
                          </a:rPr>
                          <m:t>𝑩</m:t>
                        </m:r>
                      </m:sub>
                    </m:sSub>
                    <m:r>
                      <a:rPr lang="en-US" altLang="en-US" sz="1600" b="1" i="1">
                        <a:solidFill>
                          <a:srgbClr val="125E9F"/>
                        </a:solidFill>
                        <a:latin typeface="Cambria Math"/>
                        <a:cs typeface="Arial" pitchFamily="34" charset="0"/>
                      </a:rPr>
                      <m:t>∼</m:t>
                    </m:r>
                    <m:r>
                      <a:rPr lang="en-US" altLang="en-US" sz="1600" b="1" i="1">
                        <a:solidFill>
                          <a:srgbClr val="125E9F"/>
                        </a:solidFill>
                        <a:latin typeface="Cambria Math"/>
                        <a:cs typeface="Arial" pitchFamily="34" charset="0"/>
                      </a:rPr>
                      <m:t>𝟒𝟎</m:t>
                    </m:r>
                    <m:r>
                      <a:rPr lang="en-US" altLang="en-US" sz="1600" b="1" i="1">
                        <a:solidFill>
                          <a:srgbClr val="125E9F"/>
                        </a:solidFill>
                        <a:latin typeface="Cambria Math"/>
                        <a:cs typeface="Arial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1600" b="1">
                        <a:solidFill>
                          <a:srgbClr val="125E9F"/>
                        </a:solidFill>
                        <a:latin typeface="Cambria Math"/>
                        <a:cs typeface="Arial" pitchFamily="34" charset="0"/>
                      </a:rPr>
                      <m:t>μTesla</m:t>
                    </m:r>
                  </m:oMath>
                </a14:m>
                <a:endParaRPr lang="en-US" altLang="en-US" sz="1600" b="1" dirty="0">
                  <a:latin typeface="Arial" pitchFamily="34" charset="0"/>
                  <a:cs typeface="Arial" pitchFamily="34" charset="0"/>
                </a:endParaRPr>
              </a:p>
              <a:p>
                <a:pPr marL="177800" indent="-177800">
                  <a:spcBef>
                    <a:spcPct val="20000"/>
                  </a:spcBef>
                  <a:spcAft>
                    <a:spcPts val="1200"/>
                  </a:spcAft>
                  <a:buClr>
                    <a:srgbClr val="959F38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sz="1600" dirty="0">
                    <a:latin typeface="Arial" pitchFamily="34" charset="0"/>
                    <a:cs typeface="Arial" pitchFamily="34" charset="0"/>
                  </a:rPr>
                  <a:t>Calculated </a:t>
                </a:r>
                <a:r>
                  <a:rPr lang="en-US" altLang="en-US" sz="1600" b="1" dirty="0">
                    <a:solidFill>
                      <a:srgbClr val="125E9F"/>
                    </a:solidFill>
                    <a:latin typeface="Arial" pitchFamily="34" charset="0"/>
                    <a:cs typeface="Arial" pitchFamily="34" charset="0"/>
                  </a:rPr>
                  <a:t>optical phase error</a:t>
                </a:r>
                <a:r>
                  <a:rPr lang="en-US" altLang="en-US" sz="1600" dirty="0">
                    <a:latin typeface="Arial" pitchFamily="34" charset="0"/>
                    <a:cs typeface="Arial" pitchFamily="34" charset="0"/>
                  </a:rPr>
                  <a:t> is </a:t>
                </a:r>
                <a:r>
                  <a:rPr lang="en-US" altLang="en-US" sz="1600" b="1" dirty="0">
                    <a:solidFill>
                      <a:srgbClr val="125E9F"/>
                    </a:solidFill>
                    <a:latin typeface="Arial" pitchFamily="34" charset="0"/>
                    <a:cs typeface="Arial" pitchFamily="34" charset="0"/>
                  </a:rPr>
                  <a:t>reproducible</a:t>
                </a:r>
                <a:r>
                  <a:rPr lang="en-US" altLang="en-US" sz="1600" dirty="0">
                    <a:latin typeface="Arial" pitchFamily="34" charset="0"/>
                    <a:cs typeface="Arial" pitchFamily="34" charset="0"/>
                  </a:rPr>
                  <a:t> within </a:t>
                </a:r>
                <a:r>
                  <a:rPr lang="en-US" altLang="en-US" sz="1600" b="1" dirty="0">
                    <a:solidFill>
                      <a:srgbClr val="125E9F"/>
                    </a:solidFill>
                    <a:latin typeface="Arial" pitchFamily="34" charset="0"/>
                    <a:cs typeface="Arial" pitchFamily="34" charset="0"/>
                  </a:rPr>
                  <a:t>0.01º</a:t>
                </a: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1986858"/>
                <a:ext cx="3733800" cy="3097923"/>
              </a:xfrm>
              <a:prstGeom prst="roundRect">
                <a:avLst>
                  <a:gd name="adj" fmla="val 10446"/>
                </a:avLst>
              </a:prstGeom>
              <a:blipFill rotWithShape="1">
                <a:blip r:embed="rId6"/>
                <a:stretch>
                  <a:fillRect/>
                </a:stretch>
              </a:blipFill>
              <a:ln w="19050" cap="sq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00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125E9F"/>
                </a:solidFill>
              </a:rPr>
              <a:t>Magnetic tests:</a:t>
            </a:r>
            <a:r>
              <a:rPr lang="en-US" sz="2000" dirty="0"/>
              <a:t> </a:t>
            </a:r>
            <a:r>
              <a:rPr lang="en-US" sz="2000" dirty="0" smtClean="0"/>
              <a:t>Comparison of </a:t>
            </a:r>
            <a:r>
              <a:rPr lang="en-US" sz="2000" b="1" dirty="0" smtClean="0">
                <a:solidFill>
                  <a:srgbClr val="125E9F"/>
                </a:solidFill>
              </a:rPr>
              <a:t>10</a:t>
            </a:r>
            <a:r>
              <a:rPr lang="en-US" sz="2000" dirty="0" smtClean="0"/>
              <a:t> successive measurements.</a:t>
            </a:r>
          </a:p>
        </p:txBody>
      </p:sp>
    </p:spTree>
    <p:extLst>
      <p:ext uri="{BB962C8B-B14F-4D97-AF65-F5344CB8AC3E}">
        <p14:creationId xmlns:p14="http://schemas.microsoft.com/office/powerpoint/2010/main" val="415917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00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>
                <a:solidFill>
                  <a:srgbClr val="125E9F"/>
                </a:solidFill>
              </a:rPr>
              <a:t>Compact Superconducting Cyclotron</a:t>
            </a:r>
            <a:r>
              <a:rPr lang="en-US" sz="1600" dirty="0" smtClean="0"/>
              <a:t> for </a:t>
            </a:r>
            <a:r>
              <a:rPr lang="en-US" sz="1600" baseline="30000" dirty="0" smtClean="0"/>
              <a:t>11</a:t>
            </a:r>
            <a:r>
              <a:rPr lang="en-US" sz="1600" dirty="0" smtClean="0"/>
              <a:t>C and 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F production being developed by </a:t>
            </a:r>
            <a:r>
              <a:rPr lang="en-US" sz="1600" b="1" dirty="0" smtClean="0">
                <a:solidFill>
                  <a:srgbClr val="125E9F"/>
                </a:solidFill>
              </a:rPr>
              <a:t>CIEMAT</a:t>
            </a:r>
            <a:r>
              <a:rPr lang="en-US" sz="1600" dirty="0" smtClean="0"/>
              <a:t> within AMIT project (Advanced Molecular Image Technologies).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514600"/>
            <a:ext cx="4267200" cy="277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572865"/>
              </p:ext>
            </p:extLst>
          </p:nvPr>
        </p:nvGraphicFramePr>
        <p:xfrm>
          <a:off x="5562600" y="1905000"/>
          <a:ext cx="3293198" cy="434340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511852"/>
                <a:gridCol w="1781346"/>
              </a:tblGrid>
              <a:tr h="271463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b="1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</a:t>
                      </a:r>
                      <a:endParaRPr kumimoji="0" lang="en-US" altLang="en-US" sz="1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solidFill>
                      <a:srgbClr val="88A0B8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solidFill>
                      <a:srgbClr val="88A0B8"/>
                    </a:solidFill>
                  </a:tcPr>
                </a:tc>
              </a:tr>
              <a:tr h="271463">
                <a:tc>
                  <a:txBody>
                    <a:bodyPr/>
                    <a:lstStyle>
                      <a:lvl1pPr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kumimoji="0" lang="en-US" altLang="en-U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&gt;8.5 MeV</a:t>
                      </a:r>
                      <a:endParaRPr kumimoji="0" lang="en-US" altLang="en-U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71463">
                <a:tc>
                  <a:txBody>
                    <a:bodyPr/>
                    <a:lstStyle>
                      <a:lvl1pPr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</a:t>
                      </a:r>
                      <a:endParaRPr kumimoji="0" lang="en-US" altLang="en-U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&gt;10 </a:t>
                      </a:r>
                      <a:r>
                        <a:rPr kumimoji="0" lang="en-US" altLang="en-US" sz="1400" u="none" strike="noStrike" cap="none" normalizeH="0" baseline="0" noProof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μA</a:t>
                      </a:r>
                      <a:endParaRPr kumimoji="0" lang="en-US" altLang="en-U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71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Cyclotron type</a:t>
                      </a:r>
                      <a:endParaRPr kumimoji="0" lang="en-US" altLang="en-U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Classical</a:t>
                      </a:r>
                      <a:endParaRPr kumimoji="0" lang="en-US" altLang="en-U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71463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b="1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</a:t>
                      </a:r>
                      <a:endParaRPr kumimoji="0" lang="en-US" altLang="en-US" sz="1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solidFill>
                      <a:srgbClr val="88A0B8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solidFill>
                      <a:srgbClr val="88A0B8"/>
                    </a:solidFill>
                  </a:tcPr>
                </a:tc>
              </a:tr>
              <a:tr h="271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  <a:endParaRPr kumimoji="0" lang="en-US" altLang="en-U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Tc SC</a:t>
                      </a:r>
                      <a:endParaRPr kumimoji="0" lang="en-US" altLang="en-U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71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Configuration</a:t>
                      </a:r>
                      <a:endParaRPr kumimoji="0" lang="en-US" altLang="en-U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defTabSz="9572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57263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Warm Iron</a:t>
                      </a:r>
                      <a:endParaRPr kumimoji="0" lang="en-US" altLang="en-U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71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Superconductor</a:t>
                      </a:r>
                      <a:endParaRPr kumimoji="0" lang="en-US" altLang="en-U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u="none" strike="noStrike" cap="none" normalizeH="0" baseline="0" noProof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NbTi</a:t>
                      </a:r>
                      <a:endParaRPr kumimoji="0" lang="en-US" altLang="en-U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71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Field</a:t>
                      </a:r>
                      <a:endParaRPr kumimoji="0" lang="en-US" altLang="en-U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Tesla</a:t>
                      </a:r>
                      <a:endParaRPr kumimoji="0" lang="en-US" altLang="en-U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 current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 Amp</a:t>
                      </a:r>
                    </a:p>
                  </a:txBody>
                  <a:tcPr marL="68580" marR="68580" marT="0" marB="0" anchor="ctr" horzOverflow="overflow"/>
                </a:tc>
              </a:tr>
              <a:tr h="271463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b="1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SYSTEM</a:t>
                      </a:r>
                      <a:endParaRPr kumimoji="0" lang="en-US" altLang="en-US" sz="1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solidFill>
                      <a:srgbClr val="88A0B8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solidFill>
                      <a:srgbClr val="88A0B8"/>
                    </a:solidFill>
                  </a:tcPr>
                </a:tc>
              </a:tr>
              <a:tr h="271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Configuration</a:t>
                      </a:r>
                      <a:endParaRPr kumimoji="0" lang="en-US" altLang="en-U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 180º Dee</a:t>
                      </a:r>
                      <a:endParaRPr kumimoji="0" lang="en-US" altLang="en-U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71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Acc. Voltage</a:t>
                      </a:r>
                      <a:endParaRPr kumimoji="0" lang="en-US" altLang="en-U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defTabSz="957263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defTabSz="957263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defTabSz="957263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957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&gt;60 kV</a:t>
                      </a:r>
                      <a:endParaRPr kumimoji="0" lang="en-US" altLang="en-U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271463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b="1" u="none" strike="noStrike" cap="none" normalizeH="0" baseline="0" noProof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 SOURCE</a:t>
                      </a:r>
                      <a:endParaRPr kumimoji="0" lang="en-US" altLang="en-US" sz="1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solidFill>
                      <a:srgbClr val="88A0B8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5219700" algn="r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solidFill>
                      <a:srgbClr val="88A0B8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Internal</a:t>
                      </a:r>
                    </a:p>
                  </a:txBody>
                  <a:tcPr marL="68580" marR="68580" marT="0" marB="0" anchor="ctr" horzOverflow="overflow"/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Ions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219700" algn="r"/>
                        </a:tabLst>
                      </a:pPr>
                      <a:r>
                        <a:rPr kumimoji="0" lang="en-US" alt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kumimoji="0" lang="en-US" altLang="en-US" sz="14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</a:t>
                      </a:r>
                    </a:p>
                  </a:txBody>
                  <a:tcPr marL="68580" marR="68580" marT="0" marB="0" anchor="ctr" horzOverflow="overflow"/>
                </a:tc>
              </a:tr>
            </a:tbl>
          </a:graphicData>
        </a:graphic>
      </p:graphicFrame>
      <p:sp>
        <p:nvSpPr>
          <p:cNvPr id="5" name="AutoShape 7" descr="Resultat d'imatges de ciem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3581400" cy="59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olded Corner 14"/>
          <p:cNvSpPr/>
          <p:nvPr/>
        </p:nvSpPr>
        <p:spPr>
          <a:xfrm>
            <a:off x="990600" y="5257800"/>
            <a:ext cx="3886200" cy="738664"/>
          </a:xfrm>
          <a:prstGeom prst="foldedCorner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08000" rIns="36000" bIns="36000" rtlCol="0" anchor="ctr" anchorCtr="1"/>
          <a:lstStyle/>
          <a:p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OPTIMIZING THE RADIOISOTOPE PRODUCTION WITH A WEAK FOCUSING COMPACT CYCLOTRON</a:t>
            </a:r>
          </a:p>
          <a:p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Oliver </a:t>
            </a:r>
            <a:r>
              <a:rPr lang="en-US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</a:p>
          <a:p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Proceedings of Cyclotrons2013, Vancouver, WE4PB03</a:t>
            </a:r>
          </a:p>
        </p:txBody>
      </p:sp>
    </p:spTree>
    <p:extLst>
      <p:ext uri="{BB962C8B-B14F-4D97-AF65-F5344CB8AC3E}">
        <p14:creationId xmlns:p14="http://schemas.microsoft.com/office/powerpoint/2010/main" val="1130707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00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«Longbow» bench moved to CIEMAT premises on 24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October 2016</a:t>
            </a:r>
          </a:p>
        </p:txBody>
      </p:sp>
      <p:sp>
        <p:nvSpPr>
          <p:cNvPr id="5" name="AutoShape 7" descr="Resultat d'imatges de ciem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273" name="Picture 9" descr="Z:\Sincrotro\MagMeasLab\NewSystemClosedMagnets\Visita CIEMAT\P1250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Z:\Sincrotro\MagMeasLab\NewSystemClosedMagnets\Visita CIEMAT\P1250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14800"/>
            <a:ext cx="3000375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841233"/>
            <a:ext cx="3206796" cy="11396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47" y="3969329"/>
            <a:ext cx="3101649" cy="11744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96" y="5132264"/>
            <a:ext cx="3200400" cy="1192336"/>
          </a:xfrm>
          <a:prstGeom prst="rect">
            <a:avLst/>
          </a:prstGeom>
        </p:spPr>
      </p:pic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4700134" y="2328446"/>
            <a:ext cx="43676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First test with warm coils on 27</a:t>
            </a:r>
            <a:r>
              <a:rPr lang="en-US" altLang="en-US" sz="1400" b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Oct</a:t>
            </a:r>
          </a:p>
          <a:p>
            <a:pPr algn="ctr" eaLnBrk="1" hangingPunct="1"/>
            <a:r>
              <a:rPr lang="en-US" alt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@100mA current)</a:t>
            </a:r>
            <a:endParaRPr lang="en-US" alt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108598" y="1532919"/>
            <a:ext cx="3352800" cy="625268"/>
          </a:xfrm>
          <a:prstGeom prst="roundRect">
            <a:avLst/>
          </a:prstGeom>
          <a:noFill/>
          <a:ln w="1905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Check of magnetic field distribution in good field region </a:t>
            </a:r>
          </a:p>
        </p:txBody>
      </p:sp>
    </p:spTree>
    <p:extLst>
      <p:ext uri="{BB962C8B-B14F-4D97-AF65-F5344CB8AC3E}">
        <p14:creationId xmlns:p14="http://schemas.microsoft.com/office/powerpoint/2010/main" val="3518663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 anchorCtr="1"/>
          <a:lstStyle/>
          <a:p>
            <a:pPr algn="ctr"/>
            <a:r>
              <a:rPr lang="en-US" dirty="0" smtClean="0">
                <a:solidFill>
                  <a:srgbClr val="112E50">
                    <a:alpha val="30000"/>
                  </a:srgbClr>
                </a:solidFill>
              </a:rPr>
              <a:t>1</a:t>
            </a:r>
          </a:p>
          <a:p>
            <a:pPr algn="ctr"/>
            <a:r>
              <a:rPr lang="en-US" dirty="0" smtClean="0">
                <a:solidFill>
                  <a:srgbClr val="112E50">
                    <a:alpha val="30000"/>
                  </a:srgbClr>
                </a:solidFill>
              </a:rPr>
              <a:t>Introduction</a:t>
            </a:r>
            <a:endParaRPr lang="en-US" dirty="0">
              <a:solidFill>
                <a:srgbClr val="112E50">
                  <a:alpha val="30000"/>
                </a:srgb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 anchor="ctr" anchorCtr="1"/>
          <a:lstStyle/>
          <a:p>
            <a:pPr algn="ctr"/>
            <a:r>
              <a:rPr lang="en-US" dirty="0" smtClean="0">
                <a:solidFill>
                  <a:schemeClr val="bg1">
                    <a:alpha val="30000"/>
                  </a:schemeClr>
                </a:solidFill>
              </a:rPr>
              <a:t>3</a:t>
            </a:r>
          </a:p>
          <a:p>
            <a:r>
              <a:rPr lang="en-US" dirty="0" smtClean="0">
                <a:solidFill>
                  <a:schemeClr val="bg1">
                    <a:alpha val="30000"/>
                  </a:schemeClr>
                </a:solidFill>
              </a:rPr>
              <a:t>Latest developments</a:t>
            </a:r>
            <a:endParaRPr lang="en-US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 anchor="ctr" anchorCtr="1"/>
          <a:lstStyle/>
          <a:p>
            <a:pPr algn="ctr"/>
            <a:r>
              <a:rPr lang="en-US" dirty="0" smtClean="0">
                <a:solidFill>
                  <a:schemeClr val="bg1">
                    <a:alpha val="30000"/>
                  </a:schemeClr>
                </a:solidFill>
              </a:rPr>
              <a:t>2</a:t>
            </a:r>
          </a:p>
          <a:p>
            <a:pPr algn="ctr"/>
            <a:r>
              <a:rPr lang="en-US" dirty="0" smtClean="0">
                <a:solidFill>
                  <a:schemeClr val="bg1">
                    <a:alpha val="30000"/>
                  </a:schemeClr>
                </a:solidFill>
              </a:rPr>
              <a:t>Activities</a:t>
            </a:r>
            <a:endParaRPr lang="en-US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5"/>
          </p:nvPr>
        </p:nvSpPr>
        <p:spPr/>
        <p:txBody>
          <a:bodyPr anchor="ctr" anchorCtr="1"/>
          <a:lstStyle/>
          <a:p>
            <a:pPr algn="ctr"/>
            <a:r>
              <a:rPr lang="en-US" dirty="0" smtClean="0"/>
              <a:t>4</a:t>
            </a:r>
          </a:p>
          <a:p>
            <a:pPr algn="ctr"/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255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05399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ALBA magnetic measurement laboratory receives many requests from other institutions and manufacturing companies.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Improvements and new developments are implemented in order to keep the laboratory up to date and to provide new services.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Our last development has been a Hall probe bench for measuring closed and small aperture magnetic structures.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A proof of concept prototype has been built and successfully tested at ALBA.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The prototype is currently in CIEMAT premises (Madrid), and during the following months it will be used to check a superconducting cyclotron magnet.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1521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7"/>
          <p:cNvSpPr txBox="1">
            <a:spLocks/>
          </p:cNvSpPr>
          <p:nvPr/>
        </p:nvSpPr>
        <p:spPr>
          <a:xfrm>
            <a:off x="685800" y="990600"/>
            <a:ext cx="7772400" cy="928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3200" dirty="0" smtClean="0"/>
              <a:t>Thanks on behalf of all involved!</a:t>
            </a:r>
            <a:br>
              <a:rPr lang="en-US" sz="3200" dirty="0" smtClean="0"/>
            </a:br>
            <a:r>
              <a:rPr lang="en-US" sz="1800" dirty="0" smtClean="0"/>
              <a:t>(Logistics, Alignment, Mechanical &amp; Controls Engineers…)</a:t>
            </a:r>
            <a:endParaRPr lang="en-US" sz="1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2060848"/>
            <a:ext cx="5184576" cy="38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75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 anchorCtr="1"/>
          <a:lstStyle/>
          <a:p>
            <a:pPr algn="ctr"/>
            <a:r>
              <a:rPr lang="en-US" dirty="0" smtClean="0"/>
              <a:t>1</a:t>
            </a:r>
          </a:p>
          <a:p>
            <a:pPr algn="ctr"/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 anchor="ctr" anchorCtr="1"/>
          <a:lstStyle/>
          <a:p>
            <a:pPr algn="ctr"/>
            <a:r>
              <a:rPr lang="en-US" dirty="0" smtClean="0">
                <a:solidFill>
                  <a:schemeClr val="bg1">
                    <a:alpha val="30000"/>
                  </a:schemeClr>
                </a:solidFill>
              </a:rPr>
              <a:t>3</a:t>
            </a:r>
          </a:p>
          <a:p>
            <a:r>
              <a:rPr lang="en-US" dirty="0" smtClean="0">
                <a:solidFill>
                  <a:schemeClr val="bg1">
                    <a:alpha val="30000"/>
                  </a:schemeClr>
                </a:solidFill>
              </a:rPr>
              <a:t>Latest developments</a:t>
            </a:r>
            <a:endParaRPr lang="en-US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 anchor="ctr" anchorCtr="1"/>
          <a:lstStyle/>
          <a:p>
            <a:pPr algn="ctr"/>
            <a:r>
              <a:rPr lang="en-US" dirty="0" smtClean="0">
                <a:solidFill>
                  <a:schemeClr val="bg1">
                    <a:alpha val="30000"/>
                  </a:schemeClr>
                </a:solidFill>
              </a:rPr>
              <a:t>2</a:t>
            </a:r>
          </a:p>
          <a:p>
            <a:pPr algn="ctr"/>
            <a:r>
              <a:rPr lang="en-US" dirty="0" smtClean="0">
                <a:solidFill>
                  <a:schemeClr val="bg1">
                    <a:alpha val="30000"/>
                  </a:schemeClr>
                </a:solidFill>
              </a:rPr>
              <a:t>Activities</a:t>
            </a:r>
            <a:endParaRPr lang="en-US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5"/>
          </p:nvPr>
        </p:nvSpPr>
        <p:spPr/>
        <p:txBody>
          <a:bodyPr anchor="ctr" anchorCtr="1"/>
          <a:lstStyle/>
          <a:p>
            <a:pPr algn="ctr"/>
            <a:r>
              <a:rPr lang="en-US" dirty="0" smtClean="0">
                <a:solidFill>
                  <a:schemeClr val="bg1">
                    <a:alpha val="30000"/>
                  </a:schemeClr>
                </a:solidFill>
              </a:rPr>
              <a:t>4</a:t>
            </a:r>
          </a:p>
          <a:p>
            <a:pPr algn="ctr"/>
            <a:r>
              <a:rPr lang="en-US" dirty="0" smtClean="0">
                <a:solidFill>
                  <a:schemeClr val="bg1">
                    <a:alpha val="30000"/>
                  </a:schemeClr>
                </a:solidFill>
              </a:rPr>
              <a:t>Conclusions</a:t>
            </a:r>
            <a:endParaRPr lang="en-US" dirty="0">
              <a:solidFill>
                <a:schemeClr val="bg1">
                  <a:alpha val="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29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Foto-IDLab-25-01-20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1235224"/>
            <a:ext cx="6379435" cy="47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8840" y="1295400"/>
            <a:ext cx="1750800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 Narrow" panose="020B0606020202030204" pitchFamily="34" charset="0"/>
              </a:rPr>
              <a:t>Fixed Stretched Wire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4761" y="1600200"/>
            <a:ext cx="1451039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 Narrow" panose="020B0606020202030204" pitchFamily="34" charset="0"/>
              </a:rPr>
              <a:t>Hall probe bench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057400"/>
            <a:ext cx="1067921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 Narrow" panose="020B0606020202030204" pitchFamily="34" charset="0"/>
              </a:rPr>
              <a:t>Flipping coil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0" y="4766846"/>
            <a:ext cx="1106393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 Narrow" panose="020B0606020202030204" pitchFamily="34" charset="0"/>
              </a:rPr>
              <a:t>Rotating coil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8415" y="5199112"/>
            <a:ext cx="1313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 Narrow" panose="020B0606020202030204" pitchFamily="34" charset="0"/>
              </a:rPr>
              <a:t>Helmholtz coils</a:t>
            </a:r>
          </a:p>
          <a:p>
            <a:pPr algn="ctr"/>
            <a:r>
              <a:rPr lang="en-US" sz="1600" dirty="0" smtClean="0">
                <a:latin typeface="Arial Narrow" panose="020B0606020202030204" pitchFamily="34" charset="0"/>
              </a:rPr>
              <a:t>(</a:t>
            </a:r>
            <a:r>
              <a:rPr lang="en-US" sz="1600" i="1" dirty="0" smtClean="0">
                <a:latin typeface="Arial Narrow" panose="020B0606020202030204" pitchFamily="34" charset="0"/>
              </a:rPr>
              <a:t>not shown</a:t>
            </a:r>
            <a:r>
              <a:rPr lang="en-US" sz="1600" dirty="0" smtClean="0">
                <a:latin typeface="Arial Narrow" panose="020B0606020202030204" pitchFamily="34" charset="0"/>
              </a:rPr>
              <a:t>)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p:cxnSp>
        <p:nvCxnSpPr>
          <p:cNvPr id="9" name="Straight Arrow Connector 8"/>
          <p:cNvCxnSpPr>
            <a:stCxn id="6" idx="3"/>
          </p:cNvCxnSpPr>
          <p:nvPr/>
        </p:nvCxnSpPr>
        <p:spPr>
          <a:xfrm>
            <a:off x="1525121" y="2226677"/>
            <a:ext cx="372117" cy="169277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2"/>
          </p:cNvCxnSpPr>
          <p:nvPr/>
        </p:nvCxnSpPr>
        <p:spPr>
          <a:xfrm flipH="1">
            <a:off x="2642564" y="1633954"/>
            <a:ext cx="221676" cy="45353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</p:cNvCxnSpPr>
          <p:nvPr/>
        </p:nvCxnSpPr>
        <p:spPr>
          <a:xfrm flipH="1">
            <a:off x="3577701" y="1938754"/>
            <a:ext cx="192580" cy="449339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96221" y="1816006"/>
            <a:ext cx="1454244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 Narrow" panose="020B0606020202030204" pitchFamily="34" charset="0"/>
              </a:rPr>
              <a:t>High current PSs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4191000" y="2154560"/>
            <a:ext cx="932343" cy="156755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flipV="1">
            <a:off x="4058397" y="3902750"/>
            <a:ext cx="63198" cy="864096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</p:cNvCxnSpPr>
          <p:nvPr/>
        </p:nvCxnSpPr>
        <p:spPr>
          <a:xfrm flipH="1">
            <a:off x="3465004" y="5783887"/>
            <a:ext cx="1" cy="235913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29400" y="1911080"/>
            <a:ext cx="251460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150 m</a:t>
            </a:r>
            <a:r>
              <a:rPr lang="en-US" sz="2000" baseline="30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laboratory</a:t>
            </a:r>
            <a:endParaRPr lang="en-US" sz="2000" baseline="300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Temp. controlled </a:t>
            </a:r>
            <a:r>
              <a:rPr lang="es-ES" sz="2000" b="1" dirty="0" smtClean="0">
                <a:solidFill>
                  <a:srgbClr val="125E9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±0.1ºC</a:t>
            </a:r>
            <a:endParaRPr lang="en-US" sz="20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n-US" sz="16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>
            <a:stCxn id="12" idx="2"/>
          </p:cNvCxnSpPr>
          <p:nvPr/>
        </p:nvCxnSpPr>
        <p:spPr>
          <a:xfrm flipH="1">
            <a:off x="4058397" y="2154560"/>
            <a:ext cx="1064946" cy="81724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587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90800" y="1066800"/>
            <a:ext cx="4800600" cy="5334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 lnSpcReduction="10000"/>
          </a:bodyPr>
          <a:lstStyle/>
          <a:p>
            <a:pPr marL="52388">
              <a:spcBef>
                <a:spcPct val="100000"/>
              </a:spcBef>
            </a:pPr>
            <a:r>
              <a:rPr lang="en-US" altLang="en-US" sz="2800" b="1" kern="0" dirty="0" smtClean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systems</a:t>
            </a:r>
          </a:p>
          <a:p>
            <a:pPr marL="407988" indent="-355600">
              <a:spcBef>
                <a:spcPct val="100000"/>
              </a:spcBef>
              <a:buFontTx/>
              <a:buAutoNum type="arabicPeriod"/>
            </a:pPr>
            <a:r>
              <a:rPr lang="en-US" altLang="en-US" sz="2100" b="1" kern="0" dirty="0" smtClean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probe bench</a:t>
            </a:r>
          </a:p>
          <a:p>
            <a:pPr marL="808038" lvl="1" indent="-355600">
              <a:spcBef>
                <a:spcPts val="600"/>
              </a:spcBef>
            </a:pPr>
            <a:r>
              <a:rPr lang="en-US" altLang="en-US" sz="1900" dirty="0" smtClean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field mapping</a:t>
            </a:r>
          </a:p>
          <a:p>
            <a:pPr marL="407988" indent="-355600">
              <a:spcBef>
                <a:spcPct val="100000"/>
              </a:spcBef>
              <a:buFontTx/>
              <a:buAutoNum type="arabicPeriod"/>
            </a:pPr>
            <a:r>
              <a:rPr lang="en-US" altLang="en-US" sz="2100" b="1" kern="0" dirty="0" smtClean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Rotating coil bench</a:t>
            </a:r>
          </a:p>
          <a:p>
            <a:pPr marL="808038" lvl="1" indent="-355600">
              <a:spcBef>
                <a:spcPts val="600"/>
              </a:spcBef>
            </a:pPr>
            <a:r>
              <a:rPr lang="en-US" altLang="en-US" sz="1900" dirty="0" smtClean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Magnets harmonics</a:t>
            </a:r>
          </a:p>
          <a:p>
            <a:pPr marL="407988" indent="-355600">
              <a:spcBef>
                <a:spcPct val="100000"/>
              </a:spcBef>
              <a:buFontTx/>
              <a:buAutoNum type="arabicPeriod"/>
            </a:pPr>
            <a:r>
              <a:rPr lang="en-US" altLang="en-US" sz="2100" b="1" kern="0" dirty="0" smtClean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Flipping coil bench</a:t>
            </a:r>
          </a:p>
          <a:p>
            <a:pPr marL="808038" lvl="1" indent="-355600">
              <a:spcBef>
                <a:spcPts val="600"/>
              </a:spcBef>
            </a:pPr>
            <a:r>
              <a:rPr lang="en-US" altLang="en-US" dirty="0" smtClean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 field integrals</a:t>
            </a:r>
          </a:p>
          <a:p>
            <a:pPr marL="407988" indent="-355600">
              <a:spcBef>
                <a:spcPct val="100000"/>
              </a:spcBef>
              <a:buFontTx/>
              <a:buAutoNum type="arabicPeriod"/>
            </a:pPr>
            <a:r>
              <a:rPr lang="en-US" altLang="en-US" sz="2100" b="1" kern="0" dirty="0" smtClean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Helmholtz coils</a:t>
            </a:r>
          </a:p>
          <a:p>
            <a:pPr marL="808038" lvl="1" indent="-355600">
              <a:spcBef>
                <a:spcPts val="600"/>
              </a:spcBef>
            </a:pPr>
            <a:r>
              <a:rPr lang="en-US" altLang="en-US" dirty="0" smtClean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blocks magnetization</a:t>
            </a:r>
          </a:p>
          <a:p>
            <a:pPr marL="407988" indent="-355600">
              <a:spcBef>
                <a:spcPct val="100000"/>
              </a:spcBef>
              <a:buFontTx/>
              <a:buAutoNum type="arabicPeriod"/>
            </a:pPr>
            <a:r>
              <a:rPr lang="en-US" altLang="en-US" sz="2100" b="1" kern="0" dirty="0" smtClean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stretched wire</a:t>
            </a:r>
          </a:p>
          <a:p>
            <a:pPr marL="808038" lvl="1" indent="-355600">
              <a:spcBef>
                <a:spcPts val="600"/>
              </a:spcBef>
            </a:pPr>
            <a:r>
              <a:rPr lang="en-US" altLang="en-US" dirty="0" smtClean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blocks field integrals</a:t>
            </a:r>
          </a:p>
          <a:p>
            <a:endParaRPr lang="en-US" dirty="0">
              <a:solidFill>
                <a:srgbClr val="112E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7" descr="HallBen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208" y="990600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1063"/>
            <a:ext cx="1857686" cy="1440160"/>
          </a:xfrm>
          <a:prstGeom prst="rect">
            <a:avLst/>
          </a:prstGeom>
        </p:spPr>
      </p:pic>
      <p:pic>
        <p:nvPicPr>
          <p:cNvPr id="21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124200"/>
            <a:ext cx="1857843" cy="165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8" descr="Helmholt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33031"/>
            <a:ext cx="1039813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9" descr="FS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808" y="4800600"/>
            <a:ext cx="1728192" cy="162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ight Arrow 23"/>
          <p:cNvSpPr/>
          <p:nvPr/>
        </p:nvSpPr>
        <p:spPr>
          <a:xfrm>
            <a:off x="5715000" y="1981200"/>
            <a:ext cx="457200" cy="299863"/>
          </a:xfrm>
          <a:prstGeom prst="rightArrow">
            <a:avLst/>
          </a:prstGeom>
          <a:solidFill>
            <a:srgbClr val="979F07"/>
          </a:solidFill>
          <a:ln>
            <a:solidFill>
              <a:srgbClr val="112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ight Arrow 24"/>
          <p:cNvSpPr/>
          <p:nvPr/>
        </p:nvSpPr>
        <p:spPr>
          <a:xfrm>
            <a:off x="5715000" y="3932533"/>
            <a:ext cx="457200" cy="299863"/>
          </a:xfrm>
          <a:prstGeom prst="rightArrow">
            <a:avLst/>
          </a:prstGeom>
          <a:solidFill>
            <a:srgbClr val="979F07"/>
          </a:solidFill>
          <a:ln>
            <a:solidFill>
              <a:srgbClr val="112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Arrow 29"/>
          <p:cNvSpPr/>
          <p:nvPr/>
        </p:nvSpPr>
        <p:spPr>
          <a:xfrm>
            <a:off x="6248400" y="5719937"/>
            <a:ext cx="457200" cy="299863"/>
          </a:xfrm>
          <a:prstGeom prst="rightArrow">
            <a:avLst/>
          </a:prstGeom>
          <a:solidFill>
            <a:srgbClr val="979F07"/>
          </a:solidFill>
          <a:ln>
            <a:solidFill>
              <a:srgbClr val="112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ight Arrow 30"/>
          <p:cNvSpPr/>
          <p:nvPr/>
        </p:nvSpPr>
        <p:spPr>
          <a:xfrm flipH="1">
            <a:off x="2133600" y="4774620"/>
            <a:ext cx="457200" cy="299863"/>
          </a:xfrm>
          <a:prstGeom prst="rightArrow">
            <a:avLst/>
          </a:prstGeom>
          <a:solidFill>
            <a:srgbClr val="979F07"/>
          </a:solidFill>
          <a:ln>
            <a:solidFill>
              <a:srgbClr val="112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Arrow 31"/>
          <p:cNvSpPr/>
          <p:nvPr/>
        </p:nvSpPr>
        <p:spPr>
          <a:xfrm flipH="1">
            <a:off x="2133600" y="2974268"/>
            <a:ext cx="457200" cy="299863"/>
          </a:xfrm>
          <a:prstGeom prst="rightArrow">
            <a:avLst/>
          </a:prstGeom>
          <a:solidFill>
            <a:srgbClr val="979F07"/>
          </a:solidFill>
          <a:ln>
            <a:solidFill>
              <a:srgbClr val="112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431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 anchorCtr="1"/>
          <a:lstStyle/>
          <a:p>
            <a:pPr algn="ctr"/>
            <a:r>
              <a:rPr lang="en-US" dirty="0" smtClean="0">
                <a:solidFill>
                  <a:srgbClr val="112E50">
                    <a:alpha val="30000"/>
                  </a:srgbClr>
                </a:solidFill>
              </a:rPr>
              <a:t>1</a:t>
            </a:r>
          </a:p>
          <a:p>
            <a:pPr algn="ctr"/>
            <a:r>
              <a:rPr lang="en-US" dirty="0" smtClean="0">
                <a:solidFill>
                  <a:srgbClr val="112E50">
                    <a:alpha val="30000"/>
                  </a:srgbClr>
                </a:solidFill>
              </a:rPr>
              <a:t>Introduction</a:t>
            </a:r>
            <a:endParaRPr lang="en-US" dirty="0">
              <a:solidFill>
                <a:srgbClr val="112E50">
                  <a:alpha val="30000"/>
                </a:srgb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 anchor="ctr" anchorCtr="1"/>
          <a:lstStyle/>
          <a:p>
            <a:pPr algn="ctr"/>
            <a:r>
              <a:rPr lang="en-US" dirty="0" smtClean="0">
                <a:solidFill>
                  <a:schemeClr val="bg1">
                    <a:alpha val="30000"/>
                  </a:schemeClr>
                </a:solidFill>
              </a:rPr>
              <a:t>3</a:t>
            </a:r>
          </a:p>
          <a:p>
            <a:r>
              <a:rPr lang="en-US" dirty="0" smtClean="0">
                <a:solidFill>
                  <a:schemeClr val="bg1">
                    <a:alpha val="30000"/>
                  </a:schemeClr>
                </a:solidFill>
              </a:rPr>
              <a:t>Latest developments</a:t>
            </a:r>
            <a:endParaRPr lang="en-US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 anchor="ctr" anchorCtr="1"/>
          <a:lstStyle/>
          <a:p>
            <a:pPr algn="ctr"/>
            <a:r>
              <a:rPr lang="en-US" dirty="0" smtClean="0"/>
              <a:t>2</a:t>
            </a:r>
          </a:p>
          <a:p>
            <a:pPr algn="ctr"/>
            <a:r>
              <a:rPr lang="en-US" dirty="0" smtClean="0"/>
              <a:t>Activities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5"/>
          </p:nvPr>
        </p:nvSpPr>
        <p:spPr/>
        <p:txBody>
          <a:bodyPr anchor="ctr" anchorCtr="1"/>
          <a:lstStyle/>
          <a:p>
            <a:pPr algn="ctr"/>
            <a:r>
              <a:rPr lang="en-US" dirty="0" smtClean="0">
                <a:solidFill>
                  <a:schemeClr val="bg1">
                    <a:alpha val="30000"/>
                  </a:schemeClr>
                </a:solidFill>
              </a:rPr>
              <a:t>4</a:t>
            </a:r>
          </a:p>
          <a:p>
            <a:pPr algn="ctr"/>
            <a:r>
              <a:rPr lang="en-US" dirty="0" smtClean="0">
                <a:solidFill>
                  <a:schemeClr val="bg1">
                    <a:alpha val="30000"/>
                  </a:schemeClr>
                </a:solidFill>
              </a:rPr>
              <a:t>Conclusions</a:t>
            </a:r>
            <a:endParaRPr lang="en-US" dirty="0">
              <a:solidFill>
                <a:schemeClr val="bg1">
                  <a:alpha val="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68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Since 2014 a significant portion of the lab. resources has been devoted to the </a:t>
            </a:r>
            <a:r>
              <a:rPr lang="en-US" sz="2000" b="1" dirty="0" smtClean="0">
                <a:solidFill>
                  <a:srgbClr val="125E9F"/>
                </a:solidFill>
              </a:rPr>
              <a:t>measurement of magnets for other facilities and manufacturing companies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Measurement of SR Bending Magnets for SESAME (Jordan)</a:t>
            </a:r>
          </a:p>
          <a:p>
            <a:pPr lvl="1"/>
            <a:r>
              <a:rPr lang="en-US" sz="1600" dirty="0" smtClean="0"/>
              <a:t>Designed by CERN, manufactured by TESLA Eng. Ltd.</a:t>
            </a:r>
          </a:p>
          <a:p>
            <a:pPr lvl="1"/>
            <a:r>
              <a:rPr lang="en-US" sz="1600" dirty="0" smtClean="0">
                <a:solidFill>
                  <a:srgbClr val="979F07"/>
                </a:solidFill>
              </a:rPr>
              <a:t>16+1</a:t>
            </a:r>
            <a:r>
              <a:rPr lang="en-US" sz="1600" dirty="0" smtClean="0"/>
              <a:t> magnets, measured during Nov 2014 – Oct 2015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r>
              <a:rPr lang="en-US" sz="2000" dirty="0" smtClean="0"/>
              <a:t>Measurement of quadrupoles for MEBT of IFMIF (Japan)</a:t>
            </a:r>
          </a:p>
          <a:p>
            <a:pPr lvl="1"/>
            <a:r>
              <a:rPr lang="en-US" sz="1600" dirty="0" smtClean="0"/>
              <a:t>Designed by CIEMAT, manufactured by ANTEC S.A.</a:t>
            </a:r>
          </a:p>
          <a:p>
            <a:pPr lvl="1"/>
            <a:r>
              <a:rPr lang="en-US" sz="1600" dirty="0" smtClean="0">
                <a:solidFill>
                  <a:srgbClr val="979F07"/>
                </a:solidFill>
              </a:rPr>
              <a:t>5</a:t>
            </a:r>
            <a:r>
              <a:rPr lang="en-US" sz="1600" dirty="0" smtClean="0"/>
              <a:t> quadrupoles, measured during Apr 2015 – Nov 2015</a:t>
            </a:r>
          </a:p>
        </p:txBody>
      </p:sp>
      <p:pic>
        <p:nvPicPr>
          <p:cNvPr id="4" name="Picture 8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80538"/>
            <a:ext cx="967804" cy="39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249080"/>
            <a:ext cx="3124200" cy="492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658500"/>
            <a:ext cx="2286000" cy="1121861"/>
          </a:xfrm>
          <a:prstGeom prst="rect">
            <a:avLst/>
          </a:prstGeom>
        </p:spPr>
      </p:pic>
      <p:pic>
        <p:nvPicPr>
          <p:cNvPr id="7" name="Picture 2" descr="http://www.ifmif.org/ifmifweb/wp-content/uploads/2014/09/Head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t="6800" r="73744" b="21161"/>
          <a:stretch/>
        </p:blipFill>
        <p:spPr bwMode="auto">
          <a:xfrm>
            <a:off x="1275523" y="5089985"/>
            <a:ext cx="1162877" cy="70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185538"/>
            <a:ext cx="1165353" cy="62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236497"/>
            <a:ext cx="1118704" cy="48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X:\Hall probe bench\CIEMAT QMEBT MMA01\pictures\P123097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23538"/>
            <a:ext cx="2433149" cy="182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582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Measurement of permanent magnet quadrupoles for DTL of LEHIPA proton accelerator in BARC (India)</a:t>
            </a:r>
            <a:endParaRPr lang="en-US" sz="1600" dirty="0" smtClean="0"/>
          </a:p>
          <a:p>
            <a:pPr lvl="1"/>
            <a:r>
              <a:rPr lang="en-US" sz="1600" dirty="0" smtClean="0"/>
              <a:t>Manufactured by </a:t>
            </a:r>
            <a:r>
              <a:rPr lang="en-US" sz="1600" dirty="0" err="1" smtClean="0"/>
              <a:t>Elytt</a:t>
            </a:r>
            <a:r>
              <a:rPr lang="en-US" sz="1600" dirty="0" smtClean="0"/>
              <a:t> Energy S.L.</a:t>
            </a:r>
          </a:p>
          <a:p>
            <a:pPr lvl="1"/>
            <a:r>
              <a:rPr lang="en-US" sz="1600" dirty="0" smtClean="0">
                <a:solidFill>
                  <a:srgbClr val="979F07"/>
                </a:solidFill>
              </a:rPr>
              <a:t>19</a:t>
            </a:r>
            <a:r>
              <a:rPr lang="en-US" sz="1600" dirty="0" smtClean="0"/>
              <a:t> quadrupoles measured during Jul 2015 – Mar 2016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r>
              <a:rPr lang="en-US" sz="2000" dirty="0" smtClean="0"/>
              <a:t>Measurement of corrector magnets for CNAO (Italy)</a:t>
            </a:r>
          </a:p>
          <a:p>
            <a:pPr lvl="1"/>
            <a:r>
              <a:rPr lang="en-US" sz="1600" dirty="0" smtClean="0"/>
              <a:t>Manufactured by ANTEC S.A.</a:t>
            </a:r>
          </a:p>
          <a:p>
            <a:pPr lvl="1"/>
            <a:r>
              <a:rPr lang="en-US" sz="1600" dirty="0" smtClean="0">
                <a:solidFill>
                  <a:srgbClr val="979F07"/>
                </a:solidFill>
              </a:rPr>
              <a:t>2</a:t>
            </a:r>
            <a:r>
              <a:rPr lang="en-US" sz="1600" dirty="0" smtClean="0"/>
              <a:t> correctors measured on Apr 2016</a:t>
            </a:r>
          </a:p>
        </p:txBody>
      </p:sp>
      <p:pic>
        <p:nvPicPr>
          <p:cNvPr id="11" name="Picture 4" descr="http://www.thoriumenergyreport.org/sites/default/files/styles/large/public/BARC.png?itok=RaLXIutI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9" r="18139"/>
          <a:stretch/>
        </p:blipFill>
        <p:spPr bwMode="auto">
          <a:xfrm>
            <a:off x="1066800" y="2564348"/>
            <a:ext cx="1268572" cy="101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elytt.com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73529"/>
            <a:ext cx="1600200" cy="49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168245" y="2514600"/>
            <a:ext cx="1080155" cy="1081737"/>
            <a:chOff x="965938" y="3125728"/>
            <a:chExt cx="3380826" cy="338577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938" y="3125728"/>
              <a:ext cx="3380826" cy="3385778"/>
            </a:xfrm>
            <a:prstGeom prst="rect">
              <a:avLst/>
            </a:prstGeom>
          </p:spPr>
        </p:pic>
        <p:sp>
          <p:nvSpPr>
            <p:cNvPr id="15" name="Right Arrow 14"/>
            <p:cNvSpPr/>
            <p:nvPr/>
          </p:nvSpPr>
          <p:spPr>
            <a:xfrm>
              <a:off x="2529419" y="3698065"/>
              <a:ext cx="230897" cy="144016"/>
            </a:xfrm>
            <a:prstGeom prst="rightArrow">
              <a:avLst>
                <a:gd name="adj1" fmla="val 40080"/>
                <a:gd name="adj2" fmla="val 64881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ight Arrow 15"/>
            <p:cNvSpPr/>
            <p:nvPr/>
          </p:nvSpPr>
          <p:spPr>
            <a:xfrm rot="4020000">
              <a:off x="2889018" y="3783675"/>
              <a:ext cx="230897" cy="144016"/>
            </a:xfrm>
            <a:prstGeom prst="rightArrow">
              <a:avLst>
                <a:gd name="adj1" fmla="val 40080"/>
                <a:gd name="adj2" fmla="val 64881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ight Arrow 16"/>
            <p:cNvSpPr/>
            <p:nvPr/>
          </p:nvSpPr>
          <p:spPr>
            <a:xfrm rot="8100000">
              <a:off x="3163321" y="3996708"/>
              <a:ext cx="230897" cy="144016"/>
            </a:xfrm>
            <a:prstGeom prst="rightArrow">
              <a:avLst>
                <a:gd name="adj1" fmla="val 40080"/>
                <a:gd name="adj2" fmla="val 64881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ight Arrow 17"/>
            <p:cNvSpPr/>
            <p:nvPr/>
          </p:nvSpPr>
          <p:spPr>
            <a:xfrm rot="13500000">
              <a:off x="1793687" y="4005505"/>
              <a:ext cx="230897" cy="144016"/>
            </a:xfrm>
            <a:prstGeom prst="rightArrow">
              <a:avLst>
                <a:gd name="adj1" fmla="val 40080"/>
                <a:gd name="adj2" fmla="val 64881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ight Arrow 18"/>
            <p:cNvSpPr/>
            <p:nvPr/>
          </p:nvSpPr>
          <p:spPr>
            <a:xfrm rot="17580000" flipV="1">
              <a:off x="2148249" y="3781812"/>
              <a:ext cx="230897" cy="144016"/>
            </a:xfrm>
            <a:prstGeom prst="rightArrow">
              <a:avLst>
                <a:gd name="adj1" fmla="val 40080"/>
                <a:gd name="adj2" fmla="val 64881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ight Arrow 19"/>
            <p:cNvSpPr/>
            <p:nvPr/>
          </p:nvSpPr>
          <p:spPr>
            <a:xfrm rot="18900000">
              <a:off x="1820298" y="5365927"/>
              <a:ext cx="230897" cy="144016"/>
            </a:xfrm>
            <a:prstGeom prst="rightArrow">
              <a:avLst>
                <a:gd name="adj1" fmla="val 40080"/>
                <a:gd name="adj2" fmla="val 64881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ight Arrow 20"/>
            <p:cNvSpPr/>
            <p:nvPr/>
          </p:nvSpPr>
          <p:spPr>
            <a:xfrm rot="2700000">
              <a:off x="3180314" y="5358784"/>
              <a:ext cx="230897" cy="144016"/>
            </a:xfrm>
            <a:prstGeom prst="rightArrow">
              <a:avLst>
                <a:gd name="adj1" fmla="val 40080"/>
                <a:gd name="adj2" fmla="val 64881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ight Arrow 21"/>
            <p:cNvSpPr/>
            <p:nvPr/>
          </p:nvSpPr>
          <p:spPr>
            <a:xfrm rot="9420000">
              <a:off x="1602911" y="4322958"/>
              <a:ext cx="230897" cy="144016"/>
            </a:xfrm>
            <a:prstGeom prst="rightArrow">
              <a:avLst>
                <a:gd name="adj1" fmla="val 40080"/>
                <a:gd name="adj2" fmla="val 64881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ight Arrow 22"/>
            <p:cNvSpPr/>
            <p:nvPr/>
          </p:nvSpPr>
          <p:spPr>
            <a:xfrm rot="5400000">
              <a:off x="1560741" y="4686492"/>
              <a:ext cx="230897" cy="144016"/>
            </a:xfrm>
            <a:prstGeom prst="rightArrow">
              <a:avLst>
                <a:gd name="adj1" fmla="val 40080"/>
                <a:gd name="adj2" fmla="val 64881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ight Arrow 23"/>
            <p:cNvSpPr/>
            <p:nvPr/>
          </p:nvSpPr>
          <p:spPr>
            <a:xfrm rot="12180000" flipH="1">
              <a:off x="1638379" y="5057323"/>
              <a:ext cx="230897" cy="144016"/>
            </a:xfrm>
            <a:prstGeom prst="rightArrow">
              <a:avLst>
                <a:gd name="adj1" fmla="val 40080"/>
                <a:gd name="adj2" fmla="val 64881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ight Arrow 24"/>
            <p:cNvSpPr/>
            <p:nvPr/>
          </p:nvSpPr>
          <p:spPr>
            <a:xfrm rot="4020000" flipH="1" flipV="1">
              <a:off x="2120198" y="5577247"/>
              <a:ext cx="230897" cy="144016"/>
            </a:xfrm>
            <a:prstGeom prst="rightArrow">
              <a:avLst>
                <a:gd name="adj1" fmla="val 40080"/>
                <a:gd name="adj2" fmla="val 64881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ight Arrow 25"/>
            <p:cNvSpPr/>
            <p:nvPr/>
          </p:nvSpPr>
          <p:spPr>
            <a:xfrm flipH="1">
              <a:off x="2508533" y="5644874"/>
              <a:ext cx="230897" cy="144016"/>
            </a:xfrm>
            <a:prstGeom prst="rightArrow">
              <a:avLst>
                <a:gd name="adj1" fmla="val 40080"/>
                <a:gd name="adj2" fmla="val 64881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ight Arrow 26"/>
            <p:cNvSpPr/>
            <p:nvPr/>
          </p:nvSpPr>
          <p:spPr>
            <a:xfrm rot="16200000" flipV="1">
              <a:off x="3448439" y="4663610"/>
              <a:ext cx="230897" cy="144016"/>
            </a:xfrm>
            <a:prstGeom prst="rightArrow">
              <a:avLst>
                <a:gd name="adj1" fmla="val 40080"/>
                <a:gd name="adj2" fmla="val 64881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ight Arrow 27"/>
            <p:cNvSpPr/>
            <p:nvPr/>
          </p:nvSpPr>
          <p:spPr>
            <a:xfrm rot="17580000" flipH="1">
              <a:off x="2889018" y="5614512"/>
              <a:ext cx="230897" cy="144016"/>
            </a:xfrm>
            <a:prstGeom prst="rightArrow">
              <a:avLst>
                <a:gd name="adj1" fmla="val 40080"/>
                <a:gd name="adj2" fmla="val 64881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ight Arrow 28"/>
            <p:cNvSpPr/>
            <p:nvPr/>
          </p:nvSpPr>
          <p:spPr>
            <a:xfrm rot="9420000" flipH="1" flipV="1">
              <a:off x="3411024" y="5057322"/>
              <a:ext cx="230897" cy="144016"/>
            </a:xfrm>
            <a:prstGeom prst="rightArrow">
              <a:avLst>
                <a:gd name="adj1" fmla="val 40080"/>
                <a:gd name="adj2" fmla="val 64881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ight Arrow 29"/>
            <p:cNvSpPr/>
            <p:nvPr/>
          </p:nvSpPr>
          <p:spPr>
            <a:xfrm rot="12180000" flipV="1">
              <a:off x="3380918" y="4322957"/>
              <a:ext cx="230897" cy="144016"/>
            </a:xfrm>
            <a:prstGeom prst="rightArrow">
              <a:avLst>
                <a:gd name="adj1" fmla="val 40080"/>
                <a:gd name="adj2" fmla="val 64881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164012"/>
            <a:ext cx="2503972" cy="1417388"/>
          </a:xfrm>
          <a:prstGeom prst="rect">
            <a:avLst/>
          </a:prstGeom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257800"/>
            <a:ext cx="1118704" cy="48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esultat d'imatges de cnao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943474"/>
            <a:ext cx="142875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X:\Hall probe bench\Mesures CNAO dipoles summary\pictures\pic_CNAO_correcto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498" y="4038600"/>
            <a:ext cx="2463166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366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Measurement of SR magnets for </a:t>
            </a:r>
            <a:r>
              <a:rPr lang="en-US" sz="2000" dirty="0" err="1" smtClean="0"/>
              <a:t>ThomX</a:t>
            </a:r>
            <a:r>
              <a:rPr lang="en-US" sz="2000" dirty="0" smtClean="0"/>
              <a:t> (France)</a:t>
            </a:r>
            <a:endParaRPr lang="en-US" sz="1600" dirty="0" smtClean="0"/>
          </a:p>
          <a:p>
            <a:pPr lvl="1"/>
            <a:r>
              <a:rPr lang="en-US" sz="1600" dirty="0" smtClean="0"/>
              <a:t>Manufactured by </a:t>
            </a:r>
            <a:r>
              <a:rPr lang="en-US" sz="1600" dirty="0" err="1" smtClean="0"/>
              <a:t>SigmaPhi</a:t>
            </a:r>
            <a:endParaRPr lang="en-US" sz="1600" dirty="0" smtClean="0"/>
          </a:p>
          <a:p>
            <a:pPr lvl="1"/>
            <a:r>
              <a:rPr lang="en-US" sz="1600" dirty="0" smtClean="0">
                <a:solidFill>
                  <a:srgbClr val="979F07"/>
                </a:solidFill>
              </a:rPr>
              <a:t>15</a:t>
            </a:r>
            <a:r>
              <a:rPr lang="en-US" sz="1600" dirty="0" smtClean="0"/>
              <a:t> bending magnets measured during Feb 2016 – Jul 2016</a:t>
            </a:r>
          </a:p>
          <a:p>
            <a:pPr lvl="1"/>
            <a:r>
              <a:rPr lang="en-US" sz="1600" dirty="0" smtClean="0">
                <a:solidFill>
                  <a:srgbClr val="979F07"/>
                </a:solidFill>
              </a:rPr>
              <a:t>34</a:t>
            </a:r>
            <a:r>
              <a:rPr lang="en-US" sz="1600" dirty="0" smtClean="0"/>
              <a:t> quadrupoles measured during Feb 2016 – Jul 2016</a:t>
            </a:r>
          </a:p>
          <a:p>
            <a:pPr lvl="1"/>
            <a:r>
              <a:rPr lang="en-US" sz="1600" dirty="0" smtClean="0">
                <a:solidFill>
                  <a:srgbClr val="979F07"/>
                </a:solidFill>
              </a:rPr>
              <a:t>2</a:t>
            </a:r>
            <a:r>
              <a:rPr lang="en-US" sz="1600" dirty="0" smtClean="0"/>
              <a:t> </a:t>
            </a:r>
            <a:r>
              <a:rPr lang="en-US" sz="1600" dirty="0" err="1" smtClean="0"/>
              <a:t>sextupoles</a:t>
            </a:r>
            <a:r>
              <a:rPr lang="en-US" sz="1600" dirty="0" smtClean="0"/>
              <a:t> measured on Jul 2016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marL="457200" lvl="1" indent="0">
              <a:buNone/>
            </a:pPr>
            <a:endParaRPr lang="en-US" sz="1600" dirty="0" smtClean="0"/>
          </a:p>
          <a:p>
            <a:r>
              <a:rPr lang="en-US" sz="2000" dirty="0" smtClean="0"/>
              <a:t>Measurement of dipoles for CLARA (UK)</a:t>
            </a:r>
          </a:p>
          <a:p>
            <a:pPr lvl="1"/>
            <a:r>
              <a:rPr lang="en-US" sz="1600" dirty="0" smtClean="0"/>
              <a:t>Manufactured by ANTEC S.A.</a:t>
            </a:r>
          </a:p>
          <a:p>
            <a:pPr lvl="1"/>
            <a:r>
              <a:rPr lang="en-US" sz="1600" dirty="0" smtClean="0">
                <a:solidFill>
                  <a:srgbClr val="979F07"/>
                </a:solidFill>
              </a:rPr>
              <a:t>4</a:t>
            </a:r>
            <a:r>
              <a:rPr lang="en-US" sz="1600" dirty="0" smtClean="0"/>
              <a:t> dipoles measured during Sep 2016 – Oct 2016</a:t>
            </a:r>
          </a:p>
        </p:txBody>
      </p:sp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105400"/>
            <a:ext cx="1118704" cy="48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Resultat d'imatges de sigmaphi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5" descr="Resultat d'imatges de sigmaphi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22" y="2758913"/>
            <a:ext cx="2293740" cy="80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36837"/>
            <a:ext cx="2667000" cy="56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83" y="5021323"/>
            <a:ext cx="2631039" cy="56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X:\Hall probe bench\Mesures CLARA dipoles serie #003\pictures\P12500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03541"/>
            <a:ext cx="2320079" cy="174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X:\Hall probe bench\Mesures THOMX\pictures\P1240486_mo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26258"/>
            <a:ext cx="19812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X:\Hall probe bench\Mesures THOMX\pictures\P1240482_mod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7" r="13334"/>
          <a:stretch/>
        </p:blipFill>
        <p:spPr bwMode="auto">
          <a:xfrm>
            <a:off x="7227908" y="992794"/>
            <a:ext cx="1781885" cy="176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778256"/>
      </p:ext>
    </p:extLst>
  </p:cSld>
  <p:clrMapOvr>
    <a:masterClrMapping/>
  </p:clrMapOvr>
</p:sld>
</file>

<file path=ppt/theme/theme1.xml><?xml version="1.0" encoding="utf-8"?>
<a:theme xmlns:a="http://schemas.openxmlformats.org/drawingml/2006/main" name="ALBA Powerpoint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ALBA Powerpoint_2</Template>
  <TotalTime>6092</TotalTime>
  <Words>1338</Words>
  <Application>Microsoft Office PowerPoint</Application>
  <PresentationFormat>On-screen Show (4:3)</PresentationFormat>
  <Paragraphs>302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DIN Next LT Pro Bold</vt:lpstr>
      <vt:lpstr>Cambria Math</vt:lpstr>
      <vt:lpstr>Arial Narrow</vt:lpstr>
      <vt:lpstr>Calibri</vt:lpstr>
      <vt:lpstr>Symbol</vt:lpstr>
      <vt:lpstr>Times New Roman</vt:lpstr>
      <vt:lpstr>Wingdings</vt:lpstr>
      <vt:lpstr>DIN Next LT Pro</vt:lpstr>
      <vt:lpstr>Verdana</vt:lpstr>
      <vt:lpstr>ALBA Powerpoint_2</vt:lpstr>
      <vt:lpstr>ALBA Magnetic measurements laboratory.  Latest developments.</vt:lpstr>
      <vt:lpstr>Outline</vt:lpstr>
      <vt:lpstr>Outline</vt:lpstr>
      <vt:lpstr>Introduction</vt:lpstr>
      <vt:lpstr>Introduction</vt:lpstr>
      <vt:lpstr>Outline</vt:lpstr>
      <vt:lpstr>Activities</vt:lpstr>
      <vt:lpstr>Activities</vt:lpstr>
      <vt:lpstr>Activities</vt:lpstr>
      <vt:lpstr>Activities</vt:lpstr>
      <vt:lpstr>Outline</vt:lpstr>
      <vt:lpstr>Latest developments</vt:lpstr>
      <vt:lpstr>Latest developments</vt:lpstr>
      <vt:lpstr>Latest developments</vt:lpstr>
      <vt:lpstr>Latest developments</vt:lpstr>
      <vt:lpstr>Latest developments</vt:lpstr>
      <vt:lpstr>Latest developments</vt:lpstr>
      <vt:lpstr>Latest developments</vt:lpstr>
      <vt:lpstr>Latest developments</vt:lpstr>
      <vt:lpstr>Latest developments</vt:lpstr>
      <vt:lpstr>Latest developments</vt:lpstr>
      <vt:lpstr>Latest developments</vt:lpstr>
      <vt:lpstr>Latest developments</vt:lpstr>
      <vt:lpstr>Outline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fuente de luz de sincrotrón ALBA</dc:title>
  <dc:creator>Ana Belén Martínez Bonillo</dc:creator>
  <cp:lastModifiedBy>Jordi Marcos Ruzafa</cp:lastModifiedBy>
  <cp:revision>90</cp:revision>
  <dcterms:created xsi:type="dcterms:W3CDTF">2014-04-30T09:25:31Z</dcterms:created>
  <dcterms:modified xsi:type="dcterms:W3CDTF">2016-11-29T22:12:05Z</dcterms:modified>
</cp:coreProperties>
</file>