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263" r:id="rId4"/>
    <p:sldId id="304" r:id="rId5"/>
    <p:sldId id="281" r:id="rId6"/>
    <p:sldId id="303" r:id="rId7"/>
    <p:sldId id="306" r:id="rId8"/>
    <p:sldId id="307" r:id="rId9"/>
    <p:sldId id="302" r:id="rId10"/>
    <p:sldId id="305" r:id="rId11"/>
    <p:sldId id="292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449" autoAdjust="0"/>
  </p:normalViewPr>
  <p:slideViewPr>
    <p:cSldViewPr snapToGrid="0">
      <p:cViewPr varScale="1">
        <p:scale>
          <a:sx n="142" d="100"/>
          <a:sy n="142" d="100"/>
        </p:scale>
        <p:origin x="85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11/28/2016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Corrector</a:t>
            </a:r>
            <a:r>
              <a:rPr lang="da-DK" dirty="0" smtClean="0"/>
              <a:t> </a:t>
            </a:r>
            <a:r>
              <a:rPr lang="da-DK" dirty="0" err="1" smtClean="0"/>
              <a:t>responce</a:t>
            </a:r>
            <a:r>
              <a:rPr lang="da-DK" dirty="0" smtClean="0"/>
              <a:t> plot from \\isa\data\Astrid2\AccPhys\PowerSupplies\CorrectorSupplies\160329-TestingFastCorrectorUpgrade\analyse (FastCorrector_Overall_1f.png), </a:t>
            </a:r>
          </a:p>
          <a:p>
            <a:r>
              <a:rPr lang="da-DK" dirty="0" smtClean="0"/>
              <a:t>See ELOG http://isaelog:5717/Ast2Facility/801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Microtron</a:t>
            </a:r>
            <a:r>
              <a:rPr lang="da-DK" dirty="0" smtClean="0"/>
              <a:t>, Booster, </a:t>
            </a:r>
            <a:r>
              <a:rPr lang="da-DK" dirty="0" err="1" smtClean="0"/>
              <a:t>Inj</a:t>
            </a:r>
            <a:r>
              <a:rPr lang="da-DK" dirty="0" smtClean="0"/>
              <a:t>. </a:t>
            </a:r>
            <a:r>
              <a:rPr lang="da-DK" dirty="0" err="1" smtClean="0"/>
              <a:t>Bl</a:t>
            </a:r>
            <a:r>
              <a:rPr lang="da-DK" dirty="0" smtClean="0"/>
              <a:t>., A2 ring, 6 </a:t>
            </a:r>
            <a:r>
              <a:rPr lang="da-DK" dirty="0" err="1" smtClean="0"/>
              <a:t>beamlines</a:t>
            </a:r>
            <a:r>
              <a:rPr lang="da-DK" dirty="0" smtClean="0"/>
              <a:t>, 7 </a:t>
            </a:r>
            <a:r>
              <a:rPr lang="da-DK" dirty="0" err="1" smtClean="0"/>
              <a:t>experiments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3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User mode plot from Y:\AccPhys\Plots\CurrentLifetime\161109-NicePlotsForESLS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Data</a:t>
            </a:r>
            <a:r>
              <a:rPr lang="da-DK" baseline="0" dirty="0" smtClean="0"/>
              <a:t> from Y:\AccPhys\Instabilities\Vertical\160805-Testing250mA\160805_161646-MRS441_h_hSig_AccumTo250mA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Picture is </a:t>
            </a:r>
            <a:r>
              <a:rPr lang="da-DK" dirty="0" err="1" smtClean="0"/>
              <a:t>taken</a:t>
            </a:r>
            <a:r>
              <a:rPr lang="da-DK" dirty="0" smtClean="0"/>
              <a:t> from</a:t>
            </a:r>
            <a:r>
              <a:rPr lang="da-DK" baseline="0" dirty="0" smtClean="0"/>
              <a:t> PFW_as_V_corrector_160202_nh.docx (\\</a:t>
            </a:r>
            <a:r>
              <a:rPr lang="da-DK" baseline="0" dirty="0" err="1" smtClean="0"/>
              <a:t>isa</a:t>
            </a:r>
            <a:r>
              <a:rPr lang="da-DK" baseline="0" dirty="0" smtClean="0"/>
              <a:t>\data\Ast2Doc\</a:t>
            </a:r>
            <a:r>
              <a:rPr lang="da-DK" baseline="0" dirty="0" err="1" smtClean="0"/>
              <a:t>machine</a:t>
            </a:r>
            <a:r>
              <a:rPr lang="da-DK" baseline="0" dirty="0" smtClean="0"/>
              <a:t>\design\PFW)</a:t>
            </a:r>
          </a:p>
          <a:p>
            <a:r>
              <a:rPr lang="da-DK" baseline="0" dirty="0" smtClean="0"/>
              <a:t>Upper 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is 11 A, and </a:t>
            </a:r>
            <a:r>
              <a:rPr lang="da-DK" baseline="0" dirty="0" err="1" smtClean="0"/>
              <a:t>lower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is 9 A, </a:t>
            </a:r>
            <a:r>
              <a:rPr lang="da-DK" baseline="0" smtClean="0"/>
              <a:t>(i.e</a:t>
            </a:r>
            <a:r>
              <a:rPr lang="da-DK" baseline="0" dirty="0" smtClean="0"/>
              <a:t>. 10 A ± 1.0 A)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Beam position FF plot from \\</a:t>
            </a:r>
            <a:r>
              <a:rPr lang="da-DK" smtClean="0"/>
              <a:t>isa\data\Astrid2\AccPhys\Orbit\FAdata\FOFB\161118-AllNewFOcorrectorsInstalled (FA_2016-11-18-095051-20sec_150mA_allNewFOcorPSinstalled_UBXmean_Y.png), 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dirty="0" smtClean="0"/>
              <a:t>ESLS-RF 16 (9-10/9 2012), ASTRID/ASTRID2 RF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>
            <a:extLst/>
          </a:lstStyle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Status of the</a:t>
            </a:r>
            <a:br>
              <a:rPr lang="da-DK" dirty="0" smtClean="0"/>
            </a:br>
            <a:r>
              <a:rPr lang="da-DK" dirty="0" smtClean="0"/>
              <a:t>ASTRID2 </a:t>
            </a:r>
            <a:r>
              <a:rPr lang="da-DK" dirty="0" err="1" smtClean="0"/>
              <a:t>facility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/>
          <a:lstStyle/>
          <a:p>
            <a:pPr marR="0"/>
            <a:r>
              <a:rPr lang="en-US" dirty="0" smtClean="0"/>
              <a:t>Jørgen S. Nielsen</a:t>
            </a:r>
          </a:p>
          <a:p>
            <a:pPr marR="0"/>
            <a:r>
              <a:rPr lang="en-US" dirty="0" smtClean="0"/>
              <a:t>Center for Storage Ring Facilities (ISA)</a:t>
            </a:r>
          </a:p>
          <a:p>
            <a:pPr marR="0"/>
            <a:r>
              <a:rPr lang="en-US" dirty="0" smtClean="0"/>
              <a:t>Aarhus University</a:t>
            </a:r>
          </a:p>
          <a:p>
            <a:pPr marR="0"/>
            <a:r>
              <a:rPr lang="en-US" dirty="0" smtClean="0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ESLS </a:t>
            </a:r>
            <a:r>
              <a:rPr lang="en-US" dirty="0" smtClean="0"/>
              <a:t>XXIV </a:t>
            </a:r>
            <a:r>
              <a:rPr lang="en-US" dirty="0"/>
              <a:t>(</a:t>
            </a:r>
            <a:r>
              <a:rPr lang="en-US" dirty="0" smtClean="0"/>
              <a:t>29/11 2016), </a:t>
            </a:r>
            <a:r>
              <a:rPr lang="en-US" dirty="0"/>
              <a:t>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3" y="3108128"/>
            <a:ext cx="4585674" cy="3439255"/>
          </a:xfrm>
          <a:prstGeom prst="rect">
            <a:avLst/>
          </a:prstGeom>
        </p:spPr>
      </p:pic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58290"/>
            <a:ext cx="8429814" cy="5244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Power supplies are upgraded and tested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Tested successfully that LabVIEW real-time PC can receive </a:t>
            </a:r>
            <a:r>
              <a:rPr lang="en-US" dirty="0" err="1" smtClean="0">
                <a:solidFill>
                  <a:srgbClr val="00B050"/>
                </a:solidFill>
              </a:rPr>
              <a:t>Libera</a:t>
            </a:r>
            <a:r>
              <a:rPr lang="en-US" dirty="0" smtClean="0">
                <a:solidFill>
                  <a:srgbClr val="00B050"/>
                </a:solidFill>
              </a:rPr>
              <a:t> FA data at 10 kHz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DAC modules are in production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Actual LabVIEW feedback program needs to be written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FOFB status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3930" y="5355696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</a:t>
            </a:r>
          </a:p>
          <a:p>
            <a:r>
              <a:rPr lang="en-US" dirty="0" smtClean="0"/>
              <a:t>frequency </a:t>
            </a:r>
          </a:p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6"/>
              </a:solidFill>
            </a:endParaRPr>
          </a:p>
          <a:p>
            <a:endParaRPr lang="en-US" sz="2800" dirty="0" smtClean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        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		Thank you for your attention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813097" y="855662"/>
            <a:ext cx="7822581" cy="5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27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ASTRID 2 facility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50529" y="6556230"/>
            <a:ext cx="131799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88" dirty="0" err="1"/>
              <a:t>Microtron</a:t>
            </a:r>
            <a:r>
              <a:rPr lang="da-DK" sz="988" dirty="0"/>
              <a:t> (100MeV</a:t>
            </a:r>
            <a:r>
              <a:rPr lang="da-DK" sz="1270" dirty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78368" y="5562431"/>
            <a:ext cx="203184" cy="863532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5181552" y="6425963"/>
            <a:ext cx="0" cy="432037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88814" y="6686497"/>
            <a:ext cx="0" cy="17150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5079960" y="6375167"/>
            <a:ext cx="101592" cy="181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575589" indent="-575589" defTabSz="645018">
              <a:lnSpc>
                <a:spcPct val="83000"/>
              </a:lnSpc>
            </a:pPr>
            <a:endParaRPr lang="da-DK" sz="3386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1878" y="3991681"/>
            <a:ext cx="3786136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3428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ASTRID2 main parameters</a:t>
            </a: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Circumference		45.71m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Energy			580MeV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Current			200mA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Characteristic energy	257eV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RF frequency		105MHz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Harmonic			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err="1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Horiz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. emittance		12nmrad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Straight sections		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Length straight sections	2.82m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ID’s			3</a:t>
            </a:r>
          </a:p>
        </p:txBody>
      </p:sp>
    </p:spTree>
    <p:extLst>
      <p:ext uri="{BB962C8B-B14F-4D97-AF65-F5344CB8AC3E}">
        <p14:creationId xmlns:p14="http://schemas.microsoft.com/office/powerpoint/2010/main" val="12615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9" y="939800"/>
            <a:ext cx="8442252" cy="5418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Normal operation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150 mA continuous </a:t>
            </a:r>
            <a:r>
              <a:rPr lang="en-US" dirty="0" err="1" smtClean="0">
                <a:solidFill>
                  <a:schemeClr val="accent2"/>
                </a:solidFill>
              </a:rPr>
              <a:t>TopUp</a:t>
            </a:r>
            <a:endParaRPr lang="en-US" dirty="0" smtClean="0">
              <a:solidFill>
                <a:schemeClr val="accent2"/>
              </a:solidFill>
            </a:endParaRP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Vertical beam is not completely 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stable at higher beam currents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>
                <a:solidFill>
                  <a:srgbClr val="00B0F0"/>
                </a:solidFill>
              </a:rPr>
              <a:t>beam lines </a:t>
            </a:r>
            <a:r>
              <a:rPr lang="en-US" dirty="0" smtClean="0">
                <a:solidFill>
                  <a:srgbClr val="00B0F0"/>
                </a:solidFill>
              </a:rPr>
              <a:t>in operation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With 7 experiments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250 mA </a:t>
            </a:r>
            <a:r>
              <a:rPr lang="en-US" dirty="0" err="1">
                <a:solidFill>
                  <a:schemeClr val="accent3"/>
                </a:solidFill>
              </a:rPr>
              <a:t>TopUp</a:t>
            </a:r>
            <a:r>
              <a:rPr lang="en-US" dirty="0">
                <a:solidFill>
                  <a:schemeClr val="accent3"/>
                </a:solidFill>
              </a:rPr>
              <a:t> during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machine physics </a:t>
            </a:r>
            <a:r>
              <a:rPr lang="en-US" dirty="0" smtClean="0">
                <a:solidFill>
                  <a:schemeClr val="accent3"/>
                </a:solidFill>
              </a:rPr>
              <a:t>for conditioning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MTBF</a:t>
            </a:r>
            <a:r>
              <a:rPr lang="en-US" sz="2000" dirty="0" smtClean="0">
                <a:solidFill>
                  <a:srgbClr val="92D050"/>
                </a:solidFill>
              </a:rPr>
              <a:t> (estimates)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ASTRID2: </a:t>
            </a:r>
            <a:r>
              <a:rPr lang="en-US" dirty="0" smtClean="0">
                <a:solidFill>
                  <a:schemeClr val="accent2"/>
                </a:solidFill>
              </a:rPr>
              <a:t>~1 month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ASTRID: </a:t>
            </a:r>
            <a:r>
              <a:rPr lang="en-US" dirty="0" smtClean="0">
                <a:solidFill>
                  <a:schemeClr val="accent2"/>
                </a:solidFill>
              </a:rPr>
              <a:t>~1 </a:t>
            </a:r>
            <a:r>
              <a:rPr lang="en-US" dirty="0">
                <a:solidFill>
                  <a:schemeClr val="accent2"/>
                </a:solidFill>
              </a:rPr>
              <a:t>week</a:t>
            </a:r>
          </a:p>
          <a:p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06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ASTRID2 Status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2306" y="91712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weeks of user beam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8541" y="5800118"/>
            <a:ext cx="246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mA during 1 week</a:t>
            </a:r>
          </a:p>
          <a:p>
            <a:r>
              <a:rPr lang="en-US" dirty="0" smtClean="0"/>
              <a:t>of machine 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48" y="1286461"/>
            <a:ext cx="4078052" cy="22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59" y="4162349"/>
            <a:ext cx="4075741" cy="228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9" y="939800"/>
            <a:ext cx="8603088" cy="5418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 high beam current the vertical beam size grows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Above ~170 mA we </a:t>
            </a:r>
            <a:r>
              <a:rPr lang="en-US" sz="2200" dirty="0" smtClean="0">
                <a:solidFill>
                  <a:srgbClr val="C00000"/>
                </a:solidFill>
              </a:rPr>
              <a:t>see that </a:t>
            </a:r>
            <a:r>
              <a:rPr lang="en-US" sz="2200" dirty="0" smtClean="0">
                <a:solidFill>
                  <a:srgbClr val="C00000"/>
                </a:solidFill>
              </a:rPr>
              <a:t>the vertical beam size grows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The limit has </a:t>
            </a:r>
            <a:r>
              <a:rPr lang="en-US" sz="2200" dirty="0" smtClean="0">
                <a:solidFill>
                  <a:srgbClr val="00B050"/>
                </a:solidFill>
              </a:rPr>
              <a:t>steadily </a:t>
            </a:r>
            <a:r>
              <a:rPr lang="en-US" sz="2200" dirty="0" smtClean="0">
                <a:solidFill>
                  <a:srgbClr val="00B050"/>
                </a:solidFill>
              </a:rPr>
              <a:t>been increasing since startup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Believe it is due to ions captured by the beam</a:t>
            </a:r>
          </a:p>
          <a:p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06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err="1" smtClean="0"/>
              <a:t>Vertical</a:t>
            </a:r>
            <a:r>
              <a:rPr lang="da-DK" dirty="0" smtClean="0"/>
              <a:t> beam </a:t>
            </a:r>
            <a:r>
              <a:rPr lang="da-DK" dirty="0" err="1" smtClean="0"/>
              <a:t>size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4" y="2962656"/>
            <a:ext cx="6220282" cy="3895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4224" y="348203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250 mA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3489352" y="43598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150 mA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6075002" y="45445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Vertical</a:t>
            </a:r>
            <a:endParaRPr lang="da-DK" dirty="0" smtClean="0"/>
          </a:p>
          <a:p>
            <a:r>
              <a:rPr lang="da-DK" dirty="0" smtClean="0"/>
              <a:t>Beam </a:t>
            </a:r>
            <a:r>
              <a:rPr lang="da-DK" dirty="0" err="1" smtClean="0"/>
              <a:t>size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5299709" y="5829773"/>
            <a:ext cx="1659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Variation in</a:t>
            </a:r>
          </a:p>
          <a:p>
            <a:r>
              <a:rPr lang="da-DK" sz="1400" dirty="0" err="1" smtClean="0"/>
              <a:t>Vertical</a:t>
            </a:r>
            <a:r>
              <a:rPr lang="da-DK" sz="1400" dirty="0" smtClean="0"/>
              <a:t> Beam </a:t>
            </a:r>
            <a:r>
              <a:rPr lang="da-DK" sz="1400" dirty="0" err="1" smtClean="0"/>
              <a:t>size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443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58290"/>
            <a:ext cx="8429814" cy="5244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Spring 2017: LOCO studies using </a:t>
            </a:r>
            <a:r>
              <a:rPr lang="en-US" dirty="0" err="1" smtClean="0">
                <a:solidFill>
                  <a:schemeClr val="accent1"/>
                </a:solidFill>
              </a:rPr>
              <a:t>MatLab</a:t>
            </a:r>
            <a:r>
              <a:rPr lang="en-US" dirty="0" smtClean="0">
                <a:solidFill>
                  <a:schemeClr val="accent1"/>
                </a:solidFill>
              </a:rPr>
              <a:t> Middle Layer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2017: Will add more power supplies to our Pole Face Strips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4 power supplies per </a:t>
            </a:r>
            <a:r>
              <a:rPr lang="en-US" dirty="0" smtClean="0">
                <a:solidFill>
                  <a:srgbClr val="00B050"/>
                </a:solidFill>
              </a:rPr>
              <a:t>unit </a:t>
            </a:r>
            <a:r>
              <a:rPr lang="en-US" dirty="0" smtClean="0">
                <a:solidFill>
                  <a:srgbClr val="00B050"/>
                </a:solidFill>
              </a:rPr>
              <a:t>(12 </a:t>
            </a:r>
            <a:r>
              <a:rPr lang="en-US" dirty="0" smtClean="0">
                <a:solidFill>
                  <a:srgbClr val="00B050"/>
                </a:solidFill>
              </a:rPr>
              <a:t>units)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Quadrupole corrector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Tune correction and ID compensation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Vertical and horizontal corrector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Correct errors in position of combined function dipoles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Skew quadrupole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Idea: Vary coupling around the ring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Implementing a Fast Orbit </a:t>
            </a:r>
            <a:r>
              <a:rPr lang="en-US" dirty="0" err="1" smtClean="0">
                <a:solidFill>
                  <a:schemeClr val="accent1"/>
                </a:solidFill>
              </a:rPr>
              <a:t>FeedBack</a:t>
            </a:r>
            <a:r>
              <a:rPr lang="en-US" dirty="0" smtClean="0">
                <a:solidFill>
                  <a:schemeClr val="accent1"/>
                </a:solidFill>
              </a:rPr>
              <a:t> system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Hope to have ready during spring of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1" b="23244"/>
          <a:stretch/>
        </p:blipFill>
        <p:spPr>
          <a:xfrm>
            <a:off x="6447866" y="2346512"/>
            <a:ext cx="2301481" cy="17481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62787" y="2346512"/>
            <a:ext cx="471488" cy="618144"/>
            <a:chOff x="7062787" y="2346512"/>
            <a:chExt cx="471488" cy="618144"/>
          </a:xfrm>
        </p:grpSpPr>
        <p:sp>
          <p:nvSpPr>
            <p:cNvPr id="2" name="Oval 1"/>
            <p:cNvSpPr/>
            <p:nvPr/>
          </p:nvSpPr>
          <p:spPr>
            <a:xfrm>
              <a:off x="7062787" y="2607468"/>
              <a:ext cx="471488" cy="3571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22319" y="23465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3807" y="2345217"/>
            <a:ext cx="585787" cy="619438"/>
            <a:chOff x="7062787" y="2346512"/>
            <a:chExt cx="585787" cy="619438"/>
          </a:xfrm>
        </p:grpSpPr>
        <p:sp>
          <p:nvSpPr>
            <p:cNvPr id="11" name="Oval 10"/>
            <p:cNvSpPr/>
            <p:nvPr/>
          </p:nvSpPr>
          <p:spPr>
            <a:xfrm>
              <a:off x="7062787" y="2607467"/>
              <a:ext cx="585787" cy="3584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2319" y="23465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62787" y="3402806"/>
            <a:ext cx="471488" cy="639705"/>
            <a:chOff x="7062787" y="2607468"/>
            <a:chExt cx="471488" cy="639705"/>
          </a:xfrm>
        </p:grpSpPr>
        <p:sp>
          <p:nvSpPr>
            <p:cNvPr id="14" name="Oval 13"/>
            <p:cNvSpPr/>
            <p:nvPr/>
          </p:nvSpPr>
          <p:spPr>
            <a:xfrm>
              <a:off x="7062787" y="2607468"/>
              <a:ext cx="471488" cy="3571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22319" y="293939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73876" y="3422941"/>
            <a:ext cx="585787" cy="644830"/>
            <a:chOff x="7062787" y="2607467"/>
            <a:chExt cx="585787" cy="644830"/>
          </a:xfrm>
        </p:grpSpPr>
        <p:sp>
          <p:nvSpPr>
            <p:cNvPr id="17" name="Oval 16"/>
            <p:cNvSpPr/>
            <p:nvPr/>
          </p:nvSpPr>
          <p:spPr>
            <a:xfrm>
              <a:off x="7062787" y="2607467"/>
              <a:ext cx="585787" cy="3584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3654" y="2944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9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58290"/>
            <a:ext cx="8429814" cy="5244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Disturbance from ASTRID during injections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Up to ~20 µm (even after feedforward)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Cars on parking lot above ASTRID2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Up to ~5 µm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Fairly strong 50 Hz noise peaks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50 Hz: ~3 µm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150 Hz: ~0.4 µm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250 Hz</a:t>
            </a:r>
            <a:r>
              <a:rPr lang="en-US" dirty="0">
                <a:solidFill>
                  <a:srgbClr val="0070C0"/>
                </a:solidFill>
              </a:rPr>
              <a:t>: ~</a:t>
            </a:r>
            <a:r>
              <a:rPr lang="en-US" dirty="0" smtClean="0">
                <a:solidFill>
                  <a:srgbClr val="0070C0"/>
                </a:solidFill>
              </a:rPr>
              <a:t>0.2 </a:t>
            </a:r>
            <a:r>
              <a:rPr lang="en-US" dirty="0">
                <a:solidFill>
                  <a:srgbClr val="0070C0"/>
                </a:solidFill>
              </a:rPr>
              <a:t>µm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350 </a:t>
            </a:r>
            <a:r>
              <a:rPr lang="en-US" dirty="0">
                <a:solidFill>
                  <a:srgbClr val="0070C0"/>
                </a:solidFill>
              </a:rPr>
              <a:t>Hz: ~</a:t>
            </a:r>
            <a:r>
              <a:rPr lang="en-US" dirty="0" smtClean="0">
                <a:solidFill>
                  <a:srgbClr val="0070C0"/>
                </a:solidFill>
              </a:rPr>
              <a:t>0.3 </a:t>
            </a:r>
            <a:r>
              <a:rPr lang="en-US" dirty="0">
                <a:solidFill>
                  <a:srgbClr val="0070C0"/>
                </a:solidFill>
              </a:rPr>
              <a:t>µm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550 </a:t>
            </a:r>
            <a:r>
              <a:rPr lang="en-US" dirty="0">
                <a:solidFill>
                  <a:srgbClr val="0070C0"/>
                </a:solidFill>
              </a:rPr>
              <a:t>Hz: ~</a:t>
            </a:r>
            <a:r>
              <a:rPr lang="en-US" dirty="0" smtClean="0">
                <a:solidFill>
                  <a:srgbClr val="0070C0"/>
                </a:solidFill>
              </a:rPr>
              <a:t>0.2 </a:t>
            </a:r>
            <a:r>
              <a:rPr lang="en-US" dirty="0">
                <a:solidFill>
                  <a:srgbClr val="0070C0"/>
                </a:solidFill>
              </a:rPr>
              <a:t>µm</a:t>
            </a:r>
          </a:p>
          <a:p>
            <a:pPr lvl="2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err="1" smtClean="0"/>
              <a:t>Orbit</a:t>
            </a:r>
            <a:r>
              <a:rPr lang="da-DK" dirty="0" smtClean="0"/>
              <a:t> </a:t>
            </a:r>
            <a:r>
              <a:rPr lang="da-DK" dirty="0" err="1" smtClean="0"/>
              <a:t>disturbances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err="1" smtClean="0"/>
              <a:t>Orbit</a:t>
            </a:r>
            <a:r>
              <a:rPr lang="da-DK" dirty="0" smtClean="0"/>
              <a:t> </a:t>
            </a:r>
            <a:r>
              <a:rPr lang="da-DK" dirty="0" err="1" smtClean="0"/>
              <a:t>disturbances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5060" y="968980"/>
            <a:ext cx="8481740" cy="5370501"/>
            <a:chOff x="662260" y="958290"/>
            <a:chExt cx="8481740" cy="5370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60" y="958290"/>
              <a:ext cx="8481740" cy="53705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11973" y="958290"/>
              <a:ext cx="6434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of FFT </a:t>
              </a:r>
              <a:r>
                <a:rPr lang="en-US" dirty="0" smtClean="0"/>
                <a:t>of beam positions from all 24 </a:t>
              </a:r>
              <a:r>
                <a:rPr lang="en-US" dirty="0" smtClean="0"/>
                <a:t>vertical </a:t>
              </a:r>
              <a:r>
                <a:rPr lang="en-US" dirty="0" smtClean="0"/>
                <a:t>pickups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58290"/>
            <a:ext cx="8429814" cy="5244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positions from the 10 kHz </a:t>
            </a:r>
            <a:r>
              <a:rPr lang="en-US" dirty="0" err="1" smtClean="0">
                <a:solidFill>
                  <a:srgbClr val="C00000"/>
                </a:solidFill>
              </a:rPr>
              <a:t>Libera</a:t>
            </a:r>
            <a:r>
              <a:rPr lang="en-US" dirty="0" smtClean="0">
                <a:solidFill>
                  <a:srgbClr val="C00000"/>
                </a:solidFill>
              </a:rPr>
              <a:t> Electron FA output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Can use our original window frame correctors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Upgraded the existing power supplies with a fast (1 kHz) analog input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Will use a standard PC running LabVIEW real-time to do the calculations (5-10 </a:t>
            </a:r>
            <a:r>
              <a:rPr lang="en-US" dirty="0" err="1" smtClean="0">
                <a:solidFill>
                  <a:srgbClr val="0070C0"/>
                </a:solidFill>
              </a:rPr>
              <a:t>kCalc</a:t>
            </a:r>
            <a:r>
              <a:rPr lang="en-US" dirty="0" smtClean="0">
                <a:solidFill>
                  <a:srgbClr val="0070C0"/>
                </a:solidFill>
              </a:rPr>
              <a:t>/s)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DACs: 4 pcs TI DAC8568 (8 </a:t>
            </a:r>
            <a:r>
              <a:rPr lang="en-US" dirty="0" err="1" smtClean="0">
                <a:solidFill>
                  <a:schemeClr val="accent1"/>
                </a:solidFill>
              </a:rPr>
              <a:t>ch</a:t>
            </a:r>
            <a:r>
              <a:rPr lang="en-US" dirty="0" smtClean="0">
                <a:solidFill>
                  <a:schemeClr val="accent1"/>
                </a:solidFill>
              </a:rPr>
              <a:t>, 16 bit) controlled via SPI from a FPGA enabled DAQ-card at a rate of 5-10 kHz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Fast </a:t>
            </a:r>
            <a:r>
              <a:rPr lang="da-DK" dirty="0" err="1" smtClean="0"/>
              <a:t>Orbit</a:t>
            </a:r>
            <a:r>
              <a:rPr lang="da-DK" dirty="0" smtClean="0"/>
              <a:t> </a:t>
            </a:r>
            <a:r>
              <a:rPr lang="da-DK" dirty="0" err="1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XXIV (29/11 2016),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FOFB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4"/>
          <a:stretch/>
        </p:blipFill>
        <p:spPr>
          <a:xfrm>
            <a:off x="3548939" y="2484921"/>
            <a:ext cx="1461974" cy="1687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3172" r="18092" b="6908"/>
          <a:stretch/>
        </p:blipFill>
        <p:spPr>
          <a:xfrm>
            <a:off x="3781959" y="3094330"/>
            <a:ext cx="753466" cy="760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574239" y="1043565"/>
            <a:ext cx="1181405" cy="165323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853618" y="5400176"/>
            <a:ext cx="652743" cy="848225"/>
            <a:chOff x="2853618" y="4793016"/>
            <a:chExt cx="652743" cy="848225"/>
          </a:xfrm>
        </p:grpSpPr>
        <p:sp>
          <p:nvSpPr>
            <p:cNvPr id="13" name="TextBox 12"/>
            <p:cNvSpPr txBox="1"/>
            <p:nvPr/>
          </p:nvSpPr>
          <p:spPr>
            <a:xfrm>
              <a:off x="2942548" y="4793016"/>
              <a:ext cx="3510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200" dirty="0" smtClean="0"/>
                <a:t>DAC</a:t>
              </a:r>
            </a:p>
            <a:p>
              <a:r>
                <a:rPr lang="da-DK" sz="1200" dirty="0" smtClean="0"/>
                <a:t>8568</a:t>
              </a:r>
              <a:endParaRPr lang="da-DK" sz="1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622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92904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670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05818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9361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36447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79990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23533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53618" y="5241131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6 Power</a:t>
              </a:r>
            </a:p>
            <a:p>
              <a:r>
                <a:rPr lang="en-US" sz="1000" dirty="0" smtClean="0"/>
                <a:t>supplies</a:t>
              </a:r>
              <a:endParaRPr lang="en-US" sz="1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41611" y="5400176"/>
            <a:ext cx="652743" cy="848225"/>
            <a:chOff x="2853618" y="4793016"/>
            <a:chExt cx="652743" cy="848225"/>
          </a:xfrm>
        </p:grpSpPr>
        <p:sp>
          <p:nvSpPr>
            <p:cNvPr id="33" name="TextBox 32"/>
            <p:cNvSpPr txBox="1"/>
            <p:nvPr/>
          </p:nvSpPr>
          <p:spPr>
            <a:xfrm>
              <a:off x="2942548" y="4793016"/>
              <a:ext cx="3510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200" dirty="0" smtClean="0"/>
                <a:t>DAC</a:t>
              </a:r>
            </a:p>
            <a:p>
              <a:r>
                <a:rPr lang="da-DK" sz="1200" dirty="0" smtClean="0"/>
                <a:t>8568</a:t>
              </a:r>
              <a:endParaRPr lang="da-DK" sz="1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9622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92904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670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05818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49361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36447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79990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23533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53618" y="5241131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6 Power</a:t>
              </a:r>
            </a:p>
            <a:p>
              <a:r>
                <a:rPr lang="en-US" sz="1000" dirty="0" smtClean="0"/>
                <a:t>supplies</a:t>
              </a:r>
              <a:endParaRPr lang="en-US" sz="1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42153" y="5400176"/>
            <a:ext cx="652743" cy="848225"/>
            <a:chOff x="2853618" y="4793016"/>
            <a:chExt cx="652743" cy="848225"/>
          </a:xfrm>
        </p:grpSpPr>
        <p:sp>
          <p:nvSpPr>
            <p:cNvPr id="44" name="TextBox 43"/>
            <p:cNvSpPr txBox="1"/>
            <p:nvPr/>
          </p:nvSpPr>
          <p:spPr>
            <a:xfrm>
              <a:off x="2942548" y="4793016"/>
              <a:ext cx="3510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200" dirty="0" smtClean="0"/>
                <a:t>DAC</a:t>
              </a:r>
            </a:p>
            <a:p>
              <a:r>
                <a:rPr lang="da-DK" sz="1200" dirty="0" smtClean="0"/>
                <a:t>8568</a:t>
              </a:r>
              <a:endParaRPr lang="da-DK" sz="12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9622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92904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670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05818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9361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36447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179990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223533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853618" y="5241131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6 Power</a:t>
              </a:r>
            </a:p>
            <a:p>
              <a:r>
                <a:rPr lang="en-US" sz="1000" dirty="0" smtClean="0"/>
                <a:t>supplies</a:t>
              </a:r>
              <a:endParaRPr lang="en-US" sz="1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54018" y="5400176"/>
            <a:ext cx="652743" cy="848225"/>
            <a:chOff x="2853618" y="4793016"/>
            <a:chExt cx="652743" cy="848225"/>
          </a:xfrm>
        </p:grpSpPr>
        <p:sp>
          <p:nvSpPr>
            <p:cNvPr id="55" name="TextBox 54"/>
            <p:cNvSpPr txBox="1"/>
            <p:nvPr/>
          </p:nvSpPr>
          <p:spPr>
            <a:xfrm>
              <a:off x="2942548" y="4793016"/>
              <a:ext cx="3510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200" dirty="0" smtClean="0"/>
                <a:t>DAC</a:t>
              </a:r>
            </a:p>
            <a:p>
              <a:r>
                <a:rPr lang="da-DK" sz="1200" dirty="0" smtClean="0"/>
                <a:t>8568</a:t>
              </a:r>
              <a:endParaRPr lang="da-DK" sz="12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9622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92904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67075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05818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049361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136447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179990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23533" y="5162348"/>
              <a:ext cx="0" cy="78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853618" y="5241131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6 Power</a:t>
              </a:r>
            </a:p>
            <a:p>
              <a:r>
                <a:rPr lang="en-US" sz="1000" dirty="0" smtClean="0"/>
                <a:t>supplies</a:t>
              </a:r>
              <a:endParaRPr lang="en-US" sz="1000" dirty="0"/>
            </a:p>
          </p:txBody>
        </p:sp>
      </p:grpSp>
      <p:cxnSp>
        <p:nvCxnSpPr>
          <p:cNvPr id="16384" name="Elbow Connector 16383"/>
          <p:cNvCxnSpPr>
            <a:stCxn id="13" idx="0"/>
          </p:cNvCxnSpPr>
          <p:nvPr/>
        </p:nvCxnSpPr>
        <p:spPr>
          <a:xfrm rot="5400000" flipH="1" flipV="1">
            <a:off x="2439766" y="4006777"/>
            <a:ext cx="2071694" cy="715104"/>
          </a:xfrm>
          <a:prstGeom prst="bentConnector3">
            <a:avLst>
              <a:gd name="adj1" fmla="val 1004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8" name="Elbow Connector 16387"/>
          <p:cNvCxnSpPr>
            <a:stCxn id="33" idx="0"/>
            <a:endCxn id="7" idx="1"/>
          </p:cNvCxnSpPr>
          <p:nvPr/>
        </p:nvCxnSpPr>
        <p:spPr>
          <a:xfrm rot="16200000" flipV="1">
            <a:off x="3081280" y="4175401"/>
            <a:ext cx="1925455" cy="524095"/>
          </a:xfrm>
          <a:prstGeom prst="bentConnector4">
            <a:avLst>
              <a:gd name="adj1" fmla="val 7069"/>
              <a:gd name="adj2" fmla="val 2064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8" name="Group 16407"/>
          <p:cNvGrpSpPr/>
          <p:nvPr/>
        </p:nvGrpSpPr>
        <p:grpSpPr>
          <a:xfrm>
            <a:off x="3373427" y="3599079"/>
            <a:ext cx="1433170" cy="1783586"/>
            <a:chOff x="3373427" y="3703301"/>
            <a:chExt cx="1433170" cy="1679363"/>
          </a:xfrm>
        </p:grpSpPr>
        <p:cxnSp>
          <p:nvCxnSpPr>
            <p:cNvPr id="16401" name="Elbow Connector 16400"/>
            <p:cNvCxnSpPr/>
            <p:nvPr/>
          </p:nvCxnSpPr>
          <p:spPr>
            <a:xfrm rot="16200000" flipV="1">
              <a:off x="3253206" y="3829273"/>
              <a:ext cx="1673612" cy="1433170"/>
            </a:xfrm>
            <a:prstGeom prst="bentConnector3">
              <a:avLst>
                <a:gd name="adj1" fmla="val 1590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06" name="Straight Connector 16405"/>
            <p:cNvCxnSpPr/>
            <p:nvPr/>
          </p:nvCxnSpPr>
          <p:spPr>
            <a:xfrm>
              <a:off x="3373427" y="3703301"/>
              <a:ext cx="4085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506361" y="3723439"/>
            <a:ext cx="2812100" cy="1676737"/>
            <a:chOff x="3506361" y="3723439"/>
            <a:chExt cx="2812100" cy="1676737"/>
          </a:xfrm>
        </p:grpSpPr>
        <p:cxnSp>
          <p:nvCxnSpPr>
            <p:cNvPr id="16414" name="Elbow Connector 16413"/>
            <p:cNvCxnSpPr>
              <a:stCxn id="55" idx="0"/>
            </p:cNvCxnSpPr>
            <p:nvPr/>
          </p:nvCxnSpPr>
          <p:spPr>
            <a:xfrm rot="16200000" flipV="1">
              <a:off x="4706806" y="3788521"/>
              <a:ext cx="411210" cy="28121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 rot="5400000" flipH="1" flipV="1">
              <a:off x="3018192" y="4211609"/>
              <a:ext cx="1251937" cy="275598"/>
            </a:xfrm>
            <a:prstGeom prst="bentConnector3">
              <a:avLst>
                <a:gd name="adj1" fmla="val 9966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2433925" y="24309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Ethernet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62884" y="138793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24 </a:t>
            </a:r>
            <a:r>
              <a:rPr lang="da-DK" dirty="0" err="1" smtClean="0"/>
              <a:t>Libera</a:t>
            </a:r>
            <a:r>
              <a:rPr lang="da-DK" dirty="0" smtClean="0"/>
              <a:t> </a:t>
            </a:r>
            <a:r>
              <a:rPr lang="da-DK" dirty="0" err="1" smtClean="0"/>
              <a:t>Electron</a:t>
            </a:r>
            <a:r>
              <a:rPr lang="da-DK" dirty="0" smtClean="0"/>
              <a:t> with </a:t>
            </a:r>
            <a:r>
              <a:rPr lang="da-DK" dirty="0" err="1" smtClean="0"/>
              <a:t>Grouping</a:t>
            </a:r>
            <a:endParaRPr lang="da-DK" dirty="0" smtClean="0"/>
          </a:p>
          <a:p>
            <a:r>
              <a:rPr lang="da-DK" dirty="0" smtClean="0"/>
              <a:t>One 10 kHz FA output</a:t>
            </a:r>
            <a:endParaRPr lang="da-DK" dirty="0"/>
          </a:p>
        </p:txBody>
      </p:sp>
      <p:sp>
        <p:nvSpPr>
          <p:cNvPr id="72" name="TextBox 71"/>
          <p:cNvSpPr txBox="1"/>
          <p:nvPr/>
        </p:nvSpPr>
        <p:spPr>
          <a:xfrm>
            <a:off x="4939531" y="2807425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Standard PC</a:t>
            </a:r>
          </a:p>
          <a:p>
            <a:r>
              <a:rPr lang="da-DK" dirty="0" smtClean="0"/>
              <a:t>with NI PCI-7811R</a:t>
            </a:r>
          </a:p>
          <a:p>
            <a:r>
              <a:rPr lang="da-DK" dirty="0" err="1" smtClean="0"/>
              <a:t>LabVIEW</a:t>
            </a:r>
            <a:r>
              <a:rPr lang="da-DK" dirty="0" smtClean="0"/>
              <a:t> real-time</a:t>
            </a:r>
            <a:endParaRPr lang="da-DK" dirty="0"/>
          </a:p>
        </p:txBody>
      </p:sp>
      <p:sp>
        <p:nvSpPr>
          <p:cNvPr id="78" name="TextBox 77"/>
          <p:cNvSpPr txBox="1"/>
          <p:nvPr/>
        </p:nvSpPr>
        <p:spPr>
          <a:xfrm>
            <a:off x="3511858" y="4389116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SPI-like connections</a:t>
            </a:r>
          </a:p>
          <a:p>
            <a:r>
              <a:rPr lang="en-US" dirty="0" smtClean="0"/>
              <a:t>4 wire each</a:t>
            </a:r>
            <a:endParaRPr lang="en-US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726639" y="1195965"/>
            <a:ext cx="1181405" cy="165323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879039" y="1348365"/>
            <a:ext cx="1181405" cy="1653235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2039500" y="2782157"/>
            <a:ext cx="1742459" cy="8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8260</TotalTime>
  <Words>609</Words>
  <Application>Microsoft Office PowerPoint</Application>
  <PresentationFormat>On-screen Show (4:3)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Status of the ASTRID2 facility</vt:lpstr>
      <vt:lpstr>The ASTRID 2 facility</vt:lpstr>
      <vt:lpstr>ASTRID2 Status</vt:lpstr>
      <vt:lpstr>Vertical beam size</vt:lpstr>
      <vt:lpstr>New developments</vt:lpstr>
      <vt:lpstr>Orbit disturbances</vt:lpstr>
      <vt:lpstr>Orbit disturbances</vt:lpstr>
      <vt:lpstr>Fast Orbit FeedBack</vt:lpstr>
      <vt:lpstr>FOFB overview</vt:lpstr>
      <vt:lpstr>FOFB status</vt:lpstr>
      <vt:lpstr>PowerPoint Presentation</vt:lpstr>
    </vt:vector>
  </TitlesOfParts>
  <Company>IFA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Jørgen S. Nielsen</cp:lastModifiedBy>
  <cp:revision>280</cp:revision>
  <cp:lastPrinted>2015-09-25T12:59:05Z</cp:lastPrinted>
  <dcterms:created xsi:type="dcterms:W3CDTF">2007-09-27T11:14:36Z</dcterms:created>
  <dcterms:modified xsi:type="dcterms:W3CDTF">2016-11-28T13:59:47Z</dcterms:modified>
</cp:coreProperties>
</file>