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54" r:id="rId2"/>
    <p:sldId id="449" r:id="rId3"/>
    <p:sldId id="343" r:id="rId4"/>
    <p:sldId id="370" r:id="rId5"/>
    <p:sldId id="447" r:id="rId6"/>
    <p:sldId id="424" r:id="rId7"/>
    <p:sldId id="422" r:id="rId8"/>
    <p:sldId id="355" r:id="rId9"/>
    <p:sldId id="421" r:id="rId10"/>
    <p:sldId id="448" r:id="rId11"/>
    <p:sldId id="455" r:id="rId12"/>
    <p:sldId id="454" r:id="rId13"/>
    <p:sldId id="493" r:id="rId14"/>
    <p:sldId id="450" r:id="rId15"/>
    <p:sldId id="453" r:id="rId16"/>
    <p:sldId id="452" r:id="rId17"/>
    <p:sldId id="457" r:id="rId18"/>
    <p:sldId id="456" r:id="rId19"/>
    <p:sldId id="458" r:id="rId20"/>
    <p:sldId id="459" r:id="rId21"/>
    <p:sldId id="460" r:id="rId22"/>
    <p:sldId id="461" r:id="rId23"/>
    <p:sldId id="344" r:id="rId24"/>
    <p:sldId id="482" r:id="rId25"/>
    <p:sldId id="483" r:id="rId26"/>
    <p:sldId id="485" r:id="rId27"/>
    <p:sldId id="484" r:id="rId28"/>
    <p:sldId id="488" r:id="rId29"/>
    <p:sldId id="486" r:id="rId30"/>
    <p:sldId id="487" r:id="rId31"/>
    <p:sldId id="463" r:id="rId32"/>
    <p:sldId id="462" r:id="rId33"/>
    <p:sldId id="464" r:id="rId34"/>
    <p:sldId id="471" r:id="rId35"/>
    <p:sldId id="465" r:id="rId36"/>
    <p:sldId id="468" r:id="rId37"/>
    <p:sldId id="472" r:id="rId38"/>
    <p:sldId id="473" r:id="rId39"/>
    <p:sldId id="474" r:id="rId40"/>
    <p:sldId id="475" r:id="rId41"/>
    <p:sldId id="476" r:id="rId42"/>
    <p:sldId id="477" r:id="rId43"/>
    <p:sldId id="479" r:id="rId44"/>
    <p:sldId id="358" r:id="rId45"/>
    <p:sldId id="466" r:id="rId46"/>
    <p:sldId id="467" r:id="rId47"/>
    <p:sldId id="481" r:id="rId48"/>
    <p:sldId id="425" r:id="rId49"/>
    <p:sldId id="478" r:id="rId50"/>
    <p:sldId id="489" r:id="rId51"/>
    <p:sldId id="362" r:id="rId52"/>
    <p:sldId id="490" r:id="rId53"/>
    <p:sldId id="491" r:id="rId54"/>
    <p:sldId id="469" r:id="rId55"/>
    <p:sldId id="492" r:id="rId56"/>
    <p:sldId id="361" r:id="rId57"/>
    <p:sldId id="263" r:id="rId58"/>
    <p:sldId id="431" r:id="rId59"/>
    <p:sldId id="432" r:id="rId60"/>
    <p:sldId id="433" r:id="rId61"/>
  </p:sldIdLst>
  <p:sldSz cx="7620000" cy="571500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orient="horz" pos="288" userDrawn="1">
          <p15:clr>
            <a:srgbClr val="A4A3A4"/>
          </p15:clr>
        </p15:guide>
        <p15:guide id="3" orient="horz" pos="3312" userDrawn="1">
          <p15:clr>
            <a:srgbClr val="A4A3A4"/>
          </p15:clr>
        </p15:guide>
        <p15:guide id="4" orient="horz" pos="855" userDrawn="1">
          <p15:clr>
            <a:srgbClr val="A4A3A4"/>
          </p15:clr>
        </p15:guide>
        <p15:guide id="5" pos="2400" userDrawn="1">
          <p15:clr>
            <a:srgbClr val="A4A3A4"/>
          </p15:clr>
        </p15:guide>
        <p15:guide id="6" pos="434" userDrawn="1">
          <p15:clr>
            <a:srgbClr val="A4A3A4"/>
          </p15:clr>
        </p15:guide>
        <p15:guide id="7" pos="43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703"/>
    <a:srgbClr val="132577"/>
    <a:srgbClr val="FFFFFF"/>
    <a:srgbClr val="FFFF00"/>
    <a:srgbClr val="4E5B99"/>
    <a:srgbClr val="2D633F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35" autoAdjust="0"/>
  </p:normalViewPr>
  <p:slideViewPr>
    <p:cSldViewPr showGuides="1">
      <p:cViewPr varScale="1">
        <p:scale>
          <a:sx n="117" d="100"/>
          <a:sy n="117" d="100"/>
        </p:scale>
        <p:origin x="1266" y="102"/>
      </p:cViewPr>
      <p:guideLst>
        <p:guide orient="horz" pos="1800"/>
        <p:guide orient="horz" pos="288"/>
        <p:guide orient="horz" pos="3312"/>
        <p:guide orient="horz" pos="855"/>
        <p:guide pos="2400"/>
        <p:guide pos="434"/>
        <p:guide pos="43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9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Sheet1!$A$1:$B$1</c:f>
              <c:numCache>
                <c:formatCode>General</c:formatCode>
                <c:ptCount val="2"/>
                <c:pt idx="0">
                  <c:v>-200</c:v>
                </c:pt>
                <c:pt idx="1">
                  <c:v>1</c:v>
                </c:pt>
              </c:numCache>
            </c:numRef>
          </c:xVal>
          <c:yVal>
            <c:numRef>
              <c:f>Sheet1!$A$2:$B$2</c:f>
              <c:numCache>
                <c:formatCode>General</c:formatCode>
                <c:ptCount val="2"/>
                <c:pt idx="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043192"/>
        <c:axId val="135010344"/>
      </c:scatterChart>
      <c:valAx>
        <c:axId val="135043192"/>
        <c:scaling>
          <c:orientation val="minMax"/>
          <c:max val="0"/>
          <c:min val="-14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8100" cmpd="sng">
            <a:solidFill>
              <a:schemeClr val="tx2"/>
            </a:solidFill>
            <a:tailEnd type="triangle" w="lg" len="lg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35010344"/>
        <c:crosses val="autoZero"/>
        <c:crossBetween val="midCat"/>
      </c:valAx>
      <c:valAx>
        <c:axId val="13501034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350431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xVal>
            <c:numRef>
              <c:f>Sheet1!$A$1:$B$1</c:f>
              <c:numCache>
                <c:formatCode>General</c:formatCode>
                <c:ptCount val="2"/>
                <c:pt idx="0">
                  <c:v>-200</c:v>
                </c:pt>
                <c:pt idx="1">
                  <c:v>1</c:v>
                </c:pt>
              </c:numCache>
            </c:numRef>
          </c:xVal>
          <c:yVal>
            <c:numRef>
              <c:f>Sheet1!$A$2:$B$2</c:f>
              <c:numCache>
                <c:formatCode>General</c:formatCode>
                <c:ptCount val="2"/>
                <c:pt idx="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821216"/>
        <c:axId val="134821600"/>
      </c:scatterChart>
      <c:valAx>
        <c:axId val="134821216"/>
        <c:scaling>
          <c:orientation val="minMax"/>
          <c:max val="60"/>
          <c:min val="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8100" cmpd="sng">
            <a:solidFill>
              <a:schemeClr val="tx2"/>
            </a:solidFill>
            <a:tailEnd type="triangle" w="lg" len="lg"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34821600"/>
        <c:crosses val="autoZero"/>
        <c:crossBetween val="midCat"/>
      </c:valAx>
      <c:valAx>
        <c:axId val="134821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348212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8E965-3596-4F84-BADC-9B00C7B7F4D0}" type="datetimeFigureOut">
              <a:rPr lang="en-US" smtClean="0"/>
              <a:t>30/11/2016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D7E9-8E82-42CC-9893-7671662AB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05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30/11/2016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70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698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32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27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74" y="4343365"/>
            <a:ext cx="5030255" cy="4115448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22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46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02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595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 periods/phases:</a:t>
            </a:r>
            <a:r>
              <a:rPr lang="en-US" baseline="0" dirty="0" smtClean="0"/>
              <a:t> Design/procurement, Pre-assembly, dismantling, installation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3B23E-4D89-7E4F-B08A-B9308276C9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11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54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5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689250" y="8"/>
            <a:ext cx="6241521" cy="457729"/>
          </a:xfrm>
          <a:noFill/>
        </p:spPr>
        <p:txBody>
          <a:bodyPr anchor="b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89250" y="457729"/>
            <a:ext cx="6241521" cy="479558"/>
          </a:xfrm>
        </p:spPr>
        <p:txBody>
          <a:bodyPr/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ESLS MEETING  28-30 November 2016  Jean-Luc Revol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06000" y="126000"/>
            <a:ext cx="68640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083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2793000" y="915000"/>
            <a:ext cx="46770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250"/>
              </a:spcAft>
              <a:buFont typeface="Arial" pitchFamily="34" charset="0"/>
              <a:buNone/>
              <a:defRPr sz="2333">
                <a:solidFill>
                  <a:schemeClr val="bg1"/>
                </a:solidFill>
              </a:defRPr>
            </a:lvl1pPr>
            <a:lvl2pPr marL="0" indent="0">
              <a:spcBef>
                <a:spcPts val="333"/>
              </a:spcBef>
              <a:spcAft>
                <a:spcPts val="0"/>
              </a:spcAft>
              <a:buFont typeface="Arial" pitchFamily="34" charset="0"/>
              <a:buNone/>
              <a:defRPr sz="2167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18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167"/>
              </a:spcAft>
              <a:buSzPct val="80000"/>
              <a:buNone/>
              <a:defRPr sz="1458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25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606000" y="915000"/>
            <a:ext cx="2145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250"/>
              </a:spcAft>
              <a:buSzPct val="80000"/>
              <a:defRPr/>
            </a:lvl4pPr>
            <a:lvl5pPr>
              <a:spcAft>
                <a:spcPts val="25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73380" y="5067000"/>
            <a:ext cx="1646620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606000" y="126000"/>
            <a:ext cx="68640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606000" y="805272"/>
            <a:ext cx="68640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4"/>
            <a:ext cx="509633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5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525001" y="5402791"/>
            <a:ext cx="510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5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ESLS MEETING  28-30 November 2016  Jean-Luc Revol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65002" y="5402865"/>
            <a:ext cx="344633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5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50000" y="126000"/>
            <a:ext cx="4140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761970" rtl="0" eaLnBrk="1" latinLnBrk="0" hangingPunct="1">
        <a:spcBef>
          <a:spcPct val="0"/>
        </a:spcBef>
        <a:buNone/>
        <a:defRPr sz="1333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761970" rtl="0" eaLnBrk="1" latinLnBrk="0" hangingPunct="1">
        <a:spcBef>
          <a:spcPts val="0"/>
        </a:spcBef>
        <a:spcAft>
          <a:spcPts val="833"/>
        </a:spcAft>
        <a:buFont typeface="Arial" pitchFamily="34" charset="0"/>
        <a:buNone/>
        <a:defRPr sz="15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761970" rtl="0" eaLnBrk="1" latinLnBrk="0" hangingPunct="1">
        <a:spcBef>
          <a:spcPts val="0"/>
        </a:spcBef>
        <a:spcAft>
          <a:spcPts val="1250"/>
        </a:spcAft>
        <a:buFont typeface="Arial" pitchFamily="34" charset="0"/>
        <a:buNone/>
        <a:defRPr sz="1417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761970" rtl="0" eaLnBrk="1" latinLnBrk="0" hangingPunct="1">
        <a:lnSpc>
          <a:spcPct val="105000"/>
        </a:lnSpc>
        <a:spcBef>
          <a:spcPts val="0"/>
        </a:spcBef>
        <a:spcAft>
          <a:spcPts val="417"/>
        </a:spcAft>
        <a:buFont typeface="Arial" pitchFamily="34" charset="0"/>
        <a:buNone/>
        <a:defRPr sz="125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97645" indent="-145515" algn="l" defTabSz="761970" rtl="0" eaLnBrk="1" latinLnBrk="0" hangingPunct="1">
        <a:lnSpc>
          <a:spcPct val="110000"/>
        </a:lnSpc>
        <a:spcBef>
          <a:spcPts val="0"/>
        </a:spcBef>
        <a:spcAft>
          <a:spcPts val="250"/>
        </a:spcAft>
        <a:buClr>
          <a:schemeClr val="accent6"/>
        </a:buClr>
        <a:buSzPct val="80000"/>
        <a:buFont typeface="Wingdings" pitchFamily="2" charset="2"/>
        <a:buChar char="l"/>
        <a:defRPr sz="1250" kern="1200">
          <a:solidFill>
            <a:schemeClr val="tx1"/>
          </a:solidFill>
          <a:latin typeface="+mn-lt"/>
          <a:ea typeface="+mn-ea"/>
          <a:cs typeface="+mn-cs"/>
        </a:defRPr>
      </a:lvl4pPr>
      <a:lvl5pPr marL="968336" indent="-145515" algn="l" defTabSz="761970" rtl="0" eaLnBrk="1" latinLnBrk="0" hangingPunct="1">
        <a:spcBef>
          <a:spcPts val="0"/>
        </a:spcBef>
        <a:spcAft>
          <a:spcPts val="500"/>
        </a:spcAft>
        <a:buClr>
          <a:schemeClr val="accent6"/>
        </a:buClr>
        <a:buFont typeface="ITCOfficinaSans LT Book" pitchFamily="2" charset="0"/>
        <a:buChar char="&gt;"/>
        <a:defRPr sz="10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85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3" Type="http://schemas.openxmlformats.org/officeDocument/2006/relationships/image" Target="../media/image144.png"/><Relationship Id="rId7" Type="http://schemas.openxmlformats.org/officeDocument/2006/relationships/image" Target="../media/image148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emf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7803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944" y="1833900"/>
            <a:ext cx="7245843" cy="2895807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117981" y="1267475"/>
            <a:ext cx="5220580" cy="106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ESRF  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Status and upgrade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500" b="1" dirty="0">
                <a:solidFill>
                  <a:srgbClr val="C00000"/>
                </a:solidFill>
                <a:latin typeface="+mj-lt"/>
              </a:rPr>
              <a:t>Jean-Luc </a:t>
            </a:r>
            <a:r>
              <a:rPr lang="en-US" sz="1500" b="1" dirty="0" err="1">
                <a:solidFill>
                  <a:srgbClr val="C00000"/>
                </a:solidFill>
                <a:latin typeface="+mj-lt"/>
              </a:rPr>
              <a:t>Revol</a:t>
            </a:r>
            <a:endParaRPr lang="en-US" sz="1500" b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000" i="1" kern="0" dirty="0">
                <a:solidFill>
                  <a:srgbClr val="132577"/>
                </a:solidFill>
                <a:latin typeface="+mj-lt"/>
              </a:rPr>
              <a:t>On behalf of the ESRF operation team </a:t>
            </a:r>
            <a:br>
              <a:rPr lang="en-GB" sz="1000" i="1" kern="0" dirty="0">
                <a:solidFill>
                  <a:srgbClr val="132577"/>
                </a:solidFill>
                <a:latin typeface="+mj-lt"/>
              </a:rPr>
            </a:br>
            <a:r>
              <a:rPr lang="en-GB" sz="1000" i="1" kern="0" dirty="0">
                <a:solidFill>
                  <a:srgbClr val="132577"/>
                </a:solidFill>
                <a:latin typeface="+mj-lt"/>
              </a:rPr>
              <a:t>and the </a:t>
            </a:r>
            <a:br>
              <a:rPr lang="en-GB" sz="1000" i="1" kern="0" dirty="0">
                <a:solidFill>
                  <a:srgbClr val="132577"/>
                </a:solidFill>
                <a:latin typeface="+mj-lt"/>
              </a:rPr>
            </a:br>
            <a:r>
              <a:rPr lang="en-GB" sz="1000" i="1" kern="0" dirty="0">
                <a:solidFill>
                  <a:srgbClr val="132577"/>
                </a:solidFill>
                <a:latin typeface="+mj-lt"/>
              </a:rPr>
              <a:t>EBS Accelerator Project Team</a:t>
            </a:r>
          </a:p>
          <a:p>
            <a:pPr algn="ctr" defTabSz="76197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250" b="1" kern="0" dirty="0">
              <a:solidFill>
                <a:srgbClr val="132577"/>
              </a:solidFill>
              <a:latin typeface="+mj-lt"/>
            </a:endParaRPr>
          </a:p>
        </p:txBody>
      </p:sp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3" cstate="print"/>
          <a:srcRect l="9524" t="12659" r="9524" b="36705"/>
          <a:stretch>
            <a:fillRect/>
          </a:stretch>
        </p:blipFill>
        <p:spPr>
          <a:xfrm>
            <a:off x="353616" y="4297545"/>
            <a:ext cx="4080453" cy="1020945"/>
          </a:xfrm>
          <a:prstGeom prst="rect">
            <a:avLst/>
          </a:prstGeom>
        </p:spPr>
      </p:pic>
      <p:pic>
        <p:nvPicPr>
          <p:cNvPr id="1026" name="Picture 2" descr="The XXIV European Synchrotron Light Source Work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92" y="351224"/>
            <a:ext cx="1694793" cy="87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754" y="310616"/>
            <a:ext cx="7230380" cy="5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167" b="1" dirty="0">
                <a:solidFill>
                  <a:srgbClr val="132577"/>
                </a:solidFill>
                <a:latin typeface="verdana" panose="020B0604030504040204" pitchFamily="34" charset="0"/>
              </a:rPr>
              <a:t>The XXIV European Synchrotron Light Source Workshop</a:t>
            </a:r>
          </a:p>
          <a:p>
            <a:pPr>
              <a:lnSpc>
                <a:spcPct val="150000"/>
              </a:lnSpc>
            </a:pPr>
            <a:r>
              <a:rPr lang="en-GB" sz="875" dirty="0">
                <a:solidFill>
                  <a:srgbClr val="132577"/>
                </a:solidFill>
                <a:latin typeface="verdana" panose="020B0604030504040204" pitchFamily="34" charset="0"/>
              </a:rPr>
              <a:t>28-30 November 2016, Elite Hotel </a:t>
            </a:r>
            <a:r>
              <a:rPr lang="en-GB" sz="875" dirty="0" err="1">
                <a:solidFill>
                  <a:srgbClr val="132577"/>
                </a:solidFill>
                <a:latin typeface="verdana" panose="020B0604030504040204" pitchFamily="34" charset="0"/>
              </a:rPr>
              <a:t>Ideon</a:t>
            </a:r>
            <a:r>
              <a:rPr lang="en-GB" sz="875" dirty="0">
                <a:solidFill>
                  <a:srgbClr val="132577"/>
                </a:solidFill>
                <a:latin typeface="verdana" panose="020B0604030504040204" pitchFamily="34" charset="0"/>
              </a:rPr>
              <a:t> Lund</a:t>
            </a:r>
          </a:p>
        </p:txBody>
      </p:sp>
      <p:pic>
        <p:nvPicPr>
          <p:cNvPr id="8" name="Picture 7" descr="LOGO EBS _white background.jpg"/>
          <p:cNvPicPr>
            <a:picLocks noChangeAspect="1"/>
          </p:cNvPicPr>
          <p:nvPr/>
        </p:nvPicPr>
        <p:blipFill>
          <a:blip r:embed="rId5" cstate="print"/>
          <a:srcRect l="8287" t="9163" r="8846" b="9902"/>
          <a:stretch>
            <a:fillRect/>
          </a:stretch>
        </p:blipFill>
        <p:spPr>
          <a:xfrm>
            <a:off x="1361728" y="3547161"/>
            <a:ext cx="838143" cy="1110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: Machine statistics for 2013-2016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453563"/>
              </p:ext>
            </p:extLst>
          </p:nvPr>
        </p:nvGraphicFramePr>
        <p:xfrm>
          <a:off x="713656" y="808685"/>
          <a:ext cx="5736638" cy="2808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289"/>
                <a:gridCol w="985097"/>
                <a:gridCol w="1010355"/>
                <a:gridCol w="934581"/>
                <a:gridCol w="993316"/>
              </a:tblGrid>
              <a:tr h="788757">
                <a:tc>
                  <a:txBody>
                    <a:bodyPr/>
                    <a:lstStyle/>
                    <a:p>
                      <a:pPr algn="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2013</a:t>
                      </a:r>
                      <a:endParaRPr lang="en-US" sz="1100" dirty="0"/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2014</a:t>
                      </a:r>
                      <a:endParaRPr lang="en-US" sz="1100" dirty="0"/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2015</a:t>
                      </a:r>
                      <a:endParaRPr lang="en-US" sz="1100" dirty="0"/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2016</a:t>
                      </a:r>
                      <a:endParaRPr lang="en-US" sz="1100" dirty="0"/>
                    </a:p>
                  </a:txBody>
                  <a:tcPr marL="56495" marR="56495" marT="28248" marB="28248"/>
                </a:tc>
              </a:tr>
              <a:tr h="674093">
                <a:tc>
                  <a:txBody>
                    <a:bodyPr/>
                    <a:lstStyle/>
                    <a:p>
                      <a:pPr algn="r"/>
                      <a:r>
                        <a:rPr lang="en-US" sz="1100" noProof="0" dirty="0" smtClean="0">
                          <a:solidFill>
                            <a:schemeClr val="accent1"/>
                          </a:solidFill>
                        </a:rPr>
                        <a:t>Availability </a:t>
                      </a:r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(%)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98.93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99.11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>
                          <a:solidFill>
                            <a:srgbClr val="009900"/>
                          </a:solidFill>
                        </a:rPr>
                        <a:t>98.53</a:t>
                      </a:r>
                      <a:endParaRPr lang="en-US" sz="1100" b="1" dirty="0">
                        <a:solidFill>
                          <a:srgbClr val="009900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99.10</a:t>
                      </a:r>
                    </a:p>
                  </a:txBody>
                  <a:tcPr marL="56495" marR="56495" marT="28248" marB="28248"/>
                </a:tc>
              </a:tr>
              <a:tr h="711049">
                <a:tc>
                  <a:txBody>
                    <a:bodyPr/>
                    <a:lstStyle/>
                    <a:p>
                      <a:pPr algn="r"/>
                      <a:r>
                        <a:rPr lang="en-US" sz="1100" noProof="0" dirty="0" smtClean="0">
                          <a:solidFill>
                            <a:schemeClr val="accent1"/>
                          </a:solidFill>
                        </a:rPr>
                        <a:t>Mean Time Between Failures (hrs)</a:t>
                      </a:r>
                      <a:endParaRPr lang="en-US" sz="1100" noProof="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79.70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105.5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>
                          <a:solidFill>
                            <a:srgbClr val="009900"/>
                          </a:solidFill>
                        </a:rPr>
                        <a:t>93.6</a:t>
                      </a:r>
                      <a:endParaRPr lang="en-US" sz="1100" b="1" dirty="0">
                        <a:solidFill>
                          <a:srgbClr val="009900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95.1</a:t>
                      </a:r>
                    </a:p>
                  </a:txBody>
                  <a:tcPr marL="56495" marR="56495" marT="28248" marB="28248"/>
                </a:tc>
              </a:tr>
              <a:tr h="634340">
                <a:tc>
                  <a:txBody>
                    <a:bodyPr/>
                    <a:lstStyle/>
                    <a:p>
                      <a:pPr algn="r"/>
                      <a:r>
                        <a:rPr lang="en-US" sz="1100" noProof="0" dirty="0" smtClean="0">
                          <a:solidFill>
                            <a:schemeClr val="accent1"/>
                          </a:solidFill>
                        </a:rPr>
                        <a:t>Mean duration of a</a:t>
                      </a:r>
                      <a:r>
                        <a:rPr lang="en-US" sz="1100" baseline="0" noProof="0" dirty="0" smtClean="0">
                          <a:solidFill>
                            <a:schemeClr val="accent1"/>
                          </a:solidFill>
                        </a:rPr>
                        <a:t> failure (hrs)</a:t>
                      </a:r>
                      <a:endParaRPr lang="en-US" sz="1100" noProof="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0.86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accent1"/>
                          </a:solidFill>
                        </a:rPr>
                        <a:t>0.94</a:t>
                      </a:r>
                      <a:endParaRPr lang="en-US" sz="1100" dirty="0">
                        <a:solidFill>
                          <a:schemeClr val="accent1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>
                          <a:solidFill>
                            <a:srgbClr val="009900"/>
                          </a:solidFill>
                        </a:rPr>
                        <a:t>1.37</a:t>
                      </a:r>
                      <a:endParaRPr lang="en-US" sz="1100" b="1" dirty="0">
                        <a:solidFill>
                          <a:srgbClr val="009900"/>
                        </a:solidFill>
                      </a:endParaRPr>
                    </a:p>
                  </a:txBody>
                  <a:tcPr marL="56495" marR="56495" marT="28248" marB="2824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 smtClean="0">
                          <a:solidFill>
                            <a:srgbClr val="0000FF"/>
                          </a:solidFill>
                        </a:rPr>
                        <a:t>0.86</a:t>
                      </a:r>
                    </a:p>
                  </a:txBody>
                  <a:tcPr marL="56495" marR="56495" marT="28248" marB="28248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36475" y="1128207"/>
            <a:ext cx="1034913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17" dirty="0">
                <a:solidFill>
                  <a:schemeClr val="bg1"/>
                </a:solidFill>
                <a:latin typeface="Calibri" panose="020F0502020204030204" pitchFamily="34" charset="0"/>
              </a:rPr>
              <a:t>(Until 22 November 2016)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600" y="3684891"/>
            <a:ext cx="62406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ED7703"/>
                </a:solidFill>
              </a:rPr>
              <a:t>2014: 52 Failures </a:t>
            </a:r>
            <a:r>
              <a:rPr lang="en-US" sz="1500" b="1" dirty="0">
                <a:solidFill>
                  <a:srgbClr val="ED7703"/>
                </a:solidFill>
                <a:sym typeface="Wingdings" panose="05000000000000000000" pitchFamily="2" charset="2"/>
              </a:rPr>
              <a:t></a:t>
            </a:r>
            <a:r>
              <a:rPr lang="en-US" sz="1500" b="1" dirty="0">
                <a:solidFill>
                  <a:srgbClr val="ED7703"/>
                </a:solidFill>
              </a:rPr>
              <a:t> 1 every 4.4 days</a:t>
            </a:r>
          </a:p>
          <a:p>
            <a:r>
              <a:rPr lang="en-US" sz="1500" b="1" dirty="0">
                <a:solidFill>
                  <a:srgbClr val="ED7703"/>
                </a:solidFill>
              </a:rPr>
              <a:t>2015: 59 Failures </a:t>
            </a:r>
            <a:r>
              <a:rPr lang="en-US" sz="1500" b="1" dirty="0">
                <a:solidFill>
                  <a:srgbClr val="ED7703"/>
                </a:solidFill>
                <a:sym typeface="Wingdings" panose="05000000000000000000" pitchFamily="2" charset="2"/>
              </a:rPr>
              <a:t></a:t>
            </a:r>
            <a:r>
              <a:rPr lang="en-US" sz="1500" b="1" dirty="0">
                <a:solidFill>
                  <a:srgbClr val="ED7703"/>
                </a:solidFill>
              </a:rPr>
              <a:t> 1 every 3.9 days</a:t>
            </a:r>
            <a:endParaRPr lang="en-GB" sz="1500" b="1" dirty="0">
              <a:solidFill>
                <a:srgbClr val="ED7703"/>
              </a:solidFill>
            </a:endParaRPr>
          </a:p>
          <a:p>
            <a:endParaRPr lang="en-GB" sz="1500" b="1" dirty="0">
              <a:solidFill>
                <a:srgbClr val="ED770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4096" y="3925259"/>
            <a:ext cx="2559673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500" b="1" i="1" dirty="0">
                <a:solidFill>
                  <a:schemeClr val="accent1"/>
                </a:solidFill>
              </a:rPr>
              <a:t>USM : 5544 hours (63.3%)</a:t>
            </a:r>
          </a:p>
          <a:p>
            <a:pPr algn="r"/>
            <a:r>
              <a:rPr lang="en-US" sz="1500" b="1" i="1" dirty="0">
                <a:solidFill>
                  <a:schemeClr val="accent1"/>
                </a:solidFill>
              </a:rPr>
              <a:t>SD : 1944 hours (22.2%)</a:t>
            </a:r>
          </a:p>
          <a:p>
            <a:pPr algn="r"/>
            <a:r>
              <a:rPr lang="en-US" sz="1500" b="1" i="1" dirty="0">
                <a:solidFill>
                  <a:schemeClr val="accent1"/>
                </a:solidFill>
              </a:rPr>
              <a:t>MDT : 1272 hours (14.5%)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678" y="4537687"/>
            <a:ext cx="4560506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b="1" i="1" dirty="0">
                <a:solidFill>
                  <a:srgbClr val="ED7703"/>
                </a:solidFill>
              </a:rPr>
              <a:t>For 2016 (four over five runs ): 42 failures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269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314" y="962353"/>
            <a:ext cx="3521168" cy="2230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347" y="3014073"/>
            <a:ext cx="2664259" cy="2112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2015</a:t>
            </a:r>
            <a:r>
              <a:rPr lang="en-US" dirty="0"/>
              <a:t>: Failure distribution per equipment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750236"/>
              </p:ext>
            </p:extLst>
          </p:nvPr>
        </p:nvGraphicFramePr>
        <p:xfrm>
          <a:off x="165001" y="1074966"/>
          <a:ext cx="3444396" cy="2950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1413"/>
                <a:gridCol w="734680"/>
                <a:gridCol w="927382"/>
                <a:gridCol w="800921"/>
              </a:tblGrid>
              <a:tr h="363854"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900" u="none" strike="noStrike">
                          <a:effectLst/>
                        </a:rPr>
                        <a:t>Number of trip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900" u="none" strike="noStrike">
                          <a:effectLst/>
                        </a:rPr>
                        <a:t>Total duration (Hours)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Average duration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RF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20.0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0.7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 smtClean="0">
                          <a:effectLst/>
                        </a:rPr>
                        <a:t>PSS (</a:t>
                      </a:r>
                      <a:r>
                        <a:rPr lang="en-GB" sz="900" u="none" strike="noStrike" dirty="0" err="1" smtClean="0">
                          <a:effectLst/>
                        </a:rPr>
                        <a:t>Beamlines</a:t>
                      </a:r>
                      <a:r>
                        <a:rPr lang="en-GB" sz="900" u="none" strike="noStrike" dirty="0" smtClean="0">
                          <a:effectLst/>
                        </a:rPr>
                        <a:t>)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5.0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1.0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Power Supply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0.8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Unexplained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1.4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0.5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Diagnostics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1.2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0.4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Human mistake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0.8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0.3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Master source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30.3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15.2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INFRA/SRE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1.7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Control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1.5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Water leak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6.4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6.4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INFRA/Mains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3.5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Front End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1.1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1.1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INJ / EXT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0.3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0.3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OPERATION</a:t>
                      </a:r>
                      <a:endParaRPr lang="en-GB" sz="9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0.2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 dirty="0">
                          <a:effectLst/>
                        </a:rPr>
                        <a:t>0.2</a:t>
                      </a:r>
                      <a:endParaRPr lang="en-GB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  <a:tr h="17244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Grand Total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79.9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38" marR="7938" marT="7938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001" y="4537687"/>
            <a:ext cx="3360373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17" i="1" dirty="0"/>
              <a:t>Preliminary statistics for 2016: 50% of failures due to RF</a:t>
            </a:r>
          </a:p>
        </p:txBody>
      </p:sp>
    </p:spTree>
    <p:extLst>
      <p:ext uri="{BB962C8B-B14F-4D97-AF65-F5344CB8AC3E}">
        <p14:creationId xmlns:p14="http://schemas.microsoft.com/office/powerpoint/2010/main" val="37364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2015: RF failures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3" y="599496"/>
            <a:ext cx="4590302" cy="3797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7992" y="913284"/>
            <a:ext cx="3522997" cy="234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5515" indent="-145515" algn="just">
              <a:buFont typeface="Arial" pitchFamily="34" charset="0"/>
              <a:buChar char="•"/>
            </a:pPr>
            <a:r>
              <a:rPr lang="en-US" sz="1333" dirty="0"/>
              <a:t>Numerous RF trips are due </a:t>
            </a:r>
            <a:r>
              <a:rPr lang="en-US" sz="1333" b="1" dirty="0"/>
              <a:t>to Arc Detections </a:t>
            </a:r>
            <a:r>
              <a:rPr lang="en-US" sz="1333" dirty="0"/>
              <a:t>(14/25) more or less distributed among the RF system, nevertheless a majority on TRA3 (8/14).</a:t>
            </a:r>
          </a:p>
          <a:p>
            <a:pPr marL="145515" indent="-145515" algn="just"/>
            <a:r>
              <a:rPr lang="en-US" sz="1333" dirty="0"/>
              <a:t>	</a:t>
            </a:r>
          </a:p>
          <a:p>
            <a:pPr marL="145515" indent="-145515" algn="just">
              <a:buFont typeface="Arial" pitchFamily="34" charset="0"/>
              <a:buChar char="•"/>
            </a:pPr>
            <a:r>
              <a:rPr lang="en-US" sz="1333" b="1" dirty="0"/>
              <a:t>Single Cell Cavity</a:t>
            </a:r>
            <a:r>
              <a:rPr lang="en-US" sz="1333" dirty="0"/>
              <a:t>: Two trips due to Cavity #1 field breakdown. None from April 2015</a:t>
            </a:r>
          </a:p>
          <a:p>
            <a:pPr marL="145515" indent="-145515" algn="just">
              <a:buFont typeface="Arial" pitchFamily="34" charset="0"/>
              <a:buChar char="•"/>
            </a:pPr>
            <a:endParaRPr lang="en-US" sz="1333" dirty="0"/>
          </a:p>
          <a:p>
            <a:pPr marL="145515" indent="-145515" algn="just">
              <a:buFont typeface="Arial" pitchFamily="34" charset="0"/>
              <a:buChar char="•"/>
            </a:pPr>
            <a:r>
              <a:rPr lang="en-US" sz="1333" b="1" dirty="0"/>
              <a:t>SR SSA</a:t>
            </a:r>
            <a:r>
              <a:rPr lang="en-US" sz="1333" dirty="0"/>
              <a:t>: Only one trip (bad connection at the On/Off bus)</a:t>
            </a:r>
            <a:endParaRPr lang="en-GB" sz="1333" dirty="0"/>
          </a:p>
        </p:txBody>
      </p:sp>
      <p:grpSp>
        <p:nvGrpSpPr>
          <p:cNvPr id="7" name="Group 6"/>
          <p:cNvGrpSpPr/>
          <p:nvPr/>
        </p:nvGrpSpPr>
        <p:grpSpPr>
          <a:xfrm>
            <a:off x="3197327" y="3740389"/>
            <a:ext cx="3996444" cy="1505161"/>
            <a:chOff x="1940025" y="2678433"/>
            <a:chExt cx="3996444" cy="1505161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025" y="2678433"/>
              <a:ext cx="3996444" cy="150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3560205" y="2822449"/>
              <a:ext cx="1044116" cy="1224136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69058" y="4225652"/>
            <a:ext cx="1800200" cy="1072585"/>
            <a:chOff x="6048164" y="2852936"/>
            <a:chExt cx="2780525" cy="172277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2852936"/>
              <a:ext cx="1592393" cy="1418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048164" y="3501007"/>
              <a:ext cx="1260141" cy="64265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smtClean="0"/>
                <a:t>Noisy signal</a:t>
              </a:r>
              <a:endParaRPr lang="en-GB" sz="10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48164" y="3933055"/>
              <a:ext cx="1287761" cy="64265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Clean signal</a:t>
              </a:r>
              <a:endParaRPr lang="en-GB" sz="1000" dirty="0"/>
            </a:p>
          </p:txBody>
        </p:sp>
        <p:cxnSp>
          <p:nvCxnSpPr>
            <p:cNvPr id="14" name="Straight Arrow Connector 13"/>
            <p:cNvCxnSpPr>
              <a:stCxn id="12" idx="3"/>
            </p:cNvCxnSpPr>
            <p:nvPr/>
          </p:nvCxnSpPr>
          <p:spPr>
            <a:xfrm flipV="1">
              <a:off x="7308305" y="3609023"/>
              <a:ext cx="540060" cy="213309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7308304" y="3933056"/>
              <a:ext cx="504056" cy="117886"/>
            </a:xfrm>
            <a:prstGeom prst="straightConnector1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227" y="4342068"/>
            <a:ext cx="1444412" cy="41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460571" y="3475190"/>
            <a:ext cx="3961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+ 30 hours due to the RF master source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4131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gallery….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98" y="697260"/>
            <a:ext cx="2590224" cy="374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5060" t="5096" r="33434" b="-5096"/>
          <a:stretch/>
        </p:blipFill>
        <p:spPr bwMode="auto">
          <a:xfrm>
            <a:off x="1505744" y="2655993"/>
            <a:ext cx="983332" cy="175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57" y="2748890"/>
            <a:ext cx="526156" cy="52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3767" y="4485192"/>
            <a:ext cx="2312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October 2015</a:t>
            </a:r>
            <a:endParaRPr lang="en-US" sz="1400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0338" y="675361"/>
            <a:ext cx="1957022" cy="272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550" y="718128"/>
            <a:ext cx="1476599" cy="10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107" y="1862000"/>
            <a:ext cx="1361927" cy="10207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806" y="2406220"/>
            <a:ext cx="1271731" cy="99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5-Point Star 23"/>
          <p:cNvSpPr/>
          <p:nvPr/>
        </p:nvSpPr>
        <p:spPr bwMode="auto">
          <a:xfrm>
            <a:off x="4900810" y="3202843"/>
            <a:ext cx="80737" cy="6523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7" name="Picture 26" descr="IMG_0438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520" y="675361"/>
            <a:ext cx="993150" cy="132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662" y="3526656"/>
            <a:ext cx="2218528" cy="8314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810" y="4090940"/>
            <a:ext cx="2095114" cy="13930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413" y="4306257"/>
            <a:ext cx="1538397" cy="115379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369662" y="3523279"/>
            <a:ext cx="3680698" cy="1988662"/>
          </a:xfrm>
          <a:prstGeom prst="rect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45520" y="689606"/>
            <a:ext cx="2991840" cy="2717240"/>
          </a:xfrm>
          <a:prstGeom prst="rect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56398" y="728415"/>
            <a:ext cx="2597473" cy="4361333"/>
          </a:xfrm>
          <a:prstGeom prst="rect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872089" y="708781"/>
            <a:ext cx="1467060" cy="2559302"/>
          </a:xfrm>
          <a:prstGeom prst="rect">
            <a:avLst/>
          </a:prstGeom>
          <a:noFill/>
          <a:ln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12394" y="4787394"/>
            <a:ext cx="2783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Magnet water cooling hoses</a:t>
            </a:r>
            <a:endParaRPr lang="en-US" sz="14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2871631" y="2838935"/>
            <a:ext cx="159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Magnet PS circuit breaker short circuit</a:t>
            </a:r>
            <a:endParaRPr lang="en-US" sz="12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5571220" y="3571058"/>
            <a:ext cx="1598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Radiation damage on cables</a:t>
            </a:r>
            <a:endParaRPr lang="en-US" sz="12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4452769" y="1992488"/>
            <a:ext cx="127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Metallic dust in the water circuit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8560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: Machine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4320" y="1032299"/>
            <a:ext cx="5871361" cy="265028"/>
          </a:xfrm>
          <a:prstGeom prst="rect">
            <a:avLst/>
          </a:prstGeom>
          <a:solidFill>
            <a:schemeClr val="bg1"/>
          </a:solidFill>
          <a:ln>
            <a:solidFill>
              <a:srgbClr val="51A026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500" b="1" dirty="0">
                <a:solidFill>
                  <a:srgbClr val="0070C0"/>
                </a:solidFill>
                <a:latin typeface="Calibri" pitchFamily="34" charset="0"/>
              </a:rPr>
              <a:t>JUNE – JULY 2016 with long periods of deliveries without a failure!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5" y="1465038"/>
            <a:ext cx="3551163" cy="2538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412" y="2077414"/>
            <a:ext cx="3595398" cy="276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3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Operation: filling modes in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005" t="11860" r="23213" b="6938"/>
          <a:stretch/>
        </p:blipFill>
        <p:spPr>
          <a:xfrm>
            <a:off x="0" y="1177314"/>
            <a:ext cx="3777556" cy="3324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6512" y="3508963"/>
            <a:ext cx="354039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16 Bunch in top-up since 26 April 2016</a:t>
            </a:r>
          </a:p>
          <a:p>
            <a:endParaRPr lang="en-US" sz="1500" dirty="0"/>
          </a:p>
          <a:p>
            <a:r>
              <a:rPr lang="en-US" sz="1500" dirty="0"/>
              <a:t>I max = 90 mA, </a:t>
            </a:r>
          </a:p>
          <a:p>
            <a:r>
              <a:rPr lang="en-US" sz="1500" dirty="0"/>
              <a:t>Refill every 20 </a:t>
            </a:r>
            <a:r>
              <a:rPr lang="en-US" sz="1500" dirty="0" err="1"/>
              <a:t>mn</a:t>
            </a:r>
            <a:r>
              <a:rPr lang="en-US" sz="1500" dirty="0"/>
              <a:t>, delta I = 5 mA, Vertical emittance &lt; 10 </a:t>
            </a:r>
            <a:r>
              <a:rPr lang="en-US" sz="1500" dirty="0" smtClean="0"/>
              <a:t>pm</a:t>
            </a:r>
          </a:p>
          <a:p>
            <a:endParaRPr lang="en-US" sz="1500" dirty="0"/>
          </a:p>
          <a:p>
            <a:r>
              <a:rPr lang="en-US" sz="1500" i="1" dirty="0" smtClean="0"/>
              <a:t>skipped refills &lt;2%</a:t>
            </a:r>
            <a:endParaRPr lang="en-US" sz="15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65" y="1139184"/>
            <a:ext cx="3765741" cy="2310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27" y="291750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8 mA in the single bunch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634" y="2522378"/>
            <a:ext cx="881432" cy="3389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7/8 + 1</a:t>
            </a:r>
          </a:p>
          <a:p>
            <a:pPr algn="ctr"/>
            <a:r>
              <a:rPr lang="en-US" sz="1000" dirty="0"/>
              <a:t>54%</a:t>
            </a:r>
          </a:p>
        </p:txBody>
      </p:sp>
    </p:spTree>
    <p:extLst>
      <p:ext uri="{BB962C8B-B14F-4D97-AF65-F5344CB8AC3E}">
        <p14:creationId xmlns:p14="http://schemas.microsoft.com/office/powerpoint/2010/main" val="883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: Machine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00" y="1177313"/>
            <a:ext cx="7200800" cy="3738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8449" y="1347935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00877" y="1358725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10502" y="1353805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0909" y="1350787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28127" y="1349051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41721" y="1350787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50244" y="1353530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60191" y="1349727"/>
            <a:ext cx="91113" cy="269538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17" b="1" dirty="0">
                <a:solidFill>
                  <a:schemeClr val="tx1"/>
                </a:solidFill>
                <a:latin typeface="Calibri" pitchFamily="34" charset="0"/>
              </a:rPr>
              <a:t>MDT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781538" y="1237320"/>
            <a:ext cx="6291385" cy="1800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33" b="1" dirty="0">
                <a:latin typeface="Calibri" pitchFamily="34" charset="0"/>
              </a:rPr>
              <a:t>   UNIFORM            7/8 + 1               16 bunch                   7/8 + 1              Hybrid                                16 bunch top-up                              4*10mA top-up</a:t>
            </a:r>
          </a:p>
        </p:txBody>
      </p:sp>
      <p:pic>
        <p:nvPicPr>
          <p:cNvPr id="18" name="Picture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9927" y="997293"/>
            <a:ext cx="1691147" cy="1860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0053" y="1477347"/>
            <a:ext cx="1800200" cy="1860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0187" y="1897393"/>
            <a:ext cx="1800200" cy="1860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01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Operation: top-up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2102477" y="4311873"/>
            <a:ext cx="5367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Injector reliability will increase compared to the past </a:t>
            </a:r>
            <a:r>
              <a:rPr lang="en-US" sz="1500" b="1"/>
              <a:t>but </a:t>
            </a:r>
            <a:r>
              <a:rPr lang="en-US" sz="1500" b="1" smtClean="0"/>
              <a:t>remains a </a:t>
            </a:r>
            <a:r>
              <a:rPr lang="en-US" sz="1500" b="1" u="sng" dirty="0"/>
              <a:t>critical item in top-up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84" y="1112904"/>
            <a:ext cx="621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After a long period with minimum intervention, the injection underwent </a:t>
            </a:r>
            <a:r>
              <a:rPr lang="en-US" sz="1500" u="sng" dirty="0"/>
              <a:t>major upgrades </a:t>
            </a:r>
            <a:r>
              <a:rPr lang="en-US" sz="1500" dirty="0"/>
              <a:t>in view of the top-up</a:t>
            </a:r>
            <a:endParaRPr lang="en-GB" sz="1500" dirty="0"/>
          </a:p>
        </p:txBody>
      </p:sp>
      <p:sp>
        <p:nvSpPr>
          <p:cNvPr id="7" name="Rectangle 6"/>
          <p:cNvSpPr/>
          <p:nvPr/>
        </p:nvSpPr>
        <p:spPr>
          <a:xfrm>
            <a:off x="606000" y="1702114"/>
            <a:ext cx="5020597" cy="2337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New </a:t>
            </a:r>
            <a:r>
              <a:rPr lang="en-US" sz="11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Libera</a:t>
            </a: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Beam Position Monitor electronics </a:t>
            </a:r>
            <a:endParaRPr lang="en-GB" sz="11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Quadrupole</a:t>
            </a: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movers</a:t>
            </a:r>
            <a:endParaRPr lang="en-GB" sz="11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Two additional RF cavities</a:t>
            </a:r>
            <a:endParaRPr lang="en-GB" sz="11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Linac</a:t>
            </a: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	New</a:t>
            </a: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gun, pre-</a:t>
            </a:r>
            <a:r>
              <a:rPr lang="en-US" sz="11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buncher</a:t>
            </a: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buncher</a:t>
            </a: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	Third modulator (for redundancy) </a:t>
            </a:r>
            <a:endParaRPr lang="en-GB" sz="11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b="1" dirty="0">
                <a:solidFill>
                  <a:srgbClr val="ED770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new booster Ramped Injection Power Supply (RIPS)</a:t>
            </a:r>
            <a:br>
              <a:rPr lang="en-US" sz="1167" b="1" dirty="0">
                <a:solidFill>
                  <a:srgbClr val="ED770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67" b="1" dirty="0">
                <a:solidFill>
                  <a:srgbClr val="ED770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under commissioning</a:t>
            </a:r>
            <a:endParaRPr lang="en-GB" sz="1167" b="1" dirty="0">
              <a:solidFill>
                <a:srgbClr val="ED770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New power supplies for the septum magnets</a:t>
            </a:r>
          </a:p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Bunch cleaning system</a:t>
            </a:r>
          </a:p>
          <a:p>
            <a:pPr marL="285739" indent="-285739">
              <a:spcAft>
                <a:spcPts val="500"/>
              </a:spcAft>
              <a:buFont typeface="Symbol" panose="05050102010706020507" pitchFamily="18" charset="2"/>
              <a:buChar char=""/>
            </a:pPr>
            <a:r>
              <a:rPr lang="en-US" sz="11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167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etc</a:t>
            </a:r>
            <a:endParaRPr lang="en-GB" sz="1167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934524" y="1702114"/>
            <a:ext cx="2129896" cy="900559"/>
            <a:chOff x="107504" y="5295224"/>
            <a:chExt cx="4171933" cy="1562776"/>
          </a:xfrm>
        </p:grpSpPr>
        <p:pic>
          <p:nvPicPr>
            <p:cNvPr id="9" name="Picture 8" descr="P1020857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5295224"/>
              <a:ext cx="2083701" cy="156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P1020858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5295224"/>
              <a:ext cx="2083701" cy="1562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906" y="2730766"/>
            <a:ext cx="1092818" cy="14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Operation: full top-up sequence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165002" y="1143059"/>
            <a:ext cx="2307751" cy="36877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The whole injection sequence, including preparation, lasts for 2½ </a:t>
            </a:r>
            <a:r>
              <a:rPr lang="en-US" sz="1500" dirty="0" err="1"/>
              <a:t>mn</a:t>
            </a:r>
            <a:endParaRPr lang="en-US" sz="15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019305"/>
              </p:ext>
            </p:extLst>
          </p:nvPr>
        </p:nvGraphicFramePr>
        <p:xfrm>
          <a:off x="59232" y="4149545"/>
          <a:ext cx="4803784" cy="433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59548" y="3756146"/>
            <a:ext cx="2151695" cy="172113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167" dirty="0"/>
          </a:p>
        </p:txBody>
      </p:sp>
      <p:sp>
        <p:nvSpPr>
          <p:cNvPr id="9" name="Rounded Rectangle 8"/>
          <p:cNvSpPr/>
          <p:nvPr/>
        </p:nvSpPr>
        <p:spPr>
          <a:xfrm>
            <a:off x="584646" y="3411922"/>
            <a:ext cx="1776399" cy="172093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167" dirty="0"/>
          </a:p>
        </p:txBody>
      </p:sp>
      <p:sp>
        <p:nvSpPr>
          <p:cNvPr id="10" name="Rounded Rectangle 9"/>
          <p:cNvSpPr/>
          <p:nvPr/>
        </p:nvSpPr>
        <p:spPr>
          <a:xfrm>
            <a:off x="3261756" y="3092285"/>
            <a:ext cx="525414" cy="172113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167" dirty="0"/>
          </a:p>
        </p:txBody>
      </p:sp>
      <p:sp>
        <p:nvSpPr>
          <p:cNvPr id="11" name="Rounded Rectangle 10"/>
          <p:cNvSpPr/>
          <p:nvPr/>
        </p:nvSpPr>
        <p:spPr>
          <a:xfrm>
            <a:off x="3461912" y="2748060"/>
            <a:ext cx="275217" cy="172113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167" dirty="0"/>
          </a:p>
        </p:txBody>
      </p:sp>
      <p:sp>
        <p:nvSpPr>
          <p:cNvPr id="12" name="Rounded Rectangle 11"/>
          <p:cNvSpPr/>
          <p:nvPr/>
        </p:nvSpPr>
        <p:spPr>
          <a:xfrm>
            <a:off x="4137444" y="2379248"/>
            <a:ext cx="450355" cy="1967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167" dirty="0"/>
          </a:p>
        </p:txBody>
      </p:sp>
      <p:sp>
        <p:nvSpPr>
          <p:cNvPr id="13" name="Rounded Rectangle 12"/>
          <p:cNvSpPr/>
          <p:nvPr/>
        </p:nvSpPr>
        <p:spPr>
          <a:xfrm>
            <a:off x="4437681" y="1961262"/>
            <a:ext cx="150118" cy="1967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167" dirty="0"/>
          </a:p>
        </p:txBody>
      </p:sp>
      <p:sp>
        <p:nvSpPr>
          <p:cNvPr id="14" name="Rounded Rectangle 13"/>
          <p:cNvSpPr/>
          <p:nvPr/>
        </p:nvSpPr>
        <p:spPr>
          <a:xfrm>
            <a:off x="4712898" y="1543275"/>
            <a:ext cx="450355" cy="1967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167" dirty="0"/>
          </a:p>
        </p:txBody>
      </p:sp>
      <p:sp>
        <p:nvSpPr>
          <p:cNvPr id="15" name="TextBox 14"/>
          <p:cNvSpPr txBox="1"/>
          <p:nvPr/>
        </p:nvSpPr>
        <p:spPr>
          <a:xfrm>
            <a:off x="1285198" y="3928259"/>
            <a:ext cx="605935" cy="1796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67" dirty="0"/>
              <a:t>SYRF 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0139" y="3584034"/>
            <a:ext cx="605935" cy="1796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67" dirty="0"/>
              <a:t>BPSS 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1715" y="2895585"/>
            <a:ext cx="1000274" cy="1796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67" dirty="0"/>
              <a:t>SY injection 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0452" y="3264397"/>
            <a:ext cx="567463" cy="1796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67" dirty="0"/>
              <a:t>Linac 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2228" y="2575949"/>
            <a:ext cx="982641" cy="1796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67" dirty="0"/>
              <a:t>Check Booster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267" y="2158358"/>
            <a:ext cx="1373774" cy="1796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67" dirty="0"/>
              <a:t>Prepare SR injection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0219" y="1739975"/>
            <a:ext cx="359073" cy="1796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67" dirty="0"/>
              <a:t>Inject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720506" y="1309096"/>
            <a:ext cx="0" cy="305316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1164" y="1309095"/>
            <a:ext cx="1766830" cy="810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Check:</a:t>
            </a:r>
          </a:p>
          <a:p>
            <a:pPr marL="238115" indent="-238115">
              <a:buFont typeface="Arial"/>
              <a:buChar char="•"/>
            </a:pPr>
            <a:r>
              <a:rPr lang="en-US" sz="1167" dirty="0"/>
              <a:t>Beam in the booster</a:t>
            </a:r>
          </a:p>
          <a:p>
            <a:pPr marL="238115" indent="-238115">
              <a:buFont typeface="Arial"/>
              <a:buChar char="•"/>
            </a:pPr>
            <a:r>
              <a:rPr lang="en-US" sz="1167" dirty="0"/>
              <a:t>I &lt; </a:t>
            </a:r>
            <a:r>
              <a:rPr lang="en-US" sz="1167" dirty="0" err="1"/>
              <a:t>I</a:t>
            </a:r>
            <a:r>
              <a:rPr lang="en-US" sz="1167" baseline="-25000" dirty="0" err="1"/>
              <a:t>ref</a:t>
            </a:r>
            <a:endParaRPr lang="en-US" sz="1167" dirty="0"/>
          </a:p>
          <a:p>
            <a:r>
              <a:rPr lang="en-US" sz="1167" dirty="0"/>
              <a:t>Otherwise skip injection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61597" y="1432032"/>
            <a:ext cx="16513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60730" y="4518357"/>
            <a:ext cx="114165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Countdown [s]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132779" y="2353761"/>
            <a:ext cx="0" cy="200849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3"/>
          </p:cNvCxnSpPr>
          <p:nvPr/>
        </p:nvCxnSpPr>
        <p:spPr>
          <a:xfrm>
            <a:off x="3787169" y="3178341"/>
            <a:ext cx="346751" cy="206"/>
          </a:xfrm>
          <a:prstGeom prst="straightConnector1">
            <a:avLst/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3"/>
          </p:cNvCxnSpPr>
          <p:nvPr/>
        </p:nvCxnSpPr>
        <p:spPr>
          <a:xfrm>
            <a:off x="2361046" y="3497969"/>
            <a:ext cx="1771734" cy="8068"/>
          </a:xfrm>
          <a:prstGeom prst="straightConnector1">
            <a:avLst/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3"/>
          </p:cNvCxnSpPr>
          <p:nvPr/>
        </p:nvCxnSpPr>
        <p:spPr>
          <a:xfrm>
            <a:off x="2611243" y="3842202"/>
            <a:ext cx="1526203" cy="3452"/>
          </a:xfrm>
          <a:prstGeom prst="straightConnector1">
            <a:avLst/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46471" y="3560620"/>
            <a:ext cx="112562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Warm-up time</a:t>
            </a:r>
          </a:p>
        </p:txBody>
      </p:sp>
      <p:sp>
        <p:nvSpPr>
          <p:cNvPr id="31" name="Right Bracket 30"/>
          <p:cNvSpPr/>
          <p:nvPr/>
        </p:nvSpPr>
        <p:spPr>
          <a:xfrm rot="16200000">
            <a:off x="1442572" y="2420391"/>
            <a:ext cx="60649" cy="1689897"/>
          </a:xfrm>
          <a:prstGeom prst="rightBracke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2" name="TextBox 31"/>
          <p:cNvSpPr txBox="1"/>
          <p:nvPr/>
        </p:nvSpPr>
        <p:spPr>
          <a:xfrm>
            <a:off x="316861" y="2986912"/>
            <a:ext cx="288412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Many changes are anticipated with RIPS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240570" y="1518340"/>
            <a:ext cx="1151389" cy="2209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6" name="TextBox 35"/>
          <p:cNvSpPr txBox="1"/>
          <p:nvPr/>
        </p:nvSpPr>
        <p:spPr>
          <a:xfrm>
            <a:off x="5547190" y="1798890"/>
            <a:ext cx="788918" cy="359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67" dirty="0"/>
              <a:t>Cleaning in the SR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450293" y="1390081"/>
            <a:ext cx="0" cy="305316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4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top-up injection sequence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Content Placeholder 17"/>
          <p:cNvSpPr txBox="1">
            <a:spLocks/>
          </p:cNvSpPr>
          <p:nvPr/>
        </p:nvSpPr>
        <p:spPr>
          <a:xfrm>
            <a:off x="236518" y="3914641"/>
            <a:ext cx="7233483" cy="17020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167" dirty="0"/>
              <a:t>The present duration of the injection sequence is ~55 s, for a periodicity of 20 </a:t>
            </a:r>
            <a:r>
              <a:rPr lang="en-US" sz="1167" dirty="0" err="1"/>
              <a:t>mn</a:t>
            </a:r>
            <a:r>
              <a:rPr lang="en-US" sz="1167" dirty="0"/>
              <a:t> in 16-bunches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167" dirty="0"/>
              <a:t>The cleaning in the booster will have 2 benefits:</a:t>
            </a:r>
          </a:p>
          <a:p>
            <a:pPr marL="238115" lvl="1" indent="-238115">
              <a:spcAft>
                <a:spcPts val="0"/>
              </a:spcAft>
              <a:buFont typeface="Arial"/>
              <a:buChar char="•"/>
            </a:pPr>
            <a:r>
              <a:rPr lang="en-US" sz="1167" dirty="0"/>
              <a:t>the suppression of the perturbations of the stored beam,</a:t>
            </a:r>
          </a:p>
          <a:p>
            <a:pPr marL="238115" lvl="1" indent="-238115">
              <a:spcAft>
                <a:spcPts val="0"/>
              </a:spcAft>
              <a:buFont typeface="Arial"/>
              <a:buChar char="•"/>
            </a:pPr>
            <a:r>
              <a:rPr lang="en-US" sz="1167" dirty="0"/>
              <a:t>a strong reduction of the top-up duration, down to ~15 s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167" dirty="0"/>
              <a:t>Validation should occur during this run.</a:t>
            </a: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167" dirty="0"/>
          </a:p>
        </p:txBody>
      </p:sp>
      <p:sp>
        <p:nvSpPr>
          <p:cNvPr id="6" name="Rounded Rectangle 5"/>
          <p:cNvSpPr/>
          <p:nvPr/>
        </p:nvSpPr>
        <p:spPr>
          <a:xfrm>
            <a:off x="637798" y="1127039"/>
            <a:ext cx="855038" cy="238308"/>
          </a:xfrm>
          <a:prstGeom prst="roundRect">
            <a:avLst/>
          </a:prstGeom>
          <a:pattFill prst="dkVert">
            <a:fgClr>
              <a:schemeClr val="accent1"/>
            </a:fgClr>
            <a:bgClr>
              <a:prstClr val="whit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chemeClr val="bg1"/>
                </a:solidFill>
              </a:rPr>
              <a:t>Refill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62922" y="1127039"/>
            <a:ext cx="2382891" cy="2383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dirty="0">
                <a:solidFill>
                  <a:schemeClr val="bg1"/>
                </a:solidFill>
              </a:rPr>
              <a:t>Cleaning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11548"/>
              </p:ext>
            </p:extLst>
          </p:nvPr>
        </p:nvGraphicFramePr>
        <p:xfrm>
          <a:off x="477683" y="1290876"/>
          <a:ext cx="4028810" cy="52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Line Callout 2 8"/>
          <p:cNvSpPr/>
          <p:nvPr/>
        </p:nvSpPr>
        <p:spPr>
          <a:xfrm>
            <a:off x="1976399" y="2830248"/>
            <a:ext cx="3938782" cy="925195"/>
          </a:xfrm>
          <a:prstGeom prst="borderCallout2">
            <a:avLst>
              <a:gd name="adj1" fmla="val 18750"/>
              <a:gd name="adj2" fmla="val -4239"/>
              <a:gd name="adj3" fmla="val 18750"/>
              <a:gd name="adj4" fmla="val -16667"/>
              <a:gd name="adj5" fmla="val -129316"/>
              <a:gd name="adj6" fmla="val -24158"/>
            </a:avLst>
          </a:prstGeom>
          <a:ln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67" dirty="0"/>
              <a:t>Filling up (~12 s, depends on mode and periodicity):</a:t>
            </a:r>
          </a:p>
          <a:p>
            <a:endParaRPr lang="en-US" sz="1000" dirty="0"/>
          </a:p>
          <a:p>
            <a:pPr marL="146838" indent="-146838">
              <a:buFont typeface="Arial"/>
              <a:buChar char="•"/>
            </a:pPr>
            <a:r>
              <a:rPr lang="en-US" sz="1000" dirty="0"/>
              <a:t>Perturbations due to the kicker bump, at 10 Hz</a:t>
            </a:r>
          </a:p>
          <a:p>
            <a:pPr marL="146838" indent="-146838">
              <a:buFont typeface="Arial"/>
              <a:buChar char="•"/>
            </a:pPr>
            <a:r>
              <a:rPr lang="en-US" sz="1000" dirty="0"/>
              <a:t>Will be reduced by a kicker modification (in progress)</a:t>
            </a:r>
          </a:p>
          <a:p>
            <a:pPr marL="146838" indent="-146838">
              <a:buFont typeface="Arial"/>
              <a:buChar char="•"/>
            </a:pPr>
            <a:r>
              <a:rPr lang="en-US" sz="1000" dirty="0"/>
              <a:t>Almost inexistent in the future EBS machine</a:t>
            </a:r>
          </a:p>
          <a:p>
            <a:endParaRPr lang="en-US" sz="1000" dirty="0"/>
          </a:p>
        </p:txBody>
      </p:sp>
      <p:sp>
        <p:nvSpPr>
          <p:cNvPr id="10" name="Line Callout 2 9"/>
          <p:cNvSpPr/>
          <p:nvPr/>
        </p:nvSpPr>
        <p:spPr>
          <a:xfrm>
            <a:off x="3113504" y="1848982"/>
            <a:ext cx="2801677" cy="911175"/>
          </a:xfrm>
          <a:prstGeom prst="borderCallout2">
            <a:avLst>
              <a:gd name="adj1" fmla="val 42596"/>
              <a:gd name="adj2" fmla="val -5894"/>
              <a:gd name="adj3" fmla="val 42596"/>
              <a:gd name="adj4" fmla="val -15312"/>
              <a:gd name="adj5" fmla="val -22718"/>
              <a:gd name="adj6" fmla="val -13333"/>
            </a:avLst>
          </a:prstGeom>
          <a:ln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167" dirty="0"/>
              <a:t>Cleaning in the Storage ring (~40 s):</a:t>
            </a:r>
          </a:p>
          <a:p>
            <a:endParaRPr lang="en-US" sz="1000" dirty="0"/>
          </a:p>
          <a:p>
            <a:pPr marL="142869" indent="-142869">
              <a:buFont typeface="Arial"/>
              <a:buChar char="•"/>
            </a:pPr>
            <a:r>
              <a:rPr lang="en-US" sz="1000" dirty="0"/>
              <a:t>Vertical emittance blow-up up to 10 pm</a:t>
            </a:r>
          </a:p>
          <a:p>
            <a:pPr marL="142869" indent="-142869">
              <a:buFont typeface="Arial"/>
              <a:buChar char="•"/>
            </a:pPr>
            <a:r>
              <a:rPr lang="en-US" sz="1000" dirty="0"/>
              <a:t>Will be suppressed when applying the cleaning in the booster (ready for operation)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5711" y="1722198"/>
            <a:ext cx="46198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t [s]</a:t>
            </a:r>
          </a:p>
        </p:txBody>
      </p:sp>
    </p:spTree>
    <p:extLst>
      <p:ext uri="{BB962C8B-B14F-4D97-AF65-F5344CB8AC3E}">
        <p14:creationId xmlns:p14="http://schemas.microsoft.com/office/powerpoint/2010/main" val="33541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acknowledgements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Rectangle 4"/>
          <p:cNvSpPr/>
          <p:nvPr/>
        </p:nvSpPr>
        <p:spPr>
          <a:xfrm>
            <a:off x="500844" y="1417340"/>
            <a:ext cx="6420713" cy="2708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</a:rPr>
              <a:t>This presentation gathers the works of  many ESRF contributors</a:t>
            </a:r>
            <a:r>
              <a:rPr lang="en-US" sz="1500" dirty="0" smtClean="0">
                <a:solidFill>
                  <a:srgbClr val="002060"/>
                </a:solidFill>
              </a:rPr>
              <a:t>.</a:t>
            </a: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</a:rPr>
              <a:t>A  specific acknowledgement must be mentioned to:</a:t>
            </a:r>
          </a:p>
          <a:p>
            <a:pPr>
              <a:lnSpc>
                <a:spcPct val="150000"/>
              </a:lnSpc>
            </a:pPr>
            <a:r>
              <a:rPr lang="en-US" sz="1333" dirty="0">
                <a:solidFill>
                  <a:srgbClr val="002060"/>
                </a:solidFill>
              </a:rPr>
              <a:t>JC </a:t>
            </a:r>
            <a:r>
              <a:rPr lang="en-US" sz="1333" dirty="0" err="1">
                <a:solidFill>
                  <a:srgbClr val="002060"/>
                </a:solidFill>
              </a:rPr>
              <a:t>Biasci</a:t>
            </a:r>
            <a:r>
              <a:rPr lang="en-US" sz="1333" dirty="0">
                <a:solidFill>
                  <a:srgbClr val="002060"/>
                </a:solidFill>
              </a:rPr>
              <a:t>, P Raimondi, D </a:t>
            </a:r>
            <a:r>
              <a:rPr lang="en-US" sz="1333" dirty="0" err="1">
                <a:solidFill>
                  <a:srgbClr val="002060"/>
                </a:solidFill>
              </a:rPr>
              <a:t>Einfeld</a:t>
            </a:r>
            <a:r>
              <a:rPr lang="en-US" sz="1333" dirty="0">
                <a:solidFill>
                  <a:srgbClr val="002060"/>
                </a:solidFill>
              </a:rPr>
              <a:t>, K </a:t>
            </a:r>
            <a:r>
              <a:rPr lang="en-US" sz="1333" dirty="0" err="1">
                <a:solidFill>
                  <a:srgbClr val="002060"/>
                </a:solidFill>
              </a:rPr>
              <a:t>Scheidt</a:t>
            </a:r>
            <a:r>
              <a:rPr lang="en-US" sz="1333" dirty="0">
                <a:solidFill>
                  <a:srgbClr val="002060"/>
                </a:solidFill>
              </a:rPr>
              <a:t>, J </a:t>
            </a:r>
            <a:r>
              <a:rPr lang="en-US" sz="1333" dirty="0" err="1">
                <a:solidFill>
                  <a:srgbClr val="002060"/>
                </a:solidFill>
              </a:rPr>
              <a:t>Chavanne</a:t>
            </a:r>
            <a:r>
              <a:rPr lang="en-US" sz="1333" dirty="0">
                <a:solidFill>
                  <a:srgbClr val="002060"/>
                </a:solidFill>
              </a:rPr>
              <a:t>, L </a:t>
            </a:r>
            <a:r>
              <a:rPr lang="en-US" sz="1333" dirty="0" err="1">
                <a:solidFill>
                  <a:srgbClr val="002060"/>
                </a:solidFill>
              </a:rPr>
              <a:t>Farvacque</a:t>
            </a:r>
            <a:r>
              <a:rPr lang="en-US" sz="1333" dirty="0">
                <a:solidFill>
                  <a:srgbClr val="002060"/>
                </a:solidFill>
              </a:rPr>
              <a:t>, S White</a:t>
            </a:r>
            <a:r>
              <a:rPr lang="en-US" sz="1333" dirty="0" smtClean="0">
                <a:solidFill>
                  <a:srgbClr val="002060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1333" dirty="0" smtClean="0">
                <a:solidFill>
                  <a:srgbClr val="002060"/>
                </a:solidFill>
              </a:rPr>
              <a:t>C </a:t>
            </a:r>
            <a:r>
              <a:rPr lang="en-US" sz="1333" dirty="0" err="1" smtClean="0">
                <a:solidFill>
                  <a:srgbClr val="002060"/>
                </a:solidFill>
              </a:rPr>
              <a:t>Benabderrahmane</a:t>
            </a:r>
            <a:r>
              <a:rPr lang="en-US" sz="1333" dirty="0" smtClean="0">
                <a:solidFill>
                  <a:srgbClr val="002060"/>
                </a:solidFill>
              </a:rPr>
              <a:t>, G </a:t>
            </a:r>
            <a:r>
              <a:rPr lang="en-US" sz="1333" dirty="0" err="1" smtClean="0">
                <a:solidFill>
                  <a:srgbClr val="002060"/>
                </a:solidFill>
              </a:rPr>
              <a:t>LeBec</a:t>
            </a:r>
            <a:r>
              <a:rPr lang="en-US" sz="1333" dirty="0" smtClean="0">
                <a:solidFill>
                  <a:srgbClr val="002060"/>
                </a:solidFill>
              </a:rPr>
              <a:t>, J Jacob</a:t>
            </a:r>
          </a:p>
          <a:p>
            <a:pPr>
              <a:lnSpc>
                <a:spcPct val="150000"/>
              </a:lnSpc>
            </a:pPr>
            <a:r>
              <a:rPr lang="en-US" sz="1333" dirty="0" smtClean="0">
                <a:solidFill>
                  <a:srgbClr val="002060"/>
                </a:solidFill>
              </a:rPr>
              <a:t>ISDD engineering group.</a:t>
            </a:r>
            <a:endParaRPr lang="en-US" sz="1333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333" dirty="0">
                <a:solidFill>
                  <a:srgbClr val="002060"/>
                </a:solidFill>
              </a:rPr>
              <a:t>I </a:t>
            </a:r>
            <a:r>
              <a:rPr lang="en-US" sz="1333" dirty="0" err="1">
                <a:solidFill>
                  <a:srgbClr val="002060"/>
                </a:solidFill>
              </a:rPr>
              <a:t>Leconte</a:t>
            </a:r>
            <a:r>
              <a:rPr lang="en-US" sz="1333" dirty="0">
                <a:solidFill>
                  <a:srgbClr val="002060"/>
                </a:solidFill>
              </a:rPr>
              <a:t>, L Hardy </a:t>
            </a:r>
          </a:p>
          <a:p>
            <a:pPr>
              <a:lnSpc>
                <a:spcPct val="150000"/>
              </a:lnSpc>
            </a:pPr>
            <a:r>
              <a:rPr lang="en-US" sz="1500" dirty="0">
                <a:solidFill>
                  <a:srgbClr val="002060"/>
                </a:solidFill>
              </a:rPr>
              <a:t>who prepared a lot of </a:t>
            </a:r>
            <a:r>
              <a:rPr lang="en-US" sz="1500" dirty="0" smtClean="0">
                <a:solidFill>
                  <a:srgbClr val="002060"/>
                </a:solidFill>
              </a:rPr>
              <a:t>slides .</a:t>
            </a:r>
            <a:endParaRPr lang="en-US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top-up: stored beam </a:t>
            </a:r>
            <a:r>
              <a:rPr lang="en-US" smtClean="0"/>
              <a:t>orbit perturbation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Rectangle 4"/>
          <p:cNvSpPr/>
          <p:nvPr/>
        </p:nvSpPr>
        <p:spPr>
          <a:xfrm>
            <a:off x="373859" y="1561356"/>
            <a:ext cx="3631442" cy="3290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9" indent="-285739" defTabSz="914363">
              <a:spcAft>
                <a:spcPts val="1000"/>
              </a:spcAft>
              <a:buFont typeface="Arial" pitchFamily="34" charset="0"/>
              <a:buChar char="•"/>
            </a:pPr>
            <a:r>
              <a:rPr lang="en-US" sz="1333" b="1" dirty="0">
                <a:solidFill>
                  <a:srgbClr val="0098D4"/>
                </a:solidFill>
              </a:rPr>
              <a:t>Sources of perturbations to the stored beam:</a:t>
            </a:r>
            <a:endParaRPr lang="en-US" sz="1667" b="1" dirty="0">
              <a:solidFill>
                <a:srgbClr val="0098D4"/>
              </a:solidFill>
            </a:endParaRPr>
          </a:p>
          <a:p>
            <a:pPr marL="642913" lvl="3" indent="-285739" defTabSz="914363">
              <a:lnSpc>
                <a:spcPct val="110000"/>
              </a:lnSpc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</a:rPr>
              <a:t>The bump is passing through </a:t>
            </a:r>
            <a:r>
              <a:rPr lang="en-US" sz="1000" dirty="0" err="1">
                <a:solidFill>
                  <a:prstClr val="black"/>
                </a:solidFill>
              </a:rPr>
              <a:t>sextupole</a:t>
            </a:r>
            <a:r>
              <a:rPr lang="en-US" sz="1000" dirty="0">
                <a:solidFill>
                  <a:prstClr val="black"/>
                </a:solidFill>
              </a:rPr>
              <a:t> magnets: amplitude dependent quadrupole field -&gt; bump non-closure and optics functions distortion (beam envelop) </a:t>
            </a:r>
            <a:r>
              <a:rPr lang="en-GB" sz="1000" dirty="0">
                <a:solidFill>
                  <a:prstClr val="black"/>
                </a:solidFill>
              </a:rPr>
              <a:t>In principle the perturbations last a few milliseconds (at 10Hz), but the fast orbit feedback might lengthen the damping)</a:t>
            </a:r>
            <a:endParaRPr lang="en-US" sz="1000" dirty="0">
              <a:solidFill>
                <a:prstClr val="black"/>
              </a:solidFill>
            </a:endParaRPr>
          </a:p>
          <a:p>
            <a:pPr marL="642913" lvl="3" indent="-285739" defTabSz="914363">
              <a:lnSpc>
                <a:spcPct val="110000"/>
              </a:lnSpc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</a:rPr>
              <a:t>The 4 kicker pulse shapes and timing are not strictly identical: bump non closure</a:t>
            </a:r>
          </a:p>
          <a:p>
            <a:pPr marL="642913" lvl="3" indent="-285739" defTabSz="914363">
              <a:lnSpc>
                <a:spcPct val="110000"/>
              </a:lnSpc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prstClr val="black"/>
                </a:solidFill>
              </a:rPr>
              <a:t>The 4 kickers are slightly misaligned: vertical </a:t>
            </a:r>
            <a:r>
              <a:rPr lang="en-US" sz="1000" dirty="0" smtClean="0">
                <a:solidFill>
                  <a:prstClr val="black"/>
                </a:solidFill>
              </a:rPr>
              <a:t>perturbations</a:t>
            </a:r>
          </a:p>
          <a:p>
            <a:pPr marL="642913" lvl="3" indent="-285739" defTabSz="914363">
              <a:lnSpc>
                <a:spcPct val="110000"/>
              </a:lnSpc>
              <a:spcAft>
                <a:spcPts val="300"/>
              </a:spcAft>
              <a:buClr>
                <a:srgbClr val="0098D4"/>
              </a:buClr>
              <a:buSzPct val="80000"/>
              <a:buFont typeface="Arial" panose="020B0604020202020204" pitchFamily="34" charset="0"/>
              <a:buChar char="•"/>
            </a:pPr>
            <a:endParaRPr lang="en-US" sz="1167" dirty="0">
              <a:solidFill>
                <a:prstClr val="black"/>
              </a:solidFill>
            </a:endParaRPr>
          </a:p>
          <a:p>
            <a:pPr marL="285739" indent="-285739" defTabSz="914363">
              <a:spcAft>
                <a:spcPts val="1000"/>
              </a:spcAft>
              <a:buFont typeface="Arial" pitchFamily="34" charset="0"/>
              <a:buChar char="•"/>
            </a:pPr>
            <a:r>
              <a:rPr lang="en-US" sz="1333" b="1" dirty="0">
                <a:solidFill>
                  <a:srgbClr val="0098D4"/>
                </a:solidFill>
              </a:rPr>
              <a:t>Presently the dominant source of perturbations comes from the </a:t>
            </a:r>
            <a:r>
              <a:rPr lang="en-US" sz="1333" b="1" dirty="0" err="1">
                <a:solidFill>
                  <a:srgbClr val="0098D4"/>
                </a:solidFill>
              </a:rPr>
              <a:t>sextupole</a:t>
            </a:r>
            <a:r>
              <a:rPr lang="en-US" sz="1333" b="1" dirty="0">
                <a:solidFill>
                  <a:srgbClr val="0098D4"/>
                </a:solidFill>
              </a:rPr>
              <a:t> field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8579" y="1007226"/>
            <a:ext cx="6715378" cy="5127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>
              <a:buFont typeface="Arial" pitchFamily="34" charset="0"/>
              <a:buChar char="•"/>
            </a:pPr>
            <a:r>
              <a:rPr lang="en-US" sz="1333" dirty="0"/>
              <a:t>The injection in the SR is performed with a 4 kickers orbit bump: in theory no perturbations on the stored beam when it is closed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50" y="1520009"/>
            <a:ext cx="2288502" cy="22885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30046" y="3989970"/>
            <a:ext cx="3108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000" dirty="0"/>
              <a:t>Significant effort ongoing to implement a passive compensation using copper shims inside the kicker ferrite gap to generate a non linear field in order to cancel the </a:t>
            </a:r>
            <a:r>
              <a:rPr lang="en-US" sz="1000" dirty="0" err="1"/>
              <a:t>sextupole</a:t>
            </a:r>
            <a:r>
              <a:rPr lang="en-US" sz="1000" dirty="0"/>
              <a:t> field.</a:t>
            </a:r>
          </a:p>
        </p:txBody>
      </p:sp>
    </p:spTree>
    <p:extLst>
      <p:ext uri="{BB962C8B-B14F-4D97-AF65-F5344CB8AC3E}">
        <p14:creationId xmlns:p14="http://schemas.microsoft.com/office/powerpoint/2010/main" val="12642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Japanese earthquake – perturbation reduction with RF control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Content Placeholder 8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5898" y="1417740"/>
            <a:ext cx="5628205" cy="3600000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2025057" y="3305400"/>
            <a:ext cx="1338480" cy="6311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67" b="1" dirty="0"/>
              <a:t>22:57:30  </a:t>
            </a:r>
          </a:p>
          <a:p>
            <a:r>
              <a:rPr lang="en-US" sz="1167" b="1" dirty="0">
                <a:sym typeface="Wingdings" pitchFamily="2" charset="2"/>
              </a:rPr>
              <a:t>the RF-control </a:t>
            </a:r>
          </a:p>
          <a:p>
            <a:r>
              <a:rPr lang="en-US" sz="1167" b="1" dirty="0">
                <a:sym typeface="Wingdings" pitchFamily="2" charset="2"/>
              </a:rPr>
              <a:t>is switched-OFF</a:t>
            </a:r>
            <a:endParaRPr lang="fr-FR" sz="1167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221757" y="2860342"/>
            <a:ext cx="330037" cy="3997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61783" y="1461292"/>
            <a:ext cx="180020" cy="4200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01843" y="1461292"/>
            <a:ext cx="180020" cy="4200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821823" y="1461293"/>
            <a:ext cx="6987" cy="4130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21857" y="1461292"/>
            <a:ext cx="353053" cy="2930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281763" y="1461292"/>
            <a:ext cx="240027" cy="2400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6"/>
          <p:cNvSpPr txBox="1"/>
          <p:nvPr/>
        </p:nvSpPr>
        <p:spPr>
          <a:xfrm>
            <a:off x="3041737" y="1161259"/>
            <a:ext cx="1698399" cy="27193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67" b="1" dirty="0"/>
              <a:t>typical 20 s period</a:t>
            </a:r>
            <a:endParaRPr lang="fr-FR" sz="1167" b="1" dirty="0"/>
          </a:p>
        </p:txBody>
      </p:sp>
      <p:sp>
        <p:nvSpPr>
          <p:cNvPr id="14" name="TextBox 24"/>
          <p:cNvSpPr txBox="1"/>
          <p:nvPr/>
        </p:nvSpPr>
        <p:spPr>
          <a:xfrm>
            <a:off x="4920156" y="3125864"/>
            <a:ext cx="1338480" cy="8107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67" b="1" dirty="0"/>
              <a:t>23:04:08  </a:t>
            </a:r>
          </a:p>
          <a:p>
            <a:r>
              <a:rPr lang="en-US" sz="1167" b="1" dirty="0">
                <a:sym typeface="Wingdings" pitchFamily="2" charset="2"/>
              </a:rPr>
              <a:t>the RF-control </a:t>
            </a:r>
          </a:p>
          <a:p>
            <a:r>
              <a:rPr lang="en-US" sz="1167" b="1" dirty="0">
                <a:sym typeface="Wingdings" pitchFamily="2" charset="2"/>
              </a:rPr>
              <a:t>is switched back ON</a:t>
            </a:r>
            <a:endParaRPr lang="fr-FR" sz="1167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661917" y="2797733"/>
            <a:ext cx="300033" cy="2776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3254" y="1153516"/>
            <a:ext cx="27191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Sunday 21 November 2016</a:t>
            </a:r>
          </a:p>
        </p:txBody>
      </p:sp>
      <p:pic>
        <p:nvPicPr>
          <p:cNvPr id="1026" name="Picture 2" descr="A 6.9 magnitude earthquake strikes Tokyo on Nov. 21st, 2016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2"/>
          <a:stretch/>
        </p:blipFill>
        <p:spPr bwMode="auto">
          <a:xfrm>
            <a:off x="5767823" y="1075080"/>
            <a:ext cx="1542985" cy="125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400" dirty="0"/>
              <a:t>New lattice vs present </a:t>
            </a:r>
            <a:r>
              <a:rPr lang="en-GB" sz="1400" dirty="0" err="1"/>
              <a:t>esrf</a:t>
            </a:r>
            <a:r>
              <a:rPr lang="en-GB" sz="1400" dirty="0"/>
              <a:t> lattice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gray">
          <a:xfrm>
            <a:off x="547748" y="661799"/>
            <a:ext cx="6840353" cy="839625"/>
          </a:xfrm>
          <a:prstGeom prst="rect">
            <a:avLst/>
          </a:prstGeom>
          <a:noFill/>
        </p:spPr>
        <p:txBody>
          <a:bodyPr vert="horz" lIns="180000" tIns="210000" rIns="0" bIns="0" rtlCol="0" anchor="t" anchorCtr="0">
            <a:noAutofit/>
          </a:bodyPr>
          <a:lstStyle/>
          <a:p>
            <a:pPr defTabSz="761970">
              <a:spcAft>
                <a:spcPts val="250"/>
              </a:spcAft>
              <a:buFont typeface="Wingdings" pitchFamily="2" charset="2"/>
              <a:buChar char="§"/>
              <a:defRPr/>
            </a:pPr>
            <a:r>
              <a:rPr lang="fr-FR" sz="1500" b="1" u="sng" dirty="0">
                <a:solidFill>
                  <a:srgbClr val="002060"/>
                </a:solidFill>
              </a:rPr>
              <a:t> </a:t>
            </a:r>
            <a:r>
              <a:rPr lang="fr-FR" sz="1500" b="1" u="sng" dirty="0" err="1">
                <a:solidFill>
                  <a:srgbClr val="002060"/>
                </a:solidFill>
              </a:rPr>
              <a:t>Present</a:t>
            </a:r>
            <a:r>
              <a:rPr lang="fr-FR" sz="1500" b="1" u="sng" dirty="0">
                <a:solidFill>
                  <a:srgbClr val="002060"/>
                </a:solidFill>
              </a:rPr>
              <a:t> ESRF </a:t>
            </a:r>
            <a:r>
              <a:rPr lang="fr-FR" sz="1500" b="1" u="sng" dirty="0" err="1">
                <a:solidFill>
                  <a:srgbClr val="002060"/>
                </a:solidFill>
              </a:rPr>
              <a:t>lattice</a:t>
            </a:r>
            <a:r>
              <a:rPr lang="fr-FR" sz="1500" dirty="0">
                <a:solidFill>
                  <a:srgbClr val="002060"/>
                </a:solidFill>
              </a:rPr>
              <a:t/>
            </a:r>
            <a:br>
              <a:rPr lang="fr-FR" sz="1500" dirty="0">
                <a:solidFill>
                  <a:srgbClr val="002060"/>
                </a:solidFill>
              </a:rPr>
            </a:br>
            <a:r>
              <a:rPr lang="en-GB" sz="1400" dirty="0">
                <a:solidFill>
                  <a:srgbClr val="002060"/>
                </a:solidFill>
              </a:rPr>
              <a:t>32 </a:t>
            </a:r>
            <a:r>
              <a:rPr lang="en-GB" sz="1400" dirty="0" smtClean="0">
                <a:solidFill>
                  <a:srgbClr val="002060"/>
                </a:solidFill>
              </a:rPr>
              <a:t>cells, </a:t>
            </a:r>
            <a:r>
              <a:rPr lang="fr-FR" sz="1400" dirty="0" smtClean="0">
                <a:solidFill>
                  <a:srgbClr val="002060"/>
                </a:solidFill>
              </a:rPr>
              <a:t>Double </a:t>
            </a:r>
            <a:r>
              <a:rPr lang="fr-FR" sz="1400" dirty="0">
                <a:solidFill>
                  <a:srgbClr val="002060"/>
                </a:solidFill>
              </a:rPr>
              <a:t>Bend Achromat = </a:t>
            </a:r>
            <a:r>
              <a:rPr lang="fr-FR" sz="1400" dirty="0">
                <a:solidFill>
                  <a:srgbClr val="0070C0"/>
                </a:solidFill>
              </a:rPr>
              <a:t>(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dipoles</a:t>
            </a:r>
            <a:r>
              <a:rPr lang="fr-FR" sz="1400" dirty="0">
                <a:solidFill>
                  <a:srgbClr val="002060"/>
                </a:solidFill>
              </a:rPr>
              <a:t> + </a:t>
            </a:r>
            <a:r>
              <a:rPr lang="fr-FR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15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>
                <a:solidFill>
                  <a:srgbClr val="002060"/>
                </a:solidFill>
              </a:rPr>
              <a:t>quad. </a:t>
            </a:r>
            <a:r>
              <a:rPr lang="fr-FR" sz="1400" dirty="0" err="1">
                <a:solidFill>
                  <a:srgbClr val="002060"/>
                </a:solidFill>
              </a:rPr>
              <a:t>sext</a:t>
            </a:r>
            <a:r>
              <a:rPr lang="fr-FR" sz="1400" dirty="0">
                <a:solidFill>
                  <a:srgbClr val="002060"/>
                </a:solidFill>
              </a:rPr>
              <a:t>.) per </a:t>
            </a:r>
            <a:r>
              <a:rPr lang="fr-FR" sz="1400" dirty="0" err="1">
                <a:solidFill>
                  <a:srgbClr val="002060"/>
                </a:solidFill>
              </a:rPr>
              <a:t>cell</a:t>
            </a:r>
            <a:r>
              <a:rPr lang="fr-FR" sz="1400" dirty="0">
                <a:solidFill>
                  <a:srgbClr val="0070C0"/>
                </a:solidFill>
              </a:rPr>
              <a:t/>
            </a:r>
            <a:br>
              <a:rPr lang="fr-FR" sz="1400" dirty="0">
                <a:solidFill>
                  <a:srgbClr val="0070C0"/>
                </a:solidFill>
              </a:rPr>
            </a:br>
            <a:r>
              <a:rPr lang="fr-FR" sz="1400" dirty="0">
                <a:solidFill>
                  <a:srgbClr val="002060"/>
                </a:solidFill>
              </a:rPr>
              <a:t>ID </a:t>
            </a:r>
            <a:r>
              <a:rPr lang="fr-FR" sz="1400" dirty="0" err="1">
                <a:solidFill>
                  <a:srgbClr val="002060"/>
                </a:solidFill>
              </a:rPr>
              <a:t>length</a:t>
            </a:r>
            <a:r>
              <a:rPr lang="fr-FR" sz="1400" dirty="0">
                <a:solidFill>
                  <a:srgbClr val="002060"/>
                </a:solidFill>
              </a:rPr>
              <a:t> = 5 m (standard) / 6m / 7m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547078" y="2562828"/>
            <a:ext cx="6948416" cy="1020113"/>
          </a:xfrm>
          <a:prstGeom prst="rect">
            <a:avLst/>
          </a:prstGeom>
          <a:noFill/>
        </p:spPr>
        <p:txBody>
          <a:bodyPr vert="horz" lIns="180000" tIns="210000" rIns="0" bIns="0" rtlCol="0" anchor="t" anchorCtr="0">
            <a:noAutofit/>
          </a:bodyPr>
          <a:lstStyle/>
          <a:p>
            <a:pPr defTabSz="761970">
              <a:spcAft>
                <a:spcPts val="250"/>
              </a:spcAft>
              <a:buFont typeface="Wingdings" pitchFamily="2" charset="2"/>
              <a:buChar char="§"/>
              <a:defRPr/>
            </a:pPr>
            <a:r>
              <a:rPr lang="fr-FR" sz="1500" b="1" u="sng" dirty="0">
                <a:solidFill>
                  <a:srgbClr val="002060"/>
                </a:solidFill>
              </a:rPr>
              <a:t> ESRF EBS </a:t>
            </a:r>
            <a:r>
              <a:rPr lang="fr-FR" sz="1500" b="1" u="sng" dirty="0" err="1">
                <a:solidFill>
                  <a:srgbClr val="002060"/>
                </a:solidFill>
              </a:rPr>
              <a:t>lattice</a:t>
            </a:r>
            <a:r>
              <a:rPr lang="fr-FR" sz="1500" dirty="0">
                <a:solidFill>
                  <a:srgbClr val="002060"/>
                </a:solidFill>
              </a:rPr>
              <a:t/>
            </a:r>
            <a:br>
              <a:rPr lang="fr-FR" sz="1500" dirty="0">
                <a:solidFill>
                  <a:srgbClr val="002060"/>
                </a:solidFill>
              </a:rPr>
            </a:br>
            <a:r>
              <a:rPr lang="fr-FR" sz="1400" dirty="0" err="1">
                <a:solidFill>
                  <a:srgbClr val="002060"/>
                </a:solidFill>
              </a:rPr>
              <a:t>Hybrid</a:t>
            </a:r>
            <a:r>
              <a:rPr lang="fr-FR" sz="1400" dirty="0">
                <a:solidFill>
                  <a:srgbClr val="002060"/>
                </a:solidFill>
              </a:rPr>
              <a:t> 7 Bend Achromat = (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4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dipoles</a:t>
            </a:r>
            <a:r>
              <a:rPr lang="fr-FR" sz="1400" dirty="0">
                <a:solidFill>
                  <a:srgbClr val="002060"/>
                </a:solidFill>
              </a:rPr>
              <a:t> + </a:t>
            </a:r>
            <a:r>
              <a:rPr lang="fr-FR" sz="1400" dirty="0">
                <a:solidFill>
                  <a:srgbClr val="FF6600"/>
                </a:solidFill>
              </a:rPr>
              <a:t>3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dipoles</a:t>
            </a:r>
            <a:r>
              <a:rPr lang="fr-FR" sz="1400" dirty="0">
                <a:solidFill>
                  <a:srgbClr val="002060"/>
                </a:solidFill>
              </a:rPr>
              <a:t>-quad + </a:t>
            </a:r>
            <a:r>
              <a:rPr lang="fr-FR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24</a:t>
            </a:r>
            <a:r>
              <a:rPr lang="fr-FR" sz="1400" dirty="0">
                <a:solidFill>
                  <a:srgbClr val="0070C0"/>
                </a:solidFill>
              </a:rPr>
              <a:t> </a:t>
            </a:r>
            <a:r>
              <a:rPr lang="fr-FR" sz="1400" dirty="0">
                <a:solidFill>
                  <a:srgbClr val="002060"/>
                </a:solidFill>
              </a:rPr>
              <a:t>quad., </a:t>
            </a:r>
            <a:r>
              <a:rPr lang="fr-FR" sz="1400" dirty="0" err="1">
                <a:solidFill>
                  <a:srgbClr val="002060"/>
                </a:solidFill>
              </a:rPr>
              <a:t>sext</a:t>
            </a:r>
            <a:r>
              <a:rPr lang="fr-FR" sz="1400" dirty="0">
                <a:solidFill>
                  <a:srgbClr val="002060"/>
                </a:solidFill>
              </a:rPr>
              <a:t>., oct.) per </a:t>
            </a:r>
            <a:r>
              <a:rPr lang="fr-FR" sz="1400" dirty="0" err="1">
                <a:solidFill>
                  <a:srgbClr val="002060"/>
                </a:solidFill>
              </a:rPr>
              <a:t>cell</a:t>
            </a:r>
            <a:r>
              <a:rPr lang="fr-FR" sz="1400" dirty="0">
                <a:solidFill>
                  <a:srgbClr val="002060"/>
                </a:solidFill>
              </a:rPr>
              <a:t/>
            </a:r>
            <a:br>
              <a:rPr lang="fr-FR" sz="1400" dirty="0">
                <a:solidFill>
                  <a:srgbClr val="002060"/>
                </a:solidFill>
              </a:rPr>
            </a:br>
            <a:r>
              <a:rPr lang="fr-FR" sz="1400" dirty="0">
                <a:solidFill>
                  <a:srgbClr val="002060"/>
                </a:solidFill>
              </a:rPr>
              <a:t>ID </a:t>
            </a:r>
            <a:r>
              <a:rPr lang="fr-FR" sz="1400" dirty="0" err="1">
                <a:solidFill>
                  <a:srgbClr val="002060"/>
                </a:solidFill>
              </a:rPr>
              <a:t>length</a:t>
            </a:r>
            <a:r>
              <a:rPr lang="fr-FR" sz="1400" dirty="0">
                <a:solidFill>
                  <a:srgbClr val="002060"/>
                </a:solidFill>
              </a:rPr>
              <a:t> = 5 m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635" y="4729708"/>
            <a:ext cx="6720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ED7703"/>
                </a:solidFill>
              </a:rPr>
              <a:t>31 magnets per cell instead of 17 currently</a:t>
            </a:r>
          </a:p>
          <a:p>
            <a:pPr algn="ctr"/>
            <a:r>
              <a:rPr lang="en-US" sz="1500" dirty="0">
                <a:solidFill>
                  <a:srgbClr val="ED7703"/>
                </a:solidFill>
              </a:rPr>
              <a:t>Free space between magnets (total for one cell): </a:t>
            </a:r>
            <a:r>
              <a:rPr lang="en-US" sz="1500" b="1" dirty="0">
                <a:solidFill>
                  <a:srgbClr val="ED7703"/>
                </a:solidFill>
              </a:rPr>
              <a:t>3.4m</a:t>
            </a:r>
            <a:r>
              <a:rPr lang="en-US" sz="1500" dirty="0">
                <a:solidFill>
                  <a:srgbClr val="ED7703"/>
                </a:solidFill>
              </a:rPr>
              <a:t> instead of </a:t>
            </a:r>
            <a:r>
              <a:rPr lang="en-US" sz="1500" b="1" dirty="0">
                <a:solidFill>
                  <a:srgbClr val="ED7703"/>
                </a:solidFill>
              </a:rPr>
              <a:t>8m</a:t>
            </a:r>
            <a:r>
              <a:rPr lang="en-US" sz="1500" dirty="0">
                <a:solidFill>
                  <a:srgbClr val="ED7703"/>
                </a:solidFill>
              </a:rPr>
              <a:t> today !!</a:t>
            </a:r>
            <a:endParaRPr lang="en-GB" sz="1500" dirty="0">
              <a:solidFill>
                <a:srgbClr val="ED7703"/>
              </a:solidFill>
            </a:endParaRPr>
          </a:p>
        </p:txBody>
      </p:sp>
      <p:pic>
        <p:nvPicPr>
          <p:cNvPr id="8" name="Picture 7" descr="ch1-figure-03.jpg"/>
          <p:cNvPicPr/>
          <p:nvPr/>
        </p:nvPicPr>
        <p:blipFill rotWithShape="1">
          <a:blip r:embed="rId2" cstate="print"/>
          <a:srcRect l="1466" t="7641" r="3811" b="60270"/>
          <a:stretch/>
        </p:blipFill>
        <p:spPr>
          <a:xfrm>
            <a:off x="47437" y="1777415"/>
            <a:ext cx="7572563" cy="1008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 t="13157" b="7903"/>
          <a:stretch>
            <a:fillRect/>
          </a:stretch>
        </p:blipFill>
        <p:spPr>
          <a:xfrm>
            <a:off x="47436" y="3505572"/>
            <a:ext cx="7290387" cy="720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1307880">
            <a:off x="1948141" y="1566545"/>
            <a:ext cx="660073" cy="27193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167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167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7349" y="4209197"/>
            <a:ext cx="1620180" cy="45153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167" b="1" dirty="0">
                <a:solidFill>
                  <a:srgbClr val="7030A0"/>
                </a:solidFill>
              </a:rPr>
              <a:t>Dipoles-quadrupoles</a:t>
            </a:r>
            <a:endParaRPr lang="en-GB" sz="1167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85367">
            <a:off x="5007060" y="1567168"/>
            <a:ext cx="660073" cy="27193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167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167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1319242">
            <a:off x="557070" y="4184415"/>
            <a:ext cx="660073" cy="27193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167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167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1431425">
            <a:off x="2177250" y="4120297"/>
            <a:ext cx="660073" cy="27193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167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167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51023">
            <a:off x="4715003" y="4130309"/>
            <a:ext cx="660073" cy="27193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167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167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394158">
            <a:off x="6325154" y="4212955"/>
            <a:ext cx="660073" cy="27193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167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167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122437" y="3865612"/>
            <a:ext cx="180020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757436" y="3825511"/>
            <a:ext cx="30002" cy="3435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102022" y="3865612"/>
            <a:ext cx="300033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646960">
            <a:off x="7255096" y="1854542"/>
            <a:ext cx="461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5m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 rot="20840567">
            <a:off x="-3348" y="1969854"/>
            <a:ext cx="461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</a:t>
            </a:r>
            <a:r>
              <a:rPr lang="en-US" sz="1400" dirty="0" smtClean="0"/>
              <a:t>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392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400" dirty="0"/>
              <a:t>Progress </a:t>
            </a:r>
            <a:r>
              <a:rPr lang="fr-FR" sz="1400" dirty="0" err="1"/>
              <a:t>status</a:t>
            </a:r>
            <a:r>
              <a:rPr lang="fr-FR" sz="1400" dirty="0"/>
              <a:t>: Design</a:t>
            </a:r>
            <a:endParaRPr lang="en-GB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6000" y="1117309"/>
            <a:ext cx="6864000" cy="318035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333" dirty="0">
                <a:solidFill>
                  <a:srgbClr val="002060"/>
                </a:solidFill>
              </a:rPr>
              <a:t> Design of all the components nearly completed:</a:t>
            </a:r>
            <a:endParaRPr lang="en-GB" sz="1333" dirty="0">
              <a:solidFill>
                <a:srgbClr val="002060"/>
              </a:solidFill>
            </a:endParaRPr>
          </a:p>
          <a:p>
            <a:r>
              <a:rPr lang="en-US" sz="1333" dirty="0">
                <a:solidFill>
                  <a:srgbClr val="002060"/>
                </a:solidFill>
              </a:rPr>
              <a:t> - Magnets	~95% </a:t>
            </a:r>
            <a:r>
              <a:rPr lang="en-US" sz="1333" dirty="0" smtClean="0">
                <a:solidFill>
                  <a:srgbClr val="002060"/>
                </a:solidFill>
              </a:rPr>
              <a:t>(including Kickers </a:t>
            </a:r>
            <a:r>
              <a:rPr lang="en-US" sz="1333" dirty="0">
                <a:solidFill>
                  <a:srgbClr val="002060"/>
                </a:solidFill>
              </a:rPr>
              <a:t>and </a:t>
            </a:r>
            <a:r>
              <a:rPr lang="en-US" sz="1333" dirty="0" smtClean="0">
                <a:solidFill>
                  <a:srgbClr val="002060"/>
                </a:solidFill>
              </a:rPr>
              <a:t>PM-septa)</a:t>
            </a:r>
            <a:endParaRPr lang="en-US" sz="1333" dirty="0">
              <a:solidFill>
                <a:srgbClr val="002060"/>
              </a:solidFill>
            </a:endParaRPr>
          </a:p>
          <a:p>
            <a:r>
              <a:rPr lang="en-US" sz="1333" dirty="0">
                <a:solidFill>
                  <a:srgbClr val="002060"/>
                </a:solidFill>
              </a:rPr>
              <a:t> - Vacuum System	~95% (One-of-a-kind chambers in injection section in progress)</a:t>
            </a:r>
          </a:p>
          <a:p>
            <a:r>
              <a:rPr lang="en-US" sz="1333" dirty="0">
                <a:solidFill>
                  <a:srgbClr val="002060"/>
                </a:solidFill>
              </a:rPr>
              <a:t> - Absorbers	~100%</a:t>
            </a:r>
          </a:p>
          <a:p>
            <a:r>
              <a:rPr lang="en-US" sz="1333" dirty="0">
                <a:solidFill>
                  <a:srgbClr val="002060"/>
                </a:solidFill>
              </a:rPr>
              <a:t> - Girders		~100%</a:t>
            </a:r>
          </a:p>
          <a:p>
            <a:r>
              <a:rPr lang="en-US" sz="1333" dirty="0">
                <a:solidFill>
                  <a:srgbClr val="002060"/>
                </a:solidFill>
              </a:rPr>
              <a:t> - Supports	~100%</a:t>
            </a:r>
          </a:p>
          <a:p>
            <a:r>
              <a:rPr lang="en-US" sz="1333" dirty="0">
                <a:solidFill>
                  <a:srgbClr val="002060"/>
                </a:solidFill>
              </a:rPr>
              <a:t> - Diagnostics	~80% (Collimators, Special chambers in progress)</a:t>
            </a:r>
          </a:p>
          <a:p>
            <a:r>
              <a:rPr lang="en-US" sz="1333" dirty="0">
                <a:solidFill>
                  <a:srgbClr val="002060"/>
                </a:solidFill>
              </a:rPr>
              <a:t> - Power Supplies	~90% (Sizing optimization and hot-swap implementation in progress</a:t>
            </a:r>
            <a:r>
              <a:rPr lang="en-US" sz="1333" dirty="0" smtClean="0">
                <a:solidFill>
                  <a:srgbClr val="002060"/>
                </a:solidFill>
              </a:rPr>
              <a:t>)</a:t>
            </a:r>
          </a:p>
          <a:p>
            <a:endParaRPr lang="en-US" sz="1333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333" dirty="0">
                <a:solidFill>
                  <a:srgbClr val="002060"/>
                </a:solidFill>
              </a:rPr>
              <a:t> All elements have been fully integrated and are consistent with the overall specifications and requirements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53" y="671057"/>
            <a:ext cx="3837829" cy="204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19191" r="32466" b="14979"/>
          <a:stretch/>
        </p:blipFill>
        <p:spPr>
          <a:xfrm>
            <a:off x="5887648" y="3361503"/>
            <a:ext cx="1065319" cy="1726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9617" y="2211358"/>
            <a:ext cx="97654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dirty="0"/>
              <a:t>132 </a:t>
            </a:r>
            <a:r>
              <a:rPr lang="fr-FR" sz="1167" dirty="0" err="1"/>
              <a:t>Dipoles</a:t>
            </a:r>
            <a:endParaRPr lang="en-GB" sz="1167" dirty="0"/>
          </a:p>
        </p:txBody>
      </p:sp>
      <p:sp>
        <p:nvSpPr>
          <p:cNvPr id="11" name="TextBox 10"/>
          <p:cNvSpPr txBox="1"/>
          <p:nvPr/>
        </p:nvSpPr>
        <p:spPr>
          <a:xfrm>
            <a:off x="3952252" y="2441550"/>
            <a:ext cx="1776448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dirty="0"/>
              <a:t>100 </a:t>
            </a:r>
            <a:r>
              <a:rPr lang="fr-FR" sz="1167" dirty="0" err="1"/>
              <a:t>Dipole-quadrupoles</a:t>
            </a:r>
            <a:endParaRPr lang="en-GB" sz="1167" dirty="0"/>
          </a:p>
        </p:txBody>
      </p:sp>
      <p:sp>
        <p:nvSpPr>
          <p:cNvPr id="12" name="TextBox 11"/>
          <p:cNvSpPr txBox="1"/>
          <p:nvPr/>
        </p:nvSpPr>
        <p:spPr>
          <a:xfrm>
            <a:off x="71661" y="3946441"/>
            <a:ext cx="1335622" cy="451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dirty="0"/>
              <a:t>524 </a:t>
            </a:r>
            <a:r>
              <a:rPr lang="fr-FR" sz="1167" dirty="0" err="1"/>
              <a:t>Quadrupoles</a:t>
            </a:r>
            <a:endParaRPr lang="fr-FR" sz="1167" dirty="0"/>
          </a:p>
          <a:p>
            <a:r>
              <a:rPr lang="fr-FR" sz="1167" dirty="0"/>
              <a:t>(</a:t>
            </a:r>
            <a:r>
              <a:rPr lang="fr-FR" sz="1000" dirty="0"/>
              <a:t>132 HG, 392 MG</a:t>
            </a:r>
            <a:r>
              <a:rPr lang="fr-FR" sz="1167" dirty="0"/>
              <a:t>)</a:t>
            </a:r>
            <a:endParaRPr lang="en-GB" sz="1167" dirty="0"/>
          </a:p>
        </p:txBody>
      </p:sp>
      <p:sp>
        <p:nvSpPr>
          <p:cNvPr id="13" name="TextBox 12"/>
          <p:cNvSpPr txBox="1"/>
          <p:nvPr/>
        </p:nvSpPr>
        <p:spPr>
          <a:xfrm>
            <a:off x="3477956" y="4973440"/>
            <a:ext cx="121860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dirty="0"/>
              <a:t>196 </a:t>
            </a:r>
            <a:r>
              <a:rPr lang="fr-FR" sz="1167" dirty="0" err="1"/>
              <a:t>Sextupoles</a:t>
            </a:r>
            <a:endParaRPr lang="en-GB" sz="1167" dirty="0"/>
          </a:p>
        </p:txBody>
      </p:sp>
      <p:sp>
        <p:nvSpPr>
          <p:cNvPr id="14" name="TextBox 13"/>
          <p:cNvSpPr txBox="1"/>
          <p:nvPr/>
        </p:nvSpPr>
        <p:spPr>
          <a:xfrm>
            <a:off x="5914282" y="5033838"/>
            <a:ext cx="1091966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dirty="0"/>
              <a:t>98 Correctors</a:t>
            </a:r>
            <a:endParaRPr lang="en-GB" sz="1167" dirty="0"/>
          </a:p>
        </p:txBody>
      </p:sp>
      <p:sp>
        <p:nvSpPr>
          <p:cNvPr id="15" name="TextBox 14"/>
          <p:cNvSpPr txBox="1"/>
          <p:nvPr/>
        </p:nvSpPr>
        <p:spPr>
          <a:xfrm>
            <a:off x="6277702" y="2446224"/>
            <a:ext cx="1069524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67" dirty="0"/>
              <a:t>66 </a:t>
            </a:r>
            <a:r>
              <a:rPr lang="fr-FR" sz="1167" dirty="0" err="1"/>
              <a:t>Octupoles</a:t>
            </a:r>
            <a:endParaRPr lang="en-GB" sz="1167" dirty="0"/>
          </a:p>
        </p:txBody>
      </p:sp>
      <p:sp>
        <p:nvSpPr>
          <p:cNvPr id="16" name="TextBox 15"/>
          <p:cNvSpPr txBox="1"/>
          <p:nvPr/>
        </p:nvSpPr>
        <p:spPr>
          <a:xfrm>
            <a:off x="867067" y="2770507"/>
            <a:ext cx="559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ED7703"/>
                </a:solidFill>
              </a:rPr>
              <a:t>More than 1000 Magnets to procure in less than 3 years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04" y="3310579"/>
            <a:ext cx="1728713" cy="17232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26" y="3189470"/>
            <a:ext cx="1887726" cy="17167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15" y="864938"/>
            <a:ext cx="1588016" cy="1527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53" y="841276"/>
            <a:ext cx="2309420" cy="1574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049" y="67105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E5B99"/>
                </a:solidFill>
              </a:rPr>
              <a:t>Assembled in house</a:t>
            </a:r>
            <a:endParaRPr lang="en-US" sz="1400" b="1" dirty="0">
              <a:solidFill>
                <a:srgbClr val="4E5B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3292" y="7208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E5B99"/>
                </a:solidFill>
              </a:rPr>
              <a:t>TESLA</a:t>
            </a:r>
            <a:endParaRPr lang="en-US" sz="1400" b="1" dirty="0">
              <a:solidFill>
                <a:srgbClr val="4E5B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4973" y="3239916"/>
            <a:ext cx="1108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E5B99"/>
                </a:solidFill>
              </a:rPr>
              <a:t>TESLA </a:t>
            </a:r>
            <a:br>
              <a:rPr lang="en-US" sz="1400" b="1" dirty="0" smtClean="0">
                <a:solidFill>
                  <a:srgbClr val="4E5B99"/>
                </a:solidFill>
              </a:rPr>
            </a:br>
            <a:r>
              <a:rPr lang="en-US" sz="1100" b="1" i="1" dirty="0" smtClean="0">
                <a:solidFill>
                  <a:srgbClr val="4E5B99"/>
                </a:solidFill>
              </a:rPr>
              <a:t>(MG)</a:t>
            </a:r>
            <a:endParaRPr lang="en-US" sz="1100" b="1" i="1" dirty="0">
              <a:solidFill>
                <a:srgbClr val="4E5B9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71181" y="316297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E5B99"/>
                </a:solidFill>
              </a:rPr>
              <a:t>DANFYSIK</a:t>
            </a:r>
            <a:endParaRPr lang="en-US" sz="1400" b="1" dirty="0">
              <a:solidFill>
                <a:srgbClr val="4E5B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07771" y="4593941"/>
            <a:ext cx="17281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E5B99"/>
                </a:solidFill>
              </a:rPr>
              <a:t>DANFYSIK</a:t>
            </a:r>
            <a:br>
              <a:rPr lang="en-US" sz="1400" b="1" dirty="0" smtClean="0">
                <a:solidFill>
                  <a:srgbClr val="4E5B99"/>
                </a:solidFill>
              </a:rPr>
            </a:br>
            <a:r>
              <a:rPr lang="en-US" sz="1100" b="1" i="1" dirty="0" smtClean="0">
                <a:solidFill>
                  <a:srgbClr val="4E5B99"/>
                </a:solidFill>
              </a:rPr>
              <a:t>(HG)</a:t>
            </a:r>
            <a:endParaRPr lang="en-US" sz="1100" b="1" i="1" dirty="0">
              <a:solidFill>
                <a:srgbClr val="4E5B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66309" y="70287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E5B99"/>
                </a:solidFill>
              </a:rPr>
              <a:t>BINP</a:t>
            </a:r>
            <a:endParaRPr lang="en-US" sz="1400" b="1" dirty="0">
              <a:solidFill>
                <a:srgbClr val="4E5B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87160" y="307094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4E5B99"/>
                </a:solidFill>
              </a:rPr>
              <a:t>SEF</a:t>
            </a:r>
            <a:endParaRPr lang="en-US" sz="1400" b="1" dirty="0">
              <a:solidFill>
                <a:srgbClr val="4E5B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955" y="2007249"/>
            <a:ext cx="2800887" cy="14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4633" y="679492"/>
            <a:ext cx="4609867" cy="2193324"/>
          </a:xfrm>
          <a:prstGeom prst="rect">
            <a:avLst/>
          </a:prstGeom>
        </p:spPr>
        <p:txBody>
          <a:bodyPr/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GB" b="0" dirty="0" smtClean="0">
                <a:solidFill>
                  <a:schemeClr val="tx1"/>
                </a:solidFill>
              </a:rPr>
              <a:t>Each dipole based on 5 PM modules</a:t>
            </a:r>
            <a:endParaRPr lang="en-US" b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Strength 0.67-0.17 T &amp;  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Iron length 1788 mm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25.5 – 30.5 mm GAP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Iron: Pure Iron</a:t>
            </a:r>
          </a:p>
          <a:p>
            <a:pPr>
              <a:buFont typeface="Arial" pitchFamily="34" charset="0"/>
              <a:buChar char="•"/>
            </a:pPr>
            <a:r>
              <a:rPr lang="en-US" b="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Permanent </a:t>
            </a:r>
            <a:r>
              <a:rPr lang="en-US" b="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magnet Sm</a:t>
            </a:r>
            <a:r>
              <a:rPr lang="en-US" b="0" baseline="-25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b="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</a:t>
            </a:r>
            <a:r>
              <a:rPr lang="en-US" b="0" baseline="-25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17</a:t>
            </a:r>
          </a:p>
          <a:p>
            <a:endParaRPr lang="en-US" b="0" baseline="-25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" name="Group 25"/>
          <p:cNvGrpSpPr/>
          <p:nvPr/>
        </p:nvGrpSpPr>
        <p:grpSpPr>
          <a:xfrm>
            <a:off x="2667154" y="934019"/>
            <a:ext cx="1277579" cy="1489292"/>
            <a:chOff x="6094251" y="769268"/>
            <a:chExt cx="3049749" cy="34563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3" t="24788" r="33462" b="27589"/>
            <a:stretch/>
          </p:blipFill>
          <p:spPr>
            <a:xfrm>
              <a:off x="6094251" y="769268"/>
              <a:ext cx="3049749" cy="3456384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7344308" y="1345332"/>
              <a:ext cx="0" cy="21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7812360" y="1921396"/>
              <a:ext cx="216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750001" y="1921396"/>
              <a:ext cx="216024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>
              <a:off x="7350838" y="3361556"/>
              <a:ext cx="0" cy="216024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0800000" flipH="1">
              <a:off x="6708305" y="3001516"/>
              <a:ext cx="216024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H="1">
              <a:off x="7812360" y="3001516"/>
              <a:ext cx="216024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C:\Users\lebec\Documents\Communication\Presentations\APAC\2014-01\Figures\del_res_multico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164" y="620415"/>
            <a:ext cx="1800421" cy="1602706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7" y="2703661"/>
            <a:ext cx="3429663" cy="25722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5832" y="872392"/>
            <a:ext cx="1183090" cy="103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9636" b="29756"/>
          <a:stretch/>
        </p:blipFill>
        <p:spPr>
          <a:xfrm>
            <a:off x="4101050" y="3892515"/>
            <a:ext cx="3359751" cy="13725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36062" y="4849965"/>
            <a:ext cx="2154757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</a:rPr>
              <a:t>Dipole assembly area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5497" r="11378" b="15122"/>
          <a:stretch/>
        </p:blipFill>
        <p:spPr>
          <a:xfrm>
            <a:off x="2514706" y="2680302"/>
            <a:ext cx="1602346" cy="10326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51137" y="3388128"/>
            <a:ext cx="1396536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prstClr val="black"/>
                </a:solidFill>
              </a:rPr>
              <a:t>PM assembly tool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32139" y="3467592"/>
            <a:ext cx="4023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ED7703"/>
                </a:solidFill>
              </a:rPr>
              <a:t>Around 6000kg of PM, 660 Iron modules, </a:t>
            </a:r>
          </a:p>
          <a:p>
            <a:pPr algn="r"/>
            <a:r>
              <a:rPr lang="en-US" sz="1200" dirty="0" smtClean="0">
                <a:solidFill>
                  <a:srgbClr val="ED7703"/>
                </a:solidFill>
              </a:rPr>
              <a:t>Partially delivered</a:t>
            </a:r>
            <a:endParaRPr lang="en-US" sz="1200" dirty="0">
              <a:solidFill>
                <a:srgbClr val="ED7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sextupoles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5168" y="798067"/>
            <a:ext cx="5068936" cy="1617260"/>
          </a:xfrm>
          <a:prstGeom prst="rect">
            <a:avLst/>
          </a:prstGeom>
        </p:spPr>
        <p:txBody>
          <a:bodyPr/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2 types</a:t>
            </a:r>
          </a:p>
          <a:p>
            <a:pPr>
              <a:buFont typeface="Arial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1700 T/m</a:t>
            </a:r>
            <a:r>
              <a:rPr lang="en-US" b="0" baseline="30000" dirty="0" smtClean="0">
                <a:solidFill>
                  <a:schemeClr val="tx1"/>
                </a:solidFill>
              </a:rPr>
              <a:t>2</a:t>
            </a:r>
            <a:r>
              <a:rPr lang="en-US" b="0" dirty="0" smtClean="0">
                <a:solidFill>
                  <a:schemeClr val="tx1"/>
                </a:solidFill>
              </a:rPr>
              <a:t> gradient, 166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 200</a:t>
            </a:r>
            <a:r>
              <a:rPr lang="en-US" b="0" dirty="0" smtClean="0">
                <a:solidFill>
                  <a:schemeClr val="tx1"/>
                </a:solidFill>
              </a:rPr>
              <a:t> mm length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19.2 mm bore radius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0.5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kW power consumption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sym typeface="Symbol"/>
              </a:rPr>
              <a:t> Including additional correction coils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0040" y="814179"/>
            <a:ext cx="3189804" cy="251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60" y="3504113"/>
            <a:ext cx="2267481" cy="1693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8" y="2831240"/>
            <a:ext cx="3168352" cy="2366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664" y="241616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Pre-series magnet delivered</a:t>
            </a:r>
            <a:endParaRPr lang="en-US" dirty="0">
              <a:solidFill>
                <a:srgbClr val="ED7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ESLS MEETING  28-30 November 2016  Jean-Luc </a:t>
            </a:r>
            <a:r>
              <a:rPr lang="en-US" noProof="0" dirty="0" err="1" smtClean="0"/>
              <a:t>Revol</a:t>
            </a:r>
            <a:endParaRPr lang="en-US" noProof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5002" y="3525684"/>
            <a:ext cx="5068936" cy="1536683"/>
          </a:xfrm>
          <a:prstGeom prst="rect">
            <a:avLst/>
          </a:prstGeom>
        </p:spPr>
        <p:txBody>
          <a:bodyPr/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Moderate Gradient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4 types</a:t>
            </a:r>
          </a:p>
          <a:p>
            <a:pPr>
              <a:buFont typeface="Arial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Up to 54 T/m gradient, 162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 295</a:t>
            </a:r>
            <a:r>
              <a:rPr lang="en-US" b="0" dirty="0" smtClean="0">
                <a:solidFill>
                  <a:schemeClr val="tx1"/>
                </a:solidFill>
              </a:rPr>
              <a:t> mm length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16.4 mm bore radius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0.7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 1.1 kW power consumption</a:t>
            </a:r>
            <a:endParaRPr lang="en-GB" dirty="0"/>
          </a:p>
        </p:txBody>
      </p:sp>
      <p:pic>
        <p:nvPicPr>
          <p:cNvPr id="7" name="Picture 4" descr="C:\Users\lebec\Documents\Communication\Presentations\MAC\Figures\QF1-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096" y="3270506"/>
            <a:ext cx="2260848" cy="2102633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462" y="797606"/>
            <a:ext cx="2655858" cy="184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88" y="797606"/>
            <a:ext cx="1649760" cy="123222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67420" y="803928"/>
            <a:ext cx="5068936" cy="1501294"/>
          </a:xfrm>
          <a:prstGeom prst="rect">
            <a:avLst/>
          </a:prstGeom>
        </p:spPr>
        <p:txBody>
          <a:bodyPr/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 Gradient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2 types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89 &amp; 87 T/m gradient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388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 </a:t>
            </a:r>
            <a:r>
              <a:rPr lang="en-US" b="0" dirty="0" smtClean="0">
                <a:solidFill>
                  <a:schemeClr val="tx1"/>
                </a:solidFill>
              </a:rPr>
              <a:t>484 mm length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12.7 mm bore radius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1.9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&amp; 1.7 kW power consumption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7752" y="281592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Pre-series magnet delivered</a:t>
            </a:r>
            <a:endParaRPr lang="en-US" dirty="0">
              <a:solidFill>
                <a:srgbClr val="ED7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quadrupoles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ESLS MEETING  28-30 November 2016  Jean-Luc </a:t>
            </a:r>
            <a:r>
              <a:rPr lang="en-US" noProof="0" dirty="0" err="1" smtClean="0"/>
              <a:t>Revol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28" y="629539"/>
            <a:ext cx="2719151" cy="245788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65002" y="761106"/>
            <a:ext cx="4609867" cy="1501294"/>
          </a:xfrm>
          <a:prstGeom prst="rect">
            <a:avLst/>
          </a:prstGeom>
        </p:spPr>
        <p:txBody>
          <a:bodyPr/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2 types</a:t>
            </a:r>
          </a:p>
          <a:p>
            <a:pPr>
              <a:buFont typeface="Arial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Nominal dipole  0.55 – 0.39 T 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Nominal gradient 36-39 T/m </a:t>
            </a:r>
          </a:p>
          <a:p>
            <a:pPr>
              <a:buFont typeface="Arial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1028-800 mm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18.6 mm bore radius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1.6- 1.2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kW power consumption</a:t>
            </a:r>
          </a:p>
          <a:p>
            <a:pPr>
              <a:buFont typeface="Arial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sym typeface="Symbol"/>
              </a:rPr>
              <a:t>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Poles longitudinally curved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9" t="32464" r="38307" b="19985"/>
          <a:stretch/>
        </p:blipFill>
        <p:spPr>
          <a:xfrm>
            <a:off x="123385" y="3116216"/>
            <a:ext cx="2319516" cy="16806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6" b="21452"/>
          <a:stretch/>
        </p:blipFill>
        <p:spPr>
          <a:xfrm>
            <a:off x="3131177" y="2542064"/>
            <a:ext cx="1572383" cy="1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5" y="3116216"/>
            <a:ext cx="2179196" cy="16343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34880"/>
          <a:stretch/>
        </p:blipFill>
        <p:spPr>
          <a:xfrm>
            <a:off x="3072729" y="3857873"/>
            <a:ext cx="2635635" cy="9215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4672" y="4933907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Pre-series magnet in production</a:t>
            </a:r>
            <a:endParaRPr lang="en-US" dirty="0">
              <a:solidFill>
                <a:srgbClr val="ED7703"/>
              </a:solidFill>
            </a:endParaRPr>
          </a:p>
        </p:txBody>
      </p:sp>
      <p:pic>
        <p:nvPicPr>
          <p:cNvPr id="21" name="Picture 2" descr="C:\Users\lebec\Documents\Communication\Presentations\MAC\Figures\DQ-pol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177" y="705491"/>
            <a:ext cx="1378253" cy="1666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6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octupoles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5002" y="817895"/>
            <a:ext cx="4609867" cy="1501294"/>
          </a:xfrm>
          <a:prstGeom prst="rect">
            <a:avLst/>
          </a:prstGeom>
        </p:spPr>
        <p:txBody>
          <a:bodyPr/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36900 T/m3 gradient, 90 mm length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18.6 mm bore radius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0.1 </a:t>
            </a:r>
            <a:r>
              <a:rPr lang="en-US" b="0" dirty="0" smtClean="0">
                <a:solidFill>
                  <a:schemeClr val="tx1"/>
                </a:solidFill>
                <a:sym typeface="Symbol"/>
              </a:rPr>
              <a:t>kW power consumption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  <a:sym typeface="Symbol"/>
              </a:rPr>
              <a:t>Allows the required stay clear for Synchrotron radiation fan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77380"/>
            <a:ext cx="3274411" cy="3149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79" y="2974518"/>
            <a:ext cx="1331334" cy="998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" y="2842306"/>
            <a:ext cx="2304256" cy="1728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656" y="473138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Pre-series magnet in production</a:t>
            </a:r>
            <a:endParaRPr lang="en-US" dirty="0">
              <a:solidFill>
                <a:srgbClr val="ED7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400" dirty="0" err="1"/>
              <a:t>outline</a:t>
            </a:r>
            <a:endParaRPr lang="en-GB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3656" y="817275"/>
            <a:ext cx="6263933" cy="3984441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>
                <a:solidFill>
                  <a:srgbClr val="002060"/>
                </a:solidFill>
              </a:rPr>
              <a:t>	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Introduction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Schedule 2015-2020			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Operation performance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Project design status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Procurement status				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Assembly &amp; Installation Phase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5002" y="913284"/>
            <a:ext cx="4609867" cy="1501294"/>
          </a:xfrm>
          <a:prstGeom prst="rect">
            <a:avLst/>
          </a:prstGeom>
        </p:spPr>
        <p:txBody>
          <a:bodyPr/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Horizontal: 10 </a:t>
            </a:r>
            <a:r>
              <a:rPr lang="en-US" b="0" dirty="0" smtClean="0">
                <a:solidFill>
                  <a:schemeClr val="tx1"/>
                </a:solidFill>
              </a:rPr>
              <a:t>T.mm</a:t>
            </a:r>
            <a:endParaRPr lang="en-US" b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Vertical 10 </a:t>
            </a:r>
            <a:r>
              <a:rPr lang="en-US" b="0" dirty="0" smtClean="0">
                <a:solidFill>
                  <a:schemeClr val="tx1"/>
                </a:solidFill>
              </a:rPr>
              <a:t>T.mm</a:t>
            </a:r>
            <a:endParaRPr lang="en-US" b="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Skew quadrupole: 0.12 T</a:t>
            </a:r>
          </a:p>
          <a:p>
            <a:pPr>
              <a:buFont typeface="Arial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25.5 mm gap mm bore radius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19191" r="32466" b="14979"/>
          <a:stretch/>
        </p:blipFill>
        <p:spPr>
          <a:xfrm>
            <a:off x="1056569" y="2414578"/>
            <a:ext cx="1679757" cy="2722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1544" y="1207185"/>
            <a:ext cx="4218150" cy="3150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9560" y="4900535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Pre-series magnet delivered</a:t>
            </a:r>
            <a:endParaRPr lang="en-US" dirty="0">
              <a:solidFill>
                <a:srgbClr val="ED7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Girders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7129"/>
            <a:ext cx="7620000" cy="9121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948" y="1945334"/>
            <a:ext cx="4587637" cy="308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929680" y="1475301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9748" y="3382780"/>
            <a:ext cx="2813733" cy="13294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822973" y="4468058"/>
            <a:ext cx="504056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65310" y="3275035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366649">
            <a:off x="1594429" y="3921206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5100mm</a:t>
            </a:r>
            <a:endParaRPr lang="en-GB" sz="1400" dirty="0"/>
          </a:p>
        </p:txBody>
      </p:sp>
      <p:sp>
        <p:nvSpPr>
          <p:cNvPr id="14" name="Right Bracket 13"/>
          <p:cNvSpPr/>
          <p:nvPr/>
        </p:nvSpPr>
        <p:spPr>
          <a:xfrm>
            <a:off x="6042248" y="2272248"/>
            <a:ext cx="95250" cy="90487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26246" y="1825865"/>
            <a:ext cx="586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32577"/>
                </a:solidFill>
              </a:rPr>
              <a:t>Four identical girders </a:t>
            </a:r>
            <a:r>
              <a:rPr lang="en-US" sz="1600" dirty="0" smtClean="0">
                <a:solidFill>
                  <a:srgbClr val="132577"/>
                </a:solidFill>
              </a:rPr>
              <a:t>per cell</a:t>
            </a:r>
            <a:endParaRPr lang="en-GB" sz="1600" dirty="0">
              <a:solidFill>
                <a:srgbClr val="13257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6169" y="2260874"/>
            <a:ext cx="36372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132577"/>
                </a:solidFill>
              </a:rPr>
              <a:t>Mass of:</a:t>
            </a:r>
          </a:p>
          <a:p>
            <a:pPr>
              <a:buFont typeface="Wingdings" pitchFamily="2" charset="2"/>
              <a:buChar char="§"/>
              <a:tabLst>
                <a:tab pos="1976438" algn="l"/>
              </a:tabLst>
            </a:pPr>
            <a:r>
              <a:rPr lang="it-IT" sz="1400" dirty="0" smtClean="0">
                <a:solidFill>
                  <a:srgbClr val="132577"/>
                </a:solidFill>
              </a:rPr>
              <a:t>Magnetic elements</a:t>
            </a:r>
          </a:p>
          <a:p>
            <a:pPr defTabSz="658813">
              <a:buFont typeface="Wingdings" pitchFamily="2" charset="2"/>
              <a:buChar char="§"/>
              <a:tabLst>
                <a:tab pos="1976438" algn="l"/>
              </a:tabLst>
            </a:pPr>
            <a:r>
              <a:rPr lang="it-IT" sz="1400" dirty="0" smtClean="0">
                <a:solidFill>
                  <a:srgbClr val="132577"/>
                </a:solidFill>
              </a:rPr>
              <a:t>Supports	</a:t>
            </a:r>
            <a:r>
              <a:rPr lang="it-IT" sz="1400" b="1" dirty="0" smtClean="0">
                <a:solidFill>
                  <a:srgbClr val="132577"/>
                </a:solidFill>
              </a:rPr>
              <a:t>6-7T/girder</a:t>
            </a:r>
            <a:endParaRPr lang="it-IT" sz="1400" dirty="0" smtClean="0">
              <a:solidFill>
                <a:srgbClr val="132577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it-IT" sz="1400" dirty="0" smtClean="0">
                <a:solidFill>
                  <a:srgbClr val="132577"/>
                </a:solidFill>
              </a:rPr>
              <a:t>Vacuum equipements</a:t>
            </a:r>
          </a:p>
          <a:p>
            <a:r>
              <a:rPr lang="it-IT" sz="1400" b="1" dirty="0" smtClean="0">
                <a:solidFill>
                  <a:srgbClr val="132577"/>
                </a:solidFill>
              </a:rPr>
              <a:t>			</a:t>
            </a:r>
            <a:endParaRPr lang="en-GB" sz="1400" b="1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girders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13" name="Rectangle 12"/>
          <p:cNvSpPr/>
          <p:nvPr/>
        </p:nvSpPr>
        <p:spPr>
          <a:xfrm>
            <a:off x="105867" y="764534"/>
            <a:ext cx="568863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400" b="1" dirty="0" smtClean="0">
                <a:solidFill>
                  <a:srgbClr val="132577"/>
                </a:solidFill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</a:rPr>
              <a:t>Girder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</a:rPr>
              <a:t>supported</a:t>
            </a:r>
            <a:r>
              <a:rPr lang="fr-FR" sz="1400" dirty="0" smtClean="0">
                <a:solidFill>
                  <a:srgbClr val="002060"/>
                </a:solidFill>
              </a:rPr>
              <a:t> by 4 </a:t>
            </a:r>
            <a:r>
              <a:rPr lang="fr-FR" sz="1400" dirty="0" err="1" smtClean="0">
                <a:solidFill>
                  <a:srgbClr val="002060"/>
                </a:solidFill>
              </a:rPr>
              <a:t>adjustable</a:t>
            </a:r>
            <a:r>
              <a:rPr lang="fr-FR" sz="1400" dirty="0" smtClean="0">
                <a:solidFill>
                  <a:srgbClr val="002060"/>
                </a:solidFill>
              </a:rPr>
              <a:t> Z </a:t>
            </a:r>
            <a:r>
              <a:rPr lang="fr-FR" sz="1400" dirty="0" err="1" smtClean="0">
                <a:solidFill>
                  <a:srgbClr val="002060"/>
                </a:solidFill>
              </a:rPr>
              <a:t>feet</a:t>
            </a:r>
            <a:r>
              <a:rPr lang="fr-FR" sz="1400" dirty="0" smtClean="0">
                <a:solidFill>
                  <a:srgbClr val="002060"/>
                </a:solidFill>
              </a:rPr>
              <a:t> made of </a:t>
            </a:r>
            <a:r>
              <a:rPr lang="fr-FR" sz="1400" dirty="0" err="1" smtClean="0">
                <a:solidFill>
                  <a:srgbClr val="002060"/>
                </a:solidFill>
              </a:rPr>
              <a:t>motorised</a:t>
            </a:r>
            <a:r>
              <a:rPr lang="fr-FR" sz="1400" dirty="0" smtClean="0">
                <a:solidFill>
                  <a:srgbClr val="002060"/>
                </a:solidFill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</a:rPr>
              <a:t>wedges</a:t>
            </a:r>
            <a:endParaRPr lang="fr-FR" sz="1400" dirty="0" smtClean="0">
              <a:solidFill>
                <a:srgbClr val="002060"/>
              </a:solidFill>
            </a:endParaRPr>
          </a:p>
          <a:p>
            <a:endParaRPr lang="fr-FR" sz="1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2060"/>
                </a:solidFill>
              </a:rPr>
              <a:t> Y adjustment by 2 manual jacks pushing the girder</a:t>
            </a:r>
            <a:endParaRPr lang="en-GB" sz="1400" dirty="0">
              <a:solidFill>
                <a:srgbClr val="00206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65784" y="2646872"/>
            <a:ext cx="5484919" cy="2535461"/>
            <a:chOff x="1763688" y="2492896"/>
            <a:chExt cx="7386116" cy="31880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l="983" r="605"/>
            <a:stretch/>
          </p:blipFill>
          <p:spPr>
            <a:xfrm>
              <a:off x="2627784" y="2515234"/>
              <a:ext cx="6522020" cy="311702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4788024" y="3717032"/>
              <a:ext cx="7883" cy="5522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3131840" y="4293096"/>
              <a:ext cx="716908" cy="21357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7812360" y="2996952"/>
              <a:ext cx="792088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4283968" y="4581129"/>
              <a:ext cx="519112" cy="1440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3635896" y="3429000"/>
              <a:ext cx="7883" cy="5522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8244408" y="3501008"/>
              <a:ext cx="519112" cy="1440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8100392" y="2780928"/>
              <a:ext cx="7883" cy="5522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7020272" y="2492896"/>
              <a:ext cx="7883" cy="55223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grpSp>
          <p:nvGrpSpPr>
            <p:cNvPr id="18" name="Group 17"/>
            <p:cNvGrpSpPr/>
            <p:nvPr/>
          </p:nvGrpSpPr>
          <p:grpSpPr>
            <a:xfrm>
              <a:off x="1979712" y="5013176"/>
              <a:ext cx="775320" cy="520824"/>
              <a:chOff x="1547664" y="3365376"/>
              <a:chExt cx="775320" cy="52082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1844080" y="3365376"/>
                <a:ext cx="0" cy="504056"/>
              </a:xfrm>
              <a:prstGeom prst="straightConnector1">
                <a:avLst/>
              </a:prstGeom>
              <a:ln w="41275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1835696" y="3717032"/>
                <a:ext cx="487288" cy="160784"/>
              </a:xfrm>
              <a:prstGeom prst="straightConnector1">
                <a:avLst/>
              </a:prstGeom>
              <a:ln w="41275">
                <a:solidFill>
                  <a:srgbClr val="99FF9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1547664" y="3645024"/>
                <a:ext cx="296416" cy="241176"/>
              </a:xfrm>
              <a:prstGeom prst="straightConnector1">
                <a:avLst/>
              </a:prstGeom>
              <a:ln w="41275"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627784" y="5373216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X</a:t>
              </a:r>
              <a:endParaRPr lang="en-GB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51720" y="472514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Z</a:t>
              </a:r>
              <a:endParaRPr lang="en-GB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63688" y="5013176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Y</a:t>
              </a:r>
              <a:endParaRPr lang="en-GB" sz="1400" dirty="0"/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996793"/>
              </p:ext>
            </p:extLst>
          </p:nvPr>
        </p:nvGraphicFramePr>
        <p:xfrm>
          <a:off x="1022773" y="1564602"/>
          <a:ext cx="4104456" cy="6480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4136"/>
                <a:gridCol w="1440160"/>
                <a:gridCol w="1440160"/>
              </a:tblGrid>
              <a:tr h="333075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HORIZONTAL (Y)</a:t>
                      </a:r>
                      <a:endParaRPr lang="en-GB" sz="12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VERTICAL (Z)</a:t>
                      </a:r>
                      <a:endParaRPr lang="en-GB" sz="1200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314997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Girder</a:t>
                      </a:r>
                      <a:r>
                        <a:rPr lang="fr-FR" sz="1200" baseline="0" dirty="0" smtClean="0"/>
                        <a:t> to </a:t>
                      </a:r>
                      <a:r>
                        <a:rPr lang="fr-FR" sz="1200" baseline="0" dirty="0" err="1" smtClean="0"/>
                        <a:t>girder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50 </a:t>
                      </a:r>
                      <a:r>
                        <a:rPr lang="fr-FR" sz="1200" dirty="0" smtClean="0">
                          <a:sym typeface="Symbol"/>
                        </a:rPr>
                        <a:t>m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50 </a:t>
                      </a:r>
                      <a:r>
                        <a:rPr lang="fr-FR" sz="1200" dirty="0" smtClean="0">
                          <a:sym typeface="Symbol"/>
                        </a:rPr>
                        <a:t>m</a:t>
                      </a:r>
                      <a:endParaRPr lang="en-GB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103369" y="2281189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355600" algn="l"/>
                <a:tab pos="2152650" algn="l"/>
              </a:tabLst>
            </a:pPr>
            <a:r>
              <a:rPr lang="fr-FR" sz="1400" b="1" dirty="0" err="1" smtClean="0">
                <a:solidFill>
                  <a:srgbClr val="FF0000"/>
                </a:solidFill>
              </a:rPr>
              <a:t>Motorized</a:t>
            </a:r>
            <a:r>
              <a:rPr lang="fr-FR" sz="1400" b="1" dirty="0" smtClean="0">
                <a:solidFill>
                  <a:srgbClr val="002060"/>
                </a:solidFill>
              </a:rPr>
              <a:t> Z </a:t>
            </a:r>
            <a:r>
              <a:rPr lang="fr-FR" sz="1400" b="1" dirty="0" err="1" smtClean="0">
                <a:solidFill>
                  <a:srgbClr val="002060"/>
                </a:solidFill>
              </a:rPr>
              <a:t>adjustment</a:t>
            </a:r>
            <a:r>
              <a:rPr lang="fr-FR" sz="1400" b="1" dirty="0" smtClean="0">
                <a:solidFill>
                  <a:srgbClr val="002060"/>
                </a:solidFill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</a:rPr>
              <a:t>resolution</a:t>
            </a:r>
            <a:r>
              <a:rPr lang="fr-FR" sz="1400" dirty="0" smtClean="0">
                <a:solidFill>
                  <a:srgbClr val="002060"/>
                </a:solidFill>
              </a:rPr>
              <a:t>  5</a:t>
            </a:r>
            <a:r>
              <a:rPr lang="fr-FR" sz="1400" dirty="0" smtClean="0">
                <a:solidFill>
                  <a:srgbClr val="002060"/>
                </a:solidFill>
                <a:sym typeface="Symbol"/>
              </a:rPr>
              <a:t>m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355600" algn="l"/>
                <a:tab pos="2152650" algn="l"/>
              </a:tabLst>
            </a:pPr>
            <a:endParaRPr lang="fr-FR" sz="1400" dirty="0" smtClean="0">
              <a:solidFill>
                <a:srgbClr val="002060"/>
              </a:solidFill>
            </a:endParaRP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355600" algn="l"/>
                <a:tab pos="2152650" algn="l"/>
              </a:tabLst>
            </a:pPr>
            <a:r>
              <a:rPr lang="fr-FR" sz="1400" b="1" dirty="0" err="1" smtClean="0">
                <a:solidFill>
                  <a:srgbClr val="002060"/>
                </a:solidFill>
              </a:rPr>
              <a:t>Manual</a:t>
            </a:r>
            <a:r>
              <a:rPr lang="fr-FR" sz="1400" b="1" dirty="0" smtClean="0">
                <a:solidFill>
                  <a:srgbClr val="002060"/>
                </a:solidFill>
              </a:rPr>
              <a:t> Y </a:t>
            </a:r>
            <a:r>
              <a:rPr lang="fr-FR" sz="1400" b="1" dirty="0" err="1" smtClean="0">
                <a:solidFill>
                  <a:srgbClr val="002060"/>
                </a:solidFill>
              </a:rPr>
              <a:t>adjustment</a:t>
            </a:r>
            <a:r>
              <a:rPr lang="fr-FR" sz="1400" b="1" dirty="0" smtClean="0">
                <a:solidFill>
                  <a:srgbClr val="002060"/>
                </a:solidFill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</a:rPr>
              <a:t>resolution</a:t>
            </a:r>
            <a:r>
              <a:rPr lang="fr-FR" sz="1400" dirty="0" smtClean="0">
                <a:solidFill>
                  <a:srgbClr val="002060"/>
                </a:solidFill>
              </a:rPr>
              <a:t>     5</a:t>
            </a:r>
            <a:r>
              <a:rPr lang="fr-FR" sz="1400" dirty="0" smtClean="0">
                <a:solidFill>
                  <a:srgbClr val="002060"/>
                </a:solidFill>
                <a:sym typeface="Symbol"/>
              </a:rPr>
              <a:t>m </a:t>
            </a: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355600" algn="l"/>
                <a:tab pos="2152650" algn="l"/>
              </a:tabLst>
            </a:pPr>
            <a:endParaRPr lang="fr-FR" sz="1400" dirty="0" smtClean="0">
              <a:solidFill>
                <a:srgbClr val="002060"/>
              </a:solidFill>
              <a:sym typeface="Symbol"/>
            </a:endParaRP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355600" algn="l"/>
                <a:tab pos="2239963" algn="l"/>
              </a:tabLst>
            </a:pPr>
            <a:r>
              <a:rPr lang="fr-FR" sz="1400" dirty="0" smtClean="0">
                <a:solidFill>
                  <a:srgbClr val="002060"/>
                </a:solidFill>
                <a:sym typeface="Symbol"/>
              </a:rPr>
              <a:t>1st </a:t>
            </a:r>
            <a:r>
              <a:rPr lang="fr-FR" sz="1400" dirty="0" err="1" smtClean="0">
                <a:solidFill>
                  <a:srgbClr val="002060"/>
                </a:solidFill>
                <a:sym typeface="Symbol"/>
              </a:rPr>
              <a:t>natural</a:t>
            </a:r>
            <a:r>
              <a:rPr lang="fr-FR" sz="1400" dirty="0" smtClean="0">
                <a:solidFill>
                  <a:srgbClr val="002060"/>
                </a:solidFill>
                <a:sym typeface="Symbol"/>
              </a:rPr>
              <a:t> </a:t>
            </a:r>
            <a:r>
              <a:rPr lang="fr-FR" sz="1400" dirty="0" err="1" smtClean="0">
                <a:solidFill>
                  <a:srgbClr val="002060"/>
                </a:solidFill>
                <a:sym typeface="Symbol"/>
              </a:rPr>
              <a:t>frequency</a:t>
            </a:r>
            <a:r>
              <a:rPr lang="fr-FR" sz="1400" dirty="0" smtClean="0">
                <a:solidFill>
                  <a:srgbClr val="002060"/>
                </a:solidFill>
                <a:sym typeface="Symbol"/>
              </a:rPr>
              <a:t> :</a:t>
            </a: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2239963" algn="l"/>
              </a:tabLst>
            </a:pPr>
            <a:r>
              <a:rPr lang="fr-FR" sz="1400" dirty="0" smtClean="0">
                <a:solidFill>
                  <a:srgbClr val="002060"/>
                </a:solidFill>
                <a:sym typeface="Symbol"/>
              </a:rPr>
              <a:t>	- 50Hz (design </a:t>
            </a:r>
            <a:r>
              <a:rPr lang="fr-FR" sz="1400" dirty="0" err="1" smtClean="0">
                <a:solidFill>
                  <a:srgbClr val="002060"/>
                </a:solidFill>
                <a:sym typeface="Symbol"/>
              </a:rPr>
              <a:t>criteria</a:t>
            </a:r>
            <a:r>
              <a:rPr lang="fr-FR" sz="1400" dirty="0" smtClean="0">
                <a:solidFill>
                  <a:srgbClr val="002060"/>
                </a:solidFill>
                <a:sym typeface="Symbol"/>
              </a:rPr>
              <a:t>)</a:t>
            </a: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2239963" algn="l"/>
              </a:tabLst>
            </a:pPr>
            <a:r>
              <a:rPr lang="fr-FR" sz="1400" dirty="0" smtClean="0">
                <a:solidFill>
                  <a:srgbClr val="002060"/>
                </a:solidFill>
                <a:sym typeface="Symbol"/>
              </a:rPr>
              <a:t>	- 49 Hz </a:t>
            </a:r>
            <a:r>
              <a:rPr lang="fr-FR" sz="1400" dirty="0" err="1" smtClean="0">
                <a:solidFill>
                  <a:srgbClr val="002060"/>
                </a:solidFill>
                <a:sym typeface="Symbol"/>
              </a:rPr>
              <a:t>measured</a:t>
            </a:r>
            <a:endParaRPr lang="en-GB" u="sng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6768" y="4548757"/>
            <a:ext cx="2490192" cy="52322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132577"/>
                </a:solidFill>
              </a:rPr>
              <a:t>Z feet optimised for maximum stiffness</a:t>
            </a:r>
            <a:endParaRPr lang="en-GB" sz="1400" b="1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005" y="1244367"/>
            <a:ext cx="2002235" cy="1591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girders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884" y="1231518"/>
            <a:ext cx="1755773" cy="1597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0047" y="1605083"/>
            <a:ext cx="2194201" cy="76944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2060"/>
                </a:solidFill>
              </a:rPr>
              <a:t>Z movement: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solidFill>
                  <a:srgbClr val="002060"/>
                </a:solidFill>
              </a:rPr>
              <a:t>Accuracy: 10.8µm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solidFill>
                  <a:srgbClr val="002060"/>
                </a:solidFill>
              </a:rPr>
              <a:t>Repeatability</a:t>
            </a:r>
            <a:r>
              <a:rPr lang="en-US" sz="1100" dirty="0">
                <a:solidFill>
                  <a:srgbClr val="002060"/>
                </a:solidFill>
              </a:rPr>
              <a:t>: </a:t>
            </a:r>
            <a:r>
              <a:rPr lang="en-US" sz="1100" dirty="0" smtClean="0">
                <a:solidFill>
                  <a:srgbClr val="002060"/>
                </a:solidFill>
              </a:rPr>
              <a:t>3.3µm</a:t>
            </a:r>
          </a:p>
          <a:p>
            <a:pPr>
              <a:buFont typeface="Arial" pitchFamily="34" charset="0"/>
              <a:buChar char="•"/>
            </a:pPr>
            <a:r>
              <a:rPr lang="en-US" sz="1100" dirty="0" smtClean="0">
                <a:solidFill>
                  <a:srgbClr val="002060"/>
                </a:solidFill>
              </a:rPr>
              <a:t>Increment: 0.3µm</a:t>
            </a:r>
            <a:endParaRPr lang="en-US" sz="11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9451" y="2342856"/>
            <a:ext cx="1646288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2060"/>
                </a:solidFill>
              </a:rPr>
              <a:t>Preload springs (2x0.7T)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2013" y="1144906"/>
            <a:ext cx="1132248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2060"/>
                </a:solidFill>
              </a:rPr>
              <a:t>Motorized Wedge Airloc</a:t>
            </a:r>
            <a:endParaRPr lang="en-GB" sz="1200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142136" y="1284477"/>
            <a:ext cx="1074630" cy="516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70697" y="2291628"/>
            <a:ext cx="961391" cy="370661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830" y="771168"/>
            <a:ext cx="2002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Vertical movement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605155" y="1375738"/>
            <a:ext cx="1949261" cy="90024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rgbClr val="002060"/>
                </a:solidFill>
              </a:rPr>
              <a:t>Horizontal Jacks functions:</a:t>
            </a:r>
          </a:p>
          <a:p>
            <a:pPr>
              <a:buFont typeface="Wingdings" pitchFamily="2" charset="2"/>
              <a:buChar char="§"/>
            </a:pPr>
            <a:r>
              <a:rPr lang="it-IT" sz="1050" dirty="0" smtClean="0">
                <a:solidFill>
                  <a:srgbClr val="002060"/>
                </a:solidFill>
              </a:rPr>
              <a:t>horizontal adjustment</a:t>
            </a:r>
          </a:p>
          <a:p>
            <a:pPr>
              <a:buFont typeface="Wingdings" pitchFamily="2" charset="2"/>
              <a:buChar char="§"/>
            </a:pPr>
            <a:r>
              <a:rPr lang="it-IT" sz="1050" dirty="0" smtClean="0">
                <a:solidFill>
                  <a:srgbClr val="002060"/>
                </a:solidFill>
              </a:rPr>
              <a:t>guiding the vertical movement</a:t>
            </a:r>
          </a:p>
          <a:p>
            <a:pPr>
              <a:buFont typeface="Wingdings" pitchFamily="2" charset="2"/>
              <a:buChar char="§"/>
            </a:pPr>
            <a:r>
              <a:rPr lang="it-IT" sz="1050" dirty="0" smtClean="0">
                <a:solidFill>
                  <a:srgbClr val="002060"/>
                </a:solidFill>
              </a:rPr>
              <a:t>improoving the stiffness</a:t>
            </a:r>
            <a:endParaRPr lang="en-GB" sz="105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6215" y="2387171"/>
            <a:ext cx="1933785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2060"/>
                </a:solidFill>
              </a:rPr>
              <a:t>«Pushing back» </a:t>
            </a:r>
            <a:br>
              <a:rPr lang="it-IT" sz="1200" dirty="0" smtClean="0">
                <a:solidFill>
                  <a:srgbClr val="002060"/>
                </a:solidFill>
              </a:rPr>
            </a:br>
            <a:r>
              <a:rPr lang="it-IT" sz="1200" dirty="0" smtClean="0">
                <a:solidFill>
                  <a:srgbClr val="002060"/>
                </a:solidFill>
              </a:rPr>
              <a:t>spring (3.5T)</a:t>
            </a:r>
            <a:endParaRPr lang="en-GB" sz="1200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85137" y="1785247"/>
            <a:ext cx="1078847" cy="832757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0880" y="1145978"/>
            <a:ext cx="1512168" cy="27699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Wedge Nivell DK2</a:t>
            </a:r>
            <a:endParaRPr lang="en-GB" sz="12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198756" y="1176247"/>
            <a:ext cx="406399" cy="774700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79236" y="784362"/>
            <a:ext cx="225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Horizontal movement</a:t>
            </a:r>
            <a:endParaRPr lang="en-GB" sz="1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36083" r="21650" b="8249"/>
          <a:stretch/>
        </p:blipFill>
        <p:spPr>
          <a:xfrm>
            <a:off x="833921" y="3038598"/>
            <a:ext cx="3888432" cy="222196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774776" y="3457917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ED7703"/>
                </a:solidFill>
              </a:rPr>
              <a:t>Pre-series girder delivered by NORTEMECA and AVS</a:t>
            </a:r>
          </a:p>
          <a:p>
            <a:pPr algn="ctr"/>
            <a:r>
              <a:rPr lang="en-US" sz="1600" dirty="0" smtClean="0">
                <a:solidFill>
                  <a:srgbClr val="ED7703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ED7703"/>
                </a:solidFill>
              </a:rPr>
              <a:t>flatness 40</a:t>
            </a:r>
            <a:r>
              <a:rPr lang="en-US" sz="1600" dirty="0" smtClean="0">
                <a:solidFill>
                  <a:srgbClr val="ED7703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rgbClr val="ED7703"/>
                </a:solidFill>
              </a:rPr>
              <a:t>m</a:t>
            </a:r>
            <a:endParaRPr lang="en-US" sz="1600" dirty="0">
              <a:solidFill>
                <a:srgbClr val="ED7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8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88"/>
          <a:stretch/>
        </p:blipFill>
        <p:spPr>
          <a:xfrm>
            <a:off x="75615" y="605559"/>
            <a:ext cx="7062105" cy="4705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chambers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-27000" contrast="27000"/>
          </a:blip>
          <a:srcRect t="9422"/>
          <a:stretch/>
        </p:blipFill>
        <p:spPr bwMode="auto">
          <a:xfrm>
            <a:off x="4739123" y="3190045"/>
            <a:ext cx="2749042" cy="186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53101" y="4501643"/>
            <a:ext cx="864096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09800" y="2958539"/>
            <a:ext cx="864096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82008" y="1993404"/>
            <a:ext cx="864096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54216" y="1028269"/>
            <a:ext cx="864096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756" y="2043067"/>
            <a:ext cx="195993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32577"/>
                </a:solidFill>
              </a:rPr>
              <a:t>High profile </a:t>
            </a:r>
            <a:r>
              <a:rPr lang="en-US" sz="1200" dirty="0" err="1" smtClean="0">
                <a:solidFill>
                  <a:srgbClr val="132577"/>
                </a:solidFill>
              </a:rPr>
              <a:t>aluminium</a:t>
            </a:r>
            <a:r>
              <a:rPr lang="en-US" sz="1200" dirty="0" smtClean="0">
                <a:solidFill>
                  <a:srgbClr val="132577"/>
                </a:solidFill>
              </a:rPr>
              <a:t> chambers (dipole magnets + other)</a:t>
            </a:r>
          </a:p>
          <a:p>
            <a:endParaRPr lang="en-US" sz="1200" dirty="0" smtClean="0">
              <a:solidFill>
                <a:srgbClr val="132577"/>
              </a:solidFill>
            </a:endParaRPr>
          </a:p>
          <a:p>
            <a:r>
              <a:rPr lang="en-US" sz="1200" dirty="0" smtClean="0">
                <a:solidFill>
                  <a:srgbClr val="132577"/>
                </a:solidFill>
              </a:rPr>
              <a:t>High profile stainless steel chambers (quadrupoles, </a:t>
            </a:r>
            <a:r>
              <a:rPr lang="en-US" sz="1200" dirty="0" err="1" smtClean="0">
                <a:solidFill>
                  <a:srgbClr val="132577"/>
                </a:solidFill>
              </a:rPr>
              <a:t>sextupoles</a:t>
            </a:r>
            <a:r>
              <a:rPr lang="en-US" sz="1200" dirty="0" smtClean="0">
                <a:solidFill>
                  <a:srgbClr val="132577"/>
                </a:solidFill>
              </a:rPr>
              <a:t>, </a:t>
            </a:r>
            <a:r>
              <a:rPr lang="en-US" sz="1200" dirty="0" err="1" smtClean="0">
                <a:solidFill>
                  <a:srgbClr val="132577"/>
                </a:solidFill>
              </a:rPr>
              <a:t>octupoles</a:t>
            </a:r>
            <a:r>
              <a:rPr lang="en-US" sz="1200" dirty="0" smtClean="0">
                <a:solidFill>
                  <a:srgbClr val="132577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9485" y="1375171"/>
            <a:ext cx="23072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3663" algn="ctr"/>
            <a:r>
              <a:rPr lang="en-US" sz="1200" dirty="0" smtClean="0">
                <a:solidFill>
                  <a:srgbClr val="132577"/>
                </a:solidFill>
              </a:rPr>
              <a:t>Low profile stainless steel chambers (inside combined dipole-quadrupoles &amp; HG quadrupoles)</a:t>
            </a:r>
            <a:endParaRPr lang="en-GB" sz="1100" dirty="0">
              <a:solidFill>
                <a:srgbClr val="132577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t="26866" r="14815" b="9919"/>
          <a:stretch>
            <a:fillRect/>
          </a:stretch>
        </p:blipFill>
        <p:spPr bwMode="auto">
          <a:xfrm>
            <a:off x="3017912" y="3341863"/>
            <a:ext cx="1535929" cy="4764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3798113" y="3440744"/>
            <a:ext cx="882111" cy="691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801770" y="3721596"/>
            <a:ext cx="872326" cy="1578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98833" y="3073524"/>
            <a:ext cx="17283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Low profile cross section</a:t>
            </a:r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 t="16667" r="11197" b="12820"/>
          <a:stretch>
            <a:fillRect/>
          </a:stretch>
        </p:blipFill>
        <p:spPr bwMode="auto">
          <a:xfrm>
            <a:off x="1733420" y="4618610"/>
            <a:ext cx="1499862" cy="6408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>
            <a:off x="2674936" y="4735130"/>
            <a:ext cx="134891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78802" y="5185794"/>
            <a:ext cx="134891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3405973" y="4854525"/>
            <a:ext cx="620874" cy="2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20mm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934171" y="4731277"/>
            <a:ext cx="0" cy="442500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26507" y="4329946"/>
            <a:ext cx="189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High profile cross section</a:t>
            </a:r>
            <a:endParaRPr lang="en-GB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60460" y="4322651"/>
            <a:ext cx="1782708" cy="233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print"/>
          <a:srcRect t="16667" r="11197" b="12820"/>
          <a:stretch>
            <a:fillRect/>
          </a:stretch>
        </p:blipFill>
        <p:spPr bwMode="auto">
          <a:xfrm>
            <a:off x="5085420" y="2432968"/>
            <a:ext cx="1499862" cy="6408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33" name="Straight Connector 32"/>
          <p:cNvCxnSpPr/>
          <p:nvPr/>
        </p:nvCxnSpPr>
        <p:spPr>
          <a:xfrm>
            <a:off x="6026936" y="2549488"/>
            <a:ext cx="134891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30802" y="3000152"/>
            <a:ext cx="134891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6200000">
            <a:off x="6780336" y="2650283"/>
            <a:ext cx="620874" cy="2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20mm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286171" y="2545635"/>
            <a:ext cx="0" cy="442500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60377" y="2091617"/>
            <a:ext cx="1898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High profile cross section</a:t>
            </a:r>
            <a:endParaRPr lang="en-GB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12460" y="2137009"/>
            <a:ext cx="1782708" cy="233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14054" y="3421274"/>
            <a:ext cx="0" cy="317646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408411" y="3488960"/>
            <a:ext cx="596399" cy="253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13mm</a:t>
            </a:r>
            <a:endParaRPr lang="en-GB" sz="105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314056" y="3865612"/>
            <a:ext cx="1712880" cy="1274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076138" y="4893139"/>
            <a:ext cx="1363875" cy="214062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131763" y="3103656"/>
            <a:ext cx="564059" cy="1980356"/>
          </a:xfrm>
          <a:prstGeom prst="straightConnector1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112460" y="4952527"/>
            <a:ext cx="0" cy="274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835351" y="4952527"/>
            <a:ext cx="0" cy="274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402288" y="4952527"/>
            <a:ext cx="0" cy="274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099708" y="4933691"/>
            <a:ext cx="0" cy="274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112460" y="5173777"/>
            <a:ext cx="722891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376817" y="5167656"/>
            <a:ext cx="722891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835351" y="5167656"/>
            <a:ext cx="5669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2"/>
          <p:cNvSpPr txBox="1"/>
          <p:nvPr/>
        </p:nvSpPr>
        <p:spPr>
          <a:xfrm>
            <a:off x="3951655" y="849377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002060"/>
                </a:solidFill>
              </a:rPr>
              <a:t>In situ </a:t>
            </a:r>
            <a:r>
              <a:rPr lang="fr-FR" sz="1200" i="1" dirty="0" err="1" smtClean="0">
                <a:solidFill>
                  <a:srgbClr val="002060"/>
                </a:solidFill>
              </a:rPr>
              <a:t>bake</a:t>
            </a:r>
            <a:r>
              <a:rPr lang="fr-FR" sz="1200" i="1" dirty="0" smtClean="0">
                <a:solidFill>
                  <a:srgbClr val="002060"/>
                </a:solidFill>
              </a:rPr>
              <a:t>-out</a:t>
            </a:r>
            <a:endParaRPr lang="fr-FR" sz="1200" i="1" dirty="0">
              <a:solidFill>
                <a:srgbClr val="00206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1597" y="823951"/>
            <a:ext cx="89644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132577"/>
                </a:solidFill>
              </a:rPr>
              <a:t> </a:t>
            </a:r>
            <a:r>
              <a:rPr lang="en-US" sz="1600" u="sng" dirty="0" smtClean="0">
                <a:solidFill>
                  <a:srgbClr val="132577"/>
                </a:solidFill>
              </a:rPr>
              <a:t>Three main families of chambers:</a:t>
            </a:r>
          </a:p>
        </p:txBody>
      </p:sp>
    </p:spTree>
    <p:extLst>
      <p:ext uri="{BB962C8B-B14F-4D97-AF65-F5344CB8AC3E}">
        <p14:creationId xmlns:p14="http://schemas.microsoft.com/office/powerpoint/2010/main" val="22209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1: </a:t>
            </a:r>
            <a:r>
              <a:rPr lang="en-US" dirty="0" err="1"/>
              <a:t>Aluminium</a:t>
            </a:r>
            <a:r>
              <a:rPr lang="en-US" dirty="0"/>
              <a:t> dipole CHAMBERS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182724" y="753229"/>
            <a:ext cx="71943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 dipole chambers per cell made of Aluminum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912" y="1281166"/>
            <a:ext cx="7470000" cy="1325728"/>
            <a:chOff x="0" y="1998132"/>
            <a:chExt cx="8931160" cy="1753048"/>
          </a:xfrm>
        </p:grpSpPr>
        <p:pic>
          <p:nvPicPr>
            <p:cNvPr id="6" name="Picture 5" descr="CH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98132"/>
              <a:ext cx="2241742" cy="1641782"/>
            </a:xfrm>
            <a:prstGeom prst="rect">
              <a:avLst/>
            </a:prstGeom>
          </p:spPr>
        </p:pic>
        <p:pic>
          <p:nvPicPr>
            <p:cNvPr id="7" name="Picture 6" descr="CH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7744" y="2170953"/>
              <a:ext cx="1871032" cy="1331317"/>
            </a:xfrm>
            <a:prstGeom prst="rect">
              <a:avLst/>
            </a:prstGeom>
          </p:spPr>
        </p:pic>
        <p:pic>
          <p:nvPicPr>
            <p:cNvPr id="8" name="Picture 7" descr="CH9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9952" y="1998132"/>
              <a:ext cx="2518200" cy="1728192"/>
            </a:xfrm>
            <a:prstGeom prst="rect">
              <a:avLst/>
            </a:prstGeom>
          </p:spPr>
        </p:pic>
        <p:pic>
          <p:nvPicPr>
            <p:cNvPr id="9" name="Picture 8" descr="CH1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4248" y="1998132"/>
              <a:ext cx="2126912" cy="172819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7546" y="3356994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CH2</a:t>
              </a:r>
              <a:endParaRPr lang="en-GB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55778" y="34434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CH5</a:t>
              </a:r>
              <a:endParaRPr lang="en-GB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7986" y="34434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CH9</a:t>
              </a:r>
              <a:endParaRPr lang="en-GB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20274" y="344340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CH13</a:t>
              </a:r>
              <a:endParaRPr lang="en-GB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000" y="3309642"/>
            <a:ext cx="30219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 Design completed </a:t>
            </a:r>
          </a:p>
          <a:p>
            <a:pPr>
              <a:buFont typeface="Wingdings" pitchFamily="2" charset="2"/>
              <a:buChar char="§"/>
            </a:pP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 Prototype done</a:t>
            </a:r>
          </a:p>
          <a:p>
            <a:pPr>
              <a:buFont typeface="Wingdings" pitchFamily="2" charset="2"/>
              <a:buChar char="§"/>
            </a:pP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 Manufacturing in progress</a:t>
            </a:r>
          </a:p>
          <a:p>
            <a:endParaRPr lang="en-GB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r="10638"/>
          <a:stretch>
            <a:fillRect/>
          </a:stretch>
        </p:blipFill>
        <p:spPr bwMode="auto">
          <a:xfrm>
            <a:off x="1301180" y="2945717"/>
            <a:ext cx="2448272" cy="246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20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2: high profile stainless steel CHAMBERS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8" name="Picture 7" descr="CH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0959" y="2227513"/>
            <a:ext cx="1096807" cy="1115957"/>
          </a:xfrm>
          <a:prstGeom prst="rect">
            <a:avLst/>
          </a:prstGeom>
        </p:spPr>
      </p:pic>
      <p:pic>
        <p:nvPicPr>
          <p:cNvPr id="9" name="Picture 8" descr="CH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378" y="626287"/>
            <a:ext cx="2134806" cy="15363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98232" y="838865"/>
            <a:ext cx="544872" cy="336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CH3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355717" y="2201908"/>
            <a:ext cx="652982" cy="336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CH12</a:t>
            </a:r>
            <a:endParaRPr lang="en-GB" dirty="0"/>
          </a:p>
        </p:txBody>
      </p:sp>
      <p:pic>
        <p:nvPicPr>
          <p:cNvPr id="15" name="Picture 14" descr="CH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6966" y="658230"/>
            <a:ext cx="2087951" cy="15885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2094" y="881211"/>
            <a:ext cx="544872" cy="336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CH1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92828" y="4464438"/>
            <a:ext cx="2903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</a:rPr>
              <a:t> Design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2060"/>
                </a:solidFill>
              </a:rPr>
              <a:t> Manufacturing in progress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grpSp>
        <p:nvGrpSpPr>
          <p:cNvPr id="17" name="Group 51"/>
          <p:cNvGrpSpPr/>
          <p:nvPr/>
        </p:nvGrpSpPr>
        <p:grpSpPr>
          <a:xfrm>
            <a:off x="3882008" y="3865612"/>
            <a:ext cx="3672408" cy="1296144"/>
            <a:chOff x="5556801" y="3573016"/>
            <a:chExt cx="2781909" cy="1296144"/>
          </a:xfrm>
          <a:solidFill>
            <a:schemeClr val="bg1"/>
          </a:solidFill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16667" r="11197" b="12820"/>
            <a:stretch>
              <a:fillRect/>
            </a:stretch>
          </p:blipFill>
          <p:spPr bwMode="auto">
            <a:xfrm>
              <a:off x="5796136" y="4077072"/>
              <a:ext cx="1872207" cy="7920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5556801" y="3573016"/>
              <a:ext cx="2781909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High profile cross section      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5682208" y="4504160"/>
            <a:ext cx="165618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686955" y="5061173"/>
            <a:ext cx="165618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266384" y="4508922"/>
            <a:ext cx="0" cy="546923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6859597" y="463244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20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13227" y="712749"/>
            <a:ext cx="189507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Straight Chambers</a:t>
            </a:r>
            <a:endParaRPr lang="en-GB" sz="1600" dirty="0"/>
          </a:p>
        </p:txBody>
      </p:sp>
      <p:pic>
        <p:nvPicPr>
          <p:cNvPr id="7" name="Picture 6" descr="CH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4285" y="1701120"/>
            <a:ext cx="2271086" cy="19036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33678" y="2086065"/>
            <a:ext cx="638549" cy="336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CH11</a:t>
            </a:r>
            <a:endParaRPr lang="en-GB" dirty="0"/>
          </a:p>
        </p:txBody>
      </p:sp>
      <p:pic>
        <p:nvPicPr>
          <p:cNvPr id="6" name="Picture 5" descr="CH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9692" y="1865764"/>
            <a:ext cx="1335498" cy="13369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658" y="1969412"/>
            <a:ext cx="544872" cy="336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</a:t>
            </a:r>
            <a:endParaRPr lang="en-GB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478" y="3165732"/>
            <a:ext cx="3833811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2568383" y="2896644"/>
            <a:ext cx="1832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4E5B99"/>
                </a:solidFill>
              </a:rPr>
              <a:t>Thick ante-chamber acting as stiffener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7431" y="3261579"/>
            <a:ext cx="1832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4E5B99"/>
                </a:solidFill>
              </a:rPr>
              <a:t>1.5 mm sheet EB welding</a:t>
            </a:r>
            <a:endParaRPr lang="en-US" sz="1200" dirty="0">
              <a:solidFill>
                <a:srgbClr val="4E5B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2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5943" b="3872"/>
          <a:stretch>
            <a:fillRect/>
          </a:stretch>
        </p:blipFill>
        <p:spPr bwMode="auto">
          <a:xfrm rot="20512825">
            <a:off x="513813" y="-67975"/>
            <a:ext cx="6690320" cy="26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3:  low profile stainless steel CHAMBERS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3705" y="1188280"/>
            <a:ext cx="1531188" cy="2974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33" dirty="0"/>
              <a:t>Curved chambers</a:t>
            </a:r>
            <a:endParaRPr lang="en-GB" sz="1333" dirty="0"/>
          </a:p>
        </p:txBody>
      </p:sp>
      <p:pic>
        <p:nvPicPr>
          <p:cNvPr id="9" name="Picture 8" descr="CH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614" y="1742350"/>
            <a:ext cx="2460273" cy="1835230"/>
          </a:xfrm>
          <a:prstGeom prst="rect">
            <a:avLst/>
          </a:prstGeom>
        </p:spPr>
      </p:pic>
      <p:pic>
        <p:nvPicPr>
          <p:cNvPr id="10" name="Picture 9" descr="CH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8223" y="1814357"/>
            <a:ext cx="1721890" cy="1500167"/>
          </a:xfrm>
          <a:prstGeom prst="rect">
            <a:avLst/>
          </a:prstGeom>
        </p:spPr>
      </p:pic>
      <p:pic>
        <p:nvPicPr>
          <p:cNvPr id="11" name="Picture 10" descr="CH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9055" y="1742351"/>
            <a:ext cx="2111338" cy="15909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8518" y="2946741"/>
            <a:ext cx="570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CH6</a:t>
            </a:r>
            <a:endParaRPr lang="en-GB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3091373" y="2946741"/>
            <a:ext cx="570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CH7</a:t>
            </a:r>
            <a:endParaRPr lang="en-GB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5371626" y="2886735"/>
            <a:ext cx="5709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CH8</a:t>
            </a:r>
            <a:endParaRPr lang="en-GB" sz="15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t="26866" r="14815" b="9919"/>
          <a:stretch>
            <a:fillRect/>
          </a:stretch>
        </p:blipFill>
        <p:spPr bwMode="auto">
          <a:xfrm>
            <a:off x="2880538" y="4370910"/>
            <a:ext cx="2164600" cy="8092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514712" y="3516455"/>
            <a:ext cx="3288365" cy="601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Low profile cross section </a:t>
            </a:r>
            <a:r>
              <a:rPr lang="en-US" sz="1167" dirty="0"/>
              <a:t>(inside dipole-</a:t>
            </a:r>
            <a:r>
              <a:rPr lang="en-US" sz="1167" dirty="0" err="1"/>
              <a:t>quadrupoles</a:t>
            </a:r>
            <a:r>
              <a:rPr lang="en-US" sz="1167" dirty="0"/>
              <a:t> and HF </a:t>
            </a:r>
            <a:r>
              <a:rPr lang="en-US" sz="1167" dirty="0" err="1"/>
              <a:t>quadrupoles</a:t>
            </a:r>
            <a:r>
              <a:rPr lang="en-US" sz="1167" dirty="0"/>
              <a:t>)</a:t>
            </a:r>
            <a:endParaRPr lang="en-GB" sz="1167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013598" y="4546790"/>
            <a:ext cx="1380153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13597" y="5073059"/>
            <a:ext cx="1380153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219444" y="4544097"/>
            <a:ext cx="5113" cy="528962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5106744" y="4619548"/>
            <a:ext cx="46196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13</a:t>
            </a:r>
            <a:endParaRPr lang="en-GB" sz="1333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49994" y="3637587"/>
            <a:ext cx="3444382" cy="156017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4" name="Oval 23"/>
          <p:cNvSpPr/>
          <p:nvPr/>
        </p:nvSpPr>
        <p:spPr>
          <a:xfrm rot="267241">
            <a:off x="3992267" y="924605"/>
            <a:ext cx="901162" cy="2444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5" name="Oval 24"/>
          <p:cNvSpPr/>
          <p:nvPr/>
        </p:nvSpPr>
        <p:spPr>
          <a:xfrm>
            <a:off x="2849894" y="877281"/>
            <a:ext cx="846443" cy="2463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6" name="Oval 25"/>
          <p:cNvSpPr/>
          <p:nvPr/>
        </p:nvSpPr>
        <p:spPr>
          <a:xfrm>
            <a:off x="3580478" y="915380"/>
            <a:ext cx="529558" cy="1800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7" name="TextBox 26"/>
          <p:cNvSpPr txBox="1"/>
          <p:nvPr/>
        </p:nvSpPr>
        <p:spPr>
          <a:xfrm>
            <a:off x="282798" y="4072091"/>
            <a:ext cx="25539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500" dirty="0">
                <a:solidFill>
                  <a:srgbClr val="002060"/>
                </a:solidFill>
              </a:rPr>
              <a:t> Design complete </a:t>
            </a:r>
          </a:p>
          <a:p>
            <a:pPr>
              <a:buFont typeface="Wingdings" pitchFamily="2" charset="2"/>
              <a:buChar char="§"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500" dirty="0">
                <a:solidFill>
                  <a:srgbClr val="002060"/>
                </a:solidFill>
              </a:rPr>
              <a:t> Manufacturing in progress</a:t>
            </a:r>
            <a:endParaRPr lang="en-GB" sz="1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37</a:t>
            </a:fld>
            <a:endParaRPr lang="en-US" noProof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3030" y="3933323"/>
            <a:ext cx="1857812" cy="1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/>
          <p:nvPr/>
        </p:nvPicPr>
        <p:blipFill>
          <a:blip r:embed="rId2" cstate="print"/>
          <a:stretch/>
        </p:blipFill>
        <p:spPr>
          <a:xfrm>
            <a:off x="3749993" y="2377448"/>
            <a:ext cx="2880320" cy="2843133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fingers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34526" y="5402792"/>
            <a:ext cx="5100000" cy="177074"/>
          </a:xfrm>
        </p:spPr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pic>
        <p:nvPicPr>
          <p:cNvPr id="5" name="Picture 2"/>
          <p:cNvPicPr/>
          <p:nvPr/>
        </p:nvPicPr>
        <p:blipFill>
          <a:blip r:embed="rId3" cstate="print"/>
          <a:stretch/>
        </p:blipFill>
        <p:spPr>
          <a:xfrm>
            <a:off x="5430180" y="817273"/>
            <a:ext cx="2040227" cy="1680187"/>
          </a:xfrm>
          <a:prstGeom prst="rect">
            <a:avLst/>
          </a:prstGeom>
          <a:ln>
            <a:noFill/>
          </a:ln>
        </p:spPr>
      </p:pic>
      <p:sp>
        <p:nvSpPr>
          <p:cNvPr id="6" name="TextShape 4"/>
          <p:cNvSpPr txBox="1"/>
          <p:nvPr/>
        </p:nvSpPr>
        <p:spPr>
          <a:xfrm>
            <a:off x="6630313" y="2257433"/>
            <a:ext cx="780087" cy="288600"/>
          </a:xfrm>
          <a:prstGeom prst="rect">
            <a:avLst/>
          </a:prstGeom>
          <a:noFill/>
          <a:ln>
            <a:noFill/>
          </a:ln>
        </p:spPr>
        <p:txBody>
          <a:bodyPr lIns="75000" tIns="37500" rIns="75000" bIns="37500"/>
          <a:lstStyle/>
          <a:p>
            <a:r>
              <a:rPr lang="en-GB" sz="1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Patented</a:t>
            </a:r>
            <a:endParaRPr lang="fr-FR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TextShape 3"/>
          <p:cNvSpPr txBox="1"/>
          <p:nvPr/>
        </p:nvSpPr>
        <p:spPr>
          <a:xfrm>
            <a:off x="149593" y="757267"/>
            <a:ext cx="3629980" cy="2634900"/>
          </a:xfrm>
          <a:prstGeom prst="rect">
            <a:avLst/>
          </a:prstGeom>
          <a:noFill/>
          <a:ln>
            <a:noFill/>
          </a:ln>
        </p:spPr>
        <p:txBody>
          <a:bodyPr lIns="75000" tIns="37500" rIns="75000" bIns="37500"/>
          <a:lstStyle/>
          <a:p>
            <a:pPr>
              <a:buFont typeface="Wingdings" pitchFamily="2" charset="2"/>
              <a:buChar char="§"/>
            </a:pP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8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different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bellows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= 8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different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RF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Fingers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fr-FR" sz="1333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Font typeface="Wingdings" pitchFamily="2" charset="2"/>
              <a:buChar char="§"/>
            </a:pP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Close collaboration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 vacuum    </a:t>
            </a:r>
          </a:p>
          <a:p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chamber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designer.</a:t>
            </a:r>
          </a:p>
          <a:p>
            <a:pPr>
              <a:buFont typeface="Wingdings" pitchFamily="2" charset="2"/>
              <a:buChar char="§"/>
            </a:pPr>
            <a:endParaRPr lang="fr-FR" sz="1333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Font typeface="Wingdings" pitchFamily="2" charset="2"/>
              <a:buChar char="§"/>
            </a:pP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FEA model</a:t>
            </a:r>
          </a:p>
          <a:p>
            <a:pPr>
              <a:buFont typeface="Wingdings" pitchFamily="2" charset="2"/>
              <a:buChar char="§"/>
            </a:pPr>
            <a:endParaRPr lang="fr-FR" sz="1333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Font typeface="Wingdings" pitchFamily="2" charset="2"/>
              <a:buChar char="§"/>
            </a:pP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Prototype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tested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additional</a:t>
            </a: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tests in </a:t>
            </a:r>
            <a:r>
              <a:rPr lang="fr-FR" sz="1333" spc="-1" dirty="0" err="1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progress</a:t>
            </a:r>
            <a:endParaRPr lang="fr-FR" sz="1333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Font typeface="Wingdings" pitchFamily="2" charset="2"/>
              <a:buChar char="§"/>
            </a:pPr>
            <a:endParaRPr lang="fr-FR" sz="1333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Font typeface="Wingdings" pitchFamily="2" charset="2"/>
              <a:buChar char="§"/>
            </a:pPr>
            <a:r>
              <a:rPr lang="fr-FR" sz="1333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Design </a:t>
            </a:r>
            <a:r>
              <a:rPr lang="fr-FR" sz="1333" spc="-1" dirty="0" err="1" smtClean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completed</a:t>
            </a:r>
            <a:endParaRPr lang="fr-FR" sz="1333" spc="-1" dirty="0" smtClean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Font typeface="Wingdings" pitchFamily="2" charset="2"/>
              <a:buChar char="§"/>
            </a:pPr>
            <a:endParaRPr lang="fr-FR" sz="1333" spc="-1" dirty="0" smtClean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Font typeface="Wingdings" pitchFamily="2" charset="2"/>
              <a:buChar char="§"/>
            </a:pPr>
            <a:r>
              <a:rPr lang="fr-FR" sz="1333" spc="-1" dirty="0" smtClean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fr-FR" sz="1333" spc="-1" dirty="0" err="1" smtClean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Manufacturing</a:t>
            </a:r>
            <a:r>
              <a:rPr lang="fr-FR" sz="1333" spc="-1" dirty="0" smtClean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lang="fr-FR" sz="1333" spc="-1" dirty="0" err="1" smtClean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progress</a:t>
            </a:r>
            <a:endParaRPr lang="fr-FR" sz="1333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500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fr-FR" sz="1500" spc="-1" dirty="0">
              <a:solidFill>
                <a:srgbClr val="132577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624" y="3543565"/>
            <a:ext cx="2760307" cy="167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R:\home\brumund\RF Finger\Pictures\BladeClose_necessaryContac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4016" y="817273"/>
            <a:ext cx="1359319" cy="78105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013879" y="1642042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Blade contact</a:t>
            </a:r>
            <a:endParaRPr lang="en-GB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38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chambers – CH12 Diagnostics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" y="817275"/>
            <a:ext cx="1588021" cy="169497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0" y="2617473"/>
            <a:ext cx="1433123" cy="142385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67" y="3397560"/>
            <a:ext cx="1956721" cy="211547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20" y="3097527"/>
            <a:ext cx="1673865" cy="208649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07" y="937287"/>
            <a:ext cx="1719192" cy="21662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9840" y="937287"/>
            <a:ext cx="245451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>
              <a:solidFill>
                <a:srgbClr val="002060"/>
              </a:solidFill>
            </a:endParaRPr>
          </a:p>
          <a:p>
            <a:pPr marL="285739" indent="-285739"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</a:rPr>
              <a:t>H </a:t>
            </a:r>
            <a:r>
              <a:rPr lang="en-US" sz="1500" dirty="0" err="1">
                <a:solidFill>
                  <a:srgbClr val="002060"/>
                </a:solidFill>
              </a:rPr>
              <a:t>stripline</a:t>
            </a:r>
            <a:endParaRPr lang="en-US" sz="1500" dirty="0">
              <a:solidFill>
                <a:srgbClr val="002060"/>
              </a:solidFill>
            </a:endParaRPr>
          </a:p>
          <a:p>
            <a:pPr marL="285739" indent="-285739"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</a:rPr>
              <a:t>V </a:t>
            </a:r>
            <a:r>
              <a:rPr lang="en-US" sz="1500" dirty="0" err="1">
                <a:solidFill>
                  <a:srgbClr val="002060"/>
                </a:solidFill>
              </a:rPr>
              <a:t>stripline</a:t>
            </a:r>
            <a:endParaRPr lang="en-US" sz="1500" dirty="0">
              <a:solidFill>
                <a:srgbClr val="002060"/>
              </a:solidFill>
            </a:endParaRPr>
          </a:p>
          <a:p>
            <a:pPr marL="285739" indent="-285739"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</a:rPr>
              <a:t>Shaker</a:t>
            </a:r>
          </a:p>
          <a:p>
            <a:pPr marL="285739" indent="-285739"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</a:rPr>
              <a:t>Current transformer</a:t>
            </a:r>
          </a:p>
          <a:p>
            <a:pPr marL="285739" indent="-285739">
              <a:buFont typeface="+mj-lt"/>
              <a:buAutoNum type="arabicPeriod"/>
            </a:pPr>
            <a:r>
              <a:rPr lang="en-US" sz="1500" dirty="0">
                <a:solidFill>
                  <a:srgbClr val="002060"/>
                </a:solidFill>
              </a:rPr>
              <a:t>Beam losses collimator</a:t>
            </a:r>
          </a:p>
          <a:p>
            <a:pPr marL="285739" indent="-285739">
              <a:buFont typeface="+mj-lt"/>
              <a:buAutoNum type="arabicPeriod"/>
            </a:pPr>
            <a:endParaRPr lang="en-US" sz="1500" dirty="0">
              <a:solidFill>
                <a:srgbClr val="002060"/>
              </a:solidFill>
            </a:endParaRPr>
          </a:p>
          <a:p>
            <a:pPr marL="285739" indent="-285739"/>
            <a:r>
              <a:rPr lang="en-US" sz="1500" dirty="0">
                <a:solidFill>
                  <a:srgbClr val="002060"/>
                </a:solidFill>
              </a:rPr>
              <a:t>Procurement in progress</a:t>
            </a:r>
          </a:p>
          <a:p>
            <a:endParaRPr lang="en-GB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1649760" y="2197428"/>
            <a:ext cx="2607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</a:t>
            </a:r>
            <a:endParaRPr lang="en-GB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9747" y="3697594"/>
            <a:ext cx="2607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2</a:t>
            </a:r>
            <a:endParaRPr lang="en-GB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1889787" y="5197761"/>
            <a:ext cx="2607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3</a:t>
            </a:r>
            <a:endParaRPr lang="en-GB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6210267" y="2737488"/>
            <a:ext cx="2607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4</a:t>
            </a:r>
            <a:endParaRPr lang="en-GB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6990353" y="4897728"/>
            <a:ext cx="2607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4</a:t>
            </a:r>
            <a:endParaRPr lang="en-GB" sz="1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9994" y="3707361"/>
            <a:ext cx="2100233" cy="182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990020" y="5197761"/>
            <a:ext cx="2607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5</a:t>
            </a:r>
            <a:endParaRPr lang="en-GB" sz="1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39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0060" y="1307328"/>
            <a:ext cx="3269940" cy="3534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50626" name="Rectangle 2"/>
          <p:cNvSpPr>
            <a:spLocks noChangeArrowheads="1"/>
          </p:cNvSpPr>
          <p:nvPr/>
        </p:nvSpPr>
        <p:spPr bwMode="auto">
          <a:xfrm>
            <a:off x="190500" y="3166181"/>
            <a:ext cx="7175500" cy="163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39" indent="-285739">
              <a:lnSpc>
                <a:spcPct val="90000"/>
              </a:lnSpc>
              <a:spcBef>
                <a:spcPct val="20000"/>
              </a:spcBef>
            </a:pPr>
            <a:endParaRPr lang="en-GB" sz="1667" dirty="0">
              <a:solidFill>
                <a:srgbClr val="FF0000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05" name="Title 10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400" dirty="0">
                <a:latin typeface="Calibri" panose="020F0502020204030204" pitchFamily="34" charset="0"/>
              </a:rPr>
              <a:t>ESRF </a:t>
            </a:r>
            <a:r>
              <a:rPr lang="en-GB" sz="1400" dirty="0" err="1">
                <a:latin typeface="Calibri" panose="020F0502020204030204" pitchFamily="34" charset="0"/>
              </a:rPr>
              <a:t>EBS</a:t>
            </a:r>
            <a:r>
              <a:rPr lang="en-GB" sz="1400" dirty="0">
                <a:latin typeface="Calibri" panose="020F0502020204030204" pitchFamily="34" charset="0"/>
              </a:rPr>
              <a:t>: An ambitious new standard for synchrotron storage rings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grpSp>
        <p:nvGrpSpPr>
          <p:cNvPr id="150" name="Group 149"/>
          <p:cNvGrpSpPr/>
          <p:nvPr/>
        </p:nvGrpSpPr>
        <p:grpSpPr>
          <a:xfrm>
            <a:off x="4486465" y="697260"/>
            <a:ext cx="3086052" cy="5322948"/>
            <a:chOff x="205299" y="908725"/>
            <a:chExt cx="4609257" cy="6629284"/>
          </a:xfrm>
        </p:grpSpPr>
        <p:grpSp>
          <p:nvGrpSpPr>
            <p:cNvPr id="151" name="Group 43"/>
            <p:cNvGrpSpPr/>
            <p:nvPr/>
          </p:nvGrpSpPr>
          <p:grpSpPr>
            <a:xfrm>
              <a:off x="682802" y="908725"/>
              <a:ext cx="3376949" cy="6629284"/>
              <a:chOff x="1365006" y="800708"/>
              <a:chExt cx="3376957" cy="6629254"/>
            </a:xfrm>
          </p:grpSpPr>
          <p:grpSp>
            <p:nvGrpSpPr>
              <p:cNvPr id="186" name="Group 33"/>
              <p:cNvGrpSpPr/>
              <p:nvPr/>
            </p:nvGrpSpPr>
            <p:grpSpPr>
              <a:xfrm>
                <a:off x="1365006" y="800708"/>
                <a:ext cx="3348816" cy="6629254"/>
                <a:chOff x="1365006" y="974720"/>
                <a:chExt cx="3348816" cy="6629254"/>
              </a:xfrm>
            </p:grpSpPr>
            <p:sp>
              <p:nvSpPr>
                <p:cNvPr id="195" name="Rectangle 194"/>
                <p:cNvSpPr/>
                <p:nvPr/>
              </p:nvSpPr>
              <p:spPr>
                <a:xfrm>
                  <a:off x="1833822" y="974720"/>
                  <a:ext cx="2880000" cy="5472000"/>
                </a:xfrm>
                <a:prstGeom prst="rect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500" dirty="0"/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1365006" y="991183"/>
                  <a:ext cx="572695" cy="66127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24</a:t>
                  </a:r>
                  <a:endParaRPr lang="en-GB" sz="917" dirty="0">
                    <a:latin typeface="Calibri" pitchFamily="34" charset="0"/>
                  </a:endParaRP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23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22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21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20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19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18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17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16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15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14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13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12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11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10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9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8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7</a:t>
                  </a:r>
                </a:p>
                <a:p>
                  <a:pPr>
                    <a:spcBef>
                      <a:spcPts val="500"/>
                    </a:spcBef>
                  </a:pPr>
                  <a:r>
                    <a:rPr lang="en-GB" sz="917" dirty="0">
                      <a:latin typeface="Calibri" pitchFamily="34" charset="0"/>
                    </a:rPr>
                    <a:t>10</a:t>
                  </a:r>
                  <a:r>
                    <a:rPr lang="en-GB" sz="917" baseline="30000" dirty="0">
                      <a:latin typeface="Calibri" pitchFamily="34" charset="0"/>
                    </a:rPr>
                    <a:t>6</a:t>
                  </a:r>
                </a:p>
              </p:txBody>
            </p: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799692" y="116074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1799692" y="144878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799692" y="173681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1799692" y="202484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799692" y="231287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1799692" y="260090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>
                  <a:off x="1799692" y="288894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>
                  <a:off x="1799692" y="317697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1799692" y="346500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799692" y="375303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1799692" y="404106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1799692" y="432910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1799692" y="461713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1799692" y="490516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1799692" y="5193196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799692" y="5481228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799692" y="5769260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1799692" y="6057292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799692" y="6345324"/>
                  <a:ext cx="14401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7" name="Straight Connector 186"/>
              <p:cNvCxnSpPr/>
              <p:nvPr/>
            </p:nvCxnSpPr>
            <p:spPr>
              <a:xfrm rot="5400000">
                <a:off x="1907704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TextBox 187"/>
              <p:cNvSpPr txBox="1"/>
              <p:nvPr/>
            </p:nvSpPr>
            <p:spPr>
              <a:xfrm>
                <a:off x="1741535" y="6217567"/>
                <a:ext cx="3000428" cy="393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17" dirty="0">
                    <a:latin typeface="Calibri" pitchFamily="34" charset="0"/>
                  </a:rPr>
                  <a:t>1900 1920 1940 1960 1980 2000 2020</a:t>
                </a:r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 rot="5400000">
                <a:off x="2303748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rot="5400000">
                <a:off x="2699792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rot="5400000">
                <a:off x="3095836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rot="5400000">
                <a:off x="3491880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rot="5400000">
                <a:off x="3887924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rot="5400000">
                <a:off x="4283968" y="6165304"/>
                <a:ext cx="14401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Line 624"/>
            <p:cNvSpPr>
              <a:spLocks noChangeShapeType="1"/>
            </p:cNvSpPr>
            <p:nvPr/>
          </p:nvSpPr>
          <p:spPr bwMode="auto">
            <a:xfrm flipV="1">
              <a:off x="649721" y="980734"/>
              <a:ext cx="0" cy="536402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167" dirty="0">
                <a:latin typeface="Calibri" pitchFamily="34" charset="0"/>
              </a:endParaRPr>
            </a:p>
          </p:txBody>
        </p:sp>
        <p:sp>
          <p:nvSpPr>
            <p:cNvPr id="153" name="Text Box 536"/>
            <p:cNvSpPr txBox="1">
              <a:spLocks noChangeArrowheads="1"/>
            </p:cNvSpPr>
            <p:nvPr/>
          </p:nvSpPr>
          <p:spPr bwMode="auto">
            <a:xfrm rot="16200000">
              <a:off x="-1554558" y="3218312"/>
              <a:ext cx="4194115" cy="67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Brilliance (photons/s/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mm</a:t>
              </a:r>
              <a:r>
                <a:rPr lang="en-GB" altLang="en-US" sz="1167" baseline="30000" dirty="0" err="1">
                  <a:solidFill>
                    <a:srgbClr val="000090"/>
                  </a:solidFill>
                  <a:latin typeface="Calibri" pitchFamily="34" charset="0"/>
                </a:rPr>
                <a:t>2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/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mrad</a:t>
              </a:r>
              <a:r>
                <a:rPr lang="en-GB" altLang="en-US" sz="1167" baseline="30000" dirty="0" err="1">
                  <a:solidFill>
                    <a:srgbClr val="000090"/>
                  </a:solidFill>
                  <a:latin typeface="Calibri" pitchFamily="34" charset="0"/>
                </a:rPr>
                <a:t>2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/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0.1%BW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54" name="Freeform 606"/>
            <p:cNvSpPr>
              <a:spLocks/>
            </p:cNvSpPr>
            <p:nvPr/>
          </p:nvSpPr>
          <p:spPr bwMode="auto">
            <a:xfrm>
              <a:off x="1763683" y="5445250"/>
              <a:ext cx="575999" cy="144016"/>
            </a:xfrm>
            <a:custGeom>
              <a:avLst/>
              <a:gdLst>
                <a:gd name="T0" fmla="*/ 0 w 508"/>
                <a:gd name="T1" fmla="*/ 0 h 89"/>
                <a:gd name="T2" fmla="*/ 418 w 508"/>
                <a:gd name="T3" fmla="*/ 0 h 89"/>
                <a:gd name="T4" fmla="*/ 508 w 508"/>
                <a:gd name="T5" fmla="*/ 89 h 89"/>
                <a:gd name="T6" fmla="*/ 485 w 508"/>
                <a:gd name="T7" fmla="*/ 44 h 89"/>
                <a:gd name="T8" fmla="*/ 463 w 508"/>
                <a:gd name="T9" fmla="*/ 67 h 89"/>
                <a:gd name="T10" fmla="*/ 508 w 508"/>
                <a:gd name="T11" fmla="*/ 89 h 89"/>
                <a:gd name="T12" fmla="*/ 418 w 508"/>
                <a:gd name="T13" fmla="*/ 0 h 89"/>
                <a:gd name="T14" fmla="*/ 0 w 508"/>
                <a:gd name="T15" fmla="*/ 0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8"/>
                <a:gd name="T25" fmla="*/ 0 h 89"/>
                <a:gd name="T26" fmla="*/ 508 w 508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8" h="89">
                  <a:moveTo>
                    <a:pt x="0" y="0"/>
                  </a:moveTo>
                  <a:lnTo>
                    <a:pt x="418" y="0"/>
                  </a:lnTo>
                  <a:lnTo>
                    <a:pt x="508" y="89"/>
                  </a:lnTo>
                  <a:lnTo>
                    <a:pt x="485" y="44"/>
                  </a:lnTo>
                  <a:lnTo>
                    <a:pt x="463" y="67"/>
                  </a:lnTo>
                  <a:lnTo>
                    <a:pt x="508" y="89"/>
                  </a:lnTo>
                  <a:lnTo>
                    <a:pt x="4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55" name="Freeform 608"/>
            <p:cNvSpPr>
              <a:spLocks/>
            </p:cNvSpPr>
            <p:nvPr/>
          </p:nvSpPr>
          <p:spPr bwMode="auto">
            <a:xfrm>
              <a:off x="1333510" y="5445250"/>
              <a:ext cx="431999" cy="540002"/>
            </a:xfrm>
            <a:custGeom>
              <a:avLst/>
              <a:gdLst>
                <a:gd name="T0" fmla="*/ 239 w 239"/>
                <a:gd name="T1" fmla="*/ 0 h 246"/>
                <a:gd name="T2" fmla="*/ 0 w 239"/>
                <a:gd name="T3" fmla="*/ 246 h 246"/>
                <a:gd name="T4" fmla="*/ 45 w 239"/>
                <a:gd name="T5" fmla="*/ 224 h 246"/>
                <a:gd name="T6" fmla="*/ 22 w 239"/>
                <a:gd name="T7" fmla="*/ 201 h 246"/>
                <a:gd name="T8" fmla="*/ 0 w 239"/>
                <a:gd name="T9" fmla="*/ 246 h 246"/>
                <a:gd name="T10" fmla="*/ 239 w 239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"/>
                <a:gd name="T19" fmla="*/ 0 h 246"/>
                <a:gd name="T20" fmla="*/ 239 w 239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" h="246">
                  <a:moveTo>
                    <a:pt x="239" y="0"/>
                  </a:moveTo>
                  <a:lnTo>
                    <a:pt x="0" y="246"/>
                  </a:lnTo>
                  <a:lnTo>
                    <a:pt x="45" y="224"/>
                  </a:lnTo>
                  <a:lnTo>
                    <a:pt x="22" y="201"/>
                  </a:lnTo>
                  <a:lnTo>
                    <a:pt x="0" y="246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1500" dirty="0">
                <a:solidFill>
                  <a:schemeClr val="bg2"/>
                </a:solidFill>
                <a:latin typeface="Calibri" pitchFamily="34" charset="0"/>
              </a:endParaRPr>
            </a:p>
          </p:txBody>
        </p:sp>
        <p:sp>
          <p:nvSpPr>
            <p:cNvPr id="156" name="Text Box 545"/>
            <p:cNvSpPr txBox="1">
              <a:spLocks noChangeArrowheads="1"/>
            </p:cNvSpPr>
            <p:nvPr/>
          </p:nvSpPr>
          <p:spPr bwMode="auto">
            <a:xfrm>
              <a:off x="1297508" y="5229248"/>
              <a:ext cx="863998" cy="63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X-ray tubes</a:t>
              </a:r>
            </a:p>
          </p:txBody>
        </p:sp>
        <p:sp>
          <p:nvSpPr>
            <p:cNvPr id="157" name="Freeform 603"/>
            <p:cNvSpPr>
              <a:spLocks/>
            </p:cNvSpPr>
            <p:nvPr/>
          </p:nvSpPr>
          <p:spPr bwMode="auto">
            <a:xfrm>
              <a:off x="1547659" y="4221109"/>
              <a:ext cx="1151997" cy="180021"/>
            </a:xfrm>
            <a:custGeom>
              <a:avLst/>
              <a:gdLst>
                <a:gd name="T0" fmla="*/ 0 w 702"/>
                <a:gd name="T1" fmla="*/ 0 h 97"/>
                <a:gd name="T2" fmla="*/ 605 w 702"/>
                <a:gd name="T3" fmla="*/ 0 h 97"/>
                <a:gd name="T4" fmla="*/ 702 w 702"/>
                <a:gd name="T5" fmla="*/ 97 h 97"/>
                <a:gd name="T6" fmla="*/ 679 w 702"/>
                <a:gd name="T7" fmla="*/ 52 h 97"/>
                <a:gd name="T8" fmla="*/ 657 w 702"/>
                <a:gd name="T9" fmla="*/ 74 h 97"/>
                <a:gd name="T10" fmla="*/ 702 w 702"/>
                <a:gd name="T11" fmla="*/ 97 h 97"/>
                <a:gd name="T12" fmla="*/ 605 w 702"/>
                <a:gd name="T13" fmla="*/ 0 h 97"/>
                <a:gd name="T14" fmla="*/ 0 w 702"/>
                <a:gd name="T15" fmla="*/ 0 h 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2"/>
                <a:gd name="T25" fmla="*/ 0 h 97"/>
                <a:gd name="T26" fmla="*/ 702 w 702"/>
                <a:gd name="T27" fmla="*/ 97 h 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2" h="97">
                  <a:moveTo>
                    <a:pt x="0" y="0"/>
                  </a:moveTo>
                  <a:lnTo>
                    <a:pt x="605" y="0"/>
                  </a:lnTo>
                  <a:lnTo>
                    <a:pt x="702" y="97"/>
                  </a:lnTo>
                  <a:lnTo>
                    <a:pt x="679" y="52"/>
                  </a:lnTo>
                  <a:lnTo>
                    <a:pt x="657" y="74"/>
                  </a:lnTo>
                  <a:lnTo>
                    <a:pt x="702" y="97"/>
                  </a:lnTo>
                  <a:lnTo>
                    <a:pt x="6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58" name="Freeform 605"/>
            <p:cNvSpPr>
              <a:spLocks/>
            </p:cNvSpPr>
            <p:nvPr/>
          </p:nvSpPr>
          <p:spPr bwMode="auto">
            <a:xfrm>
              <a:off x="2541397" y="4221109"/>
              <a:ext cx="107999" cy="360001"/>
            </a:xfrm>
            <a:custGeom>
              <a:avLst/>
              <a:gdLst>
                <a:gd name="T0" fmla="*/ 0 w 82"/>
                <a:gd name="T1" fmla="*/ 0 h 157"/>
                <a:gd name="T2" fmla="*/ 82 w 82"/>
                <a:gd name="T3" fmla="*/ 157 h 157"/>
                <a:gd name="T4" fmla="*/ 75 w 82"/>
                <a:gd name="T5" fmla="*/ 112 h 157"/>
                <a:gd name="T6" fmla="*/ 45 w 82"/>
                <a:gd name="T7" fmla="*/ 120 h 157"/>
                <a:gd name="T8" fmla="*/ 82 w 82"/>
                <a:gd name="T9" fmla="*/ 157 h 157"/>
                <a:gd name="T10" fmla="*/ 0 w 82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157"/>
                <a:gd name="T20" fmla="*/ 82 w 82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157">
                  <a:moveTo>
                    <a:pt x="0" y="0"/>
                  </a:moveTo>
                  <a:lnTo>
                    <a:pt x="82" y="157"/>
                  </a:lnTo>
                  <a:lnTo>
                    <a:pt x="75" y="112"/>
                  </a:lnTo>
                  <a:lnTo>
                    <a:pt x="45" y="120"/>
                  </a:lnTo>
                  <a:lnTo>
                    <a:pt x="82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59" name="Text Box 544"/>
            <p:cNvSpPr txBox="1">
              <a:spLocks noChangeArrowheads="1"/>
            </p:cNvSpPr>
            <p:nvPr/>
          </p:nvSpPr>
          <p:spPr bwMode="auto">
            <a:xfrm>
              <a:off x="1297508" y="3996764"/>
              <a:ext cx="1115998" cy="63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First generation</a:t>
              </a:r>
            </a:p>
          </p:txBody>
        </p:sp>
        <p:sp>
          <p:nvSpPr>
            <p:cNvPr id="160" name="Freeform 600"/>
            <p:cNvSpPr>
              <a:spLocks/>
            </p:cNvSpPr>
            <p:nvPr/>
          </p:nvSpPr>
          <p:spPr bwMode="auto">
            <a:xfrm>
              <a:off x="1593311" y="3537076"/>
              <a:ext cx="1272111" cy="108000"/>
            </a:xfrm>
            <a:custGeom>
              <a:avLst/>
              <a:gdLst>
                <a:gd name="T0" fmla="*/ 0 w 747"/>
                <a:gd name="T1" fmla="*/ 0 h 90"/>
                <a:gd name="T2" fmla="*/ 650 w 747"/>
                <a:gd name="T3" fmla="*/ 0 h 90"/>
                <a:gd name="T4" fmla="*/ 747 w 747"/>
                <a:gd name="T5" fmla="*/ 90 h 90"/>
                <a:gd name="T6" fmla="*/ 725 w 747"/>
                <a:gd name="T7" fmla="*/ 45 h 90"/>
                <a:gd name="T8" fmla="*/ 702 w 747"/>
                <a:gd name="T9" fmla="*/ 67 h 90"/>
                <a:gd name="T10" fmla="*/ 747 w 747"/>
                <a:gd name="T11" fmla="*/ 90 h 90"/>
                <a:gd name="T12" fmla="*/ 650 w 747"/>
                <a:gd name="T13" fmla="*/ 0 h 90"/>
                <a:gd name="T14" fmla="*/ 0 w 747"/>
                <a:gd name="T15" fmla="*/ 0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7"/>
                <a:gd name="T25" fmla="*/ 0 h 90"/>
                <a:gd name="T26" fmla="*/ 747 w 747"/>
                <a:gd name="T27" fmla="*/ 90 h 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7" h="90">
                  <a:moveTo>
                    <a:pt x="0" y="0"/>
                  </a:moveTo>
                  <a:lnTo>
                    <a:pt x="650" y="0"/>
                  </a:lnTo>
                  <a:lnTo>
                    <a:pt x="747" y="90"/>
                  </a:lnTo>
                  <a:lnTo>
                    <a:pt x="725" y="45"/>
                  </a:lnTo>
                  <a:lnTo>
                    <a:pt x="702" y="67"/>
                  </a:lnTo>
                  <a:lnTo>
                    <a:pt x="747" y="90"/>
                  </a:lnTo>
                  <a:lnTo>
                    <a:pt x="6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61" name="Text Box 543"/>
            <p:cNvSpPr txBox="1">
              <a:spLocks noChangeArrowheads="1"/>
            </p:cNvSpPr>
            <p:nvPr/>
          </p:nvSpPr>
          <p:spPr bwMode="auto">
            <a:xfrm>
              <a:off x="1297508" y="3312682"/>
              <a:ext cx="1295998" cy="630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Second generation</a:t>
              </a:r>
            </a:p>
          </p:txBody>
        </p:sp>
        <p:sp>
          <p:nvSpPr>
            <p:cNvPr id="162" name="Freeform 616"/>
            <p:cNvSpPr>
              <a:spLocks/>
            </p:cNvSpPr>
            <p:nvPr/>
          </p:nvSpPr>
          <p:spPr bwMode="auto">
            <a:xfrm>
              <a:off x="4043690" y="1232763"/>
              <a:ext cx="216000" cy="3586737"/>
            </a:xfrm>
            <a:custGeom>
              <a:avLst/>
              <a:gdLst>
                <a:gd name="T0" fmla="*/ 15 w 98"/>
                <a:gd name="T1" fmla="*/ 0 h 1546"/>
                <a:gd name="T2" fmla="*/ 98 w 98"/>
                <a:gd name="T3" fmla="*/ 82 h 1546"/>
                <a:gd name="T4" fmla="*/ 98 w 98"/>
                <a:gd name="T5" fmla="*/ 1457 h 1546"/>
                <a:gd name="T6" fmla="*/ 0 w 98"/>
                <a:gd name="T7" fmla="*/ 1546 h 15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546"/>
                <a:gd name="T14" fmla="*/ 98 w 98"/>
                <a:gd name="T15" fmla="*/ 1546 h 15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546">
                  <a:moveTo>
                    <a:pt x="15" y="0"/>
                  </a:moveTo>
                  <a:lnTo>
                    <a:pt x="98" y="82"/>
                  </a:lnTo>
                  <a:lnTo>
                    <a:pt x="98" y="1457"/>
                  </a:lnTo>
                  <a:lnTo>
                    <a:pt x="0" y="1546"/>
                  </a:lnTo>
                </a:path>
              </a:pathLst>
            </a:custGeom>
            <a:noFill/>
            <a:ln w="34925">
              <a:solidFill>
                <a:srgbClr val="EF04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63" name="Text Box 539"/>
            <p:cNvSpPr txBox="1">
              <a:spLocks noChangeArrowheads="1"/>
            </p:cNvSpPr>
            <p:nvPr/>
          </p:nvSpPr>
          <p:spPr bwMode="auto">
            <a:xfrm rot="16200000" flipV="1">
              <a:off x="3375280" y="2599650"/>
              <a:ext cx="2204151" cy="67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Synchrotron Radiation</a:t>
              </a:r>
            </a:p>
          </p:txBody>
        </p:sp>
        <p:sp>
          <p:nvSpPr>
            <p:cNvPr id="164" name="Freeform 613"/>
            <p:cNvSpPr>
              <a:spLocks/>
            </p:cNvSpPr>
            <p:nvPr/>
          </p:nvSpPr>
          <p:spPr bwMode="auto">
            <a:xfrm>
              <a:off x="2649397" y="1988850"/>
              <a:ext cx="756083" cy="72009"/>
            </a:xfrm>
            <a:custGeom>
              <a:avLst/>
              <a:gdLst>
                <a:gd name="T0" fmla="*/ 0 w 201"/>
                <a:gd name="T1" fmla="*/ 60 h 60"/>
                <a:gd name="T2" fmla="*/ 134 w 201"/>
                <a:gd name="T3" fmla="*/ 60 h 60"/>
                <a:gd name="T4" fmla="*/ 201 w 201"/>
                <a:gd name="T5" fmla="*/ 0 h 60"/>
                <a:gd name="T6" fmla="*/ 171 w 201"/>
                <a:gd name="T7" fmla="*/ 38 h 60"/>
                <a:gd name="T8" fmla="*/ 149 w 201"/>
                <a:gd name="T9" fmla="*/ 23 h 60"/>
                <a:gd name="T10" fmla="*/ 201 w 201"/>
                <a:gd name="T11" fmla="*/ 0 h 60"/>
                <a:gd name="T12" fmla="*/ 134 w 201"/>
                <a:gd name="T13" fmla="*/ 60 h 60"/>
                <a:gd name="T14" fmla="*/ 0 w 201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"/>
                <a:gd name="T25" fmla="*/ 0 h 60"/>
                <a:gd name="T26" fmla="*/ 201 w 201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" h="60">
                  <a:moveTo>
                    <a:pt x="0" y="60"/>
                  </a:moveTo>
                  <a:lnTo>
                    <a:pt x="134" y="60"/>
                  </a:lnTo>
                  <a:lnTo>
                    <a:pt x="201" y="0"/>
                  </a:lnTo>
                  <a:lnTo>
                    <a:pt x="171" y="38"/>
                  </a:lnTo>
                  <a:lnTo>
                    <a:pt x="149" y="23"/>
                  </a:lnTo>
                  <a:lnTo>
                    <a:pt x="201" y="0"/>
                  </a:lnTo>
                  <a:lnTo>
                    <a:pt x="134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65" name="Freeform 614"/>
            <p:cNvSpPr>
              <a:spLocks/>
            </p:cNvSpPr>
            <p:nvPr/>
          </p:nvSpPr>
          <p:spPr bwMode="auto">
            <a:xfrm>
              <a:off x="2685401" y="2564917"/>
              <a:ext cx="502181" cy="96495"/>
            </a:xfrm>
            <a:custGeom>
              <a:avLst/>
              <a:gdLst>
                <a:gd name="T0" fmla="*/ 0 w 142"/>
                <a:gd name="T1" fmla="*/ 60 h 60"/>
                <a:gd name="T2" fmla="*/ 60 w 142"/>
                <a:gd name="T3" fmla="*/ 60 h 60"/>
                <a:gd name="T4" fmla="*/ 115 w 142"/>
                <a:gd name="T5" fmla="*/ 0 h 60"/>
                <a:gd name="T6" fmla="*/ 90 w 142"/>
                <a:gd name="T7" fmla="*/ 37 h 60"/>
                <a:gd name="T8" fmla="*/ 73 w 142"/>
                <a:gd name="T9" fmla="*/ 22 h 60"/>
                <a:gd name="T10" fmla="*/ 115 w 142"/>
                <a:gd name="T11" fmla="*/ 0 h 60"/>
                <a:gd name="T12" fmla="*/ 60 w 142"/>
                <a:gd name="T13" fmla="*/ 60 h 60"/>
                <a:gd name="T14" fmla="*/ 0 w 142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"/>
                <a:gd name="T26" fmla="*/ 142 w 142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">
                  <a:moveTo>
                    <a:pt x="0" y="60"/>
                  </a:moveTo>
                  <a:lnTo>
                    <a:pt x="75" y="60"/>
                  </a:lnTo>
                  <a:lnTo>
                    <a:pt x="142" y="0"/>
                  </a:lnTo>
                  <a:lnTo>
                    <a:pt x="112" y="37"/>
                  </a:lnTo>
                  <a:lnTo>
                    <a:pt x="90" y="22"/>
                  </a:lnTo>
                  <a:lnTo>
                    <a:pt x="142" y="0"/>
                  </a:lnTo>
                  <a:lnTo>
                    <a:pt x="75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66" name="Freeform 615"/>
            <p:cNvSpPr>
              <a:spLocks/>
            </p:cNvSpPr>
            <p:nvPr/>
          </p:nvSpPr>
          <p:spPr bwMode="auto">
            <a:xfrm>
              <a:off x="2048175" y="1952846"/>
              <a:ext cx="71999" cy="612002"/>
            </a:xfrm>
            <a:custGeom>
              <a:avLst/>
              <a:gdLst>
                <a:gd name="T0" fmla="*/ 45 w 45"/>
                <a:gd name="T1" fmla="*/ 0 h 508"/>
                <a:gd name="T2" fmla="*/ 0 w 45"/>
                <a:gd name="T3" fmla="*/ 0 h 508"/>
                <a:gd name="T4" fmla="*/ 0 w 45"/>
                <a:gd name="T5" fmla="*/ 508 h 508"/>
                <a:gd name="T6" fmla="*/ 38 w 45"/>
                <a:gd name="T7" fmla="*/ 508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508"/>
                <a:gd name="T14" fmla="*/ 45 w 45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508">
                  <a:moveTo>
                    <a:pt x="45" y="0"/>
                  </a:moveTo>
                  <a:lnTo>
                    <a:pt x="0" y="0"/>
                  </a:lnTo>
                  <a:lnTo>
                    <a:pt x="0" y="508"/>
                  </a:lnTo>
                  <a:lnTo>
                    <a:pt x="38" y="508"/>
                  </a:lnTo>
                </a:path>
              </a:pathLst>
            </a:custGeom>
            <a:noFill/>
            <a:ln w="11113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500" dirty="0">
                <a:ln>
                  <a:solidFill>
                    <a:sysClr val="windowText" lastClr="000000"/>
                  </a:solidFill>
                </a:ln>
                <a:latin typeface="Calibri" pitchFamily="34" charset="0"/>
              </a:endParaRPr>
            </a:p>
          </p:txBody>
        </p:sp>
        <p:sp>
          <p:nvSpPr>
            <p:cNvPr id="167" name="Text Box 542"/>
            <p:cNvSpPr txBox="1">
              <a:spLocks noChangeArrowheads="1"/>
            </p:cNvSpPr>
            <p:nvPr/>
          </p:nvSpPr>
          <p:spPr bwMode="auto">
            <a:xfrm>
              <a:off x="1034644" y="2060858"/>
              <a:ext cx="1066278" cy="466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Third</a:t>
              </a:r>
            </a:p>
            <a:p>
              <a:pPr algn="r"/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generation</a:t>
              </a:r>
            </a:p>
          </p:txBody>
        </p:sp>
        <p:sp>
          <p:nvSpPr>
            <p:cNvPr id="168" name="Text Box 546"/>
            <p:cNvSpPr txBox="1">
              <a:spLocks noChangeArrowheads="1"/>
            </p:cNvSpPr>
            <p:nvPr/>
          </p:nvSpPr>
          <p:spPr bwMode="auto">
            <a:xfrm>
              <a:off x="2053588" y="1835250"/>
              <a:ext cx="1240296" cy="393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ESRF (2014)</a:t>
              </a:r>
            </a:p>
          </p:txBody>
        </p:sp>
        <p:cxnSp>
          <p:nvCxnSpPr>
            <p:cNvPr id="169" name="Straight Connector 168"/>
            <p:cNvCxnSpPr/>
            <p:nvPr/>
          </p:nvCxnSpPr>
          <p:spPr>
            <a:xfrm flipH="1">
              <a:off x="3274023" y="1988911"/>
              <a:ext cx="208768" cy="54000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 Box 547"/>
            <p:cNvSpPr txBox="1">
              <a:spLocks noChangeArrowheads="1"/>
            </p:cNvSpPr>
            <p:nvPr/>
          </p:nvSpPr>
          <p:spPr bwMode="auto">
            <a:xfrm>
              <a:off x="2053588" y="2411319"/>
              <a:ext cx="1235922" cy="393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917" dirty="0">
                  <a:solidFill>
                    <a:srgbClr val="000090"/>
                  </a:solidFill>
                  <a:latin typeface="Calibri" pitchFamily="34" charset="0"/>
                </a:rPr>
                <a:t>ESRF (1994)</a:t>
              </a:r>
            </a:p>
          </p:txBody>
        </p:sp>
        <p:sp>
          <p:nvSpPr>
            <p:cNvPr id="171" name="Text Box 546"/>
            <p:cNvSpPr txBox="1">
              <a:spLocks noChangeArrowheads="1"/>
            </p:cNvSpPr>
            <p:nvPr/>
          </p:nvSpPr>
          <p:spPr bwMode="auto">
            <a:xfrm>
              <a:off x="1389011" y="939304"/>
              <a:ext cx="1440156" cy="760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8325" algn="ctr"/>
                  <a:tab pos="947738" algn="ctr"/>
                  <a:tab pos="1327150" algn="ctr"/>
                  <a:tab pos="1706563" algn="ctr"/>
                  <a:tab pos="2103438" algn="ctr"/>
                  <a:tab pos="2482850" algn="ctr"/>
                </a:tabLs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ESRF-</a:t>
              </a:r>
              <a:r>
                <a:rPr lang="en-GB" altLang="en-US" sz="1167" dirty="0" err="1">
                  <a:solidFill>
                    <a:srgbClr val="000090"/>
                  </a:solidFill>
                  <a:latin typeface="Calibri" pitchFamily="34" charset="0"/>
                </a:rPr>
                <a:t>EBS</a:t>
              </a:r>
              <a:r>
                <a:rPr lang="en-GB" altLang="en-US" sz="1167" dirty="0">
                  <a:solidFill>
                    <a:srgbClr val="000090"/>
                  </a:solidFill>
                  <a:latin typeface="Calibri" pitchFamily="34" charset="0"/>
                </a:rPr>
                <a:t> (2020)</a:t>
              </a:r>
            </a:p>
          </p:txBody>
        </p:sp>
        <p:cxnSp>
          <p:nvCxnSpPr>
            <p:cNvPr id="172" name="Straight Connector 171"/>
            <p:cNvCxnSpPr/>
            <p:nvPr/>
          </p:nvCxnSpPr>
          <p:spPr>
            <a:xfrm flipV="1">
              <a:off x="3493746" y="1484792"/>
              <a:ext cx="180000" cy="46800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Freeform 613"/>
            <p:cNvSpPr>
              <a:spLocks/>
            </p:cNvSpPr>
            <p:nvPr/>
          </p:nvSpPr>
          <p:spPr bwMode="auto">
            <a:xfrm>
              <a:off x="2953688" y="1520796"/>
              <a:ext cx="648071" cy="108012"/>
            </a:xfrm>
            <a:custGeom>
              <a:avLst/>
              <a:gdLst>
                <a:gd name="T0" fmla="*/ 0 w 201"/>
                <a:gd name="T1" fmla="*/ 60 h 60"/>
                <a:gd name="T2" fmla="*/ 134 w 201"/>
                <a:gd name="T3" fmla="*/ 60 h 60"/>
                <a:gd name="T4" fmla="*/ 201 w 201"/>
                <a:gd name="T5" fmla="*/ 0 h 60"/>
                <a:gd name="T6" fmla="*/ 171 w 201"/>
                <a:gd name="T7" fmla="*/ 38 h 60"/>
                <a:gd name="T8" fmla="*/ 149 w 201"/>
                <a:gd name="T9" fmla="*/ 23 h 60"/>
                <a:gd name="T10" fmla="*/ 201 w 201"/>
                <a:gd name="T11" fmla="*/ 0 h 60"/>
                <a:gd name="T12" fmla="*/ 134 w 201"/>
                <a:gd name="T13" fmla="*/ 60 h 60"/>
                <a:gd name="T14" fmla="*/ 0 w 201"/>
                <a:gd name="T15" fmla="*/ 6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"/>
                <a:gd name="T25" fmla="*/ 0 h 60"/>
                <a:gd name="T26" fmla="*/ 201 w 201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" h="60">
                  <a:moveTo>
                    <a:pt x="0" y="60"/>
                  </a:moveTo>
                  <a:lnTo>
                    <a:pt x="134" y="60"/>
                  </a:lnTo>
                  <a:lnTo>
                    <a:pt x="201" y="0"/>
                  </a:lnTo>
                  <a:lnTo>
                    <a:pt x="171" y="38"/>
                  </a:lnTo>
                  <a:lnTo>
                    <a:pt x="149" y="23"/>
                  </a:lnTo>
                  <a:lnTo>
                    <a:pt x="201" y="0"/>
                  </a:lnTo>
                  <a:lnTo>
                    <a:pt x="134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74" name="Oval 618"/>
            <p:cNvSpPr>
              <a:spLocks noChangeArrowheads="1"/>
            </p:cNvSpPr>
            <p:nvPr/>
          </p:nvSpPr>
          <p:spPr bwMode="auto">
            <a:xfrm>
              <a:off x="3624044" y="1448786"/>
              <a:ext cx="90000" cy="90000"/>
            </a:xfrm>
            <a:prstGeom prst="ellipse">
              <a:avLst/>
            </a:prstGeom>
            <a:solidFill>
              <a:schemeClr val="tx2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175" name="Oval 618"/>
            <p:cNvSpPr>
              <a:spLocks noChangeArrowheads="1"/>
            </p:cNvSpPr>
            <p:nvPr/>
          </p:nvSpPr>
          <p:spPr bwMode="auto">
            <a:xfrm>
              <a:off x="3437790" y="1916842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H="1">
              <a:off x="2267739" y="2569729"/>
              <a:ext cx="994930" cy="34515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Freeform 602"/>
            <p:cNvSpPr>
              <a:spLocks/>
            </p:cNvSpPr>
            <p:nvPr/>
          </p:nvSpPr>
          <p:spPr bwMode="auto">
            <a:xfrm>
              <a:off x="2703417" y="3537077"/>
              <a:ext cx="126000" cy="360001"/>
            </a:xfrm>
            <a:custGeom>
              <a:avLst/>
              <a:gdLst>
                <a:gd name="T0" fmla="*/ 0 w 75"/>
                <a:gd name="T1" fmla="*/ 0 h 232"/>
                <a:gd name="T2" fmla="*/ 75 w 75"/>
                <a:gd name="T3" fmla="*/ 232 h 232"/>
                <a:gd name="T4" fmla="*/ 75 w 75"/>
                <a:gd name="T5" fmla="*/ 187 h 232"/>
                <a:gd name="T6" fmla="*/ 45 w 75"/>
                <a:gd name="T7" fmla="*/ 187 h 232"/>
                <a:gd name="T8" fmla="*/ 75 w 75"/>
                <a:gd name="T9" fmla="*/ 232 h 232"/>
                <a:gd name="T10" fmla="*/ 0 w 75"/>
                <a:gd name="T11" fmla="*/ 0 h 2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232"/>
                <a:gd name="T20" fmla="*/ 75 w 75"/>
                <a:gd name="T21" fmla="*/ 232 h 2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232">
                  <a:moveTo>
                    <a:pt x="0" y="0"/>
                  </a:moveTo>
                  <a:lnTo>
                    <a:pt x="75" y="232"/>
                  </a:lnTo>
                  <a:lnTo>
                    <a:pt x="75" y="187"/>
                  </a:lnTo>
                  <a:lnTo>
                    <a:pt x="45" y="187"/>
                  </a:lnTo>
                  <a:lnTo>
                    <a:pt x="75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13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GB" sz="1500" dirty="0">
                <a:latin typeface="Calibri" pitchFamily="34" charset="0"/>
              </a:endParaRPr>
            </a:p>
          </p:txBody>
        </p:sp>
        <p:sp>
          <p:nvSpPr>
            <p:cNvPr id="178" name="Oval 594"/>
            <p:cNvSpPr>
              <a:spLocks noChangeArrowheads="1"/>
            </p:cNvSpPr>
            <p:nvPr/>
          </p:nvSpPr>
          <p:spPr bwMode="auto">
            <a:xfrm>
              <a:off x="2883433" y="3639003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179" name="Oval 595"/>
            <p:cNvSpPr>
              <a:spLocks noChangeArrowheads="1"/>
            </p:cNvSpPr>
            <p:nvPr/>
          </p:nvSpPr>
          <p:spPr bwMode="auto">
            <a:xfrm>
              <a:off x="2811168" y="3915620"/>
              <a:ext cx="90257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180" name="Oval 597"/>
            <p:cNvSpPr>
              <a:spLocks noChangeArrowheads="1"/>
            </p:cNvSpPr>
            <p:nvPr/>
          </p:nvSpPr>
          <p:spPr bwMode="auto">
            <a:xfrm>
              <a:off x="2631405" y="4581151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181" name="Oval 596"/>
            <p:cNvSpPr>
              <a:spLocks noChangeArrowheads="1"/>
            </p:cNvSpPr>
            <p:nvPr/>
          </p:nvSpPr>
          <p:spPr bwMode="auto">
            <a:xfrm>
              <a:off x="2700084" y="4365126"/>
              <a:ext cx="90257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182" name="Oval 617"/>
            <p:cNvSpPr>
              <a:spLocks noChangeArrowheads="1"/>
            </p:cNvSpPr>
            <p:nvPr/>
          </p:nvSpPr>
          <p:spPr bwMode="auto">
            <a:xfrm>
              <a:off x="3221852" y="2492908"/>
              <a:ext cx="90000" cy="90000"/>
            </a:xfrm>
            <a:prstGeom prst="ellipse">
              <a:avLst/>
            </a:prstGeom>
            <a:solidFill>
              <a:srgbClr val="EF047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sp>
          <p:nvSpPr>
            <p:cNvPr id="183" name="Oval 598"/>
            <p:cNvSpPr>
              <a:spLocks noChangeArrowheads="1"/>
            </p:cNvSpPr>
            <p:nvPr/>
          </p:nvSpPr>
          <p:spPr bwMode="auto">
            <a:xfrm>
              <a:off x="2339747" y="5576039"/>
              <a:ext cx="90000" cy="90000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  <p:cxnSp>
          <p:nvCxnSpPr>
            <p:cNvPr id="184" name="Straight Connector 183"/>
            <p:cNvCxnSpPr/>
            <p:nvPr/>
          </p:nvCxnSpPr>
          <p:spPr>
            <a:xfrm flipV="1">
              <a:off x="1259629" y="6021318"/>
              <a:ext cx="10079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599"/>
            <p:cNvSpPr>
              <a:spLocks noChangeArrowheads="1"/>
            </p:cNvSpPr>
            <p:nvPr/>
          </p:nvSpPr>
          <p:spPr bwMode="auto">
            <a:xfrm>
              <a:off x="1259498" y="5985284"/>
              <a:ext cx="90000" cy="90000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GB" altLang="en-US" sz="1333" dirty="0">
                <a:latin typeface="Calibri" pitchFamily="34" charset="0"/>
              </a:endParaRPr>
            </a:p>
          </p:txBody>
        </p:sp>
      </p:grpSp>
      <p:sp>
        <p:nvSpPr>
          <p:cNvPr id="76" name="Teardrop 75"/>
          <p:cNvSpPr/>
          <p:nvPr/>
        </p:nvSpPr>
        <p:spPr>
          <a:xfrm>
            <a:off x="1290130" y="2602201"/>
            <a:ext cx="3031801" cy="2222220"/>
          </a:xfrm>
          <a:prstGeom prst="teardrop">
            <a:avLst>
              <a:gd name="adj" fmla="val 11085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altLang="ko-KR" sz="1083" dirty="0">
              <a:solidFill>
                <a:schemeClr val="bg1"/>
              </a:solidFill>
              <a:latin typeface="Calibri" panose="020F0502020204030204" pitchFamily="34" charset="0"/>
              <a:ea typeface="Gulim" pitchFamily="34" charset="-127"/>
              <a:cs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475255" y="2869287"/>
            <a:ext cx="2760138" cy="1733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1" indent="-148161">
              <a:buFont typeface="Wingdings" panose="05000000000000000000" pitchFamily="2" charset="2"/>
              <a:buChar char="Ø"/>
            </a:pPr>
            <a:r>
              <a:rPr lang="en-GB" sz="1333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/>
              </a:rPr>
              <a:t>~100 times more brilliant and coherent X-rays </a:t>
            </a:r>
          </a:p>
          <a:p>
            <a:pPr marL="148161" indent="-148161">
              <a:buFont typeface="Wingdings" panose="05000000000000000000" pitchFamily="2" charset="2"/>
              <a:buChar char="Ø"/>
            </a:pPr>
            <a:r>
              <a:rPr lang="en-GB" sz="1333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/>
              </a:rPr>
              <a:t>Programme to exploit the qualities of this new and unique extremely brilliant X-ray source:</a:t>
            </a:r>
          </a:p>
          <a:p>
            <a:pPr marL="148161" indent="-148161"/>
            <a:r>
              <a:rPr lang="en-GB" sz="1333" dirty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     - Creation of new </a:t>
            </a:r>
            <a:r>
              <a:rPr lang="en-GB" sz="1333" dirty="0" err="1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beamlines</a:t>
            </a:r>
            <a:endParaRPr lang="en-GB" sz="1333" dirty="0">
              <a:solidFill>
                <a:schemeClr val="bg1"/>
              </a:solidFill>
              <a:latin typeface="Calibri" panose="020F0502020204030204" pitchFamily="34" charset="0"/>
              <a:cs typeface="Calibri"/>
            </a:endParaRPr>
          </a:p>
          <a:p>
            <a:pPr marL="148161" indent="-148161"/>
            <a:r>
              <a:rPr lang="en-GB" sz="1333" dirty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     - Innovative detector programme</a:t>
            </a:r>
          </a:p>
          <a:p>
            <a:pPr marL="148161" indent="-148161"/>
            <a:r>
              <a:rPr lang="en-GB" sz="1333" dirty="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     - « Data as a Service » strategy</a:t>
            </a:r>
            <a:endParaRPr lang="en-GB" altLang="ko-KR" sz="1333" dirty="0">
              <a:solidFill>
                <a:schemeClr val="bg1"/>
              </a:solidFill>
              <a:latin typeface="Calibri" panose="020F0502020204030204" pitchFamily="34" charset="0"/>
              <a:ea typeface="Gulim" pitchFamily="34" charset="-127"/>
              <a:cs typeface="Calibri"/>
            </a:endParaRPr>
          </a:p>
        </p:txBody>
      </p:sp>
      <p:pic>
        <p:nvPicPr>
          <p:cNvPr id="79" name="Picture 78" descr="780300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160" y="1731584"/>
            <a:ext cx="3838398" cy="131189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9" y="3178386"/>
            <a:ext cx="1106633" cy="6156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81" name="Picture 80" descr="LOGO EBS _white background.jpg"/>
          <p:cNvPicPr>
            <a:picLocks noChangeAspect="1"/>
          </p:cNvPicPr>
          <p:nvPr/>
        </p:nvPicPr>
        <p:blipFill>
          <a:blip r:embed="rId5" cstate="print"/>
          <a:srcRect l="8287" t="9163" r="8846" b="9902"/>
          <a:stretch>
            <a:fillRect/>
          </a:stretch>
        </p:blipFill>
        <p:spPr>
          <a:xfrm>
            <a:off x="118159" y="1046354"/>
            <a:ext cx="982492" cy="1301801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956263" y="839176"/>
            <a:ext cx="35523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ko-KR" sz="2000" b="1" dirty="0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ESRF Extremely Brilliant Source </a:t>
            </a:r>
          </a:p>
          <a:p>
            <a:pPr algn="ctr"/>
            <a:r>
              <a:rPr lang="en-GB" altLang="ko-KR" sz="2000" b="1" dirty="0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ESRF-</a:t>
            </a:r>
            <a:r>
              <a:rPr lang="en-GB" altLang="ko-KR" sz="2000" b="1" dirty="0" err="1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EBS</a:t>
            </a:r>
            <a:r>
              <a:rPr lang="en-GB" altLang="ko-KR" sz="2000" b="1" dirty="0">
                <a:solidFill>
                  <a:srgbClr val="132577"/>
                </a:solidFill>
                <a:latin typeface="Calibri" panose="020F0502020204030204" pitchFamily="34" charset="0"/>
                <a:ea typeface="Gulim" pitchFamily="34" charset="-127"/>
                <a:cs typeface="Calibri" panose="020F0502020204030204" pitchFamily="34" charset="0"/>
              </a:rPr>
              <a:t> – 150 M€ (2015-2022)</a:t>
            </a:r>
          </a:p>
        </p:txBody>
      </p:sp>
    </p:spTree>
    <p:extLst>
      <p:ext uri="{BB962C8B-B14F-4D97-AF65-F5344CB8AC3E}">
        <p14:creationId xmlns:p14="http://schemas.microsoft.com/office/powerpoint/2010/main" val="384686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Absorbers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pic>
        <p:nvPicPr>
          <p:cNvPr id="6" name="Picture 5" descr="8804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5384"/>
            <a:ext cx="7621323" cy="46363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40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absorbers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grpSp>
        <p:nvGrpSpPr>
          <p:cNvPr id="33" name="Group 42"/>
          <p:cNvGrpSpPr/>
          <p:nvPr/>
        </p:nvGrpSpPr>
        <p:grpSpPr>
          <a:xfrm>
            <a:off x="89587" y="2017408"/>
            <a:ext cx="7394888" cy="1678940"/>
            <a:chOff x="395537" y="2910543"/>
            <a:chExt cx="8164743" cy="1853728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b="18148"/>
            <a:stretch>
              <a:fillRect/>
            </a:stretch>
          </p:blipFill>
          <p:spPr bwMode="auto">
            <a:xfrm>
              <a:off x="395537" y="2910543"/>
              <a:ext cx="8164743" cy="181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2339754" y="2910543"/>
              <a:ext cx="1527765" cy="3002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67" dirty="0"/>
                <a:t>Photon Absorbers</a:t>
              </a:r>
              <a:endParaRPr lang="en-GB" sz="1167" dirty="0"/>
            </a:p>
          </p:txBody>
        </p:sp>
        <p:cxnSp>
          <p:nvCxnSpPr>
            <p:cNvPr id="36" name="Straight Arrow Connector 35"/>
            <p:cNvCxnSpPr>
              <a:stCxn id="35" idx="2"/>
            </p:cNvCxnSpPr>
            <p:nvPr/>
          </p:nvCxnSpPr>
          <p:spPr>
            <a:xfrm flipH="1">
              <a:off x="2483776" y="3210787"/>
              <a:ext cx="619860" cy="6502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5" idx="2"/>
            </p:cNvCxnSpPr>
            <p:nvPr/>
          </p:nvCxnSpPr>
          <p:spPr>
            <a:xfrm>
              <a:off x="3103636" y="3210787"/>
              <a:ext cx="1540372" cy="7366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475656" y="4293096"/>
              <a:ext cx="1777320" cy="3002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67" dirty="0"/>
                <a:t>Synchrotron radiation</a:t>
              </a:r>
              <a:endParaRPr lang="en-GB" sz="1167" dirty="0"/>
            </a:p>
          </p:txBody>
        </p:sp>
        <p:cxnSp>
          <p:nvCxnSpPr>
            <p:cNvPr id="39" name="Straight Arrow Connector 38"/>
            <p:cNvCxnSpPr>
              <a:stCxn id="38" idx="0"/>
            </p:cNvCxnSpPr>
            <p:nvPr/>
          </p:nvCxnSpPr>
          <p:spPr>
            <a:xfrm flipV="1">
              <a:off x="2364315" y="4077075"/>
              <a:ext cx="983550" cy="216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283968" y="4465915"/>
              <a:ext cx="864096" cy="864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263467">
              <a:off x="4371945" y="4520805"/>
              <a:ext cx="623354" cy="243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33" dirty="0"/>
                <a:t>E Beam</a:t>
              </a:r>
              <a:endParaRPr lang="en-GB" sz="833" dirty="0"/>
            </a:p>
          </p:txBody>
        </p:sp>
      </p:grpSp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15" y="3817608"/>
            <a:ext cx="1771686" cy="138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2069807" y="3937620"/>
            <a:ext cx="1260140" cy="63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67" dirty="0"/>
              <a:t>Absorber flange mounted on the ante-chamber</a:t>
            </a:r>
            <a:endParaRPr lang="en-GB" sz="1167" dirty="0"/>
          </a:p>
        </p:txBody>
      </p:sp>
      <p:sp>
        <p:nvSpPr>
          <p:cNvPr id="44" name="TextBox 43"/>
          <p:cNvSpPr txBox="1"/>
          <p:nvPr/>
        </p:nvSpPr>
        <p:spPr>
          <a:xfrm>
            <a:off x="749662" y="637254"/>
            <a:ext cx="6166432" cy="13744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indent="304259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333" dirty="0">
                <a:solidFill>
                  <a:srgbClr val="132577"/>
                </a:solidFill>
              </a:rPr>
              <a:t>~391 absorbers (including crotch absorbers, without injection cell specials) </a:t>
            </a:r>
          </a:p>
          <a:p>
            <a:pPr indent="304259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333" dirty="0">
                <a:solidFill>
                  <a:srgbClr val="132577"/>
                </a:solidFill>
              </a:rPr>
              <a:t>Total power to be absorbed: 504.5 kW (30 x 15.795 kW + 2x 15.314) kW</a:t>
            </a:r>
          </a:p>
          <a:p>
            <a:pPr indent="304259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333" dirty="0">
                <a:solidFill>
                  <a:srgbClr val="132577"/>
                </a:solidFill>
              </a:rPr>
              <a:t>Power density: 10 to 110 W/mm2 (normal  to beam)</a:t>
            </a:r>
          </a:p>
          <a:p>
            <a:pPr indent="304259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333" dirty="0">
                <a:solidFill>
                  <a:srgbClr val="132577"/>
                </a:solidFill>
              </a:rPr>
              <a:t> =&gt; moderate power parameters compared to current ESRF</a:t>
            </a:r>
          </a:p>
          <a:p>
            <a:pPr indent="304259"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333" dirty="0">
                <a:solidFill>
                  <a:srgbClr val="132577"/>
                </a:solidFill>
              </a:rPr>
              <a:t>Scattered radiation blocked in the absorber to avoid chamber cooling</a:t>
            </a:r>
            <a:endParaRPr lang="en-GB" sz="1333" dirty="0">
              <a:solidFill>
                <a:srgbClr val="132577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69807" y="4717707"/>
            <a:ext cx="1260140" cy="451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67" dirty="0"/>
              <a:t>Tight space constraints</a:t>
            </a:r>
            <a:endParaRPr lang="en-GB" sz="1167" dirty="0"/>
          </a:p>
        </p:txBody>
      </p:sp>
      <p:sp>
        <p:nvSpPr>
          <p:cNvPr id="47" name="Rectangle 46"/>
          <p:cNvSpPr/>
          <p:nvPr/>
        </p:nvSpPr>
        <p:spPr>
          <a:xfrm>
            <a:off x="3479540" y="3939058"/>
            <a:ext cx="4140460" cy="759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FontTx/>
              <a:buChar char="-"/>
            </a:pPr>
            <a:r>
              <a:rPr lang="en-US" sz="1167" dirty="0">
                <a:solidFill>
                  <a:srgbClr val="132577"/>
                </a:solidFill>
              </a:rPr>
              <a:t>CuCr1Zr  as an alternative to Glidcop</a:t>
            </a:r>
          </a:p>
          <a:p>
            <a:pPr>
              <a:spcAft>
                <a:spcPts val="500"/>
              </a:spcAft>
              <a:buFontTx/>
              <a:buChar char="-"/>
            </a:pPr>
            <a:r>
              <a:rPr lang="en-US" sz="1167" dirty="0">
                <a:solidFill>
                  <a:srgbClr val="132577"/>
                </a:solidFill>
              </a:rPr>
              <a:t> Integrate the CF flange in the CuCr1Zr  absorber body</a:t>
            </a:r>
          </a:p>
          <a:p>
            <a:pPr>
              <a:spcAft>
                <a:spcPts val="500"/>
              </a:spcAft>
            </a:pPr>
            <a:r>
              <a:rPr lang="en-US" sz="1167" dirty="0">
                <a:solidFill>
                  <a:srgbClr val="132577"/>
                </a:solidFill>
              </a:rPr>
              <a:t>(Sharma </a:t>
            </a:r>
            <a:r>
              <a:rPr lang="en-US" sz="1167" dirty="0" err="1">
                <a:solidFill>
                  <a:srgbClr val="132577"/>
                </a:solidFill>
              </a:rPr>
              <a:t>Sushil</a:t>
            </a:r>
            <a:r>
              <a:rPr lang="en-US" sz="1167" dirty="0">
                <a:solidFill>
                  <a:srgbClr val="132577"/>
                </a:solidFill>
              </a:rPr>
              <a:t> idea)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41</a:t>
            </a:fld>
            <a:endParaRPr lang="en-US" noProof="0"/>
          </a:p>
        </p:txBody>
      </p:sp>
      <p:sp>
        <p:nvSpPr>
          <p:cNvPr id="4" name="TextBox 3"/>
          <p:cNvSpPr txBox="1"/>
          <p:nvPr/>
        </p:nvSpPr>
        <p:spPr>
          <a:xfrm>
            <a:off x="3521968" y="4657700"/>
            <a:ext cx="3521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32577"/>
                </a:solidFill>
              </a:rPr>
              <a:t>All contracts placed, </a:t>
            </a:r>
            <a:br>
              <a:rPr lang="en-US" dirty="0" smtClean="0">
                <a:solidFill>
                  <a:srgbClr val="132577"/>
                </a:solidFill>
              </a:rPr>
            </a:br>
            <a:r>
              <a:rPr lang="en-US" dirty="0" smtClean="0">
                <a:solidFill>
                  <a:srgbClr val="132577"/>
                </a:solidFill>
              </a:rPr>
              <a:t>absorbers in production</a:t>
            </a:r>
            <a:endParaRPr lang="en-US" dirty="0">
              <a:solidFill>
                <a:srgbClr val="1325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16" descr="T Rot 0 deg.PNG"/>
          <p:cNvPicPr>
            <a:picLocks noChangeAspect="1"/>
          </p:cNvPicPr>
          <p:nvPr/>
        </p:nvPicPr>
        <p:blipFill>
          <a:blip r:embed="rId2" cstate="print"/>
          <a:srcRect l="23970" r="11496"/>
          <a:stretch>
            <a:fillRect/>
          </a:stretch>
        </p:blipFill>
        <p:spPr bwMode="auto">
          <a:xfrm>
            <a:off x="3158591" y="3602232"/>
            <a:ext cx="1254224" cy="93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/>
          <a:srcRect l="4479" t="1084" b="6639"/>
          <a:stretch/>
        </p:blipFill>
        <p:spPr>
          <a:xfrm>
            <a:off x="2963945" y="2780391"/>
            <a:ext cx="1538874" cy="1025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Absorbers</a:t>
            </a:r>
            <a:r>
              <a:rPr lang="fr-FR" dirty="0" smtClean="0"/>
              <a:t> design :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families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grpSp>
        <p:nvGrpSpPr>
          <p:cNvPr id="6" name="Group 43"/>
          <p:cNvGrpSpPr/>
          <p:nvPr/>
        </p:nvGrpSpPr>
        <p:grpSpPr>
          <a:xfrm>
            <a:off x="209602" y="661971"/>
            <a:ext cx="6897609" cy="1356151"/>
            <a:chOff x="251520" y="836712"/>
            <a:chExt cx="6552728" cy="1288343"/>
          </a:xfrm>
        </p:grpSpPr>
        <p:pic>
          <p:nvPicPr>
            <p:cNvPr id="7" name="Picture 6" descr="78030001.jpg"/>
            <p:cNvPicPr>
              <a:picLocks noChangeAspect="1"/>
            </p:cNvPicPr>
            <p:nvPr/>
          </p:nvPicPr>
          <p:blipFill rotWithShape="1">
            <a:blip r:embed="rId4" cstate="print"/>
            <a:srcRect l="987" t="51260" r="987" b="27450"/>
            <a:stretch/>
          </p:blipFill>
          <p:spPr>
            <a:xfrm>
              <a:off x="251520" y="836712"/>
              <a:ext cx="6552728" cy="1288343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953892" y="978012"/>
              <a:ext cx="213765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9" name="Oval 8"/>
            <p:cNvSpPr/>
            <p:nvPr/>
          </p:nvSpPr>
          <p:spPr>
            <a:xfrm>
              <a:off x="1355582" y="961478"/>
              <a:ext cx="213765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0" name="Oval 9"/>
            <p:cNvSpPr/>
            <p:nvPr/>
          </p:nvSpPr>
          <p:spPr>
            <a:xfrm>
              <a:off x="1790160" y="975006"/>
              <a:ext cx="212591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1" name="Oval 10"/>
            <p:cNvSpPr/>
            <p:nvPr/>
          </p:nvSpPr>
          <p:spPr>
            <a:xfrm>
              <a:off x="2155441" y="971999"/>
              <a:ext cx="212590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2" name="Oval 11"/>
            <p:cNvSpPr/>
            <p:nvPr/>
          </p:nvSpPr>
          <p:spPr>
            <a:xfrm>
              <a:off x="2530117" y="978012"/>
              <a:ext cx="213765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3" name="Oval 12"/>
            <p:cNvSpPr/>
            <p:nvPr/>
          </p:nvSpPr>
          <p:spPr>
            <a:xfrm>
              <a:off x="3139701" y="988535"/>
              <a:ext cx="213765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4" name="Oval 13"/>
            <p:cNvSpPr/>
            <p:nvPr/>
          </p:nvSpPr>
          <p:spPr>
            <a:xfrm>
              <a:off x="3403970" y="976509"/>
              <a:ext cx="212591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5" name="Oval 14"/>
            <p:cNvSpPr/>
            <p:nvPr/>
          </p:nvSpPr>
          <p:spPr>
            <a:xfrm>
              <a:off x="3729317" y="973503"/>
              <a:ext cx="213765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6" name="Oval 15"/>
            <p:cNvSpPr/>
            <p:nvPr/>
          </p:nvSpPr>
          <p:spPr>
            <a:xfrm>
              <a:off x="4205003" y="988535"/>
              <a:ext cx="212591" cy="13679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7" name="Oval 16"/>
            <p:cNvSpPr/>
            <p:nvPr/>
          </p:nvSpPr>
          <p:spPr>
            <a:xfrm>
              <a:off x="4981371" y="990038"/>
              <a:ext cx="212590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8" name="Oval 17"/>
            <p:cNvSpPr/>
            <p:nvPr/>
          </p:nvSpPr>
          <p:spPr>
            <a:xfrm>
              <a:off x="5334905" y="999057"/>
              <a:ext cx="213765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  <p:sp>
          <p:nvSpPr>
            <p:cNvPr id="19" name="Oval 18"/>
            <p:cNvSpPr/>
            <p:nvPr/>
          </p:nvSpPr>
          <p:spPr>
            <a:xfrm>
              <a:off x="5828210" y="978012"/>
              <a:ext cx="212591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5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37305" y="2053942"/>
            <a:ext cx="3060340" cy="5155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Family Toothed </a:t>
            </a:r>
            <a:r>
              <a:rPr lang="fr-FR" sz="1250" dirty="0"/>
              <a:t>(up to 110 W/mm</a:t>
            </a:r>
            <a:r>
              <a:rPr lang="fr-FR" sz="1250" baseline="30000" dirty="0"/>
              <a:t>2</a:t>
            </a:r>
            <a:r>
              <a:rPr lang="fr-FR" sz="1250" dirty="0"/>
              <a:t>)</a:t>
            </a:r>
            <a:endParaRPr lang="en-GB" sz="1250" dirty="0"/>
          </a:p>
          <a:p>
            <a:endParaRPr lang="en-US" sz="125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655143" y="2090062"/>
            <a:ext cx="3165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Family Frontal </a:t>
            </a:r>
            <a:r>
              <a:rPr lang="fr-FR" sz="1250" dirty="0"/>
              <a:t>(up to 50 W/mm</a:t>
            </a:r>
            <a:r>
              <a:rPr lang="fr-FR" sz="1250" baseline="30000" dirty="0"/>
              <a:t>2</a:t>
            </a:r>
            <a:r>
              <a:rPr lang="fr-FR" sz="1250" dirty="0"/>
              <a:t>)</a:t>
            </a:r>
            <a:endParaRPr lang="en-GB" sz="125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655143" y="2179950"/>
            <a:ext cx="0" cy="27400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5"/>
          <p:cNvGrpSpPr/>
          <p:nvPr/>
        </p:nvGrpSpPr>
        <p:grpSpPr>
          <a:xfrm>
            <a:off x="457285" y="2589344"/>
            <a:ext cx="2330680" cy="1779991"/>
            <a:chOff x="-387497" y="1359034"/>
            <a:chExt cx="4159817" cy="368521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02417" y="1359034"/>
              <a:ext cx="4074737" cy="163555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387497" y="3497901"/>
              <a:ext cx="2770538" cy="1546347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88006" y="2373111"/>
            <a:ext cx="1664044" cy="9030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/>
          <a:srcRect l="1" t="9592" r="2394" b="3776"/>
          <a:stretch/>
        </p:blipFill>
        <p:spPr>
          <a:xfrm>
            <a:off x="5605722" y="3338469"/>
            <a:ext cx="1687164" cy="4403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7583" y="3139838"/>
            <a:ext cx="822645" cy="153208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53003" y="5173237"/>
            <a:ext cx="1598251" cy="20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" dirty="0"/>
              <a:t>ABS CH9-1-29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7583" y="4715480"/>
            <a:ext cx="1598251" cy="20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" dirty="0"/>
              <a:t>ABS CH4-1-1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59395" y="3711589"/>
            <a:ext cx="1598251" cy="20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" dirty="0"/>
              <a:t>ABS CH5-1-1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05722" y="4027366"/>
            <a:ext cx="1732670" cy="5418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643376" y="4538269"/>
            <a:ext cx="1598251" cy="20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" dirty="0"/>
              <a:t>ABS CH13-1-13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1093" y="4343858"/>
            <a:ext cx="1581680" cy="6172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383420" y="4799508"/>
            <a:ext cx="1598251" cy="20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" dirty="0"/>
              <a:t>Crotch 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63856" y="3281393"/>
            <a:ext cx="817815" cy="181159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75023" y="5031047"/>
            <a:ext cx="2160240" cy="297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No weld, no braze</a:t>
            </a:r>
            <a:endParaRPr lang="en-GB" sz="1333" dirty="0"/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116298" y="4433430"/>
            <a:ext cx="1355308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Temperature </a:t>
            </a:r>
            <a:r>
              <a:rPr lang="en-US" sz="1000" i="1" dirty="0" smtClean="0"/>
              <a:t>photon</a:t>
            </a:r>
            <a:endParaRPr lang="en-US" sz="1000" i="1" dirty="0"/>
          </a:p>
          <a:p>
            <a:r>
              <a:rPr lang="en-US" sz="1000" i="1" dirty="0" smtClean="0"/>
              <a:t>Toothed </a:t>
            </a:r>
            <a:r>
              <a:rPr lang="en-US" sz="1000" i="1" dirty="0"/>
              <a:t>absorber</a:t>
            </a:r>
            <a:endParaRPr lang="en-GB" sz="10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637304" y="2355767"/>
            <a:ext cx="39367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132577"/>
                </a:solidFill>
              </a:rPr>
              <a:t>Toothed geometry optimized to reduce thermal stresses over large area</a:t>
            </a:r>
            <a:endParaRPr lang="en-GB" sz="1200" dirty="0">
              <a:solidFill>
                <a:srgbClr val="13257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42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Absorbers optimized to block scattered radiation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b="6026"/>
          <a:stretch>
            <a:fillRect/>
          </a:stretch>
        </p:blipFill>
        <p:spPr>
          <a:xfrm>
            <a:off x="4474133" y="637253"/>
            <a:ext cx="3145869" cy="1884272"/>
          </a:xfrm>
          <a:prstGeom prst="rect">
            <a:avLst/>
          </a:prstGeom>
        </p:spPr>
      </p:pic>
      <p:pic>
        <p:nvPicPr>
          <p:cNvPr id="8" name="Picture 7" descr="Slide5.JPG"/>
          <p:cNvPicPr/>
          <p:nvPr/>
        </p:nvPicPr>
        <p:blipFill>
          <a:blip r:embed="rId3" cstate="print"/>
          <a:srcRect l="16047" t="9534" r="24718" b="42967"/>
          <a:stretch>
            <a:fillRect/>
          </a:stretch>
        </p:blipFill>
        <p:spPr>
          <a:xfrm>
            <a:off x="123715" y="3149691"/>
            <a:ext cx="2897333" cy="1740193"/>
          </a:xfrm>
          <a:prstGeom prst="rect">
            <a:avLst/>
          </a:prstGeom>
        </p:spPr>
      </p:pic>
      <p:sp>
        <p:nvSpPr>
          <p:cNvPr id="9" name="ZoneTexte 13"/>
          <p:cNvSpPr txBox="1">
            <a:spLocks noChangeArrowheads="1"/>
          </p:cNvSpPr>
          <p:nvPr/>
        </p:nvSpPr>
        <p:spPr bwMode="auto">
          <a:xfrm>
            <a:off x="377593" y="914001"/>
            <a:ext cx="3660407" cy="40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333" dirty="0">
                <a:solidFill>
                  <a:srgbClr val="132577"/>
                </a:solidFill>
              </a:rPr>
              <a:t> </a:t>
            </a:r>
            <a:r>
              <a:rPr lang="en-US" sz="1333" dirty="0" smtClean="0">
                <a:solidFill>
                  <a:srgbClr val="132577"/>
                </a:solidFill>
              </a:rPr>
              <a:t>No water </a:t>
            </a:r>
            <a:r>
              <a:rPr lang="en-US" sz="1333" dirty="0">
                <a:solidFill>
                  <a:srgbClr val="132577"/>
                </a:solidFill>
              </a:rPr>
              <a:t>cooling on chambers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0176" y="3457568"/>
            <a:ext cx="1740192" cy="15832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039" y="2035143"/>
            <a:ext cx="4050027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dirty="0"/>
              <a:t>Teeth Absorbers intercept the Radiation at grazing angle </a:t>
            </a:r>
            <a:endParaRPr lang="en-GB" sz="1167" dirty="0"/>
          </a:p>
        </p:txBody>
      </p:sp>
      <p:sp>
        <p:nvSpPr>
          <p:cNvPr id="12" name="TextBox 11"/>
          <p:cNvSpPr txBox="1"/>
          <p:nvPr/>
        </p:nvSpPr>
        <p:spPr>
          <a:xfrm>
            <a:off x="1691551" y="2532031"/>
            <a:ext cx="2820313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1167" dirty="0"/>
              <a:t>Scattered fraction is high (5-10%)</a:t>
            </a:r>
          </a:p>
          <a:p>
            <a:endParaRPr lang="en-US" sz="1167" dirty="0"/>
          </a:p>
          <a:p>
            <a:pPr algn="r"/>
            <a:r>
              <a:rPr lang="en-GB" sz="1167" u="sng" dirty="0"/>
              <a:t>Long End Tooth </a:t>
            </a:r>
            <a:r>
              <a:rPr lang="en-GB" sz="1167" dirty="0"/>
              <a:t>blocking the Scattered Radiation from reaching the Chamber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0122" y="2842015"/>
            <a:ext cx="2665816" cy="63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dirty="0"/>
              <a:t>Frontal Absorbers intercept Radiation close to Normal Incidence</a:t>
            </a:r>
          </a:p>
          <a:p>
            <a:r>
              <a:rPr lang="en-US" sz="1167" dirty="0"/>
              <a:t>=&gt; Scattered Fraction is low (&lt;3%)</a:t>
            </a:r>
            <a:endParaRPr lang="en-GB" sz="1167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650093" y="2977513"/>
            <a:ext cx="0" cy="20402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473444" y="3520741"/>
            <a:ext cx="589463" cy="52905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69233" y="3410754"/>
            <a:ext cx="1800200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u="sng" dirty="0"/>
              <a:t>Screen</a:t>
            </a:r>
            <a:r>
              <a:rPr lang="en-US" sz="1167" dirty="0"/>
              <a:t> blocking most of the scattered radiation</a:t>
            </a:r>
            <a:endParaRPr lang="en-GB" sz="1167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1473444" y="3636521"/>
            <a:ext cx="1295789" cy="77331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19"/>
          <p:cNvSpPr txBox="1"/>
          <p:nvPr/>
        </p:nvSpPr>
        <p:spPr>
          <a:xfrm>
            <a:off x="1502271" y="4875768"/>
            <a:ext cx="2960987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i="1" dirty="0"/>
              <a:t>Efficiency </a:t>
            </a:r>
            <a:r>
              <a:rPr lang="en-US" sz="1167" i="1" dirty="0">
                <a:sym typeface="Symbol" panose="05050102010706020507" pitchFamily="18" charset="2"/>
              </a:rPr>
              <a:t> 85%</a:t>
            </a:r>
            <a:r>
              <a:rPr lang="en-US" sz="1167" dirty="0"/>
              <a:t> </a:t>
            </a:r>
            <a:r>
              <a:rPr lang="en-US" sz="1167" dirty="0" smtClean="0"/>
              <a:t> </a:t>
            </a:r>
            <a:r>
              <a:rPr lang="en-US" sz="1167" i="1" dirty="0" smtClean="0"/>
              <a:t>(</a:t>
            </a:r>
            <a:r>
              <a:rPr lang="en-US" sz="1167" i="1" dirty="0"/>
              <a:t>Screen + Long Tooth)</a:t>
            </a:r>
            <a:endParaRPr lang="en-GB" sz="1167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290054" y="997293"/>
            <a:ext cx="872355" cy="233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17" dirty="0"/>
              <a:t>60degC local</a:t>
            </a:r>
            <a:endParaRPr lang="en-GB" sz="917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010133" y="1177314"/>
            <a:ext cx="780087" cy="4800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73475" y="4649858"/>
            <a:ext cx="27959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An average 10W≤ </a:t>
            </a:r>
            <a:r>
              <a:rPr lang="en-US" sz="1000" dirty="0" err="1">
                <a:latin typeface="Calibri" pitchFamily="34" charset="0"/>
              </a:rPr>
              <a:t>P</a:t>
            </a:r>
            <a:r>
              <a:rPr lang="en-US" sz="1000" baseline="-25000" dirty="0" err="1">
                <a:latin typeface="Calibri" pitchFamily="34" charset="0"/>
              </a:rPr>
              <a:t>scatt</a:t>
            </a:r>
            <a:r>
              <a:rPr lang="en-US" sz="1000" baseline="-25000" dirty="0">
                <a:latin typeface="Calibri" pitchFamily="34" charset="0"/>
              </a:rPr>
              <a:t> </a:t>
            </a:r>
            <a:r>
              <a:rPr lang="en-US" sz="1000" dirty="0">
                <a:latin typeface="Calibri" pitchFamily="34" charset="0"/>
              </a:rPr>
              <a:t>≤30W </a:t>
            </a:r>
            <a:r>
              <a:rPr lang="en-US" sz="1000" dirty="0">
                <a:latin typeface="Calibri"/>
              </a:rPr>
              <a:t>irradiated on vessels</a:t>
            </a:r>
            <a:endParaRPr lang="en-GB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43</a:t>
            </a:fld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1000 large Power supplies and 1000 small Power Supplies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13"/>
          <p:cNvGraphicFramePr>
            <a:graphicFrameLocks/>
          </p:cNvGraphicFramePr>
          <p:nvPr/>
        </p:nvGraphicFramePr>
        <p:xfrm>
          <a:off x="149610" y="1007298"/>
          <a:ext cx="6720749" cy="3240197"/>
        </p:xfrm>
        <a:graphic>
          <a:graphicData uri="http://schemas.openxmlformats.org/drawingml/2006/table">
            <a:tbl>
              <a:tblPr/>
              <a:tblGrid>
                <a:gridCol w="1395312"/>
                <a:gridCol w="439523"/>
                <a:gridCol w="390688"/>
                <a:gridCol w="327898"/>
                <a:gridCol w="306968"/>
                <a:gridCol w="313944"/>
                <a:gridCol w="432547"/>
                <a:gridCol w="390688"/>
                <a:gridCol w="372082"/>
                <a:gridCol w="446499"/>
                <a:gridCol w="272086"/>
                <a:gridCol w="383711"/>
                <a:gridCol w="372082"/>
                <a:gridCol w="437198"/>
                <a:gridCol w="439523"/>
              </a:tblGrid>
              <a:tr h="211667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NOMINAL FIELD VALUES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Electrical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maxWatt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quantity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Length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dB/dx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lattice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Power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Current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OVdesign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 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9B8"/>
                    </a:solidFill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 cell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[m]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[T/m]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[kW]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[V]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[A]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factor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Imax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Pnom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Pmax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cell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Quadrupole, mod. gradient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QF1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Quadrupole, mod. gradient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QD2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Quadrupole</a:t>
                      </a:r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mod. gradient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QD3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Quadrupole, mod. gradient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QF4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Quadrupole, mod. gradient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QD5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11257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16705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Quadrupole, high gradient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QF6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Quadrupole, high gradient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QF8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Dipole-Quadrupole, high field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DQ1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Dipole-Quadrupole, mod field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DQ2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37.04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7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Sextupole, long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Sextupole, long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Octupole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OF1-2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PS power for </a:t>
                      </a:r>
                      <a:r>
                        <a:rPr lang="en-GB" sz="9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one cell </a:t>
                      </a: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 main electromagnets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KVA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magnet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coils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type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corrector AC+DC (5 independent coils)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AC+DC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6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Sextupole, short correctors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Total number of coils/cell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587" y="4257658"/>
            <a:ext cx="7470407" cy="700078"/>
          </a:xfrm>
          <a:noFill/>
        </p:spPr>
        <p:txBody>
          <a:bodyPr/>
          <a:lstStyle/>
          <a:p>
            <a:r>
              <a:rPr lang="en-US" sz="1167" b="0" dirty="0">
                <a:solidFill>
                  <a:srgbClr val="002060"/>
                </a:solidFill>
              </a:rPr>
              <a:t>About 1000 DC-DC  low voltage converters: the average channel power is around 1kW and a maximum of 2.3kW.</a:t>
            </a:r>
          </a:p>
          <a:p>
            <a:r>
              <a:rPr lang="en-US" sz="1167" b="0" dirty="0">
                <a:solidFill>
                  <a:srgbClr val="002060"/>
                </a:solidFill>
              </a:rPr>
              <a:t>The stability requested will be 15ppm with a MTBF of more than 400 000 hours. </a:t>
            </a:r>
          </a:p>
          <a:p>
            <a:r>
              <a:rPr lang="en-US" sz="1167" b="0" dirty="0">
                <a:solidFill>
                  <a:srgbClr val="002060"/>
                </a:solidFill>
              </a:rPr>
              <a:t>The integration in 32 cabinets will be designed with the Computer Services for redundancy and </a:t>
            </a:r>
            <a:r>
              <a:rPr lang="en-US" sz="1167" b="0" dirty="0">
                <a:solidFill>
                  <a:srgbClr val="C00000"/>
                </a:solidFill>
              </a:rPr>
              <a:t>HOT-</a:t>
            </a:r>
            <a:r>
              <a:rPr lang="en-US" sz="1167" b="0" dirty="0" err="1">
                <a:solidFill>
                  <a:srgbClr val="C00000"/>
                </a:solidFill>
              </a:rPr>
              <a:t>Swappability</a:t>
            </a:r>
            <a:endParaRPr lang="en-US" sz="1167" b="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620" y="2737487"/>
            <a:ext cx="6660740" cy="323165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B050"/>
                </a:solidFill>
              </a:rPr>
              <a:t>Contracts in place by December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5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Layout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65002" y="5402865"/>
            <a:ext cx="309763" cy="154342"/>
          </a:xfrm>
        </p:spPr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25001" y="5402791"/>
            <a:ext cx="4583989" cy="154406"/>
          </a:xfrm>
        </p:spPr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grpSp>
        <p:nvGrpSpPr>
          <p:cNvPr id="6" name="Group 5"/>
          <p:cNvGrpSpPr/>
          <p:nvPr/>
        </p:nvGrpSpPr>
        <p:grpSpPr>
          <a:xfrm>
            <a:off x="165002" y="739701"/>
            <a:ext cx="6200731" cy="4536504"/>
            <a:chOff x="434225" y="712589"/>
            <a:chExt cx="8242231" cy="5616624"/>
          </a:xfrm>
        </p:grpSpPr>
        <p:grpSp>
          <p:nvGrpSpPr>
            <p:cNvPr id="7" name="Group 180"/>
            <p:cNvGrpSpPr/>
            <p:nvPr/>
          </p:nvGrpSpPr>
          <p:grpSpPr>
            <a:xfrm>
              <a:off x="2981325" y="1547003"/>
              <a:ext cx="2626854" cy="827293"/>
              <a:chOff x="2981325" y="1835884"/>
              <a:chExt cx="2626854" cy="827293"/>
            </a:xfrm>
          </p:grpSpPr>
          <p:cxnSp>
            <p:nvCxnSpPr>
              <p:cNvPr id="145" name="Straight Connector 7"/>
              <p:cNvCxnSpPr/>
              <p:nvPr/>
            </p:nvCxnSpPr>
            <p:spPr>
              <a:xfrm flipV="1">
                <a:off x="2981325" y="1962154"/>
                <a:ext cx="300038" cy="6905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6" name="Straight Connector 8"/>
              <p:cNvCxnSpPr/>
              <p:nvPr/>
            </p:nvCxnSpPr>
            <p:spPr>
              <a:xfrm flipV="1">
                <a:off x="3543301" y="1835884"/>
                <a:ext cx="300038" cy="69055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7" name="Straight Connector 9"/>
              <p:cNvCxnSpPr/>
              <p:nvPr/>
            </p:nvCxnSpPr>
            <p:spPr>
              <a:xfrm rot="20820000">
                <a:off x="3167641" y="1997111"/>
                <a:ext cx="1265" cy="37413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8" name="Straight Connector 10"/>
              <p:cNvCxnSpPr/>
              <p:nvPr/>
            </p:nvCxnSpPr>
            <p:spPr>
              <a:xfrm rot="20820000">
                <a:off x="3743002" y="1865291"/>
                <a:ext cx="4762" cy="3712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9" name="Straight Connector 11"/>
              <p:cNvCxnSpPr/>
              <p:nvPr/>
            </p:nvCxnSpPr>
            <p:spPr>
              <a:xfrm flipH="1">
                <a:off x="3195736" y="2228775"/>
                <a:ext cx="604838" cy="14049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grpSp>
            <p:nvGrpSpPr>
              <p:cNvPr id="150" name="Group 346"/>
              <p:cNvGrpSpPr/>
              <p:nvPr/>
            </p:nvGrpSpPr>
            <p:grpSpPr>
              <a:xfrm>
                <a:off x="3517442" y="2303177"/>
                <a:ext cx="2090737" cy="360000"/>
                <a:chOff x="3729038" y="2476499"/>
                <a:chExt cx="2090737" cy="450000"/>
              </a:xfrm>
            </p:grpSpPr>
            <p:cxnSp>
              <p:nvCxnSpPr>
                <p:cNvPr id="151" name="Straight Connector 13"/>
                <p:cNvCxnSpPr/>
                <p:nvPr/>
              </p:nvCxnSpPr>
              <p:spPr>
                <a:xfrm>
                  <a:off x="3729038" y="2476499"/>
                  <a:ext cx="95250" cy="4500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152" name="Straight Connector 14"/>
                <p:cNvCxnSpPr/>
                <p:nvPr/>
              </p:nvCxnSpPr>
              <p:spPr>
                <a:xfrm flipV="1">
                  <a:off x="3814763" y="2895559"/>
                  <a:ext cx="1892758" cy="238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  <p:cxnSp>
              <p:nvCxnSpPr>
                <p:cNvPr id="153" name="Straight Connector 15"/>
                <p:cNvCxnSpPr/>
                <p:nvPr/>
              </p:nvCxnSpPr>
              <p:spPr>
                <a:xfrm flipV="1">
                  <a:off x="5691188" y="2476500"/>
                  <a:ext cx="128587" cy="41910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592754" y="1039807"/>
              <a:ext cx="7954963" cy="4384675"/>
            </a:xfrm>
            <a:prstGeom prst="ellipse">
              <a:avLst/>
            </a:prstGeom>
            <a:noFill/>
            <a:ln w="57150">
              <a:solidFill>
                <a:sysClr val="windowText" lastClr="000000">
                  <a:lumMod val="50000"/>
                  <a:lumOff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55576" y="2852087"/>
              <a:ext cx="1936630" cy="398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Storage Ring</a:t>
              </a:r>
            </a:p>
          </p:txBody>
        </p:sp>
        <p:sp>
          <p:nvSpPr>
            <p:cNvPr id="10" name="Rectangle 28"/>
            <p:cNvSpPr>
              <a:spLocks noChangeArrowheads="1"/>
            </p:cNvSpPr>
            <p:nvPr/>
          </p:nvSpPr>
          <p:spPr bwMode="auto">
            <a:xfrm>
              <a:off x="6012160" y="3480266"/>
              <a:ext cx="7900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Teststand</a:t>
              </a:r>
            </a:p>
          </p:txBody>
        </p:sp>
        <p:sp>
          <p:nvSpPr>
            <p:cNvPr id="11" name="AutoShape 384"/>
            <p:cNvSpPr>
              <a:spLocks noChangeArrowheads="1"/>
            </p:cNvSpPr>
            <p:nvPr/>
          </p:nvSpPr>
          <p:spPr bwMode="auto">
            <a:xfrm>
              <a:off x="3059113" y="1078632"/>
              <a:ext cx="366960" cy="733663"/>
            </a:xfrm>
            <a:prstGeom prst="triangle">
              <a:avLst>
                <a:gd name="adj" fmla="val 50000"/>
              </a:avLst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5998279" y="2676749"/>
              <a:ext cx="912800" cy="900906"/>
              <a:chOff x="1501849" y="3426609"/>
              <a:chExt cx="912800" cy="900906"/>
            </a:xfrm>
          </p:grpSpPr>
          <p:sp>
            <p:nvSpPr>
              <p:cNvPr id="143" name="AutoShape 389"/>
              <p:cNvSpPr>
                <a:spLocks noChangeArrowheads="1"/>
              </p:cNvSpPr>
              <p:nvPr/>
            </p:nvSpPr>
            <p:spPr bwMode="auto">
              <a:xfrm rot="16200000">
                <a:off x="1418228" y="3510230"/>
                <a:ext cx="900906" cy="733663"/>
              </a:xfrm>
              <a:prstGeom prst="triangle">
                <a:avLst>
                  <a:gd name="adj" fmla="val 50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9050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Text Box 390"/>
              <p:cNvSpPr txBox="1">
                <a:spLocks noChangeArrowheads="1"/>
              </p:cNvSpPr>
              <p:nvPr/>
            </p:nvSpPr>
            <p:spPr bwMode="auto">
              <a:xfrm>
                <a:off x="1515730" y="3698180"/>
                <a:ext cx="898919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266700" marR="0" lvl="0" indent="-2667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KLYS 2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" name="Line 148"/>
            <p:cNvSpPr>
              <a:spLocks noChangeShapeType="1"/>
            </p:cNvSpPr>
            <p:nvPr/>
          </p:nvSpPr>
          <p:spPr bwMode="auto">
            <a:xfrm flipH="1" flipV="1">
              <a:off x="5292078" y="3572167"/>
              <a:ext cx="216025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utoShape 755"/>
            <p:cNvSpPr>
              <a:spLocks noChangeArrowheads="1"/>
            </p:cNvSpPr>
            <p:nvPr/>
          </p:nvSpPr>
          <p:spPr bwMode="auto">
            <a:xfrm rot="780000" flipV="1">
              <a:off x="5337143" y="852652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AutoShape 755"/>
            <p:cNvSpPr>
              <a:spLocks noChangeArrowheads="1"/>
            </p:cNvSpPr>
            <p:nvPr/>
          </p:nvSpPr>
          <p:spPr bwMode="auto">
            <a:xfrm rot="780000" flipV="1">
              <a:off x="5612175" y="921011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AutoShape 755"/>
            <p:cNvSpPr>
              <a:spLocks noChangeArrowheads="1"/>
            </p:cNvSpPr>
            <p:nvPr/>
          </p:nvSpPr>
          <p:spPr bwMode="auto">
            <a:xfrm rot="780000" flipV="1">
              <a:off x="5895772" y="984061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755"/>
            <p:cNvSpPr>
              <a:spLocks noChangeArrowheads="1"/>
            </p:cNvSpPr>
            <p:nvPr/>
          </p:nvSpPr>
          <p:spPr bwMode="auto">
            <a:xfrm rot="780000" flipV="1">
              <a:off x="6178839" y="1049412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755"/>
            <p:cNvSpPr>
              <a:spLocks noChangeArrowheads="1"/>
            </p:cNvSpPr>
            <p:nvPr/>
          </p:nvSpPr>
          <p:spPr bwMode="auto">
            <a:xfrm rot="20820000" flipV="1">
              <a:off x="2477203" y="1114011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755"/>
            <p:cNvSpPr>
              <a:spLocks noChangeArrowheads="1"/>
            </p:cNvSpPr>
            <p:nvPr/>
          </p:nvSpPr>
          <p:spPr bwMode="auto">
            <a:xfrm rot="20820000" flipV="1">
              <a:off x="2754367" y="1054886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755"/>
            <p:cNvSpPr>
              <a:spLocks noChangeArrowheads="1"/>
            </p:cNvSpPr>
            <p:nvPr/>
          </p:nvSpPr>
          <p:spPr bwMode="auto">
            <a:xfrm rot="20820000" flipV="1">
              <a:off x="3036902" y="987235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55"/>
            <p:cNvSpPr>
              <a:spLocks noChangeArrowheads="1"/>
            </p:cNvSpPr>
            <p:nvPr/>
          </p:nvSpPr>
          <p:spPr bwMode="auto">
            <a:xfrm rot="20820000" flipV="1">
              <a:off x="3319968" y="921884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755"/>
            <p:cNvSpPr>
              <a:spLocks noChangeArrowheads="1"/>
            </p:cNvSpPr>
            <p:nvPr/>
          </p:nvSpPr>
          <p:spPr bwMode="auto">
            <a:xfrm rot="20820000" flipV="1">
              <a:off x="3600714" y="857068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3" name="Straight Arrow Connector 33"/>
            <p:cNvCxnSpPr/>
            <p:nvPr/>
          </p:nvCxnSpPr>
          <p:spPr>
            <a:xfrm rot="780000" flipH="1" flipV="1">
              <a:off x="5326615" y="1228255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24" name="Straight Arrow Connector 34"/>
            <p:cNvCxnSpPr/>
            <p:nvPr/>
          </p:nvCxnSpPr>
          <p:spPr>
            <a:xfrm rot="780000" flipH="1" flipV="1">
              <a:off x="5604388" y="1295302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25" name="Straight Connector 35"/>
            <p:cNvCxnSpPr/>
            <p:nvPr/>
          </p:nvCxnSpPr>
          <p:spPr>
            <a:xfrm>
              <a:off x="5284498" y="1542158"/>
              <a:ext cx="304800" cy="73819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6" name="Straight Connector 36"/>
            <p:cNvCxnSpPr/>
            <p:nvPr/>
          </p:nvCxnSpPr>
          <p:spPr>
            <a:xfrm rot="780000">
              <a:off x="5384730" y="1574680"/>
              <a:ext cx="1265" cy="37413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27" name="Group 214"/>
            <p:cNvGrpSpPr/>
            <p:nvPr/>
          </p:nvGrpSpPr>
          <p:grpSpPr>
            <a:xfrm>
              <a:off x="5333983" y="1360123"/>
              <a:ext cx="839010" cy="720439"/>
              <a:chOff x="5333983" y="1649004"/>
              <a:chExt cx="839010" cy="720439"/>
            </a:xfrm>
          </p:grpSpPr>
          <p:cxnSp>
            <p:nvCxnSpPr>
              <p:cNvPr id="138" name="Straight Arrow Connector 38"/>
              <p:cNvCxnSpPr/>
              <p:nvPr/>
            </p:nvCxnSpPr>
            <p:spPr>
              <a:xfrm rot="780000" flipH="1" flipV="1">
                <a:off x="5885119" y="1649004"/>
                <a:ext cx="7144" cy="32198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headEnd type="none"/>
                <a:tailEnd type="triangle"/>
              </a:ln>
              <a:effectLst/>
            </p:spPr>
          </p:cxnSp>
          <p:cxnSp>
            <p:nvCxnSpPr>
              <p:cNvPr id="139" name="Straight Arrow Connector 39"/>
              <p:cNvCxnSpPr/>
              <p:nvPr/>
            </p:nvCxnSpPr>
            <p:spPr>
              <a:xfrm rot="780000" flipH="1" flipV="1">
                <a:off x="6165849" y="1713826"/>
                <a:ext cx="7144" cy="32198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headEnd type="none"/>
                <a:tailEnd type="triangle"/>
              </a:ln>
              <a:effectLst/>
            </p:spPr>
          </p:cxnSp>
          <p:cxnSp>
            <p:nvCxnSpPr>
              <p:cNvPr id="140" name="Straight Connector 40"/>
              <p:cNvCxnSpPr/>
              <p:nvPr/>
            </p:nvCxnSpPr>
            <p:spPr>
              <a:xfrm>
                <a:off x="5844092" y="1966911"/>
                <a:ext cx="307181" cy="66675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1" name="Straight Connector 41"/>
              <p:cNvCxnSpPr/>
              <p:nvPr/>
            </p:nvCxnSpPr>
            <p:spPr>
              <a:xfrm rot="780000">
                <a:off x="5960107" y="1998217"/>
                <a:ext cx="4762" cy="3712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42" name="Straight Connector 42"/>
              <p:cNvCxnSpPr/>
              <p:nvPr/>
            </p:nvCxnSpPr>
            <p:spPr>
              <a:xfrm flipH="1" flipV="1">
                <a:off x="5333983" y="2226468"/>
                <a:ext cx="602457" cy="14049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cxnSp>
          <p:nvCxnSpPr>
            <p:cNvPr id="28" name="Straight Arrow Connector 43"/>
            <p:cNvCxnSpPr/>
            <p:nvPr/>
          </p:nvCxnSpPr>
          <p:spPr>
            <a:xfrm rot="20820000" flipH="1" flipV="1">
              <a:off x="2951819" y="1423691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29" name="Straight Arrow Connector 44"/>
            <p:cNvCxnSpPr/>
            <p:nvPr/>
          </p:nvCxnSpPr>
          <p:spPr>
            <a:xfrm rot="20820000" flipH="1" flipV="1">
              <a:off x="3230871" y="1362185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30" name="Straight Arrow Connector 45"/>
            <p:cNvCxnSpPr/>
            <p:nvPr/>
          </p:nvCxnSpPr>
          <p:spPr>
            <a:xfrm rot="20820000" flipH="1" flipV="1">
              <a:off x="3511606" y="1297382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31" name="Straight Arrow Connector 46"/>
            <p:cNvCxnSpPr/>
            <p:nvPr/>
          </p:nvCxnSpPr>
          <p:spPr>
            <a:xfrm rot="20820000" flipH="1" flipV="1">
              <a:off x="3792340" y="1232579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sp>
          <p:nvSpPr>
            <p:cNvPr id="32" name="AutoShape 755"/>
            <p:cNvSpPr>
              <a:spLocks noChangeArrowheads="1"/>
            </p:cNvSpPr>
            <p:nvPr/>
          </p:nvSpPr>
          <p:spPr bwMode="auto">
            <a:xfrm flipV="1">
              <a:off x="4311766" y="5230851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755"/>
            <p:cNvSpPr>
              <a:spLocks noChangeArrowheads="1"/>
            </p:cNvSpPr>
            <p:nvPr/>
          </p:nvSpPr>
          <p:spPr bwMode="auto">
            <a:xfrm flipV="1">
              <a:off x="4602278" y="5228490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755"/>
            <p:cNvSpPr>
              <a:spLocks noChangeArrowheads="1"/>
            </p:cNvSpPr>
            <p:nvPr/>
          </p:nvSpPr>
          <p:spPr bwMode="auto">
            <a:xfrm flipV="1">
              <a:off x="4892790" y="5228490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6084168" y="764704"/>
              <a:ext cx="64633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Cell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7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6" name="Straight Connector 51"/>
            <p:cNvCxnSpPr/>
            <p:nvPr/>
          </p:nvCxnSpPr>
          <p:spPr>
            <a:xfrm flipH="1" flipV="1">
              <a:off x="2714625" y="1949494"/>
              <a:ext cx="633239" cy="686569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7" name="Straight Arrow Connector 52"/>
            <p:cNvCxnSpPr/>
            <p:nvPr/>
          </p:nvCxnSpPr>
          <p:spPr>
            <a:xfrm flipH="1" flipV="1">
              <a:off x="2612777" y="1469226"/>
              <a:ext cx="111920" cy="502444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grpSp>
          <p:nvGrpSpPr>
            <p:cNvPr id="38" name="Group 84"/>
            <p:cNvGrpSpPr/>
            <p:nvPr/>
          </p:nvGrpSpPr>
          <p:grpSpPr>
            <a:xfrm>
              <a:off x="3059832" y="2685566"/>
              <a:ext cx="898919" cy="919367"/>
              <a:chOff x="3059832" y="2974447"/>
              <a:chExt cx="898919" cy="919367"/>
            </a:xfrm>
          </p:grpSpPr>
          <p:sp>
            <p:nvSpPr>
              <p:cNvPr id="136" name="AutoShape 389"/>
              <p:cNvSpPr>
                <a:spLocks noChangeArrowheads="1"/>
              </p:cNvSpPr>
              <p:nvPr/>
            </p:nvSpPr>
            <p:spPr bwMode="auto">
              <a:xfrm rot="5400000">
                <a:off x="3059362" y="3058068"/>
                <a:ext cx="900906" cy="733663"/>
              </a:xfrm>
              <a:prstGeom prst="triangle">
                <a:avLst>
                  <a:gd name="adj" fmla="val 50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19050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Text Box 390"/>
              <p:cNvSpPr txBox="1">
                <a:spLocks noChangeArrowheads="1"/>
              </p:cNvSpPr>
              <p:nvPr/>
            </p:nvSpPr>
            <p:spPr bwMode="auto">
              <a:xfrm>
                <a:off x="3059832" y="3246018"/>
                <a:ext cx="898919" cy="64779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266700" marR="0" lvl="0" indent="-26670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KLYS</a:t>
                </a:r>
                <a:b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</a:b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39" name="Elbow Connector 56"/>
            <p:cNvCxnSpPr/>
            <p:nvPr/>
          </p:nvCxnSpPr>
          <p:spPr>
            <a:xfrm rot="16200000" flipH="1">
              <a:off x="3846722" y="4679826"/>
              <a:ext cx="705882" cy="403636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cxnSp>
          <p:nvCxnSpPr>
            <p:cNvPr id="40" name="Elbow Connector 57"/>
            <p:cNvCxnSpPr/>
            <p:nvPr/>
          </p:nvCxnSpPr>
          <p:spPr>
            <a:xfrm rot="5400000">
              <a:off x="4502136" y="4723248"/>
              <a:ext cx="689812" cy="313612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cxnSp>
          <p:nvCxnSpPr>
            <p:cNvPr id="41" name="Straight Connector 58"/>
            <p:cNvCxnSpPr/>
            <p:nvPr/>
          </p:nvCxnSpPr>
          <p:spPr>
            <a:xfrm flipH="1">
              <a:off x="5575761" y="4743693"/>
              <a:ext cx="385010" cy="28875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59"/>
            <p:cNvCxnSpPr/>
            <p:nvPr/>
          </p:nvCxnSpPr>
          <p:spPr>
            <a:xfrm>
              <a:off x="4983005" y="5022826"/>
              <a:ext cx="609600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3" name="Straight Connector 61"/>
            <p:cNvCxnSpPr>
              <a:stCxn id="136" idx="0"/>
            </p:cNvCxnSpPr>
            <p:nvPr/>
          </p:nvCxnSpPr>
          <p:spPr>
            <a:xfrm>
              <a:off x="3876647" y="3136019"/>
              <a:ext cx="552478" cy="1719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4" name="Straight Connector 62"/>
            <p:cNvCxnSpPr/>
            <p:nvPr/>
          </p:nvCxnSpPr>
          <p:spPr>
            <a:xfrm flipV="1">
              <a:off x="4429125" y="2994863"/>
              <a:ext cx="80963" cy="147637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63"/>
            <p:cNvCxnSpPr/>
            <p:nvPr/>
          </p:nvCxnSpPr>
          <p:spPr>
            <a:xfrm>
              <a:off x="4569619" y="2359069"/>
              <a:ext cx="0" cy="352425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6" name="Straight Connector 64"/>
            <p:cNvCxnSpPr/>
            <p:nvPr/>
          </p:nvCxnSpPr>
          <p:spPr>
            <a:xfrm>
              <a:off x="4567238" y="2716257"/>
              <a:ext cx="92868" cy="9525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7" name="Straight Arrow Connector 65"/>
            <p:cNvCxnSpPr/>
            <p:nvPr/>
          </p:nvCxnSpPr>
          <p:spPr>
            <a:xfrm>
              <a:off x="4569619" y="2847225"/>
              <a:ext cx="2381" cy="161925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oval"/>
              <a:tailEnd type="oval"/>
            </a:ln>
            <a:effectLst/>
          </p:spPr>
        </p:cxnSp>
        <p:cxnSp>
          <p:nvCxnSpPr>
            <p:cNvPr id="48" name="Straight Arrow Connector 66"/>
            <p:cNvCxnSpPr/>
            <p:nvPr/>
          </p:nvCxnSpPr>
          <p:spPr>
            <a:xfrm flipV="1">
              <a:off x="4700588" y="2763882"/>
              <a:ext cx="592931" cy="4762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oval"/>
              <a:tailEnd type="none"/>
            </a:ln>
            <a:effectLst/>
          </p:spPr>
        </p:cxnSp>
        <p:cxnSp>
          <p:nvCxnSpPr>
            <p:cNvPr id="49" name="Straight Connector 67"/>
            <p:cNvCxnSpPr>
              <a:stCxn id="143" idx="0"/>
            </p:cNvCxnSpPr>
            <p:nvPr/>
          </p:nvCxnSpPr>
          <p:spPr>
            <a:xfrm flipH="1">
              <a:off x="5398294" y="3127202"/>
              <a:ext cx="599986" cy="5773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0" name="Straight Connector 68"/>
            <p:cNvCxnSpPr/>
            <p:nvPr/>
          </p:nvCxnSpPr>
          <p:spPr>
            <a:xfrm flipH="1" flipV="1">
              <a:off x="5245895" y="3087732"/>
              <a:ext cx="166686" cy="5000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1" name="Straight Arrow Connector 69"/>
            <p:cNvCxnSpPr/>
            <p:nvPr/>
          </p:nvCxnSpPr>
          <p:spPr>
            <a:xfrm>
              <a:off x="5291138" y="2763882"/>
              <a:ext cx="4762" cy="238125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tailEnd type="oval"/>
            </a:ln>
            <a:effectLst/>
          </p:spPr>
        </p:cxnSp>
        <p:cxnSp>
          <p:nvCxnSpPr>
            <p:cNvPr id="52" name="Straight Arrow Connector 70"/>
            <p:cNvCxnSpPr>
              <a:endCxn id="13" idx="1"/>
            </p:cNvCxnSpPr>
            <p:nvPr/>
          </p:nvCxnSpPr>
          <p:spPr>
            <a:xfrm flipH="1">
              <a:off x="5292078" y="3213740"/>
              <a:ext cx="2386" cy="358427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oval"/>
              <a:tailEnd type="none"/>
            </a:ln>
            <a:effectLst/>
          </p:spPr>
        </p:cxnSp>
        <p:sp>
          <p:nvSpPr>
            <p:cNvPr id="53" name="Text Box 11"/>
            <p:cNvSpPr txBox="1">
              <a:spLocks noChangeArrowheads="1"/>
            </p:cNvSpPr>
            <p:nvPr/>
          </p:nvSpPr>
          <p:spPr bwMode="auto">
            <a:xfrm>
              <a:off x="2339752" y="764704"/>
              <a:ext cx="64633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Cell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Rectangle 179"/>
            <p:cNvSpPr>
              <a:spLocks noChangeArrowheads="1"/>
            </p:cNvSpPr>
            <p:nvPr/>
          </p:nvSpPr>
          <p:spPr bwMode="auto">
            <a:xfrm>
              <a:off x="5450225" y="3207503"/>
              <a:ext cx="647700" cy="719137"/>
            </a:xfrm>
            <a:prstGeom prst="rect">
              <a:avLst/>
            </a:prstGeom>
            <a:noFill/>
            <a:ln w="38100" algn="ctr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Line 148"/>
            <p:cNvSpPr>
              <a:spLocks noChangeShapeType="1"/>
            </p:cNvSpPr>
            <p:nvPr/>
          </p:nvSpPr>
          <p:spPr bwMode="auto">
            <a:xfrm flipH="1" flipV="1">
              <a:off x="5343863" y="3561515"/>
              <a:ext cx="250825" cy="63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6" name="Group 166"/>
            <p:cNvGrpSpPr>
              <a:grpSpLocks/>
            </p:cNvGrpSpPr>
            <p:nvPr/>
          </p:nvGrpSpPr>
          <p:grpSpPr bwMode="auto">
            <a:xfrm rot="5400000">
              <a:off x="5427187" y="3376579"/>
              <a:ext cx="601663" cy="374637"/>
              <a:chOff x="3556" y="3166"/>
              <a:chExt cx="379" cy="238"/>
            </a:xfrm>
          </p:grpSpPr>
          <p:sp>
            <p:nvSpPr>
              <p:cNvPr id="124" name="Line 167"/>
              <p:cNvSpPr>
                <a:spLocks noChangeShapeType="1"/>
              </p:cNvSpPr>
              <p:nvPr/>
            </p:nvSpPr>
            <p:spPr bwMode="auto">
              <a:xfrm rot="-5400000" flipH="1" flipV="1">
                <a:off x="3867" y="3194"/>
                <a:ext cx="0" cy="13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Line 171"/>
              <p:cNvSpPr>
                <a:spLocks noChangeShapeType="1"/>
              </p:cNvSpPr>
              <p:nvPr/>
            </p:nvSpPr>
            <p:spPr bwMode="auto">
              <a:xfrm rot="16200000" flipV="1">
                <a:off x="3861" y="3323"/>
                <a:ext cx="136" cy="1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Line 169"/>
              <p:cNvSpPr>
                <a:spLocks noChangeShapeType="1"/>
              </p:cNvSpPr>
              <p:nvPr/>
            </p:nvSpPr>
            <p:spPr bwMode="auto">
              <a:xfrm rot="16200000" flipV="1">
                <a:off x="3484" y="3328"/>
                <a:ext cx="149" cy="4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Line 170"/>
              <p:cNvSpPr>
                <a:spLocks noChangeShapeType="1"/>
              </p:cNvSpPr>
              <p:nvPr/>
            </p:nvSpPr>
            <p:spPr bwMode="auto">
              <a:xfrm rot="16200000" flipH="1">
                <a:off x="3631" y="3194"/>
                <a:ext cx="1" cy="14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Line 172"/>
              <p:cNvSpPr>
                <a:spLocks noChangeShapeType="1"/>
              </p:cNvSpPr>
              <p:nvPr/>
            </p:nvSpPr>
            <p:spPr bwMode="auto">
              <a:xfrm rot="16200000" flipH="1">
                <a:off x="3726" y="3368"/>
                <a:ext cx="4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29" name="Group 173"/>
              <p:cNvGrpSpPr>
                <a:grpSpLocks/>
              </p:cNvGrpSpPr>
              <p:nvPr/>
            </p:nvGrpSpPr>
            <p:grpSpPr bwMode="auto">
              <a:xfrm rot="-5400000">
                <a:off x="3659" y="3207"/>
                <a:ext cx="194" cy="112"/>
                <a:chOff x="3641" y="3245"/>
                <a:chExt cx="235" cy="98"/>
              </a:xfrm>
            </p:grpSpPr>
            <p:sp>
              <p:nvSpPr>
                <p:cNvPr id="131" name="Rectangle 174"/>
                <p:cNvSpPr>
                  <a:spLocks noChangeArrowheads="1"/>
                </p:cNvSpPr>
                <p:nvPr/>
              </p:nvSpPr>
              <p:spPr bwMode="auto">
                <a:xfrm>
                  <a:off x="3641" y="3252"/>
                  <a:ext cx="45" cy="91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Rectangle 175"/>
                <p:cNvSpPr>
                  <a:spLocks noChangeArrowheads="1"/>
                </p:cNvSpPr>
                <p:nvPr/>
              </p:nvSpPr>
              <p:spPr bwMode="auto">
                <a:xfrm>
                  <a:off x="3685" y="3245"/>
                  <a:ext cx="45" cy="91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Rectangle 176"/>
                <p:cNvSpPr>
                  <a:spLocks noChangeArrowheads="1"/>
                </p:cNvSpPr>
                <p:nvPr/>
              </p:nvSpPr>
              <p:spPr bwMode="auto">
                <a:xfrm>
                  <a:off x="3730" y="3252"/>
                  <a:ext cx="45" cy="91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" name="Rectangle 177"/>
                <p:cNvSpPr>
                  <a:spLocks noChangeArrowheads="1"/>
                </p:cNvSpPr>
                <p:nvPr/>
              </p:nvSpPr>
              <p:spPr bwMode="auto">
                <a:xfrm>
                  <a:off x="3775" y="3252"/>
                  <a:ext cx="45" cy="91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Rectangle 178"/>
                <p:cNvSpPr>
                  <a:spLocks noChangeArrowheads="1"/>
                </p:cNvSpPr>
                <p:nvPr/>
              </p:nvSpPr>
              <p:spPr bwMode="auto">
                <a:xfrm>
                  <a:off x="3831" y="3252"/>
                  <a:ext cx="45" cy="91"/>
                </a:xfrm>
                <a:prstGeom prst="rect">
                  <a:avLst/>
                </a:prstGeom>
                <a:solidFill>
                  <a:srgbClr val="FF990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0" name="Line 168"/>
              <p:cNvSpPr>
                <a:spLocks noChangeShapeType="1"/>
              </p:cNvSpPr>
              <p:nvPr/>
            </p:nvSpPr>
            <p:spPr bwMode="auto">
              <a:xfrm rot="-5400000">
                <a:off x="3743" y="3202"/>
                <a:ext cx="2" cy="376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" name="AutoShape 755"/>
            <p:cNvSpPr>
              <a:spLocks noChangeArrowheads="1"/>
            </p:cNvSpPr>
            <p:nvPr/>
          </p:nvSpPr>
          <p:spPr bwMode="auto">
            <a:xfrm rot="780000" flipV="1">
              <a:off x="6474012" y="1102246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8" name="Group 243"/>
            <p:cNvGrpSpPr/>
            <p:nvPr/>
          </p:nvGrpSpPr>
          <p:grpSpPr>
            <a:xfrm>
              <a:off x="3347864" y="2401361"/>
              <a:ext cx="1080120" cy="306710"/>
              <a:chOff x="3347864" y="2690242"/>
              <a:chExt cx="1080120" cy="306710"/>
            </a:xfrm>
          </p:grpSpPr>
          <p:cxnSp>
            <p:nvCxnSpPr>
              <p:cNvPr id="116" name="Straight Connector 93"/>
              <p:cNvCxnSpPr/>
              <p:nvPr/>
            </p:nvCxnSpPr>
            <p:spPr>
              <a:xfrm flipV="1">
                <a:off x="3779912" y="2780928"/>
                <a:ext cx="388144" cy="476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17" name="Straight Connector 94"/>
              <p:cNvCxnSpPr/>
              <p:nvPr/>
            </p:nvCxnSpPr>
            <p:spPr>
              <a:xfrm>
                <a:off x="4139952" y="2780928"/>
                <a:ext cx="216024" cy="21602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18" name="Straight Connector 95"/>
              <p:cNvCxnSpPr/>
              <p:nvPr/>
            </p:nvCxnSpPr>
            <p:spPr>
              <a:xfrm flipH="1">
                <a:off x="3635896" y="2780928"/>
                <a:ext cx="144016" cy="14401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19" name="Straight Connector 96"/>
              <p:cNvCxnSpPr/>
              <p:nvPr/>
            </p:nvCxnSpPr>
            <p:spPr>
              <a:xfrm flipH="1">
                <a:off x="3347864" y="2924944"/>
                <a:ext cx="28803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20" name="Straight Connector 97"/>
              <p:cNvCxnSpPr/>
              <p:nvPr/>
            </p:nvCxnSpPr>
            <p:spPr>
              <a:xfrm>
                <a:off x="3861817" y="2690242"/>
                <a:ext cx="216024" cy="72008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21" name="Straight Connector 98"/>
              <p:cNvCxnSpPr/>
              <p:nvPr/>
            </p:nvCxnSpPr>
            <p:spPr>
              <a:xfrm flipV="1">
                <a:off x="3861817" y="2690242"/>
                <a:ext cx="207640" cy="8039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22" name="Straight Connector 99"/>
              <p:cNvCxnSpPr/>
              <p:nvPr/>
            </p:nvCxnSpPr>
            <p:spPr>
              <a:xfrm>
                <a:off x="4211960" y="2852936"/>
                <a:ext cx="216024" cy="7200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23" name="Straight Connector 100"/>
              <p:cNvCxnSpPr/>
              <p:nvPr/>
            </p:nvCxnSpPr>
            <p:spPr>
              <a:xfrm flipV="1">
                <a:off x="4355976" y="2924944"/>
                <a:ext cx="72008" cy="7200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grpSp>
          <p:nvGrpSpPr>
            <p:cNvPr id="59" name="Group 244"/>
            <p:cNvGrpSpPr/>
            <p:nvPr/>
          </p:nvGrpSpPr>
          <p:grpSpPr>
            <a:xfrm flipH="1">
              <a:off x="4708029" y="2373927"/>
              <a:ext cx="1080120" cy="306710"/>
              <a:chOff x="3347864" y="2690242"/>
              <a:chExt cx="1080120" cy="306710"/>
            </a:xfrm>
          </p:grpSpPr>
          <p:cxnSp>
            <p:nvCxnSpPr>
              <p:cNvPr id="108" name="Straight Connector 102"/>
              <p:cNvCxnSpPr/>
              <p:nvPr/>
            </p:nvCxnSpPr>
            <p:spPr>
              <a:xfrm flipV="1">
                <a:off x="3779912" y="2780928"/>
                <a:ext cx="388144" cy="4762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09" name="Straight Connector 103"/>
              <p:cNvCxnSpPr/>
              <p:nvPr/>
            </p:nvCxnSpPr>
            <p:spPr>
              <a:xfrm>
                <a:off x="4139952" y="2780928"/>
                <a:ext cx="216024" cy="21602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10" name="Straight Connector 104"/>
              <p:cNvCxnSpPr/>
              <p:nvPr/>
            </p:nvCxnSpPr>
            <p:spPr>
              <a:xfrm flipH="1">
                <a:off x="3635896" y="2780928"/>
                <a:ext cx="144016" cy="144016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11" name="Straight Connector 105"/>
              <p:cNvCxnSpPr/>
              <p:nvPr/>
            </p:nvCxnSpPr>
            <p:spPr>
              <a:xfrm flipH="1">
                <a:off x="3347864" y="2924944"/>
                <a:ext cx="28803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12" name="Straight Connector 106"/>
              <p:cNvCxnSpPr/>
              <p:nvPr/>
            </p:nvCxnSpPr>
            <p:spPr>
              <a:xfrm>
                <a:off x="3861817" y="2690242"/>
                <a:ext cx="216024" cy="72008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13" name="Straight Connector 107"/>
              <p:cNvCxnSpPr/>
              <p:nvPr/>
            </p:nvCxnSpPr>
            <p:spPr>
              <a:xfrm flipV="1">
                <a:off x="3861817" y="2690242"/>
                <a:ext cx="207640" cy="80392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cxnSp>
            <p:nvCxnSpPr>
              <p:cNvPr id="114" name="Straight Connector 108"/>
              <p:cNvCxnSpPr/>
              <p:nvPr/>
            </p:nvCxnSpPr>
            <p:spPr>
              <a:xfrm>
                <a:off x="4211960" y="2852936"/>
                <a:ext cx="216024" cy="7200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15" name="Straight Connector 109"/>
              <p:cNvCxnSpPr/>
              <p:nvPr/>
            </p:nvCxnSpPr>
            <p:spPr>
              <a:xfrm flipV="1">
                <a:off x="4355976" y="2924944"/>
                <a:ext cx="72008" cy="7200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cxnSp>
          <p:nvCxnSpPr>
            <p:cNvPr id="60" name="Straight Connector 110"/>
            <p:cNvCxnSpPr/>
            <p:nvPr/>
          </p:nvCxnSpPr>
          <p:spPr>
            <a:xfrm flipV="1">
              <a:off x="5772150" y="1987991"/>
              <a:ext cx="600050" cy="628253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1" name="Straight Arrow Connector 111"/>
            <p:cNvCxnSpPr/>
            <p:nvPr/>
          </p:nvCxnSpPr>
          <p:spPr>
            <a:xfrm flipV="1">
              <a:off x="6372200" y="1483935"/>
              <a:ext cx="144016" cy="504056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grpSp>
          <p:nvGrpSpPr>
            <p:cNvPr id="62" name="Group 273"/>
            <p:cNvGrpSpPr/>
            <p:nvPr/>
          </p:nvGrpSpPr>
          <p:grpSpPr>
            <a:xfrm rot="20719406">
              <a:off x="5024706" y="4076436"/>
              <a:ext cx="1383611" cy="808940"/>
              <a:chOff x="2123080" y="4005066"/>
              <a:chExt cx="1383611" cy="808940"/>
            </a:xfrm>
          </p:grpSpPr>
          <p:cxnSp>
            <p:nvCxnSpPr>
              <p:cNvPr id="100" name="Straight Connector 113"/>
              <p:cNvCxnSpPr/>
              <p:nvPr/>
            </p:nvCxnSpPr>
            <p:spPr>
              <a:xfrm flipH="1">
                <a:off x="2699792" y="4381500"/>
                <a:ext cx="186283" cy="8801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grpSp>
            <p:nvGrpSpPr>
              <p:cNvPr id="101" name="Group 81"/>
              <p:cNvGrpSpPr/>
              <p:nvPr/>
            </p:nvGrpSpPr>
            <p:grpSpPr>
              <a:xfrm>
                <a:off x="2123080" y="4293096"/>
                <a:ext cx="735541" cy="520910"/>
                <a:chOff x="5876005" y="5832878"/>
                <a:chExt cx="735541" cy="520910"/>
              </a:xfrm>
            </p:grpSpPr>
            <p:sp>
              <p:nvSpPr>
                <p:cNvPr id="106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5964217" y="5832878"/>
                  <a:ext cx="560070" cy="519351"/>
                </a:xfrm>
                <a:prstGeom prst="ellipse">
                  <a:avLst/>
                </a:prstGeom>
                <a:solidFill>
                  <a:srgbClr val="CCFFCC"/>
                </a:solidFill>
                <a:ln w="28575" algn="ctr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TextBox 120"/>
                <p:cNvSpPr txBox="1"/>
                <p:nvPr/>
              </p:nvSpPr>
              <p:spPr>
                <a:xfrm>
                  <a:off x="5876005" y="5858414"/>
                  <a:ext cx="735541" cy="495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75 kW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tower</a:t>
                  </a:r>
                  <a:endPara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02" name="Group 263"/>
              <p:cNvGrpSpPr/>
              <p:nvPr/>
            </p:nvGrpSpPr>
            <p:grpSpPr>
              <a:xfrm>
                <a:off x="2771149" y="4005066"/>
                <a:ext cx="735542" cy="520910"/>
                <a:chOff x="5876002" y="5832880"/>
                <a:chExt cx="735542" cy="520910"/>
              </a:xfrm>
            </p:grpSpPr>
            <p:sp>
              <p:nvSpPr>
                <p:cNvPr id="104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5964217" y="5832880"/>
                  <a:ext cx="560070" cy="519351"/>
                </a:xfrm>
                <a:prstGeom prst="ellipse">
                  <a:avLst/>
                </a:prstGeom>
                <a:solidFill>
                  <a:srgbClr val="CCFFCC"/>
                </a:solidFill>
                <a:ln w="28575" algn="ctr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TextBox 118"/>
                <p:cNvSpPr txBox="1"/>
                <p:nvPr/>
              </p:nvSpPr>
              <p:spPr>
                <a:xfrm>
                  <a:off x="5876002" y="5858416"/>
                  <a:ext cx="735542" cy="495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75 kW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tower</a:t>
                  </a:r>
                  <a:endPara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103" name="Straight Connector 116"/>
              <p:cNvCxnSpPr/>
              <p:nvPr/>
            </p:nvCxnSpPr>
            <p:spPr>
              <a:xfrm>
                <a:off x="2819400" y="4410075"/>
                <a:ext cx="171450" cy="3238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grpSp>
          <p:nvGrpSpPr>
            <p:cNvPr id="63" name="Group 302"/>
            <p:cNvGrpSpPr/>
            <p:nvPr/>
          </p:nvGrpSpPr>
          <p:grpSpPr>
            <a:xfrm rot="20719406">
              <a:off x="3057618" y="3877473"/>
              <a:ext cx="1383612" cy="808940"/>
              <a:chOff x="2123079" y="4005066"/>
              <a:chExt cx="1383612" cy="808940"/>
            </a:xfrm>
          </p:grpSpPr>
          <p:cxnSp>
            <p:nvCxnSpPr>
              <p:cNvPr id="92" name="Straight Connector 122"/>
              <p:cNvCxnSpPr/>
              <p:nvPr/>
            </p:nvCxnSpPr>
            <p:spPr>
              <a:xfrm flipH="1">
                <a:off x="2699792" y="4381500"/>
                <a:ext cx="186283" cy="8801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grpSp>
            <p:nvGrpSpPr>
              <p:cNvPr id="93" name="Group 81"/>
              <p:cNvGrpSpPr/>
              <p:nvPr/>
            </p:nvGrpSpPr>
            <p:grpSpPr>
              <a:xfrm>
                <a:off x="2123079" y="4293096"/>
                <a:ext cx="735542" cy="520910"/>
                <a:chOff x="5876004" y="5832878"/>
                <a:chExt cx="735542" cy="520910"/>
              </a:xfrm>
            </p:grpSpPr>
            <p:sp>
              <p:nvSpPr>
                <p:cNvPr id="98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5964217" y="5832878"/>
                  <a:ext cx="560070" cy="519351"/>
                </a:xfrm>
                <a:prstGeom prst="ellipse">
                  <a:avLst/>
                </a:prstGeom>
                <a:solidFill>
                  <a:srgbClr val="CCFFCC"/>
                </a:solidFill>
                <a:ln w="28575" algn="ctr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" name="TextBox 129"/>
                <p:cNvSpPr txBox="1"/>
                <p:nvPr/>
              </p:nvSpPr>
              <p:spPr>
                <a:xfrm>
                  <a:off x="5876004" y="5858414"/>
                  <a:ext cx="735542" cy="495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75 kW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tower</a:t>
                  </a:r>
                  <a:endPara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94" name="Group 263"/>
              <p:cNvGrpSpPr/>
              <p:nvPr/>
            </p:nvGrpSpPr>
            <p:grpSpPr>
              <a:xfrm>
                <a:off x="2771150" y="4005066"/>
                <a:ext cx="735541" cy="520910"/>
                <a:chOff x="5876003" y="5832880"/>
                <a:chExt cx="735541" cy="520910"/>
              </a:xfrm>
            </p:grpSpPr>
            <p:sp>
              <p:nvSpPr>
                <p:cNvPr id="96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5964217" y="5832880"/>
                  <a:ext cx="560070" cy="519351"/>
                </a:xfrm>
                <a:prstGeom prst="ellipse">
                  <a:avLst/>
                </a:prstGeom>
                <a:solidFill>
                  <a:srgbClr val="CCFFCC"/>
                </a:solidFill>
                <a:ln w="28575" algn="ctr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7" name="TextBox 127"/>
                <p:cNvSpPr txBox="1"/>
                <p:nvPr/>
              </p:nvSpPr>
              <p:spPr>
                <a:xfrm>
                  <a:off x="5876003" y="5858416"/>
                  <a:ext cx="735541" cy="495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75 kW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tower</a:t>
                  </a:r>
                  <a:endPara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95" name="Straight Connector 125"/>
              <p:cNvCxnSpPr/>
              <p:nvPr/>
            </p:nvCxnSpPr>
            <p:spPr>
              <a:xfrm>
                <a:off x="2819400" y="4410075"/>
                <a:ext cx="171450" cy="3238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grpSp>
          <p:nvGrpSpPr>
            <p:cNvPr id="64" name="Group 311"/>
            <p:cNvGrpSpPr/>
            <p:nvPr/>
          </p:nvGrpSpPr>
          <p:grpSpPr>
            <a:xfrm rot="20719406">
              <a:off x="4076026" y="3906421"/>
              <a:ext cx="1383612" cy="808940"/>
              <a:chOff x="2123079" y="4005066"/>
              <a:chExt cx="1383612" cy="808940"/>
            </a:xfrm>
          </p:grpSpPr>
          <p:cxnSp>
            <p:nvCxnSpPr>
              <p:cNvPr id="84" name="Straight Connector 131"/>
              <p:cNvCxnSpPr/>
              <p:nvPr/>
            </p:nvCxnSpPr>
            <p:spPr>
              <a:xfrm flipH="1">
                <a:off x="2699792" y="4381500"/>
                <a:ext cx="186283" cy="8801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grpSp>
            <p:nvGrpSpPr>
              <p:cNvPr id="85" name="Group 81"/>
              <p:cNvGrpSpPr/>
              <p:nvPr/>
            </p:nvGrpSpPr>
            <p:grpSpPr>
              <a:xfrm>
                <a:off x="2123079" y="4293096"/>
                <a:ext cx="735542" cy="520910"/>
                <a:chOff x="5876004" y="5832878"/>
                <a:chExt cx="735542" cy="520910"/>
              </a:xfrm>
            </p:grpSpPr>
            <p:sp>
              <p:nvSpPr>
                <p:cNvPr id="90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5964217" y="5832878"/>
                  <a:ext cx="560070" cy="519351"/>
                </a:xfrm>
                <a:prstGeom prst="ellipse">
                  <a:avLst/>
                </a:prstGeom>
                <a:solidFill>
                  <a:srgbClr val="CCFFCC"/>
                </a:solidFill>
                <a:ln w="28575" algn="ctr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1" name="TextBox 138"/>
                <p:cNvSpPr txBox="1"/>
                <p:nvPr/>
              </p:nvSpPr>
              <p:spPr>
                <a:xfrm>
                  <a:off x="5876004" y="5858414"/>
                  <a:ext cx="735542" cy="495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75 kW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tower</a:t>
                  </a:r>
                  <a:endPara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6" name="Group 263"/>
              <p:cNvGrpSpPr/>
              <p:nvPr/>
            </p:nvGrpSpPr>
            <p:grpSpPr>
              <a:xfrm>
                <a:off x="2771150" y="4005066"/>
                <a:ext cx="735541" cy="520910"/>
                <a:chOff x="5876003" y="5832880"/>
                <a:chExt cx="735541" cy="520910"/>
              </a:xfrm>
            </p:grpSpPr>
            <p:sp>
              <p:nvSpPr>
                <p:cNvPr id="88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5964217" y="5832880"/>
                  <a:ext cx="560070" cy="519351"/>
                </a:xfrm>
                <a:prstGeom prst="ellipse">
                  <a:avLst/>
                </a:prstGeom>
                <a:solidFill>
                  <a:srgbClr val="CCFFCC"/>
                </a:solidFill>
                <a:ln w="28575" algn="ctr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9" name="TextBox 136"/>
                <p:cNvSpPr txBox="1"/>
                <p:nvPr/>
              </p:nvSpPr>
              <p:spPr>
                <a:xfrm>
                  <a:off x="5876003" y="5858416"/>
                  <a:ext cx="735541" cy="4953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75 kW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tower</a:t>
                  </a:r>
                  <a:endPara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87" name="Straight Connector 134"/>
              <p:cNvCxnSpPr/>
              <p:nvPr/>
            </p:nvCxnSpPr>
            <p:spPr>
              <a:xfrm>
                <a:off x="2819400" y="4410075"/>
                <a:ext cx="171450" cy="32385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65" name="AutoShape 755"/>
            <p:cNvSpPr>
              <a:spLocks noChangeArrowheads="1"/>
            </p:cNvSpPr>
            <p:nvPr/>
          </p:nvSpPr>
          <p:spPr bwMode="auto">
            <a:xfrm flipV="1">
              <a:off x="4056301" y="5228165"/>
              <a:ext cx="186030" cy="388965"/>
            </a:xfrm>
            <a:prstGeom prst="octagon">
              <a:avLst>
                <a:gd name="adj" fmla="val 29287"/>
              </a:avLst>
            </a:prstGeom>
            <a:solidFill>
              <a:srgbClr val="FF9900">
                <a:alpha val="47843"/>
              </a:srgbClr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6" name="Group 152"/>
            <p:cNvGrpSpPr/>
            <p:nvPr/>
          </p:nvGrpSpPr>
          <p:grpSpPr>
            <a:xfrm>
              <a:off x="434225" y="712589"/>
              <a:ext cx="8242231" cy="5616624"/>
              <a:chOff x="434225" y="712589"/>
              <a:chExt cx="8242231" cy="5616624"/>
            </a:xfrm>
          </p:grpSpPr>
          <p:sp>
            <p:nvSpPr>
              <p:cNvPr id="80" name="Rectangle 70"/>
              <p:cNvSpPr/>
              <p:nvPr/>
            </p:nvSpPr>
            <p:spPr>
              <a:xfrm>
                <a:off x="467544" y="712589"/>
                <a:ext cx="8208912" cy="5616624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TextBox 139"/>
              <p:cNvSpPr txBox="1"/>
              <p:nvPr/>
            </p:nvSpPr>
            <p:spPr>
              <a:xfrm>
                <a:off x="6213601" y="4525374"/>
                <a:ext cx="1941384" cy="647796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66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3x existing 150 kW SSAs</a:t>
                </a:r>
                <a:endParaRPr kumimoji="0" lang="en-GB" sz="1400" i="1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TextBox 144"/>
              <p:cNvSpPr txBox="1"/>
              <p:nvPr/>
            </p:nvSpPr>
            <p:spPr>
              <a:xfrm>
                <a:off x="434225" y="5407460"/>
                <a:ext cx="3569836" cy="564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1A026">
                        <a:lumMod val="50000"/>
                      </a:srgbClr>
                    </a:solidFill>
                    <a:effectLst/>
                    <a:uLnTx/>
                    <a:uFillTx/>
                  </a:rPr>
                  <a:t>3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51A026">
                        <a:lumMod val="50000"/>
                      </a:srgbClr>
                    </a:solidFill>
                    <a:effectLst/>
                    <a:uLnTx/>
                    <a:uFillTx/>
                  </a:rPr>
                  <a:t>rd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1A026">
                        <a:lumMod val="50000"/>
                      </a:srgbClr>
                    </a:solidFill>
                    <a:effectLst/>
                    <a:uLnTx/>
                    <a:uFillTx/>
                  </a:rPr>
                  <a:t> harmonic cavities</a:t>
                </a:r>
              </a:p>
              <a:p>
                <a:pPr marL="176213" marR="0" lvl="1" indent="-176213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1A026">
                        <a:lumMod val="50000"/>
                      </a:srgbClr>
                    </a:solidFill>
                    <a:effectLst/>
                    <a:uLnTx/>
                    <a:uFillTx/>
                  </a:rPr>
                  <a:t>under study</a:t>
                </a: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7" name="Group 70"/>
            <p:cNvGrpSpPr/>
            <p:nvPr/>
          </p:nvGrpSpPr>
          <p:grpSpPr>
            <a:xfrm>
              <a:off x="2427798" y="4419600"/>
              <a:ext cx="746195" cy="571585"/>
              <a:chOff x="5871421" y="5813111"/>
              <a:chExt cx="746195" cy="571585"/>
            </a:xfrm>
          </p:grpSpPr>
          <p:sp>
            <p:nvSpPr>
              <p:cNvPr id="78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78"/>
                <a:ext cx="560070" cy="519351"/>
              </a:xfrm>
              <a:prstGeom prst="ellipse">
                <a:avLst/>
              </a:prstGeom>
              <a:solidFill>
                <a:srgbClr val="FFFF00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TextBox 151"/>
              <p:cNvSpPr txBox="1"/>
              <p:nvPr/>
            </p:nvSpPr>
            <p:spPr>
              <a:xfrm>
                <a:off x="5871421" y="5813111"/>
                <a:ext cx="746195" cy="571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In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house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SSA</a:t>
                </a:r>
                <a:endPara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68" name="Straight Connector 147"/>
            <p:cNvCxnSpPr/>
            <p:nvPr/>
          </p:nvCxnSpPr>
          <p:spPr>
            <a:xfrm>
              <a:off x="3505200" y="5029200"/>
              <a:ext cx="652914" cy="1443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9" name="Straight Arrow Connector 148"/>
            <p:cNvCxnSpPr/>
            <p:nvPr/>
          </p:nvCxnSpPr>
          <p:spPr>
            <a:xfrm>
              <a:off x="4150556" y="5039382"/>
              <a:ext cx="2381" cy="22621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cxnSp>
          <p:nvCxnSpPr>
            <p:cNvPr id="70" name="Straight Connector 149"/>
            <p:cNvCxnSpPr/>
            <p:nvPr/>
          </p:nvCxnSpPr>
          <p:spPr>
            <a:xfrm>
              <a:off x="2971800" y="4876800"/>
              <a:ext cx="533400" cy="15240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4343400" y="5715000"/>
              <a:ext cx="7505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Cell 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25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TextBox 152"/>
            <p:cNvSpPr txBox="1"/>
            <p:nvPr/>
          </p:nvSpPr>
          <p:spPr>
            <a:xfrm>
              <a:off x="3707904" y="2492896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-7 dB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TextBox 153"/>
            <p:cNvSpPr txBox="1"/>
            <p:nvPr/>
          </p:nvSpPr>
          <p:spPr>
            <a:xfrm>
              <a:off x="4932040" y="2420888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-7 dB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AutoShape 755"/>
            <p:cNvSpPr>
              <a:spLocks noChangeArrowheads="1"/>
            </p:cNvSpPr>
            <p:nvPr/>
          </p:nvSpPr>
          <p:spPr bwMode="auto">
            <a:xfrm flipV="1">
              <a:off x="3795889" y="5304365"/>
              <a:ext cx="78018" cy="172941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AutoShape 755"/>
            <p:cNvSpPr>
              <a:spLocks noChangeArrowheads="1"/>
            </p:cNvSpPr>
            <p:nvPr/>
          </p:nvSpPr>
          <p:spPr bwMode="auto">
            <a:xfrm flipV="1">
              <a:off x="3903901" y="5304365"/>
              <a:ext cx="78018" cy="172941"/>
            </a:xfrm>
            <a:prstGeom prst="octagon">
              <a:avLst>
                <a:gd name="adj" fmla="val 29287"/>
              </a:avLst>
            </a:prstGeom>
            <a:solidFill>
              <a:srgbClr val="FF99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76" name="Straight Arrow Connector 148"/>
            <p:cNvCxnSpPr/>
            <p:nvPr/>
          </p:nvCxnSpPr>
          <p:spPr>
            <a:xfrm>
              <a:off x="4988620" y="5023628"/>
              <a:ext cx="0" cy="211832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cxnSp>
          <p:nvCxnSpPr>
            <p:cNvPr id="77" name="Straight Arrow Connector 76"/>
            <p:cNvCxnSpPr>
              <a:stCxn id="8" idx="7"/>
            </p:cNvCxnSpPr>
            <p:nvPr/>
          </p:nvCxnSpPr>
          <p:spPr>
            <a:xfrm>
              <a:off x="7382739" y="1681927"/>
              <a:ext cx="237261" cy="146873"/>
            </a:xfrm>
            <a:prstGeom prst="straightConnector1">
              <a:avLst/>
            </a:prstGeom>
            <a:noFill/>
            <a:ln w="5715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1696" y="856725"/>
            <a:ext cx="2356507" cy="152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6585" y="2300198"/>
            <a:ext cx="226438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5 cell cavities replaced by 14 HOM damped single cavities </a:t>
            </a:r>
            <a:endParaRPr lang="en-US" sz="1600" dirty="0"/>
          </a:p>
        </p:txBody>
      </p:sp>
      <p:sp>
        <p:nvSpPr>
          <p:cNvPr id="154" name="TextBox 153"/>
          <p:cNvSpPr txBox="1"/>
          <p:nvPr/>
        </p:nvSpPr>
        <p:spPr>
          <a:xfrm>
            <a:off x="165002" y="2989426"/>
            <a:ext cx="184690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Keep the existing transmitters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75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cavities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01" y="697260"/>
            <a:ext cx="5472608" cy="410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8086" r="41686" b="19501"/>
          <a:stretch/>
        </p:blipFill>
        <p:spPr>
          <a:xfrm>
            <a:off x="165002" y="697260"/>
            <a:ext cx="2088232" cy="22322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4761" y="480171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 assembly area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7483" y="3161251"/>
            <a:ext cx="259228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703"/>
                </a:solidFill>
              </a:rPr>
              <a:t>Fabrication of 12 HOM damped cavities by RI</a:t>
            </a:r>
          </a:p>
          <a:p>
            <a:endParaRPr lang="en-US" dirty="0" smtClean="0">
              <a:solidFill>
                <a:srgbClr val="ED7703"/>
              </a:solidFill>
            </a:endParaRPr>
          </a:p>
          <a:p>
            <a:r>
              <a:rPr lang="en-US" dirty="0" smtClean="0">
                <a:solidFill>
                  <a:srgbClr val="ED7703"/>
                </a:solidFill>
              </a:rPr>
              <a:t>4 cavity delivered</a:t>
            </a:r>
          </a:p>
          <a:p>
            <a:endParaRPr lang="en-US" dirty="0" smtClean="0">
              <a:solidFill>
                <a:srgbClr val="ED7703"/>
              </a:solidFill>
            </a:endParaRPr>
          </a:p>
          <a:p>
            <a:r>
              <a:rPr lang="en-US" dirty="0" smtClean="0">
                <a:solidFill>
                  <a:srgbClr val="ED7703"/>
                </a:solidFill>
              </a:rPr>
              <a:t>2 cavities conditioned o 750 kV within 2 weeks</a:t>
            </a:r>
            <a:endParaRPr lang="en-US" dirty="0">
              <a:solidFill>
                <a:srgbClr val="ED77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Front-ends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4" name="Picture 3" descr="FE-ID1.JPG"/>
          <p:cNvPicPr>
            <a:picLocks noChangeAspect="1"/>
          </p:cNvPicPr>
          <p:nvPr/>
        </p:nvPicPr>
        <p:blipFill rotWithShape="1">
          <a:blip r:embed="rId2" cstate="print"/>
          <a:srcRect b="4229"/>
          <a:stretch/>
        </p:blipFill>
        <p:spPr>
          <a:xfrm>
            <a:off x="209600" y="697261"/>
            <a:ext cx="7200800" cy="43204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669873" y="1117307"/>
            <a:ext cx="780087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310167" y="3697593"/>
            <a:ext cx="487040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0107" y="4417673"/>
            <a:ext cx="1040670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ID Front-End</a:t>
            </a:r>
            <a:endParaRPr lang="en-GB" sz="1167" dirty="0"/>
          </a:p>
        </p:txBody>
      </p:sp>
      <p:sp>
        <p:nvSpPr>
          <p:cNvPr id="12" name="TextBox 11"/>
          <p:cNvSpPr txBox="1"/>
          <p:nvPr/>
        </p:nvSpPr>
        <p:spPr>
          <a:xfrm>
            <a:off x="3209934" y="877280"/>
            <a:ext cx="1116011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BM Front-End</a:t>
            </a:r>
            <a:endParaRPr lang="en-GB" sz="1167" dirty="0"/>
          </a:p>
        </p:txBody>
      </p:sp>
      <p:sp>
        <p:nvSpPr>
          <p:cNvPr id="15" name="TextBox 14"/>
          <p:cNvSpPr txBox="1"/>
          <p:nvPr/>
        </p:nvSpPr>
        <p:spPr>
          <a:xfrm>
            <a:off x="302862" y="3146160"/>
            <a:ext cx="3235181" cy="1528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002060"/>
                </a:solidFill>
              </a:rPr>
              <a:t>Front-Ends new design (completed) for :</a:t>
            </a:r>
          </a:p>
          <a:p>
            <a:endParaRPr lang="en-US" sz="1333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333" dirty="0">
                <a:solidFill>
                  <a:srgbClr val="002060"/>
                </a:solidFill>
              </a:rPr>
              <a:t> SR junction chambers</a:t>
            </a:r>
          </a:p>
          <a:p>
            <a:pPr>
              <a:buFont typeface="Wingdings" pitchFamily="2" charset="2"/>
              <a:buChar char="§"/>
            </a:pPr>
            <a:endParaRPr lang="en-US" sz="1333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333" dirty="0">
                <a:solidFill>
                  <a:srgbClr val="002060"/>
                </a:solidFill>
              </a:rPr>
              <a:t> BM FE photon shutter </a:t>
            </a:r>
            <a:r>
              <a:rPr lang="en-US" sz="1333" dirty="0" smtClean="0">
                <a:solidFill>
                  <a:srgbClr val="002060"/>
                </a:solidFill>
              </a:rPr>
              <a:t>unit</a:t>
            </a:r>
          </a:p>
          <a:p>
            <a:pPr>
              <a:buFont typeface="Wingdings" pitchFamily="2" charset="2"/>
              <a:buChar char="§"/>
            </a:pPr>
            <a:endParaRPr lang="en-US" sz="1333" dirty="0">
              <a:solidFill>
                <a:srgbClr val="002060"/>
              </a:solidFill>
            </a:endParaRPr>
          </a:p>
          <a:p>
            <a:r>
              <a:rPr lang="en-US" sz="1333" dirty="0" smtClean="0">
                <a:solidFill>
                  <a:srgbClr val="002060"/>
                </a:solidFill>
              </a:rPr>
              <a:t>Procurement in progress</a:t>
            </a:r>
            <a:endParaRPr lang="en-GB" sz="1333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0160" y="997294"/>
            <a:ext cx="1404552" cy="1195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42 Front-Ends</a:t>
            </a:r>
          </a:p>
          <a:p>
            <a:endParaRPr lang="en-US" sz="15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333" dirty="0">
                <a:solidFill>
                  <a:srgbClr val="002060"/>
                </a:solidFill>
              </a:rPr>
              <a:t> 28 ID FE’s</a:t>
            </a:r>
          </a:p>
          <a:p>
            <a:pPr>
              <a:buFont typeface="Wingdings" pitchFamily="2" charset="2"/>
              <a:buChar char="§"/>
            </a:pPr>
            <a:r>
              <a:rPr lang="en-US" sz="1333" dirty="0">
                <a:solidFill>
                  <a:srgbClr val="002060"/>
                </a:solidFill>
              </a:rPr>
              <a:t> 14 BM FE’s</a:t>
            </a:r>
          </a:p>
          <a:p>
            <a:endParaRPr lang="en-GB" sz="15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98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Bending magnets source: 2-pole, 3-Pole or short wigglers </a:t>
            </a:r>
          </a:p>
        </p:txBody>
      </p:sp>
      <p:pic>
        <p:nvPicPr>
          <p:cNvPr id="9" name="Picture 8" descr="3pw11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9" b="89939" l="1403" r="89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00" y="307217"/>
            <a:ext cx="2853878" cy="2718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5383" y="1193620"/>
            <a:ext cx="1127232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rgbClr val="132577"/>
                </a:solidFill>
                <a:latin typeface="Arial"/>
              </a:rPr>
              <a:t>Half assembly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0213" y="1907410"/>
            <a:ext cx="1864532" cy="9476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625" y="3239403"/>
            <a:ext cx="3480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itchFamily="34" charset="0"/>
              <a:buChar char="•"/>
            </a:pPr>
            <a:r>
              <a:rPr lang="en-US" sz="1500" dirty="0">
                <a:solidFill>
                  <a:srgbClr val="132577"/>
                </a:solidFill>
                <a:latin typeface="Arial"/>
              </a:rPr>
              <a:t>Field Customized </a:t>
            </a:r>
          </a:p>
          <a:p>
            <a:pPr marL="238115" indent="-238115">
              <a:buFont typeface="Arial"/>
              <a:buChar char="•"/>
            </a:pPr>
            <a:r>
              <a:rPr lang="en-US" sz="1500" dirty="0">
                <a:solidFill>
                  <a:srgbClr val="132577"/>
                </a:solidFill>
                <a:latin typeface="Arial"/>
              </a:rPr>
              <a:t>Large fan with flat top field</a:t>
            </a:r>
          </a:p>
          <a:p>
            <a:pPr marL="238115" indent="-238115">
              <a:buFont typeface="Arial"/>
              <a:buChar char="•"/>
            </a:pPr>
            <a:r>
              <a:rPr lang="en-US" sz="1500" dirty="0">
                <a:solidFill>
                  <a:srgbClr val="132577"/>
                </a:solidFill>
                <a:latin typeface="Arial"/>
              </a:rPr>
              <a:t>2 </a:t>
            </a:r>
            <a:r>
              <a:rPr lang="en-US" sz="1500" dirty="0" err="1">
                <a:solidFill>
                  <a:srgbClr val="132577"/>
                </a:solidFill>
                <a:latin typeface="Arial"/>
              </a:rPr>
              <a:t>mrad</a:t>
            </a:r>
            <a:r>
              <a:rPr lang="en-US" sz="1500" dirty="0">
                <a:solidFill>
                  <a:srgbClr val="132577"/>
                </a:solidFill>
                <a:latin typeface="Arial"/>
              </a:rPr>
              <a:t> feasible for 1.1 T 3PW</a:t>
            </a:r>
          </a:p>
          <a:p>
            <a:pPr marL="238115" indent="-238115">
              <a:buFont typeface="Arial"/>
              <a:buChar char="•"/>
            </a:pPr>
            <a:r>
              <a:rPr lang="en-US" sz="1500" dirty="0">
                <a:solidFill>
                  <a:srgbClr val="132577"/>
                </a:solidFill>
                <a:latin typeface="Arial"/>
              </a:rPr>
              <a:t>Mechanical length ≤ 150 mm</a:t>
            </a:r>
          </a:p>
          <a:p>
            <a:pPr marL="238115" indent="-238115">
              <a:buFont typeface="Arial"/>
              <a:buChar char="•"/>
            </a:pPr>
            <a:endParaRPr lang="en-US" sz="1500" dirty="0">
              <a:solidFill>
                <a:srgbClr val="FF0000"/>
              </a:solidFill>
              <a:latin typeface="Arial"/>
            </a:endParaRPr>
          </a:p>
          <a:p>
            <a:pPr marL="238115" indent="-238115">
              <a:buFont typeface="Arial"/>
              <a:buChar char="•"/>
            </a:pPr>
            <a:r>
              <a:rPr lang="en-US" sz="1500" dirty="0">
                <a:solidFill>
                  <a:srgbClr val="FF0000"/>
                </a:solidFill>
                <a:latin typeface="Arial"/>
              </a:rPr>
              <a:t>Source shifts longitudinally by ~3m</a:t>
            </a:r>
          </a:p>
          <a:p>
            <a:pPr marL="238115" indent="-238115">
              <a:buFont typeface="Arial"/>
              <a:buChar char="•"/>
            </a:pPr>
            <a:r>
              <a:rPr lang="en-US" sz="1500" dirty="0">
                <a:solidFill>
                  <a:srgbClr val="FF0000"/>
                </a:solidFill>
                <a:latin typeface="Arial"/>
              </a:rPr>
              <a:t>Source shifts horizontally by ~1-2cm</a:t>
            </a:r>
            <a:endParaRPr lang="en-US" sz="1500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9993" y="2929630"/>
            <a:ext cx="3600400" cy="2178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0041" y="3901165"/>
            <a:ext cx="15295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1251AE"/>
                </a:solidFill>
              </a:rPr>
              <a:t>Flux from 3PW</a:t>
            </a:r>
            <a:endParaRPr lang="en-GB" sz="1500" b="1" dirty="0">
              <a:solidFill>
                <a:srgbClr val="1251A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617" y="732021"/>
            <a:ext cx="3600400" cy="2478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67" b="1" dirty="0">
                <a:solidFill>
                  <a:srgbClr val="ED7703"/>
                </a:solidFill>
              </a:rPr>
              <a:t>All new projects of diffraction limited storage rings have to deal with:</a:t>
            </a:r>
          </a:p>
          <a:p>
            <a:endParaRPr lang="en-US" sz="1167" b="1" dirty="0">
              <a:solidFill>
                <a:srgbClr val="ED7703"/>
              </a:solidFill>
            </a:endParaRPr>
          </a:p>
          <a:p>
            <a:r>
              <a:rPr lang="en-US" sz="1167" dirty="0">
                <a:solidFill>
                  <a:srgbClr val="132577"/>
                </a:solidFill>
              </a:rPr>
              <a:t>Increased number of bending magnets / cell =&gt; BM field reduction</a:t>
            </a:r>
          </a:p>
          <a:p>
            <a:endParaRPr lang="en-US" sz="1167" dirty="0">
              <a:solidFill>
                <a:srgbClr val="132577"/>
              </a:solidFill>
            </a:endParaRPr>
          </a:p>
          <a:p>
            <a:r>
              <a:rPr lang="en-US" sz="1167" dirty="0">
                <a:solidFill>
                  <a:srgbClr val="132577"/>
                </a:solidFill>
              </a:rPr>
              <a:t>Conflict with hard X-ray demand from BM </a:t>
            </a:r>
            <a:r>
              <a:rPr lang="en-US" sz="1167" dirty="0" err="1">
                <a:solidFill>
                  <a:srgbClr val="132577"/>
                </a:solidFill>
              </a:rPr>
              <a:t>beamlines</a:t>
            </a:r>
            <a:endParaRPr lang="en-US" sz="1167" dirty="0">
              <a:solidFill>
                <a:srgbClr val="132577"/>
              </a:solidFill>
            </a:endParaRPr>
          </a:p>
          <a:p>
            <a:endParaRPr lang="en-US" sz="1167" dirty="0">
              <a:solidFill>
                <a:srgbClr val="132577"/>
              </a:solidFill>
            </a:endParaRPr>
          </a:p>
          <a:p>
            <a:r>
              <a:rPr lang="en-US" sz="1167" dirty="0">
                <a:solidFill>
                  <a:srgbClr val="132577"/>
                </a:solidFill>
              </a:rPr>
              <a:t>ESRF will go from 0.85 T BM  to 0.54 T BM</a:t>
            </a:r>
          </a:p>
          <a:p>
            <a:endParaRPr lang="en-US" sz="1167" b="1" dirty="0">
              <a:solidFill>
                <a:srgbClr val="132577"/>
              </a:solidFill>
            </a:endParaRPr>
          </a:p>
          <a:p>
            <a:r>
              <a:rPr lang="en-US" sz="1333" b="1" dirty="0">
                <a:solidFill>
                  <a:srgbClr val="2F5F2B"/>
                </a:solidFill>
              </a:rPr>
              <a:t>The BM Sources will be replaced by dedicated  2-Pole or 3-Pole Wigglers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16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49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08" y="697260"/>
            <a:ext cx="5250160" cy="3921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002" y="2425452"/>
            <a:ext cx="2801888" cy="26067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67" dirty="0">
                <a:solidFill>
                  <a:srgbClr val="132577"/>
                </a:solidFill>
              </a:rPr>
              <a:t>Many tests have been made </a:t>
            </a:r>
            <a:r>
              <a:rPr lang="en-US" sz="1167" dirty="0" smtClean="0">
                <a:solidFill>
                  <a:srgbClr val="132577"/>
                </a:solidFill>
              </a:rPr>
              <a:t>with the prototype mockup:</a:t>
            </a:r>
            <a:endParaRPr lang="en-US" sz="1167" dirty="0">
              <a:solidFill>
                <a:srgbClr val="13257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167" dirty="0">
                <a:solidFill>
                  <a:srgbClr val="132577"/>
                </a:solidFill>
              </a:rPr>
              <a:t> Girder performances</a:t>
            </a:r>
          </a:p>
          <a:p>
            <a:pPr>
              <a:buFont typeface="Arial" pitchFamily="34" charset="0"/>
              <a:buChar char="•"/>
            </a:pPr>
            <a:r>
              <a:rPr lang="en-US" sz="1167" dirty="0">
                <a:solidFill>
                  <a:srgbClr val="132577"/>
                </a:solidFill>
              </a:rPr>
              <a:t> Girder handling</a:t>
            </a:r>
          </a:p>
          <a:p>
            <a:pPr>
              <a:buFont typeface="Arial" pitchFamily="34" charset="0"/>
              <a:buChar char="•"/>
            </a:pPr>
            <a:r>
              <a:rPr lang="en-US" sz="1167" dirty="0">
                <a:solidFill>
                  <a:srgbClr val="132577"/>
                </a:solidFill>
              </a:rPr>
              <a:t> Survey</a:t>
            </a:r>
          </a:p>
          <a:p>
            <a:pPr>
              <a:buFont typeface="Arial" pitchFamily="34" charset="0"/>
              <a:buChar char="•"/>
            </a:pPr>
            <a:r>
              <a:rPr lang="en-US" sz="1167" dirty="0">
                <a:solidFill>
                  <a:srgbClr val="132577"/>
                </a:solidFill>
              </a:rPr>
              <a:t> Thermal issues</a:t>
            </a:r>
          </a:p>
          <a:p>
            <a:pPr>
              <a:buFont typeface="Arial" pitchFamily="34" charset="0"/>
              <a:buChar char="•"/>
            </a:pPr>
            <a:r>
              <a:rPr lang="en-US" sz="1167" dirty="0">
                <a:solidFill>
                  <a:srgbClr val="132577"/>
                </a:solidFill>
              </a:rPr>
              <a:t> Compatibility checks</a:t>
            </a:r>
          </a:p>
          <a:p>
            <a:pPr>
              <a:buFont typeface="Arial" pitchFamily="34" charset="0"/>
              <a:buChar char="•"/>
            </a:pPr>
            <a:r>
              <a:rPr lang="en-US" sz="1167" dirty="0">
                <a:solidFill>
                  <a:srgbClr val="132577"/>
                </a:solidFill>
              </a:rPr>
              <a:t> Services and cabling </a:t>
            </a:r>
            <a:r>
              <a:rPr lang="en-US" sz="1167" dirty="0" smtClean="0">
                <a:solidFill>
                  <a:srgbClr val="132577"/>
                </a:solidFill>
              </a:rPr>
              <a:t>optimization</a:t>
            </a:r>
          </a:p>
          <a:p>
            <a:pPr>
              <a:buFont typeface="Arial" pitchFamily="34" charset="0"/>
              <a:buChar char="•"/>
            </a:pPr>
            <a:endParaRPr lang="en-US" sz="1167" dirty="0">
              <a:solidFill>
                <a:srgbClr val="132577"/>
              </a:solidFill>
            </a:endParaRPr>
          </a:p>
          <a:p>
            <a:r>
              <a:rPr lang="en-US" sz="1167" dirty="0" smtClean="0">
                <a:solidFill>
                  <a:srgbClr val="132577"/>
                </a:solidFill>
              </a:rPr>
              <a:t>A full cell mockup will be built from January 2017:</a:t>
            </a:r>
            <a:endParaRPr lang="en-US" sz="1167" dirty="0">
              <a:solidFill>
                <a:srgbClr val="132577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167" dirty="0">
                <a:solidFill>
                  <a:srgbClr val="132577"/>
                </a:solidFill>
              </a:rPr>
              <a:t> 4 fully assembled girders </a:t>
            </a:r>
            <a:r>
              <a:rPr lang="en-US" sz="1167" dirty="0" smtClean="0">
                <a:solidFill>
                  <a:srgbClr val="132577"/>
                </a:solidFill>
              </a:rPr>
              <a:t>will</a:t>
            </a:r>
            <a:endParaRPr lang="en-US" sz="1167" dirty="0">
              <a:solidFill>
                <a:srgbClr val="132577"/>
              </a:solidFill>
            </a:endParaRPr>
          </a:p>
          <a:p>
            <a:r>
              <a:rPr lang="en-US" sz="1167" dirty="0">
                <a:solidFill>
                  <a:srgbClr val="132577"/>
                </a:solidFill>
              </a:rPr>
              <a:t>  be used to test and optimize the </a:t>
            </a:r>
          </a:p>
          <a:p>
            <a:r>
              <a:rPr lang="en-US" sz="1167" dirty="0">
                <a:solidFill>
                  <a:srgbClr val="132577"/>
                </a:solidFill>
              </a:rPr>
              <a:t>  </a:t>
            </a:r>
            <a:r>
              <a:rPr lang="en-US" sz="1167" dirty="0" smtClean="0">
                <a:solidFill>
                  <a:srgbClr val="132577"/>
                </a:solidFill>
              </a:rPr>
              <a:t>assembly and installation sequences</a:t>
            </a:r>
            <a:endParaRPr lang="en-US" sz="1167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400" dirty="0">
                <a:latin typeface="Calibri" panose="020F0502020204030204" pitchFamily="34" charset="0"/>
              </a:rPr>
              <a:t>ESRF EBS: An ambitious new standard for synchrotron storage rings</a:t>
            </a:r>
            <a:endParaRPr lang="fr-FR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869674" y="1357333"/>
            <a:ext cx="6389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u="sng" dirty="0"/>
              <a:t>Reduce</a:t>
            </a:r>
            <a:r>
              <a:rPr lang="en-GB" sz="2000" dirty="0"/>
              <a:t> the </a:t>
            </a:r>
            <a:r>
              <a:rPr lang="en-GB" sz="2000" b="1" dirty="0"/>
              <a:t>horizontal</a:t>
            </a:r>
            <a:r>
              <a:rPr lang="en-GB" sz="2000" dirty="0"/>
              <a:t> emittance from </a:t>
            </a:r>
            <a:r>
              <a:rPr lang="en-GB" sz="2000" b="1" dirty="0"/>
              <a:t>4nm</a:t>
            </a:r>
            <a:r>
              <a:rPr lang="en-GB" sz="2000" dirty="0"/>
              <a:t> to </a:t>
            </a:r>
            <a:r>
              <a:rPr lang="en-GB" sz="2000" b="1" dirty="0" smtClean="0"/>
              <a:t>0.14nm</a:t>
            </a:r>
            <a:endParaRPr lang="en-GB" sz="2000" b="1" dirty="0"/>
          </a:p>
        </p:txBody>
      </p:sp>
      <p:pic>
        <p:nvPicPr>
          <p:cNvPr id="6" name="Picture 72" descr="toto.jpg"/>
          <p:cNvPicPr>
            <a:picLocks noChangeAspect="1"/>
          </p:cNvPicPr>
          <p:nvPr/>
        </p:nvPicPr>
        <p:blipFill>
          <a:blip r:embed="rId3" cstate="print"/>
          <a:srcRect l="12952" t="7564" r="9949" b="10707"/>
          <a:stretch>
            <a:fillRect/>
          </a:stretch>
        </p:blipFill>
        <p:spPr bwMode="auto">
          <a:xfrm>
            <a:off x="629647" y="1999835"/>
            <a:ext cx="2580287" cy="145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ntitled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0247" y="1837387"/>
            <a:ext cx="3060120" cy="179639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449960" y="2733683"/>
            <a:ext cx="72008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3662" y="3993823"/>
            <a:ext cx="703256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125913" algn="l"/>
              </a:tabLst>
            </a:pPr>
            <a:r>
              <a:rPr lang="en-GB" sz="1400" b="1" dirty="0"/>
              <a:t>B</a:t>
            </a:r>
            <a:r>
              <a:rPr lang="en-GB" sz="1400" b="1" dirty="0" smtClean="0"/>
              <a:t>eam-line </a:t>
            </a:r>
            <a:r>
              <a:rPr lang="en-GB" sz="1400" b="1" dirty="0"/>
              <a:t>experiments can benefit from : </a:t>
            </a:r>
            <a:r>
              <a:rPr lang="en-GB" sz="1400" b="1" dirty="0" smtClean="0"/>
              <a:t>	an </a:t>
            </a:r>
            <a:r>
              <a:rPr lang="en-GB" sz="1400" b="1" u="sng" dirty="0"/>
              <a:t>increase in brilliance</a:t>
            </a:r>
          </a:p>
          <a:p>
            <a:pPr>
              <a:tabLst>
                <a:tab pos="4125913" algn="l"/>
              </a:tabLst>
            </a:pPr>
            <a:endParaRPr lang="en-GB" sz="200" b="1" u="sng" dirty="0"/>
          </a:p>
          <a:p>
            <a:pPr>
              <a:tabLst>
                <a:tab pos="4125913" algn="l"/>
              </a:tabLst>
            </a:pPr>
            <a:r>
              <a:rPr lang="en-GB" sz="1400" b="1" dirty="0"/>
              <a:t>	</a:t>
            </a:r>
            <a:r>
              <a:rPr lang="en-GB" sz="1400" b="1" dirty="0" smtClean="0"/>
              <a:t>an </a:t>
            </a:r>
            <a:r>
              <a:rPr lang="en-GB" sz="1400" b="1" u="sng" dirty="0"/>
              <a:t>increase of coherence </a:t>
            </a:r>
          </a:p>
          <a:p>
            <a:pPr>
              <a:tabLst>
                <a:tab pos="4125913" algn="l"/>
              </a:tabLst>
            </a:pPr>
            <a:endParaRPr lang="en-GB" sz="100" b="1" u="sng" dirty="0"/>
          </a:p>
          <a:p>
            <a:pPr>
              <a:tabLst>
                <a:tab pos="4125913" algn="l"/>
              </a:tabLst>
            </a:pPr>
            <a:r>
              <a:rPr lang="en-GB" sz="1400" b="1" dirty="0"/>
              <a:t>	</a:t>
            </a:r>
            <a:r>
              <a:rPr lang="en-GB" sz="1400" b="1" dirty="0" smtClean="0"/>
              <a:t>(</a:t>
            </a:r>
            <a:r>
              <a:rPr lang="en-GB" sz="1200" b="1" dirty="0"/>
              <a:t>the coherent fraction, in hor. plane)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113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Buildings for the assembly and installation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-3128" b="1"/>
          <a:stretch/>
        </p:blipFill>
        <p:spPr bwMode="auto">
          <a:xfrm>
            <a:off x="165002" y="481236"/>
            <a:ext cx="7093604" cy="466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55144" t="-5696" r="3051" b="17461"/>
          <a:stretch/>
        </p:blipFill>
        <p:spPr bwMode="auto">
          <a:xfrm>
            <a:off x="3954016" y="3935352"/>
            <a:ext cx="2520280" cy="142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2782" y="4342733"/>
            <a:ext cx="2581234" cy="101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 rot="20668907">
            <a:off x="2518425" y="3498443"/>
            <a:ext cx="1612053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556567">
            <a:off x="2301176" y="3216646"/>
            <a:ext cx="204655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</a:t>
            </a:r>
            <a:r>
              <a:rPr lang="en-US" sz="1100" dirty="0" smtClean="0"/>
              <a:t>SRF 1 Girder assembly hall &amp; ESRF2 Storage buildings</a:t>
            </a:r>
            <a:endParaRPr lang="en-US" sz="11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35660" t="38064" r="4115" b="21155"/>
          <a:stretch/>
        </p:blipFill>
        <p:spPr bwMode="auto">
          <a:xfrm rot="19922576">
            <a:off x="63109" y="1457554"/>
            <a:ext cx="2753994" cy="6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 rot="19785798">
            <a:off x="264724" y="2430066"/>
            <a:ext cx="152327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ESRF 10-11-12-13 Temporary building for storage and dismantling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585864" y="2522340"/>
            <a:ext cx="3888432" cy="323165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B050"/>
                </a:solidFill>
              </a:rPr>
              <a:t>All critical contracts for logistic in </a:t>
            </a:r>
            <a:r>
              <a:rPr lang="en-US" sz="1500" b="1" dirty="0" smtClean="0">
                <a:solidFill>
                  <a:srgbClr val="00B050"/>
                </a:solidFill>
              </a:rPr>
              <a:t>place</a:t>
            </a:r>
            <a:endParaRPr lang="en-US" sz="15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8072" y="774384"/>
            <a:ext cx="180355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Chartreuse hall for dipole assembly assembled girder storage</a:t>
            </a:r>
            <a:endParaRPr lang="en-US" sz="1100" dirty="0"/>
          </a:p>
        </p:txBody>
      </p:sp>
      <p:sp>
        <p:nvSpPr>
          <p:cNvPr id="15" name="Right Arrow 14"/>
          <p:cNvSpPr/>
          <p:nvPr/>
        </p:nvSpPr>
        <p:spPr>
          <a:xfrm rot="11648924">
            <a:off x="3981362" y="805393"/>
            <a:ext cx="540862" cy="21518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9851" y="3099956"/>
            <a:ext cx="2118494" cy="108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21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Girders </a:t>
            </a:r>
            <a:r>
              <a:rPr lang="en-US" sz="1400" dirty="0" smtClean="0"/>
              <a:t>assembly in ESRF01</a:t>
            </a:r>
            <a:endParaRPr lang="en-GB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51</a:t>
            </a:fld>
            <a:endParaRPr lang="en-US" noProof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80" y="913284"/>
            <a:ext cx="598578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041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923"/>
          <a:stretch/>
        </p:blipFill>
        <p:spPr bwMode="auto">
          <a:xfrm>
            <a:off x="2584150" y="3708621"/>
            <a:ext cx="1716904" cy="130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7707" y="2912800"/>
            <a:ext cx="1722427" cy="121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461" y="2079229"/>
            <a:ext cx="1690493" cy="123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189" t="18672" r="2805" b="1914"/>
          <a:stretch/>
        </p:blipFill>
        <p:spPr bwMode="auto">
          <a:xfrm>
            <a:off x="72780" y="1433577"/>
            <a:ext cx="1761740" cy="104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/>
          <a:srcRect l="6880" t="11056" r="3941" b="8893"/>
          <a:stretch/>
        </p:blipFill>
        <p:spPr>
          <a:xfrm>
            <a:off x="5474738" y="1168380"/>
            <a:ext cx="2094847" cy="851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/>
          <a:srcRect l="1473" t="16214" r="8532" b="6829"/>
          <a:stretch/>
        </p:blipFill>
        <p:spPr>
          <a:xfrm>
            <a:off x="5172413" y="2037611"/>
            <a:ext cx="1991801" cy="800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/>
          <a:srcRect l="1449" t="9287" r="7334" b="12419"/>
          <a:stretch/>
        </p:blipFill>
        <p:spPr>
          <a:xfrm>
            <a:off x="5092809" y="2782210"/>
            <a:ext cx="2151010" cy="867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/>
          <a:srcRect l="9884" t="9798" r="8280" b="7787"/>
          <a:stretch/>
        </p:blipFill>
        <p:spPr>
          <a:xfrm>
            <a:off x="4458072" y="3805396"/>
            <a:ext cx="2111331" cy="8486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609" y="389910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Assembling </a:t>
            </a:r>
            <a:br>
              <a:rPr lang="en-US" sz="1600" dirty="0" smtClean="0"/>
            </a:br>
            <a:r>
              <a:rPr lang="en-US" sz="1600" dirty="0" smtClean="0"/>
              <a:t>of magnets on the girders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640568" y="1435472"/>
            <a:ext cx="172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Assembling </a:t>
            </a:r>
            <a:br>
              <a:rPr lang="en-US" sz="1600" dirty="0" smtClean="0"/>
            </a:br>
            <a:r>
              <a:rPr lang="en-US" sz="1600" dirty="0" smtClean="0"/>
              <a:t>of vacuum chambers </a:t>
            </a:r>
            <a:br>
              <a:rPr lang="en-US" sz="1600" dirty="0" smtClean="0"/>
            </a:br>
            <a:r>
              <a:rPr lang="en-US" sz="1600" dirty="0" smtClean="0"/>
              <a:t>on dedicated tables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010197" y="4861290"/>
            <a:ext cx="415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Then opening of magnets and add the  whole vacuum section,… alignment,…..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65416" y="688287"/>
            <a:ext cx="601158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</a:rPr>
              <a:t>All the girders will be assembled in </a:t>
            </a:r>
            <a:r>
              <a:rPr lang="en-US" sz="1500" dirty="0" smtClean="0">
                <a:solidFill>
                  <a:srgbClr val="002060"/>
                </a:solidFill>
              </a:rPr>
              <a:t>ESRF1 </a:t>
            </a:r>
            <a:r>
              <a:rPr lang="en-US" sz="1500" dirty="0">
                <a:solidFill>
                  <a:srgbClr val="002060"/>
                </a:solidFill>
              </a:rPr>
              <a:t>(Sep 2017 - Oct 2018)</a:t>
            </a:r>
          </a:p>
          <a:p>
            <a:r>
              <a:rPr lang="en-US" sz="1500" dirty="0">
                <a:solidFill>
                  <a:srgbClr val="002060"/>
                </a:solidFill>
              </a:rPr>
              <a:t>and stored mainly in the Chartreuse </a:t>
            </a:r>
            <a:r>
              <a:rPr lang="en-US" sz="1500" dirty="0" smtClean="0">
                <a:solidFill>
                  <a:srgbClr val="002060"/>
                </a:solidFill>
              </a:rPr>
              <a:t>hall before </a:t>
            </a:r>
            <a:r>
              <a:rPr lang="en-US" sz="1500" dirty="0">
                <a:solidFill>
                  <a:srgbClr val="002060"/>
                </a:solidFill>
              </a:rPr>
              <a:t>the Long Shutdown </a:t>
            </a:r>
            <a:endParaRPr lang="en-GB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Dismantling and infrastructure preparation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53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65584" y="1155631"/>
            <a:ext cx="7066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The tunnel must be cleaned up prior the installation of the new machine.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Some work/upgrade will be anticipated prior the long shutdown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The existing machine will be dismounted using the cranes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Each component of the present storage ring must be fully dismounted, radiation measured, traced and stored following French safety regulation.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Some civil work needed prior rolling the new girders.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54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002" y="697260"/>
            <a:ext cx="650679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19546" y="726260"/>
            <a:ext cx="4560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</a:t>
            </a:r>
            <a:r>
              <a:rPr lang="en-US" dirty="0" smtClean="0"/>
              <a:t>ormally access for ordinary maintenance is via </a:t>
            </a:r>
            <a:r>
              <a:rPr lang="en-US" b="1" dirty="0" smtClean="0"/>
              <a:t>the roof</a:t>
            </a:r>
            <a:r>
              <a:rPr lang="en-US" dirty="0" smtClean="0"/>
              <a:t>, using </a:t>
            </a:r>
            <a:r>
              <a:rPr lang="en-US" b="1" dirty="0" smtClean="0"/>
              <a:t>over-head cranes,</a:t>
            </a:r>
          </a:p>
          <a:p>
            <a:pPr algn="r"/>
            <a:r>
              <a:rPr lang="en-US" dirty="0" smtClean="0"/>
              <a:t>but ….</a:t>
            </a:r>
            <a:br>
              <a:rPr lang="en-US" dirty="0" smtClean="0"/>
            </a:br>
            <a:r>
              <a:rPr lang="en-US" dirty="0" smtClean="0"/>
              <a:t> Assembled girders are </a:t>
            </a:r>
            <a:br>
              <a:rPr lang="en-US" dirty="0" smtClean="0"/>
            </a:br>
            <a:r>
              <a:rPr lang="en-US" dirty="0" smtClean="0"/>
              <a:t>too heavy for the cranes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Specific handling tools.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615349" y="4367846"/>
            <a:ext cx="432048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001688" y="3505572"/>
            <a:ext cx="432048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3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Dismantling &amp; installation planning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74" y="622800"/>
            <a:ext cx="7128792" cy="466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1808" y="2641476"/>
            <a:ext cx="3744416" cy="923330"/>
          </a:xfrm>
          <a:prstGeom prst="rect">
            <a:avLst/>
          </a:prstGeom>
          <a:solidFill>
            <a:srgbClr val="FFFF00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Dismantling and installation sequence has be evaluated and a preliminary schedule prepared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1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667" dirty="0"/>
              <a:t>Conclusion</a:t>
            </a:r>
            <a:endParaRPr lang="en-GB" sz="1667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gray">
          <a:xfrm>
            <a:off x="165002" y="841276"/>
            <a:ext cx="6840353" cy="4176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761970" rtl="0" eaLnBrk="1" latinLnBrk="0" hangingPunct="1">
              <a:spcBef>
                <a:spcPts val="0"/>
              </a:spcBef>
              <a:spcAft>
                <a:spcPts val="833"/>
              </a:spcAft>
              <a:buFont typeface="Arial" pitchFamily="34" charset="0"/>
              <a:buNone/>
              <a:defRPr sz="15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761970" rtl="0" eaLnBrk="1" latinLnBrk="0" hangingPunct="1">
              <a:spcBef>
                <a:spcPts val="0"/>
              </a:spcBef>
              <a:spcAft>
                <a:spcPts val="1250"/>
              </a:spcAft>
              <a:buFont typeface="Arial" pitchFamily="34" charset="0"/>
              <a:buNone/>
              <a:defRPr sz="1417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76197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417"/>
              </a:spcAft>
              <a:buFont typeface="Arial" pitchFamily="34" charset="0"/>
              <a:buNone/>
              <a:defRPr sz="12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7645" indent="-145515" algn="l" defTabSz="7619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36" indent="-145515" algn="l" defTabSz="761970" rtl="0" eaLnBrk="1" latinLnBrk="0" hangingPunct="1">
              <a:spcBef>
                <a:spcPts val="0"/>
              </a:spcBef>
              <a:spcAft>
                <a:spcPts val="25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/>
            <a:r>
              <a:rPr lang="en-US" sz="1167" dirty="0" smtClean="0">
                <a:solidFill>
                  <a:srgbClr val="002060"/>
                </a:solidFill>
              </a:rPr>
              <a:t>      </a:t>
            </a:r>
            <a:r>
              <a:rPr lang="en-US" sz="1667" u="sng" dirty="0" smtClean="0">
                <a:solidFill>
                  <a:srgbClr val="ED7703"/>
                </a:solidFill>
              </a:rPr>
              <a:t>EBS</a:t>
            </a:r>
            <a:r>
              <a:rPr lang="en-US" sz="1667" dirty="0" smtClean="0">
                <a:solidFill>
                  <a:srgbClr val="ED7703"/>
                </a:solidFill>
              </a:rPr>
              <a:t> officially started on January 1</a:t>
            </a:r>
            <a:r>
              <a:rPr lang="en-US" sz="1667" baseline="30000" dirty="0" smtClean="0">
                <a:solidFill>
                  <a:srgbClr val="ED7703"/>
                </a:solidFill>
              </a:rPr>
              <a:t>st</a:t>
            </a:r>
            <a:r>
              <a:rPr lang="en-US" sz="1667" dirty="0" smtClean="0">
                <a:solidFill>
                  <a:srgbClr val="ED7703"/>
                </a:solidFill>
              </a:rPr>
              <a:t> 2015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No impact on user operation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Continuation of  the development (injector, top-up, </a:t>
            </a:r>
            <a:r>
              <a:rPr lang="en-US" dirty="0" err="1" smtClean="0">
                <a:solidFill>
                  <a:srgbClr val="002060"/>
                </a:solidFill>
              </a:rPr>
              <a:t>cryo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undulators</a:t>
            </a:r>
            <a:r>
              <a:rPr lang="en-US" dirty="0" smtClean="0">
                <a:solidFill>
                  <a:srgbClr val="002060"/>
                </a:solidFill>
              </a:rPr>
              <a:t>,…)  </a:t>
            </a:r>
          </a:p>
          <a:p>
            <a:pPr marL="271463" indent="-271463"/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dirty="0">
              <a:solidFill>
                <a:srgbClr val="002060"/>
              </a:solidFill>
            </a:endParaRPr>
          </a:p>
          <a:p>
            <a:pPr marL="271463" indent="-271463"/>
            <a:r>
              <a:rPr lang="en-US" sz="1167" dirty="0">
                <a:solidFill>
                  <a:srgbClr val="002060"/>
                </a:solidFill>
              </a:rPr>
              <a:t>	</a:t>
            </a:r>
            <a:r>
              <a:rPr lang="en-US" i="1" dirty="0" smtClean="0">
                <a:solidFill>
                  <a:srgbClr val="002060"/>
                </a:solidFill>
              </a:rPr>
              <a:t>Project execution progression:</a:t>
            </a:r>
          </a:p>
          <a:p>
            <a:pPr marL="271463" indent="-271463"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Engineering Design virtually completed</a:t>
            </a:r>
          </a:p>
          <a:p>
            <a:pPr marL="271463" indent="-271463"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Procurement in full swing</a:t>
            </a:r>
          </a:p>
          <a:p>
            <a:pPr marL="271463" indent="-271463">
              <a:buFont typeface="Wingdings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Delivery of all pre-series components expected by end 2016/ start 2017</a:t>
            </a:r>
            <a:endParaRPr lang="en-US" sz="1167" dirty="0" smtClean="0">
              <a:solidFill>
                <a:srgbClr val="002060"/>
              </a:solidFill>
            </a:endParaRPr>
          </a:p>
          <a:p>
            <a:pPr marL="271463" indent="-271463"/>
            <a:r>
              <a:rPr lang="en-US" sz="1167" dirty="0" smtClean="0">
                <a:solidFill>
                  <a:srgbClr val="002060"/>
                </a:solidFill>
              </a:rPr>
              <a:t>    	</a:t>
            </a:r>
            <a:r>
              <a:rPr lang="en-US" sz="1167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rgbClr val="002060"/>
                </a:solidFill>
              </a:rPr>
              <a:t>Schedule now heavily linked to external manufacturers!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Assembly to be started in less than 1 year (mock spring 2017)</a:t>
            </a:r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Dismantling/installation/commissioning in preparation</a:t>
            </a:r>
            <a:endParaRPr lang="en-US" sz="1167" dirty="0" smtClean="0">
              <a:solidFill>
                <a:srgbClr val="FF0000"/>
              </a:solidFill>
            </a:endParaRPr>
          </a:p>
          <a:p>
            <a:pPr marL="271463" indent="-271463" algn="ctr"/>
            <a:r>
              <a:rPr lang="en-US" sz="1667" dirty="0" smtClean="0">
                <a:solidFill>
                  <a:srgbClr val="ED7703"/>
                </a:solidFill>
              </a:rPr>
              <a:t>    At this stage, no major show stopper identified.</a:t>
            </a:r>
            <a:endParaRPr lang="en-US" sz="1167" dirty="0" smtClean="0">
              <a:solidFill>
                <a:srgbClr val="ED7703"/>
              </a:solidFill>
            </a:endParaRPr>
          </a:p>
          <a:p>
            <a:pPr marL="271463" indent="-271463"/>
            <a:endParaRPr lang="en-US" sz="1167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54_web_1.jpg"/>
          <p:cNvPicPr>
            <a:picLocks noChangeAspect="1"/>
          </p:cNvPicPr>
          <p:nvPr/>
        </p:nvPicPr>
        <p:blipFill>
          <a:blip r:embed="rId2" cstate="print"/>
          <a:srcRect l="416" t="-405" r="671"/>
          <a:stretch>
            <a:fillRect/>
          </a:stretch>
        </p:blipFill>
        <p:spPr>
          <a:xfrm>
            <a:off x="161714" y="697260"/>
            <a:ext cx="7273579" cy="4368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Many thanks for your attention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57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ESLS MEETING  28-30 November 2016  Jean-Luc Revol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Lifetime of S28B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2917507"/>
            <a:ext cx="4045966" cy="214922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ESLS MEETING  28-30 November 2016  Jean-Luc Revol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3" y="1096604"/>
            <a:ext cx="3924080" cy="21448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0100" y="2257434"/>
            <a:ext cx="2160240" cy="86196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accent2"/>
                </a:solidFill>
              </a:rPr>
              <a:t>S28B</a:t>
            </a:r>
            <a:endParaRPr lang="en-US" sz="1500" b="1" dirty="0">
              <a:solidFill>
                <a:schemeClr val="accent2"/>
              </a:solidFill>
            </a:endParaRPr>
          </a:p>
          <a:p>
            <a:pPr algn="ctr"/>
            <a:r>
              <a:rPr lang="en-US" sz="1667" b="1" dirty="0"/>
              <a:t>DA -10mm@S3 </a:t>
            </a:r>
          </a:p>
          <a:p>
            <a:pPr algn="ctr"/>
            <a:r>
              <a:rPr lang="en-US" sz="1667" b="1" dirty="0"/>
              <a:t>TLT ~ 21h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4620" y="1297330"/>
            <a:ext cx="1821397" cy="86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7" b="1" dirty="0">
                <a:solidFill>
                  <a:schemeClr val="tx2">
                    <a:lumMod val="75000"/>
                  </a:schemeClr>
                </a:solidFill>
              </a:rPr>
              <a:t>S28A</a:t>
            </a:r>
            <a:endParaRPr lang="en-US" sz="15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1667" b="1" dirty="0"/>
              <a:t>DA -8.1mm@S3 </a:t>
            </a:r>
          </a:p>
          <a:p>
            <a:pPr algn="ctr"/>
            <a:r>
              <a:rPr lang="en-US" sz="1667" b="1" dirty="0"/>
              <a:t>TLT ~ 13h.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530093" y="3557579"/>
          <a:ext cx="2952224" cy="1157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690"/>
                <a:gridCol w="764549"/>
                <a:gridCol w="940985"/>
              </a:tblGrid>
              <a:tr h="300033">
                <a:tc>
                  <a:txBody>
                    <a:bodyPr/>
                    <a:lstStyle/>
                    <a:p>
                      <a:pPr algn="r"/>
                      <a:r>
                        <a:rPr lang="en-US" sz="1300" dirty="0" err="1" smtClean="0"/>
                        <a:t>e</a:t>
                      </a:r>
                      <a:r>
                        <a:rPr lang="en-US" sz="1300" baseline="-25000" dirty="0" err="1" smtClean="0"/>
                        <a:t>y</a:t>
                      </a:r>
                      <a:r>
                        <a:rPr lang="en-US" sz="1300" dirty="0" smtClean="0"/>
                        <a:t>=5pm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ESRF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Upgrade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</a:tr>
              <a:tr h="300033">
                <a:tc>
                  <a:txBody>
                    <a:bodyPr/>
                    <a:lstStyle/>
                    <a:p>
                      <a:pPr algn="r"/>
                      <a:r>
                        <a:rPr lang="en-US" sz="1300" dirty="0" err="1" smtClean="0"/>
                        <a:t>Multibunch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64 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21 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</a:tr>
              <a:tr h="266700">
                <a:tc>
                  <a:txBody>
                    <a:bodyPr/>
                    <a:lstStyle/>
                    <a:p>
                      <a:pPr algn="r"/>
                      <a:r>
                        <a:rPr lang="en-US" sz="1300" dirty="0" smtClean="0"/>
                        <a:t>16 bunch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 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2.1 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</a:tr>
              <a:tr h="283361">
                <a:tc>
                  <a:txBody>
                    <a:bodyPr/>
                    <a:lstStyle/>
                    <a:p>
                      <a:pPr algn="r"/>
                      <a:r>
                        <a:rPr lang="en-US" sz="1300" dirty="0" smtClean="0"/>
                        <a:t>4</a:t>
                      </a:r>
                      <a:r>
                        <a:rPr lang="en-US" sz="1300" baseline="0" dirty="0" smtClean="0"/>
                        <a:t> bunch 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4 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1.4 h</a:t>
                      </a:r>
                      <a:endParaRPr lang="en-GB" sz="1300" dirty="0"/>
                    </a:p>
                  </a:txBody>
                  <a:tcPr marL="76200" marR="76200" marT="38100" marB="38100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86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optimization to decrease losses in the IDs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ESLS MEETING  28-30 November 2016  Jean-Luc Revol</a:t>
            </a:r>
            <a:endParaRPr lang="en-US" dirty="0">
              <a:solidFill>
                <a:srgbClr val="132577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8264"/>
            <a:ext cx="7620000" cy="32817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68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620" y="3407568"/>
            <a:ext cx="3420380" cy="1528099"/>
          </a:xfrm>
          <a:prstGeom prst="rect">
            <a:avLst/>
          </a:prstGeom>
          <a:ln>
            <a:solidFill>
              <a:srgbClr val="0F0272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288495" y="2842885"/>
            <a:ext cx="1441324" cy="810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67" b="1" i="1" dirty="0">
                <a:solidFill>
                  <a:srgbClr val="000000"/>
                </a:solidFill>
              </a:rPr>
              <a:t>Undulator: CPMU18, </a:t>
            </a:r>
          </a:p>
          <a:p>
            <a:pPr algn="r"/>
            <a:r>
              <a:rPr lang="en-US" sz="1167" b="1" i="1" dirty="0">
                <a:solidFill>
                  <a:srgbClr val="000000"/>
                </a:solidFill>
              </a:rPr>
              <a:t>K=1.68</a:t>
            </a:r>
          </a:p>
          <a:p>
            <a:pPr algn="r"/>
            <a:r>
              <a:rPr lang="en-US" sz="1167" b="1" i="1" dirty="0">
                <a:solidFill>
                  <a:srgbClr val="000000"/>
                </a:solidFill>
              </a:rPr>
              <a:t>L=2m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solidFill>
                  <a:prstClr val="white"/>
                </a:solidFill>
              </a:rPr>
              <a:t>brilliance and coherence increase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132577"/>
                </a:solidFill>
                <a:latin typeface="Arial"/>
              </a:rPr>
              <a:t>ESLS MEETING  28-30 November 2016  Jean-Luc </a:t>
            </a:r>
            <a:r>
              <a:rPr lang="en-GB" dirty="0" err="1" smtClean="0">
                <a:solidFill>
                  <a:srgbClr val="132577"/>
                </a:solidFill>
                <a:latin typeface="Arial"/>
              </a:rPr>
              <a:t>Revol</a:t>
            </a:r>
            <a:endParaRPr lang="en-US" dirty="0" smtClean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51167" y="514049"/>
            <a:ext cx="4018263" cy="40900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b="1" kern="0" dirty="0">
                <a:solidFill>
                  <a:srgbClr val="FFFFFF"/>
                </a:solidFill>
              </a:rPr>
              <a:t>       Improved Coherence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439429"/>
              </p:ext>
            </p:extLst>
          </p:nvPr>
        </p:nvGraphicFramePr>
        <p:xfrm>
          <a:off x="4410079" y="1122380"/>
          <a:ext cx="2820312" cy="88503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80186"/>
                <a:gridCol w="480053"/>
                <a:gridCol w="660073"/>
              </a:tblGrid>
              <a:tr h="23211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Hor. </a:t>
                      </a:r>
                      <a:r>
                        <a:rPr lang="en-US" sz="1000" dirty="0" err="1" smtClean="0"/>
                        <a:t>Emittance</a:t>
                      </a:r>
                      <a:r>
                        <a:rPr lang="en-US" sz="1000" dirty="0" smtClean="0"/>
                        <a:t> [nm]</a:t>
                      </a:r>
                      <a:endParaRPr lang="en-US" sz="1000" dirty="0"/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0.135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76200" marR="76200" marT="31750" marB="31750"/>
                </a:tc>
              </a:tr>
              <a:tr h="217638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Vert.</a:t>
                      </a:r>
                      <a:r>
                        <a:rPr lang="en-US" sz="1000" b="1" baseline="0" dirty="0" smtClean="0"/>
                        <a:t> </a:t>
                      </a:r>
                      <a:r>
                        <a:rPr lang="en-US" sz="1000" b="1" baseline="0" dirty="0" err="1" smtClean="0"/>
                        <a:t>Emittance</a:t>
                      </a:r>
                      <a:r>
                        <a:rPr lang="en-US" sz="1000" b="1" baseline="0" dirty="0" smtClean="0"/>
                        <a:t> [pm]</a:t>
                      </a:r>
                      <a:endParaRPr lang="en-US" sz="1000" b="1" dirty="0"/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endParaRPr 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76200" marR="76200" marT="31750" marB="31750"/>
                </a:tc>
              </a:tr>
              <a:tr h="217638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Energy spread [%]</a:t>
                      </a:r>
                      <a:endParaRPr lang="en-US" sz="1000" b="1" dirty="0"/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FF"/>
                          </a:solidFill>
                        </a:rPr>
                        <a:t>0.1</a:t>
                      </a:r>
                      <a:endParaRPr 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0.09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76200" marR="76200" marT="31750" marB="31750"/>
                </a:tc>
              </a:tr>
              <a:tr h="217638">
                <a:tc>
                  <a:txBody>
                    <a:bodyPr/>
                    <a:lstStyle/>
                    <a:p>
                      <a:r>
                        <a:rPr lang="en-US" sz="10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000" b="1" baseline="-25000" dirty="0" err="1" smtClean="0"/>
                        <a:t>x</a:t>
                      </a:r>
                      <a:r>
                        <a:rPr lang="en-US" sz="1000" b="1" dirty="0" smtClean="0"/>
                        <a:t>[m]/</a:t>
                      </a:r>
                      <a:r>
                        <a:rPr lang="en-US" sz="1000" b="1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000" b="1" baseline="-25000" dirty="0" err="1" smtClean="0"/>
                        <a:t>z</a:t>
                      </a:r>
                      <a:r>
                        <a:rPr lang="en-US" sz="1000" b="1" baseline="0" dirty="0" smtClean="0"/>
                        <a:t> [m]</a:t>
                      </a:r>
                      <a:endParaRPr lang="en-US" sz="1000" b="1" dirty="0"/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FF"/>
                          </a:solidFill>
                        </a:rPr>
                        <a:t>37/3</a:t>
                      </a:r>
                      <a:endParaRPr 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76200" marR="76200" marT="31750" marB="317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FF0000"/>
                          </a:solidFill>
                        </a:rPr>
                        <a:t>6.9/2.6</a:t>
                      </a:r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76200" marR="76200" marT="31750" marB="31750"/>
                </a:tc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8240" y="3143137"/>
            <a:ext cx="3491568" cy="205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raph0_4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" y="1057300"/>
            <a:ext cx="4140460" cy="1997163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040224" y="2842885"/>
            <a:ext cx="1439818" cy="40011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32577"/>
                </a:solidFill>
              </a:rPr>
              <a:t>Coherence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0079" y="2157430"/>
            <a:ext cx="28360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B050"/>
                </a:solidFill>
              </a:rPr>
              <a:t>Source performances will</a:t>
            </a:r>
          </a:p>
          <a:p>
            <a:r>
              <a:rPr lang="en-US" sz="1500" b="1" dirty="0">
                <a:solidFill>
                  <a:srgbClr val="00B050"/>
                </a:solidFill>
              </a:rPr>
              <a:t>improve by a factor 50 to100 </a:t>
            </a:r>
            <a:endParaRPr lang="en-GB" sz="1500" b="1" dirty="0">
              <a:solidFill>
                <a:srgbClr val="00B050"/>
              </a:solidFill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485699" y="738395"/>
            <a:ext cx="1228221" cy="40011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132577"/>
                </a:solidFill>
              </a:rPr>
              <a:t>Brilliance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828697" y="3146006"/>
            <a:ext cx="262283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i="1" dirty="0">
                <a:solidFill>
                  <a:srgbClr val="132577"/>
                </a:solidFill>
              </a:rPr>
              <a:t>18mm </a:t>
            </a:r>
            <a:r>
              <a:rPr lang="en-US" sz="1500" b="1" i="1" dirty="0" err="1">
                <a:solidFill>
                  <a:srgbClr val="132577"/>
                </a:solidFill>
              </a:rPr>
              <a:t>Undulator</a:t>
            </a:r>
            <a:r>
              <a:rPr lang="en-US" sz="1500" b="1" i="1" dirty="0">
                <a:solidFill>
                  <a:srgbClr val="132577"/>
                </a:solidFill>
              </a:rPr>
              <a:t> spectrum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19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3337554"/>
            <a:ext cx="774700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rrowheads="1"/>
          </p:cNvPicPr>
          <p:nvPr/>
        </p:nvPicPr>
        <p:blipFill>
          <a:blip r:embed="rId3" cstate="print"/>
          <a:srcRect l="10073" t="21099" r="13081" b="22491"/>
          <a:stretch>
            <a:fillRect/>
          </a:stretch>
        </p:blipFill>
        <p:spPr bwMode="auto">
          <a:xfrm>
            <a:off x="129749" y="1144725"/>
            <a:ext cx="6660740" cy="94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651359" algn="r"/>
              </a:tabLst>
            </a:pPr>
            <a:r>
              <a:rPr lang="en-US" dirty="0" smtClean="0"/>
              <a:t>Collimator shielding	50 cm LEAD local shielding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ESLS MEETING  28-30 November 2016  Jean-Luc Revol</a:t>
            </a:r>
            <a:endParaRPr lang="en-US" dirty="0"/>
          </a:p>
        </p:txBody>
      </p:sp>
      <p:grpSp>
        <p:nvGrpSpPr>
          <p:cNvPr id="3" name="Group 15"/>
          <p:cNvGrpSpPr/>
          <p:nvPr/>
        </p:nvGrpSpPr>
        <p:grpSpPr>
          <a:xfrm>
            <a:off x="6690317" y="957093"/>
            <a:ext cx="938470" cy="2160240"/>
            <a:chOff x="8028384" y="841276"/>
            <a:chExt cx="1126165" cy="2592288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86604" t="20952" r="5220" b="43602"/>
            <a:stretch>
              <a:fillRect/>
            </a:stretch>
          </p:blipFill>
          <p:spPr bwMode="auto">
            <a:xfrm>
              <a:off x="8172400" y="1129308"/>
              <a:ext cx="850454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8133159" y="2506985"/>
              <a:ext cx="86409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028384" y="841276"/>
              <a:ext cx="815993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solidFill>
                    <a:srgbClr val="132577"/>
                  </a:solidFill>
                  <a:latin typeface="Symbol" pitchFamily="18" charset="2"/>
                </a:rPr>
                <a:t>m</a:t>
              </a:r>
              <a:r>
                <a:rPr lang="en-US" sz="1500" dirty="0" err="1">
                  <a:solidFill>
                    <a:srgbClr val="132577"/>
                  </a:solidFill>
                </a:rPr>
                <a:t>Sv</a:t>
              </a:r>
              <a:r>
                <a:rPr lang="en-US" sz="1500" dirty="0">
                  <a:solidFill>
                    <a:srgbClr val="132577"/>
                  </a:solidFill>
                </a:rPr>
                <a:t>/h</a:t>
              </a:r>
              <a:endParaRPr lang="en-GB" sz="1500" dirty="0">
                <a:solidFill>
                  <a:srgbClr val="132577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48257" y="2247528"/>
              <a:ext cx="506292" cy="35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FF0000"/>
                  </a:solidFill>
                </a:rPr>
                <a:t>0.5</a:t>
              </a:r>
              <a:endParaRPr lang="en-GB" sz="1333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-30426" y="3217541"/>
            <a:ext cx="2270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ambient dose equivalent rate (</a:t>
            </a:r>
            <a:r>
              <a:rPr lang="en-US" sz="1000" dirty="0" err="1">
                <a:latin typeface="Symbol" pitchFamily="18" charset="2"/>
              </a:rPr>
              <a:t>m</a:t>
            </a:r>
            <a:r>
              <a:rPr lang="en-US" sz="1000" dirty="0" err="1"/>
              <a:t>Sv</a:t>
            </a:r>
            <a:r>
              <a:rPr lang="en-US" sz="1000" dirty="0"/>
              <a:t>/h)</a:t>
            </a:r>
            <a:endParaRPr lang="en-GB" sz="10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49627" y="3593455"/>
            <a:ext cx="59406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30280" y="3457571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0.5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50260" y="4769779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cm</a:t>
            </a:r>
            <a:endParaRPr lang="en-GB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6311981" y="1838341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32577"/>
                </a:solidFill>
              </a:rPr>
              <a:t>total</a:t>
            </a:r>
            <a:endParaRPr lang="en-GB" sz="1000" dirty="0">
              <a:solidFill>
                <a:srgbClr val="132577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39564" y="2905387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132577"/>
                </a:solidFill>
              </a:rPr>
              <a:t>neutrons</a:t>
            </a:r>
            <a:endParaRPr lang="en-GB" sz="1000" dirty="0">
              <a:solidFill>
                <a:srgbClr val="132577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3480" t="7148" r="8521" b="14536"/>
          <a:stretch/>
        </p:blipFill>
        <p:spPr bwMode="auto">
          <a:xfrm>
            <a:off x="2484105" y="1955010"/>
            <a:ext cx="2766058" cy="145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7083" y="4212548"/>
            <a:ext cx="5808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0806" indent="-150806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6367" algn="l"/>
              </a:tabLst>
            </a:pPr>
            <a:r>
              <a:rPr lang="en-US" sz="2000" b="1" dirty="0">
                <a:solidFill>
                  <a:srgbClr val="ED7703"/>
                </a:solidFill>
                <a:cs typeface="Arial" pitchFamily="34" charset="0"/>
              </a:rPr>
              <a:t>Maintain standard User-Mode Operations until</a:t>
            </a:r>
          </a:p>
          <a:p>
            <a:pPr marL="150806" indent="-150806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06367" algn="l"/>
              </a:tabLst>
            </a:pPr>
            <a:r>
              <a:rPr lang="en-US" sz="2000" b="1" dirty="0">
                <a:solidFill>
                  <a:srgbClr val="ED7703"/>
                </a:solidFill>
                <a:cs typeface="Arial" pitchFamily="34" charset="0"/>
              </a:rPr>
              <a:t>the day of shut-down for installation</a:t>
            </a:r>
            <a:endParaRPr lang="en-GB" sz="2000" b="1" dirty="0">
              <a:solidFill>
                <a:srgbClr val="ED7703"/>
              </a:solidFill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400" dirty="0"/>
              <a:t>Extremely</a:t>
            </a:r>
            <a:r>
              <a:rPr lang="en-GB" dirty="0"/>
              <a:t> Brilliant Source: Accelerator </a:t>
            </a:r>
            <a:r>
              <a:rPr lang="en-GB" dirty="0" smtClean="0"/>
              <a:t>Upgrade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ESLS MEETING  28-30 November 2016  Jean-Luc Revol</a:t>
            </a:r>
            <a:endParaRPr lang="en-US" dirty="0" smtClean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002" y="869773"/>
            <a:ext cx="6840760" cy="36967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417" dirty="0">
                <a:solidFill>
                  <a:srgbClr val="002060"/>
                </a:solidFill>
              </a:rPr>
              <a:t>The Extremely Brilliant Source Project aims to: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417" dirty="0">
                <a:solidFill>
                  <a:srgbClr val="002060"/>
                </a:solidFill>
              </a:rPr>
              <a:t>Substantially decrease the Store Ring Equilibrium Horizontal </a:t>
            </a:r>
            <a:r>
              <a:rPr lang="en-US" sz="1417" dirty="0" err="1">
                <a:solidFill>
                  <a:srgbClr val="002060"/>
                </a:solidFill>
              </a:rPr>
              <a:t>Emittance</a:t>
            </a:r>
            <a:endParaRPr lang="en-US" sz="1417" dirty="0">
              <a:solidFill>
                <a:srgbClr val="002060"/>
              </a:solidFill>
            </a:endParaRP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417" dirty="0">
                <a:solidFill>
                  <a:srgbClr val="002060"/>
                </a:solidFill>
              </a:rPr>
              <a:t>Increase the source brilliance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1417" dirty="0">
                <a:solidFill>
                  <a:srgbClr val="002060"/>
                </a:solidFill>
              </a:rPr>
              <a:t>Increase its coherent fraction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GB" sz="1417" dirty="0">
                <a:solidFill>
                  <a:srgbClr val="002060"/>
                </a:solidFill>
              </a:rPr>
              <a:t>Must fit in the same tunnel :  same circumference as much as possible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GB" sz="1417" dirty="0">
                <a:solidFill>
                  <a:srgbClr val="002060"/>
                </a:solidFill>
              </a:rPr>
              <a:t>Keep the electron energy (6 GeV)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GB" sz="1417" dirty="0">
                <a:solidFill>
                  <a:srgbClr val="002060"/>
                </a:solidFill>
              </a:rPr>
              <a:t>IDs at same locations: keep Beamlines where they are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GB" sz="1417" dirty="0">
                <a:solidFill>
                  <a:srgbClr val="002060"/>
                </a:solidFill>
              </a:rPr>
              <a:t>Maintain the existing bending magnets beamlines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GB" sz="1417" dirty="0">
                <a:solidFill>
                  <a:srgbClr val="002060"/>
                </a:solidFill>
              </a:rPr>
              <a:t>Preserve the time structure operation and a </a:t>
            </a:r>
            <a:r>
              <a:rPr lang="en-GB" sz="1417" dirty="0" err="1">
                <a:solidFill>
                  <a:srgbClr val="002060"/>
                </a:solidFill>
              </a:rPr>
              <a:t>multibunch</a:t>
            </a:r>
            <a:r>
              <a:rPr lang="en-GB" sz="1417" dirty="0">
                <a:solidFill>
                  <a:srgbClr val="002060"/>
                </a:solidFill>
              </a:rPr>
              <a:t> current of 200 mA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GB" sz="1417" dirty="0">
                <a:solidFill>
                  <a:srgbClr val="002060"/>
                </a:solidFill>
              </a:rPr>
              <a:t>Re-use injector complex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GB" sz="1417" dirty="0">
                <a:solidFill>
                  <a:srgbClr val="002060"/>
                </a:solidFill>
              </a:rPr>
              <a:t>Limit the downtime for installation and commissioning to less than 18 months</a:t>
            </a: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endParaRPr lang="fr-FR" sz="1417" dirty="0">
              <a:solidFill>
                <a:srgbClr val="002060"/>
              </a:solidFill>
            </a:endParaRPr>
          </a:p>
          <a:p>
            <a:pPr marL="145515" indent="228856" fontAlgn="base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§"/>
            </a:pPr>
            <a:endParaRPr lang="en-GB" sz="1417" i="1" dirty="0">
              <a:solidFill>
                <a:srgbClr val="13257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595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Arrow Connector 49"/>
          <p:cNvCxnSpPr/>
          <p:nvPr/>
        </p:nvCxnSpPr>
        <p:spPr>
          <a:xfrm flipH="1" flipV="1">
            <a:off x="7056902" y="2788255"/>
            <a:ext cx="15074" cy="216952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149856" y="2788255"/>
            <a:ext cx="6526" cy="216952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67" dirty="0"/>
              <a:t>Operation and EBS </a:t>
            </a:r>
            <a:r>
              <a:rPr lang="en-GB" sz="1667" dirty="0" err="1"/>
              <a:t>EBS</a:t>
            </a:r>
            <a:r>
              <a:rPr lang="en-GB" sz="1667" dirty="0"/>
              <a:t> project plan (2015-2020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652454" y="1282329"/>
            <a:ext cx="22060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rgbClr val="333300"/>
                </a:solidFill>
                <a:latin typeface="Calibri" pitchFamily="34" charset="0"/>
              </a:rPr>
              <a:t>01/10/2017 – Start of assembly phase</a:t>
            </a:r>
            <a:endParaRPr lang="en-GB" sz="1000" b="1" u="sng" dirty="0">
              <a:solidFill>
                <a:srgbClr val="333300"/>
              </a:solidFill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9055" y="1432342"/>
            <a:ext cx="2626040" cy="425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b="1" u="sng" dirty="0">
                <a:solidFill>
                  <a:srgbClr val="009900"/>
                </a:solidFill>
                <a:latin typeface="Calibri" pitchFamily="34" charset="0"/>
              </a:rPr>
              <a:t>17/12/2018 – Start of shutdown</a:t>
            </a:r>
          </a:p>
          <a:p>
            <a:r>
              <a:rPr lang="en-US" sz="1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itchFamily="34" charset="0"/>
              </a:rPr>
              <a:t>	–  Start of dismantling phase</a:t>
            </a:r>
            <a:endParaRPr lang="en-GB" sz="1000" b="1" dirty="0">
              <a:solidFill>
                <a:schemeClr val="accent5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14873" y="1773932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itchFamily="34" charset="0"/>
              </a:rPr>
              <a:t>18/03/2019 – End of dismantling phase</a:t>
            </a:r>
          </a:p>
          <a:p>
            <a:r>
              <a:rPr lang="en-US" sz="1000" b="1" dirty="0">
                <a:solidFill>
                  <a:srgbClr val="FF0000"/>
                </a:solidFill>
                <a:latin typeface="Calibri" pitchFamily="34" charset="0"/>
              </a:rPr>
              <a:t>                       – Start of installation phase</a:t>
            </a:r>
            <a:endParaRPr lang="en-GB" sz="1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23129" y="3530648"/>
            <a:ext cx="23118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rgbClr val="FF0000"/>
                </a:solidFill>
                <a:latin typeface="Calibri" pitchFamily="34" charset="0"/>
              </a:rPr>
              <a:t>04/11/2019 – End of installation phase  </a:t>
            </a:r>
            <a:endParaRPr lang="en-GB" sz="1000" b="1" u="sng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89965" y="3927525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chemeClr val="tx2"/>
                </a:solidFill>
                <a:latin typeface="Calibri" pitchFamily="34" charset="0"/>
              </a:rPr>
              <a:t>09/01/2020 – Start of </a:t>
            </a:r>
            <a:r>
              <a:rPr lang="en-US" sz="1000" b="1" u="sng" dirty="0" err="1">
                <a:solidFill>
                  <a:schemeClr val="tx2"/>
                </a:solidFill>
                <a:latin typeface="Calibri" pitchFamily="34" charset="0"/>
              </a:rPr>
              <a:t>beamline</a:t>
            </a:r>
            <a:r>
              <a:rPr lang="en-US" sz="1000" b="1" u="sng" dirty="0">
                <a:solidFill>
                  <a:schemeClr val="tx2"/>
                </a:solidFill>
                <a:latin typeface="Calibri" pitchFamily="34" charset="0"/>
              </a:rPr>
              <a:t> commissioning phase  </a:t>
            </a:r>
            <a:endParaRPr lang="en-GB" sz="1000" b="1" u="sng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83854" y="3727138"/>
            <a:ext cx="342038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02/12/2019 – Start of storage ring commissioning phase_</a:t>
            </a:r>
            <a:endParaRPr lang="en-GB" sz="1000" b="1" u="sng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71" name="Left Brace 70"/>
          <p:cNvSpPr/>
          <p:nvPr/>
        </p:nvSpPr>
        <p:spPr>
          <a:xfrm rot="5400000">
            <a:off x="3624038" y="1266391"/>
            <a:ext cx="221907" cy="1710189"/>
          </a:xfrm>
          <a:prstGeom prst="leftBrace">
            <a:avLst>
              <a:gd name="adj1" fmla="val 40230"/>
              <a:gd name="adj2" fmla="val 49934"/>
            </a:avLst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309834" y="1823933"/>
            <a:ext cx="2850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u="sng" dirty="0">
                <a:solidFill>
                  <a:schemeClr val="accent3"/>
                </a:solidFill>
                <a:latin typeface="Calibri" pitchFamily="34" charset="0"/>
              </a:rPr>
              <a:t>January 2017-June 2018 – Delivery of components</a:t>
            </a:r>
            <a:endParaRPr lang="en-GB" sz="1000" b="1" u="sng" dirty="0"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40153" y="4112283"/>
            <a:ext cx="1920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336600"/>
                </a:solidFill>
                <a:latin typeface="Calibri" pitchFamily="34" charset="0"/>
              </a:rPr>
              <a:t>May-July 2020 – Friendly Users_         </a:t>
            </a:r>
            <a:endParaRPr lang="en-GB" sz="10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66101" y="4321219"/>
            <a:ext cx="1866940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b="1" u="sng" dirty="0">
                <a:solidFill>
                  <a:srgbClr val="009900"/>
                </a:solidFill>
                <a:latin typeface="Calibri" pitchFamily="34" charset="0"/>
              </a:rPr>
              <a:t>25/08/2020 – Start of </a:t>
            </a:r>
            <a:r>
              <a:rPr lang="en-US" sz="1167" b="1" u="sng" dirty="0" err="1">
                <a:solidFill>
                  <a:srgbClr val="009900"/>
                </a:solidFill>
                <a:latin typeface="Calibri" pitchFamily="34" charset="0"/>
              </a:rPr>
              <a:t>USM</a:t>
            </a:r>
            <a:r>
              <a:rPr lang="en-US" sz="1167" b="1" u="sng" dirty="0">
                <a:solidFill>
                  <a:srgbClr val="009900"/>
                </a:solidFill>
                <a:latin typeface="Calibri" pitchFamily="34" charset="0"/>
              </a:rPr>
              <a:t>          </a:t>
            </a:r>
            <a:endParaRPr lang="en-GB" sz="1167" b="1" u="sng" dirty="0">
              <a:solidFill>
                <a:srgbClr val="009900"/>
              </a:solidFill>
              <a:latin typeface="Calibri" pitchFamily="34" charset="0"/>
            </a:endParaRPr>
          </a:p>
        </p:txBody>
      </p:sp>
      <p:grpSp>
        <p:nvGrpSpPr>
          <p:cNvPr id="3" name="Group 36"/>
          <p:cNvGrpSpPr/>
          <p:nvPr/>
        </p:nvGrpSpPr>
        <p:grpSpPr>
          <a:xfrm>
            <a:off x="159504" y="2265862"/>
            <a:ext cx="7283303" cy="1176000"/>
            <a:chOff x="191386" y="2577041"/>
            <a:chExt cx="8739963" cy="16934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1386" y="2577041"/>
              <a:ext cx="8739963" cy="169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ectangle 34"/>
            <p:cNvSpPr/>
            <p:nvPr/>
          </p:nvSpPr>
          <p:spPr>
            <a:xfrm>
              <a:off x="7992380" y="4113076"/>
              <a:ext cx="360040" cy="144016"/>
            </a:xfrm>
            <a:prstGeom prst="rect">
              <a:avLst/>
            </a:prstGeom>
            <a:solidFill>
              <a:srgbClr val="33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3730548" y="1432342"/>
            <a:ext cx="0" cy="1350000"/>
          </a:xfrm>
          <a:prstGeom prst="straightConnector1">
            <a:avLst/>
          </a:prstGeom>
          <a:ln>
            <a:solidFill>
              <a:srgbClr val="33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154223" y="1617265"/>
            <a:ext cx="0" cy="875000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400177" y="1920288"/>
            <a:ext cx="0" cy="97500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115733" y="3107528"/>
            <a:ext cx="0" cy="6750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212286" y="3232542"/>
            <a:ext cx="0" cy="675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328849" y="3332553"/>
            <a:ext cx="4738" cy="725000"/>
          </a:xfrm>
          <a:prstGeom prst="straightConnector1">
            <a:avLst/>
          </a:prstGeom>
          <a:ln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810334" y="3432564"/>
            <a:ext cx="1788" cy="800000"/>
          </a:xfrm>
          <a:prstGeom prst="straightConnector1">
            <a:avLst/>
          </a:prstGeom>
          <a:ln>
            <a:solidFill>
              <a:srgbClr val="3366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050360" y="2582470"/>
            <a:ext cx="22276" cy="2255251"/>
          </a:xfrm>
          <a:prstGeom prst="straightConnector1">
            <a:avLst/>
          </a:prstGeom>
          <a:ln>
            <a:solidFill>
              <a:srgbClr val="0099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47412" y="4593153"/>
            <a:ext cx="40430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5"/>
                </a:solidFill>
              </a:rPr>
              <a:t>1.5 year of User Service Mode interruption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136249" y="4754248"/>
            <a:ext cx="1893978" cy="0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ESLS MEETING  28-30 November 2016  Jean-Luc Revol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4265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39" grpId="0"/>
      <p:bldP spid="43" grpId="0"/>
      <p:bldP spid="57" grpId="0"/>
      <p:bldP spid="71" grpId="0" animBg="1"/>
      <p:bldP spid="72" grpId="0"/>
      <p:bldP spid="49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 l="6328" t="1359" r="4373" b="2088"/>
          <a:stretch>
            <a:fillRect/>
          </a:stretch>
        </p:blipFill>
        <p:spPr bwMode="auto">
          <a:xfrm>
            <a:off x="389621" y="1019256"/>
            <a:ext cx="3984314" cy="38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 today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132577"/>
                </a:solidFill>
                <a:latin typeface="Arial"/>
              </a:rPr>
              <a:t>ESLS MEETING  28-30 November 2016  Jean-Luc Revol</a:t>
            </a:r>
            <a:endParaRPr lang="en-US" dirty="0" smtClean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46608" y="1619703"/>
            <a:ext cx="2293938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500"/>
              <a:t> </a:t>
            </a:r>
          </a:p>
          <a:p>
            <a:endParaRPr lang="fr-FR" sz="1500"/>
          </a:p>
          <a:p>
            <a:pPr>
              <a:spcBef>
                <a:spcPct val="50000"/>
              </a:spcBef>
              <a:buFontTx/>
              <a:buChar char="•"/>
            </a:pPr>
            <a:endParaRPr lang="fr-FR" sz="150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270409" y="876350"/>
            <a:ext cx="1955271" cy="50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333" b="1" dirty="0"/>
              <a:t>Storage ring</a:t>
            </a:r>
          </a:p>
          <a:p>
            <a:r>
              <a:rPr lang="fr-FR" sz="1333" b="1" dirty="0"/>
              <a:t>6GeV, 844 m</a:t>
            </a:r>
          </a:p>
        </p:txBody>
      </p:sp>
      <p:cxnSp>
        <p:nvCxnSpPr>
          <p:cNvPr id="9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3537357" y="1402488"/>
            <a:ext cx="1031875" cy="842257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545305" y="2855528"/>
            <a:ext cx="1553104" cy="83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333" b="1"/>
              <a:t>Booster synchrotron</a:t>
            </a:r>
          </a:p>
          <a:p>
            <a:r>
              <a:rPr lang="fr-FR" sz="1000" b="1"/>
              <a:t>200 MeV </a:t>
            </a:r>
            <a:r>
              <a:rPr lang="fr-FR" sz="1000" b="1">
                <a:sym typeface="Wingdings" pitchFamily="2" charset="2"/>
              </a:rPr>
              <a:t> 6 GeV</a:t>
            </a:r>
          </a:p>
          <a:p>
            <a:r>
              <a:rPr lang="fr-FR" sz="1167" b="1">
                <a:sym typeface="Wingdings" pitchFamily="2" charset="2"/>
              </a:rPr>
              <a:t>300m, 10 Hz</a:t>
            </a:r>
            <a:endParaRPr lang="fr-FR" sz="1167" b="1"/>
          </a:p>
        </p:txBody>
      </p:sp>
      <p:cxnSp>
        <p:nvCxnSpPr>
          <p:cNvPr id="11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2835790" y="2596131"/>
            <a:ext cx="417821" cy="281781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460149" y="3215426"/>
            <a:ext cx="1545167" cy="50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333" b="1" dirty="0"/>
              <a:t>E- </a:t>
            </a:r>
            <a:r>
              <a:rPr lang="fr-FR" sz="1333" b="1" dirty="0" err="1"/>
              <a:t>Linac</a:t>
            </a:r>
            <a:endParaRPr lang="fr-FR" sz="1333" b="1" dirty="0"/>
          </a:p>
          <a:p>
            <a:r>
              <a:rPr lang="fr-FR" sz="1333" b="1" dirty="0"/>
              <a:t>200 MeV</a:t>
            </a:r>
          </a:p>
        </p:txBody>
      </p:sp>
      <p:sp>
        <p:nvSpPr>
          <p:cNvPr id="13" name="Text Box 444"/>
          <p:cNvSpPr txBox="1">
            <a:spLocks noChangeArrowheads="1"/>
          </p:cNvSpPr>
          <p:nvPr/>
        </p:nvSpPr>
        <p:spPr bwMode="auto">
          <a:xfrm>
            <a:off x="5203034" y="2976801"/>
            <a:ext cx="2098146" cy="204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877144">
              <a:spcBef>
                <a:spcPct val="50000"/>
              </a:spcBef>
              <a:defRPr/>
            </a:pPr>
            <a:r>
              <a:rPr lang="en-GB" sz="1167" b="1" dirty="0"/>
              <a:t>32  straight sections</a:t>
            </a:r>
          </a:p>
          <a:p>
            <a:pPr algn="ctr" defTabSz="1877144">
              <a:spcBef>
                <a:spcPct val="50000"/>
              </a:spcBef>
              <a:defRPr/>
            </a:pPr>
            <a:r>
              <a:rPr lang="en-GB" sz="1167" i="1" dirty="0"/>
              <a:t>DBA lattice</a:t>
            </a:r>
          </a:p>
          <a:p>
            <a:pPr algn="ctr" defTabSz="1877144">
              <a:spcBef>
                <a:spcPct val="50000"/>
              </a:spcBef>
              <a:defRPr/>
            </a:pPr>
            <a:r>
              <a:rPr lang="en-GB" sz="1167" b="1" dirty="0"/>
              <a:t>42 </a:t>
            </a:r>
            <a:r>
              <a:rPr lang="en-GB" sz="1167" b="1" dirty="0" err="1"/>
              <a:t>Beamlines</a:t>
            </a:r>
            <a:r>
              <a:rPr lang="en-GB" sz="1167" b="1" dirty="0"/>
              <a:t> </a:t>
            </a:r>
          </a:p>
          <a:p>
            <a:pPr algn="ctr" defTabSz="1877144">
              <a:spcBef>
                <a:spcPct val="50000"/>
              </a:spcBef>
              <a:defRPr/>
            </a:pPr>
            <a:r>
              <a:rPr lang="en-GB" sz="1167" b="1" dirty="0"/>
              <a:t>12 on dipoles</a:t>
            </a:r>
          </a:p>
          <a:p>
            <a:pPr algn="ctr" defTabSz="1877144">
              <a:spcBef>
                <a:spcPct val="50000"/>
              </a:spcBef>
              <a:defRPr/>
            </a:pPr>
            <a:r>
              <a:rPr lang="en-GB" sz="1167" b="1" dirty="0"/>
              <a:t>30 on insertion devices</a:t>
            </a:r>
            <a:endParaRPr lang="en-GB" sz="917" b="1" dirty="0"/>
          </a:p>
          <a:p>
            <a:pPr defTabSz="1877144">
              <a:spcBef>
                <a:spcPct val="50000"/>
              </a:spcBef>
              <a:defRPr/>
            </a:pPr>
            <a:r>
              <a:rPr lang="en-GB" sz="1000" i="1" dirty="0"/>
              <a:t>72 insertion devices: </a:t>
            </a:r>
            <a:br>
              <a:rPr lang="en-GB" sz="1000" i="1" dirty="0"/>
            </a:br>
            <a:r>
              <a:rPr lang="en-GB" sz="1000" i="1" dirty="0"/>
              <a:t>55 in-air </a:t>
            </a:r>
            <a:r>
              <a:rPr lang="en-GB" sz="1000" i="1" dirty="0" err="1"/>
              <a:t>undulators</a:t>
            </a:r>
            <a:r>
              <a:rPr lang="en-GB" sz="1000" i="1" dirty="0"/>
              <a:t>, 6 wigglers, </a:t>
            </a:r>
            <a:br>
              <a:rPr lang="en-GB" sz="1000" i="1" dirty="0"/>
            </a:br>
            <a:r>
              <a:rPr lang="en-GB" sz="1000" i="1" dirty="0"/>
              <a:t>10 in-vacuum </a:t>
            </a:r>
            <a:r>
              <a:rPr lang="en-GB" sz="1000" i="1" dirty="0" err="1"/>
              <a:t>undulators</a:t>
            </a:r>
            <a:r>
              <a:rPr lang="en-GB" sz="1000" i="1" dirty="0"/>
              <a:t>, including 3 cryogenic</a:t>
            </a: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629647" y="557244"/>
            <a:ext cx="6864000" cy="414000"/>
          </a:xfrm>
          <a:prstGeom prst="rect">
            <a:avLst/>
          </a:prstGeom>
        </p:spPr>
        <p:txBody>
          <a:bodyPr/>
          <a:lstStyle/>
          <a:p>
            <a:pPr defTabSz="761970">
              <a:spcBef>
                <a:spcPct val="0"/>
              </a:spcBef>
              <a:defRPr/>
            </a:pPr>
            <a:r>
              <a:rPr lang="fr-FR" sz="15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Accelerator and source division (ASD) mission</a:t>
            </a:r>
            <a:endParaRPr lang="en-GB" sz="1500" b="1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014" y="4053493"/>
            <a:ext cx="1240499" cy="99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Group 5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491005"/>
              </p:ext>
            </p:extLst>
          </p:nvPr>
        </p:nvGraphicFramePr>
        <p:xfrm>
          <a:off x="4245257" y="1866647"/>
          <a:ext cx="3126019" cy="915808"/>
        </p:xfrm>
        <a:graphic>
          <a:graphicData uri="http://schemas.openxmlformats.org/drawingml/2006/table">
            <a:tbl>
              <a:tblPr/>
              <a:tblGrid>
                <a:gridCol w="1705951"/>
                <a:gridCol w="702560"/>
                <a:gridCol w="717508"/>
              </a:tblGrid>
              <a:tr h="235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</a:t>
                      </a:r>
                      <a:endParaRPr kumimoji="0" lang="en-GB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GeV</a:t>
                      </a:r>
                      <a:endParaRPr kumimoji="0" lang="en-GB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6.04</a:t>
                      </a:r>
                      <a:endParaRPr kumimoji="0" lang="en-GB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Multibunch Current</a:t>
                      </a:r>
                      <a:endParaRPr kumimoji="0" lang="en-GB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GB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en-GB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5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Horizontal </a:t>
                      </a: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</a:t>
                      </a:r>
                      <a:endParaRPr kumimoji="0" lang="en-GB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nm</a:t>
                      </a:r>
                      <a:endParaRPr kumimoji="0" lang="en-GB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GB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5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Vertical </a:t>
                      </a:r>
                      <a:r>
                        <a:rPr kumimoji="0" lang="en-GB" sz="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</a:t>
                      </a:r>
                      <a:endParaRPr kumimoji="0" lang="en-GB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</a:t>
                      </a:r>
                      <a:endParaRPr kumimoji="0" lang="en-GB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GB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481" marR="99481" marT="41451" marB="4145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0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8558</TotalTime>
  <Words>3759</Words>
  <Application>Microsoft Office PowerPoint</Application>
  <PresentationFormat>Custom</PresentationFormat>
  <Paragraphs>1193</Paragraphs>
  <Slides>60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Gulim</vt:lpstr>
      <vt:lpstr>ＭＳ Ｐゴシック</vt:lpstr>
      <vt:lpstr>Arial</vt:lpstr>
      <vt:lpstr>Calibri</vt:lpstr>
      <vt:lpstr>Comic Sans MS</vt:lpstr>
      <vt:lpstr>ITCOfficinaSans LT Book</vt:lpstr>
      <vt:lpstr>Symbol</vt:lpstr>
      <vt:lpstr>Times New Roman</vt:lpstr>
      <vt:lpstr>verdana</vt:lpstr>
      <vt:lpstr>Wingdings</vt:lpstr>
      <vt:lpstr>wide-screen</vt:lpstr>
      <vt:lpstr>PowerPoint Presentation</vt:lpstr>
      <vt:lpstr>acknowledgements</vt:lpstr>
      <vt:lpstr>outline</vt:lpstr>
      <vt:lpstr>ESRF EBS: An ambitious new standard for synchrotron storage rings</vt:lpstr>
      <vt:lpstr>ESRF EBS: An ambitious new standard for synchrotron storage rings</vt:lpstr>
      <vt:lpstr>brilliance and coherence increase</vt:lpstr>
      <vt:lpstr>Extremely Brilliant Source: Accelerator Upgrade</vt:lpstr>
      <vt:lpstr>Operation and EBS EBS project plan (2015-2020)</vt:lpstr>
      <vt:lpstr>ESRF today</vt:lpstr>
      <vt:lpstr>Operation : Machine statistics for 2013-2016</vt:lpstr>
      <vt:lpstr>Operation 2015: Failure distribution per equipment</vt:lpstr>
      <vt:lpstr>Operation 2015: RF failures</vt:lpstr>
      <vt:lpstr>Disaster gallery….</vt:lpstr>
      <vt:lpstr>Operation : Machine</vt:lpstr>
      <vt:lpstr>Operation: filling modes in 2016</vt:lpstr>
      <vt:lpstr>Operation : Machine</vt:lpstr>
      <vt:lpstr>Operation: top-up</vt:lpstr>
      <vt:lpstr>Operation: full top-up sequence</vt:lpstr>
      <vt:lpstr>Operation top-up injection sequence</vt:lpstr>
      <vt:lpstr>Operation top-up: stored beam orbit perturbation</vt:lpstr>
      <vt:lpstr>Japanese earthquake – perturbation reduction with RF control</vt:lpstr>
      <vt:lpstr>New lattice vs present esrf lattice</vt:lpstr>
      <vt:lpstr>Progress status: Design</vt:lpstr>
      <vt:lpstr>magnets</vt:lpstr>
      <vt:lpstr>dipoles</vt:lpstr>
      <vt:lpstr>sextupoles</vt:lpstr>
      <vt:lpstr>quadrupoles</vt:lpstr>
      <vt:lpstr>Dipole quadrupoles</vt:lpstr>
      <vt:lpstr>octupoles</vt:lpstr>
      <vt:lpstr>correctors</vt:lpstr>
      <vt:lpstr>Girders</vt:lpstr>
      <vt:lpstr>girders</vt:lpstr>
      <vt:lpstr>girders</vt:lpstr>
      <vt:lpstr>Vacuum chambers</vt:lpstr>
      <vt:lpstr>Family 1: Aluminium dipole CHAMBERS</vt:lpstr>
      <vt:lpstr>Family 2: high profile stainless steel CHAMBERS </vt:lpstr>
      <vt:lpstr>Family 3:  low profile stainless steel CHAMBERS</vt:lpstr>
      <vt:lpstr>RF fingers</vt:lpstr>
      <vt:lpstr>Vacuum chambers – CH12 Diagnostics</vt:lpstr>
      <vt:lpstr>Photon Absorbers</vt:lpstr>
      <vt:lpstr>photon absorbers</vt:lpstr>
      <vt:lpstr>Absorbers design : two families</vt:lpstr>
      <vt:lpstr>Absorbers optimized to block scattered radiation</vt:lpstr>
      <vt:lpstr>1000 large Power supplies and 1000 small Power Supplies</vt:lpstr>
      <vt:lpstr>RF Layout</vt:lpstr>
      <vt:lpstr>RF cavities</vt:lpstr>
      <vt:lpstr>Front-ends</vt:lpstr>
      <vt:lpstr>Bending magnets source: 2-pole, 3-Pole or short wigglers </vt:lpstr>
      <vt:lpstr>mockup</vt:lpstr>
      <vt:lpstr>Buildings for the assembly and installation phase</vt:lpstr>
      <vt:lpstr>Girders assembly in ESRF01</vt:lpstr>
      <vt:lpstr>Assembly phase</vt:lpstr>
      <vt:lpstr>Dismantling and infrastructure preparation</vt:lpstr>
      <vt:lpstr>Installation</vt:lpstr>
      <vt:lpstr>Dismantling &amp; installation planning</vt:lpstr>
      <vt:lpstr>Conclusion</vt:lpstr>
      <vt:lpstr>Many thanks for your attention</vt:lpstr>
      <vt:lpstr>Lifetime of S28B</vt:lpstr>
      <vt:lpstr>Collimation optimization to decrease losses in the IDs</vt:lpstr>
      <vt:lpstr>Collimator shielding 50 cm LEAD local shielding</vt:lpstr>
    </vt:vector>
  </TitlesOfParts>
  <Company>ESRF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Revol JL</dc:creator>
  <cp:lastModifiedBy>REVOL Jean-Luc</cp:lastModifiedBy>
  <cp:revision>625</cp:revision>
  <cp:lastPrinted>2016-11-25T10:46:47Z</cp:lastPrinted>
  <dcterms:created xsi:type="dcterms:W3CDTF">2014-01-17T08:20:57Z</dcterms:created>
  <dcterms:modified xsi:type="dcterms:W3CDTF">2016-11-30T10:25:13Z</dcterms:modified>
</cp:coreProperties>
</file>