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6"/>
  </p:notesMasterIdLst>
  <p:sldIdLst>
    <p:sldId id="256" r:id="rId2"/>
    <p:sldId id="292" r:id="rId3"/>
    <p:sldId id="258" r:id="rId4"/>
    <p:sldId id="309" r:id="rId5"/>
    <p:sldId id="277" r:id="rId6"/>
    <p:sldId id="279" r:id="rId7"/>
    <p:sldId id="260" r:id="rId8"/>
    <p:sldId id="262" r:id="rId9"/>
    <p:sldId id="280" r:id="rId10"/>
    <p:sldId id="263" r:id="rId11"/>
    <p:sldId id="271" r:id="rId12"/>
    <p:sldId id="293" r:id="rId13"/>
    <p:sldId id="294" r:id="rId14"/>
    <p:sldId id="295" r:id="rId15"/>
    <p:sldId id="296" r:id="rId16"/>
    <p:sldId id="297" r:id="rId17"/>
    <p:sldId id="298" r:id="rId18"/>
    <p:sldId id="281" r:id="rId19"/>
    <p:sldId id="264" r:id="rId20"/>
    <p:sldId id="312" r:id="rId21"/>
    <p:sldId id="308" r:id="rId22"/>
    <p:sldId id="310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11" r:id="rId31"/>
    <p:sldId id="285" r:id="rId32"/>
    <p:sldId id="291" r:id="rId33"/>
    <p:sldId id="307" r:id="rId34"/>
    <p:sldId id="313" r:id="rId35"/>
  </p:sldIdLst>
  <p:sldSz cx="9144000" cy="6858000" type="screen4x3"/>
  <p:notesSz cx="6797675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100" d="100"/>
          <a:sy n="100" d="100"/>
        </p:scale>
        <p:origin x="-51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82" y="-108"/>
      </p:cViewPr>
      <p:guideLst>
        <p:guide orient="horz" pos="3109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5B5C-3C00-4D6A-B957-D2F0D2DB5444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4FA71-C1F0-45F3-8D91-8BBDDC509B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772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FA71-C1F0-45F3-8D91-8BBDDC509BA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FA71-C1F0-45F3-8D91-8BBDDC509BA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31110" y="4750872"/>
            <a:ext cx="2135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Introduction to HEPS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Several FEL facilites has been constructed or being design or constructed. They are in Beijing, etc. 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放图</a:t>
            </a:r>
            <a:r>
              <a:rPr lang="en-US" altLang="zh-CN" smtClean="0"/>
              <a:t>,</a:t>
            </a:r>
            <a:r>
              <a:rPr lang="zh-CN" altLang="en-US" smtClean="0"/>
              <a:t>跟其他光源比较，找一张合适的图</a:t>
            </a: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4EB7280-4CBA-46E6-99B7-9C27E6984DDC}" type="slidenum">
              <a:rPr lang="en-US" altLang="zh-CN" smtClean="0">
                <a:latin typeface="Arial Narrow" pitchFamily="34" charset="0"/>
              </a:rPr>
              <a:pPr/>
              <a:t>5</a:t>
            </a:fld>
            <a:endParaRPr lang="en-US" altLang="zh-CN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Several FEL facilites has been constructed or being design or constructed. They are in Beijing, etc. 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放图</a:t>
            </a:r>
            <a:r>
              <a:rPr lang="en-US" altLang="zh-CN" smtClean="0"/>
              <a:t>,</a:t>
            </a:r>
            <a:r>
              <a:rPr lang="zh-CN" altLang="en-US" smtClean="0"/>
              <a:t>跟其他光源比较，找一张合适的图</a:t>
            </a: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4EB7280-4CBA-46E6-99B7-9C27E6984DDC}" type="slidenum">
              <a:rPr lang="en-US" altLang="zh-CN" smtClean="0">
                <a:latin typeface="Arial Narrow" pitchFamily="34" charset="0"/>
              </a:rPr>
              <a:pPr/>
              <a:t>6</a:t>
            </a:fld>
            <a:endParaRPr lang="en-US" altLang="zh-CN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435" name="备注占位符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is the expected corrector </a:t>
                </a:r>
                <a:r>
                  <a:rPr lang="en-US" altLang="zh-CN" dirty="0" smtClean="0"/>
                  <a:t>strength, </a:t>
                </a:r>
                <a:r>
                  <a:rPr lang="en-US" altLang="zh-CN" dirty="0" err="1" smtClean="0"/>
                  <a:t>R</a:t>
                </a:r>
                <a:r>
                  <a:rPr lang="en-US" altLang="zh-CN" baseline="-25000" dirty="0" err="1" smtClean="0"/>
                  <a:t>j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is BPM </a:t>
                </a:r>
                <a:r>
                  <a:rPr lang="en-US" altLang="zh-CN" dirty="0" smtClean="0"/>
                  <a:t>signal and 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 is </a:t>
                </a:r>
                <a:r>
                  <a:rPr lang="en-US" altLang="zh-CN" dirty="0" smtClean="0"/>
                  <a:t>the </a:t>
                </a:r>
                <a:r>
                  <a:rPr lang="en-US" altLang="zh-CN" dirty="0"/>
                  <a:t>lower triangular </a:t>
                </a:r>
                <a:r>
                  <a:rPr lang="en-US" altLang="zh-CN" dirty="0" smtClean="0"/>
                  <a:t>response matrix of the nominal </a:t>
                </a:r>
                <a:r>
                  <a:rPr lang="en-US" altLang="zh-CN" dirty="0" smtClean="0"/>
                  <a:t>lattice</a:t>
                </a:r>
                <a:endParaRPr lang="en-US" altLang="zh-CN" dirty="0" smtClean="0"/>
              </a:p>
            </p:txBody>
          </p:sp>
        </mc:Choice>
        <mc:Fallback>
          <p:sp>
            <p:nvSpPr>
              <p:cNvPr id="18435" name="备注占位符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Where </a:t>
                </a:r>
                <a:r>
                  <a:rPr lang="en-US" altLang="zh-CN" i="0">
                    <a:latin typeface="Cambria Math"/>
                  </a:rPr>
                  <a:t>θ</a:t>
                </a:r>
                <a:r>
                  <a:rPr lang="zh-CN" altLang="zh-CN" i="0">
                    <a:latin typeface="Cambria Math"/>
                  </a:rPr>
                  <a:t>_</a:t>
                </a:r>
                <a:r>
                  <a:rPr lang="en-US" altLang="zh-CN" i="0">
                    <a:latin typeface="Cambria Math"/>
                  </a:rPr>
                  <a:t>𝑖</a:t>
                </a:r>
                <a:r>
                  <a:rPr lang="en-US" altLang="zh-CN" dirty="0"/>
                  <a:t> is the expected corrector </a:t>
                </a:r>
                <a:r>
                  <a:rPr lang="en-US" altLang="zh-CN" dirty="0" smtClean="0"/>
                  <a:t>strength, </a:t>
                </a:r>
                <a:r>
                  <a:rPr lang="en-US" altLang="zh-CN" dirty="0" err="1" smtClean="0"/>
                  <a:t>R</a:t>
                </a:r>
                <a:r>
                  <a:rPr lang="en-US" altLang="zh-CN" baseline="-25000" dirty="0" err="1" smtClean="0"/>
                  <a:t>j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is BPM </a:t>
                </a:r>
                <a:r>
                  <a:rPr lang="en-US" altLang="zh-CN" dirty="0" smtClean="0"/>
                  <a:t>signal and </a:t>
                </a:r>
                <a:r>
                  <a:rPr lang="zh-CN" altLang="zh-CN" dirty="0"/>
                  <a:t> </a:t>
                </a:r>
                <a:r>
                  <a:rPr lang="en-US" altLang="zh-CN" i="0">
                    <a:latin typeface="Cambria Math"/>
                  </a:rPr>
                  <a:t>𝐴</a:t>
                </a:r>
                <a:r>
                  <a:rPr lang="zh-CN" altLang="zh-CN" i="0">
                    <a:latin typeface="Cambria Math"/>
                  </a:rPr>
                  <a:t>_</a:t>
                </a:r>
                <a:r>
                  <a:rPr lang="en-US" altLang="zh-CN" i="0">
                    <a:latin typeface="Cambria Math"/>
                  </a:rPr>
                  <a:t>𝑖𝑗</a:t>
                </a:r>
                <a:r>
                  <a:rPr lang="en-US" altLang="zh-CN" dirty="0"/>
                  <a:t> is </a:t>
                </a:r>
                <a:r>
                  <a:rPr lang="en-US" altLang="zh-CN" dirty="0" smtClean="0"/>
                  <a:t>the </a:t>
                </a:r>
                <a:r>
                  <a:rPr lang="en-US" altLang="zh-CN" dirty="0"/>
                  <a:t>lower triangular </a:t>
                </a:r>
                <a:r>
                  <a:rPr lang="en-US" altLang="zh-CN" dirty="0" smtClean="0"/>
                  <a:t>response matrix of the nominal lattice</a:t>
                </a:r>
              </a:p>
            </p:txBody>
          </p:sp>
        </mc:Fallback>
      </mc:AlternateContent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30839756-D49F-4BAE-9BAA-D8D07A61C667}" type="slidenum">
              <a:rPr lang="zh-CN" altLang="en-US">
                <a:solidFill>
                  <a:srgbClr val="000000"/>
                </a:solidFill>
              </a:rPr>
              <a:pPr/>
              <a:t>15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435" name="备注占位符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is the expected corrector </a:t>
                </a:r>
                <a:r>
                  <a:rPr lang="en-US" altLang="zh-CN" dirty="0" smtClean="0"/>
                  <a:t>strength, </a:t>
                </a:r>
                <a:r>
                  <a:rPr lang="en-US" altLang="zh-CN" dirty="0" err="1" smtClean="0"/>
                  <a:t>R</a:t>
                </a:r>
                <a:r>
                  <a:rPr lang="en-US" altLang="zh-CN" baseline="-25000" dirty="0" err="1" smtClean="0"/>
                  <a:t>j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is BPM </a:t>
                </a:r>
                <a:r>
                  <a:rPr lang="en-US" altLang="zh-CN" dirty="0" smtClean="0"/>
                  <a:t>signal and 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 is </a:t>
                </a:r>
                <a:r>
                  <a:rPr lang="en-US" altLang="zh-CN" dirty="0" smtClean="0"/>
                  <a:t>the </a:t>
                </a:r>
                <a:r>
                  <a:rPr lang="en-US" altLang="zh-CN" dirty="0"/>
                  <a:t>lower triangular </a:t>
                </a:r>
                <a:r>
                  <a:rPr lang="en-US" altLang="zh-CN" dirty="0" smtClean="0"/>
                  <a:t>response matrix of the nominal </a:t>
                </a:r>
                <a:r>
                  <a:rPr lang="en-US" altLang="zh-CN" dirty="0" smtClean="0"/>
                  <a:t>lattice</a:t>
                </a:r>
                <a:endParaRPr lang="en-US" altLang="zh-CN" dirty="0" smtClean="0"/>
              </a:p>
            </p:txBody>
          </p:sp>
        </mc:Choice>
        <mc:Fallback>
          <p:sp>
            <p:nvSpPr>
              <p:cNvPr id="18435" name="备注占位符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Where </a:t>
                </a:r>
                <a:r>
                  <a:rPr lang="en-US" altLang="zh-CN" i="0">
                    <a:latin typeface="Cambria Math"/>
                  </a:rPr>
                  <a:t>θ</a:t>
                </a:r>
                <a:r>
                  <a:rPr lang="zh-CN" altLang="zh-CN" i="0">
                    <a:latin typeface="Cambria Math"/>
                  </a:rPr>
                  <a:t>_</a:t>
                </a:r>
                <a:r>
                  <a:rPr lang="en-US" altLang="zh-CN" i="0">
                    <a:latin typeface="Cambria Math"/>
                  </a:rPr>
                  <a:t>𝑖</a:t>
                </a:r>
                <a:r>
                  <a:rPr lang="en-US" altLang="zh-CN" dirty="0"/>
                  <a:t> is the expected corrector </a:t>
                </a:r>
                <a:r>
                  <a:rPr lang="en-US" altLang="zh-CN" dirty="0" smtClean="0"/>
                  <a:t>strength, </a:t>
                </a:r>
                <a:r>
                  <a:rPr lang="en-US" altLang="zh-CN" dirty="0" err="1" smtClean="0"/>
                  <a:t>R</a:t>
                </a:r>
                <a:r>
                  <a:rPr lang="en-US" altLang="zh-CN" baseline="-25000" dirty="0" err="1" smtClean="0"/>
                  <a:t>j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is BPM </a:t>
                </a:r>
                <a:r>
                  <a:rPr lang="en-US" altLang="zh-CN" dirty="0" smtClean="0"/>
                  <a:t>signal and </a:t>
                </a:r>
                <a:r>
                  <a:rPr lang="zh-CN" altLang="zh-CN" dirty="0"/>
                  <a:t> </a:t>
                </a:r>
                <a:r>
                  <a:rPr lang="en-US" altLang="zh-CN" i="0">
                    <a:latin typeface="Cambria Math"/>
                  </a:rPr>
                  <a:t>𝐴</a:t>
                </a:r>
                <a:r>
                  <a:rPr lang="zh-CN" altLang="zh-CN" i="0">
                    <a:latin typeface="Cambria Math"/>
                  </a:rPr>
                  <a:t>_</a:t>
                </a:r>
                <a:r>
                  <a:rPr lang="en-US" altLang="zh-CN" i="0">
                    <a:latin typeface="Cambria Math"/>
                  </a:rPr>
                  <a:t>𝑖𝑗</a:t>
                </a:r>
                <a:r>
                  <a:rPr lang="en-US" altLang="zh-CN" dirty="0"/>
                  <a:t> is </a:t>
                </a:r>
                <a:r>
                  <a:rPr lang="en-US" altLang="zh-CN" dirty="0" smtClean="0"/>
                  <a:t>the </a:t>
                </a:r>
                <a:r>
                  <a:rPr lang="en-US" altLang="zh-CN" dirty="0"/>
                  <a:t>lower triangular </a:t>
                </a:r>
                <a:r>
                  <a:rPr lang="en-US" altLang="zh-CN" dirty="0" smtClean="0"/>
                  <a:t>response matrix of the nominal lattice</a:t>
                </a:r>
              </a:p>
            </p:txBody>
          </p:sp>
        </mc:Fallback>
      </mc:AlternateContent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30839756-D49F-4BAE-9BAA-D8D07A61C667}" type="slidenum">
              <a:rPr lang="zh-CN" altLang="en-US">
                <a:solidFill>
                  <a:srgbClr val="000000"/>
                </a:solidFill>
              </a:rPr>
              <a:pPr/>
              <a:t>16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30839756-D49F-4BAE-9BAA-D8D07A61C667}" type="slidenum">
              <a:rPr lang="zh-CN" altLang="en-US">
                <a:solidFill>
                  <a:srgbClr val="000000"/>
                </a:solidFill>
              </a:rPr>
              <a:pPr/>
              <a:t>17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0" y="4013936"/>
            <a:ext cx="3421075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653"/>
          <a:stretch/>
        </p:blipFill>
        <p:spPr>
          <a:xfrm>
            <a:off x="124388" y="233273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9144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菱形 42"/>
          <p:cNvSpPr/>
          <p:nvPr/>
        </p:nvSpPr>
        <p:spPr>
          <a:xfrm>
            <a:off x="4502256" y="6379860"/>
            <a:ext cx="619936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6156176" y="6550223"/>
            <a:ext cx="35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igh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nergy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hoton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ource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721454"/>
            <a:ext cx="553029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0" y="4417131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0" y="4853265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045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3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2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016" y="1232362"/>
            <a:ext cx="5486400" cy="512064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90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2343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5B16-4034-457C-9415-DBDA5D515A0C}" type="datetime1">
              <a:rPr lang="zh-CN" altLang="en-US"/>
              <a:pPr>
                <a:defRPr/>
              </a:pPr>
              <a:t>2016/12/1</a:t>
            </a:fld>
            <a:endParaRPr lang="en-US" altLang="zh-CN"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Yi Jiao, Institute of High Energy Physics, jiaoyi@ihep.ac.cn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A00F-606E-4AFA-BDE7-275D2D028F46}" type="slidenum">
              <a:rPr lang="en-US" altLang="zh-CN"/>
              <a:pPr>
                <a:defRPr/>
              </a:pPr>
              <a:t>‹#›</a:t>
            </a:fld>
            <a:r>
              <a:rPr lang="en-US" altLang="zh-CN" dirty="0"/>
              <a:t>/19</a:t>
            </a:r>
          </a:p>
        </p:txBody>
      </p:sp>
    </p:spTree>
    <p:extLst>
      <p:ext uri="{BB962C8B-B14F-4D97-AF65-F5344CB8AC3E}">
        <p14:creationId xmlns="" xmlns:p14="http://schemas.microsoft.com/office/powerpoint/2010/main" val="124462509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240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310640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313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3" y="2046722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2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3" y="2864140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0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3" y="368155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3" y="4498973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3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587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586926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5708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733650" y="6588019"/>
            <a:ext cx="1347387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6567603"/>
            <a:ext cx="803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HEPS-TF ·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The first Meeting of HEPS-TF Internal Advisory Committee, IHEP, Dec. 5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8182107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2"/>
            <a:ext cx="6587836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257301" y="3460606"/>
            <a:ext cx="7221682" cy="27115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408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695" y="1240525"/>
            <a:ext cx="3738857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887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48" y="1235858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261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63174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04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7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592" y="1273628"/>
            <a:ext cx="5753208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3" y="127362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3" y="3840473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6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0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75" y="1191983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42" y="1191983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42" y="3758828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5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0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880754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6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" y="108725"/>
            <a:ext cx="954117" cy="63338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185708" y="6433914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733650" y="6433914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0" y="6486323"/>
            <a:ext cx="803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HEPS-TF ·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The 1st Meeting of HEPS-TF IAC, IHEP, Dec. 5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07" y="6433914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4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3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4" r:id="rId3"/>
    <p:sldLayoutId id="2147483683" r:id="rId4"/>
    <p:sldLayoutId id="2147483684" r:id="rId5"/>
    <p:sldLayoutId id="2147483685" r:id="rId6"/>
    <p:sldLayoutId id="2147483686" r:id="rId7"/>
    <p:sldLayoutId id="2147483688" r:id="rId8"/>
    <p:sldLayoutId id="2147483689" r:id="rId9"/>
    <p:sldLayoutId id="2147483690" r:id="rId10"/>
    <p:sldLayoutId id="2147483691" r:id="rId11"/>
    <p:sldLayoutId id="2147483687" r:id="rId12"/>
    <p:sldLayoutId id="2147483695" r:id="rId13"/>
    <p:sldLayoutId id="214748369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video" Target="../media/media1.mp4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media" Target="../media/media1.mp4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Progress of HEPS Lattice Design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3421075" cy="576064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Gang </a:t>
            </a:r>
            <a:r>
              <a:rPr lang="en-US" altLang="zh-CN" sz="2800" dirty="0" err="1" smtClean="0"/>
              <a:t>Xu</a:t>
            </a:r>
            <a:r>
              <a:rPr lang="en-US" altLang="zh-CN" sz="2800" dirty="0" smtClean="0"/>
              <a:t>, Yi Jiao</a:t>
            </a:r>
            <a:endParaRPr lang="zh-CN" altLang="en-US" sz="2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755576" y="4149080"/>
            <a:ext cx="4536504" cy="1080119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HEPS Accelerator physics</a:t>
            </a:r>
            <a:endParaRPr lang="zh-CN" altLang="en-US" sz="28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755576" y="5301208"/>
            <a:ext cx="7632848" cy="1152128"/>
          </a:xfrm>
        </p:spPr>
        <p:txBody>
          <a:bodyPr>
            <a:noAutofit/>
          </a:bodyPr>
          <a:lstStyle/>
          <a:p>
            <a:r>
              <a:rPr lang="en-US" altLang="zh-CN" sz="1800" dirty="0" smtClean="0"/>
              <a:t>2016/12/01</a:t>
            </a:r>
          </a:p>
          <a:p>
            <a:r>
              <a:rPr lang="en-US" altLang="zh-CN" sz="1800" dirty="0" smtClean="0"/>
              <a:t>2nd Workshop on Low </a:t>
            </a:r>
            <a:r>
              <a:rPr lang="en-US" altLang="zh-CN" sz="1800" dirty="0" err="1" smtClean="0"/>
              <a:t>Emittance</a:t>
            </a:r>
            <a:r>
              <a:rPr lang="en-US" altLang="zh-CN" sz="1800" dirty="0" smtClean="0"/>
              <a:t> Ring lattice Design, MAXIV-lab, Lund, Sweden</a:t>
            </a:r>
          </a:p>
        </p:txBody>
      </p:sp>
    </p:spTree>
    <p:extLst>
      <p:ext uri="{BB962C8B-B14F-4D97-AF65-F5344CB8AC3E}">
        <p14:creationId xmlns="" xmlns:p14="http://schemas.microsoft.com/office/powerpoint/2010/main" val="42174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dirty="0"/>
              <a:t>Nominal Design - Nonlinear dynamics </a:t>
            </a:r>
            <a:r>
              <a:rPr lang="en-US" altLang="zh-CN" sz="3400" dirty="0" smtClean="0"/>
              <a:t>(3/4)</a:t>
            </a:r>
            <a:endParaRPr lang="zh-CN" altLang="en-US" sz="3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39552" y="1052736"/>
            <a:ext cx="8039240" cy="4804867"/>
          </a:xfrm>
        </p:spPr>
        <p:txBody>
          <a:bodyPr/>
          <a:lstStyle/>
          <a:p>
            <a:pPr algn="just"/>
            <a:r>
              <a:rPr lang="en-US" altLang="zh-CN" sz="1800" dirty="0" smtClean="0"/>
              <a:t> In the HEPS design, we </a:t>
            </a:r>
            <a:r>
              <a:rPr lang="en-US" altLang="zh-CN" sz="1800" dirty="0"/>
              <a:t>use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the </a:t>
            </a:r>
            <a:r>
              <a:rPr lang="en-US" altLang="zh-CN" sz="1800" b="1" i="1" dirty="0">
                <a:solidFill>
                  <a:srgbClr val="FF0000"/>
                </a:solidFill>
              </a:rPr>
              <a:t>‘effective’ DA and MA </a:t>
            </a:r>
            <a:r>
              <a:rPr lang="en-US" altLang="zh-CN" sz="1800" dirty="0" smtClean="0"/>
              <a:t>of </a:t>
            </a:r>
            <a:r>
              <a:rPr lang="en-US" altLang="zh-CN" sz="1800" dirty="0"/>
              <a:t>the bare lattice </a:t>
            </a:r>
            <a:r>
              <a:rPr lang="en-US" altLang="zh-CN" sz="1800" dirty="0" smtClean="0"/>
              <a:t>to measure the actual ring acceptance with practical errors.</a:t>
            </a:r>
          </a:p>
          <a:p>
            <a:pPr lvl="1"/>
            <a:r>
              <a:rPr lang="en-US" altLang="zh-CN" sz="1400" dirty="0" smtClean="0"/>
              <a:t>Consider both integer and half integer resonances are fatal to dynamics and cannot be crossed without loss,</a:t>
            </a:r>
          </a:p>
          <a:p>
            <a:pPr lvl="1" algn="just"/>
            <a:r>
              <a:rPr lang="en-US" altLang="zh-CN" sz="1400" dirty="0" smtClean="0"/>
              <a:t>Within </a:t>
            </a:r>
            <a:r>
              <a:rPr lang="en-US" altLang="zh-CN" sz="1400" dirty="0"/>
              <a:t>the effective </a:t>
            </a:r>
            <a:r>
              <a:rPr lang="en-US" altLang="zh-CN" sz="1400" dirty="0" smtClean="0"/>
              <a:t>DA</a:t>
            </a:r>
            <a:r>
              <a:rPr lang="en-US" altLang="zh-CN" sz="1400" dirty="0"/>
              <a:t>/</a:t>
            </a:r>
            <a:r>
              <a:rPr lang="en-US" altLang="zh-CN" sz="1400" dirty="0" smtClean="0"/>
              <a:t>MA</a:t>
            </a:r>
            <a:r>
              <a:rPr lang="en-US" altLang="zh-CN" sz="1400" dirty="0"/>
              <a:t>, not only the </a:t>
            </a:r>
            <a:r>
              <a:rPr lang="en-US" altLang="zh-CN" sz="1400" dirty="0" smtClean="0"/>
              <a:t>motions remain </a:t>
            </a:r>
            <a:r>
              <a:rPr lang="en-US" altLang="zh-CN" sz="1400" dirty="0"/>
              <a:t>stable after tracking over a few thousand turns, but also the tune footprint is bounded by the integer and half integer resonances </a:t>
            </a:r>
            <a:r>
              <a:rPr lang="en-US" altLang="zh-CN" sz="1400" dirty="0" smtClean="0"/>
              <a:t>nearest </a:t>
            </a:r>
            <a:r>
              <a:rPr lang="en-US" altLang="zh-CN" sz="1400" dirty="0"/>
              <a:t>to the nominal </a:t>
            </a:r>
            <a:r>
              <a:rPr lang="en-US" altLang="zh-CN" sz="1400" dirty="0" smtClean="0"/>
              <a:t>tunes,</a:t>
            </a:r>
          </a:p>
          <a:p>
            <a:pPr lvl="1" algn="just"/>
            <a:r>
              <a:rPr lang="en-US" altLang="zh-CN" sz="1400" dirty="0" smtClean="0"/>
              <a:t>In </a:t>
            </a:r>
            <a:r>
              <a:rPr lang="en-US" altLang="zh-CN" sz="1400" dirty="0"/>
              <a:t>this way, one can </a:t>
            </a:r>
            <a:r>
              <a:rPr lang="en-US" altLang="zh-CN" sz="1400" b="1" i="1" dirty="0"/>
              <a:t>avoid too optimistic estimation of the nonlinear performance of the </a:t>
            </a:r>
            <a:r>
              <a:rPr lang="en-US" altLang="zh-CN" sz="1400" b="1" i="1" dirty="0" smtClean="0"/>
              <a:t>ring</a:t>
            </a:r>
            <a:r>
              <a:rPr lang="en-US" altLang="zh-CN" sz="1400" dirty="0" smtClean="0"/>
              <a:t>, especially when </a:t>
            </a:r>
            <a:r>
              <a:rPr lang="en-US" altLang="zh-CN" sz="1400" dirty="0"/>
              <a:t>having only the bare lattice in hand.</a:t>
            </a:r>
          </a:p>
          <a:p>
            <a:r>
              <a:rPr lang="en-US" altLang="zh-CN" sz="1800" dirty="0"/>
              <a:t>For the nominal design, </a:t>
            </a:r>
            <a:r>
              <a:rPr lang="en-US" altLang="zh-CN" sz="1800" dirty="0" smtClean="0"/>
              <a:t>the effective </a:t>
            </a:r>
            <a:r>
              <a:rPr lang="en-US" altLang="zh-CN" sz="1800" dirty="0"/>
              <a:t>DA is about 2.5 </a:t>
            </a:r>
            <a:r>
              <a:rPr lang="en-US" altLang="zh-CN" sz="1800" dirty="0" smtClean="0"/>
              <a:t>mm (vs. 5 mm), </a:t>
            </a:r>
            <a:r>
              <a:rPr lang="en-US" altLang="zh-CN" sz="1800" dirty="0"/>
              <a:t>and effective MA is about 3% </a:t>
            </a:r>
            <a:r>
              <a:rPr lang="en-US" altLang="zh-CN" sz="1800" dirty="0" smtClean="0"/>
              <a:t>in the 6-m straight section and 2.5% at dispersive region (vs. 4%).</a:t>
            </a:r>
            <a:endParaRPr lang="zh-CN" altLang="en-US" sz="1800" dirty="0"/>
          </a:p>
        </p:txBody>
      </p:sp>
      <p:grpSp>
        <p:nvGrpSpPr>
          <p:cNvPr id="2" name="组合 1"/>
          <p:cNvGrpSpPr/>
          <p:nvPr/>
        </p:nvGrpSpPr>
        <p:grpSpPr>
          <a:xfrm>
            <a:off x="251520" y="4437112"/>
            <a:ext cx="4680520" cy="1995218"/>
            <a:chOff x="251520" y="4437112"/>
            <a:chExt cx="4680520" cy="1995218"/>
          </a:xfrm>
        </p:grpSpPr>
        <p:pic>
          <p:nvPicPr>
            <p:cNvPr id="5" name="图片 4" descr="D:\work\BAPS_design\lattice_design\1300mcircumference_201406\xug_20150511\linear opitcs MOGA\DA_tune_scan_based_baseline_lattice\NSGA_II_original_lattice_1_analyze\15_10_FMA\effective_DA_FM20161009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37112"/>
              <a:ext cx="4608512" cy="1872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043608" y="6155331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(mm)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65984" y="5234716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(mm)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51920" y="6155331"/>
              <a:ext cx="3600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u</a:t>
              </a:r>
              <a:r>
                <a:rPr lang="en-US" altLang="zh-CN" sz="1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99792" y="5096217"/>
              <a:ext cx="3600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u</a:t>
              </a:r>
              <a:r>
                <a:rPr lang="en-US" altLang="zh-CN" sz="12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76056" y="4412688"/>
            <a:ext cx="3744416" cy="2014360"/>
            <a:chOff x="5076056" y="4412688"/>
            <a:chExt cx="3744416" cy="2014360"/>
          </a:xfrm>
        </p:grpSpPr>
        <p:pic>
          <p:nvPicPr>
            <p:cNvPr id="10" name="图片 9" descr="D:\111\LAM_CAL3\LMA_3_2_5hrs_moredetailCal_w_layout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412688"/>
              <a:ext cx="3744416" cy="1896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732240" y="6150049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 (m)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648987" y="5163246"/>
              <a:ext cx="13581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Effective MA (%)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485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dirty="0"/>
              <a:t>Nominal Design - Nonlinear dynamics </a:t>
            </a:r>
            <a:r>
              <a:rPr lang="en-US" altLang="zh-CN" sz="3400" dirty="0" smtClean="0"/>
              <a:t>(4/4)</a:t>
            </a:r>
            <a:endParaRPr lang="zh-CN" altLang="en-US" sz="3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1800" dirty="0">
                <a:solidFill>
                  <a:schemeClr val="tx1"/>
                </a:solidFill>
              </a:rPr>
              <a:t>Just recently the simulation study of error effects and lattice calibration process is almost finished. </a:t>
            </a:r>
            <a:r>
              <a:rPr lang="en-US" altLang="zh-CN" sz="1800" dirty="0" smtClean="0">
                <a:solidFill>
                  <a:schemeClr val="tx1"/>
                </a:solidFill>
              </a:rPr>
              <a:t>We calculate the DA and LMA with different error seeds.</a:t>
            </a:r>
          </a:p>
          <a:p>
            <a:pPr algn="just"/>
            <a:r>
              <a:rPr lang="en-US" altLang="zh-CN" sz="1800" dirty="0" smtClean="0">
                <a:solidFill>
                  <a:schemeClr val="tx1"/>
                </a:solidFill>
              </a:rPr>
              <a:t>Results show </a:t>
            </a:r>
            <a:r>
              <a:rPr lang="en-US" altLang="zh-CN" sz="1800" i="1" dirty="0" smtClean="0"/>
              <a:t>reasonable agreement </a:t>
            </a:r>
            <a:r>
              <a:rPr lang="en-US" altLang="zh-CN" sz="1800" dirty="0" smtClean="0">
                <a:solidFill>
                  <a:schemeClr val="tx1"/>
                </a:solidFill>
              </a:rPr>
              <a:t>between the effect DA and LMA and the DA and LMA with errors. </a:t>
            </a:r>
          </a:p>
          <a:p>
            <a:pPr algn="just"/>
            <a:r>
              <a:rPr lang="en-US" altLang="zh-CN" sz="1800" dirty="0" smtClean="0">
                <a:solidFill>
                  <a:schemeClr val="tx1"/>
                </a:solidFill>
              </a:rPr>
              <a:t>It indicates that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effective DA and MA can give a reasonable estimation of the actual ring acceptance</a:t>
            </a:r>
            <a:r>
              <a:rPr lang="en-US" altLang="zh-CN" sz="1800" dirty="0" smtClean="0"/>
              <a:t>.</a:t>
            </a:r>
          </a:p>
        </p:txBody>
      </p:sp>
      <p:pic>
        <p:nvPicPr>
          <p:cNvPr id="5" name="图片 4" descr="D:\work\BAPS_design\HEPS物理系统\optics\07-Nov-2016_AfterEyCorrection\07-Nov-2016_AfterEyCorrection\DA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33688"/>
            <a:ext cx="3380203" cy="217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6806"/>
            <a:ext cx="4332833" cy="2378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1" y="5877272"/>
            <a:ext cx="8077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</a:rPr>
              <a:t>Red curve</a:t>
            </a:r>
            <a:r>
              <a:rPr lang="en-US" altLang="zh-CN" sz="1400" dirty="0" smtClean="0"/>
              <a:t>: DA or MA of bare lattice considering limitation of integer resonances</a:t>
            </a:r>
          </a:p>
          <a:p>
            <a:r>
              <a:rPr lang="en-US" altLang="zh-CN" sz="1400" b="1" dirty="0" smtClean="0"/>
              <a:t>Black curve</a:t>
            </a:r>
            <a:r>
              <a:rPr lang="en-US" altLang="zh-CN" sz="1400" dirty="0" smtClean="0"/>
              <a:t>: DA or MA </a:t>
            </a:r>
            <a:r>
              <a:rPr lang="en-US" altLang="zh-CN" sz="1400" dirty="0"/>
              <a:t>of bare lattice considering limitation </a:t>
            </a:r>
            <a:r>
              <a:rPr lang="en-US" altLang="zh-CN" sz="1400" dirty="0" smtClean="0"/>
              <a:t>of both </a:t>
            </a:r>
            <a:r>
              <a:rPr lang="en-US" altLang="zh-CN" sz="1400" dirty="0"/>
              <a:t>integer </a:t>
            </a:r>
            <a:r>
              <a:rPr lang="en-US" altLang="zh-CN" sz="1400" dirty="0" smtClean="0"/>
              <a:t>and half integer resonances</a:t>
            </a:r>
            <a:endParaRPr lang="en-US" altLang="zh-CN" sz="1400" dirty="0"/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3832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Error Setting for now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Error sources and modeling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3033367"/>
              </p:ext>
            </p:extLst>
          </p:nvPr>
        </p:nvGraphicFramePr>
        <p:xfrm>
          <a:off x="914400" y="2014643"/>
          <a:ext cx="7184572" cy="3263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6143"/>
                <a:gridCol w="1796143"/>
                <a:gridCol w="1796143"/>
                <a:gridCol w="1796143"/>
              </a:tblGrid>
              <a:tr h="534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Quad/Sext/Octu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Bend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Girder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534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X/Y Shift (μm)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200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534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Z Shift (μm)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150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534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X/Y TILT (</a:t>
                      </a:r>
                      <a:r>
                        <a:rPr lang="en-US" sz="2400" kern="100" dirty="0" err="1">
                          <a:effectLst/>
                        </a:rPr>
                        <a:t>mrad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0.2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0.2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0.1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534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Z TILT (</a:t>
                      </a:r>
                      <a:r>
                        <a:rPr lang="en-US" sz="2400" kern="100" dirty="0" err="1">
                          <a:effectLst/>
                        </a:rPr>
                        <a:t>mrad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0.2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0.1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0.1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7906734"/>
              </p:ext>
            </p:extLst>
          </p:nvPr>
        </p:nvGraphicFramePr>
        <p:xfrm>
          <a:off x="914400" y="4775201"/>
          <a:ext cx="7184572" cy="1602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6143"/>
                <a:gridCol w="1796143"/>
                <a:gridCol w="1796143"/>
                <a:gridCol w="1796143"/>
              </a:tblGrid>
              <a:tr h="504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Quad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Bend/Sext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Octu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928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Field </a:t>
                      </a:r>
                      <a:r>
                        <a:rPr lang="en-US" sz="2400" kern="100" dirty="0" smtClean="0">
                          <a:effectLst/>
                        </a:rPr>
                        <a:t>Error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Include</a:t>
                      </a:r>
                      <a:r>
                        <a:rPr lang="en-US" altLang="zh-CN" sz="24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multipole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2e-4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3e-4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5e-4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623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99592" y="1043943"/>
            <a:ext cx="7560839" cy="1953009"/>
          </a:xfrm>
        </p:spPr>
        <p:txBody>
          <a:bodyPr/>
          <a:lstStyle/>
          <a:p>
            <a:r>
              <a:rPr lang="en-US" altLang="zh-CN" dirty="0"/>
              <a:t>Beam diagnostics and correction element</a:t>
            </a:r>
          </a:p>
          <a:p>
            <a:pPr lvl="1"/>
            <a:r>
              <a:rPr lang="en-US" altLang="zh-CN" sz="2000" dirty="0" smtClean="0"/>
              <a:t>8 correctors (6 used in optics correction )</a:t>
            </a:r>
          </a:p>
          <a:p>
            <a:pPr lvl="1"/>
            <a:r>
              <a:rPr lang="en-US" altLang="zh-CN" sz="2000" dirty="0" smtClean="0"/>
              <a:t>14 TBT BPMs</a:t>
            </a:r>
          </a:p>
          <a:p>
            <a:pPr lvl="1"/>
            <a:r>
              <a:rPr lang="en-US" altLang="zh-CN" sz="2000" dirty="0" smtClean="0"/>
              <a:t>4 skew quadrupoles (2 dispersion free)</a:t>
            </a: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Simulation on orbit correction</a:t>
            </a:r>
            <a:endParaRPr lang="zh-CN" altLang="en-US" dirty="0"/>
          </a:p>
        </p:txBody>
      </p:sp>
      <p:pic>
        <p:nvPicPr>
          <p:cNvPr id="4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05064"/>
            <a:ext cx="6409997" cy="2659448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75656" y="3140968"/>
          <a:ext cx="6039855" cy="597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971"/>
                <a:gridCol w="1207971"/>
                <a:gridCol w="1207971"/>
                <a:gridCol w="1207971"/>
                <a:gridCol w="1207971"/>
              </a:tblGrid>
              <a:tr h="44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Noise (m)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Tilt (</a:t>
                      </a:r>
                      <a:r>
                        <a:rPr lang="en-US" sz="1800" kern="100" dirty="0" err="1" smtClean="0">
                          <a:effectLst/>
                        </a:rPr>
                        <a:t>mrad</a:t>
                      </a:r>
                      <a:r>
                        <a:rPr lang="en-US" sz="1800" kern="100" dirty="0" smtClean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Gain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Shift (mm)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28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BPM(10Hz)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1e-7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5%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0.1/1e-3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91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69531" y="889727"/>
            <a:ext cx="8039240" cy="543850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Orbit Correction</a:t>
            </a:r>
          </a:p>
          <a:p>
            <a:pPr lvl="1"/>
            <a:r>
              <a:rPr lang="en-US" altLang="zh-CN" dirty="0" smtClean="0"/>
              <a:t>w/o </a:t>
            </a:r>
            <a:r>
              <a:rPr lang="en-US" altLang="zh-CN" dirty="0"/>
              <a:t>BBA: 70/50</a:t>
            </a:r>
            <a:r>
              <a:rPr lang="el-GR" altLang="zh-CN" dirty="0"/>
              <a:t>μ</a:t>
            </a:r>
            <a:r>
              <a:rPr lang="en-US" altLang="zh-CN" dirty="0" smtClean="0"/>
              <a:t>m;</a:t>
            </a:r>
            <a:endParaRPr lang="en-US" altLang="zh-CN" dirty="0"/>
          </a:p>
          <a:p>
            <a:pPr lvl="1"/>
            <a:r>
              <a:rPr lang="en-US" altLang="zh-CN" dirty="0" smtClean="0"/>
              <a:t>w/   BBA : 40/25</a:t>
            </a:r>
            <a:r>
              <a:rPr lang="el-GR" altLang="zh-CN" dirty="0"/>
              <a:t>μ</a:t>
            </a:r>
            <a:r>
              <a:rPr lang="en-US" altLang="zh-CN" dirty="0"/>
              <a:t>m (Quad), 30/30</a:t>
            </a:r>
            <a:r>
              <a:rPr lang="el-GR" altLang="zh-CN" dirty="0"/>
              <a:t>μ</a:t>
            </a:r>
            <a:r>
              <a:rPr lang="en-US" altLang="zh-CN" dirty="0" smtClean="0"/>
              <a:t>m(Sext);</a:t>
            </a:r>
          </a:p>
          <a:p>
            <a:r>
              <a:rPr lang="en-US" altLang="zh-CN" dirty="0" smtClean="0"/>
              <a:t>Optics Correction</a:t>
            </a:r>
          </a:p>
          <a:p>
            <a:pPr lvl="1"/>
            <a:r>
              <a:rPr lang="en-US" altLang="zh-CN" dirty="0" smtClean="0"/>
              <a:t>Beta beating: 6%/8%</a:t>
            </a:r>
            <a:r>
              <a:rPr lang="en-US" altLang="zh-CN" dirty="0" smtClean="0">
                <a:sym typeface="Wingdings" panose="05000000000000000000" pitchFamily="2" charset="2"/>
              </a:rPr>
              <a:t>2%/1% (H/V);</a:t>
            </a: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Delta Horizontal Dispersion&lt;1mm;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Vertical Dispersion Correction</a:t>
            </a: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Skew quadrupole (</a:t>
            </a:r>
            <a:r>
              <a:rPr lang="en-US" altLang="zh-CN" dirty="0" err="1" smtClean="0">
                <a:sym typeface="Wingdings" panose="05000000000000000000" pitchFamily="2" charset="2"/>
              </a:rPr>
              <a:t>Dy</a:t>
            </a:r>
            <a:r>
              <a:rPr lang="en-US" altLang="zh-CN" dirty="0" smtClean="0">
                <a:sym typeface="Wingdings" panose="05000000000000000000" pitchFamily="2" charset="2"/>
              </a:rPr>
              <a:t>&gt;0)*2 /Cells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Vertical emittance &lt; 10pm</a:t>
            </a:r>
          </a:p>
          <a:p>
            <a:r>
              <a:rPr lang="en-US" altLang="zh-CN" dirty="0" smtClean="0"/>
              <a:t>Coupling Adjustment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Skew quadrupole </a:t>
            </a:r>
            <a:r>
              <a:rPr lang="en-US" altLang="zh-CN" dirty="0" smtClean="0">
                <a:sym typeface="Wingdings" panose="05000000000000000000" pitchFamily="2" charset="2"/>
              </a:rPr>
              <a:t>(</a:t>
            </a:r>
            <a:r>
              <a:rPr lang="en-US" altLang="zh-CN" dirty="0" err="1" smtClean="0">
                <a:sym typeface="Wingdings" panose="05000000000000000000" pitchFamily="2" charset="2"/>
              </a:rPr>
              <a:t>Dy</a:t>
            </a:r>
            <a:r>
              <a:rPr lang="en-US" altLang="zh-CN" dirty="0" smtClean="0">
                <a:sym typeface="Wingdings" panose="05000000000000000000" pitchFamily="2" charset="2"/>
              </a:rPr>
              <a:t>=0)*2 </a:t>
            </a:r>
            <a:r>
              <a:rPr lang="en-US" altLang="zh-CN" dirty="0">
                <a:sym typeface="Wingdings" panose="05000000000000000000" pitchFamily="2" charset="2"/>
              </a:rPr>
              <a:t>/</a:t>
            </a:r>
            <a:r>
              <a:rPr lang="en-US" altLang="zh-CN" dirty="0" smtClean="0">
                <a:sym typeface="Wingdings" panose="05000000000000000000" pitchFamily="2" charset="2"/>
              </a:rPr>
              <a:t>Cells</a:t>
            </a:r>
          </a:p>
          <a:p>
            <a:pPr lvl="1"/>
            <a:r>
              <a:rPr lang="en-US" altLang="zh-CN" dirty="0"/>
              <a:t>Vertical emittance &lt; </a:t>
            </a:r>
            <a:r>
              <a:rPr lang="en-US" altLang="zh-CN" dirty="0" smtClean="0"/>
              <a:t>6pm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Simulated </a:t>
            </a:r>
            <a:r>
              <a:rPr lang="en-US" altLang="zh-CN" dirty="0" smtClean="0"/>
              <a:t>Commissioning</a:t>
            </a:r>
            <a:endParaRPr lang="zh-CN" altLang="en-US" dirty="0"/>
          </a:p>
        </p:txBody>
      </p:sp>
      <p:pic>
        <p:nvPicPr>
          <p:cNvPr id="5" name="内容占位符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70" t="3842" r="7268" b="6820"/>
          <a:stretch/>
        </p:blipFill>
        <p:spPr bwMode="auto">
          <a:xfrm>
            <a:off x="5599681" y="1049657"/>
            <a:ext cx="3024776" cy="3856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图片 11" descr="Beta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8" y="3940339"/>
            <a:ext cx="2707394" cy="222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0" descr="Bet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11" y="3940339"/>
            <a:ext cx="2307071" cy="2252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 descr="DIS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80" y="3939897"/>
            <a:ext cx="2476158" cy="2253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 descr="D:\BAPS\PNG\20161122\EYvsDY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80" y="1001156"/>
            <a:ext cx="2855689" cy="239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D:\BAPS\PNG\20161122\EYvsC12.pn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80" y="4172124"/>
            <a:ext cx="2855689" cy="22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下箭头 15"/>
          <p:cNvSpPr/>
          <p:nvPr/>
        </p:nvSpPr>
        <p:spPr>
          <a:xfrm>
            <a:off x="6837759" y="3391385"/>
            <a:ext cx="499213" cy="780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210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1500" y="748439"/>
                <a:ext cx="817290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 smtClean="0"/>
                  <a:t>The main formula used:</a:t>
                </a:r>
                <a:r>
                  <a:rPr lang="en-US" altLang="zh-CN" sz="2000" b="1" dirty="0" smtClean="0"/>
                  <a:t>	</a:t>
                </a:r>
                <a:r>
                  <a:rPr lang="en-US" altLang="zh-CN" b="1" dirty="0" smtClean="0"/>
                  <a:t>		 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The </a:t>
                </a:r>
                <a:r>
                  <a:rPr lang="en-US" altLang="zh-CN" sz="1600" dirty="0"/>
                  <a:t>Singular Value Decomposition </a:t>
                </a:r>
                <a:r>
                  <a:rPr lang="en-US" altLang="zh-CN" sz="1600" dirty="0"/>
                  <a:t>method and least square method are used to </a:t>
                </a:r>
                <a:r>
                  <a:rPr lang="en-US" altLang="zh-CN" sz="16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600" dirty="0" smtClean="0"/>
                  <a:t> as approximation of correctors;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0" y="748439"/>
                <a:ext cx="8172908" cy="138499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045" b="-1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/>
          <p:cNvSpPr/>
          <p:nvPr/>
        </p:nvSpPr>
        <p:spPr>
          <a:xfrm>
            <a:off x="107504" y="620688"/>
            <a:ext cx="8892480" cy="72008"/>
          </a:xfrm>
          <a:prstGeom prst="roundRect">
            <a:avLst/>
          </a:prstGeom>
          <a:solidFill>
            <a:schemeClr val="bg2">
              <a:lumMod val="50000"/>
              <a:alpha val="56000"/>
            </a:schemeClr>
          </a:solidFill>
          <a:ln>
            <a:gradFill>
              <a:gsLst>
                <a:gs pos="0">
                  <a:schemeClr val="bg2">
                    <a:lumMod val="25000"/>
                  </a:schemeClr>
                </a:gs>
                <a:gs pos="51000">
                  <a:schemeClr val="bg2">
                    <a:lumMod val="5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  <a:effectLst>
            <a:glow rad="25400">
              <a:schemeClr val="bg2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1331640" y="116632"/>
            <a:ext cx="6775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First Turn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Optimizing </a:t>
            </a:r>
            <a:r>
              <a:rPr lang="en-US" altLang="zh-CN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Strategy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87643058"/>
              </p:ext>
            </p:extLst>
          </p:nvPr>
        </p:nvGraphicFramePr>
        <p:xfrm>
          <a:off x="1295635" y="2132856"/>
          <a:ext cx="2061279" cy="900100"/>
        </p:xfrm>
        <a:graphic>
          <a:graphicData uri="http://schemas.openxmlformats.org/presentationml/2006/ole">
            <p:oleObj spid="_x0000_s2050" name="Equation" r:id="rId5" imgW="1015920" imgH="444240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51520" y="3176972"/>
                <a:ext cx="8172908" cy="289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 smtClean="0"/>
                  <a:t>Basic consideration:</a:t>
                </a:r>
                <a:endParaRPr lang="en-US" altLang="zh-CN" sz="2400" b="1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Get the response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1600" dirty="0" smtClean="0"/>
                  <a:t> according </a:t>
                </a:r>
                <a:r>
                  <a:rPr lang="en-US" altLang="zh-CN" sz="1600" dirty="0"/>
                  <a:t>to the ideal lattice without element nonlinearity</a:t>
                </a:r>
                <a:r>
                  <a:rPr lang="en-US" altLang="zh-CN" sz="1600" dirty="0" smtClean="0"/>
                  <a:t>;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Find corrector settings to ensure beam could transfer as far as possible as well as minimum beam </a:t>
                </a:r>
                <a:r>
                  <a:rPr lang="en-US" altLang="zh-CN" sz="1600" dirty="0" err="1" smtClean="0"/>
                  <a:t>rms</a:t>
                </a:r>
                <a:r>
                  <a:rPr lang="en-US" altLang="zh-CN" sz="1600" dirty="0" smtClean="0"/>
                  <a:t> size.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Group by group strategy, each group contains certain number </a:t>
                </a:r>
                <a:r>
                  <a:rPr lang="en-US" altLang="zh-CN" sz="1600" dirty="0"/>
                  <a:t>(</a:t>
                </a:r>
                <a:r>
                  <a:rPr lang="en-US" altLang="zh-CN" sz="1600" dirty="0" smtClean="0"/>
                  <a:t>N) of BPMs and correctors.   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76972"/>
                <a:ext cx="8172908" cy="289726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321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7504" y="620688"/>
            <a:ext cx="8892480" cy="72008"/>
          </a:xfrm>
          <a:prstGeom prst="roundRect">
            <a:avLst/>
          </a:prstGeom>
          <a:solidFill>
            <a:schemeClr val="bg2">
              <a:lumMod val="50000"/>
              <a:alpha val="56000"/>
            </a:schemeClr>
          </a:solidFill>
          <a:ln>
            <a:gradFill>
              <a:gsLst>
                <a:gs pos="0">
                  <a:schemeClr val="bg2">
                    <a:lumMod val="25000"/>
                  </a:schemeClr>
                </a:gs>
                <a:gs pos="51000">
                  <a:schemeClr val="bg2">
                    <a:lumMod val="5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  <a:effectLst>
            <a:glow rad="25400">
              <a:schemeClr val="bg2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1547664" y="116632"/>
            <a:ext cx="6775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First Turn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Optimizing </a:t>
            </a:r>
            <a:r>
              <a:rPr lang="en-US" altLang="zh-CN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Strategy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8534" y="3162454"/>
            <a:ext cx="1219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One turn</a:t>
            </a:r>
            <a:endParaRPr lang="zh-CN" altLang="en-US" sz="16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51783" y="1571321"/>
                <a:ext cx="543238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1.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𝑚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</m:sSubSup>
                  </m:oMath>
                </a14:m>
                <a:r>
                  <a:rPr lang="en-US" altLang="zh-CN" dirty="0" smtClean="0"/>
                  <a:t> and optimize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/>
                            <a:ea typeface="Cambria Math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zh-CN" alt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 group by group: </a:t>
                </a:r>
                <a:endParaRPr lang="zh-CN" alt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3" y="1571321"/>
                <a:ext cx="5432385" cy="38151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010" t="-9677" b="-20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7362901"/>
              </p:ext>
            </p:extLst>
          </p:nvPr>
        </p:nvGraphicFramePr>
        <p:xfrm>
          <a:off x="863588" y="2116433"/>
          <a:ext cx="4076851" cy="412467"/>
        </p:xfrm>
        <a:graphic>
          <a:graphicData uri="http://schemas.openxmlformats.org/presentationml/2006/ole">
            <p:oleObj spid="_x0000_s3074" name="Equation" r:id="rId5" imgW="2501640" imgH="253800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51783" y="4048393"/>
                <a:ext cx="8132686" cy="100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 startAt="2"/>
                </a:pPr>
                <a:r>
                  <a:rPr lang="en-US" altLang="zh-CN" dirty="0" smtClean="0"/>
                  <a:t>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/>
                        </m:ctrlPr>
                      </m:sSubSupPr>
                      <m:e>
                        <m:r>
                          <a:rPr lang="en-US" altLang="zh-CN" i="1"/>
                          <m:t>𝜃</m:t>
                        </m:r>
                      </m:e>
                      <m:sub>
                        <m:r>
                          <a:rPr lang="en-US" altLang="zh-CN" i="1"/>
                          <m:t>𝑚</m:t>
                        </m:r>
                        <m:r>
                          <a:rPr lang="en-US" altLang="zh-CN" i="1"/>
                          <m:t>,</m:t>
                        </m:r>
                        <m:r>
                          <a:rPr lang="en-US" altLang="zh-CN" i="1"/>
                          <m:t>𝑛</m:t>
                        </m:r>
                      </m:sub>
                      <m:sup>
                        <m:r>
                          <a:rPr lang="en-US" altLang="zh-CN" i="1"/>
                          <m:t>(1)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 to get the first turn orbit, and re-optimize the kick angle once, if any of the orbit is larger than 1mm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3" y="4048393"/>
                <a:ext cx="8132686" cy="100078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675" r="-225" b="-3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24034944"/>
              </p:ext>
            </p:extLst>
          </p:nvPr>
        </p:nvGraphicFramePr>
        <p:xfrm>
          <a:off x="968244" y="5310170"/>
          <a:ext cx="2084387" cy="447675"/>
        </p:xfrm>
        <a:graphic>
          <a:graphicData uri="http://schemas.openxmlformats.org/presentationml/2006/ole">
            <p:oleObj spid="_x0000_s3075" name="Equation" r:id="rId7" imgW="1117440" imgH="2412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64695" y="5277679"/>
            <a:ext cx="2174050" cy="491581"/>
          </a:xfrm>
          <a:prstGeom prst="rect">
            <a:avLst/>
          </a:prstGeom>
          <a:noFill/>
          <a:ln w="28575" cmpd="sng">
            <a:solidFill>
              <a:schemeClr val="accent1">
                <a:alpha val="9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51600" y="5765485"/>
            <a:ext cx="82349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zh-CN" dirty="0" smtClean="0"/>
              <a:t>With steps 1 and 2, the beam can survive for more than 1000 turns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580" y="2073323"/>
            <a:ext cx="4284476" cy="491581"/>
          </a:xfrm>
          <a:prstGeom prst="rect">
            <a:avLst/>
          </a:prstGeom>
          <a:noFill/>
          <a:ln w="28575" cmpd="sng">
            <a:solidFill>
              <a:schemeClr val="accent1">
                <a:alpha val="9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2" name="Group 15373"/>
          <p:cNvGrpSpPr/>
          <p:nvPr/>
        </p:nvGrpSpPr>
        <p:grpSpPr>
          <a:xfrm>
            <a:off x="575556" y="2636912"/>
            <a:ext cx="7812868" cy="1377444"/>
            <a:chOff x="287524" y="2024844"/>
            <a:chExt cx="7812868" cy="1377444"/>
          </a:xfrm>
        </p:grpSpPr>
        <p:sp>
          <p:nvSpPr>
            <p:cNvPr id="10" name="TextBox 9"/>
            <p:cNvSpPr txBox="1"/>
            <p:nvPr/>
          </p:nvSpPr>
          <p:spPr>
            <a:xfrm>
              <a:off x="287524" y="3136322"/>
              <a:ext cx="50405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 smtClean="0"/>
                <a:t>BPM1</a:t>
              </a:r>
              <a:endParaRPr lang="zh-CN" alt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7584" y="3140968"/>
              <a:ext cx="50405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 smtClean="0"/>
                <a:t>BPM2</a:t>
              </a:r>
              <a:endParaRPr lang="zh-CN" alt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51720" y="3100318"/>
              <a:ext cx="50405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 err="1" smtClean="0"/>
                <a:t>BPMm</a:t>
              </a:r>
              <a:endParaRPr lang="zh-CN" alt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88024" y="3033923"/>
              <a:ext cx="900100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altLang="zh-CN" sz="1200" dirty="0" smtClean="0"/>
                <a:t>BPM</a:t>
              </a:r>
            </a:p>
            <a:p>
              <a:pPr algn="ctr">
                <a:lnSpc>
                  <a:spcPts val="1440"/>
                </a:lnSpc>
              </a:pPr>
              <a:r>
                <a:rPr lang="en-US" altLang="zh-CN" sz="1200" dirty="0" smtClean="0"/>
                <a:t>(n-1)*m+1</a:t>
              </a:r>
              <a:endParaRPr lang="zh-CN" alt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24129" y="3033923"/>
              <a:ext cx="936103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altLang="zh-CN" sz="1200" dirty="0" smtClean="0"/>
                <a:t>BPM</a:t>
              </a:r>
              <a:endParaRPr lang="en-US" altLang="zh-CN" sz="1200" dirty="0"/>
            </a:p>
            <a:p>
              <a:pPr algn="ctr">
                <a:lnSpc>
                  <a:spcPts val="1440"/>
                </a:lnSpc>
              </a:pPr>
              <a:r>
                <a:rPr lang="en-US" altLang="zh-CN" sz="1200" dirty="0"/>
                <a:t>(</a:t>
              </a:r>
              <a:r>
                <a:rPr lang="en-US" altLang="zh-CN" sz="1200" dirty="0" smtClean="0"/>
                <a:t>n-1)*m+2</a:t>
              </a:r>
              <a:endParaRPr lang="zh-CN" alt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84268" y="3028310"/>
              <a:ext cx="1116124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altLang="zh-CN" sz="1200" dirty="0"/>
                <a:t>BPM</a:t>
              </a:r>
            </a:p>
            <a:p>
              <a:pPr algn="ctr">
                <a:lnSpc>
                  <a:spcPts val="1440"/>
                </a:lnSpc>
              </a:pPr>
              <a:r>
                <a:rPr lang="en-US" altLang="zh-CN" sz="1200" dirty="0"/>
                <a:t>(</a:t>
              </a:r>
              <a:r>
                <a:rPr lang="en-US" altLang="zh-CN" sz="1200" dirty="0" smtClean="0"/>
                <a:t>n-1)*</a:t>
              </a:r>
              <a:r>
                <a:rPr lang="en-US" altLang="zh-CN" sz="1200" dirty="0" err="1" smtClean="0"/>
                <a:t>m+m</a:t>
              </a:r>
              <a:endParaRPr lang="zh-CN" alt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663788" y="2996952"/>
              <a:ext cx="50405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 smtClean="0"/>
                <a:t>BPM</a:t>
              </a:r>
            </a:p>
            <a:p>
              <a:r>
                <a:rPr lang="en-US" altLang="zh-CN" sz="1200" dirty="0"/>
                <a:t>m</a:t>
              </a:r>
              <a:r>
                <a:rPr lang="en-US" altLang="zh-CN" sz="1200" dirty="0" smtClean="0"/>
                <a:t>+1</a:t>
              </a:r>
              <a:endParaRPr lang="zh-CN" alt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203848" y="3032956"/>
              <a:ext cx="50405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 smtClean="0"/>
                <a:t>BPM</a:t>
              </a:r>
            </a:p>
            <a:p>
              <a:r>
                <a:rPr lang="en-US" altLang="zh-CN" sz="1200" dirty="0" smtClean="0"/>
                <a:t>m+2</a:t>
              </a:r>
              <a:endParaRPr lang="zh-CN" alt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75956" y="2996952"/>
              <a:ext cx="50405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 smtClean="0"/>
                <a:t>BPM</a:t>
              </a:r>
            </a:p>
            <a:p>
              <a:r>
                <a:rPr lang="en-US" altLang="zh-CN" sz="1200" dirty="0" err="1"/>
                <a:t>m</a:t>
              </a:r>
              <a:r>
                <a:rPr lang="en-US" altLang="zh-CN" sz="1200" dirty="0" err="1" smtClean="0"/>
                <a:t>+m</a:t>
              </a:r>
              <a:endParaRPr lang="zh-CN" altLang="en-US" sz="1200" dirty="0"/>
            </a:p>
          </p:txBody>
        </p:sp>
        <p:grpSp>
          <p:nvGrpSpPr>
            <p:cNvPr id="4" name="Group 15372"/>
            <p:cNvGrpSpPr/>
            <p:nvPr/>
          </p:nvGrpSpPr>
          <p:grpSpPr>
            <a:xfrm>
              <a:off x="359532" y="2024844"/>
              <a:ext cx="7308812" cy="906654"/>
              <a:chOff x="359532" y="2024844"/>
              <a:chExt cx="7308812" cy="906654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575556" y="2312876"/>
                <a:ext cx="18002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5796136" y="2060848"/>
                <a:ext cx="72008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200" dirty="0" smtClean="0"/>
                  <a:t>Group  n</a:t>
                </a:r>
                <a:endParaRPr lang="zh-CN" altLang="en-US" sz="1200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5220072" y="2317522"/>
                <a:ext cx="2142238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238841" y="2042525"/>
                <a:ext cx="72008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200" dirty="0" smtClean="0"/>
                  <a:t>Group 1</a:t>
                </a:r>
                <a:endParaRPr lang="zh-CN" altLang="en-US" sz="1200" dirty="0"/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>
                <a:off x="2908342" y="2310968"/>
                <a:ext cx="1483638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3455876" y="2024844"/>
                <a:ext cx="72008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200" dirty="0" smtClean="0"/>
                  <a:t>Group 2</a:t>
                </a:r>
                <a:endParaRPr lang="zh-CN" altLang="en-US" sz="1200" dirty="0"/>
              </a:p>
            </p:txBody>
          </p:sp>
          <p:grpSp>
            <p:nvGrpSpPr>
              <p:cNvPr id="6" name="Group 15371"/>
              <p:cNvGrpSpPr/>
              <p:nvPr/>
            </p:nvGrpSpPr>
            <p:grpSpPr>
              <a:xfrm>
                <a:off x="359532" y="2454984"/>
                <a:ext cx="7308812" cy="476514"/>
                <a:chOff x="359532" y="2454984"/>
                <a:chExt cx="7308812" cy="476514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V="1">
                  <a:off x="359532" y="2690918"/>
                  <a:ext cx="684076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7416316" y="2463446"/>
                  <a:ext cx="0" cy="46805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799692" y="2690918"/>
                  <a:ext cx="1015586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1043608" y="2692800"/>
                  <a:ext cx="756084" cy="0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5212598" y="2692800"/>
                  <a:ext cx="979582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7056276" y="2692800"/>
                  <a:ext cx="612068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192180" y="2692800"/>
                  <a:ext cx="864096" cy="0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771800" y="2692800"/>
                  <a:ext cx="684076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4204486" y="2692800"/>
                  <a:ext cx="349258" cy="4672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455876" y="2692800"/>
                  <a:ext cx="764242" cy="0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535996" y="2692826"/>
                  <a:ext cx="648072" cy="0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611560" y="2456892"/>
                  <a:ext cx="0" cy="46805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935596" y="2458800"/>
                  <a:ext cx="0" cy="46805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2411760" y="2456892"/>
                  <a:ext cx="0" cy="46805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292080" y="2463446"/>
                  <a:ext cx="0" cy="46805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156176" y="2463446"/>
                  <a:ext cx="0" cy="46805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944346" y="2454984"/>
                  <a:ext cx="0" cy="46805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3383868" y="2456892"/>
                  <a:ext cx="0" cy="46805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4427984" y="2454984"/>
                  <a:ext cx="0" cy="46805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375" name="TextBox 15374"/>
          <p:cNvSpPr txBox="1"/>
          <p:nvPr/>
        </p:nvSpPr>
        <p:spPr>
          <a:xfrm>
            <a:off x="-508" y="87271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The main </a:t>
            </a:r>
            <a:r>
              <a:rPr lang="en-US" altLang="zh-CN" sz="2400" b="1" dirty="0" smtClean="0"/>
              <a:t>steps: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796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7504" y="620688"/>
            <a:ext cx="8892480" cy="72008"/>
          </a:xfrm>
          <a:prstGeom prst="roundRect">
            <a:avLst/>
          </a:prstGeom>
          <a:solidFill>
            <a:schemeClr val="bg2">
              <a:lumMod val="50000"/>
              <a:alpha val="56000"/>
            </a:schemeClr>
          </a:solidFill>
          <a:ln>
            <a:gradFill>
              <a:gsLst>
                <a:gs pos="0">
                  <a:schemeClr val="bg2">
                    <a:lumMod val="25000"/>
                  </a:schemeClr>
                </a:gs>
                <a:gs pos="51000">
                  <a:schemeClr val="bg2">
                    <a:lumMod val="5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  <a:effectLst>
            <a:glow rad="25400">
              <a:schemeClr val="bg2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1403648" y="188640"/>
            <a:ext cx="6775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First Turn Commissioning </a:t>
            </a:r>
            <a:r>
              <a:rPr lang="en-US" altLang="zh-CN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Strategy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32756"/>
            <a:ext cx="8532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Lattice Settings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The total number of BPM and corrector are 528 and 432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With rand errors in range of 3</a:t>
            </a:r>
            <a:r>
              <a:rPr lang="el-GR" altLang="zh-CN" dirty="0" smtClean="0"/>
              <a:t>σ</a:t>
            </a:r>
            <a:r>
              <a:rPr lang="en-US" altLang="zh-CN" dirty="0" smtClean="0"/>
              <a:t>(</a:t>
            </a:r>
            <a:r>
              <a:rPr lang="el-GR" altLang="zh-CN" dirty="0" smtClean="0"/>
              <a:t>σ</a:t>
            </a:r>
            <a:r>
              <a:rPr lang="en-US" altLang="zh-CN" dirty="0" smtClean="0"/>
              <a:t>=0.1mm) misalignment of all the  quadruples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The limit of the corrector strength is 1mrad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lost when BPM signal exceed 8mm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540" y="72870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One Example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612" y="6023029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Left(a) BPM signal</a:t>
            </a:r>
            <a:r>
              <a:rPr lang="zh-CN" altLang="en-US" dirty="0"/>
              <a:t> </a:t>
            </a:r>
            <a:r>
              <a:rPr lang="en-US" altLang="zh-CN" dirty="0" smtClean="0"/>
              <a:t>before correction; middle(b) 1000 Turn simulation after correction; right (c) corrector setting </a:t>
            </a:r>
            <a:endParaRPr lang="zh-CN" altLang="en-US" dirty="0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67200"/>
            <a:ext cx="2718000" cy="203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66712"/>
            <a:ext cx="2716564" cy="2033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3967200"/>
            <a:ext cx="2718419" cy="2035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3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5216" y="1052736"/>
            <a:ext cx="8039240" cy="5062771"/>
          </a:xfrm>
        </p:spPr>
        <p:txBody>
          <a:bodyPr>
            <a:normAutofit/>
          </a:bodyPr>
          <a:lstStyle/>
          <a:p>
            <a:r>
              <a:rPr lang="en-US" altLang="zh-CN" sz="1800" dirty="0" err="1"/>
              <a:t>Symplectic</a:t>
            </a:r>
            <a:r>
              <a:rPr lang="en-US" altLang="zh-CN" sz="1800" dirty="0"/>
              <a:t> integration </a:t>
            </a:r>
            <a:r>
              <a:rPr lang="en-US" altLang="zh-CN" sz="1800" dirty="0" smtClean="0"/>
              <a:t>method has been applied to study the linear and nonlinear effects of various types of IDs: </a:t>
            </a:r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r>
              <a:rPr lang="en-US" altLang="zh-CN" sz="1800" dirty="0" smtClean="0"/>
              <a:t>The maximum vertical tune shift is 0.01 and the vertical dynamic aperture reduce to 2 mm due to the nonlinear effect with totally 21 IDs. </a:t>
            </a:r>
            <a:endParaRPr lang="zh-CN" altLang="en-US" sz="1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Nominal Design - ID effects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601199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</a:t>
            </a:r>
            <a:r>
              <a:rPr lang="en-US" altLang="zh-CN" sz="1600" dirty="0" smtClean="0"/>
              <a:t>y Dr. Li </a:t>
            </a:r>
            <a:r>
              <a:rPr lang="en-US" altLang="zh-CN" sz="1600" dirty="0" err="1" smtClean="0"/>
              <a:t>Xiaoyu</a:t>
            </a:r>
            <a:endParaRPr lang="zh-CN" altLang="en-US" sz="1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295557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592" y="3284984"/>
            <a:ext cx="30244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canonical </a:t>
            </a:r>
            <a:r>
              <a:rPr lang="en-US" altLang="zh-CN" sz="1200" dirty="0"/>
              <a:t>momentum kick map of </a:t>
            </a:r>
            <a:r>
              <a:rPr lang="en-US" altLang="zh-CN" sz="1200" dirty="0" smtClean="0"/>
              <a:t>planar U20</a:t>
            </a:r>
            <a:endParaRPr lang="zh-CN" altLang="en-US" sz="1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700808"/>
            <a:ext cx="2232248" cy="1596076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4008" y="3284984"/>
            <a:ext cx="3945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Horizontal and vertical kick map </a:t>
            </a:r>
            <a:r>
              <a:rPr lang="en-US" altLang="zh-CN" sz="1200" dirty="0"/>
              <a:t>of </a:t>
            </a:r>
            <a:r>
              <a:rPr lang="en-US" altLang="zh-CN" sz="1200" dirty="0" smtClean="0"/>
              <a:t> inclined mode of EPU52 </a:t>
            </a:r>
            <a:endParaRPr lang="zh-CN" altLang="en-US" sz="12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3676447" cy="156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700808"/>
            <a:ext cx="2088232" cy="1584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5656" y="5229200"/>
            <a:ext cx="2557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Beta-beat effects related to the 21 IDs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5229200"/>
            <a:ext cx="2973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Dynamic aperture related to the 21 IDs (</a:t>
            </a:r>
            <a:r>
              <a:rPr lang="en-US" altLang="zh-CN" sz="1200" dirty="0" smtClean="0">
                <a:latin typeface="Symbol" panose="05050102010706020507" pitchFamily="18" charset="2"/>
              </a:rPr>
              <a:t>d</a:t>
            </a:r>
            <a:r>
              <a:rPr lang="en-US" altLang="zh-CN" sz="1200" dirty="0" smtClean="0"/>
              <a:t>=0)</a:t>
            </a:r>
            <a:endParaRPr lang="zh-CN" altLang="en-US" sz="1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t="2818" r="7916"/>
          <a:stretch>
            <a:fillRect/>
          </a:stretch>
        </p:blipFill>
        <p:spPr bwMode="auto">
          <a:xfrm>
            <a:off x="4968020" y="3645025"/>
            <a:ext cx="37084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9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5216" y="1196752"/>
            <a:ext cx="8039240" cy="4926672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Now consider the actual field of high gradient </a:t>
            </a:r>
            <a:r>
              <a:rPr lang="en-US" altLang="zh-CN" sz="1800" dirty="0" err="1" smtClean="0"/>
              <a:t>quadrupole</a:t>
            </a:r>
            <a:r>
              <a:rPr lang="en-US" altLang="zh-CN" sz="1800" dirty="0" smtClean="0"/>
              <a:t> Q8 and longitudinal </a:t>
            </a:r>
            <a:r>
              <a:rPr lang="en-US" altLang="zh-CN" sz="1800" dirty="0" err="1" smtClean="0"/>
              <a:t>graident</a:t>
            </a:r>
            <a:r>
              <a:rPr lang="en-US" altLang="zh-CN" sz="1800" dirty="0" smtClean="0"/>
              <a:t> dipoles (outer 4 dipoles) in the lattice.</a:t>
            </a:r>
          </a:p>
          <a:p>
            <a:r>
              <a:rPr lang="en-US" altLang="zh-CN" sz="1800" dirty="0"/>
              <a:t> </a:t>
            </a:r>
            <a:r>
              <a:rPr lang="en-US" altLang="zh-CN" sz="1800" dirty="0" smtClean="0"/>
              <a:t>Including fringe field of Q8 causes evident beta beats and variation in tune.</a:t>
            </a:r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In the future, we will build the actual field model for all magnets in the lattice.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dirty="0" smtClean="0"/>
              <a:t>Nominal Design - Fringe field &amp; ID effect</a:t>
            </a:r>
            <a:endParaRPr lang="zh-CN" altLang="en-US" sz="3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851920" y="2329135"/>
            <a:ext cx="5112568" cy="2035969"/>
            <a:chOff x="3851920" y="2420888"/>
            <a:chExt cx="5112568" cy="2035969"/>
          </a:xfrm>
        </p:grpSpPr>
        <p:pic>
          <p:nvPicPr>
            <p:cNvPr id="4" name="图片 3" descr="D:\atzip\BAPS\BAPS_new\Xu_ESRF_20150511\20150511_7_result\60pm_case_halfinteger_test\orbit_effect\similar_analysis_for_59pm_lattice\New Folder\layout_optics_slicing_59p4pm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420888"/>
              <a:ext cx="5112568" cy="174076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直接箭头连接符 5"/>
            <p:cNvCxnSpPr/>
            <p:nvPr/>
          </p:nvCxnSpPr>
          <p:spPr>
            <a:xfrm flipH="1">
              <a:off x="6385344" y="2852936"/>
              <a:ext cx="36004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506500" y="2852936"/>
              <a:ext cx="108012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258664" y="2621672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Q8</a:t>
              </a:r>
              <a:endParaRPr lang="zh-CN" altLang="en-US" sz="1400" dirty="0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H="1" flipV="1">
              <a:off x="5292080" y="3789040"/>
              <a:ext cx="504056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V="1">
              <a:off x="7308304" y="3789040"/>
              <a:ext cx="432048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64088" y="4149080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Outer 4 dipoles with long. gradient</a:t>
              </a:r>
              <a:endParaRPr lang="zh-CN" altLang="en-US" sz="1400" dirty="0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H="1" flipV="1">
              <a:off x="5948536" y="3743693"/>
              <a:ext cx="436808" cy="4773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6768244" y="3704230"/>
              <a:ext cx="278316" cy="51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9376451"/>
              </p:ext>
            </p:extLst>
          </p:nvPr>
        </p:nvGraphicFramePr>
        <p:xfrm>
          <a:off x="611560" y="2492896"/>
          <a:ext cx="3528392" cy="9654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4096"/>
                <a:gridCol w="864096"/>
                <a:gridCol w="792088"/>
                <a:gridCol w="1008112"/>
              </a:tblGrid>
              <a:tr h="147581">
                <a:tc>
                  <a:txBody>
                    <a:bodyPr/>
                    <a:lstStyle/>
                    <a:p>
                      <a:pPr algn="ctr"/>
                      <a:endParaRPr lang="zh-CN" sz="1200" kern="100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200" kern="100" baseline="-25000" dirty="0" err="1">
                          <a:effectLst/>
                        </a:rPr>
                        <a:t>x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200" kern="100" baseline="-25000" dirty="0" err="1">
                          <a:effectLst/>
                        </a:rPr>
                        <a:t>y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emittance</a:t>
                      </a:r>
                      <a:r>
                        <a:rPr lang="en-US" sz="1200" kern="100" dirty="0">
                          <a:effectLst/>
                        </a:rPr>
                        <a:t>(pm)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532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hard-edge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116.1597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41.1188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59.387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14758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</a:rPr>
                        <a:t>Q8</a:t>
                      </a:r>
                      <a:r>
                        <a:rPr lang="en-US" sz="1200" kern="100" dirty="0">
                          <a:effectLst/>
                        </a:rPr>
                        <a:t> fringe field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115.7789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40.8228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58.576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14758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△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-0.3808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-0.296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-0.811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6" name="图片 2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9471"/>
            <a:ext cx="3528392" cy="18681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1629474"/>
              </p:ext>
            </p:extLst>
          </p:nvPr>
        </p:nvGraphicFramePr>
        <p:xfrm>
          <a:off x="4499992" y="4551808"/>
          <a:ext cx="3649548" cy="9654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85252"/>
                <a:gridCol w="864096"/>
                <a:gridCol w="792088"/>
                <a:gridCol w="1008112"/>
              </a:tblGrid>
              <a:tr h="147581">
                <a:tc>
                  <a:txBody>
                    <a:bodyPr/>
                    <a:lstStyle/>
                    <a:p>
                      <a:pPr algn="ctr"/>
                      <a:endParaRPr lang="zh-CN" sz="1200" kern="100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200" kern="100" baseline="-25000" dirty="0" err="1">
                          <a:effectLst/>
                        </a:rPr>
                        <a:t>x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200" kern="100" baseline="-25000" dirty="0" err="1">
                          <a:effectLst/>
                        </a:rPr>
                        <a:t>y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emittance</a:t>
                      </a:r>
                      <a:r>
                        <a:rPr lang="en-US" sz="1200" kern="100" dirty="0">
                          <a:effectLst/>
                        </a:rPr>
                        <a:t>(pm)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5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hard-edge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116.1597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41.1188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59.387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147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   </a:t>
                      </a: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Outer dipole </a:t>
                      </a:r>
                      <a:r>
                        <a:rPr lang="en-US" sz="1200" kern="100" dirty="0" smtClean="0">
                          <a:effectLst/>
                        </a:rPr>
                        <a:t>fringe field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116.1597 </a:t>
                      </a:r>
                      <a:endParaRPr lang="zh-CN" sz="12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41.1168 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60.2160 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147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△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0.0000 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-0.0020 </a:t>
                      </a:r>
                      <a:endParaRPr lang="zh-CN" sz="12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0.8290 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660232" y="611478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</a:t>
            </a:r>
            <a:r>
              <a:rPr lang="en-US" altLang="zh-CN" sz="1600" dirty="0" smtClean="0"/>
              <a:t>y Dr. </a:t>
            </a:r>
            <a:r>
              <a:rPr lang="en-US" altLang="zh-CN" sz="1600" dirty="0" err="1" smtClean="0"/>
              <a:t>Guo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Yuanyuan</a:t>
            </a:r>
            <a:endParaRPr lang="zh-CN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4779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Introduction to HEPS and its R&amp;D</a:t>
            </a:r>
          </a:p>
          <a:p>
            <a:r>
              <a:rPr lang="en-US" altLang="zh-CN" dirty="0" smtClean="0"/>
              <a:t>Works on nominal design</a:t>
            </a:r>
          </a:p>
          <a:p>
            <a:pPr lvl="1"/>
            <a:r>
              <a:rPr lang="en-US" altLang="zh-CN" dirty="0"/>
              <a:t>Nonlinear dynamics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Lattice correction for </a:t>
            </a:r>
            <a:r>
              <a:rPr lang="en-US" altLang="zh-CN" dirty="0"/>
              <a:t>e</a:t>
            </a:r>
            <a:r>
              <a:rPr lang="en-US" altLang="zh-CN" dirty="0" smtClean="0"/>
              <a:t>rrors and misalignments</a:t>
            </a:r>
          </a:p>
          <a:p>
            <a:pPr lvl="1"/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turn issue: find out the closed orbit</a:t>
            </a:r>
          </a:p>
          <a:p>
            <a:pPr lvl="1"/>
            <a:r>
              <a:rPr lang="en-US" altLang="zh-CN" dirty="0" smtClean="0"/>
              <a:t>ID effects</a:t>
            </a:r>
          </a:p>
          <a:p>
            <a:pPr lvl="1"/>
            <a:r>
              <a:rPr lang="en-US" altLang="zh-CN" dirty="0" smtClean="0"/>
              <a:t>Fringe field effects</a:t>
            </a:r>
          </a:p>
          <a:p>
            <a:pPr lvl="1"/>
            <a:r>
              <a:rPr lang="en-US" altLang="zh-CN" dirty="0" smtClean="0"/>
              <a:t>Lattice for off-axis injection</a:t>
            </a:r>
          </a:p>
          <a:p>
            <a:r>
              <a:rPr lang="en-US" altLang="zh-CN" dirty="0"/>
              <a:t>Optimization nonlinear behavior on the nominal design by PSO/MOGA </a:t>
            </a:r>
            <a:endParaRPr lang="en-US" altLang="zh-CN" dirty="0" smtClean="0"/>
          </a:p>
          <a:p>
            <a:r>
              <a:rPr lang="en-US" altLang="zh-CN" dirty="0" smtClean="0"/>
              <a:t>Injection simulation: tolerance and efficiency</a:t>
            </a:r>
          </a:p>
          <a:p>
            <a:r>
              <a:rPr lang="en-US" altLang="zh-CN" dirty="0" smtClean="0"/>
              <a:t>Anti-bend scheme</a:t>
            </a:r>
          </a:p>
          <a:p>
            <a:r>
              <a:rPr lang="en-US" altLang="zh-CN" dirty="0" smtClean="0"/>
              <a:t>Summary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Topics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52380" y="980728"/>
            <a:ext cx="8039240" cy="5544616"/>
          </a:xfrm>
        </p:spPr>
        <p:txBody>
          <a:bodyPr>
            <a:normAutofit/>
          </a:bodyPr>
          <a:lstStyle/>
          <a:p>
            <a:pPr algn="just"/>
            <a:r>
              <a:rPr lang="en-US" altLang="zh-CN" sz="1600" dirty="0"/>
              <a:t>For accelerator construction it is better to use mature technology if possible, to reduce potential risk in the commissioning and operation of the machine. </a:t>
            </a:r>
            <a:endParaRPr lang="en-US" altLang="zh-CN" sz="1600" dirty="0" smtClean="0"/>
          </a:p>
          <a:p>
            <a:pPr algn="just"/>
            <a:r>
              <a:rPr lang="en-US" altLang="zh-CN" sz="1600" dirty="0" smtClean="0"/>
              <a:t>Off-axis injection schemes, e.g., w/ local-bump pulsed kickers or pulsed </a:t>
            </a:r>
            <a:r>
              <a:rPr lang="en-US" altLang="zh-CN" sz="1600" dirty="0" err="1" smtClean="0"/>
              <a:t>multipoles</a:t>
            </a:r>
            <a:r>
              <a:rPr lang="en-US" altLang="zh-CN" sz="1600" dirty="0" smtClean="0"/>
              <a:t>, are proven and commonly used in existing machines.  Off-axis injection design is explored.</a:t>
            </a:r>
          </a:p>
          <a:p>
            <a:r>
              <a:rPr lang="en-US" altLang="zh-CN" sz="1600" dirty="0" smtClean="0"/>
              <a:t>Replace two opposite straight sections with longer, high-beta or moderate-beta section</a:t>
            </a:r>
          </a:p>
          <a:p>
            <a:pPr lvl="1">
              <a:spcBef>
                <a:spcPts val="600"/>
              </a:spcBef>
            </a:pPr>
            <a:r>
              <a:rPr lang="en-US" altLang="zh-CN" sz="1400" dirty="0" smtClean="0"/>
              <a:t>Circumference increased by ~ 1.5% (20 m) to ~1317 m,</a:t>
            </a:r>
          </a:p>
          <a:p>
            <a:pPr lvl="1">
              <a:spcBef>
                <a:spcPts val="600"/>
              </a:spcBef>
            </a:pPr>
            <a:r>
              <a:rPr lang="en-US" altLang="zh-CN" sz="1400" b="1" i="1" dirty="0" err="1" smtClean="0">
                <a:solidFill>
                  <a:srgbClr val="FF0000"/>
                </a:solidFill>
              </a:rPr>
              <a:t>Emittance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 remains the same</a:t>
            </a:r>
            <a:r>
              <a:rPr lang="en-US" altLang="zh-CN" sz="1400" dirty="0" smtClean="0"/>
              <a:t>, since beta and dispersion functions in the dipoles are not changed.</a:t>
            </a:r>
          </a:p>
          <a:p>
            <a:pPr lvl="1" algn="just">
              <a:spcBef>
                <a:spcPts val="0"/>
              </a:spcBef>
            </a:pPr>
            <a:endParaRPr lang="zh-CN" altLang="en-US" sz="1400" dirty="0"/>
          </a:p>
          <a:p>
            <a:pPr marL="502920" lvl="1" indent="0" algn="just">
              <a:spcBef>
                <a:spcPts val="0"/>
              </a:spcBef>
              <a:buNone/>
            </a:pPr>
            <a:endParaRPr lang="zh-CN" altLang="en-US" sz="1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/>
              <a:t>Alternative design for off-axis injection(Details in </a:t>
            </a:r>
            <a:r>
              <a:rPr lang="en-US" altLang="zh-CN" sz="3000" dirty="0" err="1" smtClean="0"/>
              <a:t>Yuemei</a:t>
            </a:r>
            <a:r>
              <a:rPr lang="en-US" altLang="zh-CN" sz="3000" dirty="0" smtClean="0"/>
              <a:t> </a:t>
            </a:r>
            <a:r>
              <a:rPr lang="en-US" altLang="zh-CN" sz="3000" dirty="0" err="1" smtClean="0"/>
              <a:t>Peng’s</a:t>
            </a:r>
            <a:r>
              <a:rPr lang="en-US" altLang="zh-CN" sz="3000" dirty="0" smtClean="0"/>
              <a:t> talk)</a:t>
            </a:r>
            <a:endParaRPr lang="zh-CN" altLang="en-US" sz="3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07" t="43713" r="55000" b="7715"/>
          <a:stretch>
            <a:fillRect/>
          </a:stretch>
        </p:blipFill>
        <p:spPr bwMode="auto">
          <a:xfrm>
            <a:off x="467544" y="3289971"/>
            <a:ext cx="3024336" cy="29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941168"/>
            <a:ext cx="4139952" cy="148575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49760" y="3270116"/>
            <a:ext cx="381000" cy="23971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849760" y="5902225"/>
            <a:ext cx="381000" cy="23971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2221235" y="5684043"/>
            <a:ext cx="1918717" cy="337245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66523"/>
            <a:ext cx="4067944" cy="170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箭头连接符 15"/>
          <p:cNvCxnSpPr/>
          <p:nvPr/>
        </p:nvCxnSpPr>
        <p:spPr>
          <a:xfrm>
            <a:off x="2221235" y="3389179"/>
            <a:ext cx="2045965" cy="346868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33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21" y="1085508"/>
            <a:ext cx="2733826" cy="2705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15" y="4480800"/>
            <a:ext cx="3487029" cy="19585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762" y="105352"/>
            <a:ext cx="9028035" cy="663575"/>
          </a:xfrm>
        </p:spPr>
        <p:txBody>
          <a:bodyPr/>
          <a:lstStyle/>
          <a:p>
            <a:r>
              <a:rPr lang="en-US" sz="3200" dirty="0" smtClean="0"/>
              <a:t>The swap-out </a:t>
            </a:r>
            <a:r>
              <a:rPr lang="en-US" sz="3200" dirty="0"/>
              <a:t>scheme for HEPS (preliminary)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8038" y="1699204"/>
            <a:ext cx="259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Courtesy of Y. M. Peng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03357"/>
            <a:ext cx="55173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Mirror-symmetric layout of injection/extraction region in the storage ring.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Accumulation of extracted bunch in the booster at top energy and re-inject into the storage ring.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same kicker time structure allows ~ 30 bunches swap-out at 2 Hz.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Swap-out injection allows twice the pulse length of injection/extract kicker system.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Beam current will have a bigger jitter(~1/60) for </a:t>
            </a:r>
            <a:r>
              <a:rPr lang="en-US" smtClean="0"/>
              <a:t>high charge mode.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64" y="2900679"/>
            <a:ext cx="2715971" cy="141834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25234" y="3223724"/>
            <a:ext cx="135015" cy="133551"/>
          </a:xfrm>
          <a:prstGeom prst="ellipse">
            <a:avLst/>
          </a:prstGeom>
          <a:solidFill>
            <a:srgbClr val="00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/>
          <p:cNvSpPr/>
          <p:nvPr/>
        </p:nvSpPr>
        <p:spPr>
          <a:xfrm>
            <a:off x="463034" y="1404445"/>
            <a:ext cx="135015" cy="133551"/>
          </a:xfrm>
          <a:prstGeom prst="ellipse">
            <a:avLst/>
          </a:prstGeom>
          <a:solidFill>
            <a:srgbClr val="00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2" y="1099562"/>
            <a:ext cx="3314704" cy="2657479"/>
          </a:xfrm>
          <a:prstGeom prst="line">
            <a:avLst/>
          </a:prstGeom>
          <a:ln>
            <a:solidFill>
              <a:schemeClr val="tx1"/>
            </a:solidFill>
            <a:headEnd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2"/>
          <p:cNvGrpSpPr/>
          <p:nvPr/>
        </p:nvGrpSpPr>
        <p:grpSpPr>
          <a:xfrm>
            <a:off x="2574664" y="3062516"/>
            <a:ext cx="432048" cy="455968"/>
            <a:chOff x="7553125" y="4221088"/>
            <a:chExt cx="432048" cy="455968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7553125" y="4458023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7769149" y="4221088"/>
              <a:ext cx="0" cy="4559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5"/>
          <p:cNvGrpSpPr/>
          <p:nvPr/>
        </p:nvGrpSpPr>
        <p:grpSpPr>
          <a:xfrm>
            <a:off x="314517" y="1243236"/>
            <a:ext cx="432048" cy="455968"/>
            <a:chOff x="7553125" y="4221088"/>
            <a:chExt cx="432048" cy="45596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7553125" y="4458023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769149" y="4221088"/>
              <a:ext cx="0" cy="4559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598049" y="2471166"/>
            <a:ext cx="2604637" cy="0"/>
          </a:xfrm>
          <a:prstGeom prst="line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759649" y="1404445"/>
            <a:ext cx="14287" cy="2114039"/>
          </a:xfrm>
          <a:prstGeom prst="line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2404304" y="2215199"/>
            <a:ext cx="41147" cy="542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 rot="5400000">
            <a:off x="1720766" y="2835855"/>
            <a:ext cx="41147" cy="5420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Oval 22"/>
          <p:cNvSpPr/>
          <p:nvPr/>
        </p:nvSpPr>
        <p:spPr>
          <a:xfrm>
            <a:off x="1715951" y="2430381"/>
            <a:ext cx="82800" cy="82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TextBox 24"/>
          <p:cNvSpPr txBox="1"/>
          <p:nvPr/>
        </p:nvSpPr>
        <p:spPr>
          <a:xfrm>
            <a:off x="3226575" y="2276798"/>
            <a:ext cx="51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34537" y="1273550"/>
            <a:ext cx="51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2992" y="3683143"/>
            <a:ext cx="51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</a:t>
            </a:r>
          </a:p>
        </p:txBody>
      </p:sp>
      <p:sp>
        <p:nvSpPr>
          <p:cNvPr id="35" name="Oval 34"/>
          <p:cNvSpPr/>
          <p:nvPr/>
        </p:nvSpPr>
        <p:spPr>
          <a:xfrm>
            <a:off x="3619570" y="2488567"/>
            <a:ext cx="82800" cy="82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Oval 38"/>
          <p:cNvSpPr/>
          <p:nvPr/>
        </p:nvSpPr>
        <p:spPr>
          <a:xfrm>
            <a:off x="4249490" y="3133727"/>
            <a:ext cx="82800" cy="82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Oval 39"/>
          <p:cNvSpPr/>
          <p:nvPr/>
        </p:nvSpPr>
        <p:spPr>
          <a:xfrm>
            <a:off x="3949770" y="2066927"/>
            <a:ext cx="82800" cy="82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Oval 40"/>
          <p:cNvSpPr/>
          <p:nvPr/>
        </p:nvSpPr>
        <p:spPr>
          <a:xfrm>
            <a:off x="2603570" y="2447927"/>
            <a:ext cx="82800" cy="82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56106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8295"/>
    </mc:Choice>
    <mc:Fallback>
      <p:transition spd="slow" advTm="48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602 0.00799 -0.01204 0.01164 -0.01644 C 0.01511 -0.02084 0.01858 -0.02292 0.02101 -0.02685 C 0.02344 -0.03056 0.02431 -0.03565 0.02605 -0.03935 C 0.02761 -0.04306 0.02882 -0.04352 0.03108 -0.04885 C 0.03316 -0.0544 0.03941 -0.07176 0.03941 -0.07176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2916 L 0.05191 0.13078 C 0.06354 0.13102 0.07448 0.12477 0.08333 0.11296 C 0.0934 0.10046 0.09791 0.08518 0.09722 0.07014 L 0.09687 -0.00047 " pathEditMode="relative" rAng="18900000" ptsTypes="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-40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0.00486 0.00712 0.00995 0.01042 0.01388 C 0.01389 0.01805 0.01649 0.02129 0.02049 0.0243 C 0.02465 0.02754 0.03507 0.03263 0.03507 0.03263 " pathEditMode="relative" ptsTypes="AA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04 0.00254 -0.01007 0.00532 -0.01406 0.00879 C -0.01788 0.01227 -0.01979 0.0162 -0.02344 0.0206 C -0.02708 0.02477 -0.03559 0.03472 -0.03559 0.03472 " pathEditMode="relative" ptsTypes="AA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18 0.01319 0.00035 0.02639 0.00053 0.03773 C 0.0007 0.04907 0.00122 0.06041 0.00105 0.06805 C 0.00105 0.07592 0.00157 0.07777 0 0.08449 C -0.00156 0.09097 -0.00416 0.10069 -0.00833 0.1074 C -0.0125 0.11412 -0.0184 0.12083 -0.025 0.1243 C -0.03159 0.12801 -0.03958 0.12801 -0.04774 0.12893 C -0.0559 0.12963 -0.07378 0.12893 -0.07378 0.12893 C -0.08177 0.12893 -0.09236 0.12986 -0.096 0.12893 C -0.09965 0.12777 -0.096 0.12777 -0.096 0.12291 C -0.09583 0.11805 -0.09548 0.1206 -0.09548 0.1 C -0.09531 0.07916 -0.09548 -0.00139 -0.09548 -0.00139 " pathEditMode="relative" ptsTypes="AAAAAAAAAA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35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5216" y="1310640"/>
            <a:ext cx="8039240" cy="3389697"/>
          </a:xfrm>
        </p:spPr>
        <p:txBody>
          <a:bodyPr>
            <a:normAutofit/>
          </a:bodyPr>
          <a:lstStyle/>
          <a:p>
            <a:r>
              <a:rPr lang="en-US" dirty="0" smtClean="0"/>
              <a:t>Nominal lattice design</a:t>
            </a:r>
          </a:p>
          <a:p>
            <a:pPr lvl="1"/>
            <a:r>
              <a:rPr lang="en-US" dirty="0"/>
              <a:t>On-axis accumulation with an active double-RF </a:t>
            </a:r>
            <a:r>
              <a:rPr lang="en-US" dirty="0" smtClean="0"/>
              <a:t>system</a:t>
            </a:r>
            <a:r>
              <a:rPr lang="en-US" baseline="30000" dirty="0" smtClean="0"/>
              <a:t>[1]</a:t>
            </a:r>
            <a:endParaRPr lang="en-US" dirty="0" smtClean="0"/>
          </a:p>
          <a:p>
            <a:pPr lvl="1"/>
            <a:r>
              <a:rPr lang="en-US" dirty="0" smtClean="0"/>
              <a:t>On-axis swap-out injection</a:t>
            </a:r>
            <a:r>
              <a:rPr lang="en-US" baseline="30000" dirty="0" smtClean="0"/>
              <a:t>[2]</a:t>
            </a:r>
            <a:endParaRPr lang="en-US" dirty="0" smtClean="0"/>
          </a:p>
          <a:p>
            <a:r>
              <a:rPr lang="en-US" dirty="0" smtClean="0"/>
              <a:t>Alternative lattice design with high-beta insertions</a:t>
            </a:r>
          </a:p>
          <a:p>
            <a:pPr lvl="1"/>
            <a:r>
              <a:rPr lang="en-US" dirty="0" smtClean="0"/>
              <a:t>Off-axis pulsed </a:t>
            </a:r>
            <a:r>
              <a:rPr lang="en-US" dirty="0" err="1" smtClean="0"/>
              <a:t>multipole</a:t>
            </a:r>
            <a:r>
              <a:rPr lang="en-US" dirty="0" smtClean="0"/>
              <a:t> injection</a:t>
            </a:r>
            <a:r>
              <a:rPr lang="en-US" baseline="30000" dirty="0" smtClean="0"/>
              <a:t>[3]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3146" y="105352"/>
            <a:ext cx="8525998" cy="663575"/>
          </a:xfrm>
        </p:spPr>
        <p:txBody>
          <a:bodyPr/>
          <a:lstStyle/>
          <a:p>
            <a:r>
              <a:rPr lang="en-US" sz="3200" dirty="0" smtClean="0"/>
              <a:t>Different injection schemes for HEPS storage ring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50231" y="5438274"/>
            <a:ext cx="7479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B. C. Jiang et al., NIM A </a:t>
            </a:r>
            <a:r>
              <a:rPr lang="en-US" sz="1400" dirty="0"/>
              <a:t>814 (2016) </a:t>
            </a:r>
            <a:r>
              <a:rPr lang="en-US" sz="1400" dirty="0" smtClean="0"/>
              <a:t>1-5</a:t>
            </a:r>
            <a:r>
              <a:rPr lang="en-US" sz="1400" dirty="0" smtClean="0">
                <a:solidFill>
                  <a:schemeClr val="accent4"/>
                </a:solidFill>
              </a:rPr>
              <a:t>;  </a:t>
            </a:r>
            <a:r>
              <a:rPr lang="en-US" sz="1400" dirty="0" smtClean="0"/>
              <a:t>G. Xu, et al., IPAC 2016;  Z. </a:t>
            </a:r>
            <a:r>
              <a:rPr lang="en-US" sz="1400" dirty="0" err="1" smtClean="0"/>
              <a:t>Duan</a:t>
            </a:r>
            <a:r>
              <a:rPr lang="en-US" sz="1400" dirty="0" smtClean="0"/>
              <a:t>, et al, </a:t>
            </a:r>
            <a:r>
              <a:rPr lang="en-US" sz="1400" dirty="0" err="1" smtClean="0"/>
              <a:t>eeFACT</a:t>
            </a:r>
            <a:r>
              <a:rPr lang="en-US" sz="1400" dirty="0" smtClean="0"/>
              <a:t> </a:t>
            </a:r>
            <a:r>
              <a:rPr lang="en-US" sz="1400" dirty="0"/>
              <a:t>2016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[2] </a:t>
            </a:r>
            <a:r>
              <a:rPr lang="en-US" sz="1400" dirty="0"/>
              <a:t>L. Emery and M. Borland, In Proc. PAC’03, pp.256–258. </a:t>
            </a:r>
            <a:endParaRPr lang="en-US" sz="1400" dirty="0" smtClean="0"/>
          </a:p>
          <a:p>
            <a:r>
              <a:rPr lang="en-US" sz="1400" dirty="0" smtClean="0"/>
              <a:t>[3] </a:t>
            </a:r>
            <a:r>
              <a:rPr lang="en-US" sz="1400" dirty="0"/>
              <a:t>Y. Jiao and G. Xu, </a:t>
            </a:r>
            <a:r>
              <a:rPr lang="is-IS" sz="1400" dirty="0"/>
              <a:t>Chin.Phys. C37 (2013) </a:t>
            </a:r>
            <a:r>
              <a:rPr lang="is-IS" sz="1400" dirty="0" smtClean="0"/>
              <a:t>117005, for an old lattice design.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368484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1310"/>
    </mc:Choice>
    <mc:Fallback>
      <p:transition spd="slow" advTm="5131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On-axis accumulation in longitudinal phase space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24836"/>
            <a:ext cx="4138863" cy="3333164"/>
          </a:xfrm>
          <a:prstGeom prst="rect">
            <a:avLst/>
          </a:prstGeom>
        </p:spPr>
      </p:pic>
      <p:pic>
        <p:nvPicPr>
          <p:cNvPr id="5" name="injectionPeriod_R6DEYb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3528" y="3861048"/>
            <a:ext cx="3321233" cy="286733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980728"/>
            <a:ext cx="8856492" cy="2518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240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injection layout design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" y="1724853"/>
            <a:ext cx="2664971" cy="2281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15" y="4136022"/>
            <a:ext cx="2729228" cy="2299829"/>
          </a:xfrm>
          <a:prstGeom prst="rect">
            <a:avLst/>
          </a:prstGeom>
        </p:spPr>
      </p:pic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94004825"/>
              </p:ext>
            </p:extLst>
          </p:nvPr>
        </p:nvGraphicFramePr>
        <p:xfrm>
          <a:off x="3690701" y="1858025"/>
          <a:ext cx="3914516" cy="5067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4126"/>
                <a:gridCol w="1660358"/>
                <a:gridCol w="800032"/>
              </a:tblGrid>
              <a:tr h="3889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Injection</a:t>
                      </a:r>
                      <a:r>
                        <a:rPr lang="en-US" sz="1600" baseline="0" dirty="0" smtClean="0"/>
                        <a:t> element</a:t>
                      </a:r>
                      <a:endParaRPr lang="en-US" sz="1600" dirty="0"/>
                    </a:p>
                  </a:txBody>
                  <a:tcPr marL="68580" marR="6858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 marL="68580" marR="6858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 marL="68580" marR="6858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stripline</a:t>
                      </a:r>
                      <a:r>
                        <a:rPr lang="en-US" sz="1600" dirty="0" smtClean="0"/>
                        <a:t> kicker</a:t>
                      </a:r>
                      <a:endParaRPr lang="en-US" sz="1600" dirty="0"/>
                    </a:p>
                  </a:txBody>
                  <a:tcPr marL="68580" marR="6858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Length</a:t>
                      </a:r>
                      <a:endParaRPr lang="en-US" sz="1600" dirty="0"/>
                    </a:p>
                  </a:txBody>
                  <a:tcPr marL="68580" marR="6858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m</a:t>
                      </a:r>
                      <a:endParaRPr lang="en-US" sz="1600" dirty="0"/>
                    </a:p>
                  </a:txBody>
                  <a:tcPr marL="68580" marR="6858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78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k</a:t>
                      </a:r>
                      <a:r>
                        <a:rPr lang="en-US" sz="1600" dirty="0" smtClean="0"/>
                        <a:t>ick angle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mrad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</a:tr>
              <a:tr h="42629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fall time ( 90% - 10%) 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2.2 ns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</a:tr>
              <a:tr h="52765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full width</a:t>
                      </a:r>
                    </a:p>
                    <a:p>
                      <a:r>
                        <a:rPr lang="en-US" sz="1600" baseline="0" dirty="0" smtClean="0"/>
                        <a:t> ( 10% - 10%)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6 ns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41549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kick</a:t>
                      </a:r>
                      <a:r>
                        <a:rPr lang="en-US" sz="1600" baseline="0" dirty="0" smtClean="0"/>
                        <a:t> angle jitter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&lt; 2%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</a:tr>
              <a:tr h="52765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Lambertson</a:t>
                      </a:r>
                      <a:r>
                        <a:rPr lang="en-US" sz="1600" baseline="0" dirty="0" smtClean="0"/>
                        <a:t> magnet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Length 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m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36736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horizontal</a:t>
                      </a:r>
                      <a:r>
                        <a:rPr lang="en-US" sz="1600" baseline="0" dirty="0" smtClean="0"/>
                        <a:t> bend angle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100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mrad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</a:tr>
              <a:tr h="38501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vertical</a:t>
                      </a:r>
                      <a:r>
                        <a:rPr lang="en-US" sz="1600" baseline="0" dirty="0" smtClean="0"/>
                        <a:t> bend angle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</a:t>
                      </a:r>
                      <a:r>
                        <a:rPr lang="en-US" sz="1600" dirty="0" err="1" smtClean="0"/>
                        <a:t>mrad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3378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bend</a:t>
                      </a:r>
                      <a:r>
                        <a:rPr lang="en-US" sz="1600" baseline="0" dirty="0" smtClean="0"/>
                        <a:t> angle jitter</a:t>
                      </a:r>
                      <a:endParaRPr lang="en-US" sz="1600" dirty="0"/>
                    </a:p>
                  </a:txBody>
                  <a:tcPr marL="68580" marR="6858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</a:t>
                      </a:r>
                      <a:r>
                        <a:rPr lang="en-US" sz="1600" baseline="0" dirty="0" smtClean="0"/>
                        <a:t> 2e-5</a:t>
                      </a:r>
                      <a:endParaRPr lang="en-US" sz="1600" dirty="0"/>
                    </a:p>
                  </a:txBody>
                  <a:tcPr marL="68580" marR="6858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288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796716" y="1407527"/>
              <a:ext cx="8550442" cy="3876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06779"/>
                    <a:gridCol w="444366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Parameters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Value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Emittance</a:t>
                          </a:r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 nm / 0.6 nm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(30% increase due to </a:t>
                          </a:r>
                          <a:r>
                            <a:rPr lang="en-GB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emittance</a:t>
                          </a:r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mismatch) 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energy spread</a:t>
                          </a:r>
                          <a:r>
                            <a:rPr lang="en-GB" dirty="0" smtClean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0.0013</a:t>
                          </a:r>
                          <a:r>
                            <a:rPr lang="en-GB" dirty="0" smtClean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rms</a:t>
                          </a:r>
                          <a:r>
                            <a:rPr lang="en-US" dirty="0" smtClean="0"/>
                            <a:t> bunch length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0.01 m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Orbit mismatch relative to ring closed orbit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Δ</m:t>
                              </m:r>
                              <m:r>
                                <a:rPr lang="en-GB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GB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Δ</m:t>
                              </m:r>
                              <m:r>
                                <a:rPr lang="en-GB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 </a:t>
                          </a:r>
                          <a:r>
                            <a:rPr lang="el-GR" sz="180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μ</a:t>
                          </a: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r>
                            <a:rPr lang="en-GB" dirty="0" smtClean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b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Stripline</a:t>
                          </a:r>
                          <a:r>
                            <a:rPr lang="en-GB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kicker integral strength jitter</a:t>
                          </a:r>
                          <a:r>
                            <a:rPr lang="en-GB" b="1" dirty="0" smtClean="0">
                              <a:effectLst/>
                            </a:rPr>
                            <a:t> </a:t>
                          </a:r>
                          <a:endParaRPr lang="en-US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2% </a:t>
                          </a:r>
                          <a:r>
                            <a:rPr lang="en-US" b="1" dirty="0" err="1" smtClean="0"/>
                            <a:t>rms</a:t>
                          </a:r>
                          <a:endParaRPr lang="en-US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Lambertson</a:t>
                          </a:r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magnet strength jitter</a:t>
                          </a:r>
                          <a:r>
                            <a:rPr lang="en-GB" dirty="0" smtClean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0.05% </a:t>
                          </a:r>
                          <a:r>
                            <a:rPr lang="en-US" dirty="0" err="1" smtClean="0"/>
                            <a:t>rms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Energy mismatch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  ( 0.3%</a:t>
                          </a:r>
                          <a:r>
                            <a:rPr lang="en-US" baseline="0" dirty="0" smtClean="0"/>
                            <a:t> to be added)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 jitter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 ( 100 </a:t>
                          </a:r>
                          <a:r>
                            <a:rPr lang="en-US" dirty="0" err="1" smtClean="0"/>
                            <a:t>ps</a:t>
                          </a:r>
                          <a:r>
                            <a:rPr lang="en-US" dirty="0" smtClean="0"/>
                            <a:t> to be added)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347537" y="1407527"/>
              <a:ext cx="6412831" cy="4688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80084"/>
                    <a:gridCol w="333274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Parameters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Value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62857" r="-108457" b="-4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 nm / 0.6 nm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(30% increase due to </a:t>
                          </a:r>
                          <a:r>
                            <a:rPr lang="en-GB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emittance</a:t>
                          </a:r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mismatch) 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energy spread</a:t>
                          </a:r>
                          <a:r>
                            <a:rPr lang="en-GB" dirty="0" smtClean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0.0013</a:t>
                          </a:r>
                          <a:r>
                            <a:rPr lang="en-GB" dirty="0" smtClean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rms</a:t>
                          </a:r>
                          <a:r>
                            <a:rPr lang="en-US" dirty="0" smtClean="0"/>
                            <a:t> bunch length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0.01 m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279048" r="-108457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 </a:t>
                          </a:r>
                          <a:r>
                            <a:rPr lang="el-GR" sz="180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μ</a:t>
                          </a: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r>
                            <a:rPr lang="en-GB" dirty="0" smtClean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b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Stripline</a:t>
                          </a:r>
                          <a:r>
                            <a:rPr lang="en-GB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kicker integral strength jitter</a:t>
                          </a:r>
                          <a:r>
                            <a:rPr lang="en-GB" b="1" dirty="0" smtClean="0">
                              <a:effectLst/>
                            </a:rPr>
                            <a:t> </a:t>
                          </a:r>
                          <a:endParaRPr lang="en-US" b="1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2% </a:t>
                          </a:r>
                          <a:r>
                            <a:rPr lang="en-US" b="1" dirty="0" err="1" smtClean="0"/>
                            <a:t>rms</a:t>
                          </a:r>
                          <a:endParaRPr lang="en-US" b="1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Lambertson</a:t>
                          </a:r>
                          <a:r>
                            <a:rPr lang="en-GB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magnet strength jitter</a:t>
                          </a:r>
                          <a:r>
                            <a:rPr lang="en-GB" dirty="0" smtClean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0.05% </a:t>
                          </a:r>
                          <a:r>
                            <a:rPr lang="en-US" dirty="0" err="1" smtClean="0"/>
                            <a:t>rms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Energy mismatch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  ( 0.3%</a:t>
                          </a:r>
                          <a:r>
                            <a:rPr lang="en-US" baseline="0" dirty="0" smtClean="0"/>
                            <a:t> to be added)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 jitter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 ( 100 </a:t>
                          </a:r>
                          <a:r>
                            <a:rPr lang="en-US" dirty="0" err="1" smtClean="0"/>
                            <a:t>ps</a:t>
                          </a:r>
                          <a:r>
                            <a:rPr lang="en-US" dirty="0" smtClean="0"/>
                            <a:t> to be added)</a:t>
                          </a:r>
                          <a:endParaRPr lang="en-US" dirty="0"/>
                        </a:p>
                      </a:txBody>
                      <a:tcPr marL="68580" marR="685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022" y="105354"/>
            <a:ext cx="6087979" cy="663575"/>
          </a:xfrm>
        </p:spPr>
        <p:txBody>
          <a:bodyPr/>
          <a:lstStyle/>
          <a:p>
            <a:r>
              <a:rPr lang="en-US" dirty="0" smtClean="0"/>
              <a:t>Parameters used in injection tracking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03776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195"/>
    </mc:Choice>
    <mc:Fallback>
      <p:transition spd="slow" advTm="20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7" y="1941755"/>
            <a:ext cx="3643952" cy="3060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988840"/>
            <a:ext cx="3725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Jitter of Kick angle from injection kicker is the dominant effect in injection system error: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6355" y="3346905"/>
            <a:ext cx="3430977" cy="445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6355" y="4203510"/>
            <a:ext cx="389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1107" y="4270646"/>
            <a:ext cx="1634746" cy="235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1250" y="4751176"/>
            <a:ext cx="1854603" cy="271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1196752"/>
            <a:ext cx="461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lag between injected bunch and circulating bunch is 2.4 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3055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2892473" cy="41764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the machine with the worst DA,</a:t>
            </a:r>
          </a:p>
          <a:p>
            <a:pPr lvl="1"/>
            <a:r>
              <a:rPr lang="en-US" dirty="0" smtClean="0"/>
              <a:t>50 seeds of injection errors</a:t>
            </a:r>
          </a:p>
          <a:p>
            <a:pPr lvl="1"/>
            <a:r>
              <a:rPr lang="en-US" dirty="0" smtClean="0"/>
              <a:t>500 particles tracked for 2000 turns</a:t>
            </a:r>
          </a:p>
          <a:p>
            <a:pPr lvl="1"/>
            <a:r>
              <a:rPr lang="en-US" dirty="0" smtClean="0"/>
              <a:t>Injection loss rate is statistically analyzed.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492896"/>
            <a:ext cx="34290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1628800"/>
            <a:ext cx="461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lag between injected bunch and circulating </a:t>
            </a:r>
            <a:r>
              <a:rPr lang="en-US" smtClean="0"/>
              <a:t>bunch is 2.4 ns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1320" y="5554640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higher injection efficiency, we still need to seek the balance between kicker fall time and tolerable kick angle jitter.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889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969" y="2741020"/>
            <a:ext cx="3429000" cy="2959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3608" y="1196752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Injected bunch 2.3ns far from the circulation bunch</a:t>
            </a:r>
          </a:p>
          <a:p>
            <a:r>
              <a:rPr lang="en-US" altLang="zh-CN" dirty="0" smtClean="0"/>
              <a:t>Some cases particle will lose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66782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229600" cy="436910"/>
          </a:xfrm>
        </p:spPr>
        <p:txBody>
          <a:bodyPr/>
          <a:lstStyle/>
          <a:p>
            <a:r>
              <a:rPr lang="en-US" dirty="0" smtClean="0"/>
              <a:t>Time lag between injected bunch and circulating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348880"/>
            <a:ext cx="4762500" cy="4000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3608" y="1124744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Injected bunch 2.2ns far from the circulation bunch</a:t>
            </a:r>
          </a:p>
          <a:p>
            <a:r>
              <a:rPr lang="en-US" altLang="zh-CN" dirty="0" smtClean="0"/>
              <a:t>No particle lost even for kicker jitter 2%.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1629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Introduction to HEPS</a:t>
            </a:r>
            <a:endParaRPr lang="zh-CN" altLang="en-US" sz="36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7267556"/>
              </p:ext>
            </p:extLst>
          </p:nvPr>
        </p:nvGraphicFramePr>
        <p:xfrm>
          <a:off x="4716016" y="2348880"/>
          <a:ext cx="3888434" cy="2520284"/>
        </p:xfrm>
        <a:graphic>
          <a:graphicData uri="http://schemas.openxmlformats.org/drawingml/2006/table">
            <a:tbl>
              <a:tblPr/>
              <a:tblGrid>
                <a:gridCol w="1785644"/>
                <a:gridCol w="1051395"/>
                <a:gridCol w="1051395"/>
              </a:tblGrid>
              <a:tr h="48779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kern="800" dirty="0">
                          <a:effectLst/>
                          <a:latin typeface="+mn-lt"/>
                          <a:ea typeface="宋体"/>
                        </a:rPr>
                        <a:t>Parameters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kern="800" dirty="0">
                          <a:effectLst/>
                          <a:latin typeface="+mn-lt"/>
                          <a:ea typeface="宋体"/>
                        </a:rPr>
                        <a:t>Value 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kern="800" dirty="0">
                          <a:effectLst/>
                          <a:latin typeface="+mn-lt"/>
                          <a:ea typeface="宋体"/>
                        </a:rPr>
                        <a:t>Unit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77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宋体"/>
                          <a:cs typeface="Times New Roman"/>
                        </a:rPr>
                        <a:t>Energy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宋体"/>
                          <a:cs typeface="Times New Roman"/>
                        </a:rPr>
                        <a:t>6</a:t>
                      </a:r>
                      <a:endParaRPr lang="zh-CN" sz="2400" kern="10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宋体"/>
                          <a:cs typeface="Times New Roman"/>
                        </a:rPr>
                        <a:t>GeV</a:t>
                      </a:r>
                      <a:endParaRPr lang="zh-CN" sz="2400" kern="10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77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err="1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Circumf</a:t>
                      </a:r>
                      <a:r>
                        <a:rPr lang="en-US" sz="2400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.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kern="100" baseline="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~1.3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宋体"/>
                          <a:cs typeface="Times New Roman"/>
                        </a:rPr>
                        <a:t>km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69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err="1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emittance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宋体"/>
                          <a:cs typeface="Times New Roman"/>
                        </a:rPr>
                        <a:t>&lt; 100</a:t>
                      </a:r>
                      <a:endParaRPr lang="zh-CN" sz="2400" kern="10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+mn-lt"/>
                          <a:ea typeface="宋体"/>
                          <a:cs typeface="Times New Roman"/>
                        </a:rPr>
                        <a:t>pm</a:t>
                      </a:r>
                      <a:r>
                        <a:rPr lang="en-US" sz="2400" kern="100" dirty="0" err="1">
                          <a:effectLst/>
                          <a:latin typeface="+mn-lt"/>
                          <a:ea typeface="宋体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en-US" sz="2400" kern="100" dirty="0" err="1">
                          <a:effectLst/>
                          <a:latin typeface="+mn-lt"/>
                          <a:ea typeface="宋体"/>
                          <a:cs typeface="Times New Roman"/>
                        </a:rPr>
                        <a:t>rad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77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current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+mn-lt"/>
                          <a:ea typeface="宋体"/>
                          <a:cs typeface="Times New Roman"/>
                          <a:sym typeface="Symbol"/>
                        </a:rPr>
                        <a:t> </a:t>
                      </a:r>
                      <a:r>
                        <a:rPr lang="en-US" sz="2400" kern="100" dirty="0" smtClean="0">
                          <a:effectLst/>
                          <a:latin typeface="+mn-lt"/>
                          <a:ea typeface="宋体"/>
                          <a:cs typeface="Times New Roman"/>
                        </a:rPr>
                        <a:t>200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宋体"/>
                          <a:cs typeface="Times New Roman"/>
                        </a:rPr>
                        <a:t>mA</a:t>
                      </a:r>
                      <a:endParaRPr lang="zh-CN" sz="2400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7" name="组合 12"/>
          <p:cNvGrpSpPr/>
          <p:nvPr/>
        </p:nvGrpSpPr>
        <p:grpSpPr>
          <a:xfrm>
            <a:off x="179512" y="1124744"/>
            <a:ext cx="4320480" cy="4257046"/>
            <a:chOff x="3131840" y="1029280"/>
            <a:chExt cx="5904656" cy="572494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24000" contrast="-2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17" t="11629" r="57250" b="22296"/>
            <a:stretch/>
          </p:blipFill>
          <p:spPr>
            <a:xfrm>
              <a:off x="3131840" y="1029280"/>
              <a:ext cx="5904656" cy="572494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矩形 8"/>
            <p:cNvSpPr/>
            <p:nvPr/>
          </p:nvSpPr>
          <p:spPr>
            <a:xfrm>
              <a:off x="3131840" y="1029280"/>
              <a:ext cx="1152128" cy="543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7584" y="5589240"/>
            <a:ext cx="279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Schematic of HEPS Complex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1772816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Design Goals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320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52380" y="1124744"/>
            <a:ext cx="8039240" cy="338437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altLang="zh-CN" sz="2900" dirty="0" smtClean="0"/>
              <a:t>Keep the circumference basically unchanged (+/- 1 m) and adopt the same lattice structure </a:t>
            </a:r>
          </a:p>
          <a:p>
            <a:pPr algn="just"/>
            <a:r>
              <a:rPr lang="en-US" altLang="zh-CN" sz="2900" dirty="0"/>
              <a:t>U</a:t>
            </a:r>
            <a:r>
              <a:rPr lang="en-US" altLang="zh-CN" sz="2900" dirty="0" smtClean="0"/>
              <a:t>se </a:t>
            </a:r>
            <a:r>
              <a:rPr lang="en-US" altLang="zh-CN" sz="2900" b="1" i="1" dirty="0" smtClean="0">
                <a:solidFill>
                  <a:srgbClr val="FF0000"/>
                </a:solidFill>
              </a:rPr>
              <a:t>PSO (particle swarm optimization) </a:t>
            </a:r>
            <a:r>
              <a:rPr lang="en-US" altLang="zh-CN" sz="2900" dirty="0" smtClean="0"/>
              <a:t>and </a:t>
            </a:r>
            <a:r>
              <a:rPr lang="en-US" altLang="zh-CN" sz="2900" b="1" i="1" dirty="0" smtClean="0">
                <a:solidFill>
                  <a:srgbClr val="FF0000"/>
                </a:solidFill>
              </a:rPr>
              <a:t>MOGA (multi-objective genetic algorithm) </a:t>
            </a:r>
            <a:r>
              <a:rPr lang="en-US" altLang="zh-CN" sz="2900" dirty="0" smtClean="0"/>
              <a:t>to globally scan and optimize all tunable element parameters</a:t>
            </a:r>
          </a:p>
          <a:p>
            <a:pPr lvl="1"/>
            <a:r>
              <a:rPr lang="en-US" altLang="zh-CN" sz="2500" dirty="0" smtClean="0"/>
              <a:t>We </a:t>
            </a:r>
            <a:r>
              <a:rPr lang="en-US" altLang="zh-CN" sz="2500" dirty="0"/>
              <a:t>have shown </a:t>
            </a:r>
            <a:r>
              <a:rPr lang="en-US" altLang="zh-CN" sz="2500" dirty="0" smtClean="0"/>
              <a:t>[1] that </a:t>
            </a:r>
            <a:r>
              <a:rPr lang="en-US" altLang="zh-CN" sz="2500" b="1" i="1" dirty="0" smtClean="0"/>
              <a:t>applying them in </a:t>
            </a:r>
            <a:r>
              <a:rPr lang="en-US" altLang="zh-CN" sz="2500" b="1" i="1" dirty="0"/>
              <a:t>a successive and iterative way </a:t>
            </a:r>
            <a:r>
              <a:rPr lang="en-US" altLang="zh-CN" sz="2500" dirty="0"/>
              <a:t>will be more effective than using either of them alone in </a:t>
            </a:r>
            <a:r>
              <a:rPr lang="en-US" altLang="zh-CN" sz="2500" dirty="0" smtClean="0"/>
              <a:t>approaching </a:t>
            </a:r>
            <a:r>
              <a:rPr lang="en-US" altLang="zh-CN" sz="2500" dirty="0"/>
              <a:t>the true global optima for an explorative multi-objective problem</a:t>
            </a:r>
            <a:r>
              <a:rPr lang="en-US" altLang="zh-CN" sz="2500" dirty="0" smtClean="0"/>
              <a:t>.</a:t>
            </a:r>
          </a:p>
          <a:p>
            <a:pPr lvl="1"/>
            <a:r>
              <a:rPr lang="en-US" altLang="zh-CN" sz="2500" dirty="0" smtClean="0"/>
              <a:t>32 variables (magnetic positions, strengths, bending angles, etc.)</a:t>
            </a:r>
          </a:p>
          <a:p>
            <a:pPr lvl="1"/>
            <a:r>
              <a:rPr lang="en-US" altLang="zh-CN" sz="2500" dirty="0" smtClean="0"/>
              <a:t>2 objectives (</a:t>
            </a:r>
            <a:r>
              <a:rPr lang="en-US" altLang="zh-CN" sz="2500" dirty="0" err="1" smtClean="0"/>
              <a:t>emittance</a:t>
            </a:r>
            <a:r>
              <a:rPr lang="en-US" altLang="zh-CN" sz="2500" dirty="0" smtClean="0"/>
              <a:t> and scaled ring acceptance as a function of effective DA and MA) </a:t>
            </a:r>
          </a:p>
          <a:p>
            <a:pPr lvl="1"/>
            <a:r>
              <a:rPr lang="en-US" altLang="zh-CN" sz="2500" dirty="0" smtClean="0"/>
              <a:t>Practical constraints (-I transportation, reasonable beta functions, stability of optics, enough drift space for 3-pole wiggler, enough separation between the fractional tunes, etc.)</a:t>
            </a:r>
          </a:p>
          <a:p>
            <a:endParaRPr lang="en-US" altLang="zh-CN" sz="2100" dirty="0" smtClean="0"/>
          </a:p>
          <a:p>
            <a:endParaRPr lang="en-US" altLang="zh-CN" sz="2100" dirty="0"/>
          </a:p>
          <a:p>
            <a:endParaRPr lang="en-US" altLang="zh-CN" sz="2100" dirty="0"/>
          </a:p>
          <a:p>
            <a:endParaRPr lang="en-US" altLang="zh-CN" sz="2100" dirty="0" smtClean="0"/>
          </a:p>
          <a:p>
            <a:endParaRPr lang="en-US" altLang="zh-CN" sz="21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dirty="0" smtClean="0"/>
              <a:t>PSO/MOGA optimal: balance between DA and MA with </a:t>
            </a:r>
            <a:r>
              <a:rPr lang="en-US" altLang="zh-CN" sz="3400" dirty="0" err="1" smtClean="0"/>
              <a:t>emittance</a:t>
            </a:r>
            <a:r>
              <a:rPr lang="en-US" altLang="zh-CN" sz="3400" dirty="0" smtClean="0"/>
              <a:t>(1/2)</a:t>
            </a:r>
            <a:endParaRPr lang="zh-CN" altLang="en-US" sz="3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4930769"/>
              </p:ext>
            </p:extLst>
          </p:nvPr>
        </p:nvGraphicFramePr>
        <p:xfrm>
          <a:off x="899592" y="3861044"/>
          <a:ext cx="4752528" cy="2808320"/>
        </p:xfrm>
        <a:graphic>
          <a:graphicData uri="http://schemas.openxmlformats.org/drawingml/2006/table">
            <a:tbl>
              <a:tblPr/>
              <a:tblGrid>
                <a:gridCol w="2580586"/>
                <a:gridCol w="2171942"/>
              </a:tblGrid>
              <a:tr h="2553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800" dirty="0">
                          <a:effectLst/>
                          <a:latin typeface="Times New Roman"/>
                          <a:ea typeface="宋体"/>
                        </a:rPr>
                        <a:t>Variables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800">
                          <a:effectLst/>
                          <a:latin typeface="Times New Roman"/>
                          <a:ea typeface="宋体"/>
                        </a:rPr>
                        <a:t>Scanning range 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Lengths of the drifts 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宋体"/>
                        </a:rPr>
                        <a:t>[0.1, 1.6] m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Gradients of (Q1 to Q6)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宋体"/>
                        </a:rPr>
                        <a:t>[-2.6, 2.6] m</a:t>
                      </a:r>
                      <a:r>
                        <a:rPr lang="en-GB" sz="1200" kern="800" baseline="30000">
                          <a:effectLst/>
                          <a:latin typeface="Times New Roman"/>
                          <a:ea typeface="宋体"/>
                        </a:rPr>
                        <a:t>-2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Gradients of (Q7 and Q8)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宋体"/>
                        </a:rPr>
                        <a:t>[-4, 4] m</a:t>
                      </a:r>
                      <a:r>
                        <a:rPr lang="en-GB" sz="1200" kern="800" baseline="30000">
                          <a:effectLst/>
                          <a:latin typeface="Times New Roman"/>
                          <a:ea typeface="宋体"/>
                        </a:rPr>
                        <a:t>-2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Gradients of dipoles (BC1 and BC2)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[-2.4, 2.4] m</a:t>
                      </a:r>
                      <a:r>
                        <a:rPr lang="en-GB" sz="1200" kern="800" baseline="30000" dirty="0">
                          <a:effectLst/>
                          <a:latin typeface="Times New Roman"/>
                          <a:ea typeface="宋体"/>
                        </a:rPr>
                        <a:t>-2</a:t>
                      </a: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宋体"/>
                        </a:rPr>
                        <a:t>Length of inner dipoles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[0.6, 1.0] m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宋体"/>
                        </a:rPr>
                        <a:t>Length of outer dipoles 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[1.2, 1.8] m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宋体"/>
                        </a:rPr>
                        <a:t>Dipole angles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[0.1, 2] deg.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宋体"/>
                        </a:rPr>
                        <a:t>Sextupole strengths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[-280, 280] m</a:t>
                      </a:r>
                      <a:r>
                        <a:rPr lang="en-GB" sz="1200" kern="800" baseline="30000" dirty="0">
                          <a:effectLst/>
                          <a:latin typeface="Times New Roman"/>
                          <a:ea typeface="宋体"/>
                        </a:rPr>
                        <a:t>-3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宋体"/>
                        </a:rPr>
                        <a:t>Octupole strengths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[-2</a:t>
                      </a:r>
                      <a:r>
                        <a:rPr lang="en-GB" sz="1200" kern="100" dirty="0">
                          <a:effectLst/>
                          <a:latin typeface="Times New Roman"/>
                          <a:ea typeface="宋体"/>
                        </a:rPr>
                        <a:t>×</a:t>
                      </a: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10</a:t>
                      </a:r>
                      <a:r>
                        <a:rPr lang="en-GB" sz="1200" kern="800" baseline="30000" dirty="0"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, 2</a:t>
                      </a:r>
                      <a:r>
                        <a:rPr lang="en-GB" sz="1200" kern="100" dirty="0">
                          <a:effectLst/>
                          <a:latin typeface="Times New Roman"/>
                          <a:ea typeface="宋体"/>
                        </a:rPr>
                        <a:t>×</a:t>
                      </a: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10</a:t>
                      </a:r>
                      <a:r>
                        <a:rPr lang="en-GB" sz="1200" kern="800" baseline="30000" dirty="0"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r>
                        <a:rPr lang="en-GB" sz="1200" kern="800" dirty="0">
                          <a:effectLst/>
                          <a:latin typeface="Times New Roman"/>
                          <a:ea typeface="宋体"/>
                        </a:rPr>
                        <a:t>] m</a:t>
                      </a:r>
                      <a:r>
                        <a:rPr lang="en-GB" sz="1200" kern="800" baseline="30000" dirty="0">
                          <a:effectLst/>
                          <a:latin typeface="Times New Roman"/>
                          <a:ea typeface="宋体"/>
                        </a:rPr>
                        <a:t>-4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6084168" y="5013176"/>
            <a:ext cx="2408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[1] Y</a:t>
            </a:r>
            <a:r>
              <a:rPr lang="en-US" altLang="zh-CN" sz="1200" dirty="0">
                <a:solidFill>
                  <a:srgbClr val="FF0000"/>
                </a:solidFill>
              </a:rPr>
              <a:t>. Jiao, G. Xu, </a:t>
            </a:r>
            <a:r>
              <a:rPr lang="en-US" altLang="zh-CN" sz="1200" dirty="0" err="1">
                <a:solidFill>
                  <a:srgbClr val="FF0000"/>
                </a:solidFill>
              </a:rPr>
              <a:t>arXiv</a:t>
            </a:r>
            <a:r>
              <a:rPr lang="en-US" altLang="zh-CN" sz="1200" dirty="0">
                <a:solidFill>
                  <a:srgbClr val="FF0000"/>
                </a:solidFill>
              </a:rPr>
              <a:t>: 1605.05021.</a:t>
            </a:r>
            <a:endParaRPr lang="zh-CN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7204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52380" y="980728"/>
            <a:ext cx="8039240" cy="5544616"/>
          </a:xfrm>
        </p:spPr>
        <p:txBody>
          <a:bodyPr>
            <a:normAutofit/>
          </a:bodyPr>
          <a:lstStyle/>
          <a:p>
            <a:r>
              <a:rPr lang="en-US" altLang="zh-CN" sz="1600" dirty="0" smtClean="0"/>
              <a:t>A turning point around 50 </a:t>
            </a:r>
            <a:r>
              <a:rPr lang="en-US" altLang="zh-CN" sz="1600" dirty="0" err="1" smtClean="0"/>
              <a:t>pm.rad</a:t>
            </a:r>
            <a:r>
              <a:rPr lang="en-US" altLang="zh-CN" sz="1600" dirty="0" smtClean="0"/>
              <a:t>.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1400" dirty="0" smtClean="0"/>
              <a:t>It </a:t>
            </a:r>
            <a:r>
              <a:rPr lang="en-US" altLang="zh-CN" sz="1400" dirty="0"/>
              <a:t>seems </a:t>
            </a:r>
            <a:r>
              <a:rPr lang="en-US" altLang="zh-CN" sz="1400" dirty="0" smtClean="0"/>
              <a:t>best </a:t>
            </a:r>
            <a:r>
              <a:rPr lang="en-US" altLang="zh-CN" sz="1400" dirty="0"/>
              <a:t>to choose a solution with </a:t>
            </a:r>
            <a:r>
              <a:rPr lang="en-US" altLang="zh-CN" sz="1400" dirty="0" err="1"/>
              <a:t>emittance</a:t>
            </a:r>
            <a:r>
              <a:rPr lang="en-US" altLang="zh-CN" sz="1400" dirty="0"/>
              <a:t> slightly above 50 </a:t>
            </a:r>
            <a:r>
              <a:rPr lang="en-US" altLang="zh-CN" sz="1400" dirty="0" err="1"/>
              <a:t>pm.rad</a:t>
            </a:r>
            <a:r>
              <a:rPr lang="en-US" altLang="zh-CN" sz="1400" dirty="0"/>
              <a:t>, to ensure </a:t>
            </a:r>
            <a:r>
              <a:rPr lang="en-US" altLang="zh-CN" sz="1400" dirty="0" smtClean="0"/>
              <a:t>that the </a:t>
            </a:r>
            <a:r>
              <a:rPr lang="en-US" altLang="zh-CN" sz="1400" dirty="0"/>
              <a:t>lattice has a robust nonlinear </a:t>
            </a:r>
            <a:r>
              <a:rPr lang="en-US" altLang="zh-CN" sz="1400" dirty="0" smtClean="0"/>
              <a:t>performance, i.e., not </a:t>
            </a:r>
            <a:r>
              <a:rPr lang="en-US" altLang="zh-CN" sz="1400" dirty="0"/>
              <a:t>very sensitive to </a:t>
            </a:r>
            <a:r>
              <a:rPr lang="en-US" altLang="zh-CN" sz="1400" dirty="0" smtClean="0"/>
              <a:t>the variation </a:t>
            </a:r>
            <a:r>
              <a:rPr lang="en-US" altLang="zh-CN" sz="1400" dirty="0"/>
              <a:t>of </a:t>
            </a:r>
            <a:r>
              <a:rPr lang="en-US" altLang="zh-CN" sz="1400" dirty="0" smtClean="0"/>
              <a:t>linear </a:t>
            </a:r>
            <a:r>
              <a:rPr lang="en-US" altLang="zh-CN" sz="1400" dirty="0"/>
              <a:t>optical parameters which </a:t>
            </a:r>
            <a:r>
              <a:rPr lang="en-US" altLang="zh-CN" sz="1400" dirty="0" smtClean="0"/>
              <a:t>will may </a:t>
            </a:r>
            <a:r>
              <a:rPr lang="en-US" altLang="zh-CN" sz="1400" dirty="0"/>
              <a:t>lead to a change in </a:t>
            </a:r>
            <a:r>
              <a:rPr lang="en-US" altLang="zh-CN" sz="1400" dirty="0" err="1" smtClean="0"/>
              <a:t>emittance</a:t>
            </a:r>
            <a:r>
              <a:rPr lang="en-US" altLang="zh-CN" sz="1400" dirty="0" smtClean="0"/>
              <a:t>.</a:t>
            </a:r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One typical solution, w/ lower </a:t>
            </a:r>
            <a:r>
              <a:rPr lang="en-US" altLang="zh-CN" sz="1600" dirty="0" err="1" smtClean="0"/>
              <a:t>emittance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and larger effective DA &amp; MA than nominal design.</a:t>
            </a:r>
            <a:endParaRPr lang="en-US" altLang="zh-CN" sz="1600" dirty="0"/>
          </a:p>
          <a:p>
            <a:pPr lvl="1">
              <a:spcBef>
                <a:spcPts val="600"/>
              </a:spcBef>
            </a:pPr>
            <a:r>
              <a:rPr lang="en-US" altLang="zh-CN" sz="1400" kern="0" dirty="0" smtClean="0">
                <a:ea typeface="黑体"/>
                <a:cs typeface="Times New Roman" panose="02020603050405020304" pitchFamily="18" charset="0"/>
              </a:rPr>
              <a:t>Tunes </a:t>
            </a:r>
            <a:r>
              <a:rPr lang="en-US" altLang="zh-CN" sz="1400" kern="0" dirty="0">
                <a:ea typeface="黑体"/>
                <a:cs typeface="Times New Roman" panose="02020603050405020304" pitchFamily="18" charset="0"/>
              </a:rPr>
              <a:t>(112.23,  39.14), </a:t>
            </a:r>
            <a:r>
              <a:rPr lang="en-US" altLang="zh-CN" sz="1400" kern="0" dirty="0" err="1">
                <a:ea typeface="黑体"/>
                <a:cs typeface="Times New Roman" panose="02020603050405020304" pitchFamily="18" charset="0"/>
              </a:rPr>
              <a:t>emittance</a:t>
            </a:r>
            <a:r>
              <a:rPr lang="en-US" altLang="zh-CN" sz="1400" kern="0" dirty="0">
                <a:ea typeface="黑体"/>
                <a:cs typeface="Times New Roman" panose="02020603050405020304" pitchFamily="18" charset="0"/>
              </a:rPr>
              <a:t>:</a:t>
            </a:r>
            <a:r>
              <a:rPr lang="en-US" altLang="zh-CN" sz="1400" b="1" kern="0" dirty="0">
                <a:ea typeface="黑体"/>
                <a:cs typeface="Times New Roman" panose="02020603050405020304" pitchFamily="18" charset="0"/>
              </a:rPr>
              <a:t> 52.1 </a:t>
            </a:r>
            <a:r>
              <a:rPr lang="en-US" altLang="zh-CN" sz="1400" b="1" kern="0" dirty="0" err="1">
                <a:ea typeface="黑体"/>
                <a:cs typeface="Times New Roman" panose="02020603050405020304" pitchFamily="18" charset="0"/>
              </a:rPr>
              <a:t>pm.rad</a:t>
            </a:r>
            <a:r>
              <a:rPr lang="en-US" altLang="zh-CN" sz="1400" kern="0" dirty="0">
                <a:ea typeface="黑体"/>
                <a:cs typeface="Times New Roman" panose="02020603050405020304" pitchFamily="18" charset="0"/>
              </a:rPr>
              <a:t>, effective MA: 3.5%, U</a:t>
            </a:r>
            <a:r>
              <a:rPr lang="en-US" altLang="zh-CN" sz="1400" kern="0" baseline="-25000" dirty="0">
                <a:ea typeface="黑体"/>
                <a:cs typeface="Times New Roman" panose="02020603050405020304" pitchFamily="18" charset="0"/>
              </a:rPr>
              <a:t>0</a:t>
            </a:r>
            <a:r>
              <a:rPr lang="en-US" altLang="zh-CN" sz="1400" kern="0" dirty="0">
                <a:ea typeface="黑体"/>
                <a:cs typeface="Times New Roman" panose="02020603050405020304" pitchFamily="18" charset="0"/>
              </a:rPr>
              <a:t>: 1.96 MeV,  </a:t>
            </a:r>
            <a:r>
              <a:rPr lang="en-US" altLang="zh-CN" sz="1400" kern="0" dirty="0" smtClean="0">
                <a:ea typeface="黑体"/>
                <a:cs typeface="Times New Roman" panose="02020603050405020304" pitchFamily="18" charset="0"/>
              </a:rPr>
              <a:t>              effective </a:t>
            </a:r>
            <a:r>
              <a:rPr lang="en-US" altLang="zh-CN" sz="1400" kern="0" dirty="0">
                <a:ea typeface="黑体"/>
                <a:cs typeface="Times New Roman" panose="02020603050405020304" pitchFamily="18" charset="0"/>
              </a:rPr>
              <a:t>DA x/y: 3.0/4.8 mm, beta function at ID section center : (7.9, 4.2) m</a:t>
            </a:r>
          </a:p>
          <a:p>
            <a:pPr lvl="1" algn="just">
              <a:spcBef>
                <a:spcPts val="0"/>
              </a:spcBef>
            </a:pPr>
            <a:endParaRPr lang="zh-CN" altLang="en-US" sz="1400" dirty="0"/>
          </a:p>
          <a:p>
            <a:pPr lvl="1" algn="just">
              <a:spcBef>
                <a:spcPts val="0"/>
              </a:spcBef>
            </a:pPr>
            <a:endParaRPr lang="zh-CN" altLang="en-US" sz="1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dirty="0" smtClean="0"/>
              <a:t>PSO/MOGA optimal: balance between DA and MA with </a:t>
            </a:r>
            <a:r>
              <a:rPr lang="en-US" altLang="zh-CN" sz="3400" dirty="0" err="1" smtClean="0"/>
              <a:t>emittance</a:t>
            </a:r>
            <a:r>
              <a:rPr lang="en-US" altLang="zh-CN" sz="3400" dirty="0" smtClean="0"/>
              <a:t>(2/2)</a:t>
            </a:r>
            <a:endParaRPr lang="zh-CN" altLang="en-US" sz="3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3" name="图片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4759"/>
            <a:ext cx="3672408" cy="1620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1972" y="241939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Solutions of the last iteration of</a:t>
            </a:r>
          </a:p>
          <a:p>
            <a:r>
              <a:rPr lang="en-US" altLang="zh-CN" sz="1200" dirty="0" smtClean="0"/>
              <a:t>PSO (left) and MOGA (right)</a:t>
            </a:r>
          </a:p>
          <a:p>
            <a:endParaRPr lang="en-US" altLang="zh-CN" sz="1200" dirty="0"/>
          </a:p>
          <a:p>
            <a:endParaRPr lang="en-US" altLang="zh-CN" sz="1200" dirty="0" smtClean="0"/>
          </a:p>
        </p:txBody>
      </p:sp>
      <p:grpSp>
        <p:nvGrpSpPr>
          <p:cNvPr id="15" name="组合 14"/>
          <p:cNvGrpSpPr/>
          <p:nvPr/>
        </p:nvGrpSpPr>
        <p:grpSpPr>
          <a:xfrm>
            <a:off x="611560" y="4482832"/>
            <a:ext cx="8064896" cy="1985759"/>
            <a:chOff x="611560" y="4482832"/>
            <a:chExt cx="8064896" cy="1985759"/>
          </a:xfrm>
        </p:grpSpPr>
        <p:pic>
          <p:nvPicPr>
            <p:cNvPr id="8" name="图片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4519952"/>
              <a:ext cx="3990608" cy="1773912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456" y="4482832"/>
              <a:ext cx="4050000" cy="194421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59632" y="6191592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(mm)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9436" y="5234716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(mm)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8064" y="6176337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endParaRPr lang="zh-CN" altLang="en-US" sz="1200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329696" y="5217381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(mm)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 rot="10800000">
            <a:off x="1106324" y="1916832"/>
            <a:ext cx="369332" cy="15841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 smtClean="0"/>
              <a:t>Weighted </a:t>
            </a:r>
            <a:r>
              <a:rPr lang="en-US" altLang="zh-CN" sz="1200" dirty="0" err="1" smtClean="0"/>
              <a:t>emittance</a:t>
            </a:r>
            <a:endParaRPr lang="zh-CN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92232" y="3429000"/>
            <a:ext cx="3236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-1* Scaled ring acceptance</a:t>
            </a:r>
            <a:endParaRPr lang="zh-CN" altLang="en-US" sz="1200" dirty="0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1106323" y="2347384"/>
            <a:ext cx="0" cy="1009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14" idx="0"/>
          </p:cNvCxnSpPr>
          <p:nvPr/>
        </p:nvCxnSpPr>
        <p:spPr>
          <a:xfrm flipV="1">
            <a:off x="4844998" y="3429000"/>
            <a:ext cx="1565310" cy="10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430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5216" y="1196753"/>
            <a:ext cx="8039240" cy="230425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1600" dirty="0"/>
              <a:t> Using </a:t>
            </a:r>
            <a:r>
              <a:rPr lang="en-US" altLang="zh-CN" sz="1600" dirty="0" smtClean="0"/>
              <a:t>anti-bends can </a:t>
            </a:r>
            <a:r>
              <a:rPr lang="en-US" altLang="zh-CN" sz="1600" dirty="0"/>
              <a:t>effectively reduce the dispersion </a:t>
            </a:r>
            <a:r>
              <a:rPr lang="en-US" altLang="zh-CN" sz="1600" dirty="0" smtClean="0"/>
              <a:t>function especially at combined function bends.</a:t>
            </a:r>
          </a:p>
          <a:p>
            <a:r>
              <a:rPr lang="en-US" altLang="zh-CN" sz="1600" dirty="0" smtClean="0"/>
              <a:t> Preliminary study based on the nominal design: the natural </a:t>
            </a:r>
            <a:r>
              <a:rPr lang="en-US" altLang="zh-CN" sz="1600" dirty="0" err="1" smtClean="0"/>
              <a:t>emittance</a:t>
            </a:r>
            <a:r>
              <a:rPr lang="en-US" altLang="zh-CN" sz="1600" dirty="0" smtClean="0"/>
              <a:t> can be decreased from 60 to 36 pm.rad. </a:t>
            </a:r>
          </a:p>
          <a:p>
            <a:pPr lvl="1">
              <a:spcBef>
                <a:spcPts val="600"/>
              </a:spcBef>
            </a:pPr>
            <a:r>
              <a:rPr lang="en-US" altLang="zh-CN" sz="1400" dirty="0" smtClean="0"/>
              <a:t>High gradient Q(80T/m) need increase the pole radius  2mm</a:t>
            </a:r>
          </a:p>
          <a:p>
            <a:pPr lvl="1">
              <a:spcBef>
                <a:spcPts val="600"/>
              </a:spcBef>
            </a:pPr>
            <a:r>
              <a:rPr lang="en-US" altLang="zh-CN" sz="1400" dirty="0" smtClean="0"/>
              <a:t>U0 increase from 2MeV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to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2.6MeV, radiation power in crease by 30%</a:t>
            </a:r>
          </a:p>
          <a:p>
            <a:pPr lvl="1">
              <a:spcBef>
                <a:spcPts val="600"/>
              </a:spcBef>
            </a:pPr>
            <a:r>
              <a:rPr lang="en-US" altLang="zh-CN" sz="1400" dirty="0" smtClean="0"/>
              <a:t>Momentum compact factor decrease from 4.5E-5 to 2.1E-5</a:t>
            </a:r>
          </a:p>
          <a:p>
            <a:pPr lvl="1">
              <a:spcBef>
                <a:spcPts val="600"/>
              </a:spcBef>
            </a:pPr>
            <a:r>
              <a:rPr lang="en-US" altLang="zh-CN" sz="1400" dirty="0" smtClean="0"/>
              <a:t>The radiation to inside need deal with especially for the bellows</a:t>
            </a:r>
          </a:p>
          <a:p>
            <a:r>
              <a:rPr lang="en-US" altLang="zh-CN" sz="1600" dirty="0" smtClean="0"/>
              <a:t>detailed optimization for DA and MA</a:t>
            </a:r>
            <a:endParaRPr lang="zh-CN" altLang="en-US" sz="1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Alter. Design – </a:t>
            </a:r>
            <a:r>
              <a:rPr lang="en-US" altLang="zh-CN" sz="3600" dirty="0" smtClean="0"/>
              <a:t>Same </a:t>
            </a:r>
            <a:r>
              <a:rPr lang="en-US" altLang="zh-CN" sz="3600" dirty="0"/>
              <a:t>circ., </a:t>
            </a:r>
            <a:r>
              <a:rPr lang="en-US" altLang="zh-CN" sz="3600" dirty="0" smtClean="0"/>
              <a:t>anti-bends</a:t>
            </a:r>
            <a:endParaRPr lang="zh-CN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645023"/>
            <a:ext cx="5102643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箭头连接符 5"/>
          <p:cNvCxnSpPr/>
          <p:nvPr/>
        </p:nvCxnSpPr>
        <p:spPr>
          <a:xfrm flipH="1" flipV="1">
            <a:off x="3203848" y="4077072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3347864" y="4077072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3851920" y="4077072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4139952" y="4077072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832" y="5013176"/>
            <a:ext cx="236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 anti-bends in half cell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147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Many works to the nominal design</a:t>
            </a:r>
          </a:p>
          <a:p>
            <a:r>
              <a:rPr lang="en-US" altLang="zh-CN" dirty="0" smtClean="0"/>
              <a:t>Anti-bend also in consideration</a:t>
            </a:r>
          </a:p>
          <a:p>
            <a:r>
              <a:rPr lang="en-US" altLang="zh-CN" dirty="0" smtClean="0"/>
              <a:t>Modification will be made based on the R&amp;D of hardware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IMG_499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" y="1855028"/>
            <a:ext cx="8039100" cy="3716269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86700" cy="663575"/>
          </a:xfrm>
        </p:spPr>
        <p:txBody>
          <a:bodyPr/>
          <a:lstStyle/>
          <a:p>
            <a:r>
              <a:rPr lang="en-US" altLang="zh-CN" dirty="0" smtClean="0"/>
              <a:t>Thank you for your attention!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Based on the nominal lattice design</a:t>
            </a:r>
          </a:p>
          <a:p>
            <a:r>
              <a:rPr lang="en-US" altLang="zh-CN" dirty="0" smtClean="0"/>
              <a:t>R&amp;D</a:t>
            </a:r>
          </a:p>
          <a:p>
            <a:pPr lvl="1"/>
            <a:r>
              <a:rPr lang="en-US" altLang="zh-CN" dirty="0" smtClean="0"/>
              <a:t>Magnet:  Q&gt;80T/m</a:t>
            </a:r>
          </a:p>
          <a:p>
            <a:pPr lvl="1">
              <a:buNone/>
            </a:pPr>
            <a:r>
              <a:rPr lang="en-US" altLang="zh-CN" dirty="0" smtClean="0"/>
              <a:t>                    combined function B, G~50T/m</a:t>
            </a:r>
          </a:p>
          <a:p>
            <a:pPr lvl="1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longitudinal gradient B </a:t>
            </a:r>
          </a:p>
          <a:p>
            <a:pPr lvl="1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(both for electrical and permanent) </a:t>
            </a:r>
          </a:p>
          <a:p>
            <a:pPr lvl="1"/>
            <a:r>
              <a:rPr lang="en-US" altLang="zh-CN" dirty="0" smtClean="0"/>
              <a:t>RF superconducting RF(166MHz)</a:t>
            </a:r>
          </a:p>
          <a:p>
            <a:pPr lvl="1"/>
            <a:r>
              <a:rPr lang="en-US" altLang="zh-CN" dirty="0" smtClean="0"/>
              <a:t>KICKER and its pulse power supply</a:t>
            </a:r>
          </a:p>
          <a:p>
            <a:pPr lvl="1"/>
            <a:r>
              <a:rPr lang="en-US" altLang="zh-CN" dirty="0" smtClean="0"/>
              <a:t>Vibration wire for alignment</a:t>
            </a:r>
          </a:p>
          <a:p>
            <a:pPr lvl="1"/>
            <a:r>
              <a:rPr lang="en-US" altLang="zh-CN" dirty="0" smtClean="0"/>
              <a:t>on-line control-able girder</a:t>
            </a:r>
          </a:p>
          <a:p>
            <a:pPr lvl="1"/>
            <a:r>
              <a:rPr lang="en-US" altLang="zh-CN" dirty="0" smtClean="0"/>
              <a:t>NEG coating and </a:t>
            </a:r>
            <a:r>
              <a:rPr lang="en-US" altLang="zh-CN" dirty="0" err="1" smtClean="0"/>
              <a:t>absorbor</a:t>
            </a:r>
            <a:endParaRPr lang="en-US" altLang="zh-CN" dirty="0"/>
          </a:p>
          <a:p>
            <a:pPr lvl="1"/>
            <a:r>
              <a:rPr lang="en-US" altLang="zh-CN" dirty="0" smtClean="0"/>
              <a:t>10ppm </a:t>
            </a:r>
            <a:r>
              <a:rPr lang="en-US" altLang="zh-CN" dirty="0"/>
              <a:t>power </a:t>
            </a:r>
            <a:r>
              <a:rPr lang="en-US" altLang="zh-CN" dirty="0" smtClean="0"/>
              <a:t>supply</a:t>
            </a:r>
          </a:p>
          <a:p>
            <a:pPr lvl="1"/>
            <a:r>
              <a:rPr lang="en-US" altLang="zh-CN" dirty="0" smtClean="0"/>
              <a:t>CPMU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Accelerator R&amp;D of HEPS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23875" y="3551525"/>
            <a:ext cx="7934325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dirty="0" smtClean="0"/>
              <a:t>Four </a:t>
            </a:r>
            <a:r>
              <a:rPr lang="en-US" altLang="zh-CN" dirty="0"/>
              <a:t>outer dipoles </a:t>
            </a:r>
            <a:r>
              <a:rPr lang="en-US" altLang="zh-CN" dirty="0" smtClean="0"/>
              <a:t>with </a:t>
            </a:r>
            <a:r>
              <a:rPr lang="en-US" altLang="zh-CN" dirty="0"/>
              <a:t>long. gradients are used to </a:t>
            </a:r>
            <a:r>
              <a:rPr lang="en-GB" altLang="zh-CN" dirty="0"/>
              <a:t>create two </a:t>
            </a:r>
            <a:r>
              <a:rPr lang="en-GB" altLang="zh-CN" i="1" dirty="0">
                <a:solidFill>
                  <a:srgbClr val="FF0000"/>
                </a:solidFill>
              </a:rPr>
              <a:t>dispersion bumps</a:t>
            </a:r>
            <a:r>
              <a:rPr lang="en-GB" altLang="zh-CN" dirty="0">
                <a:solidFill>
                  <a:srgbClr val="FF0000"/>
                </a:solidFill>
              </a:rPr>
              <a:t> </a:t>
            </a:r>
            <a:r>
              <a:rPr lang="en-GB" altLang="zh-CN" dirty="0"/>
              <a:t>with all the </a:t>
            </a:r>
            <a:r>
              <a:rPr lang="en-GB" altLang="zh-CN" dirty="0" err="1"/>
              <a:t>sextupoles</a:t>
            </a:r>
            <a:r>
              <a:rPr lang="en-GB" altLang="zh-CN" dirty="0"/>
              <a:t> therein for an </a:t>
            </a:r>
            <a:r>
              <a:rPr lang="en-GB" altLang="zh-CN" b="1" i="1" dirty="0"/>
              <a:t>efficient chromatic correction</a:t>
            </a:r>
            <a:r>
              <a:rPr lang="en-US" altLang="zh-CN" dirty="0" smtClean="0"/>
              <a:t>; both </a:t>
            </a:r>
            <a:r>
              <a:rPr lang="en-US" altLang="zh-CN" dirty="0" err="1" smtClean="0"/>
              <a:t>permenant</a:t>
            </a:r>
            <a:r>
              <a:rPr lang="en-US" altLang="zh-CN" dirty="0" smtClean="0"/>
              <a:t> dipoles and electromagnets are considered and are under R&amp;D.</a:t>
            </a:r>
            <a:endParaRPr lang="en-US" altLang="zh-CN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dirty="0" smtClean="0"/>
              <a:t>Inner three dipoles are combined with defocusing gradients (</a:t>
            </a:r>
            <a:r>
              <a:rPr lang="en-GB" altLang="zh-CN" i="1" dirty="0" err="1" smtClean="0"/>
              <a:t>J</a:t>
            </a:r>
            <a:r>
              <a:rPr lang="en-GB" altLang="zh-CN" i="1" baseline="-25000" dirty="0" err="1" smtClean="0"/>
              <a:t>x</a:t>
            </a:r>
            <a:r>
              <a:rPr lang="en-GB" altLang="zh-CN" dirty="0" smtClean="0"/>
              <a:t> &gt; 1), and neighbouring them are </a:t>
            </a:r>
            <a:r>
              <a:rPr lang="en-GB" altLang="zh-CN" i="1" dirty="0" smtClean="0">
                <a:solidFill>
                  <a:srgbClr val="FF0000"/>
                </a:solidFill>
              </a:rPr>
              <a:t>high-gradient </a:t>
            </a:r>
            <a:r>
              <a:rPr lang="en-GB" altLang="zh-CN" i="1" dirty="0" err="1" smtClean="0">
                <a:solidFill>
                  <a:srgbClr val="FF0000"/>
                </a:solidFill>
              </a:rPr>
              <a:t>quadrupoles</a:t>
            </a:r>
            <a:r>
              <a:rPr lang="en-GB" altLang="zh-CN" dirty="0" smtClean="0"/>
              <a:t>, for a compact layout and an ultralow </a:t>
            </a:r>
            <a:r>
              <a:rPr lang="en-GB" altLang="zh-CN" dirty="0" err="1" smtClean="0"/>
              <a:t>emittance</a:t>
            </a:r>
            <a:r>
              <a:rPr lang="en-GB" altLang="zh-CN" dirty="0" smtClean="0"/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dirty="0" smtClean="0"/>
              <a:t>Now </a:t>
            </a:r>
            <a:r>
              <a:rPr lang="en-GB" altLang="zh-CN" i="1" dirty="0" smtClean="0">
                <a:solidFill>
                  <a:srgbClr val="FF0000"/>
                </a:solidFill>
              </a:rPr>
              <a:t>max. </a:t>
            </a:r>
            <a:r>
              <a:rPr lang="en-GB" altLang="zh-CN" i="1" dirty="0" err="1" smtClean="0">
                <a:solidFill>
                  <a:srgbClr val="FF0000"/>
                </a:solidFill>
              </a:rPr>
              <a:t>quadrupole</a:t>
            </a:r>
            <a:r>
              <a:rPr lang="en-GB" altLang="zh-CN" i="1" dirty="0" smtClean="0">
                <a:solidFill>
                  <a:srgbClr val="FF0000"/>
                </a:solidFill>
              </a:rPr>
              <a:t> gradient of 80 T/m </a:t>
            </a:r>
            <a:r>
              <a:rPr lang="en-GB" altLang="zh-CN" dirty="0" smtClean="0"/>
              <a:t>is used in the lattice design. After the </a:t>
            </a:r>
            <a:r>
              <a:rPr lang="en-GB" altLang="zh-CN" dirty="0" err="1" smtClean="0"/>
              <a:t>quadrupole</a:t>
            </a:r>
            <a:r>
              <a:rPr lang="en-GB" altLang="zh-CN" dirty="0" smtClean="0"/>
              <a:t> R&amp;D, we will determine the available max. </a:t>
            </a:r>
            <a:r>
              <a:rPr lang="en-GB" altLang="zh-CN" dirty="0" err="1" smtClean="0"/>
              <a:t>quadrupole</a:t>
            </a:r>
            <a:r>
              <a:rPr lang="en-GB" altLang="zh-CN" dirty="0" smtClean="0"/>
              <a:t> gradient.</a:t>
            </a:r>
          </a:p>
        </p:txBody>
      </p: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N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ominal Design – Hybrid 7BA (1/2)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12" name="图片 11" descr="D:\atzip\BAPS\BAPS_new\Xu_ESRF_20150511\20150511_7_result\60pm_case_halfinteger_test\orbit_effect\similar_analysis_for_59pm_lattice\New Folder\layout_optics_slicing_59p4pm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6048672" cy="235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17719"/>
            <a:ext cx="2688853" cy="222898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13169705"/>
      </p:ext>
    </p:extLst>
  </p:cSld>
  <p:clrMapOvr>
    <a:masterClrMapping/>
  </p:clrMapOvr>
  <p:transition advTm="31978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23875" y="1268760"/>
            <a:ext cx="79343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Reserve enough space between adjacent magnets (min. 7.5 cm, max. 81 cm) for diagnostics, 3-pole </a:t>
            </a:r>
            <a:r>
              <a:rPr lang="en-US" altLang="zh-CN" sz="2400" dirty="0" smtClean="0"/>
              <a:t>wiggler (35 cm) </a:t>
            </a:r>
            <a:r>
              <a:rPr lang="en-US" altLang="zh-CN" sz="2400" dirty="0"/>
              <a:t>and other </a:t>
            </a:r>
            <a:r>
              <a:rPr lang="en-US" altLang="zh-CN" sz="2400" dirty="0" smtClean="0"/>
              <a:t>equipment.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2400" dirty="0" smtClean="0"/>
              <a:t>Between </a:t>
            </a:r>
            <a:r>
              <a:rPr lang="en-GB" altLang="zh-CN" sz="2400" dirty="0"/>
              <a:t>each pair of </a:t>
            </a:r>
            <a:r>
              <a:rPr lang="en-GB" altLang="zh-CN" sz="2400" dirty="0" err="1" smtClean="0"/>
              <a:t>sextupoles</a:t>
            </a:r>
            <a:r>
              <a:rPr lang="en-GB" altLang="zh-CN" sz="2400" dirty="0" smtClean="0"/>
              <a:t>, </a:t>
            </a:r>
            <a:r>
              <a:rPr lang="en-GB" altLang="zh-CN" sz="2400" dirty="0"/>
              <a:t>a </a:t>
            </a:r>
            <a:r>
              <a:rPr lang="en-GB" altLang="zh-CN" sz="2400" i="1" dirty="0">
                <a:solidFill>
                  <a:srgbClr val="FF0000"/>
                </a:solidFill>
              </a:rPr>
              <a:t>-I transportation </a:t>
            </a:r>
            <a:r>
              <a:rPr lang="en-GB" altLang="zh-CN" sz="2400" dirty="0"/>
              <a:t>is designed to </a:t>
            </a:r>
            <a:r>
              <a:rPr lang="en-GB" altLang="zh-CN" sz="2400" b="1" i="1" dirty="0"/>
              <a:t>cancel most of the nonlinearities </a:t>
            </a:r>
            <a:r>
              <a:rPr lang="en-GB" altLang="zh-CN" sz="2400" dirty="0"/>
              <a:t>induced by </a:t>
            </a:r>
            <a:r>
              <a:rPr lang="en-GB" altLang="zh-CN" sz="2400" dirty="0" err="1" smtClean="0"/>
              <a:t>sextupoles</a:t>
            </a:r>
            <a:r>
              <a:rPr lang="en-US" altLang="zh-CN" sz="2400" dirty="0" smtClean="0"/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Two </a:t>
            </a:r>
            <a:r>
              <a:rPr lang="en-US" altLang="zh-CN" sz="2400" dirty="0" err="1" smtClean="0"/>
              <a:t>octupoles</a:t>
            </a:r>
            <a:r>
              <a:rPr lang="en-US" altLang="zh-CN" sz="2400" dirty="0" smtClean="0"/>
              <a:t> are used to correct the detuning terms.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The 7BA is about 27 </a:t>
            </a:r>
            <a:r>
              <a:rPr lang="en-US" altLang="zh-CN" sz="2400" dirty="0" smtClean="0"/>
              <a:t>m. Forty-eight such 7BAs form the ring, with a circumference of 1295.6 m, providing forty-eight </a:t>
            </a:r>
            <a:r>
              <a:rPr lang="en-US" altLang="zh-CN" sz="2400" b="1" i="1" dirty="0"/>
              <a:t>6-m straight </a:t>
            </a:r>
            <a:r>
              <a:rPr lang="en-US" altLang="zh-CN" sz="2400" b="1" i="1" dirty="0" smtClean="0"/>
              <a:t>sections </a:t>
            </a:r>
            <a:r>
              <a:rPr lang="en-US" altLang="zh-CN" sz="2400" dirty="0"/>
              <a:t>with low beta </a:t>
            </a:r>
            <a:r>
              <a:rPr lang="en-US" altLang="zh-CN" sz="2400" dirty="0" smtClean="0"/>
              <a:t>functions, especially </a:t>
            </a:r>
            <a:r>
              <a:rPr lang="en-US" altLang="zh-CN" sz="2400" dirty="0"/>
              <a:t>in </a:t>
            </a:r>
            <a:r>
              <a:rPr lang="en-US" altLang="zh-CN" sz="2400" i="1" dirty="0"/>
              <a:t>y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plane, </a:t>
            </a:r>
            <a:r>
              <a:rPr lang="en-US" altLang="zh-CN" sz="2400" dirty="0"/>
              <a:t>for insertion device (ID).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/>
          </a:p>
        </p:txBody>
      </p: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N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ominal Design – Hybrid 7BA (2/2)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14300035"/>
      </p:ext>
    </p:extLst>
  </p:cSld>
  <p:clrMapOvr>
    <a:masterClrMapping/>
  </p:clrMapOvr>
  <p:transition advTm="31978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2165537"/>
              </p:ext>
            </p:extLst>
          </p:nvPr>
        </p:nvGraphicFramePr>
        <p:xfrm>
          <a:off x="1187624" y="1052736"/>
          <a:ext cx="6336704" cy="5151120"/>
        </p:xfrm>
        <a:graphic>
          <a:graphicData uri="http://schemas.openxmlformats.org/drawingml/2006/table">
            <a:tbl>
              <a:tblPr/>
              <a:tblGrid>
                <a:gridCol w="3672408"/>
                <a:gridCol w="1656184"/>
                <a:gridCol w="1008112"/>
              </a:tblGrid>
              <a:tr h="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300" b="1" kern="800" dirty="0">
                          <a:effectLst/>
                          <a:latin typeface="Times New Roman"/>
                          <a:ea typeface="宋体"/>
                        </a:rPr>
                        <a:t>Parameters</a:t>
                      </a:r>
                      <a:endParaRPr lang="zh-CN" sz="13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300" b="1" kern="800">
                          <a:effectLst/>
                          <a:latin typeface="Times New Roman"/>
                          <a:ea typeface="宋体"/>
                        </a:rPr>
                        <a:t>Values</a:t>
                      </a:r>
                      <a:endParaRPr lang="zh-CN" sz="13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300" b="1" kern="800">
                          <a:effectLst/>
                          <a:latin typeface="Times New Roman"/>
                          <a:ea typeface="宋体"/>
                        </a:rPr>
                        <a:t>Units</a:t>
                      </a:r>
                      <a:endParaRPr lang="zh-CN" sz="13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 </a:t>
                      </a:r>
                      <a:r>
                        <a:rPr lang="en-GB" sz="13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GB" sz="1300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 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</a:t>
                      </a:r>
                      <a:r>
                        <a:rPr lang="en-GB" sz="13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</a:t>
                      </a:r>
                      <a:r>
                        <a:rPr lang="en-GB" sz="1300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200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 </a:t>
                      </a:r>
                      <a:r>
                        <a:rPr lang="en-GB" sz="1300" b="1" i="1" kern="1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GB" sz="1300" b="1" kern="100" baseline="-25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GB" sz="13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(high</a:t>
                      </a:r>
                      <a:r>
                        <a:rPr lang="en-GB" sz="13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brightness</a:t>
                      </a:r>
                      <a:r>
                        <a:rPr lang="en-GB" sz="13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/timing </a:t>
                      </a: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mode)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648/60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1295.6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Horizontal damping partition number </a:t>
                      </a:r>
                      <a:r>
                        <a:rPr lang="en-GB" sz="13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J</a:t>
                      </a:r>
                      <a:r>
                        <a:rPr lang="en-GB" sz="13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GB" sz="1300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GB" sz="13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J</a:t>
                      </a:r>
                      <a:r>
                        <a:rPr lang="en-GB" sz="13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GB" sz="13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J</a:t>
                      </a:r>
                      <a:r>
                        <a:rPr lang="en-GB" sz="13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1.37/1.0/1.63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 </a:t>
                      </a:r>
                      <a:r>
                        <a:rPr lang="en-GB" sz="13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59.4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pm</a:t>
                      </a:r>
                      <a:r>
                        <a:rPr lang="en-US" sz="1300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en-US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rad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Working point (</a:t>
                      </a:r>
                      <a:r>
                        <a:rPr lang="en-GB" sz="1300" b="1" i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GB" sz="1300" b="1" i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GB" sz="1300" b="1" i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116.16/41.12/0.0029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 chromaticity (</a:t>
                      </a:r>
                      <a:r>
                        <a:rPr lang="en-GB" sz="13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GB" sz="13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Symbol"/>
                          <a:ea typeface="宋体"/>
                          <a:cs typeface="Times New Roman"/>
                        </a:rPr>
                        <a:t>214/-133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7BA </a:t>
                      </a:r>
                      <a:r>
                        <a:rPr lang="en-GB" sz="13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achromats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48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low-beta 6-m ID sections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48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Beta functions in low-beta straight section (</a:t>
                      </a:r>
                      <a:r>
                        <a:rPr lang="en-GB" sz="13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GB" sz="13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9/3.2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Damping times (</a:t>
                      </a:r>
                      <a:r>
                        <a:rPr lang="en-GB" sz="13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GB" sz="13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GB" sz="13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18.9/25.9/15.9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ms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loss per turn, </a:t>
                      </a:r>
                      <a:r>
                        <a:rPr lang="en-GB" sz="1300" b="1" i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</a:t>
                      </a:r>
                      <a:r>
                        <a:rPr lang="en-GB" sz="1300" b="1" kern="100" baseline="-25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 </a:t>
                      </a:r>
                      <a:r>
                        <a:rPr lang="zh-CN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without IDs</a:t>
                      </a:r>
                      <a:r>
                        <a:rPr lang="zh-CN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）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1.995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MeV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loss per turn, </a:t>
                      </a:r>
                      <a:r>
                        <a:rPr lang="en-GB" sz="13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</a:t>
                      </a:r>
                      <a:r>
                        <a:rPr lang="en-GB" sz="1300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r>
                        <a:rPr lang="zh-CN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estimated for 10 IDs</a:t>
                      </a:r>
                      <a:r>
                        <a:rPr lang="zh-CN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）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2.5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MeV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Max. beam Power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500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kW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</a:t>
                      </a:r>
                      <a:r>
                        <a:rPr lang="en-GB" sz="1300" i="1" kern="100">
                          <a:effectLst/>
                          <a:latin typeface="Symbol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GB" sz="1300" i="1" kern="100" baseline="-25000">
                          <a:effectLst/>
                          <a:latin typeface="Symbol"/>
                          <a:ea typeface="宋体"/>
                          <a:cs typeface="Times New Roman"/>
                        </a:rPr>
                        <a:t>d</a:t>
                      </a:r>
                      <a:r>
                        <a:rPr lang="en-GB" sz="1300" kern="100">
                          <a:effectLst/>
                          <a:latin typeface="Symbol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(without ID)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7.97×10</a:t>
                      </a:r>
                      <a:r>
                        <a:rPr lang="en-GB" sz="13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-4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3.74×10</a:t>
                      </a:r>
                      <a:r>
                        <a:rPr lang="en-GB" sz="13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voltage (fundament-frequency) </a:t>
                      </a:r>
                      <a:r>
                        <a:rPr lang="en-GB" sz="13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GB" sz="13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(Injection</a:t>
                      </a:r>
                      <a:r>
                        <a:rPr lang="en-US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/operation</a:t>
                      </a: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r>
                        <a:rPr lang="en-US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*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0.88/2.65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MV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i="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frequency (fundament-frequency), </a:t>
                      </a:r>
                      <a:r>
                        <a:rPr lang="en-GB" sz="1300" b="1" i="0" kern="1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GB" sz="1300" b="1" i="0" kern="100" baseline="-25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endParaRPr lang="zh-CN" sz="1300" b="1" i="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b="1" i="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166.6</a:t>
                      </a:r>
                      <a:endParaRPr lang="zh-CN" sz="1300" b="1" i="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i="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MHz</a:t>
                      </a:r>
                      <a:endParaRPr lang="zh-CN" sz="1300" b="1" i="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voltage (third harmonic) </a:t>
                      </a:r>
                      <a:r>
                        <a:rPr lang="en-GB" sz="13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GB" sz="13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(Injection</a:t>
                      </a:r>
                      <a:r>
                        <a:rPr lang="en-US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/operation</a:t>
                      </a: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)*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2.64/-0.53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MV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frequency (third harmonic), </a:t>
                      </a:r>
                      <a:r>
                        <a:rPr lang="en-GB" sz="1300" b="1" i="1" kern="1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GB" sz="1300" b="1" i="1" kern="100" baseline="-25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499.8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MHz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Harmonic number </a:t>
                      </a:r>
                      <a:r>
                        <a:rPr lang="en-GB" sz="13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GB" sz="13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720</a:t>
                      </a:r>
                      <a:endParaRPr lang="zh-CN" sz="13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3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 bunch length </a:t>
                      </a:r>
                      <a:r>
                        <a:rPr lang="en-GB" sz="1300" b="1" kern="100" dirty="0" err="1">
                          <a:solidFill>
                            <a:srgbClr val="FF0000"/>
                          </a:solidFill>
                          <a:effectLst/>
                          <a:latin typeface="Symbol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GB" sz="1300" b="1" i="1" kern="100" baseline="-25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(injection/operation)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2.8/32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mm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N</a:t>
            </a:r>
            <a:r>
              <a:rPr lang="en-US" altLang="zh-CN" sz="3600" dirty="0" smtClean="0"/>
              <a:t>ominal </a:t>
            </a:r>
            <a:r>
              <a:rPr lang="en-US" altLang="zh-CN" sz="3600" dirty="0"/>
              <a:t>D</a:t>
            </a:r>
            <a:r>
              <a:rPr lang="en-US" altLang="zh-CN" sz="3600" dirty="0" smtClean="0"/>
              <a:t>esign – Main </a:t>
            </a:r>
            <a:r>
              <a:rPr lang="en-US" altLang="zh-CN" sz="3600" dirty="0"/>
              <a:t>p</a:t>
            </a:r>
            <a:r>
              <a:rPr lang="en-US" altLang="zh-CN" sz="3600" dirty="0" smtClean="0"/>
              <a:t>arameters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1259632" y="6199197"/>
            <a:ext cx="3426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*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RF voltage is calculated with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1.995 MV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4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dirty="0"/>
              <a:t>Nominal Design - Nonlinear dynamics (</a:t>
            </a:r>
            <a:r>
              <a:rPr lang="en-US" altLang="zh-CN" sz="3400" dirty="0" smtClean="0"/>
              <a:t>1/4)</a:t>
            </a:r>
            <a:endParaRPr lang="zh-CN" alt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886197" y="6195784"/>
            <a:ext cx="764624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300" dirty="0"/>
              <a:t>Tune vs. </a:t>
            </a:r>
            <a:r>
              <a:rPr lang="en-US" altLang="zh-CN" sz="1300" dirty="0">
                <a:latin typeface="Symbol" panose="05050102010706020507" pitchFamily="18" charset="2"/>
              </a:rPr>
              <a:t>d</a:t>
            </a:r>
            <a:r>
              <a:rPr lang="en-US" altLang="zh-CN" sz="1300" dirty="0"/>
              <a:t>, </a:t>
            </a:r>
            <a:r>
              <a:rPr lang="en-US" altLang="zh-CN" sz="1300" dirty="0" smtClean="0"/>
              <a:t>ring </a:t>
            </a:r>
            <a:r>
              <a:rPr lang="en-US" altLang="zh-CN" sz="1300" dirty="0"/>
              <a:t>acceptances projected in the (x, y) and (x, </a:t>
            </a:r>
            <a:r>
              <a:rPr lang="en-US" altLang="zh-CN" sz="1300" dirty="0">
                <a:latin typeface="Symbol" panose="05050102010706020507" pitchFamily="18" charset="2"/>
              </a:rPr>
              <a:t>d</a:t>
            </a:r>
            <a:r>
              <a:rPr lang="en-US" altLang="zh-CN" sz="1300" dirty="0"/>
              <a:t>) planes, obtained with only </a:t>
            </a:r>
            <a:r>
              <a:rPr lang="en-US" altLang="zh-CN" sz="1300" b="1" i="1" dirty="0">
                <a:solidFill>
                  <a:srgbClr val="FF0000"/>
                </a:solidFill>
              </a:rPr>
              <a:t>the bare lattice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1268760"/>
            <a:ext cx="5400600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solidFill>
                  <a:srgbClr val="000099"/>
                </a:solidFill>
              </a:rPr>
              <a:t>Scan the </a:t>
            </a:r>
            <a:r>
              <a:rPr lang="en-US" altLang="zh-CN" sz="2200" dirty="0" err="1" smtClean="0">
                <a:solidFill>
                  <a:srgbClr val="000099"/>
                </a:solidFill>
              </a:rPr>
              <a:t>quadrupole</a:t>
            </a:r>
            <a:r>
              <a:rPr lang="en-US" altLang="zh-CN" sz="2200" dirty="0" smtClean="0">
                <a:solidFill>
                  <a:srgbClr val="000099"/>
                </a:solidFill>
              </a:rPr>
              <a:t> </a:t>
            </a:r>
            <a:r>
              <a:rPr lang="en-US" altLang="zh-CN" sz="2200" dirty="0">
                <a:solidFill>
                  <a:srgbClr val="000099"/>
                </a:solidFill>
              </a:rPr>
              <a:t>strengths, vary the </a:t>
            </a:r>
            <a:r>
              <a:rPr lang="en-US" altLang="zh-CN" sz="2200" dirty="0" smtClean="0">
                <a:solidFill>
                  <a:srgbClr val="000099"/>
                </a:solidFill>
              </a:rPr>
              <a:t>integer </a:t>
            </a:r>
            <a:r>
              <a:rPr lang="en-US" altLang="zh-CN" sz="2200" dirty="0">
                <a:solidFill>
                  <a:srgbClr val="000099"/>
                </a:solidFill>
              </a:rPr>
              <a:t>and fractional tunes, while </a:t>
            </a:r>
            <a:r>
              <a:rPr lang="en-US" altLang="zh-CN" sz="2200" dirty="0" smtClean="0">
                <a:solidFill>
                  <a:srgbClr val="000099"/>
                </a:solidFill>
              </a:rPr>
              <a:t>keeping the </a:t>
            </a:r>
            <a:r>
              <a:rPr lang="en-US" altLang="zh-CN" sz="2200" dirty="0">
                <a:solidFill>
                  <a:srgbClr val="000099"/>
                </a:solidFill>
              </a:rPr>
              <a:t>-I transportation between </a:t>
            </a:r>
            <a:r>
              <a:rPr lang="en-US" altLang="zh-CN" sz="2200" dirty="0" err="1" smtClean="0">
                <a:solidFill>
                  <a:srgbClr val="000099"/>
                </a:solidFill>
              </a:rPr>
              <a:t>sextupoles</a:t>
            </a:r>
            <a:r>
              <a:rPr lang="en-US" altLang="zh-CN" sz="2200" dirty="0" smtClean="0">
                <a:solidFill>
                  <a:srgbClr val="000099"/>
                </a:solidFill>
              </a:rPr>
              <a:t>.</a:t>
            </a:r>
            <a:endParaRPr lang="en-US" altLang="zh-CN" sz="2200" dirty="0">
              <a:solidFill>
                <a:srgbClr val="00009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altLang="zh-CN" sz="2200" dirty="0" smtClean="0">
                <a:solidFill>
                  <a:srgbClr val="000099"/>
                </a:solidFill>
              </a:rPr>
              <a:t>Grid </a:t>
            </a:r>
            <a:r>
              <a:rPr lang="en-US" altLang="zh-CN" sz="2200" dirty="0">
                <a:solidFill>
                  <a:srgbClr val="000099"/>
                </a:solidFill>
              </a:rPr>
              <a:t>scan of the </a:t>
            </a:r>
            <a:r>
              <a:rPr lang="en-US" altLang="zh-CN" sz="2200" dirty="0" err="1">
                <a:solidFill>
                  <a:srgbClr val="000099"/>
                </a:solidFill>
              </a:rPr>
              <a:t>multipole</a:t>
            </a:r>
            <a:r>
              <a:rPr lang="en-US" altLang="zh-CN" sz="2200" dirty="0">
                <a:solidFill>
                  <a:srgbClr val="000099"/>
                </a:solidFill>
              </a:rPr>
              <a:t> strengths for each tune </a:t>
            </a:r>
            <a:r>
              <a:rPr lang="en-US" altLang="zh-CN" sz="2200" dirty="0" smtClean="0">
                <a:solidFill>
                  <a:srgbClr val="000099"/>
                </a:solidFill>
              </a:rPr>
              <a:t>(3 </a:t>
            </a:r>
            <a:r>
              <a:rPr lang="en-US" altLang="zh-CN" sz="2200" dirty="0" err="1">
                <a:solidFill>
                  <a:srgbClr val="000099"/>
                </a:solidFill>
              </a:rPr>
              <a:t>sextupole</a:t>
            </a:r>
            <a:r>
              <a:rPr lang="en-US" altLang="zh-CN" sz="2200" dirty="0">
                <a:solidFill>
                  <a:srgbClr val="000099"/>
                </a:solidFill>
              </a:rPr>
              <a:t> families and 1 </a:t>
            </a:r>
            <a:r>
              <a:rPr lang="en-US" altLang="zh-CN" sz="2200" dirty="0" err="1">
                <a:solidFill>
                  <a:srgbClr val="000099"/>
                </a:solidFill>
              </a:rPr>
              <a:t>octupole</a:t>
            </a:r>
            <a:r>
              <a:rPr lang="en-US" altLang="zh-CN" sz="2200" dirty="0">
                <a:solidFill>
                  <a:srgbClr val="000099"/>
                </a:solidFill>
              </a:rPr>
              <a:t> </a:t>
            </a:r>
            <a:r>
              <a:rPr lang="en-US" altLang="zh-CN" sz="2200" dirty="0" smtClean="0">
                <a:solidFill>
                  <a:srgbClr val="000099"/>
                </a:solidFill>
              </a:rPr>
              <a:t>family for the nominal design, </a:t>
            </a:r>
            <a:r>
              <a:rPr lang="en-US" altLang="zh-CN" sz="2200" dirty="0">
                <a:solidFill>
                  <a:srgbClr val="000099"/>
                </a:solidFill>
              </a:rPr>
              <a:t>only two free </a:t>
            </a:r>
            <a:r>
              <a:rPr lang="en-US" altLang="zh-CN" sz="2200" dirty="0" smtClean="0">
                <a:solidFill>
                  <a:srgbClr val="000099"/>
                </a:solidFill>
              </a:rPr>
              <a:t>knobs) to </a:t>
            </a:r>
            <a:r>
              <a:rPr lang="en-US" altLang="zh-CN" sz="2200" dirty="0">
                <a:solidFill>
                  <a:srgbClr val="000099"/>
                </a:solidFill>
              </a:rPr>
              <a:t>optimize the nonlinear dynamics.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592288" cy="20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211960" y="4005064"/>
            <a:ext cx="4625216" cy="1977231"/>
            <a:chOff x="3768492" y="4321056"/>
            <a:chExt cx="4625216" cy="1977231"/>
          </a:xfrm>
        </p:grpSpPr>
        <p:pic>
          <p:nvPicPr>
            <p:cNvPr id="8" name="图片 7" descr="D:\work\BAPS_design\lattice_design\1300mcircumference_201406\xug_20150511\linear opitcs MOGA\DA_tune_scan_based_baseline_lattice\NSGA_II_original_lattice_1_analyze\15_10_FMA\59pm_scan\DA_MA_59p4p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4321056"/>
              <a:ext cx="4613796" cy="19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020272" y="6021288"/>
              <a:ext cx="3600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endParaRPr lang="zh-CN" altLang="en-US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5983173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(mm)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3582956" y="5108702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(mm)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5878414" y="5054697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(mm)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3568" y="4077072"/>
            <a:ext cx="2939028" cy="1972600"/>
            <a:chOff x="827584" y="4329100"/>
            <a:chExt cx="2939028" cy="1972600"/>
          </a:xfrm>
        </p:grpSpPr>
        <p:grpSp>
          <p:nvGrpSpPr>
            <p:cNvPr id="16" name="组合 15"/>
            <p:cNvGrpSpPr/>
            <p:nvPr/>
          </p:nvGrpSpPr>
          <p:grpSpPr>
            <a:xfrm>
              <a:off x="827584" y="4329100"/>
              <a:ext cx="2664296" cy="1972600"/>
              <a:chOff x="827584" y="4329100"/>
              <a:chExt cx="2664296" cy="1972600"/>
            </a:xfrm>
          </p:grpSpPr>
          <p:pic>
            <p:nvPicPr>
              <p:cNvPr id="7" name="图片 6" descr="D:\atzip\BAPS\BAPS_new\Xu_ESRF_20150511\20150511_7_result\60pm_case_halfinteger_test\orbit_effect\similar_analysis_for_59pm_lattice\New Folder\chromatic_curve_59p4pm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4329100"/>
                <a:ext cx="2448272" cy="1836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27584" y="5013176"/>
                <a:ext cx="36004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12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en-US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123728" y="6024701"/>
                <a:ext cx="36004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endParaRPr lang="zh-CN" altLang="en-US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406572" y="5054696"/>
              <a:ext cx="3600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u</a:t>
              </a:r>
              <a:r>
                <a:rPr lang="en-US" altLang="zh-CN" sz="12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67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dirty="0"/>
              <a:t>Nominal Design - Nonlinear dynamics </a:t>
            </a:r>
            <a:r>
              <a:rPr lang="en-US" altLang="zh-CN" sz="3400" dirty="0" smtClean="0"/>
              <a:t>(2/4)</a:t>
            </a:r>
            <a:endParaRPr lang="zh-CN" altLang="en-US" sz="3400" dirty="0"/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364"/>
            <a:ext cx="4104456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3568" y="1124744"/>
            <a:ext cx="40324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600" dirty="0"/>
              <a:t>Tracking with the bare lattice (include RF, radiation) shows the local MA size is about 4%. </a:t>
            </a:r>
            <a:r>
              <a:rPr lang="en-US" altLang="zh-CN" sz="1600" dirty="0">
                <a:solidFill>
                  <a:srgbClr val="000099"/>
                </a:solidFill>
              </a:rPr>
              <a:t>But Half integer resonances are crossed by particles with </a:t>
            </a:r>
            <a:r>
              <a:rPr lang="en-US" altLang="zh-CN" sz="1600" dirty="0">
                <a:solidFill>
                  <a:srgbClr val="000099"/>
                </a:solidFill>
                <a:latin typeface="Symbol" panose="05050102010706020507" pitchFamily="18" charset="2"/>
              </a:rPr>
              <a:t>d</a:t>
            </a:r>
            <a:r>
              <a:rPr lang="en-US" altLang="zh-CN" sz="1600" dirty="0">
                <a:solidFill>
                  <a:srgbClr val="000099"/>
                </a:solidFill>
              </a:rPr>
              <a:t> </a:t>
            </a:r>
            <a:r>
              <a:rPr lang="en-US" altLang="zh-CN" sz="1600" dirty="0" smtClean="0">
                <a:solidFill>
                  <a:srgbClr val="000099"/>
                </a:solidFill>
              </a:rPr>
              <a:t>of 3%. </a:t>
            </a:r>
            <a:endParaRPr lang="en-US" altLang="zh-CN" sz="1600" dirty="0">
              <a:solidFill>
                <a:srgbClr val="00009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Statistically analyze the effect of </a:t>
            </a:r>
            <a:r>
              <a:rPr lang="en-US" altLang="zh-CN" sz="1600" dirty="0"/>
              <a:t>half integer </a:t>
            </a:r>
            <a:r>
              <a:rPr lang="en-US" altLang="zh-CN" sz="1600" dirty="0" smtClean="0"/>
              <a:t>resonances on MA, </a:t>
            </a:r>
            <a:r>
              <a:rPr lang="en-US" altLang="zh-CN" sz="1600" dirty="0"/>
              <a:t>including quad. field errors and orbit in </a:t>
            </a:r>
            <a:r>
              <a:rPr lang="en-US" altLang="zh-CN" sz="1600" dirty="0" err="1"/>
              <a:t>sextupoles</a:t>
            </a:r>
            <a:r>
              <a:rPr lang="en-US" altLang="zh-CN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600" dirty="0"/>
              <a:t>H</a:t>
            </a:r>
            <a:r>
              <a:rPr lang="en-US" altLang="zh-CN" sz="1600" dirty="0" smtClean="0"/>
              <a:t>orizontal </a:t>
            </a:r>
            <a:r>
              <a:rPr lang="en-US" altLang="zh-CN" sz="1600" dirty="0"/>
              <a:t>half integer resonances have stronger effect than the vertical one.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0099"/>
                </a:solidFill>
              </a:rPr>
              <a:t>Half integer resonances can be safely crossed but needs well control of the optics distortion.</a:t>
            </a:r>
            <a:endParaRPr lang="zh-CN" altLang="en-US" sz="1600" dirty="0">
              <a:solidFill>
                <a:srgbClr val="00009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CN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To </a:t>
            </a:r>
            <a:r>
              <a:rPr lang="en-US" altLang="zh-CN" sz="1600" dirty="0"/>
              <a:t>keep the probability of MA reduction due to crossing of half integer resonances below 1%, the </a:t>
            </a:r>
            <a:r>
              <a:rPr lang="en-US" altLang="zh-CN" sz="1600" dirty="0" err="1"/>
              <a:t>rms</a:t>
            </a:r>
            <a:r>
              <a:rPr lang="en-US" altLang="zh-CN" sz="1600" dirty="0"/>
              <a:t> beta betas should be smaller than 1.5% in x and 2.5% in y plane.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350459" y="1778334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size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3064753"/>
            <a:ext cx="11521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(m)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72114" y="3501008"/>
            <a:ext cx="4104456" cy="2729541"/>
            <a:chOff x="4772114" y="3501008"/>
            <a:chExt cx="4104456" cy="2729541"/>
          </a:xfrm>
        </p:grpSpPr>
        <p:grpSp>
          <p:nvGrpSpPr>
            <p:cNvPr id="2" name="组合 1"/>
            <p:cNvGrpSpPr/>
            <p:nvPr/>
          </p:nvGrpSpPr>
          <p:grpSpPr>
            <a:xfrm>
              <a:off x="4772114" y="3501008"/>
              <a:ext cx="4104456" cy="2304256"/>
              <a:chOff x="4772114" y="3501008"/>
              <a:chExt cx="4104456" cy="2304256"/>
            </a:xfrm>
          </p:grpSpPr>
          <p:pic>
            <p:nvPicPr>
              <p:cNvPr id="10" name="图片 9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51068"/>
              <a:stretch/>
            </p:blipFill>
            <p:spPr>
              <a:xfrm>
                <a:off x="4772114" y="3789040"/>
                <a:ext cx="4104456" cy="201622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220072" y="3501008"/>
                <a:ext cx="33843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400" dirty="0" smtClean="0"/>
                  <a:t>MA reduction probability vs. </a:t>
                </a:r>
                <a:r>
                  <a:rPr lang="en-US" altLang="zh-CN" sz="1400" dirty="0" err="1" smtClean="0"/>
                  <a:t>rms</a:t>
                </a:r>
                <a:r>
                  <a:rPr lang="en-US" altLang="zh-CN" sz="1400" dirty="0" smtClean="0"/>
                  <a:t> beta beat</a:t>
                </a:r>
                <a:endParaRPr lang="zh-CN" altLang="en-US" sz="1400" dirty="0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5364088" y="5953550"/>
              <a:ext cx="22795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Y</a:t>
              </a:r>
              <a:r>
                <a:rPr lang="en-US" altLang="zh-CN" sz="1200" dirty="0">
                  <a:solidFill>
                    <a:srgbClr val="FF0000"/>
                  </a:solidFill>
                </a:rPr>
                <a:t>. Jiao, Z. </a:t>
              </a:r>
              <a:r>
                <a:rPr lang="en-US" altLang="zh-CN" sz="1200" dirty="0" err="1">
                  <a:solidFill>
                    <a:srgbClr val="FF0000"/>
                  </a:solidFill>
                </a:rPr>
                <a:t>Duan</a:t>
              </a:r>
              <a:r>
                <a:rPr lang="en-US" altLang="zh-CN" sz="1200" dirty="0">
                  <a:solidFill>
                    <a:srgbClr val="FF0000"/>
                  </a:solidFill>
                </a:rPr>
                <a:t>, NIM-A, 841, 2017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408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|1.8|0.3|0.3|0.3|0.3|0.3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1st HEPS-TF IAC Meeting-final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st HEPS-TF IAC Meeting-final" id="{2BBD9EC8-0ADC-461D-96D6-0B51FC7B964C}" vid="{3E249EE4-7C67-44D0-9662-037B5FB9A45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HEPS-TF IAC Meeting-final</Template>
  <TotalTime>1276</TotalTime>
  <Words>2903</Words>
  <Application>Microsoft Office PowerPoint</Application>
  <PresentationFormat>全屏显示(4:3)</PresentationFormat>
  <Paragraphs>491</Paragraphs>
  <Slides>34</Slides>
  <Notes>7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6" baseType="lpstr">
      <vt:lpstr>1st HEPS-TF IAC Meeting-final</vt:lpstr>
      <vt:lpstr>Equation</vt:lpstr>
      <vt:lpstr>Progress of HEPS Lattice Design</vt:lpstr>
      <vt:lpstr>Topics</vt:lpstr>
      <vt:lpstr>Introduction to HEPS</vt:lpstr>
      <vt:lpstr>Accelerator R&amp;D of HEPS</vt:lpstr>
      <vt:lpstr>Nominal Design – Hybrid 7BA (1/2)</vt:lpstr>
      <vt:lpstr>Nominal Design – Hybrid 7BA (2/2)</vt:lpstr>
      <vt:lpstr>Nominal Design – Main parameters</vt:lpstr>
      <vt:lpstr>Nominal Design - Nonlinear dynamics (1/4)</vt:lpstr>
      <vt:lpstr>Nominal Design - Nonlinear dynamics (2/4)</vt:lpstr>
      <vt:lpstr>Nominal Design - Nonlinear dynamics (3/4)</vt:lpstr>
      <vt:lpstr>Nominal Design - Nonlinear dynamics (4/4)</vt:lpstr>
      <vt:lpstr>Error sources and modeling</vt:lpstr>
      <vt:lpstr>Simulation on orbit correction</vt:lpstr>
      <vt:lpstr>Simulated Commissioning</vt:lpstr>
      <vt:lpstr>幻灯片 15</vt:lpstr>
      <vt:lpstr>幻灯片 16</vt:lpstr>
      <vt:lpstr>幻灯片 17</vt:lpstr>
      <vt:lpstr>Nominal Design - ID effects</vt:lpstr>
      <vt:lpstr>Nominal Design - Fringe field &amp; ID effect</vt:lpstr>
      <vt:lpstr>Alternative design for off-axis injection(Details in Yuemei Peng’s talk)</vt:lpstr>
      <vt:lpstr>The swap-out scheme for HEPS (preliminary) </vt:lpstr>
      <vt:lpstr>Different injection schemes for HEPS storage ring</vt:lpstr>
      <vt:lpstr>On-axis accumulation in longitudinal phase space</vt:lpstr>
      <vt:lpstr>Preliminary injection layout design </vt:lpstr>
      <vt:lpstr>Parameters used in injection tracking</vt:lpstr>
      <vt:lpstr>幻灯片 26</vt:lpstr>
      <vt:lpstr>Injection simulation</vt:lpstr>
      <vt:lpstr>幻灯片 28</vt:lpstr>
      <vt:lpstr>Time lag between injected bunch and circulating</vt:lpstr>
      <vt:lpstr>PSO/MOGA optimal: balance between DA and MA with emittance(1/2)</vt:lpstr>
      <vt:lpstr>PSO/MOGA optimal: balance between DA and MA with emittance(2/2)</vt:lpstr>
      <vt:lpstr>Alter. Design – Same circ., anti-bends</vt:lpstr>
      <vt:lpstr>Summary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jiaoyi</dc:creator>
  <cp:lastModifiedBy>Windows 用户</cp:lastModifiedBy>
  <cp:revision>108</cp:revision>
  <dcterms:created xsi:type="dcterms:W3CDTF">2016-11-27T09:35:30Z</dcterms:created>
  <dcterms:modified xsi:type="dcterms:W3CDTF">2016-12-01T11:20:48Z</dcterms:modified>
</cp:coreProperties>
</file>