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9"/>
  </p:notesMasterIdLst>
  <p:sldIdLst>
    <p:sldId id="404" r:id="rId2"/>
    <p:sldId id="386" r:id="rId3"/>
    <p:sldId id="405" r:id="rId4"/>
    <p:sldId id="406" r:id="rId5"/>
    <p:sldId id="436" r:id="rId6"/>
    <p:sldId id="477" r:id="rId7"/>
    <p:sldId id="478" r:id="rId8"/>
    <p:sldId id="407" r:id="rId9"/>
    <p:sldId id="453" r:id="rId10"/>
    <p:sldId id="408" r:id="rId11"/>
    <p:sldId id="410" r:id="rId12"/>
    <p:sldId id="373" r:id="rId13"/>
    <p:sldId id="480" r:id="rId14"/>
    <p:sldId id="454" r:id="rId15"/>
    <p:sldId id="441" r:id="rId16"/>
    <p:sldId id="442" r:id="rId17"/>
    <p:sldId id="462" r:id="rId18"/>
    <p:sldId id="457" r:id="rId19"/>
    <p:sldId id="456" r:id="rId20"/>
    <p:sldId id="458" r:id="rId21"/>
    <p:sldId id="459" r:id="rId22"/>
    <p:sldId id="461" r:id="rId23"/>
    <p:sldId id="447" r:id="rId24"/>
    <p:sldId id="448" r:id="rId25"/>
    <p:sldId id="455" r:id="rId26"/>
    <p:sldId id="465" r:id="rId27"/>
    <p:sldId id="466" r:id="rId28"/>
    <p:sldId id="467" r:id="rId29"/>
    <p:sldId id="468" r:id="rId30"/>
    <p:sldId id="469" r:id="rId31"/>
    <p:sldId id="470" r:id="rId32"/>
    <p:sldId id="474" r:id="rId33"/>
    <p:sldId id="471" r:id="rId34"/>
    <p:sldId id="472" r:id="rId35"/>
    <p:sldId id="473" r:id="rId36"/>
    <p:sldId id="475" r:id="rId37"/>
    <p:sldId id="476" r:id="rId38"/>
  </p:sldIdLst>
  <p:sldSz cx="9144000" cy="6858000" type="screen4x3"/>
  <p:notesSz cx="6858000" cy="9144000"/>
  <p:embeddedFontLst>
    <p:embeddedFont>
      <p:font typeface="Wingdings 2" panose="05020102010507070707" pitchFamily="18" charset="2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Arial Narrow" panose="020B0606020202030204" pitchFamily="34" charset="0"/>
      <p:regular r:id="rId45"/>
      <p:bold r:id="rId46"/>
      <p:italic r:id="rId47"/>
      <p:boldItalic r:id="rId48"/>
    </p:embeddedFont>
    <p:embeddedFont>
      <p:font typeface="Franklin Gothic Book" panose="020B0503020102020204" pitchFamily="34" charset="0"/>
      <p:regular r:id="rId49"/>
      <p:italic r:id="rId50"/>
    </p:embeddedFont>
    <p:embeddedFont>
      <p:font typeface="Monotype Corsiva" panose="03010101010201010101" pitchFamily="66" charset="0"/>
      <p:italic r:id="rId51"/>
    </p:embeddedFont>
    <p:embeddedFont>
      <p:font typeface="ManuskriptGotisch" pitchFamily="2" charset="0"/>
      <p:regular r:id="rId52"/>
    </p:embeddedFont>
    <p:embeddedFont>
      <p:font typeface="Lucida Sans Unicode" panose="020B0602030504020204" pitchFamily="34" charset="0"/>
      <p:regular r:id="rId53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900FF"/>
    <a:srgbClr val="009900"/>
    <a:srgbClr val="669900"/>
    <a:srgbClr val="FFCC00"/>
    <a:srgbClr val="0000FF"/>
    <a:srgbClr val="99CC00"/>
    <a:srgbClr val="9900CC"/>
    <a:srgbClr val="FF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836" autoAdjust="0"/>
    <p:restoredTop sz="94660"/>
  </p:normalViewPr>
  <p:slideViewPr>
    <p:cSldViewPr>
      <p:cViewPr varScale="1">
        <p:scale>
          <a:sx n="68" d="100"/>
          <a:sy n="68" d="100"/>
        </p:scale>
        <p:origin x="-12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5BDAA-62B7-414F-AA9C-B62B26AE925C}" type="datetimeFigureOut">
              <a:rPr lang="de-DE" smtClean="0"/>
              <a:t>01.12.2016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BA0AA-8783-4873-8453-6F012170103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593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49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85817" indent="-263776" defTabSz="91149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55103" indent="-211021" defTabSz="91149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477145" indent="-211021" defTabSz="91149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899186" indent="-211021" defTabSz="91149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21227" indent="-211021" defTabSz="9114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43269" indent="-211021" defTabSz="9114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65310" indent="-211021" defTabSz="9114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87351" indent="-211021" defTabSz="9114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5505E1-2F9C-4D96-AA74-A6FA27C60CBA}" type="slidenum">
              <a:rPr lang="en-US" altLang="de-DE"/>
              <a:pPr eaLnBrk="1" hangingPunct="1"/>
              <a:t>4</a:t>
            </a:fld>
            <a:endParaRPr lang="en-US" altLang="de-DE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4358"/>
            <a:ext cx="5487013" cy="402523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87466" tIns="43734" rIns="87466" bIns="43734" anchor="ctr"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BA0AA-8783-4873-8453-6F012170103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343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BA0AA-8783-4873-8453-6F012170103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7396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BA0AA-8783-4873-8453-6F0121701030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4969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BA0AA-8783-4873-8453-6F0121701030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8062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12776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44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48880"/>
            <a:ext cx="9144000" cy="936104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1798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9907-82EB-4336-B2F4-FE5C3D58BECB}" type="datetimeFigureOut">
              <a:rPr lang="de-DE" smtClean="0"/>
              <a:t>01.12.2016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6265-9442-4E84-A814-29C3CDC6DA7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5376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9907-82EB-4336-B2F4-FE5C3D58BECB}" type="datetimeFigureOut">
              <a:rPr lang="de-DE" smtClean="0"/>
              <a:t>01.12.2016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6265-9442-4E84-A814-29C3CDC6DA7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72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w"/>
              <a:defRPr>
                <a:solidFill>
                  <a:schemeClr val="tx1"/>
                </a:solidFill>
              </a:defRPr>
            </a:lvl1pPr>
            <a:lvl2pPr marL="971550" indent="-51435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chemeClr val="tx1">
                  <a:lumMod val="50000"/>
                  <a:lumOff val="50000"/>
                </a:schemeClr>
              </a:buClr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chemeClr val="tx1">
                  <a:lumMod val="50000"/>
                  <a:lumOff val="50000"/>
                </a:schemeClr>
              </a:buClr>
              <a:buFont typeface="Calibri" panose="020F050202020403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-12748" y="6597353"/>
            <a:ext cx="8473180" cy="2606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aseline="0" smtClean="0">
                <a:solidFill>
                  <a:schemeClr val="bg2"/>
                </a:solidFill>
              </a:rPr>
              <a:t>Swiss Light Source Upgrade  SLS-2                      	       LERLD-2, Lund, Dec. 1-2, 2016</a:t>
            </a:r>
            <a:endParaRPr lang="de-DE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244408" y="6597353"/>
            <a:ext cx="899592" cy="2606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2E6265-9442-4E84-A814-29C3CDC6DA72}" type="slidenum">
              <a:rPr lang="de-DE" smtClean="0">
                <a:solidFill>
                  <a:schemeClr val="bg2"/>
                </a:solidFill>
              </a:rPr>
              <a:pPr/>
              <a:t>‹#›</a:t>
            </a:fld>
            <a:r>
              <a:rPr lang="de-DE" smtClean="0">
                <a:solidFill>
                  <a:schemeClr val="bg2"/>
                </a:solidFill>
              </a:rPr>
              <a:t>/37</a:t>
            </a:r>
            <a:endParaRPr lang="de-DE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103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9907-82EB-4336-B2F4-FE5C3D58BECB}" type="datetimeFigureOut">
              <a:rPr lang="de-DE" smtClean="0"/>
              <a:t>01.12.2016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6265-9442-4E84-A814-29C3CDC6DA7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13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9907-82EB-4336-B2F4-FE5C3D58BECB}" type="datetimeFigureOut">
              <a:rPr lang="de-DE" smtClean="0"/>
              <a:t>01.12.2016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6265-9442-4E84-A814-29C3CDC6DA7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25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9907-82EB-4336-B2F4-FE5C3D58BECB}" type="datetimeFigureOut">
              <a:rPr lang="de-DE" smtClean="0"/>
              <a:t>01.12.2016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6265-9442-4E84-A814-29C3CDC6DA7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24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9907-82EB-4336-B2F4-FE5C3D58BECB}" type="datetimeFigureOut">
              <a:rPr lang="de-DE" smtClean="0"/>
              <a:t>01.12.2016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6265-9442-4E84-A814-29C3CDC6DA7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7841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9907-82EB-4336-B2F4-FE5C3D58BECB}" type="datetimeFigureOut">
              <a:rPr lang="de-DE" smtClean="0"/>
              <a:t>01.12.2016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6265-9442-4E84-A814-29C3CDC6DA7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4075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9907-82EB-4336-B2F4-FE5C3D58BECB}" type="datetimeFigureOut">
              <a:rPr lang="de-DE" smtClean="0"/>
              <a:t>01.12.2016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6265-9442-4E84-A814-29C3CDC6DA7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8579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9907-82EB-4336-B2F4-FE5C3D58BECB}" type="datetimeFigureOut">
              <a:rPr lang="de-DE" smtClean="0"/>
              <a:t>01.12.2016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6265-9442-4E84-A814-29C3CDC6DA7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137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89907-82EB-4336-B2F4-FE5C3D58BECB}" type="datetimeFigureOut">
              <a:rPr lang="de-DE" smtClean="0"/>
              <a:t>01.12.2016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E6265-9442-4E84-A814-29C3CDC6DA7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878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4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7.wmf"/><Relationship Id="rId10" Type="http://schemas.openxmlformats.org/officeDocument/2006/relationships/image" Target="../media/image21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29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as.streun@psi.ch" TargetMode="External"/><Relationship Id="rId2" Type="http://schemas.openxmlformats.org/officeDocument/2006/relationships/hyperlink" Target="https://www.psi.ch/pa/stellenangebote/139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8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3977" y="2551298"/>
            <a:ext cx="9144000" cy="325396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7037" y="5485"/>
            <a:ext cx="7546007" cy="2276872"/>
          </a:xfrm>
        </p:spPr>
        <p:txBody>
          <a:bodyPr>
            <a:noAutofit/>
          </a:bodyPr>
          <a:lstStyle/>
          <a:p>
            <a:pPr algn="l">
              <a:lnSpc>
                <a:spcPct val="60000"/>
              </a:lnSpc>
            </a:pPr>
            <a:r>
              <a:rPr lang="en-US" sz="880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SLS-2</a:t>
            </a:r>
            <a:r>
              <a:rPr lang="en-US" sz="480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480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400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</a:rPr>
              <a:t>Upgrade</a:t>
            </a:r>
            <a:r>
              <a:rPr lang="en-US" sz="400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of the Swiss Light Source</a:t>
            </a:r>
            <a:endParaRPr lang="de-DE" sz="320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480787" y="1772816"/>
            <a:ext cx="64087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b="1">
                <a:solidFill>
                  <a:schemeClr val="tx1">
                    <a:lumMod val="65000"/>
                    <a:lumOff val="35000"/>
                  </a:schemeClr>
                </a:solidFill>
              </a:rPr>
              <a:t>Andreas </a:t>
            </a:r>
            <a:r>
              <a:rPr lang="en-US" altLang="de-DE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Streun on behalf of SLS-2 project team</a:t>
            </a:r>
            <a:br>
              <a:rPr lang="en-US" altLang="de-DE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altLang="de-DE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PSI </a:t>
            </a:r>
            <a:r>
              <a:rPr lang="en-US" altLang="de-DE" b="1">
                <a:solidFill>
                  <a:schemeClr val="tx1">
                    <a:lumMod val="65000"/>
                    <a:lumOff val="35000"/>
                  </a:schemeClr>
                </a:solidFill>
              </a:rPr>
              <a:t>Villigen, Switzerland</a:t>
            </a: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1495468" y="2702815"/>
            <a:ext cx="7680194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Clr>
                <a:schemeClr val="tx1">
                  <a:lumMod val="85000"/>
                  <a:lumOff val="15000"/>
                </a:schemeClr>
              </a:buClr>
              <a:buAutoNum type="arabicPeriod"/>
            </a:pPr>
            <a:r>
              <a:rPr lang="en-US" altLang="de-DE" sz="18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SLS</a:t>
            </a:r>
          </a:p>
          <a:p>
            <a:pPr lvl="1" indent="0" eaLnBrk="1" hangingPunct="1"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en-US" altLang="de-DE" sz="1400" b="1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 </a:t>
            </a:r>
            <a:r>
              <a:rPr lang="en-US" alt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layout   </a:t>
            </a:r>
            <a:r>
              <a:rPr lang="en-US" alt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achievements  </a:t>
            </a:r>
            <a:r>
              <a:rPr lang="en-US" alt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 </a:t>
            </a:r>
            <a:r>
              <a:rPr lang="en-US" alt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upgrade summary</a:t>
            </a:r>
          </a:p>
          <a:p>
            <a:pPr marL="342900" indent="-342900" eaLnBrk="1" hangingPunct="1">
              <a:buClr>
                <a:schemeClr val="tx1">
                  <a:lumMod val="85000"/>
                  <a:lumOff val="15000"/>
                </a:schemeClr>
              </a:buClr>
              <a:buAutoNum type="arabicPeriod"/>
            </a:pPr>
            <a:r>
              <a:rPr lang="en-US" altLang="de-DE" sz="18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Low emittance lattice concept</a:t>
            </a:r>
          </a:p>
          <a:p>
            <a:pPr lvl="1" indent="0" eaLnBrk="1" hangingPunct="1"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en-US" altLang="de-DE" sz="1400" b="1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 </a:t>
            </a:r>
            <a:r>
              <a:rPr lang="en-US" alt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TME cell dilemma    </a:t>
            </a:r>
            <a:r>
              <a:rPr lang="en-US" alt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longitudinal gradient bends and anti-bends</a:t>
            </a:r>
          </a:p>
          <a:p>
            <a:pPr marL="342900" indent="-342900" eaLnBrk="1" hangingPunct="1">
              <a:buClr>
                <a:schemeClr val="tx1">
                  <a:lumMod val="85000"/>
                  <a:lumOff val="15000"/>
                </a:schemeClr>
              </a:buClr>
              <a:buAutoNum type="arabicPeriod"/>
            </a:pPr>
            <a:r>
              <a:rPr lang="en-US" altLang="de-DE" sz="18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Period-12 7-BA lattice</a:t>
            </a:r>
          </a:p>
          <a:p>
            <a:pPr lvl="1" indent="0" eaLnBrk="1" hangingPunct="1"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en-US" altLang="de-DE" sz="1400" b="1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 </a:t>
            </a:r>
            <a:r>
              <a:rPr lang="en-US" alt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parameters   </a:t>
            </a:r>
            <a:r>
              <a:rPr lang="en-US" alt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 non-linear optimization    period 12 vs. period 3 </a:t>
            </a:r>
            <a:br>
              <a:rPr lang="en-US" alt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</a:br>
            <a:r>
              <a:rPr lang="en-US" alt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 source point shifts   straight sections  </a:t>
            </a:r>
            <a:r>
              <a:rPr lang="en-US" altLang="de-DE" sz="1400" b="1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 </a:t>
            </a:r>
            <a:r>
              <a:rPr lang="en-US" alt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 brightness</a:t>
            </a:r>
            <a:endParaRPr lang="en-US" altLang="de-DE" sz="1400" b="1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eaLnBrk="1" hangingPunct="1">
              <a:buClr>
                <a:schemeClr val="tx1">
                  <a:lumMod val="85000"/>
                  <a:lumOff val="15000"/>
                </a:schemeClr>
              </a:buClr>
              <a:buAutoNum type="arabicPeriod"/>
            </a:pPr>
            <a:r>
              <a:rPr lang="en-US" altLang="de-DE" sz="18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Design Progress</a:t>
            </a:r>
          </a:p>
          <a:p>
            <a:pPr lvl="1" indent="0" eaLnBrk="1" hangingPunct="1"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en-US" altLang="de-DE" sz="1400" b="1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 </a:t>
            </a:r>
            <a:r>
              <a:rPr lang="en-US" alt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instabilities </a:t>
            </a:r>
            <a:r>
              <a:rPr lang="en-US" altLang="de-DE" sz="1400" b="1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</a:t>
            </a:r>
            <a:r>
              <a:rPr lang="en-US" alt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orbit &amp; optics </a:t>
            </a:r>
            <a:r>
              <a:rPr lang="en-US" altLang="de-DE" sz="1400" b="1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 </a:t>
            </a:r>
            <a:r>
              <a:rPr lang="en-US" alt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vacuum </a:t>
            </a:r>
            <a:r>
              <a:rPr lang="en-US" altLang="de-DE" sz="1400" b="1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 </a:t>
            </a:r>
            <a:r>
              <a:rPr lang="en-US" alt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injection </a:t>
            </a:r>
            <a:r>
              <a:rPr lang="en-US" altLang="de-DE" sz="1400" b="1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 </a:t>
            </a:r>
            <a:r>
              <a:rPr lang="en-US" alt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superbend</a:t>
            </a:r>
          </a:p>
          <a:p>
            <a:pPr marL="342900" indent="-342900" eaLnBrk="1" hangingPunct="1">
              <a:buClr>
                <a:schemeClr val="tx1">
                  <a:lumMod val="85000"/>
                  <a:lumOff val="15000"/>
                </a:schemeClr>
              </a:buClr>
              <a:buAutoNum type="arabicPeriod"/>
            </a:pPr>
            <a:r>
              <a:rPr lang="en-US" altLang="de-DE" sz="18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Outlook</a:t>
            </a:r>
          </a:p>
          <a:p>
            <a:pPr eaLnBrk="1" hangingPunct="1">
              <a:buClr>
                <a:schemeClr val="tx1">
                  <a:lumMod val="85000"/>
                  <a:lumOff val="15000"/>
                </a:schemeClr>
              </a:buClr>
              <a:buNone/>
            </a:pPr>
            <a:endParaRPr lang="en-US" altLang="de-DE" sz="18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477695" y="5949280"/>
            <a:ext cx="62642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b="1" baseline="30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nd</a:t>
            </a:r>
            <a:r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workshop on low emittance ring design</a:t>
            </a:r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Dec. 1-2, 2016, Lund, Sweden</a:t>
            </a:r>
            <a:endParaRPr lang="de-DE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69" y="188640"/>
            <a:ext cx="18573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60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80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61048"/>
            <a:ext cx="4268858" cy="267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 bwMode="auto">
          <a:xfrm>
            <a:off x="3832403" y="3861048"/>
            <a:ext cx="576064" cy="419472"/>
          </a:xfrm>
          <a:prstGeom prst="rect">
            <a:avLst/>
          </a:prstGeom>
          <a:solidFill>
            <a:srgbClr val="9999FF"/>
          </a:solidFill>
          <a:ln w="25400" cap="flat" cmpd="sng" algn="ctr">
            <a:noFill/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860032" y="3356089"/>
            <a:ext cx="1414701" cy="360040"/>
          </a:xfrm>
          <a:prstGeom prst="rect">
            <a:avLst/>
          </a:prstGeom>
          <a:solidFill>
            <a:srgbClr val="66CCFF"/>
          </a:solidFill>
          <a:ln w="25400" cap="flat" cmpd="sng" algn="ctr">
            <a:noFill/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801446" y="2284884"/>
            <a:ext cx="2303909" cy="488757"/>
          </a:xfrm>
          <a:prstGeom prst="rect">
            <a:avLst/>
          </a:prstGeom>
          <a:solidFill>
            <a:srgbClr val="9999FF"/>
          </a:solidFill>
          <a:ln w="25400" cap="flat" cmpd="sng" algn="ctr">
            <a:noFill/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331351" y="1569794"/>
            <a:ext cx="2923029" cy="903795"/>
          </a:xfrm>
          <a:prstGeom prst="rect">
            <a:avLst/>
          </a:prstGeom>
          <a:solidFill>
            <a:srgbClr val="CCFFCC"/>
          </a:solidFill>
          <a:ln w="25400" cap="flat" cmpd="sng" algn="ctr">
            <a:noFill/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 altLang="de-DE" smtClean="0">
                <a:solidFill>
                  <a:srgbClr val="00B0F0"/>
                </a:solidFill>
              </a:rPr>
              <a:t>1</a:t>
            </a:r>
            <a:r>
              <a:rPr lang="en-US" altLang="de-DE" baseline="30000" smtClean="0">
                <a:solidFill>
                  <a:srgbClr val="00B0F0"/>
                </a:solidFill>
              </a:rPr>
              <a:t>st</a:t>
            </a:r>
            <a:r>
              <a:rPr lang="en-US" altLang="de-DE" smtClean="0">
                <a:solidFill>
                  <a:srgbClr val="00B0F0"/>
                </a:solidFill>
              </a:rPr>
              <a:t> step      </a:t>
            </a:r>
            <a:r>
              <a:rPr lang="en-US" altLang="de-DE" smtClean="0">
                <a:solidFill>
                  <a:schemeClr val="bg2"/>
                </a:solidFill>
              </a:rPr>
              <a:t>The longitudinal </a:t>
            </a:r>
            <a:r>
              <a:rPr lang="en-US" altLang="de-DE">
                <a:solidFill>
                  <a:schemeClr val="bg2"/>
                </a:solidFill>
              </a:rPr>
              <a:t>gradient </a:t>
            </a:r>
            <a:r>
              <a:rPr lang="en-US" altLang="de-DE" smtClean="0">
                <a:solidFill>
                  <a:schemeClr val="bg2"/>
                </a:solidFill>
              </a:rPr>
              <a:t>bend (LGB)</a:t>
            </a:r>
            <a:endParaRPr lang="en-US" altLang="de-DE">
              <a:solidFill>
                <a:schemeClr val="bg2"/>
              </a:solidFill>
            </a:endParaRPr>
          </a:p>
        </p:txBody>
      </p:sp>
      <p:sp>
        <p:nvSpPr>
          <p:cNvPr id="252940" name="Rectangle 12"/>
          <p:cNvSpPr>
            <a:spLocks noChangeArrowheads="1"/>
          </p:cNvSpPr>
          <p:nvPr/>
        </p:nvSpPr>
        <p:spPr bwMode="auto">
          <a:xfrm>
            <a:off x="2845677" y="2284884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altLang="de-DE" sz="2400" i="1">
                <a:latin typeface="Times New Roman" pitchFamily="18" charset="0"/>
                <a:sym typeface="Wingdings" pitchFamily="2" charset="2"/>
              </a:rPr>
              <a:t>h</a:t>
            </a:r>
            <a:r>
              <a:rPr lang="en-US" altLang="de-DE" sz="2400" i="0" smtClean="0">
                <a:latin typeface="Times New Roman" pitchFamily="18" charset="0"/>
                <a:sym typeface="Wingdings" pitchFamily="2" charset="2"/>
              </a:rPr>
              <a:t>(</a:t>
            </a:r>
            <a:r>
              <a:rPr lang="en-US" altLang="de-DE" sz="2400" i="1" smtClean="0">
                <a:latin typeface="Times New Roman" pitchFamily="18" charset="0"/>
                <a:sym typeface="Wingdings" pitchFamily="2" charset="2"/>
              </a:rPr>
              <a:t>s</a:t>
            </a:r>
            <a:r>
              <a:rPr lang="en-US" altLang="de-DE" sz="2400" i="0">
                <a:latin typeface="Times New Roman" pitchFamily="18" charset="0"/>
                <a:sym typeface="Wingdings" pitchFamily="2" charset="2"/>
              </a:rPr>
              <a:t>) = </a:t>
            </a:r>
            <a:r>
              <a:rPr lang="en-US" altLang="de-DE" sz="2400" i="1">
                <a:latin typeface="Times New Roman" pitchFamily="18" charset="0"/>
                <a:sym typeface="Wingdings" pitchFamily="2" charset="2"/>
              </a:rPr>
              <a:t>B</a:t>
            </a:r>
            <a:r>
              <a:rPr lang="en-US" altLang="de-DE" sz="2400" i="0">
                <a:latin typeface="Times New Roman" pitchFamily="18" charset="0"/>
                <a:sym typeface="Wingdings" pitchFamily="2" charset="2"/>
              </a:rPr>
              <a:t>(</a:t>
            </a:r>
            <a:r>
              <a:rPr lang="en-US" altLang="de-DE" sz="2400" i="1">
                <a:latin typeface="Times New Roman" pitchFamily="18" charset="0"/>
                <a:sym typeface="Wingdings" pitchFamily="2" charset="2"/>
              </a:rPr>
              <a:t>s</a:t>
            </a:r>
            <a:r>
              <a:rPr lang="en-US" altLang="de-DE" sz="2400" i="0">
                <a:latin typeface="Times New Roman" pitchFamily="18" charset="0"/>
                <a:sym typeface="Wingdings" pitchFamily="2" charset="2"/>
              </a:rPr>
              <a:t>)/(</a:t>
            </a:r>
            <a:r>
              <a:rPr lang="en-US" altLang="de-DE" sz="2400" i="1">
                <a:latin typeface="Times New Roman" pitchFamily="18" charset="0"/>
                <a:sym typeface="Wingdings" pitchFamily="2" charset="2"/>
              </a:rPr>
              <a:t>p/e</a:t>
            </a:r>
            <a:r>
              <a:rPr lang="en-US" altLang="de-DE" sz="2400" i="0">
                <a:latin typeface="Times New Roman" pitchFamily="18" charset="0"/>
                <a:sym typeface="Wingdings" pitchFamily="2" charset="2"/>
              </a:rPr>
              <a:t>)</a:t>
            </a:r>
          </a:p>
        </p:txBody>
      </p:sp>
      <p:graphicFrame>
        <p:nvGraphicFramePr>
          <p:cNvPr id="25294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992982"/>
              </p:ext>
            </p:extLst>
          </p:nvPr>
        </p:nvGraphicFramePr>
        <p:xfrm>
          <a:off x="5328206" y="1578393"/>
          <a:ext cx="2958368" cy="950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9" name="Equation" r:id="rId4" imgW="1384200" imgH="444240" progId="Equation.3">
                  <p:embed/>
                </p:oleObj>
              </mc:Choice>
              <mc:Fallback>
                <p:oleObj name="Equation" r:id="rId4" imgW="13842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8206" y="1578393"/>
                        <a:ext cx="2958368" cy="9504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134479"/>
              </p:ext>
            </p:extLst>
          </p:nvPr>
        </p:nvGraphicFramePr>
        <p:xfrm>
          <a:off x="4888819" y="3374377"/>
          <a:ext cx="326231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60" name="Equation" r:id="rId6" imgW="1841400" imgH="203040" progId="Equation.3">
                  <p:embed/>
                </p:oleObj>
              </mc:Choice>
              <mc:Fallback>
                <p:oleObj name="Equation" r:id="rId6" imgW="18414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88819" y="3374377"/>
                        <a:ext cx="3262313" cy="36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3426444" y="1051912"/>
            <a:ext cx="1053911" cy="526481"/>
          </a:xfrm>
          <a:prstGeom prst="rect">
            <a:avLst/>
          </a:prstGeom>
          <a:solidFill>
            <a:srgbClr val="CCFFCC"/>
          </a:solidFill>
          <a:ln w="25400" cap="flat" cmpd="sng" algn="ctr">
            <a:noFill/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 flipH="1">
            <a:off x="2110095" y="1043879"/>
            <a:ext cx="1316348" cy="526482"/>
          </a:xfrm>
          <a:prstGeom prst="rect">
            <a:avLst/>
          </a:prstGeom>
          <a:solidFill>
            <a:srgbClr val="9999FF"/>
          </a:solidFill>
          <a:ln w="25400" cap="flat" cmpd="sng" algn="ctr">
            <a:noFill/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432911" y="2924943"/>
            <a:ext cx="719907" cy="419471"/>
          </a:xfrm>
          <a:prstGeom prst="rect">
            <a:avLst/>
          </a:prstGeom>
          <a:solidFill>
            <a:srgbClr val="CCFFCC"/>
          </a:solidFill>
          <a:ln w="25400" cap="flat" cmpd="sng" algn="ctr">
            <a:noFill/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968035" y="2924943"/>
            <a:ext cx="576064" cy="419472"/>
          </a:xfrm>
          <a:prstGeom prst="rect">
            <a:avLst/>
          </a:prstGeom>
          <a:solidFill>
            <a:srgbClr val="9999FF"/>
          </a:solidFill>
          <a:ln w="25400" cap="flat" cmpd="sng" algn="ctr">
            <a:noFill/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2942" name="Rectangle 14"/>
          <p:cNvSpPr>
            <a:spLocks noChangeArrowheads="1"/>
          </p:cNvSpPr>
          <p:nvPr/>
        </p:nvSpPr>
        <p:spPr bwMode="auto">
          <a:xfrm>
            <a:off x="178892" y="1844824"/>
            <a:ext cx="835354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de-DE" sz="2400" i="0" smtClean="0">
                <a:latin typeface="+mn-lt"/>
                <a:sym typeface="Wingdings" pitchFamily="2" charset="2"/>
              </a:rPr>
              <a:t>Dispersion’s betatron amplitude</a:t>
            </a:r>
          </a:p>
          <a:p>
            <a:pPr>
              <a:lnSpc>
                <a:spcPct val="11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de-DE" sz="2400" smtClean="0">
                <a:latin typeface="+mn-lt"/>
                <a:sym typeface="Wingdings" pitchFamily="2" charset="2"/>
              </a:rPr>
              <a:t>Orbit curvature</a:t>
            </a:r>
            <a:endParaRPr lang="en-US" altLang="de-DE" sz="2400" i="0" smtClean="0">
              <a:latin typeface="+mn-lt"/>
              <a:sym typeface="Wingdings" pitchFamily="2" charset="2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de-DE" sz="2400" i="0" smtClean="0">
                <a:latin typeface="+mn-lt"/>
                <a:sym typeface="Wingdings" pitchFamily="2" charset="2"/>
              </a:rPr>
              <a:t>Longitudinal </a:t>
            </a:r>
            <a:r>
              <a:rPr lang="en-US" altLang="de-DE" sz="2400" i="0">
                <a:latin typeface="+mn-lt"/>
                <a:sym typeface="Wingdings" pitchFamily="2" charset="2"/>
              </a:rPr>
              <a:t>field variation</a:t>
            </a:r>
            <a:r>
              <a:rPr lang="en-US" altLang="de-DE" sz="2400" i="0">
                <a:sym typeface="Wingdings" pitchFamily="2" charset="2"/>
              </a:rPr>
              <a:t> </a:t>
            </a:r>
            <a:r>
              <a:rPr lang="en-US" altLang="de-DE" sz="2400" i="1" smtClean="0">
                <a:latin typeface="Times New Roman" pitchFamily="18" charset="0"/>
                <a:sym typeface="Wingdings" pitchFamily="2" charset="2"/>
              </a:rPr>
              <a:t>h</a:t>
            </a:r>
            <a:r>
              <a:rPr lang="en-US" altLang="de-DE" sz="2400" i="0" smtClean="0">
                <a:latin typeface="Times New Roman" pitchFamily="18" charset="0"/>
                <a:sym typeface="Wingdings" pitchFamily="2" charset="2"/>
              </a:rPr>
              <a:t>(</a:t>
            </a:r>
            <a:r>
              <a:rPr lang="en-US" altLang="de-DE" sz="2400" i="1" smtClean="0">
                <a:latin typeface="Times New Roman" pitchFamily="18" charset="0"/>
                <a:sym typeface="Wingdings" pitchFamily="2" charset="2"/>
              </a:rPr>
              <a:t>s</a:t>
            </a:r>
            <a:r>
              <a:rPr lang="en-US" altLang="de-DE" sz="2400" i="0">
                <a:latin typeface="Times New Roman" pitchFamily="18" charset="0"/>
                <a:sym typeface="Wingdings" pitchFamily="2" charset="2"/>
              </a:rPr>
              <a:t>)</a:t>
            </a:r>
            <a:r>
              <a:rPr lang="en-US" altLang="de-DE" sz="2400" i="0">
                <a:sym typeface="Wingdings" pitchFamily="2" charset="2"/>
              </a:rPr>
              <a:t> </a:t>
            </a:r>
            <a:r>
              <a:rPr lang="en-US" altLang="de-DE" sz="2400" i="0" smtClean="0">
                <a:latin typeface="+mn-lt"/>
                <a:sym typeface="Wingdings" pitchFamily="2" charset="2"/>
              </a:rPr>
              <a:t>to </a:t>
            </a:r>
            <a:r>
              <a:rPr lang="en-US" altLang="de-DE" sz="2400" i="0">
                <a:latin typeface="+mn-lt"/>
                <a:sym typeface="Wingdings" pitchFamily="2" charset="2"/>
              </a:rPr>
              <a:t>compensate </a:t>
            </a:r>
            <a:r>
              <a:rPr lang="en-US" altLang="de-DE" sz="2400" i="0">
                <a:latin typeface="Monotype Corsiva" pitchFamily="66" charset="0"/>
                <a:sym typeface="Wingdings" pitchFamily="2" charset="2"/>
              </a:rPr>
              <a:t>H </a:t>
            </a:r>
            <a:r>
              <a:rPr lang="en-US" altLang="de-DE" sz="2400" i="0">
                <a:latin typeface="Times New Roman" pitchFamily="18" charset="0"/>
                <a:sym typeface="Wingdings" pitchFamily="2" charset="2"/>
              </a:rPr>
              <a:t>(</a:t>
            </a:r>
            <a:r>
              <a:rPr lang="en-US" altLang="de-DE" sz="2400" i="1">
                <a:latin typeface="Times New Roman" pitchFamily="18" charset="0"/>
                <a:sym typeface="Wingdings" pitchFamily="2" charset="2"/>
              </a:rPr>
              <a:t>s</a:t>
            </a:r>
            <a:r>
              <a:rPr lang="en-US" altLang="de-DE" sz="2400" i="0">
                <a:latin typeface="Times New Roman" pitchFamily="18" charset="0"/>
                <a:sym typeface="Wingdings" pitchFamily="2" charset="2"/>
              </a:rPr>
              <a:t>)</a:t>
            </a:r>
            <a:r>
              <a:rPr lang="en-US" altLang="de-DE" sz="2400" i="0">
                <a:sym typeface="Wingdings" pitchFamily="2" charset="2"/>
              </a:rPr>
              <a:t> </a:t>
            </a:r>
            <a:r>
              <a:rPr lang="en-US" altLang="de-DE" sz="2400" i="0" smtClean="0">
                <a:latin typeface="+mn-lt"/>
                <a:sym typeface="Wingdings" pitchFamily="2" charset="2"/>
              </a:rPr>
              <a:t>variation</a:t>
            </a:r>
          </a:p>
          <a:p>
            <a:pPr>
              <a:lnSpc>
                <a:spcPct val="11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de-DE" sz="2400" i="0" smtClean="0">
                <a:latin typeface="+mn-lt"/>
                <a:sym typeface="Wingdings" pitchFamily="2" charset="2"/>
              </a:rPr>
              <a:t>Curvature is source of dispersion:</a:t>
            </a:r>
          </a:p>
          <a:p>
            <a:pPr>
              <a:lnSpc>
                <a:spcPct val="11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à"/>
            </a:pPr>
            <a:r>
              <a:rPr lang="en-US" altLang="de-DE" sz="2400" smtClean="0">
                <a:latin typeface="+mn-lt"/>
                <a:sym typeface="Wingdings" pitchFamily="2" charset="2"/>
              </a:rPr>
              <a:t>Optimization of curvature </a:t>
            </a:r>
            <a:r>
              <a:rPr lang="en-US" altLang="de-DE" sz="2400" i="1">
                <a:latin typeface="Times New Roman" pitchFamily="18" charset="0"/>
                <a:sym typeface="Wingdings" pitchFamily="2" charset="2"/>
              </a:rPr>
              <a:t>h</a:t>
            </a:r>
            <a:r>
              <a:rPr lang="en-US" altLang="de-DE" sz="2400">
                <a:latin typeface="Times New Roman" pitchFamily="18" charset="0"/>
                <a:sym typeface="Wingdings" pitchFamily="2" charset="2"/>
              </a:rPr>
              <a:t>(</a:t>
            </a:r>
            <a:r>
              <a:rPr lang="en-US" altLang="de-DE" sz="2400" i="1">
                <a:latin typeface="Times New Roman" pitchFamily="18" charset="0"/>
                <a:sym typeface="Wingdings" pitchFamily="2" charset="2"/>
              </a:rPr>
              <a:t>s</a:t>
            </a:r>
            <a:r>
              <a:rPr lang="en-US" altLang="de-DE" sz="2400" smtClean="0">
                <a:latin typeface="Times New Roman" pitchFamily="18" charset="0"/>
                <a:sym typeface="Wingdings" pitchFamily="2" charset="2"/>
              </a:rPr>
              <a:t>) </a:t>
            </a:r>
            <a:r>
              <a:rPr lang="en-US" altLang="de-DE" sz="2400" smtClean="0">
                <a:sym typeface="Wingdings" pitchFamily="2" charset="2"/>
              </a:rPr>
              <a:t>: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smtClean="0">
                <a:latin typeface="+mn-lt"/>
                <a:sym typeface="Symbol"/>
              </a:rPr>
              <a:t>approx. </a:t>
            </a:r>
            <a:r>
              <a:rPr lang="en-US" sz="2000" smtClean="0">
                <a:latin typeface="+mn-lt"/>
              </a:rPr>
              <a:t>hyperbolic </a:t>
            </a:r>
            <a:r>
              <a:rPr lang="en-US" sz="2000">
                <a:latin typeface="+mn-lt"/>
              </a:rPr>
              <a:t>field </a:t>
            </a:r>
            <a:r>
              <a:rPr lang="en-US" sz="2000" smtClean="0">
                <a:latin typeface="+mn-lt"/>
              </a:rPr>
              <a:t>variation</a:t>
            </a:r>
            <a:br>
              <a:rPr lang="en-US" sz="2000" smtClean="0">
                <a:latin typeface="+mn-lt"/>
              </a:rPr>
            </a:br>
            <a:r>
              <a:rPr lang="en-US" sz="1800" smtClean="0">
                <a:latin typeface="+mn-lt"/>
              </a:rPr>
              <a:t>(for symmetric bend, dispersion </a:t>
            </a:r>
            <a:br>
              <a:rPr lang="en-US" sz="1800" smtClean="0">
                <a:latin typeface="+mn-lt"/>
              </a:rPr>
            </a:br>
            <a:r>
              <a:rPr lang="en-US" sz="1800" smtClean="0">
                <a:latin typeface="+mn-lt"/>
              </a:rPr>
              <a:t>suppressor is different)</a:t>
            </a:r>
            <a:endParaRPr lang="en-US" sz="2000">
              <a:latin typeface="+mn-lt"/>
            </a:endParaRP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smtClean="0">
                <a:latin typeface="+mn-lt"/>
              </a:rPr>
              <a:t>Result </a:t>
            </a:r>
            <a:r>
              <a:rPr lang="en-US" sz="2000">
                <a:latin typeface="+mn-lt"/>
              </a:rPr>
              <a:t>for ½ symmetric bend  </a:t>
            </a:r>
            <a:r>
              <a:rPr lang="en-US" sz="2000" smtClean="0">
                <a:latin typeface="+mn-lt"/>
              </a:rPr>
              <a:t>     </a:t>
            </a:r>
            <a:r>
              <a:rPr lang="en-US" sz="2000" smtClean="0">
                <a:latin typeface="+mn-lt"/>
                <a:sym typeface="Wingdings"/>
              </a:rPr>
              <a:t></a:t>
            </a:r>
            <a:r>
              <a:rPr lang="en-US" sz="1800"/>
              <a:t/>
            </a:r>
            <a:br>
              <a:rPr lang="en-US" sz="1800"/>
            </a:br>
            <a:r>
              <a:rPr lang="en-US" sz="1600"/>
              <a:t>(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L = 0.8 m</a:t>
            </a:r>
            <a:r>
              <a:rPr lang="en-US" sz="1600"/>
              <a:t>, </a:t>
            </a:r>
            <a:r>
              <a:rPr lang="en-US" sz="1600">
                <a:latin typeface="Symbol" panose="05050102010706020507" pitchFamily="18" charset="2"/>
                <a:cs typeface="Times New Roman" panose="02020603050405020304" pitchFamily="18" charset="0"/>
              </a:rPr>
              <a:t>F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= 8°, 2.4 GeV </a:t>
            </a:r>
            <a:r>
              <a:rPr lang="en-US" sz="1600"/>
              <a:t>)</a:t>
            </a:r>
            <a:endParaRPr lang="en-US" sz="2000"/>
          </a:p>
          <a:p>
            <a:pPr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/>
              <a:buChar char="à"/>
            </a:pPr>
            <a:r>
              <a:rPr lang="en-US" sz="2400" smtClean="0">
                <a:latin typeface="+mn-lt"/>
              </a:rPr>
              <a:t>Trend</a:t>
            </a:r>
            <a:r>
              <a:rPr lang="en-US" sz="2400">
                <a:latin typeface="+mn-lt"/>
              </a:rPr>
              <a:t>:   </a:t>
            </a:r>
            <a:r>
              <a:rPr lang="de-DE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de-DE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  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  , </a:t>
            </a:r>
            <a:r>
              <a:rPr lang="de-DE" sz="2400" i="1"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de-DE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   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 0 , </a:t>
            </a:r>
            <a:r>
              <a:rPr lang="de-DE" sz="2400" i="1">
                <a:latin typeface="Symbol" panose="05050102010706020507" pitchFamily="18" charset="2"/>
                <a:cs typeface="Times New Roman" panose="02020603050405020304" pitchFamily="18" charset="0"/>
              </a:rPr>
              <a:t>h</a:t>
            </a:r>
            <a:r>
              <a:rPr lang="de-DE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   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 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0   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lang="en-US" altLang="de-DE" smtClean="0">
              <a:sym typeface="Wingdings" pitchFamily="2" charset="2"/>
            </a:endParaRPr>
          </a:p>
          <a:p>
            <a:pPr>
              <a:lnSpc>
                <a:spcPct val="11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à"/>
            </a:pPr>
            <a:endParaRPr lang="en-US" altLang="de-DE" sz="2400" i="0" smtClean="0">
              <a:latin typeface="+mn-lt"/>
              <a:sym typeface="Wingdings" pitchFamily="2" charset="2"/>
            </a:endParaRPr>
          </a:p>
          <a:p>
            <a:pPr>
              <a:lnSpc>
                <a:spcPct val="110000"/>
              </a:lnSpc>
              <a:buClr>
                <a:schemeClr val="tx1">
                  <a:lumMod val="50000"/>
                  <a:lumOff val="50000"/>
                </a:schemeClr>
              </a:buClr>
            </a:pPr>
            <a:endParaRPr lang="en-US" altLang="de-DE" sz="2400" i="0" smtClean="0">
              <a:sym typeface="Wingdings" pitchFamily="2" charset="2"/>
            </a:endParaRPr>
          </a:p>
        </p:txBody>
      </p:sp>
      <p:graphicFrame>
        <p:nvGraphicFramePr>
          <p:cNvPr id="25293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836225"/>
              </p:ext>
            </p:extLst>
          </p:nvPr>
        </p:nvGraphicFramePr>
        <p:xfrm>
          <a:off x="1043608" y="898339"/>
          <a:ext cx="3937000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61" name="Equation" r:id="rId8" imgW="1409400" imgH="291960" progId="Equation.3">
                  <p:embed/>
                </p:oleObj>
              </mc:Choice>
              <mc:Fallback>
                <p:oleObj name="Equation" r:id="rId8" imgW="14094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898339"/>
                        <a:ext cx="3937000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302697" y="4996279"/>
            <a:ext cx="206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smtClean="0">
                <a:solidFill>
                  <a:srgbClr val="0070C0"/>
                </a:solidFill>
              </a:rPr>
              <a:t>homogeneous bend</a:t>
            </a:r>
            <a:endParaRPr lang="de-DE" i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74733" y="4277844"/>
            <a:ext cx="1782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smtClean="0">
                <a:solidFill>
                  <a:srgbClr val="FF0000"/>
                </a:solidFill>
              </a:rPr>
              <a:t>optimized profile</a:t>
            </a:r>
            <a:endParaRPr lang="de-DE" i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74733" y="4622726"/>
            <a:ext cx="13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smtClean="0"/>
              <a:t>hyperbola fit</a:t>
            </a:r>
            <a:endParaRPr lang="de-DE" i="0"/>
          </a:p>
        </p:txBody>
      </p:sp>
      <p:sp>
        <p:nvSpPr>
          <p:cNvPr id="27" name="TextBox 26"/>
          <p:cNvSpPr txBox="1"/>
          <p:nvPr/>
        </p:nvSpPr>
        <p:spPr>
          <a:xfrm>
            <a:off x="4904477" y="5803706"/>
            <a:ext cx="908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smtClean="0">
                <a:solidFill>
                  <a:srgbClr val="FF0000"/>
                </a:solidFill>
                <a:sym typeface="Wingdings"/>
              </a:rPr>
              <a:t></a:t>
            </a:r>
            <a:endParaRPr lang="de-DE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38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64704"/>
            <a:ext cx="8229600" cy="1008112"/>
          </a:xfrm>
        </p:spPr>
        <p:txBody>
          <a:bodyPr>
            <a:normAutofit/>
          </a:bodyPr>
          <a:lstStyle/>
          <a:p>
            <a:r>
              <a:rPr lang="en-US" sz="2200" smtClean="0"/>
              <a:t>Optimization of field profile </a:t>
            </a:r>
            <a:r>
              <a:rPr lang="en-US" sz="2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200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200" smtClean="0"/>
              <a:t> for fixed </a:t>
            </a:r>
            <a:r>
              <a:rPr lang="de-DE" sz="2200" i="1" smtClean="0"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de-DE" sz="22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200" i="1" smtClean="0">
                <a:latin typeface="Symbol" panose="05050102010706020507" pitchFamily="18" charset="2"/>
                <a:cs typeface="Times New Roman" panose="02020603050405020304" pitchFamily="18" charset="0"/>
              </a:rPr>
              <a:t>h</a:t>
            </a:r>
            <a:r>
              <a:rPr lang="de-DE" sz="22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</a:p>
          <a:p>
            <a:pPr lvl="1">
              <a:spcBef>
                <a:spcPts val="0"/>
              </a:spcBef>
            </a:pPr>
            <a:r>
              <a:rPr lang="en-US" sz="1800" smtClean="0"/>
              <a:t>Emittance (</a:t>
            </a:r>
            <a:r>
              <a:rPr lang="en-US" sz="1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800" smtClean="0"/>
              <a:t>) vs. </a:t>
            </a:r>
            <a:r>
              <a:rPr lang="de-DE" sz="1800" i="1" smtClean="0"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de-DE" sz="18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800" i="1" smtClean="0">
                <a:latin typeface="Symbol" panose="05050102010706020507" pitchFamily="18" charset="2"/>
                <a:cs typeface="Times New Roman" panose="02020603050405020304" pitchFamily="18" charset="0"/>
              </a:rPr>
              <a:t>h</a:t>
            </a:r>
            <a:r>
              <a:rPr lang="de-DE" sz="18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1800" smtClean="0"/>
              <a:t> normalized to parameters for </a:t>
            </a:r>
            <a:br>
              <a:rPr lang="en-US" sz="1800" smtClean="0"/>
            </a:br>
            <a:r>
              <a:rPr lang="en-US" sz="1800" smtClean="0"/>
              <a:t>the “theoretical minimum emittance” of a homogenous bend.</a:t>
            </a:r>
            <a:endParaRPr lang="de-DE" sz="1800" baseline="-25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en-US" smtClean="0">
                <a:solidFill>
                  <a:schemeClr val="bg2"/>
                </a:solidFill>
              </a:rPr>
              <a:t>LGB optimization with optics constraints</a:t>
            </a:r>
            <a:endParaRPr lang="de-DE">
              <a:solidFill>
                <a:schemeClr val="bg2"/>
              </a:solidFill>
            </a:endParaRPr>
          </a:p>
        </p:txBody>
      </p:sp>
      <p:pic>
        <p:nvPicPr>
          <p:cNvPr id="274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08912" cy="98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lg" len="lg"/>
              </a14:hiddenLine>
            </a:ext>
          </a:extLst>
        </p:spPr>
      </p:pic>
      <p:pic>
        <p:nvPicPr>
          <p:cNvPr id="274436" name="Picture 4" descr="T:\idl\tme\slgb4d_ellipses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2" y="2713840"/>
            <a:ext cx="8928992" cy="334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2160" y="4941168"/>
            <a:ext cx="639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endParaRPr lang="de-DE" sz="1600" b="1" i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092284">
            <a:off x="1253653" y="3695086"/>
            <a:ext cx="639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endParaRPr lang="de-DE" sz="1600" b="1" i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402131">
            <a:off x="5813708" y="3617571"/>
            <a:ext cx="639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endParaRPr lang="de-DE" sz="1600" b="1" i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092284">
            <a:off x="1924598" y="3356889"/>
            <a:ext cx="630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endParaRPr lang="de-DE" sz="1600" i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692109">
            <a:off x="6498171" y="3244448"/>
            <a:ext cx="630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endParaRPr lang="de-DE" sz="1600" i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4578" y="4483289"/>
            <a:ext cx="639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endParaRPr lang="de-DE" sz="1600" b="1" i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H="1" flipV="1">
            <a:off x="5990733" y="4941168"/>
            <a:ext cx="121251" cy="169277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H="1" flipV="1">
            <a:off x="960217" y="4483289"/>
            <a:ext cx="121251" cy="169277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467544" y="6072876"/>
            <a:ext cx="8424936" cy="400110"/>
          </a:xfrm>
          <a:prstGeom prst="rect">
            <a:avLst/>
          </a:prstGeom>
          <a:solidFill>
            <a:srgbClr val="FFFF66"/>
          </a:solidFill>
          <a:ln w="2222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i="0" smtClean="0"/>
              <a:t>LGB requires small </a:t>
            </a:r>
            <a:r>
              <a:rPr lang="en-US" sz="2000" i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(~0)</a:t>
            </a:r>
            <a:r>
              <a:rPr lang="en-US" sz="2000" i="0" smtClean="0"/>
              <a:t> dispersion at centre, but</a:t>
            </a:r>
            <a:r>
              <a:rPr lang="en-US" sz="2000" i="0" smtClean="0">
                <a:sym typeface="Symbol"/>
              </a:rPr>
              <a:t> </a:t>
            </a:r>
            <a:r>
              <a:rPr lang="en-US" sz="2000" i="0" smtClean="0"/>
              <a:t>tolerates large beta function !</a:t>
            </a:r>
            <a:endParaRPr lang="de-DE" sz="2000" i="0"/>
          </a:p>
        </p:txBody>
      </p:sp>
      <p:sp>
        <p:nvSpPr>
          <p:cNvPr id="19" name="TextBox 18"/>
          <p:cNvSpPr txBox="1"/>
          <p:nvPr/>
        </p:nvSpPr>
        <p:spPr>
          <a:xfrm>
            <a:off x="4196469" y="4869520"/>
            <a:ext cx="839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 0.3</a:t>
            </a:r>
            <a:r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sz="1600" b="1" i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flipH="1">
            <a:off x="4915002" y="4821843"/>
            <a:ext cx="377078" cy="216954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902909"/>
              </p:ext>
            </p:extLst>
          </p:nvPr>
        </p:nvGraphicFramePr>
        <p:xfrm>
          <a:off x="6651566" y="836712"/>
          <a:ext cx="2384930" cy="56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0" name="Equation" r:id="rId5" imgW="1930400" imgH="457200" progId="Equation.3">
                  <p:embed/>
                </p:oleObj>
              </mc:Choice>
              <mc:Fallback>
                <p:oleObj name="Equation" r:id="rId5" imgW="1930400" imgH="457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566" y="836712"/>
                        <a:ext cx="2384930" cy="564562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8507179" y="56014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de-DE" sz="2400" b="1" i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995" y="559458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de-DE" sz="2400" b="1" i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62924" y="303325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de-DE" sz="2400" b="1" i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4458" name="Group 274457"/>
          <p:cNvGrpSpPr/>
          <p:nvPr/>
        </p:nvGrpSpPr>
        <p:grpSpPr>
          <a:xfrm>
            <a:off x="17837" y="2960883"/>
            <a:ext cx="4178632" cy="2640569"/>
            <a:chOff x="17837" y="2960883"/>
            <a:chExt cx="4178632" cy="2640569"/>
          </a:xfrm>
        </p:grpSpPr>
        <p:sp>
          <p:nvSpPr>
            <p:cNvPr id="23" name="TextBox 22"/>
            <p:cNvSpPr txBox="1"/>
            <p:nvPr/>
          </p:nvSpPr>
          <p:spPr>
            <a:xfrm>
              <a:off x="17837" y="296575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de-DE" sz="2400" b="1" i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251156" y="2965756"/>
              <a:ext cx="1053188" cy="615659"/>
            </a:xfrm>
            <a:prstGeom prst="ellipse">
              <a:avLst/>
            </a:prstGeom>
            <a:solidFill>
              <a:srgbClr val="FFFFCC">
                <a:alpha val="30980"/>
              </a:srgbClr>
            </a:solidFill>
            <a:ln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539552" y="3717032"/>
              <a:ext cx="3656917" cy="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539552" y="2965756"/>
              <a:ext cx="1152128" cy="75127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39552" y="3717032"/>
              <a:ext cx="3024336" cy="188442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448" name="TextBox 274447"/>
            <p:cNvSpPr txBox="1"/>
            <p:nvPr/>
          </p:nvSpPr>
          <p:spPr>
            <a:xfrm>
              <a:off x="2824921" y="3791996"/>
              <a:ext cx="1218986" cy="1200329"/>
            </a:xfrm>
            <a:prstGeom prst="rect">
              <a:avLst/>
            </a:prstGeom>
            <a:solidFill>
              <a:srgbClr val="FFFFCC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/>
                <a:t>usual operating region for TME cells</a:t>
              </a:r>
              <a:endParaRPr lang="de-DE"/>
            </a:p>
          </p:txBody>
        </p:sp>
        <p:cxnSp>
          <p:nvCxnSpPr>
            <p:cNvPr id="274450" name="Straight Arrow Connector 274449"/>
            <p:cNvCxnSpPr>
              <a:stCxn id="274448" idx="1"/>
              <a:endCxn id="25" idx="5"/>
            </p:cNvCxnSpPr>
            <p:nvPr/>
          </p:nvCxnSpPr>
          <p:spPr>
            <a:xfrm flipH="1" flipV="1">
              <a:off x="2150108" y="3491254"/>
              <a:ext cx="674813" cy="900907"/>
            </a:xfrm>
            <a:prstGeom prst="straightConnector1">
              <a:avLst/>
            </a:prstGeom>
            <a:ln w="38100">
              <a:solidFill>
                <a:srgbClr val="FFFF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451" name="TextBox 274450"/>
            <p:cNvSpPr txBox="1"/>
            <p:nvPr/>
          </p:nvSpPr>
          <p:spPr>
            <a:xfrm rot="19548703">
              <a:off x="441867" y="3240530"/>
              <a:ext cx="62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135°</a:t>
              </a:r>
              <a:endParaRPr lang="de-DE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251943" y="3422664"/>
              <a:ext cx="62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180°</a:t>
              </a:r>
              <a:endParaRPr lang="de-DE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 rot="1994441">
              <a:off x="3093261" y="5166583"/>
              <a:ext cx="62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225°</a:t>
              </a:r>
              <a:endParaRPr lang="de-DE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4452" name="TextBox 274451"/>
            <p:cNvSpPr txBox="1"/>
            <p:nvPr/>
          </p:nvSpPr>
          <p:spPr>
            <a:xfrm>
              <a:off x="2617264" y="2960883"/>
              <a:ext cx="1575881" cy="5652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mtClean="0">
                  <a:solidFill>
                    <a:schemeClr val="accent6">
                      <a:lumMod val="75000"/>
                    </a:schemeClr>
                  </a:solidFill>
                </a:rPr>
                <a:t>phase advance</a:t>
              </a:r>
              <a:br>
                <a:rPr lang="en-US" smtClean="0">
                  <a:solidFill>
                    <a:schemeClr val="accent6">
                      <a:lumMod val="75000"/>
                    </a:schemeClr>
                  </a:solidFill>
                </a:rPr>
              </a:br>
              <a:r>
                <a:rPr lang="en-US" smtClean="0">
                  <a:solidFill>
                    <a:schemeClr val="accent6">
                      <a:lumMod val="75000"/>
                    </a:schemeClr>
                  </a:solidFill>
                </a:rPr>
                <a:t>in TME cell</a:t>
              </a:r>
              <a:endParaRPr lang="de-DE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274459" name="Group 274458"/>
          <p:cNvGrpSpPr/>
          <p:nvPr/>
        </p:nvGrpSpPr>
        <p:grpSpPr>
          <a:xfrm>
            <a:off x="5918778" y="3320581"/>
            <a:ext cx="2776803" cy="2170676"/>
            <a:chOff x="5918778" y="3320581"/>
            <a:chExt cx="2776803" cy="2170676"/>
          </a:xfrm>
        </p:grpSpPr>
        <p:sp>
          <p:nvSpPr>
            <p:cNvPr id="51" name="Oval 50"/>
            <p:cNvSpPr/>
            <p:nvPr/>
          </p:nvSpPr>
          <p:spPr>
            <a:xfrm>
              <a:off x="5918778" y="4351412"/>
              <a:ext cx="1053188" cy="615659"/>
            </a:xfrm>
            <a:prstGeom prst="ellipse">
              <a:avLst/>
            </a:prstGeom>
            <a:solidFill>
              <a:srgbClr val="FF66FF">
                <a:alpha val="47059"/>
              </a:srgbClr>
            </a:solidFill>
            <a:ln>
              <a:solidFill>
                <a:srgbClr val="FF33C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372424" y="3320581"/>
              <a:ext cx="1304029" cy="923330"/>
            </a:xfrm>
            <a:prstGeom prst="rect">
              <a:avLst/>
            </a:prstGeom>
            <a:solidFill>
              <a:srgbClr val="FF66FF">
                <a:alpha val="65098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>
                  <a:solidFill>
                    <a:schemeClr val="bg1"/>
                  </a:solidFill>
                </a:rPr>
                <a:t>operating region for LGB cells</a:t>
              </a:r>
              <a:endParaRPr lang="de-DE">
                <a:solidFill>
                  <a:schemeClr val="bg1"/>
                </a:solidFill>
              </a:endParaRPr>
            </a:p>
          </p:txBody>
        </p:sp>
        <p:cxnSp>
          <p:nvCxnSpPr>
            <p:cNvPr id="62" name="Straight Arrow Connector 61"/>
            <p:cNvCxnSpPr>
              <a:stCxn id="61" idx="1"/>
              <a:endCxn id="51" idx="7"/>
            </p:cNvCxnSpPr>
            <p:nvPr/>
          </p:nvCxnSpPr>
          <p:spPr>
            <a:xfrm flipH="1">
              <a:off x="6817730" y="3782246"/>
              <a:ext cx="554694" cy="659327"/>
            </a:xfrm>
            <a:prstGeom prst="straightConnector1">
              <a:avLst/>
            </a:prstGeom>
            <a:ln w="38100">
              <a:solidFill>
                <a:srgbClr val="FF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7391550" y="4567927"/>
              <a:ext cx="1304031" cy="923330"/>
            </a:xfrm>
            <a:prstGeom prst="rect">
              <a:avLst/>
            </a:prstGeom>
            <a:solidFill>
              <a:srgbClr val="FF66FF">
                <a:alpha val="65098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>
                  <a:solidFill>
                    <a:schemeClr val="bg1"/>
                  </a:solidFill>
                </a:rPr>
                <a:t>how to suppress dispersion?</a:t>
              </a:r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74457" name="Down Arrow 274456"/>
            <p:cNvSpPr/>
            <p:nvPr/>
          </p:nvSpPr>
          <p:spPr>
            <a:xfrm>
              <a:off x="7914453" y="4243911"/>
              <a:ext cx="219970" cy="324016"/>
            </a:xfrm>
            <a:prstGeom prst="downArrow">
              <a:avLst/>
            </a:prstGeom>
            <a:solidFill>
              <a:srgbClr val="FF66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74460" name="TextBox 274459"/>
          <p:cNvSpPr txBox="1"/>
          <p:nvPr/>
        </p:nvSpPr>
        <p:spPr>
          <a:xfrm>
            <a:off x="539552" y="2680403"/>
            <a:ext cx="3653593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mtClean="0"/>
              <a:t>Homogeneous Bending Magnet</a:t>
            </a:r>
            <a:endParaRPr lang="de-DE"/>
          </a:p>
        </p:txBody>
      </p:sp>
      <p:sp>
        <p:nvSpPr>
          <p:cNvPr id="72" name="TextBox 71"/>
          <p:cNvSpPr txBox="1"/>
          <p:nvPr/>
        </p:nvSpPr>
        <p:spPr>
          <a:xfrm>
            <a:off x="5205385" y="2671299"/>
            <a:ext cx="3653593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mtClean="0"/>
              <a:t>Longitudinal Gradient Bend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415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en-US" altLang="de-DE" smtClean="0">
                <a:solidFill>
                  <a:srgbClr val="00B0F0"/>
                </a:solidFill>
              </a:rPr>
              <a:t>2</a:t>
            </a:r>
            <a:r>
              <a:rPr lang="en-US" altLang="de-DE" baseline="30000" smtClean="0">
                <a:solidFill>
                  <a:srgbClr val="00B0F0"/>
                </a:solidFill>
              </a:rPr>
              <a:t>nd</a:t>
            </a:r>
            <a:r>
              <a:rPr lang="en-US" altLang="de-DE" smtClean="0">
                <a:solidFill>
                  <a:srgbClr val="00B0F0"/>
                </a:solidFill>
              </a:rPr>
              <a:t> step</a:t>
            </a:r>
            <a:r>
              <a:rPr lang="en-US" altLang="de-DE" i="1" smtClean="0">
                <a:solidFill>
                  <a:srgbClr val="00B0F0"/>
                </a:solidFill>
              </a:rPr>
              <a:t> </a:t>
            </a:r>
            <a:r>
              <a:rPr lang="en-US" altLang="de-DE" i="1" smtClean="0">
                <a:solidFill>
                  <a:srgbClr val="FF66FF"/>
                </a:solidFill>
              </a:rPr>
              <a:t>     </a:t>
            </a:r>
            <a:r>
              <a:rPr lang="en-US" altLang="de-DE" smtClean="0">
                <a:solidFill>
                  <a:schemeClr val="bg2"/>
                </a:solidFill>
              </a:rPr>
              <a:t>The anti-bend (AB) </a:t>
            </a:r>
            <a:r>
              <a:rPr lang="en-US" altLang="de-DE" sz="2400" smtClean="0">
                <a:solidFill>
                  <a:schemeClr val="bg2"/>
                </a:solidFill>
              </a:rPr>
              <a:t>[or reverse/inverse bend]</a:t>
            </a:r>
            <a:endParaRPr lang="en-US" altLang="de-DE">
              <a:solidFill>
                <a:schemeClr val="bg2"/>
              </a:solidFill>
            </a:endParaRPr>
          </a:p>
        </p:txBody>
      </p:sp>
      <p:sp>
        <p:nvSpPr>
          <p:cNvPr id="249860" name="Rectangle 4"/>
          <p:cNvSpPr>
            <a:spLocks noChangeArrowheads="1"/>
          </p:cNvSpPr>
          <p:nvPr/>
        </p:nvSpPr>
        <p:spPr bwMode="auto">
          <a:xfrm>
            <a:off x="336602" y="692696"/>
            <a:ext cx="880739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de-DE" sz="2800" i="0" smtClean="0">
                <a:latin typeface="+mn-lt"/>
              </a:rPr>
              <a:t>General problem of dispersion matching: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de-DE" sz="2400" i="0" smtClean="0">
                <a:latin typeface="+mn-lt"/>
              </a:rPr>
              <a:t>dispersion production in dipoles </a:t>
            </a:r>
            <a:r>
              <a:rPr lang="en-US" altLang="de-DE" sz="2400" i="0" smtClean="0">
                <a:latin typeface="+mn-lt"/>
                <a:sym typeface="Symbol"/>
              </a:rPr>
              <a:t> “</a:t>
            </a:r>
            <a:r>
              <a:rPr lang="en-US" altLang="de-DE" sz="2400" i="0" smtClean="0">
                <a:latin typeface="+mn-lt"/>
              </a:rPr>
              <a:t>defocusing”: </a:t>
            </a:r>
            <a:r>
              <a:rPr lang="en-US" altLang="de-DE" sz="2400" i="0" smtClean="0"/>
              <a:t> </a:t>
            </a:r>
            <a:r>
              <a:rPr lang="en-US" altLang="de-DE" sz="2400" b="1" i="1" smtClean="0">
                <a:solidFill>
                  <a:srgbClr val="008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h</a:t>
            </a:r>
            <a:r>
              <a:rPr lang="en-US" altLang="de-DE" sz="2400" b="1" i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  </a:t>
            </a:r>
            <a:r>
              <a:rPr lang="en-US" altLang="de-DE" sz="2400" b="1" i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0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de-DE" sz="2800" i="0" smtClean="0">
                <a:latin typeface="+mn-lt"/>
              </a:rPr>
              <a:t>Quadrupoles in conventional (TME) cell: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de-DE" sz="2400" i="0" smtClean="0">
                <a:latin typeface="+mn-lt"/>
              </a:rPr>
              <a:t>over-focusing of beta function </a:t>
            </a:r>
            <a:r>
              <a:rPr lang="en-US" altLang="de-DE" sz="2400" b="1" i="1" smtClean="0">
                <a:solidFill>
                  <a:srgbClr val="0033CC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altLang="de-DE" sz="2400" b="1" i="1" baseline="-2500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de-DE" sz="2400">
                <a:sym typeface="Symbol"/>
              </a:rPr>
              <a:t> </a:t>
            </a:r>
            <a:r>
              <a:rPr lang="en-US" altLang="de-DE" sz="2400" smtClean="0">
                <a:sym typeface="Symbol"/>
              </a:rPr>
              <a:t/>
            </a:r>
            <a:br>
              <a:rPr lang="en-US" altLang="de-DE" sz="2400" smtClean="0">
                <a:sym typeface="Symbol"/>
              </a:rPr>
            </a:br>
            <a:r>
              <a:rPr lang="en-US" altLang="de-DE" sz="2400" smtClean="0">
                <a:sym typeface="Symbol"/>
              </a:rPr>
              <a:t> </a:t>
            </a:r>
            <a:r>
              <a:rPr lang="en-US" altLang="de-DE" sz="2000" smtClean="0">
                <a:sym typeface="Symbol"/>
              </a:rPr>
              <a:t>high </a:t>
            </a:r>
            <a:r>
              <a:rPr lang="en-US" altLang="de-DE" sz="2000" smtClean="0">
                <a:sym typeface="Symbol"/>
              </a:rPr>
              <a:t>phase advance &amp; chromaticity </a:t>
            </a:r>
            <a:r>
              <a:rPr lang="en-US" altLang="de-DE" sz="2000" b="1" smtClean="0">
                <a:solidFill>
                  <a:srgbClr val="FF0000"/>
                </a:solidFill>
                <a:sym typeface="Wingdings"/>
              </a:rPr>
              <a:t></a:t>
            </a:r>
            <a:endParaRPr lang="en-US" altLang="de-DE" sz="2000" b="1" i="1" baseline="-250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de-DE" sz="2400" i="0" smtClean="0">
                <a:latin typeface="+mn-lt"/>
              </a:rPr>
              <a:t>insufficient focusing of dispersion </a:t>
            </a:r>
            <a:r>
              <a:rPr lang="en-US" altLang="de-DE" sz="2400" b="1" i="1" smtClean="0">
                <a:solidFill>
                  <a:srgbClr val="008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h</a:t>
            </a:r>
            <a:br>
              <a:rPr lang="en-US" altLang="de-DE" sz="2400" b="1" i="1" smtClean="0">
                <a:solidFill>
                  <a:srgbClr val="008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</a:br>
            <a:r>
              <a:rPr lang="en-US" altLang="de-DE" sz="2400" smtClean="0">
                <a:sym typeface="Symbol"/>
              </a:rPr>
              <a:t> </a:t>
            </a:r>
            <a:r>
              <a:rPr lang="en-US" altLang="de-DE" sz="2000" smtClean="0">
                <a:sym typeface="Symbol"/>
              </a:rPr>
              <a:t>compromise on emittance</a:t>
            </a:r>
            <a:r>
              <a:rPr lang="en-US" altLang="de-DE" sz="2000" b="1">
                <a:solidFill>
                  <a:srgbClr val="FF0000"/>
                </a:solidFill>
                <a:sym typeface="Wingdings"/>
              </a:rPr>
              <a:t> </a:t>
            </a:r>
            <a:endParaRPr lang="en-US" altLang="de-DE" sz="2000" b="1" i="1">
              <a:solidFill>
                <a:srgbClr val="008000"/>
              </a:solidFill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+mn-lt"/>
              </a:rPr>
              <a:t>LGB</a:t>
            </a:r>
            <a:r>
              <a:rPr lang="en-US" sz="2800">
                <a:latin typeface="+mn-lt"/>
              </a:rPr>
              <a:t> </a:t>
            </a:r>
            <a:r>
              <a:rPr lang="en-US" sz="2800" b="1" i="1" smtClean="0">
                <a:latin typeface="+mn-lt"/>
              </a:rPr>
              <a:t>needs</a:t>
            </a:r>
            <a:r>
              <a:rPr lang="en-US" sz="2800" smtClean="0">
                <a:latin typeface="+mn-lt"/>
              </a:rPr>
              <a:t> </a:t>
            </a:r>
            <a:r>
              <a:rPr lang="en-US" altLang="de-DE" sz="2800" b="1" i="1" smtClean="0">
                <a:solidFill>
                  <a:srgbClr val="008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h</a:t>
            </a:r>
            <a:r>
              <a:rPr lang="en-US" altLang="de-DE" sz="2800" b="1" baseline="-25000" smtClean="0">
                <a:solidFill>
                  <a:srgbClr val="008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0 </a:t>
            </a:r>
            <a:r>
              <a:rPr lang="en-US" altLang="de-DE" sz="2800" b="1" smtClean="0">
                <a:solidFill>
                  <a:srgbClr val="008000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 0</a:t>
            </a:r>
            <a:r>
              <a:rPr lang="en-US" altLang="de-DE" sz="2800">
                <a:latin typeface="+mn-lt"/>
                <a:sym typeface="Symbol"/>
              </a:rPr>
              <a:t> </a:t>
            </a:r>
            <a:r>
              <a:rPr lang="en-US" altLang="de-DE" sz="2800" smtClean="0">
                <a:latin typeface="+mn-lt"/>
                <a:sym typeface="Symbol"/>
              </a:rPr>
              <a:t>   </a:t>
            </a:r>
            <a:r>
              <a:rPr lang="en-US" altLang="de-DE" sz="2800" smtClean="0">
                <a:latin typeface="+mn-lt"/>
                <a:sym typeface="Symbol"/>
              </a:rPr>
              <a:t>   </a:t>
            </a:r>
            <a:r>
              <a:rPr lang="en-US" sz="2800" smtClean="0">
                <a:latin typeface="+mn-lt"/>
              </a:rPr>
              <a:t>but</a:t>
            </a:r>
            <a:r>
              <a:rPr lang="en-US" sz="2800" smtClean="0">
                <a:latin typeface="+mn-lt"/>
                <a:sym typeface="Symbol"/>
              </a:rPr>
              <a:t> </a:t>
            </a:r>
            <a:r>
              <a:rPr lang="en-US" sz="2800">
                <a:latin typeface="+mn-lt"/>
              </a:rPr>
              <a:t>tolerates </a:t>
            </a:r>
            <a:r>
              <a:rPr lang="en-US" sz="2800" smtClean="0">
                <a:latin typeface="+mn-lt"/>
              </a:rPr>
              <a:t>moderate </a:t>
            </a:r>
            <a:r>
              <a:rPr lang="en-US" altLang="de-DE" sz="2800" b="1" i="1" smtClean="0">
                <a:solidFill>
                  <a:srgbClr val="0033CC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altLang="de-DE" sz="2800" b="1" i="1" baseline="-2500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de-DE" sz="2800">
              <a:latin typeface="+mn-lt"/>
            </a:endParaRPr>
          </a:p>
          <a:p>
            <a:pPr marL="5715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en-US" altLang="de-DE" b="1">
                <a:solidFill>
                  <a:srgbClr val="7030A0"/>
                </a:solidFill>
                <a:sym typeface="Wingdings"/>
              </a:rPr>
              <a:t> </a:t>
            </a:r>
            <a:r>
              <a:rPr lang="en-US" altLang="de-DE" b="1" smtClean="0">
                <a:solidFill>
                  <a:srgbClr val="7030A0"/>
                </a:solidFill>
                <a:sym typeface="Wingdings"/>
              </a:rPr>
              <a:t>  </a:t>
            </a:r>
            <a:r>
              <a:rPr lang="en-US" altLang="de-DE" sz="2800" b="1" i="0" smtClean="0">
                <a:solidFill>
                  <a:srgbClr val="7030A0"/>
                </a:solidFill>
                <a:sym typeface="Wingdings"/>
              </a:rPr>
              <a:t> </a:t>
            </a:r>
            <a:r>
              <a:rPr lang="en-US" altLang="de-DE" sz="2800" i="0" smtClean="0">
                <a:sym typeface="Wingdings"/>
              </a:rPr>
              <a:t>to do: </a:t>
            </a:r>
            <a:r>
              <a:rPr lang="en-US" altLang="de-DE" sz="2800" i="0" smtClean="0">
                <a:sym typeface="Wingdings" panose="05000000000000000000" pitchFamily="2" charset="2"/>
              </a:rPr>
              <a:t> </a:t>
            </a:r>
            <a:r>
              <a:rPr lang="en-US" altLang="de-DE" sz="2800" b="1" i="1">
                <a:solidFill>
                  <a:srgbClr val="00B0F0"/>
                </a:solidFill>
                <a:latin typeface="+mn-lt"/>
                <a:sym typeface="Wingdings" panose="05000000000000000000" pitchFamily="2" charset="2"/>
              </a:rPr>
              <a:t>d</a:t>
            </a:r>
            <a:r>
              <a:rPr lang="en-US" altLang="de-DE" sz="2800" b="1" i="1" smtClean="0">
                <a:solidFill>
                  <a:srgbClr val="00B0F0"/>
                </a:solidFill>
                <a:latin typeface="+mn-lt"/>
              </a:rPr>
              <a:t>isentangle</a:t>
            </a:r>
            <a:r>
              <a:rPr lang="en-US" altLang="de-DE" sz="2800" i="0" smtClean="0">
                <a:latin typeface="+mn-lt"/>
              </a:rPr>
              <a:t> </a:t>
            </a:r>
            <a:r>
              <a:rPr lang="en-US" altLang="de-DE" sz="2800" b="1" i="1">
                <a:solidFill>
                  <a:srgbClr val="008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h</a:t>
            </a:r>
            <a:r>
              <a:rPr lang="en-US" altLang="de-DE" sz="2800"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altLang="de-DE" sz="2800" smtClean="0"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altLang="de-DE" sz="2800" i="0" smtClean="0">
                <a:latin typeface="+mn-lt"/>
              </a:rPr>
              <a:t>and</a:t>
            </a:r>
            <a:r>
              <a:rPr lang="en-US" altLang="de-DE" sz="2800" i="0" smtClean="0"/>
              <a:t> </a:t>
            </a:r>
            <a:r>
              <a:rPr lang="en-US" altLang="de-DE" sz="2800" b="1" i="1" smtClean="0">
                <a:solidFill>
                  <a:srgbClr val="0033CC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altLang="de-DE" sz="2800" b="1" i="1" baseline="-2500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de-DE" sz="2800" i="0" smtClean="0"/>
              <a:t> </a:t>
            </a:r>
            <a:endParaRPr lang="en-US" altLang="de-DE" sz="2800" b="1" i="0" smtClean="0"/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de-DE" sz="2800" i="0" smtClean="0">
                <a:latin typeface="+mn-lt"/>
              </a:rPr>
              <a:t>use </a:t>
            </a:r>
            <a:r>
              <a:rPr lang="en-US" altLang="de-DE" sz="2800" b="1" i="1" smtClean="0">
                <a:solidFill>
                  <a:srgbClr val="9900FF"/>
                </a:solidFill>
                <a:latin typeface="+mn-lt"/>
              </a:rPr>
              <a:t>anti-bend </a:t>
            </a:r>
            <a:r>
              <a:rPr lang="en-US" altLang="de-DE" sz="2800" b="1" smtClean="0">
                <a:solidFill>
                  <a:srgbClr val="9900FF"/>
                </a:solidFill>
                <a:latin typeface="+mn-lt"/>
                <a:sym typeface="Wingdings" panose="05000000000000000000" pitchFamily="2" charset="2"/>
              </a:rPr>
              <a:t>(AB)</a:t>
            </a:r>
            <a:r>
              <a:rPr lang="en-US" altLang="de-DE" sz="2800" b="1" i="1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altLang="de-DE" sz="2800">
                <a:latin typeface="+mn-lt"/>
              </a:rPr>
              <a:t>angle </a:t>
            </a:r>
            <a:r>
              <a:rPr lang="en-US" altLang="de-DE" sz="2800" b="1" i="1">
                <a:solidFill>
                  <a:srgbClr val="9900FF"/>
                </a:solidFill>
                <a:latin typeface="Symbol" pitchFamily="18" charset="2"/>
                <a:sym typeface="Symbol" pitchFamily="18" charset="2"/>
              </a:rPr>
              <a:t>q</a:t>
            </a:r>
            <a:r>
              <a:rPr lang="en-US" altLang="de-DE" sz="2800" b="1">
                <a:solidFill>
                  <a:srgbClr val="9900FF"/>
                </a:solidFill>
                <a:latin typeface="Symbol" pitchFamily="18" charset="2"/>
                <a:sym typeface="Symbol" pitchFamily="18" charset="2"/>
              </a:rPr>
              <a:t>  </a:t>
            </a:r>
            <a:r>
              <a:rPr lang="en-US" altLang="de-DE" sz="2800" b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&lt;  </a:t>
            </a:r>
            <a:r>
              <a:rPr lang="en-US" altLang="de-DE" sz="280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0</a:t>
            </a:r>
            <a:r>
              <a:rPr lang="en-US" altLang="de-DE" sz="2800" b="1">
                <a:solidFill>
                  <a:srgbClr val="9900FF"/>
                </a:solidFill>
                <a:latin typeface="+mn-lt"/>
                <a:sym typeface="Symbol" pitchFamily="18" charset="2"/>
              </a:rPr>
              <a:t> </a:t>
            </a:r>
            <a:r>
              <a:rPr lang="en-US" altLang="de-DE" sz="2800" b="1">
                <a:sym typeface="Symbol"/>
              </a:rPr>
              <a:t> </a:t>
            </a:r>
            <a:r>
              <a:rPr lang="en-US" altLang="de-DE" sz="2800" i="0" smtClean="0">
                <a:latin typeface="+mn-lt"/>
              </a:rPr>
              <a:t>kick  </a:t>
            </a:r>
            <a:r>
              <a:rPr lang="en-US" altLang="de-DE" sz="2800" b="1" i="0" smtClean="0">
                <a:solidFill>
                  <a:srgbClr val="008000"/>
                </a:solidFill>
                <a:latin typeface="Symbol" pitchFamily="18" charset="2"/>
              </a:rPr>
              <a:t>D</a:t>
            </a:r>
            <a:r>
              <a:rPr lang="en-US" altLang="de-DE" sz="2800" b="1" i="1" smtClean="0">
                <a:solidFill>
                  <a:srgbClr val="008000"/>
                </a:solidFill>
                <a:latin typeface="Symbol" pitchFamily="18" charset="2"/>
              </a:rPr>
              <a:t>h</a:t>
            </a:r>
            <a:r>
              <a:rPr lang="en-US" altLang="de-DE" sz="2800" b="1" i="1" smtClean="0">
                <a:solidFill>
                  <a:srgbClr val="008000"/>
                </a:solidFill>
              </a:rPr>
              <a:t>’</a:t>
            </a:r>
            <a:r>
              <a:rPr lang="en-US" altLang="de-DE" sz="2800" b="1" i="0" smtClean="0">
                <a:solidFill>
                  <a:srgbClr val="008000"/>
                </a:solidFill>
              </a:rPr>
              <a:t> </a:t>
            </a:r>
            <a:r>
              <a:rPr lang="en-US" altLang="de-DE" sz="2800" b="1" i="0" smtClean="0">
                <a:latin typeface="Times New Roman" pitchFamily="18" charset="0"/>
                <a:sym typeface="Symbol" pitchFamily="18" charset="2"/>
              </a:rPr>
              <a:t>=</a:t>
            </a:r>
            <a:r>
              <a:rPr lang="en-US" altLang="de-DE" sz="2800" b="1" i="0" smtClean="0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de-DE" sz="2800" b="1" i="1" smtClean="0">
                <a:solidFill>
                  <a:srgbClr val="9900FF"/>
                </a:solidFill>
                <a:latin typeface="Symbol" pitchFamily="18" charset="2"/>
                <a:sym typeface="Symbol" pitchFamily="18" charset="2"/>
              </a:rPr>
              <a:t>q</a:t>
            </a:r>
            <a:r>
              <a:rPr lang="en-US" altLang="de-DE" sz="2800" b="1" i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de-DE" sz="2800" b="1" i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de-DE" sz="28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&lt; </a:t>
            </a:r>
            <a:r>
              <a:rPr lang="en-US" altLang="de-DE" sz="2800" b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0</a:t>
            </a:r>
            <a:r>
              <a:rPr lang="en-US" altLang="de-DE" sz="2800" i="0" smtClean="0">
                <a:latin typeface="+mn-lt"/>
              </a:rPr>
              <a:t> </a:t>
            </a:r>
            <a:endParaRPr lang="en-US" altLang="de-DE" sz="2800" b="1" i="0" smtClean="0">
              <a:solidFill>
                <a:srgbClr val="9900FF"/>
              </a:solidFill>
              <a:latin typeface="+mn-lt"/>
              <a:sym typeface="Symbol" pitchFamily="18" charset="2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de-DE" sz="2800" b="1" smtClean="0">
                <a:solidFill>
                  <a:srgbClr val="9900FF"/>
                </a:solidFill>
                <a:latin typeface="+mn-lt"/>
                <a:sym typeface="Symbol" pitchFamily="18" charset="2"/>
              </a:rPr>
              <a:t>AB </a:t>
            </a:r>
            <a:r>
              <a:rPr lang="en-US" altLang="de-DE" sz="2800" smtClean="0">
                <a:latin typeface="+mn-lt"/>
              </a:rPr>
              <a:t>out of phase </a:t>
            </a:r>
            <a:r>
              <a:rPr lang="en-US" altLang="de-DE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(60-80°) </a:t>
            </a:r>
            <a:r>
              <a:rPr lang="en-US" altLang="de-DE" sz="2800" smtClean="0">
                <a:latin typeface="+mn-lt"/>
              </a:rPr>
              <a:t>with </a:t>
            </a:r>
            <a:r>
              <a:rPr lang="en-US" altLang="de-DE" sz="280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LGB</a:t>
            </a:r>
            <a:r>
              <a:rPr lang="en-US" altLang="de-DE" sz="2800" smtClean="0">
                <a:latin typeface="+mn-lt"/>
              </a:rPr>
              <a:t>: </a:t>
            </a:r>
            <a:br>
              <a:rPr lang="en-US" altLang="de-DE" sz="2800" smtClean="0">
                <a:latin typeface="+mn-lt"/>
              </a:rPr>
            </a:br>
            <a:r>
              <a:rPr lang="en-US" altLang="de-DE" sz="2800" smtClean="0">
                <a:latin typeface="+mn-lt"/>
              </a:rPr>
              <a:t> </a:t>
            </a:r>
            <a:r>
              <a:rPr lang="en-US" altLang="de-DE" sz="2800" b="1" smtClean="0">
                <a:solidFill>
                  <a:srgbClr val="7030A0"/>
                </a:solidFill>
                <a:sym typeface="Wingdings"/>
              </a:rPr>
              <a:t>  </a:t>
            </a:r>
            <a:r>
              <a:rPr lang="en-US" altLang="de-DE" sz="2800" b="1" smtClean="0">
                <a:solidFill>
                  <a:srgbClr val="008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altLang="de-DE" sz="2800" b="1" i="1" smtClean="0">
                <a:solidFill>
                  <a:srgbClr val="008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h</a:t>
            </a:r>
            <a:r>
              <a:rPr lang="en-US" altLang="de-DE" sz="2800" b="1" i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de-DE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sz="28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&lt; 0 </a:t>
            </a:r>
            <a:r>
              <a:rPr lang="en-US" altLang="de-DE" sz="2800" smtClean="0">
                <a:latin typeface="+mn-lt"/>
                <a:sym typeface="Symbol" pitchFamily="18" charset="2"/>
              </a:rPr>
              <a:t>at </a:t>
            </a:r>
            <a:r>
              <a:rPr lang="en-US" altLang="de-DE" sz="2800" smtClean="0">
                <a:solidFill>
                  <a:srgbClr val="9900FF"/>
                </a:solidFill>
                <a:latin typeface="+mn-lt"/>
                <a:sym typeface="Symbol" pitchFamily="18" charset="2"/>
              </a:rPr>
              <a:t>AB</a:t>
            </a:r>
            <a:r>
              <a:rPr lang="en-US" altLang="de-DE" sz="2800" smtClean="0">
                <a:latin typeface="+mn-lt"/>
                <a:sym typeface="Symbol" pitchFamily="18" charset="2"/>
              </a:rPr>
              <a:t>   </a:t>
            </a:r>
            <a:r>
              <a:rPr lang="en-US" altLang="de-DE" sz="2800" b="1" smtClean="0">
                <a:latin typeface="+mn-lt"/>
                <a:sym typeface="Symbol"/>
              </a:rPr>
              <a:t>   </a:t>
            </a:r>
            <a:r>
              <a:rPr lang="en-US" altLang="de-DE" sz="2800" b="1" smtClean="0">
                <a:solidFill>
                  <a:srgbClr val="008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altLang="de-DE" sz="2800" b="1" i="1" smtClean="0">
                <a:solidFill>
                  <a:srgbClr val="008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h</a:t>
            </a:r>
            <a:r>
              <a:rPr lang="en-US" altLang="de-DE" sz="2800" b="1" i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sz="2800" b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sz="28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&lt; </a:t>
            </a:r>
            <a:r>
              <a:rPr lang="en-US" altLang="de-DE" sz="2800" b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0</a:t>
            </a:r>
            <a:r>
              <a:rPr lang="en-US" altLang="de-DE" sz="2800" b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altLang="de-DE" sz="2800" smtClean="0">
                <a:latin typeface="+mn-lt"/>
              </a:rPr>
              <a:t>at </a:t>
            </a:r>
            <a:r>
              <a:rPr lang="en-US" altLang="de-DE" sz="280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LGB </a:t>
            </a:r>
            <a:r>
              <a:rPr lang="en-US" altLang="de-DE" sz="2800" b="1" smtClean="0">
                <a:solidFill>
                  <a:srgbClr val="00B050"/>
                </a:solidFill>
                <a:latin typeface="+mn-lt"/>
                <a:sym typeface="Wingdings"/>
              </a:rPr>
              <a:t></a:t>
            </a:r>
            <a:endParaRPr lang="en-US" altLang="de-DE" sz="2000" b="1" i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347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508644"/>
              </p:ext>
            </p:extLst>
          </p:nvPr>
        </p:nvGraphicFramePr>
        <p:xfrm>
          <a:off x="1405952" y="3200"/>
          <a:ext cx="6311901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4" name="Equation" r:id="rId4" imgW="3035160" imgH="279360" progId="Equation.3">
                  <p:embed/>
                </p:oleObj>
              </mc:Choice>
              <mc:Fallback>
                <p:oleObj name="Equation" r:id="rId4" imgW="30351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5952" y="3200"/>
                        <a:ext cx="6311901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79512" y="763502"/>
            <a:ext cx="8775876" cy="266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de-DE" sz="2800" kern="0" smtClean="0"/>
              <a:t>Anti-bend </a:t>
            </a:r>
            <a:r>
              <a:rPr lang="en-US" altLang="de-DE" sz="2800" kern="0" smtClean="0">
                <a:sym typeface="Wingdings"/>
              </a:rPr>
              <a:t> </a:t>
            </a:r>
            <a:r>
              <a:rPr lang="en-US" altLang="de-DE" sz="2800" kern="0">
                <a:sym typeface="Wingdings"/>
              </a:rPr>
              <a:t>n</a:t>
            </a:r>
            <a:r>
              <a:rPr lang="en-US" altLang="de-DE" sz="2800" kern="0" smtClean="0"/>
              <a:t>egative momentum compaction factor</a:t>
            </a:r>
            <a:br>
              <a:rPr lang="en-US" altLang="de-DE" sz="2800" kern="0" smtClean="0"/>
            </a:br>
            <a:r>
              <a:rPr lang="en-US" altLang="de-DE" sz="2800" kern="0" smtClean="0"/>
              <a:t/>
            </a:r>
            <a:br>
              <a:rPr lang="en-US" altLang="de-DE" sz="2800" kern="0" smtClean="0"/>
            </a:br>
            <a:endParaRPr lang="en-US" altLang="de-DE" sz="2800" kern="0" smtClean="0"/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endParaRPr lang="en-US" altLang="de-DE" sz="2800" kern="0" smtClean="0"/>
          </a:p>
          <a:p>
            <a:pPr marL="0" indent="0"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en-US" altLang="de-DE" sz="2800" kern="0" smtClean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 altLang="de-DE" smtClean="0"/>
              <a:t>Momentum compaction </a:t>
            </a:r>
            <a:endParaRPr lang="en-US" altLang="de-DE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145715"/>
              </p:ext>
            </p:extLst>
          </p:nvPr>
        </p:nvGraphicFramePr>
        <p:xfrm>
          <a:off x="1565852" y="1394638"/>
          <a:ext cx="3852162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5" name="Equation" r:id="rId6" imgW="1600200" imgH="507960" progId="Equation.3">
                  <p:embed/>
                </p:oleObj>
              </mc:Choice>
              <mc:Fallback>
                <p:oleObj name="Equation" r:id="rId6" imgW="16002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852" y="1394638"/>
                        <a:ext cx="3852162" cy="1224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03377" y="1173024"/>
            <a:ext cx="67518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6600FF"/>
                </a:solidFill>
              </a:rPr>
              <a:t>small</a:t>
            </a:r>
            <a:endParaRPr lang="de-DE">
              <a:solidFill>
                <a:srgbClr val="6600FF"/>
              </a:solidFill>
            </a:endParaRPr>
          </a:p>
        </p:txBody>
      </p:sp>
      <p:cxnSp>
        <p:nvCxnSpPr>
          <p:cNvPr id="6" name="Straight Arrow Connector 5"/>
          <p:cNvCxnSpPr>
            <a:stCxn id="3" idx="2"/>
          </p:cNvCxnSpPr>
          <p:nvPr/>
        </p:nvCxnSpPr>
        <p:spPr>
          <a:xfrm flipH="1">
            <a:off x="3232958" y="1542356"/>
            <a:ext cx="108012" cy="28235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98891" y="1173024"/>
            <a:ext cx="64767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6600FF"/>
                </a:solidFill>
              </a:rPr>
              <a:t>large</a:t>
            </a:r>
            <a:endParaRPr lang="de-DE">
              <a:solidFill>
                <a:srgbClr val="6600FF"/>
              </a:solidFill>
            </a:endParaRPr>
          </a:p>
        </p:txBody>
      </p:sp>
      <p:cxnSp>
        <p:nvCxnSpPr>
          <p:cNvPr id="18" name="Straight Arrow Connector 17"/>
          <p:cNvCxnSpPr>
            <a:stCxn id="15" idx="2"/>
          </p:cNvCxnSpPr>
          <p:nvPr/>
        </p:nvCxnSpPr>
        <p:spPr>
          <a:xfrm>
            <a:off x="4422730" y="1542356"/>
            <a:ext cx="94677" cy="28235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375392" y="2419686"/>
            <a:ext cx="98232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6600FF"/>
                </a:solidFill>
              </a:rPr>
              <a:t>negative</a:t>
            </a:r>
            <a:endParaRPr lang="de-DE">
              <a:solidFill>
                <a:srgbClr val="6600FF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4784990" y="2121940"/>
            <a:ext cx="108012" cy="28286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580388" y="1683534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0</a:t>
            </a:r>
            <a:endParaRPr lang="de-DE" sz="320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-15960" y="2922721"/>
            <a:ext cx="9166820" cy="6926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 history </a:t>
            </a:r>
            <a:endParaRPr lang="de-DE" i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15" y="3732554"/>
            <a:ext cx="80200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942" y="4586678"/>
            <a:ext cx="58483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342" y="5920178"/>
            <a:ext cx="36004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67046" y="4912066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1980’s/90’s: proposed for isochronous rings and to increase damping  - </a:t>
            </a:r>
            <a:r>
              <a:rPr lang="en-US" sz="2000" i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but  </a:t>
            </a:r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</a:t>
            </a:r>
            <a:endParaRPr lang="de-DE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5058637" y="5920178"/>
            <a:ext cx="3600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998006" y="6120203"/>
            <a:ext cx="24209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074861" y="4181211"/>
            <a:ext cx="1563248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  <a:latin typeface="ManuskriptGotisch" pitchFamily="2" charset="0"/>
              </a:rPr>
              <a:t>PAC 1989</a:t>
            </a:r>
            <a:endParaRPr lang="de-DE" sz="2400" b="1">
              <a:solidFill>
                <a:schemeClr val="accent6">
                  <a:lumMod val="50000"/>
                </a:schemeClr>
              </a:solidFill>
              <a:latin typeface="ManuskriptGotisc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65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1" grpId="0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solidFill>
                  <a:schemeClr val="bg2">
                    <a:lumMod val="90000"/>
                  </a:schemeClr>
                </a:solidFill>
              </a:rPr>
              <a:t>in a nutshell </a:t>
            </a:r>
            <a:r>
              <a:rPr lang="en-US" smtClean="0">
                <a:solidFill>
                  <a:schemeClr val="bg2">
                    <a:lumMod val="90000"/>
                  </a:schemeClr>
                </a:solidFill>
                <a:sym typeface="Symbol"/>
              </a:rPr>
              <a:t></a:t>
            </a:r>
            <a:r>
              <a:rPr lang="en-US" smtClean="0">
                <a:solidFill>
                  <a:schemeClr val="bg2">
                    <a:lumMod val="90000"/>
                  </a:schemeClr>
                </a:solidFill>
              </a:rPr>
              <a:t> the way to minimum emittance</a:t>
            </a:r>
            <a:endParaRPr lang="de-DE">
              <a:solidFill>
                <a:schemeClr val="bg2">
                  <a:lumMod val="90000"/>
                </a:scheme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15016" y="2957411"/>
            <a:ext cx="4608513" cy="928687"/>
            <a:chOff x="1043608" y="3356992"/>
            <a:chExt cx="4608513" cy="928687"/>
          </a:xfrm>
        </p:grpSpPr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4989623" y="3429000"/>
              <a:ext cx="287337" cy="36036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3366FF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4700698" y="3862388"/>
              <a:ext cx="288925" cy="3587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3366FF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276960" y="3862388"/>
              <a:ext cx="287338" cy="358775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3366FF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5058935"/>
                </p:ext>
              </p:extLst>
            </p:nvPr>
          </p:nvGraphicFramePr>
          <p:xfrm>
            <a:off x="1043608" y="3356992"/>
            <a:ext cx="4608513" cy="928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34" name="Equation" r:id="rId3" imgW="2146300" imgH="431800" progId="Equation.3">
                    <p:embed/>
                  </p:oleObj>
                </mc:Choice>
                <mc:Fallback>
                  <p:oleObj name="Equation" r:id="rId3" imgW="21463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3608" y="3356992"/>
                          <a:ext cx="4608513" cy="9286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6104522"/>
              </p:ext>
            </p:extLst>
          </p:nvPr>
        </p:nvGraphicFramePr>
        <p:xfrm>
          <a:off x="358896" y="3656886"/>
          <a:ext cx="1495883" cy="509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5" name="Equation" r:id="rId5" imgW="1155700" imgH="393700" progId="Equation.3">
                  <p:embed/>
                </p:oleObj>
              </mc:Choice>
              <mc:Fallback>
                <p:oleObj name="Equation" r:id="rId5" imgW="1155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896" y="3656886"/>
                        <a:ext cx="1495883" cy="5095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7" name="Group 56"/>
          <p:cNvGrpSpPr/>
          <p:nvPr/>
        </p:nvGrpSpPr>
        <p:grpSpPr>
          <a:xfrm>
            <a:off x="467544" y="4354687"/>
            <a:ext cx="3240360" cy="2077107"/>
            <a:chOff x="467544" y="4354687"/>
            <a:chExt cx="3240360" cy="2077107"/>
          </a:xfrm>
        </p:grpSpPr>
        <p:grpSp>
          <p:nvGrpSpPr>
            <p:cNvPr id="50" name="Group 49"/>
            <p:cNvGrpSpPr/>
            <p:nvPr/>
          </p:nvGrpSpPr>
          <p:grpSpPr>
            <a:xfrm>
              <a:off x="2212262" y="4354687"/>
              <a:ext cx="1495642" cy="679708"/>
              <a:chOff x="3111148" y="4293096"/>
              <a:chExt cx="1495642" cy="679708"/>
            </a:xfrm>
          </p:grpSpPr>
          <p:sp>
            <p:nvSpPr>
              <p:cNvPr id="44" name="Rectangle 28"/>
              <p:cNvSpPr>
                <a:spLocks noChangeArrowheads="1"/>
              </p:cNvSpPr>
              <p:nvPr/>
            </p:nvSpPr>
            <p:spPr bwMode="auto">
              <a:xfrm>
                <a:off x="3111148" y="4293096"/>
                <a:ext cx="1495642" cy="6797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366FF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aphicFrame>
            <p:nvGraphicFramePr>
              <p:cNvPr id="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88136133"/>
                  </p:ext>
                </p:extLst>
              </p:nvPr>
            </p:nvGraphicFramePr>
            <p:xfrm>
              <a:off x="3137421" y="4358253"/>
              <a:ext cx="1469369" cy="5493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836" name="Equation" r:id="rId7" imgW="749300" imgH="279400" progId="Equation.3">
                      <p:embed/>
                    </p:oleObj>
                  </mc:Choice>
                  <mc:Fallback>
                    <p:oleObj name="Equation" r:id="rId7" imgW="749300" imgH="2794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37421" y="4358253"/>
                            <a:ext cx="1469369" cy="549394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2" name="TextBox 11"/>
            <p:cNvSpPr txBox="1"/>
            <p:nvPr/>
          </p:nvSpPr>
          <p:spPr>
            <a:xfrm>
              <a:off x="467544" y="5169910"/>
              <a:ext cx="3240360" cy="126188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smtClean="0"/>
                <a:t>Increase of radiation loss </a:t>
              </a:r>
              <a:r>
                <a:rPr lang="en-US" sz="2000" smtClean="0">
                  <a:sym typeface="Symbol"/>
                </a:rPr>
                <a:t> </a:t>
              </a:r>
              <a:r>
                <a:rPr lang="en-US" sz="20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2000" baseline="-25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000" smtClean="0"/>
            </a:p>
            <a:p>
              <a:r>
                <a:rPr lang="en-US" sz="2800" b="1" smtClean="0">
                  <a:solidFill>
                    <a:srgbClr val="FF9933"/>
                  </a:solidFill>
                </a:rPr>
                <a:t>LGB</a:t>
              </a:r>
              <a:r>
                <a:rPr lang="en-US" smtClean="0"/>
                <a:t>  </a:t>
              </a:r>
              <a:r>
                <a:rPr 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/>
                <a:t> increase for </a:t>
              </a:r>
              <a:r>
                <a:rPr lang="en-US" altLang="de-DE">
                  <a:latin typeface="Times New Roman" pitchFamily="18" charset="0"/>
                  <a:sym typeface="Symbol"/>
                </a:rPr>
                <a:t> </a:t>
              </a:r>
              <a:r>
                <a:rPr lang="en-US" altLang="de-DE" i="1">
                  <a:latin typeface="Times New Roman" pitchFamily="18" charset="0"/>
                  <a:sym typeface="Wingdings" pitchFamily="2" charset="2"/>
                </a:rPr>
                <a:t>h</a:t>
              </a:r>
              <a:r>
                <a:rPr lang="en-US" altLang="de-DE">
                  <a:latin typeface="Times New Roman" pitchFamily="18" charset="0"/>
                  <a:sym typeface="Wingdings" pitchFamily="2" charset="2"/>
                </a:rPr>
                <a:t> =</a:t>
              </a:r>
              <a:r>
                <a:rPr lang="en-US" altLang="de-DE" i="1">
                  <a:latin typeface="Times New Roman" pitchFamily="18" charset="0"/>
                  <a:sym typeface="Wingdings" pitchFamily="2" charset="2"/>
                </a:rPr>
                <a:t>h</a:t>
              </a:r>
              <a:r>
                <a:rPr lang="en-US" altLang="de-DE">
                  <a:latin typeface="Times New Roman" pitchFamily="18" charset="0"/>
                  <a:sym typeface="Wingdings" pitchFamily="2" charset="2"/>
                </a:rPr>
                <a:t>(</a:t>
              </a:r>
              <a:r>
                <a:rPr lang="en-US" altLang="de-DE" i="1">
                  <a:latin typeface="Times New Roman" pitchFamily="18" charset="0"/>
                  <a:sym typeface="Wingdings" pitchFamily="2" charset="2"/>
                </a:rPr>
                <a:t>s</a:t>
              </a:r>
              <a:r>
                <a:rPr lang="en-US" altLang="de-DE">
                  <a:latin typeface="Times New Roman" pitchFamily="18" charset="0"/>
                  <a:sym typeface="Wingdings" pitchFamily="2" charset="2"/>
                </a:rPr>
                <a:t>)</a:t>
              </a:r>
              <a:endParaRPr lang="de-DE"/>
            </a:p>
            <a:p>
              <a:r>
                <a:rPr lang="en-US" sz="2800" b="1" smtClean="0">
                  <a:solidFill>
                    <a:srgbClr val="9900CC"/>
                  </a:solidFill>
                </a:rPr>
                <a:t>AB</a:t>
              </a:r>
              <a:r>
                <a:rPr lang="en-US" sz="2800" smtClean="0"/>
                <a:t>  </a:t>
              </a:r>
              <a:r>
                <a:rPr lang="en-US" sz="2000" smtClean="0"/>
                <a:t>   </a:t>
              </a:r>
              <a:r>
                <a:rPr lang="en-US" smtClean="0">
                  <a:latin typeface="Symbol" panose="05050102010706020507" pitchFamily="18" charset="2"/>
                </a:rPr>
                <a:t>S</a:t>
              </a:r>
              <a:r>
                <a:rPr lang="en-US" smtClean="0"/>
                <a:t>|bend angles| </a:t>
              </a:r>
              <a:r>
                <a:rPr lang="en-US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 2</a:t>
              </a:r>
              <a:r>
                <a:rPr lang="en-US" smtClean="0">
                  <a:latin typeface="Symbol" panose="05050102010706020507" pitchFamily="18" charset="2"/>
                  <a:cs typeface="Times New Roman" panose="02020603050405020304" pitchFamily="18" charset="0"/>
                </a:rPr>
                <a:t>p</a:t>
              </a:r>
              <a:endParaRPr lang="en-US" smtClean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77483" y="4511175"/>
              <a:ext cx="15231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00"/>
                  </a:solidFill>
                </a:rPr>
                <a:t>Damping</a:t>
              </a:r>
              <a:endParaRPr lang="de-DE" sz="2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304699" y="3140968"/>
            <a:ext cx="4559796" cy="3385868"/>
            <a:chOff x="4304699" y="3140968"/>
            <a:chExt cx="4559796" cy="3385868"/>
          </a:xfrm>
        </p:grpSpPr>
        <p:grpSp>
          <p:nvGrpSpPr>
            <p:cNvPr id="51" name="Group 50"/>
            <p:cNvGrpSpPr/>
            <p:nvPr/>
          </p:nvGrpSpPr>
          <p:grpSpPr>
            <a:xfrm>
              <a:off x="5580112" y="3687958"/>
              <a:ext cx="3263987" cy="715363"/>
              <a:chOff x="5580112" y="3687958"/>
              <a:chExt cx="3263987" cy="715363"/>
            </a:xfrm>
          </p:grpSpPr>
          <p:sp>
            <p:nvSpPr>
              <p:cNvPr id="45" name="Rectangle 21"/>
              <p:cNvSpPr>
                <a:spLocks noChangeArrowheads="1"/>
              </p:cNvSpPr>
              <p:nvPr/>
            </p:nvSpPr>
            <p:spPr bwMode="auto">
              <a:xfrm>
                <a:off x="5580112" y="3687958"/>
                <a:ext cx="3263987" cy="71536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aphicFrame>
            <p:nvGraphicFramePr>
              <p:cNvPr id="8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60206687"/>
                  </p:ext>
                </p:extLst>
              </p:nvPr>
            </p:nvGraphicFramePr>
            <p:xfrm>
              <a:off x="5614961" y="3777514"/>
              <a:ext cx="3201663" cy="59379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837" name="Equation" r:id="rId9" imgW="1346040" imgH="279360" progId="Equation.3">
                      <p:embed/>
                    </p:oleObj>
                  </mc:Choice>
                  <mc:Fallback>
                    <p:oleObj name="Equation" r:id="rId9" imgW="1346040" imgH="2793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14961" y="3777514"/>
                            <a:ext cx="3201663" cy="593791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3" name="TextBox 12"/>
            <p:cNvSpPr txBox="1"/>
            <p:nvPr/>
          </p:nvSpPr>
          <p:spPr>
            <a:xfrm>
              <a:off x="5364087" y="4480122"/>
              <a:ext cx="3478581" cy="2046714"/>
            </a:xfrm>
            <a:prstGeom prst="rect">
              <a:avLst/>
            </a:prstGeom>
            <a:noFill/>
            <a:ln w="28575">
              <a:solidFill>
                <a:srgbClr val="6699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smtClean="0"/>
                <a:t>Increase of horizontal damping </a:t>
              </a:r>
              <a:br>
                <a:rPr lang="en-US" sz="2000" smtClean="0"/>
              </a:br>
              <a:r>
                <a:rPr lang="en-US" sz="2000" smtClean="0"/>
                <a:t>partition number </a:t>
              </a:r>
              <a:r>
                <a:rPr lang="en-US" altLang="de-DE" sz="2000" i="1">
                  <a:latin typeface="Times New Roman" pitchFamily="18" charset="0"/>
                  <a:sym typeface="Wingdings" pitchFamily="2" charset="2"/>
                </a:rPr>
                <a:t>J</a:t>
              </a:r>
              <a:r>
                <a:rPr lang="en-US" altLang="de-DE" sz="2000" i="1" baseline="-25000">
                  <a:latin typeface="Times New Roman" pitchFamily="18" charset="0"/>
                  <a:sym typeface="Wingdings" pitchFamily="2" charset="2"/>
                </a:rPr>
                <a:t>x</a:t>
              </a:r>
              <a:r>
                <a:rPr lang="en-US" altLang="de-DE" sz="2000">
                  <a:latin typeface="Times New Roman" pitchFamily="18" charset="0"/>
                  <a:sym typeface="Wingdings" pitchFamily="2" charset="2"/>
                </a:rPr>
                <a:t> = 1 </a:t>
              </a:r>
              <a:r>
                <a:rPr lang="en-US" altLang="de-DE" sz="2000">
                  <a:latin typeface="Symbol" pitchFamily="18" charset="2"/>
                  <a:sym typeface="Wingdings" pitchFamily="2" charset="2"/>
                </a:rPr>
                <a:t>- </a:t>
              </a:r>
              <a:r>
                <a:rPr lang="en-US" altLang="de-DE" sz="2000" i="1">
                  <a:latin typeface="Times New Roman" pitchFamily="18" charset="0"/>
                  <a:sym typeface="Wingdings" pitchFamily="2" charset="2"/>
                </a:rPr>
                <a:t>I</a:t>
              </a:r>
              <a:r>
                <a:rPr lang="en-US" altLang="de-DE" sz="2000" baseline="-25000">
                  <a:latin typeface="Times New Roman" pitchFamily="18" charset="0"/>
                  <a:sym typeface="Wingdings" pitchFamily="2" charset="2"/>
                </a:rPr>
                <a:t>4</a:t>
              </a:r>
              <a:r>
                <a:rPr lang="en-US" altLang="de-DE" sz="2000">
                  <a:latin typeface="Times New Roman" pitchFamily="18" charset="0"/>
                  <a:sym typeface="Wingdings" pitchFamily="2" charset="2"/>
                </a:rPr>
                <a:t>/</a:t>
              </a:r>
              <a:r>
                <a:rPr lang="en-US" altLang="de-DE" sz="2000" i="1">
                  <a:latin typeface="Times New Roman" pitchFamily="18" charset="0"/>
                  <a:sym typeface="Wingdings" pitchFamily="2" charset="2"/>
                </a:rPr>
                <a:t>I</a:t>
              </a:r>
              <a:r>
                <a:rPr lang="en-US" altLang="de-DE" sz="2000" baseline="-25000">
                  <a:latin typeface="Times New Roman" pitchFamily="18" charset="0"/>
                  <a:sym typeface="Wingdings" pitchFamily="2" charset="2"/>
                </a:rPr>
                <a:t>2</a:t>
              </a:r>
              <a:r>
                <a:rPr lang="en-US" altLang="de-DE" sz="2000">
                  <a:latin typeface="Times New Roman" pitchFamily="18" charset="0"/>
                  <a:sym typeface="Wingdings" pitchFamily="2" charset="2"/>
                </a:rPr>
                <a:t> </a:t>
              </a:r>
              <a:endParaRPr lang="en-US" altLang="de-DE" sz="2000" smtClean="0">
                <a:latin typeface="Times New Roman" pitchFamily="18" charset="0"/>
                <a:sym typeface="Wingdings" pitchFamily="2" charset="2"/>
              </a:endParaRPr>
            </a:p>
            <a:p>
              <a:pPr>
                <a:spcBef>
                  <a:spcPts val="600"/>
                </a:spcBef>
              </a:pPr>
              <a:r>
                <a:rPr lang="en-US" smtClean="0"/>
                <a:t>traditional (combined function):</a:t>
              </a:r>
              <a:br>
                <a:rPr lang="en-US" smtClean="0"/>
              </a:br>
              <a:r>
                <a:rPr lang="en-US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 </a:t>
              </a:r>
              <a:r>
                <a:rPr lang="en-US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&lt; 0</a:t>
              </a:r>
              <a:r>
                <a:rPr lang="en-US" smtClean="0"/>
                <a:t> where </a:t>
              </a:r>
              <a:r>
                <a:rPr lang="en-US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 </a:t>
              </a:r>
              <a:r>
                <a:rPr lang="en-US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 0, </a:t>
              </a:r>
              <a:r>
                <a:rPr lang="en-US" i="1" smtClean="0">
                  <a:latin typeface="Symbol" panose="05050102010706020507" pitchFamily="18" charset="2"/>
                  <a:cs typeface="Times New Roman" panose="02020603050405020304" pitchFamily="18" charset="0"/>
                </a:rPr>
                <a:t>h </a:t>
              </a:r>
              <a:r>
                <a:rPr lang="en-US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 0 </a:t>
              </a:r>
              <a:endParaRPr lang="en-US" smtClean="0"/>
            </a:p>
            <a:p>
              <a:r>
                <a:rPr lang="en-US" sz="2800" b="1" smtClean="0">
                  <a:solidFill>
                    <a:srgbClr val="9900CC"/>
                  </a:solidFill>
                </a:rPr>
                <a:t>AB</a:t>
              </a:r>
              <a:r>
                <a:rPr lang="en-US" smtClean="0"/>
                <a:t/>
              </a:r>
              <a:br>
                <a:rPr lang="en-US" smtClean="0"/>
              </a:br>
              <a:r>
                <a:rPr lang="en-US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 </a:t>
              </a:r>
              <a:r>
                <a:rPr lang="en-US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 </a:t>
              </a: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/>
                <a:t> </a:t>
              </a:r>
              <a:r>
                <a:rPr lang="en-US" smtClean="0"/>
                <a:t> </a:t>
              </a:r>
              <a:r>
                <a:rPr lang="en-US"/>
                <a:t>where </a:t>
              </a:r>
              <a:r>
                <a:rPr 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 </a:t>
              </a:r>
              <a:r>
                <a:rPr lang="en-US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&lt; </a:t>
              </a: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0, </a:t>
              </a:r>
              <a:r>
                <a:rPr lang="en-US" i="1">
                  <a:latin typeface="Symbol" panose="05050102010706020507" pitchFamily="18" charset="2"/>
                  <a:cs typeface="Times New Roman" panose="02020603050405020304" pitchFamily="18" charset="0"/>
                </a:rPr>
                <a:t>h </a:t>
              </a: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 0 </a:t>
              </a:r>
              <a:endParaRPr lang="de-DE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499471" y="3140968"/>
              <a:ext cx="33650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669900"/>
                  </a:solidFill>
                </a:rPr>
                <a:t>Damping partitioning</a:t>
              </a:r>
              <a:endParaRPr lang="de-DE" sz="2800" b="1">
                <a:solidFill>
                  <a:srgbClr val="669900"/>
                </a:solidFill>
              </a:endParaRPr>
            </a:p>
          </p:txBody>
        </p:sp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9814279"/>
                </p:ext>
              </p:extLst>
            </p:nvPr>
          </p:nvGraphicFramePr>
          <p:xfrm>
            <a:off x="4304699" y="4045639"/>
            <a:ext cx="917575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38" name="Equation" r:id="rId11" imgW="698400" imgH="444240" progId="Equation.3">
                    <p:embed/>
                  </p:oleObj>
                </mc:Choice>
                <mc:Fallback>
                  <p:oleObj name="Equation" r:id="rId11" imgW="698400" imgH="4442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304699" y="4045639"/>
                          <a:ext cx="917575" cy="584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6" name="Group 55"/>
          <p:cNvGrpSpPr/>
          <p:nvPr/>
        </p:nvGrpSpPr>
        <p:grpSpPr>
          <a:xfrm>
            <a:off x="467544" y="678857"/>
            <a:ext cx="8496539" cy="2448897"/>
            <a:chOff x="450065" y="681506"/>
            <a:chExt cx="8496539" cy="2448897"/>
          </a:xfrm>
        </p:grpSpPr>
        <p:grpSp>
          <p:nvGrpSpPr>
            <p:cNvPr id="48" name="Group 47"/>
            <p:cNvGrpSpPr/>
            <p:nvPr/>
          </p:nvGrpSpPr>
          <p:grpSpPr>
            <a:xfrm>
              <a:off x="1106838" y="1409008"/>
              <a:ext cx="2210848" cy="702420"/>
              <a:chOff x="1711866" y="1390902"/>
              <a:chExt cx="2210848" cy="702420"/>
            </a:xfrm>
          </p:grpSpPr>
          <p:sp>
            <p:nvSpPr>
              <p:cNvPr id="46" name="Rectangle 37"/>
              <p:cNvSpPr>
                <a:spLocks noChangeArrowheads="1"/>
              </p:cNvSpPr>
              <p:nvPr/>
            </p:nvSpPr>
            <p:spPr bwMode="auto">
              <a:xfrm>
                <a:off x="1711866" y="1390902"/>
                <a:ext cx="2210848" cy="702420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366FF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aphicFrame>
            <p:nvGraphicFramePr>
              <p:cNvPr id="6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14082407"/>
                  </p:ext>
                </p:extLst>
              </p:nvPr>
            </p:nvGraphicFramePr>
            <p:xfrm>
              <a:off x="1783874" y="1480196"/>
              <a:ext cx="2088232" cy="5753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839" name="Equation" r:id="rId13" imgW="1016000" imgH="279400" progId="Equation.3">
                      <p:embed/>
                    </p:oleObj>
                  </mc:Choice>
                  <mc:Fallback>
                    <p:oleObj name="Equation" r:id="rId13" imgW="1016000" imgH="2794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83874" y="1480196"/>
                            <a:ext cx="2088232" cy="575354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9" name="TextBox 8"/>
            <p:cNvSpPr txBox="1"/>
            <p:nvPr/>
          </p:nvSpPr>
          <p:spPr>
            <a:xfrm>
              <a:off x="4279686" y="1037950"/>
              <a:ext cx="2531459" cy="1107996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rgbClr val="FF9933"/>
                  </a:solidFill>
                </a:rPr>
                <a:t>LGB</a:t>
              </a:r>
              <a:r>
                <a:rPr lang="en-US" sz="2800" smtClean="0">
                  <a:solidFill>
                    <a:srgbClr val="FF9933"/>
                  </a:solidFill>
                </a:rPr>
                <a:t> </a:t>
              </a:r>
              <a:r>
                <a:rPr lang="en-US" sz="2000" smtClean="0"/>
                <a:t/>
              </a:r>
              <a:br>
                <a:rPr lang="en-US" sz="2000" smtClean="0"/>
              </a:br>
              <a:r>
                <a:rPr lang="en-US" sz="2000" smtClean="0"/>
                <a:t>Minimization of </a:t>
              </a:r>
              <a:r>
                <a:rPr lang="en-US" sz="20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2000" baseline="-25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sz="2000" smtClean="0"/>
            </a:p>
            <a:p>
              <a:pPr>
                <a:spcAft>
                  <a:spcPts val="1200"/>
                </a:spcAft>
              </a:pPr>
              <a:r>
                <a:rPr lang="en-US" altLang="de-DE" i="1" smtClean="0">
                  <a:latin typeface="Symbol" panose="05050102010706020507" pitchFamily="18" charset="2"/>
                  <a:sym typeface="Symbol"/>
                </a:rPr>
                <a:t>h </a:t>
              </a:r>
              <a:r>
                <a:rPr lang="en-US" altLang="de-DE" smtClean="0">
                  <a:latin typeface="Times New Roman" pitchFamily="18" charset="0"/>
                  <a:sym typeface="Symbol"/>
                </a:rPr>
                <a:t> 0 </a:t>
              </a:r>
              <a:r>
                <a:rPr lang="en-US" altLang="de-DE" smtClean="0">
                  <a:sym typeface="Symbol"/>
                </a:rPr>
                <a:t>where</a:t>
              </a:r>
              <a:r>
                <a:rPr lang="en-US" altLang="de-DE" smtClean="0">
                  <a:latin typeface="Times New Roman" pitchFamily="18" charset="0"/>
                  <a:sym typeface="Symbol"/>
                </a:rPr>
                <a:t> </a:t>
              </a:r>
              <a:r>
                <a:rPr lang="en-US" altLang="de-DE" i="1" smtClean="0">
                  <a:latin typeface="Times New Roman" pitchFamily="18" charset="0"/>
                  <a:sym typeface="Wingdings" pitchFamily="2" charset="2"/>
                </a:rPr>
                <a:t>h</a:t>
              </a:r>
              <a:r>
                <a:rPr lang="en-US" altLang="de-DE" smtClean="0">
                  <a:latin typeface="Times New Roman" pitchFamily="18" charset="0"/>
                  <a:sym typeface="Wingdings" pitchFamily="2" charset="2"/>
                </a:rPr>
                <a:t> </a:t>
              </a:r>
              <a:r>
                <a:rPr lang="en-US" altLang="de-DE">
                  <a:latin typeface="Times New Roman" pitchFamily="18" charset="0"/>
                  <a:sym typeface="Symbol"/>
                </a:rPr>
                <a:t> </a:t>
              </a:r>
              <a:r>
                <a:rPr lang="en-US" altLang="de-DE" smtClean="0">
                  <a:latin typeface="Times New Roman" pitchFamily="18" charset="0"/>
                  <a:sym typeface="Symbol"/>
                </a:rPr>
                <a:t>max.</a:t>
              </a:r>
              <a:endParaRPr lang="de-DE"/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7991692"/>
                </p:ext>
              </p:extLst>
            </p:nvPr>
          </p:nvGraphicFramePr>
          <p:xfrm>
            <a:off x="1876952" y="2111428"/>
            <a:ext cx="2101856" cy="6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40" name="Equation" r:id="rId15" imgW="1384300" imgH="444500" progId="Equation.3">
                    <p:embed/>
                  </p:oleObj>
                </mc:Choice>
                <mc:Fallback>
                  <p:oleObj name="Equation" r:id="rId15" imgW="1384300" imgH="444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6952" y="2111428"/>
                          <a:ext cx="2101856" cy="620700"/>
                        </a:xfrm>
                        <a:prstGeom prst="rect">
                          <a:avLst/>
                        </a:prstGeom>
                        <a:noFill/>
                        <a:ln w="19050"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5379627" y="2330184"/>
              <a:ext cx="3481622" cy="800219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smtClean="0">
                  <a:solidFill>
                    <a:srgbClr val="9900CC"/>
                  </a:solidFill>
                </a:rPr>
                <a:t>    </a:t>
              </a:r>
              <a:r>
                <a:rPr lang="en-US" sz="2800" b="1" smtClean="0">
                  <a:solidFill>
                    <a:srgbClr val="9900CC"/>
                  </a:solidFill>
                </a:rPr>
                <a:t> AB</a:t>
              </a:r>
              <a:r>
                <a:rPr lang="en-US" sz="2000" b="1" smtClean="0">
                  <a:solidFill>
                    <a:srgbClr val="9900CC"/>
                  </a:solidFill>
                </a:rPr>
                <a:t>	</a:t>
              </a:r>
              <a:r>
                <a:rPr lang="en-US" sz="2000" smtClean="0"/>
                <a:t>dispersion matching:</a:t>
              </a:r>
            </a:p>
            <a:p>
              <a:r>
                <a:rPr lang="en-US" altLang="de-DE" i="1" smtClean="0">
                  <a:latin typeface="Symbol" panose="05050102010706020507" pitchFamily="18" charset="2"/>
                  <a:sym typeface="Wingdings" pitchFamily="2" charset="2"/>
                </a:rPr>
                <a:t>	h</a:t>
              </a:r>
              <a:r>
                <a:rPr lang="en-US" altLang="de-DE" i="1" smtClean="0">
                  <a:latin typeface="Times New Roman" pitchFamily="18" charset="0"/>
                  <a:sym typeface="Wingdings" pitchFamily="2" charset="2"/>
                </a:rPr>
                <a:t> </a:t>
              </a:r>
              <a:r>
                <a:rPr lang="en-US" altLang="de-DE">
                  <a:latin typeface="Times New Roman" pitchFamily="18" charset="0"/>
                  <a:sym typeface="Symbol"/>
                </a:rPr>
                <a:t> </a:t>
              </a:r>
              <a:r>
                <a:rPr lang="en-US" altLang="de-DE" smtClean="0">
                  <a:latin typeface="Times New Roman" pitchFamily="18" charset="0"/>
                  <a:sym typeface="Symbol"/>
                </a:rPr>
                <a:t>0 </a:t>
              </a:r>
              <a:r>
                <a:rPr lang="en-US" altLang="de-DE" smtClean="0">
                  <a:sym typeface="Symbol"/>
                </a:rPr>
                <a:t>at LGB center.</a:t>
              </a:r>
              <a:endParaRPr lang="de-DE"/>
            </a:p>
          </p:txBody>
        </p:sp>
        <p:grpSp>
          <p:nvGrpSpPr>
            <p:cNvPr id="19" name="Group 36"/>
            <p:cNvGrpSpPr>
              <a:grpSpLocks/>
            </p:cNvGrpSpPr>
            <p:nvPr/>
          </p:nvGrpSpPr>
          <p:grpSpPr bwMode="auto">
            <a:xfrm>
              <a:off x="7059748" y="681506"/>
              <a:ext cx="1886856" cy="1330709"/>
              <a:chOff x="567" y="2795"/>
              <a:chExt cx="1731" cy="1134"/>
            </a:xfrm>
          </p:grpSpPr>
          <p:sp>
            <p:nvSpPr>
              <p:cNvPr id="20" name="Line 22"/>
              <p:cNvSpPr>
                <a:spLocks noChangeShapeType="1"/>
              </p:cNvSpPr>
              <p:nvPr/>
            </p:nvSpPr>
            <p:spPr bwMode="auto">
              <a:xfrm>
                <a:off x="567" y="3294"/>
                <a:ext cx="127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sz="1200" i="1"/>
              </a:p>
            </p:txBody>
          </p:sp>
          <p:sp>
            <p:nvSpPr>
              <p:cNvPr id="21" name="Line 23"/>
              <p:cNvSpPr>
                <a:spLocks noChangeShapeType="1"/>
              </p:cNvSpPr>
              <p:nvPr/>
            </p:nvSpPr>
            <p:spPr bwMode="auto">
              <a:xfrm flipV="1">
                <a:off x="1338" y="2931"/>
                <a:ext cx="0" cy="99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sz="1200" i="1"/>
              </a:p>
            </p:txBody>
          </p:sp>
          <p:sp>
            <p:nvSpPr>
              <p:cNvPr id="22" name="Oval 24"/>
              <p:cNvSpPr>
                <a:spLocks noChangeArrowheads="1"/>
              </p:cNvSpPr>
              <p:nvPr/>
            </p:nvSpPr>
            <p:spPr bwMode="auto">
              <a:xfrm rot="-1842682">
                <a:off x="612" y="3385"/>
                <a:ext cx="998" cy="453"/>
              </a:xfrm>
              <a:prstGeom prst="ellipse">
                <a:avLst/>
              </a:prstGeom>
              <a:noFill/>
              <a:ln w="25400">
                <a:solidFill>
                  <a:srgbClr val="33CCFF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200" i="1"/>
              </a:p>
            </p:txBody>
          </p:sp>
          <p:sp>
            <p:nvSpPr>
              <p:cNvPr id="23" name="Oval 25"/>
              <p:cNvSpPr>
                <a:spLocks noChangeArrowheads="1"/>
              </p:cNvSpPr>
              <p:nvPr/>
            </p:nvSpPr>
            <p:spPr bwMode="auto">
              <a:xfrm>
                <a:off x="1292" y="3249"/>
                <a:ext cx="90" cy="91"/>
              </a:xfrm>
              <a:prstGeom prst="ellipse">
                <a:avLst/>
              </a:prstGeom>
              <a:solidFill>
                <a:srgbClr val="33CCFF"/>
              </a:solidFill>
              <a:ln w="254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200" i="1"/>
              </a:p>
            </p:txBody>
          </p:sp>
          <p:sp>
            <p:nvSpPr>
              <p:cNvPr id="24" name="Line 29"/>
              <p:cNvSpPr>
                <a:spLocks noChangeShapeType="1"/>
              </p:cNvSpPr>
              <p:nvPr/>
            </p:nvSpPr>
            <p:spPr bwMode="auto">
              <a:xfrm>
                <a:off x="1111" y="3612"/>
                <a:ext cx="5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sz="1200" i="1"/>
              </a:p>
            </p:txBody>
          </p:sp>
          <p:sp>
            <p:nvSpPr>
              <p:cNvPr id="25" name="Line 30"/>
              <p:cNvSpPr>
                <a:spLocks noChangeShapeType="1"/>
              </p:cNvSpPr>
              <p:nvPr/>
            </p:nvSpPr>
            <p:spPr bwMode="auto">
              <a:xfrm flipV="1">
                <a:off x="1111" y="3203"/>
                <a:ext cx="0" cy="40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sz="1200" i="1"/>
              </a:p>
            </p:txBody>
          </p:sp>
          <p:sp>
            <p:nvSpPr>
              <p:cNvPr id="26" name="Text Box 31"/>
              <p:cNvSpPr txBox="1">
                <a:spLocks noChangeArrowheads="1"/>
              </p:cNvSpPr>
              <p:nvPr/>
            </p:nvSpPr>
            <p:spPr bwMode="auto">
              <a:xfrm>
                <a:off x="884" y="2931"/>
                <a:ext cx="408" cy="2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3366FF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de-DE" sz="1600" i="1">
                    <a:latin typeface="Symbol" pitchFamily="18" charset="2"/>
                  </a:rPr>
                  <a:t>hd</a:t>
                </a:r>
              </a:p>
            </p:txBody>
          </p:sp>
          <p:sp>
            <p:nvSpPr>
              <p:cNvPr id="27" name="Text Box 32"/>
              <p:cNvSpPr txBox="1">
                <a:spLocks noChangeArrowheads="1"/>
              </p:cNvSpPr>
              <p:nvPr/>
            </p:nvSpPr>
            <p:spPr bwMode="auto">
              <a:xfrm>
                <a:off x="1662" y="3437"/>
                <a:ext cx="636" cy="2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3366FF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de-DE" sz="1600" i="1">
                    <a:latin typeface="Symbol" pitchFamily="18" charset="2"/>
                  </a:rPr>
                  <a:t>h</a:t>
                </a:r>
                <a:r>
                  <a:rPr lang="en-US" altLang="de-DE" sz="1600" i="1">
                    <a:latin typeface="Times New Roman" pitchFamily="18" charset="0"/>
                  </a:rPr>
                  <a:t>’</a:t>
                </a:r>
                <a:r>
                  <a:rPr lang="en-US" altLang="de-DE" sz="1600" i="1">
                    <a:latin typeface="Symbol" pitchFamily="18" charset="2"/>
                  </a:rPr>
                  <a:t>d</a:t>
                </a:r>
              </a:p>
            </p:txBody>
          </p:sp>
          <p:sp>
            <p:nvSpPr>
              <p:cNvPr id="28" name="Text Box 34"/>
              <p:cNvSpPr txBox="1">
                <a:spLocks noChangeArrowheads="1"/>
              </p:cNvSpPr>
              <p:nvPr/>
            </p:nvSpPr>
            <p:spPr bwMode="auto">
              <a:xfrm>
                <a:off x="1359" y="2795"/>
                <a:ext cx="302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3366FF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de-DE" i="1">
                    <a:latin typeface="Times New Roman" pitchFamily="18" charset="0"/>
                  </a:rPr>
                  <a:t>x’</a:t>
                </a:r>
              </a:p>
            </p:txBody>
          </p:sp>
          <p:sp>
            <p:nvSpPr>
              <p:cNvPr id="29" name="Text Box 35"/>
              <p:cNvSpPr txBox="1">
                <a:spLocks noChangeArrowheads="1"/>
              </p:cNvSpPr>
              <p:nvPr/>
            </p:nvSpPr>
            <p:spPr bwMode="auto">
              <a:xfrm>
                <a:off x="1853" y="3067"/>
                <a:ext cx="230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3366FF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de-DE" i="1"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30" name="Line 27"/>
              <p:cNvSpPr>
                <a:spLocks noChangeShapeType="1"/>
              </p:cNvSpPr>
              <p:nvPr/>
            </p:nvSpPr>
            <p:spPr bwMode="auto">
              <a:xfrm>
                <a:off x="1066" y="3612"/>
                <a:ext cx="90" cy="0"/>
              </a:xfrm>
              <a:prstGeom prst="line">
                <a:avLst/>
              </a:prstGeom>
              <a:noFill/>
              <a:ln w="25400">
                <a:solidFill>
                  <a:srgbClr val="33CCFF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sz="1200" i="1"/>
              </a:p>
            </p:txBody>
          </p:sp>
          <p:sp>
            <p:nvSpPr>
              <p:cNvPr id="31" name="Line 28"/>
              <p:cNvSpPr>
                <a:spLocks noChangeShapeType="1"/>
              </p:cNvSpPr>
              <p:nvPr/>
            </p:nvSpPr>
            <p:spPr bwMode="auto">
              <a:xfrm flipV="1">
                <a:off x="1111" y="3566"/>
                <a:ext cx="0" cy="91"/>
              </a:xfrm>
              <a:prstGeom prst="line">
                <a:avLst/>
              </a:prstGeom>
              <a:noFill/>
              <a:ln w="25400">
                <a:solidFill>
                  <a:srgbClr val="33CCFF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sz="1200" i="1"/>
              </a:p>
            </p:txBody>
          </p:sp>
        </p:grpSp>
        <p:cxnSp>
          <p:nvCxnSpPr>
            <p:cNvPr id="34" name="Elbow Connector 33"/>
            <p:cNvCxnSpPr/>
            <p:nvPr/>
          </p:nvCxnSpPr>
          <p:spPr>
            <a:xfrm>
              <a:off x="4592037" y="2145946"/>
              <a:ext cx="772050" cy="500531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67544" y="851613"/>
              <a:ext cx="314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00B0F0"/>
                  </a:solidFill>
                </a:rPr>
                <a:t>Quantum excitation</a:t>
              </a:r>
              <a:endParaRPr lang="de-DE" sz="2800" b="1">
                <a:solidFill>
                  <a:srgbClr val="00B0F0"/>
                </a:solidFill>
              </a:endParaRPr>
            </a:p>
          </p:txBody>
        </p:sp>
        <p:graphicFrame>
          <p:nvGraphicFramePr>
            <p:cNvPr id="47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6325673"/>
                </p:ext>
              </p:extLst>
            </p:nvPr>
          </p:nvGraphicFramePr>
          <p:xfrm>
            <a:off x="450065" y="2120780"/>
            <a:ext cx="1150937" cy="550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41" name="Equation" r:id="rId17" imgW="876240" imgH="419040" progId="Equation.3">
                    <p:embed/>
                  </p:oleObj>
                </mc:Choice>
                <mc:Fallback>
                  <p:oleObj name="Equation" r:id="rId17" imgW="87624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065" y="2120780"/>
                          <a:ext cx="1150937" cy="550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3" name="Straight Arrow Connector 52"/>
            <p:cNvCxnSpPr>
              <a:stCxn id="46" idx="3"/>
            </p:cNvCxnSpPr>
            <p:nvPr/>
          </p:nvCxnSpPr>
          <p:spPr>
            <a:xfrm>
              <a:off x="3317686" y="1760218"/>
              <a:ext cx="951857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16-Point Star 51"/>
          <p:cNvSpPr/>
          <p:nvPr/>
        </p:nvSpPr>
        <p:spPr>
          <a:xfrm>
            <a:off x="3842392" y="5498879"/>
            <a:ext cx="924613" cy="865588"/>
          </a:xfrm>
          <a:prstGeom prst="star16">
            <a:avLst>
              <a:gd name="adj" fmla="val 46036"/>
            </a:avLst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Straight Arrow Connector 17"/>
          <p:cNvCxnSpPr>
            <a:endCxn id="52" idx="9"/>
          </p:cNvCxnSpPr>
          <p:nvPr/>
        </p:nvCxnSpPr>
        <p:spPr>
          <a:xfrm flipV="1">
            <a:off x="3335165" y="6097295"/>
            <a:ext cx="542418" cy="1400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22684" y="2526632"/>
            <a:ext cx="5565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Radiation integrals</a:t>
            </a:r>
            <a:endParaRPr lang="de-DE" sz="2800"/>
          </a:p>
        </p:txBody>
      </p:sp>
    </p:spTree>
    <p:extLst>
      <p:ext uri="{BB962C8B-B14F-4D97-AF65-F5344CB8AC3E}">
        <p14:creationId xmlns:p14="http://schemas.microsoft.com/office/powerpoint/2010/main" val="62742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SLS-2 LGB/AB-cell</a:t>
            </a:r>
            <a:endParaRPr lang="de-DE">
              <a:solidFill>
                <a:schemeClr val="bg2"/>
              </a:solidFill>
            </a:endParaRPr>
          </a:p>
        </p:txBody>
      </p:sp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2853"/>
            <a:ext cx="5783226" cy="262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692696"/>
            <a:ext cx="5910193" cy="289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899592" y="1889249"/>
            <a:ext cx="1447895" cy="37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altLang="de-DE" sz="2000" b="1" i="1">
                <a:solidFill>
                  <a:srgbClr val="0000FF"/>
                </a:solidFill>
                <a:latin typeface="Symbol" pitchFamily="18" charset="2"/>
                <a:ea typeface="Lucida Sans Unicode" pitchFamily="34" charset="0"/>
                <a:cs typeface="Lucida Sans Unicode" pitchFamily="34" charset="0"/>
              </a:rPr>
              <a:t>b</a:t>
            </a:r>
            <a:r>
              <a:rPr lang="en-US" altLang="de-DE" sz="2000" b="1" i="1" baseline="-25000">
                <a:solidFill>
                  <a:srgbClr val="0000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x</a:t>
            </a:r>
            <a:r>
              <a:rPr lang="en-US" altLang="de-DE" sz="2000" b="1" i="1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  </a:t>
            </a:r>
            <a:r>
              <a:rPr lang="en-US" altLang="de-DE" sz="2000" b="1" i="1">
                <a:solidFill>
                  <a:srgbClr val="FF0000"/>
                </a:solidFill>
                <a:latin typeface="Symbol" pitchFamily="18" charset="2"/>
                <a:ea typeface="Lucida Sans Unicode" pitchFamily="34" charset="0"/>
                <a:cs typeface="Lucida Sans Unicode" pitchFamily="34" charset="0"/>
              </a:rPr>
              <a:t>b</a:t>
            </a:r>
            <a:r>
              <a:rPr lang="en-US" altLang="de-DE" sz="2000" b="1" i="1" baseline="-25000">
                <a:solidFill>
                  <a:srgbClr val="FF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y</a:t>
            </a:r>
            <a:r>
              <a:rPr lang="en-US" altLang="de-DE" sz="2000" b="1" i="1">
                <a:solidFill>
                  <a:srgbClr val="FF006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 </a:t>
            </a:r>
            <a:endParaRPr lang="en-US" altLang="de-DE" sz="2000" b="1" i="1">
              <a:solidFill>
                <a:srgbClr val="00FF00"/>
              </a:solidFill>
              <a:latin typeface="Symbol" pitchFamily="18" charset="2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81562" y="1570699"/>
            <a:ext cx="142898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00FF00"/>
                </a:solidFill>
              </a:rPr>
              <a:t>Dispersion </a:t>
            </a:r>
            <a:r>
              <a:rPr lang="en-US" sz="2400" b="1" i="1" smtClean="0">
                <a:solidFill>
                  <a:srgbClr val="00FF00"/>
                </a:solidFill>
                <a:latin typeface="Symbol" panose="05050102010706020507" pitchFamily="18" charset="2"/>
              </a:rPr>
              <a:t>h</a:t>
            </a:r>
          </a:p>
          <a:p>
            <a:r>
              <a:rPr lang="en-US" b="1">
                <a:solidFill>
                  <a:srgbClr val="00FF00"/>
                </a:solidFill>
              </a:rPr>
              <a:t>for </a:t>
            </a:r>
            <a:r>
              <a:rPr lang="en-US" i="1">
                <a:solidFill>
                  <a:srgbClr val="00FF00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q </a:t>
            </a:r>
            <a:r>
              <a:rPr lang="en-US">
                <a:solidFill>
                  <a:srgbClr val="00FF00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= </a:t>
            </a:r>
            <a:r>
              <a:rPr lang="en-US" b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0.78°</a:t>
            </a:r>
            <a:endParaRPr lang="de-DE" b="1" i="1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solidFill>
                  <a:srgbClr val="336600"/>
                </a:solidFill>
              </a:rPr>
              <a:t>for </a:t>
            </a:r>
            <a:r>
              <a:rPr lang="en-US" i="1">
                <a:solidFill>
                  <a:srgbClr val="336600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q </a:t>
            </a:r>
            <a:r>
              <a:rPr lang="en-US">
                <a:solidFill>
                  <a:srgbClr val="336600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= </a:t>
            </a:r>
            <a:r>
              <a:rPr lang="en-US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0°</a:t>
            </a:r>
            <a:endParaRPr lang="de-DE" i="1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b="1" i="1">
              <a:solidFill>
                <a:srgbClr val="00B050"/>
              </a:solidFill>
              <a:latin typeface="Symbol" panose="05050102010706020507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9632" y="3774225"/>
            <a:ext cx="10944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400" i="0" smtClean="0"/>
              <a:t>dipole field</a:t>
            </a:r>
          </a:p>
          <a:p>
            <a:pPr algn="l"/>
            <a:r>
              <a:rPr lang="de-DE" sz="1400" i="0" smtClean="0"/>
              <a:t>quad field</a:t>
            </a:r>
          </a:p>
          <a:p>
            <a:pPr algn="l"/>
            <a:r>
              <a:rPr lang="de-DE" sz="1400" i="0" smtClean="0"/>
              <a:t>total |field| </a:t>
            </a:r>
            <a:endParaRPr lang="de-DE" sz="1400" i="0"/>
          </a:p>
        </p:txBody>
      </p:sp>
      <p:sp>
        <p:nvSpPr>
          <p:cNvPr id="13" name="Rectangle 12"/>
          <p:cNvSpPr/>
          <p:nvPr/>
        </p:nvSpPr>
        <p:spPr bwMode="auto">
          <a:xfrm>
            <a:off x="994651" y="3865688"/>
            <a:ext cx="299159" cy="131032"/>
          </a:xfrm>
          <a:prstGeom prst="rect">
            <a:avLst/>
          </a:prstGeom>
          <a:solidFill>
            <a:srgbClr val="0099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4651" y="4086104"/>
            <a:ext cx="299159" cy="144016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992496" y="4314369"/>
            <a:ext cx="299159" cy="14401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63521" y="399672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i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de-DE" sz="1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de-DE" sz="1400" i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13 mm</a:t>
            </a:r>
            <a:endParaRPr lang="de-DE" sz="1400" i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3442189"/>
            <a:ext cx="4241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</a:rPr>
              <a:t>AB	   TGB	LGB        TGB	  AB</a:t>
            </a:r>
            <a:endParaRPr lang="de-DE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8184" y="764704"/>
            <a:ext cx="2915816" cy="5795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5° </a:t>
            </a:r>
            <a:r>
              <a:rPr lang="en-US" sz="2200" smtClean="0">
                <a:cs typeface="Times New Roman" panose="02020603050405020304" pitchFamily="18" charset="0"/>
              </a:rPr>
              <a:t>angle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2.48 m </a:t>
            </a:r>
            <a:r>
              <a:rPr lang="en-US" sz="2200" smtClean="0">
                <a:cs typeface="Times New Roman" panose="02020603050405020304" pitchFamily="18" charset="0"/>
              </a:rPr>
              <a:t>length</a:t>
            </a:r>
          </a:p>
          <a:p>
            <a:pPr marL="0" indent="0">
              <a:buNone/>
            </a:pPr>
            <a:r>
              <a:rPr lang="en-US" sz="2000"/>
              <a:t>Tunes </a:t>
            </a:r>
            <a:r>
              <a:rPr lang="en-US" sz="2000" i="1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sz="20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x/y</a:t>
            </a:r>
            <a:r>
              <a:rPr lang="en-US" sz="2000"/>
              <a:t>  </a:t>
            </a:r>
            <a:r>
              <a:rPr lang="en-US" sz="2000" smtClean="0"/>
              <a:t>=  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0.40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0.08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smtClean="0">
                <a:solidFill>
                  <a:srgbClr val="0000FF"/>
                </a:solidFill>
                <a:cs typeface="Times New Roman" panose="02020603050405020304" pitchFamily="18" charset="0"/>
              </a:rPr>
              <a:t>LGB </a:t>
            </a:r>
            <a:r>
              <a:rPr lang="en-US" sz="2000"/>
              <a:t>angle </a:t>
            </a:r>
            <a:r>
              <a:rPr lang="en-US" sz="2000" smtClean="0">
                <a:cs typeface="Times New Roman" panose="02020603050405020304" pitchFamily="18" charset="0"/>
              </a:rPr>
              <a:t>=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4.38°</a:t>
            </a:r>
            <a:r>
              <a:rPr lang="en-US" sz="2000" smtClean="0"/>
              <a:t> longitudinal gradient bend </a:t>
            </a:r>
          </a:p>
          <a:p>
            <a:pPr marL="0" indent="0">
              <a:buNone/>
            </a:pPr>
            <a:r>
              <a:rPr lang="en-US" sz="2000" smtClean="0">
                <a:solidFill>
                  <a:srgbClr val="0000FF"/>
                </a:solidFill>
              </a:rPr>
              <a:t>TGB</a:t>
            </a:r>
            <a:r>
              <a:rPr lang="en-US" sz="2000" smtClean="0"/>
              <a:t> </a:t>
            </a:r>
            <a:r>
              <a:rPr lang="en-US" sz="2000"/>
              <a:t>angle </a:t>
            </a:r>
            <a:r>
              <a:rPr lang="en-US" sz="2000" smtClean="0"/>
              <a:t>=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0.31°</a:t>
            </a:r>
            <a:r>
              <a:rPr lang="en-US" sz="200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i="1" smtClean="0">
                <a:solidFill>
                  <a:srgbClr val="FF33CC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q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mtClean="0"/>
              <a:t>transverse gradient bend</a:t>
            </a:r>
            <a:br>
              <a:rPr lang="en-US" sz="2000" smtClean="0"/>
            </a:br>
            <a:r>
              <a:rPr lang="en-US" sz="1800" smtClean="0"/>
              <a:t>(i.e combined function bend)</a:t>
            </a:r>
          </a:p>
          <a:p>
            <a:pPr marL="0" indent="0">
              <a:buNone/>
            </a:pPr>
            <a:r>
              <a:rPr lang="en-US" sz="2000" smtClean="0">
                <a:solidFill>
                  <a:srgbClr val="0000FF"/>
                </a:solidFill>
              </a:rPr>
              <a:t>AB</a:t>
            </a:r>
            <a:r>
              <a:rPr lang="en-US" sz="2000" smtClean="0"/>
              <a:t> angle = </a:t>
            </a:r>
            <a:r>
              <a:rPr lang="en-US" sz="200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en-US" sz="2000" i="1" smtClean="0">
                <a:solidFill>
                  <a:srgbClr val="FF33CC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q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smtClean="0"/>
              <a:t>anti-bend </a:t>
            </a:r>
            <a:r>
              <a:rPr lang="en-US" sz="1800" smtClean="0"/>
              <a:t>(half quadrupole geometry)</a:t>
            </a:r>
          </a:p>
          <a:p>
            <a:pPr marL="0" indent="0">
              <a:buNone/>
            </a:pPr>
            <a:endParaRPr lang="en-US" sz="2000" smtClean="0"/>
          </a:p>
          <a:p>
            <a:pPr marL="0" indent="0">
              <a:buNone/>
            </a:pPr>
            <a:r>
              <a:rPr lang="en-US" sz="2000" smtClean="0"/>
              <a:t>AB-angle </a:t>
            </a:r>
            <a:r>
              <a:rPr lang="en-US" sz="2000" i="1" smtClean="0">
                <a:solidFill>
                  <a:srgbClr val="FF33CC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q</a:t>
            </a:r>
            <a:r>
              <a:rPr lang="en-US" sz="2000" i="1" smtClean="0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2000" smtClean="0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    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0.78°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0° </a:t>
            </a:r>
            <a:endParaRPr lang="en-US" sz="200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sz="2000" smtClean="0"/>
              <a:t>Emitt. [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pm</a:t>
            </a:r>
            <a:r>
              <a:rPr lang="en-US" sz="2400" smtClean="0"/>
              <a:t>]    </a:t>
            </a:r>
            <a:r>
              <a:rPr lang="en-US" sz="24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</a:t>
            </a:r>
            <a:r>
              <a:rPr lang="en-US" sz="24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535</a:t>
            </a:r>
          </a:p>
          <a:p>
            <a:pPr marL="0" indent="0">
              <a:buNone/>
            </a:pPr>
            <a:r>
              <a:rPr lang="en-US" sz="2000" smtClean="0"/>
              <a:t>Damp. 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          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1.80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1.15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smtClean="0"/>
              <a:t>E- loss [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sz="2000" smtClean="0"/>
              <a:t>]     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7.9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5.8</a:t>
            </a:r>
          </a:p>
          <a:p>
            <a:pPr marL="0" indent="0">
              <a:buNone/>
            </a:pPr>
            <a:r>
              <a:rPr lang="en-US" sz="2000" smtClean="0"/>
              <a:t>MCF </a:t>
            </a:r>
            <a:r>
              <a:rPr lang="en-US" sz="2000" smtClean="0">
                <a:latin typeface="Symbol" panose="05050102010706020507" pitchFamily="18" charset="2"/>
              </a:rPr>
              <a:t>a</a:t>
            </a:r>
            <a:r>
              <a:rPr lang="en-US" sz="2000" smtClean="0"/>
              <a:t> [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000" baseline="3000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en-US" sz="20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smtClean="0"/>
              <a:t>]   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  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+4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.8</a:t>
            </a:r>
            <a:endParaRPr lang="de-DE" sz="2000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300192" y="4520434"/>
            <a:ext cx="27363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384536" y="3681022"/>
            <a:ext cx="1355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rgbClr val="00FF00"/>
                </a:solidFill>
              </a:rPr>
              <a:t>sextupoles</a:t>
            </a:r>
            <a:endParaRPr lang="de-DE" sz="1600">
              <a:solidFill>
                <a:srgbClr val="00FF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4384536" y="3442189"/>
            <a:ext cx="259472" cy="30599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429491" y="3442189"/>
            <a:ext cx="286295" cy="369332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75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 SLS-2 period-12  7-BA lattice</a:t>
            </a:r>
            <a:endParaRPr lang="de-DE" sz="440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" y="4155690"/>
            <a:ext cx="5713934" cy="225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" y="2060848"/>
            <a:ext cx="6196905" cy="220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6" y="1124744"/>
            <a:ext cx="5292198" cy="77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65923" y="980728"/>
            <a:ext cx="269341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Arc layout (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30°</a:t>
            </a:r>
            <a:r>
              <a:rPr lang="en-US" sz="2400" smtClean="0"/>
              <a:t>)</a:t>
            </a:r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r>
              <a:rPr lang="en-US" sz="2400" smtClean="0"/>
              <a:t>Optical functions</a:t>
            </a:r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2400"/>
          </a:p>
          <a:p>
            <a:r>
              <a:rPr lang="en-US" sz="2400" smtClean="0"/>
              <a:t>rms beam size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000" smtClean="0">
                <a:sym typeface="Symbol"/>
              </a:rPr>
              <a:t>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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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smtClean="0"/>
              <a:t>in straight centers</a:t>
            </a:r>
            <a:endParaRPr lang="de-DE" sz="2000"/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6450585" y="2857066"/>
            <a:ext cx="1296749" cy="3785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altLang="de-DE" sz="2000" b="1" i="1" smtClean="0">
                <a:solidFill>
                  <a:srgbClr val="0000FF"/>
                </a:solidFill>
                <a:latin typeface="Symbol" pitchFamily="18" charset="2"/>
                <a:ea typeface="Lucida Sans Unicode" pitchFamily="34" charset="0"/>
                <a:cs typeface="Lucida Sans Unicode" pitchFamily="34" charset="0"/>
              </a:rPr>
              <a:t>b</a:t>
            </a:r>
            <a:r>
              <a:rPr lang="en-US" altLang="de-DE" sz="2000" b="1" i="1" baseline="-25000" smtClean="0">
                <a:solidFill>
                  <a:srgbClr val="0000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x</a:t>
            </a:r>
            <a:r>
              <a:rPr lang="en-US" altLang="de-DE" sz="2000" b="1" i="1" smtClean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  </a:t>
            </a:r>
            <a:r>
              <a:rPr lang="en-US" altLang="de-DE" sz="2000" b="1" i="1" smtClean="0">
                <a:solidFill>
                  <a:srgbClr val="FF0000"/>
                </a:solidFill>
                <a:latin typeface="Symbol" pitchFamily="18" charset="2"/>
                <a:ea typeface="Lucida Sans Unicode" pitchFamily="34" charset="0"/>
                <a:cs typeface="Lucida Sans Unicode" pitchFamily="34" charset="0"/>
              </a:rPr>
              <a:t>b</a:t>
            </a:r>
            <a:r>
              <a:rPr lang="en-US" altLang="de-DE" sz="2000" b="1" i="1" baseline="-25000" smtClean="0">
                <a:solidFill>
                  <a:srgbClr val="FF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y</a:t>
            </a:r>
            <a:r>
              <a:rPr lang="en-US" altLang="de-DE" sz="2000" b="1" i="1" smtClean="0">
                <a:solidFill>
                  <a:srgbClr val="FF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altLang="de-DE" sz="2000" b="1" i="1" smtClean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altLang="de-DE" sz="2000" b="1" i="1" smtClean="0">
                <a:solidFill>
                  <a:srgbClr val="00FF00"/>
                </a:solidFill>
                <a:latin typeface="Symbol" pitchFamily="18" charset="2"/>
                <a:ea typeface="Lucida Sans Unicode" pitchFamily="34" charset="0"/>
                <a:cs typeface="Lucida Sans Unicode" pitchFamily="34" charset="0"/>
              </a:rPr>
              <a:t>h</a:t>
            </a:r>
            <a:endParaRPr lang="en-US" altLang="de-DE" sz="2000" b="1" i="1">
              <a:solidFill>
                <a:srgbClr val="00FF00"/>
              </a:solidFill>
              <a:latin typeface="Symbol" pitchFamily="18" charset="2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450586" y="4653136"/>
            <a:ext cx="1296749" cy="3785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en-US" altLang="de-DE" sz="2000" b="1" i="1" smtClean="0">
                <a:solidFill>
                  <a:srgbClr val="0000FF"/>
                </a:solidFill>
                <a:latin typeface="Symbol" pitchFamily="18" charset="2"/>
                <a:ea typeface="Lucida Sans Unicode" pitchFamily="34" charset="0"/>
                <a:cs typeface="Lucida Sans Unicode" pitchFamily="34" charset="0"/>
              </a:rPr>
              <a:t>s</a:t>
            </a:r>
            <a:r>
              <a:rPr lang="en-US" altLang="de-DE" sz="2000" b="1" i="1" baseline="-25000" smtClean="0">
                <a:solidFill>
                  <a:srgbClr val="0000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x</a:t>
            </a:r>
            <a:r>
              <a:rPr lang="en-US" altLang="de-DE" sz="2000" b="1" i="1" smtClean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  </a:t>
            </a:r>
            <a:r>
              <a:rPr lang="en-US" altLang="de-DE" sz="2000" b="1" i="1" smtClean="0">
                <a:solidFill>
                  <a:srgbClr val="FF0000"/>
                </a:solidFill>
                <a:latin typeface="Symbol" pitchFamily="18" charset="2"/>
                <a:ea typeface="Lucida Sans Unicode" pitchFamily="34" charset="0"/>
                <a:cs typeface="Lucida Sans Unicode" pitchFamily="34" charset="0"/>
              </a:rPr>
              <a:t>s</a:t>
            </a:r>
            <a:r>
              <a:rPr lang="en-US" altLang="de-DE" sz="2000" b="1" i="1" baseline="-25000" smtClean="0">
                <a:solidFill>
                  <a:srgbClr val="FF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y</a:t>
            </a:r>
            <a:r>
              <a:rPr lang="en-US" altLang="de-DE" sz="2000" b="1" i="1" smtClean="0">
                <a:solidFill>
                  <a:srgbClr val="FF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altLang="de-DE" sz="2000" b="1" i="1" smtClean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altLang="de-DE" sz="2000" b="1" i="1" smtClean="0">
                <a:solidFill>
                  <a:srgbClr val="00FF00"/>
                </a:solidFill>
                <a:latin typeface="Symbol" pitchFamily="18" charset="2"/>
                <a:ea typeface="Lucida Sans Unicode" pitchFamily="34" charset="0"/>
                <a:cs typeface="Lucida Sans Unicode" pitchFamily="34" charset="0"/>
              </a:rPr>
              <a:t>hs</a:t>
            </a:r>
            <a:r>
              <a:rPr lang="en-US" altLang="de-DE" sz="2000" b="1" i="1" baseline="-25000" smtClean="0">
                <a:solidFill>
                  <a:srgbClr val="92D05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e</a:t>
            </a:r>
            <a:endParaRPr lang="en-US" altLang="de-DE" sz="2000" b="1" i="1">
              <a:solidFill>
                <a:srgbClr val="92D050"/>
              </a:solidFill>
              <a:latin typeface="Symbol" pitchFamily="18" charset="2"/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00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Lattice parameters</a:t>
            </a:r>
            <a:endParaRPr lang="de-DE">
              <a:solidFill>
                <a:schemeClr val="bg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908309"/>
              </p:ext>
            </p:extLst>
          </p:nvPr>
        </p:nvGraphicFramePr>
        <p:xfrm>
          <a:off x="1" y="692695"/>
          <a:ext cx="9143998" cy="4815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9816"/>
                <a:gridCol w="2337091"/>
                <a:gridCol w="2337091"/>
              </a:tblGrid>
              <a:tr h="425897">
                <a:tc>
                  <a:txBody>
                    <a:bodyPr/>
                    <a:lstStyle/>
                    <a:p>
                      <a:r>
                        <a:rPr lang="en-US" sz="18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de-DE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SLS*</a:t>
                      </a:r>
                      <a:r>
                        <a:rPr lang="en-US" sz="1800" baseline="30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sz="1800" baseline="30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Calibri" panose="020F0502020204030204" pitchFamily="34" charset="0"/>
                          <a:cs typeface="Courier New" panose="02070309020205020404" pitchFamily="49" charset="0"/>
                        </a:rPr>
                        <a:t>SLS-</a:t>
                      </a:r>
                      <a:r>
                        <a:rPr lang="en-US" sz="2000" b="1" smtClean="0">
                          <a:solidFill>
                            <a:srgbClr val="FF66FF"/>
                          </a:solidFill>
                          <a:latin typeface="Calibri" panose="020F0502020204030204" pitchFamily="34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000" baseline="30000" smtClean="0"/>
                        <a:t>#)</a:t>
                      </a:r>
                      <a:endParaRPr lang="de-DE" sz="2000" b="1">
                        <a:solidFill>
                          <a:srgbClr val="FF66FF"/>
                        </a:solidFill>
                        <a:latin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553">
                <a:tc>
                  <a:txBody>
                    <a:bodyPr/>
                    <a:lstStyle/>
                    <a:p>
                      <a:r>
                        <a:rPr lang="en-US" sz="18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Emittance at 2.4 GeV [pm]</a:t>
                      </a:r>
                      <a:endParaRPr lang="de-DE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5022</a:t>
                      </a:r>
                      <a:endParaRPr lang="de-DE" sz="1800" b="1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solidFill>
                            <a:srgbClr val="6699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 </a:t>
                      </a:r>
                      <a:r>
                        <a:rPr lang="en-US" sz="1800" b="1" smtClean="0">
                          <a:solidFill>
                            <a:srgbClr val="6699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 </a:t>
                      </a:r>
                      <a:r>
                        <a:rPr lang="en-US" sz="1800" b="0" smtClean="0">
                          <a:solidFill>
                            <a:srgbClr val="6699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r>
                        <a:rPr lang="en-US" sz="1800" b="1" baseline="30000" smtClean="0">
                          <a:solidFill>
                            <a:srgbClr val="99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)</a:t>
                      </a:r>
                      <a:endParaRPr lang="de-DE" sz="1800" b="1" baseline="30000">
                        <a:solidFill>
                          <a:srgbClr val="99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5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Lattice type</a:t>
                      </a:r>
                      <a:endParaRPr lang="de-DE" sz="180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TBA</a:t>
                      </a:r>
                      <a:endParaRPr lang="de-DE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1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</a:t>
                      </a:r>
                      <a:endParaRPr lang="de-DE" sz="1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5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Circumference [m]</a:t>
                      </a:r>
                      <a:endParaRPr lang="de-DE" sz="1800" baseline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288.0</a:t>
                      </a:r>
                      <a:endParaRPr lang="de-DE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290.4</a:t>
                      </a:r>
                      <a:endParaRPr lang="de-DE" sz="1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5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  <a:r>
                        <a:rPr lang="en-US" sz="1800" i="1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absolute</a:t>
                      </a:r>
                      <a:r>
                        <a:rPr lang="en-US" sz="18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bending angle</a:t>
                      </a:r>
                      <a:endParaRPr lang="de-DE" sz="1800" baseline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360°</a:t>
                      </a:r>
                      <a:endParaRPr lang="de-DE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585°</a:t>
                      </a:r>
                      <a:endParaRPr lang="de-DE" sz="1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5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Working point Q</a:t>
                      </a:r>
                      <a:r>
                        <a:rPr lang="en-US" sz="1800" baseline="-25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x/y</a:t>
                      </a:r>
                      <a:endParaRPr lang="de-DE" sz="1800" baseline="-2500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20.42 / 8.74</a:t>
                      </a:r>
                      <a:endParaRPr lang="de-DE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37.17 / 10.31</a:t>
                      </a:r>
                      <a:endParaRPr lang="de-DE" sz="1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5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Natural chromaticities C</a:t>
                      </a:r>
                      <a:r>
                        <a:rPr lang="en-US" sz="1800" baseline="-25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x/y</a:t>
                      </a:r>
                      <a:endParaRPr lang="de-DE" sz="1800" baseline="-2500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8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67.0 / </a:t>
                      </a:r>
                      <a:r>
                        <a:rPr lang="en-US" sz="1800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8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19.8</a:t>
                      </a:r>
                      <a:endParaRPr lang="de-DE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8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66.4 / </a:t>
                      </a:r>
                      <a:r>
                        <a:rPr lang="en-US" sz="1800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8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40.3</a:t>
                      </a:r>
                      <a:endParaRPr lang="de-DE" sz="1800" b="1">
                        <a:solidFill>
                          <a:srgbClr val="6699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5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Optics strain</a:t>
                      </a:r>
                      <a:r>
                        <a:rPr lang="en-US" sz="1800" baseline="30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</a:t>
                      </a:r>
                      <a:endParaRPr lang="de-DE" sz="1800" baseline="3000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</a:t>
                      </a:r>
                      <a:endParaRPr lang="de-DE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solidFill>
                            <a:srgbClr val="6699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  <a:endParaRPr lang="de-DE" sz="1800" b="1">
                        <a:solidFill>
                          <a:srgbClr val="6699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553">
                <a:tc>
                  <a:txBody>
                    <a:bodyPr/>
                    <a:lstStyle/>
                    <a:p>
                      <a:r>
                        <a:rPr lang="en-US" sz="1800" smtClean="0">
                          <a:latin typeface="Arial Narrow" panose="020B0606020202030204" pitchFamily="34" charset="0"/>
                          <a:cs typeface="Arial" panose="020B0604020202020204" pitchFamily="34" charset="0"/>
                          <a:sym typeface="Symbol"/>
                        </a:rPr>
                        <a:t>Momentum compaction factor </a:t>
                      </a:r>
                      <a:r>
                        <a:rPr lang="en-US" sz="180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 [10</a:t>
                      </a:r>
                      <a:r>
                        <a:rPr lang="en-US" sz="1800" b="1" baseline="30000" smtClean="0">
                          <a:latin typeface="Symbol" panose="05050102010706020507" pitchFamily="18" charset="2"/>
                          <a:cs typeface="Arial" panose="020B0604020202020204" pitchFamily="34" charset="0"/>
                          <a:sym typeface="Symbol"/>
                        </a:rPr>
                        <a:t>-4 </a:t>
                      </a:r>
                      <a:r>
                        <a:rPr lang="en-US" sz="180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] </a:t>
                      </a:r>
                      <a:endParaRPr lang="de-DE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6.56</a:t>
                      </a:r>
                      <a:endParaRPr lang="de-DE" sz="1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8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1.37</a:t>
                      </a:r>
                      <a:endParaRPr lang="de-DE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5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Radiated Power</a:t>
                      </a:r>
                      <a:r>
                        <a:rPr lang="en-US" sz="18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[kW]</a:t>
                      </a:r>
                      <a:r>
                        <a:rPr lang="en-US" sz="1800" baseline="30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2)</a:t>
                      </a:r>
                      <a:endParaRPr lang="de-DE" sz="1800" baseline="3000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</a:t>
                      </a:r>
                      <a:endParaRPr lang="de-DE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</a:t>
                      </a:r>
                      <a:endParaRPr lang="de-DE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553">
                <a:tc>
                  <a:txBody>
                    <a:bodyPr/>
                    <a:lstStyle/>
                    <a:p>
                      <a:r>
                        <a:rPr lang="en-US" sz="18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rms energy spread </a:t>
                      </a:r>
                      <a:r>
                        <a:rPr lang="en-US" sz="18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US" sz="180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10</a:t>
                      </a:r>
                      <a:r>
                        <a:rPr lang="en-US" sz="1800" b="1" baseline="30000" smtClean="0">
                          <a:latin typeface="Symbol" panose="05050102010706020507" pitchFamily="18" charset="2"/>
                          <a:cs typeface="Arial" panose="020B0604020202020204" pitchFamily="34" charset="0"/>
                          <a:sym typeface="Symbol"/>
                        </a:rPr>
                        <a:t>-3 </a:t>
                      </a:r>
                      <a:r>
                        <a:rPr lang="en-US" sz="1800" baseline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de-DE" sz="180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0.86</a:t>
                      </a:r>
                      <a:endParaRPr lang="de-DE" sz="1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1.05 </a:t>
                      </a:r>
                      <a:r>
                        <a:rPr lang="en-US" sz="180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 </a:t>
                      </a:r>
                      <a:r>
                        <a:rPr lang="en-US" sz="18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1.08</a:t>
                      </a:r>
                      <a:r>
                        <a:rPr lang="en-US" sz="1800" baseline="30000" smtClean="0">
                          <a:solidFill>
                            <a:srgbClr val="99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)</a:t>
                      </a:r>
                      <a:endParaRPr lang="de-DE" sz="1800" baseline="30000">
                        <a:solidFill>
                          <a:srgbClr val="99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553">
                <a:tc>
                  <a:txBody>
                    <a:bodyPr/>
                    <a:lstStyle/>
                    <a:p>
                      <a:r>
                        <a:rPr lang="en-US" sz="18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rms bunch length [mm]</a:t>
                      </a:r>
                      <a:endParaRPr lang="de-DE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3.73</a:t>
                      </a:r>
                      <a:endParaRPr lang="de-DE" sz="1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2.60 </a:t>
                      </a:r>
                      <a:r>
                        <a:rPr lang="en-US" sz="1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 8.5</a:t>
                      </a:r>
                      <a:r>
                        <a:rPr lang="en-US" sz="1800" baseline="30000" smtClean="0">
                          <a:solidFill>
                            <a:srgbClr val="99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)</a:t>
                      </a:r>
                      <a:endParaRPr lang="de-DE" sz="1800" b="0">
                        <a:solidFill>
                          <a:srgbClr val="99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553">
                <a:tc>
                  <a:txBody>
                    <a:bodyPr/>
                    <a:lstStyle/>
                    <a:p>
                      <a:r>
                        <a:rPr lang="en-US" sz="18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damping times x/y/E [ms]</a:t>
                      </a:r>
                      <a:endParaRPr lang="de-DE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 / 9.0 / 4.5</a:t>
                      </a:r>
                      <a:endParaRPr lang="de-DE" sz="1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 / 8.0 / 6.5</a:t>
                      </a:r>
                      <a:endParaRPr lang="de-DE" sz="1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728" y="5622055"/>
            <a:ext cx="48600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1400" smtClean="0"/>
              <a:t>product of horiz. and vert. normalized chromaticities C/Q</a:t>
            </a:r>
          </a:p>
          <a:p>
            <a:pPr marL="342900" indent="-342900">
              <a:buAutoNum type="arabicParenR"/>
            </a:pPr>
            <a:r>
              <a:rPr lang="en-US" sz="1400" smtClean="0"/>
              <a:t>assuming 400 mA stored current, bare lattice without IDs</a:t>
            </a:r>
          </a:p>
          <a:p>
            <a:r>
              <a:rPr lang="en-US" sz="1400" smtClean="0"/>
              <a:t>*)     SLS lattice before FEMTO installation (&lt;2005)</a:t>
            </a:r>
          </a:p>
          <a:p>
            <a:r>
              <a:rPr lang="en-US" sz="1400" baseline="30000" smtClean="0"/>
              <a:t> #</a:t>
            </a:r>
            <a:r>
              <a:rPr lang="en-US" sz="1400" smtClean="0"/>
              <a:t>)     SLS-2 with 3 superbends</a:t>
            </a:r>
          </a:p>
          <a:p>
            <a:endParaRPr lang="en-US" sz="1400" smtClean="0"/>
          </a:p>
        </p:txBody>
      </p:sp>
      <p:sp>
        <p:nvSpPr>
          <p:cNvPr id="3" name="TextBox 2"/>
          <p:cNvSpPr txBox="1"/>
          <p:nvPr/>
        </p:nvSpPr>
        <p:spPr>
          <a:xfrm>
            <a:off x="5091401" y="5622055"/>
            <a:ext cx="4032448" cy="95410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baseline="3000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</a:t>
            </a:r>
            <a:r>
              <a:rPr lang="en-US" sz="1400" b="1" baseline="3000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)</a:t>
            </a:r>
            <a:r>
              <a:rPr lang="en-US" sz="1400" b="1" baseline="30000" smtClean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sz="1400" smtClean="0"/>
              <a:t>including intra-beam scattering for 1 mA bunch current (400 mA in 400 of 484 buckets; 500 MHz), </a:t>
            </a:r>
            <a:br>
              <a:rPr lang="en-US" sz="1400" smtClean="0"/>
            </a:br>
            <a:r>
              <a:rPr lang="en-US" sz="1400" smtClean="0"/>
              <a:t>10 pm vertical emittance, 1.4 MV RF voltage,</a:t>
            </a:r>
            <a:br>
              <a:rPr lang="en-US" sz="1400" smtClean="0"/>
            </a:br>
            <a:r>
              <a:rPr lang="en-US" sz="1400" smtClean="0"/>
              <a:t>3</a:t>
            </a:r>
            <a:r>
              <a:rPr lang="en-US" sz="1400" baseline="30000" smtClean="0"/>
              <a:t>rd</a:t>
            </a:r>
            <a:r>
              <a:rPr lang="en-US" sz="1400" smtClean="0"/>
              <a:t> harmonic cavity for 3</a:t>
            </a:r>
            <a:r>
              <a:rPr lang="en-US" sz="1400" smtClean="0">
                <a:sym typeface="Symbol"/>
              </a:rPr>
              <a:t> </a:t>
            </a:r>
            <a:r>
              <a:rPr lang="en-US" sz="1400" smtClean="0"/>
              <a:t>bunch length.</a:t>
            </a:r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211152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Problems with previous period-3 lattice</a:t>
            </a:r>
            <a:endParaRPr lang="de-DE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12" y="2492896"/>
            <a:ext cx="8363272" cy="411502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smtClean="0"/>
              <a:t>maintain undulator source points</a:t>
            </a:r>
          </a:p>
          <a:p>
            <a:pPr lvl="1">
              <a:lnSpc>
                <a:spcPct val="110000"/>
              </a:lnSpc>
            </a:pPr>
            <a:r>
              <a:rPr lang="en-US" smtClean="0">
                <a:sym typeface="Wingdings" panose="05000000000000000000" pitchFamily="2" charset="2"/>
              </a:rPr>
              <a:t>straight sections: 6 </a:t>
            </a:r>
            <a:r>
              <a:rPr lang="en-US" smtClean="0">
                <a:sym typeface="Symbol"/>
              </a:rPr>
              <a:t></a:t>
            </a:r>
            <a:r>
              <a:rPr lang="en-US" smtClean="0">
                <a:sym typeface="Wingdings" panose="05000000000000000000" pitchFamily="2" charset="2"/>
              </a:rPr>
              <a:t> </a:t>
            </a:r>
            <a:r>
              <a:rPr lang="en-US">
                <a:sym typeface="Wingdings" panose="05000000000000000000" pitchFamily="2" charset="2"/>
              </a:rPr>
              <a:t>short, 3 </a:t>
            </a:r>
            <a:r>
              <a:rPr lang="en-US">
                <a:sym typeface="Symbol"/>
              </a:rPr>
              <a:t> </a:t>
            </a:r>
            <a:r>
              <a:rPr lang="en-US" smtClean="0">
                <a:sym typeface="Wingdings" panose="05000000000000000000" pitchFamily="2" charset="2"/>
              </a:rPr>
              <a:t>medium</a:t>
            </a:r>
            <a:r>
              <a:rPr lang="en-US">
                <a:sym typeface="Wingdings" panose="05000000000000000000" pitchFamily="2" charset="2"/>
              </a:rPr>
              <a:t>, 3 </a:t>
            </a:r>
            <a:r>
              <a:rPr lang="en-US">
                <a:sym typeface="Symbol"/>
              </a:rPr>
              <a:t> </a:t>
            </a:r>
            <a:r>
              <a:rPr lang="en-US" smtClean="0">
                <a:sym typeface="Wingdings" panose="05000000000000000000" pitchFamily="2" charset="2"/>
              </a:rPr>
              <a:t>split long</a:t>
            </a:r>
          </a:p>
          <a:p>
            <a:pPr lvl="1">
              <a:lnSpc>
                <a:spcPct val="110000"/>
              </a:lnSpc>
            </a:pPr>
            <a:r>
              <a:rPr lang="en-US" smtClean="0">
                <a:solidFill>
                  <a:srgbClr val="00B050"/>
                </a:solidFill>
                <a:sym typeface="Wingdings" panose="05000000000000000000" pitchFamily="2" charset="2"/>
              </a:rPr>
              <a:t>no modification of (undulator) beam lines and building</a:t>
            </a:r>
            <a:endParaRPr lang="en-US">
              <a:solidFill>
                <a:srgbClr val="00B050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287.25 m</a:t>
            </a:r>
            <a:r>
              <a:rPr lang="en-US" smtClean="0">
                <a:solidFill>
                  <a:srgbClr val="FF0000"/>
                </a:solidFill>
              </a:rPr>
              <a:t> circumference  </a:t>
            </a:r>
            <a:r>
              <a:rPr lang="en-US" smtClean="0">
                <a:solidFill>
                  <a:srgbClr val="FF0000"/>
                </a:solidFill>
                <a:sym typeface="Symbol"/>
              </a:rPr>
              <a:t></a:t>
            </a:r>
            <a:r>
              <a:rPr lang="en-US" smtClean="0">
                <a:solidFill>
                  <a:srgbClr val="FF0000"/>
                </a:solidFill>
              </a:rPr>
              <a:t>  harmonic 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“478¾” </a:t>
            </a:r>
            <a:r>
              <a:rPr lang="en-US" smtClean="0">
                <a:solidFill>
                  <a:srgbClr val="FF0000"/>
                </a:solidFill>
                <a:sym typeface="Symbol"/>
              </a:rPr>
              <a:t></a:t>
            </a:r>
            <a:r>
              <a:rPr lang="en-US" smtClean="0">
                <a:solidFill>
                  <a:srgbClr val="FF0000"/>
                </a:solidFill>
                <a:sym typeface="Wingdings" panose="05000000000000000000" pitchFamily="2" charset="2"/>
              </a:rPr>
              <a:t>  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479 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260 kHz</a:t>
            </a:r>
          </a:p>
          <a:p>
            <a:pPr>
              <a:lnSpc>
                <a:spcPct val="110000"/>
              </a:lnSpc>
            </a:pPr>
            <a:r>
              <a:rPr lang="en-US" smtClean="0"/>
              <a:t>non-linear dynamics </a:t>
            </a:r>
          </a:p>
          <a:p>
            <a:pPr lvl="1">
              <a:lnSpc>
                <a:spcPct val="110000"/>
              </a:lnSpc>
            </a:pPr>
            <a:r>
              <a:rPr lang="en-US" smtClean="0">
                <a:solidFill>
                  <a:srgbClr val="00B050"/>
                </a:solidFill>
              </a:rPr>
              <a:t>good beam lifetime and injection efficiency for zero chromaticity</a:t>
            </a:r>
          </a:p>
          <a:p>
            <a:pPr lvl="1">
              <a:lnSpc>
                <a:spcPct val="110000"/>
              </a:lnSpc>
            </a:pPr>
            <a:r>
              <a:rPr lang="en-US" smtClean="0">
                <a:solidFill>
                  <a:srgbClr val="FF0000"/>
                </a:solidFill>
              </a:rPr>
              <a:t>bad for large non-zero chromaticity </a:t>
            </a:r>
          </a:p>
          <a:p>
            <a:pPr lvl="2">
              <a:lnSpc>
                <a:spcPct val="110000"/>
              </a:lnSpc>
            </a:pPr>
            <a:r>
              <a:rPr lang="en-US" smtClean="0">
                <a:solidFill>
                  <a:srgbClr val="FF0000"/>
                </a:solidFill>
              </a:rPr>
              <a:t>may be required for suppression of beam instabilities</a:t>
            </a:r>
          </a:p>
          <a:p>
            <a:pPr>
              <a:lnSpc>
                <a:spcPct val="110000"/>
              </a:lnSpc>
              <a:buFont typeface="Wingdings" pitchFamily="2" charset="2"/>
              <a:buChar char="ð"/>
            </a:pPr>
            <a:r>
              <a:rPr lang="en-US" smtClean="0"/>
              <a:t>switch to period-12 geometry</a:t>
            </a:r>
          </a:p>
          <a:p>
            <a:pPr lvl="1">
              <a:lnSpc>
                <a:spcPct val="110000"/>
              </a:lnSpc>
            </a:pPr>
            <a:r>
              <a:rPr lang="en-US" smtClean="0">
                <a:solidFill>
                  <a:srgbClr val="00B050"/>
                </a:solidFill>
              </a:rPr>
              <a:t>superior non-linear performance</a:t>
            </a:r>
          </a:p>
          <a:p>
            <a:pPr lvl="1">
              <a:lnSpc>
                <a:spcPct val="110000"/>
              </a:lnSpc>
            </a:pPr>
            <a:r>
              <a:rPr lang="en-US" smtClean="0">
                <a:solidFill>
                  <a:srgbClr val="00B050"/>
                </a:solidFill>
              </a:rPr>
              <a:t>simpler structure, standardization</a:t>
            </a:r>
          </a:p>
          <a:p>
            <a:pPr lvl="1">
              <a:lnSpc>
                <a:spcPct val="110000"/>
              </a:lnSpc>
            </a:pPr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managable modifications for beam lines and building</a:t>
            </a:r>
            <a:endParaRPr lang="de-DE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7"/>
            <a:ext cx="8964488" cy="165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20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Non-linear optimization</a:t>
            </a:r>
            <a:endParaRPr lang="de-DE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1335" y="2780928"/>
            <a:ext cx="4752528" cy="367382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800" smtClean="0">
                <a:solidFill>
                  <a:srgbClr val="0070C0"/>
                </a:solidFill>
              </a:rPr>
              <a:t>Variables </a:t>
            </a:r>
          </a:p>
          <a:p>
            <a:pPr>
              <a:lnSpc>
                <a:spcPct val="120000"/>
              </a:lnSpc>
            </a:pP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smtClean="0"/>
              <a:t> chromatic sextupole families</a:t>
            </a:r>
          </a:p>
          <a:p>
            <a:pPr>
              <a:lnSpc>
                <a:spcPct val="120000"/>
              </a:lnSpc>
            </a:pP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smtClean="0"/>
              <a:t> harmonic sextupole families</a:t>
            </a:r>
          </a:p>
          <a:p>
            <a:pPr>
              <a:lnSpc>
                <a:spcPct val="120000"/>
              </a:lnSpc>
            </a:pP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smtClean="0"/>
              <a:t> </a:t>
            </a:r>
            <a:r>
              <a:rPr lang="en-US" sz="2800" smtClean="0"/>
              <a:t>octupole families</a:t>
            </a:r>
          </a:p>
          <a:p>
            <a:pPr>
              <a:lnSpc>
                <a:spcPct val="120000"/>
              </a:lnSpc>
            </a:pPr>
            <a:r>
              <a:rPr lang="en-US" sz="2800" smtClean="0"/>
              <a:t>constraint on chromaticity: </a:t>
            </a:r>
            <a:r>
              <a:rPr lang="en-US" sz="2800" b="1" smtClean="0">
                <a:latin typeface="Symbol" panose="05050102010706020507" pitchFamily="18" charset="2"/>
              </a:rPr>
              <a:t>-2</a:t>
            </a:r>
            <a:r>
              <a:rPr lang="en-US" sz="2800" smtClean="0"/>
              <a:t> variables</a:t>
            </a:r>
          </a:p>
          <a:p>
            <a:pPr>
              <a:lnSpc>
                <a:spcPct val="120000"/>
              </a:lnSpc>
              <a:buFont typeface="Wingdings"/>
              <a:buChar char="ð"/>
            </a:pP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b="1" smtClean="0"/>
              <a:t> </a:t>
            </a:r>
            <a:r>
              <a:rPr lang="en-US" sz="2800" smtClean="0"/>
              <a:t>variables</a:t>
            </a:r>
          </a:p>
          <a:p>
            <a:pPr>
              <a:lnSpc>
                <a:spcPct val="120000"/>
              </a:lnSpc>
              <a:buFont typeface="Wingdings 2"/>
              <a:buChar char="Ë"/>
            </a:pPr>
            <a:r>
              <a:rPr lang="en-US" sz="2800" smtClean="0"/>
              <a:t>quadrupoles via matching knobs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2800" smtClean="0">
                <a:solidFill>
                  <a:srgbClr val="0070C0"/>
                </a:solidFill>
              </a:rPr>
              <a:t>Computing</a:t>
            </a:r>
          </a:p>
          <a:p>
            <a:pPr>
              <a:lnSpc>
                <a:spcPct val="12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r>
              <a:rPr lang="en-US" sz="2800" smtClean="0"/>
              <a:t> XEON cores, typically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 hrs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114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5872" y="1890990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Quadrupole</a:t>
            </a:r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3347864" y="692696"/>
            <a:ext cx="1113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Sextupole</a:t>
            </a:r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5652120" y="685980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Octupole</a:t>
            </a:r>
            <a:endParaRPr lang="de-DE"/>
          </a:p>
        </p:txBody>
      </p:sp>
      <p:sp>
        <p:nvSpPr>
          <p:cNvPr id="7" name="TextBox 6"/>
          <p:cNvSpPr txBox="1"/>
          <p:nvPr/>
        </p:nvSpPr>
        <p:spPr>
          <a:xfrm>
            <a:off x="7380264" y="701738"/>
            <a:ext cx="1540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Longitudinal </a:t>
            </a:r>
            <a:br>
              <a:rPr lang="en-US" smtClean="0"/>
            </a:br>
            <a:r>
              <a:rPr lang="en-US" smtClean="0"/>
              <a:t>Gradient Bend</a:t>
            </a:r>
            <a:endParaRPr lang="de-DE"/>
          </a:p>
        </p:txBody>
      </p:sp>
      <p:sp>
        <p:nvSpPr>
          <p:cNvPr id="8" name="TextBox 7"/>
          <p:cNvSpPr txBox="1"/>
          <p:nvPr/>
        </p:nvSpPr>
        <p:spPr>
          <a:xfrm>
            <a:off x="6516216" y="1892404"/>
            <a:ext cx="1542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Combined</a:t>
            </a:r>
            <a:br>
              <a:rPr lang="en-US" smtClean="0"/>
            </a:br>
            <a:r>
              <a:rPr lang="en-US" smtClean="0"/>
              <a:t>Function Bend</a:t>
            </a:r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4659117" y="1890990"/>
            <a:ext cx="11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Anti-Bend</a:t>
            </a:r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1738974" y="189381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BPM</a:t>
            </a:r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3550205" y="1880452"/>
            <a:ext cx="1049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Vertical</a:t>
            </a:r>
            <a:br>
              <a:rPr lang="en-US" smtClean="0"/>
            </a:br>
            <a:r>
              <a:rPr lang="en-US" smtClean="0"/>
              <a:t>corrector</a:t>
            </a:r>
            <a:endParaRPr lang="de-DE"/>
          </a:p>
        </p:txBody>
      </p:sp>
      <p:sp>
        <p:nvSpPr>
          <p:cNvPr id="13" name="TextBox 12"/>
          <p:cNvSpPr txBox="1"/>
          <p:nvPr/>
        </p:nvSpPr>
        <p:spPr>
          <a:xfrm>
            <a:off x="2400916" y="1890990"/>
            <a:ext cx="1149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Horizontal</a:t>
            </a:r>
            <a:br>
              <a:rPr lang="en-US" smtClean="0"/>
            </a:br>
            <a:r>
              <a:rPr lang="en-US" smtClean="0"/>
              <a:t>corrector</a:t>
            </a:r>
            <a:endParaRPr lang="de-DE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627784" y="1278304"/>
            <a:ext cx="566863" cy="7105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164288" y="1551350"/>
            <a:ext cx="72008" cy="4374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76447" y="1487664"/>
            <a:ext cx="383185" cy="4530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0"/>
          </p:cNvCxnSpPr>
          <p:nvPr/>
        </p:nvCxnSpPr>
        <p:spPr>
          <a:xfrm flipV="1">
            <a:off x="5220072" y="1551350"/>
            <a:ext cx="0" cy="3396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0"/>
          </p:cNvCxnSpPr>
          <p:nvPr/>
        </p:nvCxnSpPr>
        <p:spPr>
          <a:xfrm flipV="1">
            <a:off x="2051720" y="1402293"/>
            <a:ext cx="0" cy="4915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8150443" y="1278304"/>
            <a:ext cx="273961" cy="3504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3194647" y="1487664"/>
            <a:ext cx="709843" cy="5011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4283968" y="980728"/>
            <a:ext cx="177150" cy="3673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544000" y="980729"/>
            <a:ext cx="216024" cy="4215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 txBox="1">
            <a:spLocks/>
          </p:cNvSpPr>
          <p:nvPr/>
        </p:nvSpPr>
        <p:spPr>
          <a:xfrm>
            <a:off x="343084" y="2780928"/>
            <a:ext cx="4228916" cy="381642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w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Calibri" panose="020F050202020403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mtClean="0">
                <a:solidFill>
                  <a:srgbClr val="0070C0"/>
                </a:solidFill>
              </a:rPr>
              <a:t>Method: MOGA</a:t>
            </a:r>
          </a:p>
          <a:p>
            <a:pPr>
              <a:lnSpc>
                <a:spcPct val="120000"/>
              </a:lnSpc>
            </a:pPr>
            <a:r>
              <a:rPr lang="en-US" smtClean="0"/>
              <a:t>Objectives: </a:t>
            </a:r>
            <a:br>
              <a:rPr lang="en-US" smtClean="0"/>
            </a:br>
            <a:r>
              <a:rPr lang="en-US" smtClean="0"/>
              <a:t>dynamic acceptances </a:t>
            </a:r>
            <a:br>
              <a:rPr lang="en-US" smtClean="0"/>
            </a:br>
            <a:r>
              <a:rPr lang="en-US" smtClean="0"/>
              <a:t>at </a:t>
            </a:r>
            <a:r>
              <a:rPr lang="en-US" smtClean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p/p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0, +3, </a:t>
            </a:r>
            <a:r>
              <a:rPr lang="en-US" smtClean="0"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3 %</a:t>
            </a:r>
          </a:p>
          <a:p>
            <a:pPr>
              <a:lnSpc>
                <a:spcPct val="120000"/>
              </a:lnSpc>
            </a:pPr>
            <a:r>
              <a:rPr lang="en-US" smtClean="0"/>
              <a:t>Constraints: </a:t>
            </a:r>
            <a:br>
              <a:rPr lang="en-US" smtClean="0"/>
            </a:br>
            <a:r>
              <a:rPr lang="en-US" smtClean="0"/>
              <a:t>orbit, matrix trace, </a:t>
            </a:r>
            <a:br>
              <a:rPr lang="en-US" smtClean="0"/>
            </a:br>
            <a:r>
              <a:rPr lang="en-US" smtClean="0"/>
              <a:t>chromatic footprint, </a:t>
            </a:r>
            <a:br>
              <a:rPr lang="en-US" smtClean="0"/>
            </a:br>
            <a:r>
              <a:rPr lang="en-US" smtClean="0"/>
              <a:t>magnet strengths</a:t>
            </a:r>
          </a:p>
          <a:p>
            <a:pPr marL="0" indent="-17145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sz="260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  M. Ehrlichman,  </a:t>
            </a:r>
            <a:r>
              <a:rPr lang="en-US" sz="2600" i="1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Genetic algorithm for chromaticity correction in diffraction limited storage rings</a:t>
            </a:r>
            <a:r>
              <a:rPr lang="en-US" sz="260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,   PR AB 19, 044001 (2016)</a:t>
            </a:r>
          </a:p>
          <a:p>
            <a:pPr marL="0" indent="-17145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endParaRPr lang="de-DE" sz="260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65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5"/>
          <p:cNvSpPr>
            <a:spLocks noChangeArrowheads="1"/>
          </p:cNvSpPr>
          <p:nvPr/>
        </p:nvSpPr>
        <p:spPr bwMode="auto">
          <a:xfrm>
            <a:off x="0" y="0"/>
            <a:ext cx="5435600" cy="65976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CH" altLang="de-DE" sz="1800"/>
          </a:p>
        </p:txBody>
      </p:sp>
      <p:pic>
        <p:nvPicPr>
          <p:cNvPr id="20483" name="Picture 31" descr="hair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773238"/>
            <a:ext cx="37084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10"/>
          <p:cNvSpPr>
            <a:spLocks noGrp="1" noChangeArrowheads="1"/>
          </p:cNvSpPr>
          <p:nvPr>
            <p:ph type="title"/>
          </p:nvPr>
        </p:nvSpPr>
        <p:spPr>
          <a:xfrm>
            <a:off x="5435600" y="0"/>
            <a:ext cx="3708400" cy="69215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de-DE" sz="480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 The SLS </a:t>
            </a:r>
          </a:p>
        </p:txBody>
      </p:sp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375025"/>
            <a:ext cx="370840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6" name="Picture 2" descr="sls_tmp_layout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0"/>
            <a:ext cx="6769100" cy="6757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7" name="Line 4"/>
          <p:cNvSpPr>
            <a:spLocks noChangeShapeType="1"/>
          </p:cNvSpPr>
          <p:nvPr/>
        </p:nvSpPr>
        <p:spPr bwMode="auto">
          <a:xfrm flipH="1" flipV="1">
            <a:off x="5795963" y="5876925"/>
            <a:ext cx="32400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Text Box 5"/>
          <p:cNvSpPr txBox="1">
            <a:spLocks noChangeArrowheads="1"/>
          </p:cNvSpPr>
          <p:nvPr/>
        </p:nvSpPr>
        <p:spPr bwMode="auto">
          <a:xfrm>
            <a:off x="6732588" y="5589588"/>
            <a:ext cx="14700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4" tIns="44992" rIns="89984" bIns="44992"/>
          <a:lstStyle>
            <a:lvl1pPr defTabSz="449263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lr>
                <a:schemeClr val="bg2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lr>
                <a:schemeClr val="bg2"/>
              </a:buClr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lr>
                <a:schemeClr val="bg2"/>
              </a:buClr>
              <a:buChar char="»"/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Arial" pitchFamily="34" charset="0"/>
              <a:buNone/>
            </a:pPr>
            <a:r>
              <a:rPr lang="en-GB" altLang="de-DE" sz="1800">
                <a:solidFill>
                  <a:srgbClr val="000000"/>
                </a:solidFill>
                <a:latin typeface="+mn-lt"/>
                <a:cs typeface="Lucida Sans Unicode" pitchFamily="34" charset="0"/>
              </a:rPr>
              <a:t>4 days</a:t>
            </a:r>
          </a:p>
        </p:txBody>
      </p:sp>
      <p:sp>
        <p:nvSpPr>
          <p:cNvPr id="20489" name="Line 6"/>
          <p:cNvSpPr>
            <a:spLocks noChangeShapeType="1"/>
          </p:cNvSpPr>
          <p:nvPr/>
        </p:nvSpPr>
        <p:spPr bwMode="auto">
          <a:xfrm>
            <a:off x="7092950" y="4149725"/>
            <a:ext cx="884238" cy="22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7"/>
          <p:cNvSpPr>
            <a:spLocks noChangeShapeType="1"/>
          </p:cNvSpPr>
          <p:nvPr/>
        </p:nvSpPr>
        <p:spPr bwMode="auto">
          <a:xfrm>
            <a:off x="7072313" y="5133975"/>
            <a:ext cx="9191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8"/>
          <p:cNvSpPr>
            <a:spLocks noChangeShapeType="1"/>
          </p:cNvSpPr>
          <p:nvPr/>
        </p:nvSpPr>
        <p:spPr bwMode="auto">
          <a:xfrm>
            <a:off x="7596188" y="4148138"/>
            <a:ext cx="0" cy="984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Text Box 9"/>
          <p:cNvSpPr txBox="1">
            <a:spLocks noChangeArrowheads="1"/>
          </p:cNvSpPr>
          <p:nvPr/>
        </p:nvSpPr>
        <p:spPr bwMode="auto">
          <a:xfrm>
            <a:off x="6877050" y="4437063"/>
            <a:ext cx="9667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4" tIns="44992" rIns="89984" bIns="44992"/>
          <a:lstStyle>
            <a:lvl1pPr defTabSz="449263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lr>
                <a:schemeClr val="bg2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lr>
                <a:schemeClr val="bg2"/>
              </a:buClr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lr>
                <a:schemeClr val="bg2"/>
              </a:buClr>
              <a:buChar char="»"/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Arial" pitchFamily="34" charset="0"/>
              <a:buNone/>
            </a:pPr>
            <a:r>
              <a:rPr lang="en-GB" altLang="de-DE" sz="1800">
                <a:solidFill>
                  <a:srgbClr val="000000"/>
                </a:solidFill>
                <a:latin typeface="+mn-lt"/>
                <a:cs typeface="Lucida Sans Unicode" pitchFamily="34" charset="0"/>
              </a:rPr>
              <a:t>1 mA</a:t>
            </a:r>
          </a:p>
        </p:txBody>
      </p:sp>
      <p:sp>
        <p:nvSpPr>
          <p:cNvPr id="20493" name="Text Box 12"/>
          <p:cNvSpPr txBox="1">
            <a:spLocks noChangeArrowheads="1"/>
          </p:cNvSpPr>
          <p:nvPr/>
        </p:nvSpPr>
        <p:spPr bwMode="auto">
          <a:xfrm>
            <a:off x="1476375" y="1773238"/>
            <a:ext cx="1655763" cy="120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de-DE" sz="1800">
                <a:latin typeface="Times New Roman" pitchFamily="18" charset="0"/>
              </a:rPr>
              <a:t>90 keV </a:t>
            </a:r>
            <a:br>
              <a:rPr lang="en-US" altLang="de-DE" sz="1800">
                <a:latin typeface="Times New Roman" pitchFamily="18" charset="0"/>
              </a:rPr>
            </a:br>
            <a:r>
              <a:rPr lang="en-US" altLang="de-DE" sz="1800">
                <a:latin typeface="+mn-lt"/>
              </a:rPr>
              <a:t>pulsed</a:t>
            </a:r>
            <a:r>
              <a:rPr lang="en-US" altLang="de-DE" sz="1800"/>
              <a:t> </a:t>
            </a:r>
            <a:r>
              <a:rPr lang="en-US" altLang="de-DE" sz="1800">
                <a:latin typeface="Times New Roman" pitchFamily="18" charset="0"/>
              </a:rPr>
              <a:t>(3 Hz)</a:t>
            </a:r>
            <a:r>
              <a:rPr lang="en-US" altLang="de-DE" sz="1800"/>
              <a:t> </a:t>
            </a:r>
            <a:br>
              <a:rPr lang="en-US" altLang="de-DE" sz="1800"/>
            </a:br>
            <a:r>
              <a:rPr lang="en-US" altLang="de-DE" sz="1800">
                <a:latin typeface="+mn-lt"/>
              </a:rPr>
              <a:t>thermionic </a:t>
            </a:r>
            <a:br>
              <a:rPr lang="en-US" altLang="de-DE" sz="1800">
                <a:latin typeface="+mn-lt"/>
              </a:rPr>
            </a:br>
            <a:r>
              <a:rPr lang="en-US" altLang="de-DE" sz="1800">
                <a:latin typeface="+mn-lt"/>
              </a:rPr>
              <a:t>electron gun</a:t>
            </a:r>
          </a:p>
        </p:txBody>
      </p:sp>
      <p:sp>
        <p:nvSpPr>
          <p:cNvPr id="20494" name="Text Box 13"/>
          <p:cNvSpPr txBox="1">
            <a:spLocks noChangeArrowheads="1"/>
          </p:cNvSpPr>
          <p:nvPr/>
        </p:nvSpPr>
        <p:spPr bwMode="auto">
          <a:xfrm>
            <a:off x="1476375" y="3068638"/>
            <a:ext cx="3455988" cy="92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de-DE" sz="1800">
                <a:latin typeface="+mn-lt"/>
              </a:rPr>
              <a:t>Synchrotron (“booster”)</a:t>
            </a:r>
            <a:br>
              <a:rPr lang="en-US" altLang="de-DE" sz="1800">
                <a:latin typeface="+mn-lt"/>
              </a:rPr>
            </a:br>
            <a:r>
              <a:rPr lang="en-US" altLang="de-DE" sz="1800">
                <a:latin typeface="Times New Roman" pitchFamily="18" charset="0"/>
              </a:rPr>
              <a:t>100 MeV </a:t>
            </a:r>
            <a:r>
              <a:rPr lang="en-US" altLang="de-DE" sz="1800">
                <a:latin typeface="Times New Roman" pitchFamily="18" charset="0"/>
                <a:sym typeface="Symbol" pitchFamily="18" charset="2"/>
              </a:rPr>
              <a:t> </a:t>
            </a:r>
            <a:r>
              <a:rPr lang="en-US" altLang="de-DE" sz="1800">
                <a:latin typeface="Times New Roman" pitchFamily="18" charset="0"/>
              </a:rPr>
              <a:t>2.4 [2.7] GeV</a:t>
            </a:r>
            <a:br>
              <a:rPr lang="en-US" altLang="de-DE" sz="1800">
                <a:latin typeface="Times New Roman" pitchFamily="18" charset="0"/>
              </a:rPr>
            </a:br>
            <a:r>
              <a:rPr lang="en-US" altLang="de-DE" sz="1800">
                <a:latin typeface="+mn-lt"/>
              </a:rPr>
              <a:t>within</a:t>
            </a:r>
            <a:r>
              <a:rPr lang="en-US" altLang="de-DE" sz="1800"/>
              <a:t> </a:t>
            </a:r>
            <a:r>
              <a:rPr lang="en-US" altLang="de-DE" sz="1800">
                <a:latin typeface="Times New Roman" pitchFamily="18" charset="0"/>
              </a:rPr>
              <a:t>146 ms</a:t>
            </a:r>
            <a:r>
              <a:rPr lang="en-US" altLang="de-DE" sz="1800"/>
              <a:t> (~</a:t>
            </a:r>
            <a:r>
              <a:rPr lang="en-US" altLang="de-DE" sz="1800">
                <a:latin typeface="Times New Roman" pitchFamily="18" charset="0"/>
              </a:rPr>
              <a:t>160’000</a:t>
            </a:r>
            <a:r>
              <a:rPr lang="en-US" altLang="de-DE" sz="1800"/>
              <a:t> turns)</a:t>
            </a:r>
          </a:p>
        </p:txBody>
      </p:sp>
      <p:sp>
        <p:nvSpPr>
          <p:cNvPr id="20495" name="Text Box 14"/>
          <p:cNvSpPr txBox="1">
            <a:spLocks noChangeArrowheads="1"/>
          </p:cNvSpPr>
          <p:nvPr/>
        </p:nvSpPr>
        <p:spPr bwMode="auto">
          <a:xfrm>
            <a:off x="3203575" y="2276475"/>
            <a:ext cx="2376488" cy="646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de-DE" sz="1800">
                <a:latin typeface="Times New Roman" pitchFamily="18" charset="0"/>
              </a:rPr>
              <a:t>100 MeV </a:t>
            </a:r>
            <a:br>
              <a:rPr lang="en-US" altLang="de-DE" sz="1800">
                <a:latin typeface="Times New Roman" pitchFamily="18" charset="0"/>
              </a:rPr>
            </a:br>
            <a:r>
              <a:rPr lang="en-US" altLang="de-DE" sz="1800">
                <a:latin typeface="+mn-lt"/>
              </a:rPr>
              <a:t>pulsed linac</a:t>
            </a:r>
          </a:p>
        </p:txBody>
      </p:sp>
      <p:sp>
        <p:nvSpPr>
          <p:cNvPr id="20496" name="Text Box 15"/>
          <p:cNvSpPr txBox="1">
            <a:spLocks noChangeArrowheads="1"/>
          </p:cNvSpPr>
          <p:nvPr/>
        </p:nvSpPr>
        <p:spPr bwMode="auto">
          <a:xfrm>
            <a:off x="1908175" y="4149725"/>
            <a:ext cx="36734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de-DE" sz="1800">
                <a:latin typeface="Times New Roman" pitchFamily="18" charset="0"/>
              </a:rPr>
              <a:t>2.4 GeV</a:t>
            </a:r>
            <a:r>
              <a:rPr lang="en-US" altLang="de-DE" sz="1800"/>
              <a:t> </a:t>
            </a:r>
            <a:r>
              <a:rPr lang="en-US" altLang="de-DE" sz="1800">
                <a:latin typeface="+mn-lt"/>
              </a:rPr>
              <a:t>storage ring</a:t>
            </a:r>
            <a:br>
              <a:rPr lang="en-US" altLang="de-DE" sz="1800">
                <a:latin typeface="+mn-lt"/>
              </a:rPr>
            </a:br>
            <a:r>
              <a:rPr lang="en-US" altLang="de-DE" sz="1800">
                <a:latin typeface="Symbol" pitchFamily="18" charset="2"/>
              </a:rPr>
              <a:t>e</a:t>
            </a:r>
            <a:r>
              <a:rPr lang="en-US" altLang="de-DE" sz="1800" i="1" baseline="-25000">
                <a:latin typeface="Times New Roman" pitchFamily="18" charset="0"/>
              </a:rPr>
              <a:t>x </a:t>
            </a:r>
            <a:r>
              <a:rPr lang="en-US" altLang="de-DE" sz="1800">
                <a:latin typeface="Times New Roman" pitchFamily="18" charset="0"/>
              </a:rPr>
              <a:t>= 5.0..6.8 nm, </a:t>
            </a:r>
            <a:r>
              <a:rPr lang="en-US" altLang="de-DE" sz="1800">
                <a:latin typeface="Symbol" pitchFamily="18" charset="2"/>
              </a:rPr>
              <a:t>e</a:t>
            </a:r>
            <a:r>
              <a:rPr lang="en-US" altLang="de-DE" sz="1800" i="1" baseline="-25000">
                <a:latin typeface="Times New Roman" pitchFamily="18" charset="0"/>
              </a:rPr>
              <a:t>y </a:t>
            </a:r>
            <a:r>
              <a:rPr lang="en-US" altLang="de-DE" sz="1800">
                <a:latin typeface="Times New Roman" pitchFamily="18" charset="0"/>
              </a:rPr>
              <a:t>= 1..10 pm</a:t>
            </a:r>
            <a:br>
              <a:rPr lang="en-US" altLang="de-DE" sz="1800">
                <a:latin typeface="Times New Roman" pitchFamily="18" charset="0"/>
              </a:rPr>
            </a:br>
            <a:r>
              <a:rPr lang="en-US" altLang="de-DE" sz="1800">
                <a:latin typeface="Times New Roman" pitchFamily="18" charset="0"/>
              </a:rPr>
              <a:t>400</a:t>
            </a:r>
            <a:r>
              <a:rPr lang="en-US" altLang="de-DE" sz="1800">
                <a:latin typeface="Times New Roman" pitchFamily="18" charset="0"/>
                <a:cs typeface="Arial" pitchFamily="34" charset="0"/>
              </a:rPr>
              <a:t>±</a:t>
            </a:r>
            <a:r>
              <a:rPr lang="en-US" altLang="de-DE" sz="1800">
                <a:latin typeface="Times New Roman" pitchFamily="18" charset="0"/>
              </a:rPr>
              <a:t>1 mA</a:t>
            </a:r>
            <a:r>
              <a:rPr lang="en-US" altLang="de-DE" sz="1800"/>
              <a:t> </a:t>
            </a:r>
            <a:r>
              <a:rPr lang="en-US" altLang="de-DE" sz="1800">
                <a:latin typeface="+mn-lt"/>
              </a:rPr>
              <a:t>beam current</a:t>
            </a:r>
            <a:r>
              <a:rPr lang="en-US" altLang="de-DE" sz="1800"/>
              <a:t/>
            </a:r>
            <a:br>
              <a:rPr lang="en-US" altLang="de-DE" sz="1800"/>
            </a:br>
            <a:r>
              <a:rPr lang="en-US" altLang="de-DE" sz="1800">
                <a:latin typeface="+mn-lt"/>
              </a:rPr>
              <a:t>          </a:t>
            </a:r>
            <a:r>
              <a:rPr lang="en-US" altLang="de-DE" sz="1800" i="1">
                <a:latin typeface="+mn-lt"/>
              </a:rPr>
              <a:t>top-up operation</a:t>
            </a:r>
          </a:p>
        </p:txBody>
      </p:sp>
      <p:sp>
        <p:nvSpPr>
          <p:cNvPr id="20497" name="Line 16"/>
          <p:cNvSpPr>
            <a:spLocks noChangeShapeType="1"/>
          </p:cNvSpPr>
          <p:nvPr/>
        </p:nvSpPr>
        <p:spPr bwMode="auto">
          <a:xfrm flipV="1">
            <a:off x="1835150" y="1052513"/>
            <a:ext cx="433388" cy="720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Line 17"/>
          <p:cNvSpPr>
            <a:spLocks noChangeShapeType="1"/>
          </p:cNvSpPr>
          <p:nvPr/>
        </p:nvSpPr>
        <p:spPr bwMode="auto">
          <a:xfrm flipH="1" flipV="1">
            <a:off x="2916238" y="836613"/>
            <a:ext cx="503237" cy="14398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18"/>
          <p:cNvSpPr>
            <a:spLocks noChangeShapeType="1"/>
          </p:cNvSpPr>
          <p:nvPr/>
        </p:nvSpPr>
        <p:spPr bwMode="auto">
          <a:xfrm flipH="1">
            <a:off x="900113" y="3500438"/>
            <a:ext cx="647700" cy="5762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Line 19"/>
          <p:cNvSpPr>
            <a:spLocks noChangeShapeType="1"/>
          </p:cNvSpPr>
          <p:nvPr/>
        </p:nvSpPr>
        <p:spPr bwMode="auto">
          <a:xfrm flipH="1">
            <a:off x="971550" y="4365625"/>
            <a:ext cx="1008063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Text Box 20"/>
          <p:cNvSpPr txBox="1">
            <a:spLocks noChangeArrowheads="1"/>
          </p:cNvSpPr>
          <p:nvPr/>
        </p:nvSpPr>
        <p:spPr bwMode="auto">
          <a:xfrm>
            <a:off x="179388" y="5734050"/>
            <a:ext cx="1075903" cy="646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2" rIns="91424" bIns="45712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800">
                <a:latin typeface="+mn-lt"/>
              </a:rPr>
              <a:t>shielding </a:t>
            </a:r>
            <a:br>
              <a:rPr lang="en-US" altLang="de-DE" sz="1800">
                <a:latin typeface="+mn-lt"/>
              </a:rPr>
            </a:br>
            <a:r>
              <a:rPr lang="en-US" altLang="de-DE" sz="1800">
                <a:latin typeface="+mn-lt"/>
              </a:rPr>
              <a:t>walls</a:t>
            </a:r>
          </a:p>
        </p:txBody>
      </p:sp>
      <p:sp>
        <p:nvSpPr>
          <p:cNvPr id="20502" name="Line 21"/>
          <p:cNvSpPr>
            <a:spLocks noChangeShapeType="1"/>
          </p:cNvSpPr>
          <p:nvPr/>
        </p:nvSpPr>
        <p:spPr bwMode="auto">
          <a:xfrm flipV="1">
            <a:off x="1187450" y="5589588"/>
            <a:ext cx="720725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Line 22"/>
          <p:cNvSpPr>
            <a:spLocks noChangeShapeType="1"/>
          </p:cNvSpPr>
          <p:nvPr/>
        </p:nvSpPr>
        <p:spPr bwMode="auto">
          <a:xfrm flipV="1">
            <a:off x="611188" y="5373688"/>
            <a:ext cx="576262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Text Box 23"/>
          <p:cNvSpPr txBox="1">
            <a:spLocks noChangeArrowheads="1"/>
          </p:cNvSpPr>
          <p:nvPr/>
        </p:nvSpPr>
        <p:spPr bwMode="auto">
          <a:xfrm>
            <a:off x="3563938" y="1484313"/>
            <a:ext cx="1403109" cy="36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2" rIns="91424" bIns="45712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800">
                <a:latin typeface="+mn-lt"/>
              </a:rPr>
              <a:t>transfer lines</a:t>
            </a:r>
          </a:p>
        </p:txBody>
      </p:sp>
      <p:sp>
        <p:nvSpPr>
          <p:cNvPr id="20505" name="Line 24"/>
          <p:cNvSpPr>
            <a:spLocks noChangeShapeType="1"/>
          </p:cNvSpPr>
          <p:nvPr/>
        </p:nvSpPr>
        <p:spPr bwMode="auto">
          <a:xfrm flipH="1" flipV="1">
            <a:off x="3492500" y="404813"/>
            <a:ext cx="792163" cy="1152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25"/>
          <p:cNvSpPr>
            <a:spLocks noChangeShapeType="1"/>
          </p:cNvSpPr>
          <p:nvPr/>
        </p:nvSpPr>
        <p:spPr bwMode="auto">
          <a:xfrm flipH="1" flipV="1">
            <a:off x="3995738" y="620713"/>
            <a:ext cx="288925" cy="936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Text Box 26"/>
          <p:cNvSpPr txBox="1">
            <a:spLocks noChangeArrowheads="1"/>
          </p:cNvSpPr>
          <p:nvPr/>
        </p:nvSpPr>
        <p:spPr bwMode="auto">
          <a:xfrm>
            <a:off x="6877050" y="3063876"/>
            <a:ext cx="1871663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800">
                <a:latin typeface="+mn-lt"/>
              </a:rPr>
              <a:t>Current vs. time</a:t>
            </a:r>
          </a:p>
        </p:txBody>
      </p:sp>
      <p:sp>
        <p:nvSpPr>
          <p:cNvPr id="20508" name="Line 27"/>
          <p:cNvSpPr>
            <a:spLocks noChangeShapeType="1"/>
          </p:cNvSpPr>
          <p:nvPr/>
        </p:nvSpPr>
        <p:spPr bwMode="auto">
          <a:xfrm flipV="1">
            <a:off x="4500563" y="4581525"/>
            <a:ext cx="1150937" cy="3603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Text Box 32"/>
          <p:cNvSpPr txBox="1">
            <a:spLocks noChangeArrowheads="1"/>
          </p:cNvSpPr>
          <p:nvPr/>
        </p:nvSpPr>
        <p:spPr bwMode="auto">
          <a:xfrm>
            <a:off x="6749257" y="836612"/>
            <a:ext cx="2394744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de-DE" sz="1800">
                <a:latin typeface="+mn-lt"/>
              </a:rPr>
              <a:t>Electron beam cross section in comparison to human hair</a:t>
            </a:r>
          </a:p>
        </p:txBody>
      </p:sp>
      <p:sp>
        <p:nvSpPr>
          <p:cNvPr id="20510" name="Line 33"/>
          <p:cNvSpPr>
            <a:spLocks noChangeShapeType="1"/>
          </p:cNvSpPr>
          <p:nvPr/>
        </p:nvSpPr>
        <p:spPr bwMode="auto">
          <a:xfrm flipV="1">
            <a:off x="4356100" y="2924175"/>
            <a:ext cx="1368425" cy="1584325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32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Tune footprints period 3 and 12</a:t>
            </a:r>
            <a:endParaRPr lang="de-DE">
              <a:solidFill>
                <a:schemeClr val="bg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4" y="2322669"/>
            <a:ext cx="4327569" cy="420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2305128"/>
            <a:ext cx="4257051" cy="422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13184" y="764704"/>
            <a:ext cx="8830816" cy="15579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w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Calibri" panose="020F050202020403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mtClean="0"/>
              <a:t>chromaticities </a:t>
            </a:r>
            <a:r>
              <a:rPr lang="en-US" smtClean="0">
                <a:latin typeface="Symbol" panose="05050102010706020507" pitchFamily="18" charset="2"/>
              </a:rPr>
              <a:t>-5</a:t>
            </a:r>
            <a:r>
              <a:rPr lang="en-US" smtClean="0"/>
              <a:t> for CBI-suppression   (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0</a:t>
            </a:r>
            <a:r>
              <a:rPr lang="en-US" smtClean="0"/>
              <a:t> because </a:t>
            </a:r>
            <a:r>
              <a:rPr lang="en-US" smtClean="0">
                <a:latin typeface="Symbol" panose="05050102010706020507" pitchFamily="18" charset="2"/>
                <a:cs typeface="Times New Roman" panose="02020603050405020304" pitchFamily="18" charset="0"/>
              </a:rPr>
              <a:t>a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0 ! </a:t>
            </a:r>
            <a:r>
              <a:rPr lang="en-US" smtClean="0"/>
              <a:t>)</a:t>
            </a:r>
          </a:p>
          <a:p>
            <a:pPr marL="0" indent="0">
              <a:buNone/>
            </a:pPr>
            <a:r>
              <a:rPr lang="en-US" smtClean="0">
                <a:solidFill>
                  <a:srgbClr val="0000FF"/>
                </a:solidFill>
              </a:rPr>
              <a:t>chromatic</a:t>
            </a:r>
            <a:r>
              <a:rPr lang="en-US" smtClean="0"/>
              <a:t> and </a:t>
            </a:r>
            <a:r>
              <a:rPr lang="en-US" smtClean="0">
                <a:solidFill>
                  <a:srgbClr val="009900"/>
                </a:solidFill>
              </a:rPr>
              <a:t>amplitude dependent </a:t>
            </a:r>
            <a:r>
              <a:rPr lang="en-US" smtClean="0"/>
              <a:t>tunes after MOGA</a:t>
            </a:r>
          </a:p>
          <a:p>
            <a:pPr marL="0" indent="0">
              <a:buNone/>
            </a:pPr>
            <a:r>
              <a:rPr lang="en-US" smtClean="0">
                <a:solidFill>
                  <a:srgbClr val="C00000"/>
                </a:solidFill>
              </a:rPr>
              <a:t>previous period-3 lattice</a:t>
            </a:r>
            <a:r>
              <a:rPr lang="en-US" smtClean="0"/>
              <a:t>	   and 	     </a:t>
            </a:r>
            <a:r>
              <a:rPr lang="en-US" smtClean="0">
                <a:solidFill>
                  <a:srgbClr val="00B0F0"/>
                </a:solidFill>
              </a:rPr>
              <a:t>new period-12 lattice</a:t>
            </a:r>
            <a:endParaRPr lang="de-DE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7839848" y="4697657"/>
            <a:ext cx="204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solidFill>
                  <a:srgbClr val="7030A0"/>
                </a:solidFill>
              </a:rPr>
              <a:t>Michael Ehrlichman</a:t>
            </a:r>
            <a:endParaRPr lang="de-DE" i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2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Dynamic apertures period 3 and 12</a:t>
            </a:r>
            <a:endParaRPr lang="de-DE">
              <a:solidFill>
                <a:schemeClr val="bg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1" y="1142853"/>
            <a:ext cx="4049391" cy="364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385" y="1286868"/>
            <a:ext cx="3704893" cy="338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rot="16200000">
            <a:off x="7628201" y="2778803"/>
            <a:ext cx="204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solidFill>
                  <a:srgbClr val="7030A0"/>
                </a:solidFill>
              </a:rPr>
              <a:t>Michael Ehrlichman</a:t>
            </a:r>
            <a:endParaRPr lang="de-DE" i="1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92695"/>
            <a:ext cx="8712968" cy="5904657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400"/>
              <a:t>chromaticities </a:t>
            </a:r>
            <a:r>
              <a:rPr lang="en-US" sz="3400">
                <a:latin typeface="Symbol" panose="05050102010706020507" pitchFamily="18" charset="2"/>
              </a:rPr>
              <a:t>-</a:t>
            </a:r>
            <a:r>
              <a:rPr lang="en-US" sz="3400" smtClean="0">
                <a:latin typeface="Symbol" panose="05050102010706020507" pitchFamily="18" charset="2"/>
              </a:rPr>
              <a:t>5</a:t>
            </a:r>
            <a:r>
              <a:rPr lang="en-US" sz="3400" smtClean="0"/>
              <a:t>: horizontal dynamic aperture vs. momentum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400"/>
          </a:p>
          <a:p>
            <a:pPr marL="0" indent="0">
              <a:lnSpc>
                <a:spcPct val="120000"/>
              </a:lnSpc>
              <a:buNone/>
            </a:pPr>
            <a:endParaRPr lang="en-US" sz="3400" smtClean="0"/>
          </a:p>
          <a:p>
            <a:pPr marL="0" indent="0">
              <a:lnSpc>
                <a:spcPct val="120000"/>
              </a:lnSpc>
              <a:buNone/>
            </a:pPr>
            <a:endParaRPr lang="en-US" sz="3400"/>
          </a:p>
          <a:p>
            <a:pPr marL="0" indent="0">
              <a:lnSpc>
                <a:spcPct val="120000"/>
              </a:lnSpc>
              <a:buNone/>
            </a:pPr>
            <a:endParaRPr lang="en-US" sz="3400" smtClean="0"/>
          </a:p>
          <a:p>
            <a:pPr marL="0" indent="0">
              <a:lnSpc>
                <a:spcPct val="120000"/>
              </a:lnSpc>
              <a:buNone/>
            </a:pPr>
            <a:endParaRPr lang="en-US" sz="3400"/>
          </a:p>
          <a:p>
            <a:pPr marL="0" indent="0">
              <a:lnSpc>
                <a:spcPct val="120000"/>
              </a:lnSpc>
              <a:buNone/>
            </a:pPr>
            <a:endParaRPr lang="en-US" sz="3400" smtClean="0"/>
          </a:p>
          <a:p>
            <a:pPr marL="0" indent="0">
              <a:lnSpc>
                <a:spcPct val="120000"/>
              </a:lnSpc>
              <a:buNone/>
            </a:pPr>
            <a:endParaRPr lang="en-US" sz="3400" smtClean="0"/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sz="3400" smtClean="0"/>
              <a:t>  </a:t>
            </a:r>
            <a:r>
              <a:rPr lang="en-US" sz="3400" smtClean="0">
                <a:solidFill>
                  <a:srgbClr val="C00000"/>
                </a:solidFill>
              </a:rPr>
              <a:t>period-3</a:t>
            </a:r>
            <a:r>
              <a:rPr lang="en-US" sz="340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sz="3400" smtClean="0"/>
              <a:t>lifetime </a:t>
            </a:r>
            <a:r>
              <a:rPr lang="en-US" sz="3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0.5 h</a:t>
            </a:r>
            <a:r>
              <a:rPr lang="en-US" sz="3400" smtClean="0">
                <a:solidFill>
                  <a:srgbClr val="FF0000"/>
                </a:solidFill>
                <a:sym typeface="Wingdings" panose="05000000000000000000" pitchFamily="2" charset="2"/>
              </a:rPr>
              <a:t> 	</a:t>
            </a:r>
            <a:r>
              <a:rPr lang="en-US" sz="3400" smtClean="0">
                <a:sym typeface="Wingdings" panose="05000000000000000000" pitchFamily="2" charset="2"/>
              </a:rPr>
              <a:t>	 </a:t>
            </a:r>
            <a:r>
              <a:rPr lang="en-US" sz="3400" smtClean="0">
                <a:solidFill>
                  <a:srgbClr val="00B0F0"/>
                </a:solidFill>
                <a:sym typeface="Wingdings" panose="05000000000000000000" pitchFamily="2" charset="2"/>
              </a:rPr>
              <a:t>period-12:</a:t>
            </a:r>
            <a:r>
              <a:rPr lang="en-US" sz="3400" smtClean="0">
                <a:sym typeface="Wingdings" panose="05000000000000000000" pitchFamily="2" charset="2"/>
              </a:rPr>
              <a:t> lifetime </a:t>
            </a:r>
            <a:r>
              <a:rPr lang="en-US" sz="3400" b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3.9 h</a:t>
            </a:r>
            <a:r>
              <a:rPr lang="en-US" sz="3400" b="1" smtClean="0">
                <a:solidFill>
                  <a:srgbClr val="009900"/>
                </a:solidFill>
                <a:sym typeface="Wingdings" panose="05000000000000000000" pitchFamily="2" charset="2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800" smtClean="0">
                <a:sym typeface="Wingdings" panose="05000000000000000000" pitchFamily="2" charset="2"/>
              </a:rPr>
              <a:t>	( chroma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0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b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4.4 </a:t>
            </a:r>
            <a:r>
              <a:rPr lang="en-US" sz="280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 </a:t>
            </a:r>
            <a:r>
              <a:rPr lang="en-US" sz="2800" smtClean="0">
                <a:sym typeface="Wingdings" panose="05000000000000000000" pitchFamily="2" charset="2"/>
              </a:rPr>
              <a:t>)			  ( chroma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0  </a:t>
            </a:r>
            <a:r>
              <a:rPr lang="en-US" sz="2800" b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5.3 h </a:t>
            </a:r>
            <a:r>
              <a:rPr lang="en-US" sz="2800" smtClean="0">
                <a:sym typeface="Wingdings" panose="05000000000000000000" pitchFamily="2" charset="2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300" smtClean="0">
                <a:sym typeface="Wingdings" panose="05000000000000000000" pitchFamily="2" charset="2"/>
              </a:rPr>
              <a:t>lifetime calculation parameters:  </a:t>
            </a:r>
            <a:r>
              <a:rPr lang="en-US" sz="23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1.4 MV </a:t>
            </a:r>
            <a:r>
              <a:rPr lang="en-US" sz="2300" smtClean="0">
                <a:sym typeface="Wingdings" panose="05000000000000000000" pitchFamily="2" charset="2"/>
              </a:rPr>
              <a:t>RF voltage for 5% RF energy acceptance, </a:t>
            </a:r>
            <a:br>
              <a:rPr lang="en-US" sz="2300" smtClean="0">
                <a:sym typeface="Wingdings" panose="05000000000000000000" pitchFamily="2" charset="2"/>
              </a:rPr>
            </a:br>
            <a:r>
              <a:rPr lang="en-US" sz="2300" smtClean="0">
                <a:sym typeface="Wingdings" panose="05000000000000000000" pitchFamily="2" charset="2"/>
              </a:rPr>
              <a:t>	no 3</a:t>
            </a:r>
            <a:r>
              <a:rPr lang="en-US" sz="2300" baseline="30000" smtClean="0">
                <a:sym typeface="Wingdings" panose="05000000000000000000" pitchFamily="2" charset="2"/>
              </a:rPr>
              <a:t>rd</a:t>
            </a:r>
            <a:r>
              <a:rPr lang="en-US" sz="2300" smtClean="0">
                <a:sym typeface="Wingdings" panose="05000000000000000000" pitchFamily="2" charset="2"/>
              </a:rPr>
              <a:t> harmonic cavity, </a:t>
            </a:r>
            <a:r>
              <a:rPr lang="en-US" sz="23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10 pm </a:t>
            </a:r>
            <a:r>
              <a:rPr lang="en-US" sz="2300" smtClean="0">
                <a:sym typeface="Wingdings" panose="05000000000000000000" pitchFamily="2" charset="2"/>
              </a:rPr>
              <a:t>vertical emittance, 6D-tracking (Bmad)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900" smtClean="0">
                <a:sym typeface="Wingdings" panose="05000000000000000000" pitchFamily="2" charset="2"/>
              </a:rPr>
              <a:t>			       </a:t>
            </a:r>
            <a:r>
              <a:rPr lang="en-US" sz="29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 MV </a:t>
            </a:r>
            <a:r>
              <a:rPr lang="en-US" sz="29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900" smtClean="0">
                <a:sym typeface="Wingdings" panose="05000000000000000000" pitchFamily="2" charset="2"/>
              </a:rPr>
              <a:t> 7% acceptance  lifetime </a:t>
            </a:r>
            <a:r>
              <a:rPr lang="en-US" sz="29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14.6 h</a:t>
            </a:r>
            <a:r>
              <a:rPr lang="en-US" sz="29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9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(?)</a:t>
            </a:r>
            <a:endParaRPr lang="de-DE" sz="2900" b="1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8349978" y="4941168"/>
            <a:ext cx="598992" cy="1224135"/>
          </a:xfrm>
          <a:custGeom>
            <a:avLst/>
            <a:gdLst>
              <a:gd name="connsiteX0" fmla="*/ 0 w 598992"/>
              <a:gd name="connsiteY0" fmla="*/ 0 h 1376127"/>
              <a:gd name="connsiteX1" fmla="*/ 597529 w 598992"/>
              <a:gd name="connsiteY1" fmla="*/ 651850 h 1376127"/>
              <a:gd name="connsiteX2" fmla="*/ 181070 w 598992"/>
              <a:gd name="connsiteY2" fmla="*/ 1376127 h 1376127"/>
              <a:gd name="connsiteX3" fmla="*/ 181070 w 598992"/>
              <a:gd name="connsiteY3" fmla="*/ 1376127 h 137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8992" h="1376127">
                <a:moveTo>
                  <a:pt x="0" y="0"/>
                </a:moveTo>
                <a:cubicBezTo>
                  <a:pt x="283675" y="211247"/>
                  <a:pt x="567351" y="422495"/>
                  <a:pt x="597529" y="651850"/>
                </a:cubicBezTo>
                <a:cubicBezTo>
                  <a:pt x="627707" y="881205"/>
                  <a:pt x="181070" y="1376127"/>
                  <a:pt x="181070" y="1376127"/>
                </a:cubicBezTo>
                <a:lnTo>
                  <a:pt x="181070" y="1376127"/>
                </a:lnTo>
              </a:path>
            </a:pathLst>
          </a:custGeom>
          <a:noFill/>
          <a:ln w="12700"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694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M</a:t>
            </a:r>
            <a:r>
              <a:rPr lang="en-US" smtClean="0">
                <a:solidFill>
                  <a:schemeClr val="bg2"/>
                </a:solidFill>
              </a:rPr>
              <a:t>omentum acceptance and ½-integer crossing</a:t>
            </a:r>
            <a:endParaRPr lang="de-DE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160351"/>
            <a:ext cx="8820472" cy="345638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mtClean="0"/>
              <a:t>Touschek particle may survive </a:t>
            </a:r>
            <a:r>
              <a:rPr lang="en-US" smtClean="0"/>
              <a:t>crossing non-systematic ½-</a:t>
            </a:r>
            <a:r>
              <a:rPr lang="en-US" smtClean="0"/>
              <a:t>integer </a:t>
            </a:r>
          </a:p>
          <a:p>
            <a:pPr>
              <a:lnSpc>
                <a:spcPct val="120000"/>
              </a:lnSpc>
            </a:pPr>
            <a:r>
              <a:rPr lang="en-US" smtClean="0"/>
              <a:t>if resonance is narrow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à"/>
            </a:pPr>
            <a:r>
              <a:rPr lang="en-US" smtClean="0"/>
              <a:t>optics correction: beta beat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1-2 %</a:t>
            </a:r>
            <a:r>
              <a:rPr lang="en-US" smtClean="0"/>
              <a:t> rms</a:t>
            </a:r>
          </a:p>
          <a:p>
            <a:pPr>
              <a:lnSpc>
                <a:spcPct val="120000"/>
              </a:lnSpc>
            </a:pPr>
            <a:r>
              <a:rPr lang="en-US" smtClean="0"/>
              <a:t>if crossing is fast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à"/>
            </a:pPr>
            <a:r>
              <a:rPr lang="en-US" smtClean="0"/>
              <a:t>high local chromaticity at resonance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à"/>
            </a:pPr>
            <a:r>
              <a:rPr lang="en-US" smtClean="0"/>
              <a:t>high synchrotron tune</a:t>
            </a:r>
            <a:endParaRPr lang="en-US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Wingdings" pitchFamily="2" charset="2"/>
              <a:buChar char="3"/>
            </a:pPr>
            <a:r>
              <a:rPr lang="en-US" sz="2600" smtClean="0">
                <a:solidFill>
                  <a:schemeClr val="accent6">
                    <a:lumMod val="50000"/>
                  </a:schemeClr>
                </a:solidFill>
              </a:rPr>
              <a:t>G.-M. Wang et al., IPAC-2016, THOBA01 </a:t>
            </a:r>
            <a:r>
              <a:rPr lang="en-US" sz="2600" smtClean="0">
                <a:sym typeface="Symbol"/>
              </a:rPr>
              <a:t> </a:t>
            </a:r>
            <a:r>
              <a:rPr lang="en-US" sz="2600" smtClean="0"/>
              <a:t>measurements</a:t>
            </a:r>
          </a:p>
          <a:p>
            <a:pPr>
              <a:lnSpc>
                <a:spcPct val="120000"/>
              </a:lnSpc>
              <a:buFont typeface="Wingdings" pitchFamily="2" charset="2"/>
              <a:buChar char="3"/>
            </a:pPr>
            <a:r>
              <a:rPr lang="en-US" sz="2600" smtClean="0">
                <a:solidFill>
                  <a:schemeClr val="accent6">
                    <a:lumMod val="50000"/>
                  </a:schemeClr>
                </a:solidFill>
              </a:rPr>
              <a:t>Y.  Jiao &amp; Z. Duan, NIM A 841 (2017) 97-103 </a:t>
            </a:r>
            <a:r>
              <a:rPr lang="en-US" sz="2600">
                <a:sym typeface="Symbol"/>
              </a:rPr>
              <a:t> </a:t>
            </a:r>
            <a:r>
              <a:rPr lang="en-US" sz="2600" smtClean="0"/>
              <a:t>simulations</a:t>
            </a:r>
            <a:endParaRPr lang="de-DE" sz="260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36712"/>
            <a:ext cx="6669558" cy="2323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052736"/>
            <a:ext cx="1800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SLS-2 period-12</a:t>
            </a:r>
          </a:p>
          <a:p>
            <a:r>
              <a:rPr lang="en-US" sz="2000" smtClean="0"/>
              <a:t>chroma </a:t>
            </a:r>
            <a:r>
              <a:rPr lang="en-US" sz="2000" smtClean="0">
                <a:latin typeface="Symbol" panose="05050102010706020507" pitchFamily="18" charset="2"/>
              </a:rPr>
              <a:t>-5</a:t>
            </a:r>
          </a:p>
          <a:p>
            <a:r>
              <a:rPr lang="en-US" sz="2000" smtClean="0"/>
              <a:t>6D momentum </a:t>
            </a:r>
          </a:p>
          <a:p>
            <a:r>
              <a:rPr lang="en-US" sz="2000" smtClean="0"/>
              <a:t>acceptance</a:t>
            </a:r>
          </a:p>
          <a:p>
            <a:endParaRPr lang="de-DE" sz="2000"/>
          </a:p>
        </p:txBody>
      </p:sp>
    </p:spTree>
    <p:extLst>
      <p:ext uri="{BB962C8B-B14F-4D97-AF65-F5344CB8AC3E}">
        <p14:creationId xmlns:p14="http://schemas.microsoft.com/office/powerpoint/2010/main" val="414862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602"/>
            <a:ext cx="9144001" cy="645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0"/>
            <a:ext cx="4499992" cy="692696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3600" b="1" smtClean="0">
                <a:solidFill>
                  <a:schemeClr val="bg2"/>
                </a:solidFill>
              </a:rPr>
              <a:t>Source point shifts </a:t>
            </a:r>
            <a:endParaRPr lang="de-DE" sz="3600" b="1">
              <a:solidFill>
                <a:schemeClr val="bg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1406874"/>
              </p:ext>
            </p:extLst>
          </p:nvPr>
        </p:nvGraphicFramePr>
        <p:xfrm>
          <a:off x="467544" y="2032288"/>
          <a:ext cx="5616623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351"/>
                <a:gridCol w="1321558"/>
                <a:gridCol w="1404156"/>
                <a:gridCol w="1321558"/>
              </a:tblGrid>
              <a:tr h="370840">
                <a:tc>
                  <a:txBody>
                    <a:bodyPr/>
                    <a:lstStyle/>
                    <a:p>
                      <a:endParaRPr lang="en-US" sz="1400" smtClean="0"/>
                    </a:p>
                    <a:p>
                      <a:r>
                        <a:rPr lang="en-US" sz="1400" smtClean="0"/>
                        <a:t>Lattice</a:t>
                      </a:r>
                      <a:r>
                        <a:rPr lang="en-US" sz="1400" baseline="0" smtClean="0"/>
                        <a:t> </a:t>
                      </a:r>
                      <a:endParaRPr lang="en-US" sz="1400" smtClean="0"/>
                    </a:p>
                    <a:p>
                      <a:r>
                        <a:rPr lang="en-US" sz="1400" smtClean="0"/>
                        <a:t>Circumference</a:t>
                      </a:r>
                      <a:endParaRPr lang="de-DE" sz="14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SLS now </a:t>
                      </a:r>
                    </a:p>
                    <a:p>
                      <a:pPr algn="ctr"/>
                      <a:r>
                        <a:rPr lang="en-US" sz="140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f6cwo</a:t>
                      </a:r>
                    </a:p>
                    <a:p>
                      <a:pPr algn="ctr"/>
                      <a:r>
                        <a:rPr lang="en-US" sz="1400" smtClean="0"/>
                        <a:t>288.00 m</a:t>
                      </a:r>
                      <a:endParaRPr lang="de-DE" sz="14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SLS2-period 3</a:t>
                      </a:r>
                    </a:p>
                    <a:p>
                      <a:pPr algn="ctr"/>
                      <a:r>
                        <a:rPr lang="en-US" sz="140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dc01a</a:t>
                      </a:r>
                    </a:p>
                    <a:p>
                      <a:pPr algn="ctr"/>
                      <a:r>
                        <a:rPr lang="en-US" sz="1400" smtClean="0"/>
                        <a:t>287.25 m</a:t>
                      </a:r>
                      <a:endParaRPr lang="de-DE" sz="14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SLS2-period 12</a:t>
                      </a:r>
                    </a:p>
                    <a:p>
                      <a:pPr algn="ctr"/>
                      <a:r>
                        <a:rPr lang="en-US" sz="140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db12c</a:t>
                      </a:r>
                    </a:p>
                    <a:p>
                      <a:pPr algn="ctr"/>
                      <a:r>
                        <a:rPr lang="en-US" sz="1400" smtClean="0"/>
                        <a:t>290.40 m</a:t>
                      </a:r>
                      <a:endParaRPr lang="de-DE" sz="14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smtClean="0"/>
                        <a:t>Harmonic number</a:t>
                      </a:r>
                      <a:endParaRPr lang="de-DE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480 = </a:t>
                      </a:r>
                    </a:p>
                    <a:p>
                      <a:pPr algn="ctr"/>
                      <a:r>
                        <a:rPr lang="en-US" sz="1400" smtClean="0"/>
                        <a:t>2</a:t>
                      </a:r>
                      <a:r>
                        <a:rPr lang="en-US" sz="1400" smtClean="0">
                          <a:sym typeface="Symbol"/>
                        </a:rPr>
                        <a:t>222235</a:t>
                      </a:r>
                      <a:endParaRPr lang="de-DE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479 = </a:t>
                      </a:r>
                    </a:p>
                    <a:p>
                      <a:pPr algn="ctr"/>
                      <a:r>
                        <a:rPr lang="en-US" sz="1400" smtClean="0"/>
                        <a:t>479 (-260</a:t>
                      </a:r>
                      <a:r>
                        <a:rPr lang="en-US" sz="1400" baseline="0" smtClean="0"/>
                        <a:t> kHz)</a:t>
                      </a:r>
                      <a:endParaRPr lang="de-DE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/>
                        <a:t>484 =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>
                          <a:sym typeface="Symbol"/>
                        </a:rPr>
                        <a:t>221111</a:t>
                      </a:r>
                      <a:endParaRPr lang="de-DE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smtClean="0"/>
                        <a:t>3 </a:t>
                      </a:r>
                      <a:r>
                        <a:rPr lang="en-US" sz="1400" smtClean="0">
                          <a:sym typeface="Symbol"/>
                        </a:rPr>
                        <a:t></a:t>
                      </a:r>
                      <a:r>
                        <a:rPr lang="en-US" sz="1400" smtClean="0"/>
                        <a:t>  L-straight</a:t>
                      </a:r>
                      <a:r>
                        <a:rPr lang="en-US" sz="1400" baseline="0" smtClean="0"/>
                        <a:t>       </a:t>
                      </a:r>
                      <a:r>
                        <a:rPr lang="en-US" sz="1400" baseline="0" smtClean="0">
                          <a:solidFill>
                            <a:srgbClr val="0070C0"/>
                          </a:solidFill>
                        </a:rPr>
                        <a:t>L</a:t>
                      </a:r>
                      <a:r>
                        <a:rPr lang="en-US" sz="1400" baseline="0" smtClean="0"/>
                        <a:t>  </a:t>
                      </a:r>
                      <a:r>
                        <a:rPr lang="en-US" sz="1400" baseline="0" smtClean="0">
                          <a:solidFill>
                            <a:srgbClr val="FF0000"/>
                          </a:solidFill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400" baseline="0" smtClean="0">
                          <a:solidFill>
                            <a:srgbClr val="FF0000"/>
                          </a:solidFill>
                        </a:rPr>
                        <a:t>R</a:t>
                      </a:r>
                    </a:p>
                    <a:p>
                      <a:pPr algn="r"/>
                      <a:r>
                        <a:rPr lang="en-US" sz="1400" baseline="0" smtClean="0"/>
                        <a:t> </a:t>
                      </a:r>
                      <a:r>
                        <a:rPr lang="en-US" sz="1400" baseline="0" smtClean="0">
                          <a:solidFill>
                            <a:srgbClr val="00B050"/>
                          </a:solidFill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400" baseline="0" smtClean="0">
                          <a:solidFill>
                            <a:srgbClr val="00B050"/>
                          </a:solidFill>
                        </a:rPr>
                        <a:t>S</a:t>
                      </a:r>
                      <a:endParaRPr lang="de-DE" sz="140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>
                          <a:solidFill>
                            <a:srgbClr val="0070C0"/>
                          </a:solidFill>
                        </a:rPr>
                        <a:t>11760</a:t>
                      </a:r>
                      <a:r>
                        <a:rPr lang="en-US" sz="1400" b="1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400" b="1" smtClean="0">
                          <a:solidFill>
                            <a:srgbClr val="00B050"/>
                          </a:solidFill>
                        </a:rPr>
                        <a:t>  </a:t>
                      </a:r>
                      <a:endParaRPr lang="de-DE" sz="1400" b="1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mtClean="0">
                          <a:solidFill>
                            <a:srgbClr val="0070C0"/>
                          </a:solidFill>
                        </a:rPr>
                        <a:t>2 x 5161</a:t>
                      </a:r>
                      <a:r>
                        <a:rPr lang="en-US" sz="1400" b="1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400" b="1" smtClean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  <a:p>
                      <a:pPr algn="ctr"/>
                      <a:r>
                        <a:rPr lang="en-US" sz="1400" b="1" smtClean="0">
                          <a:solidFill>
                            <a:srgbClr val="00B050"/>
                          </a:solidFill>
                        </a:rPr>
                        <a:t>0  [ </a:t>
                      </a:r>
                      <a:r>
                        <a:rPr lang="en-US" sz="1400" b="1" smtClean="0">
                          <a:solidFill>
                            <a:srgbClr val="00B050"/>
                          </a:solidFill>
                          <a:sym typeface="Symbol"/>
                        </a:rPr>
                        <a:t></a:t>
                      </a:r>
                      <a:r>
                        <a:rPr lang="en-US" sz="1400" b="1" smtClean="0">
                          <a:solidFill>
                            <a:srgbClr val="00B050"/>
                          </a:solidFill>
                        </a:rPr>
                        <a:t>3030* ] </a:t>
                      </a:r>
                      <a:endParaRPr lang="de-DE" sz="1400" b="1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mtClean="0">
                          <a:solidFill>
                            <a:srgbClr val="0070C0"/>
                          </a:solidFill>
                        </a:rPr>
                        <a:t>5384</a:t>
                      </a:r>
                    </a:p>
                    <a:p>
                      <a:pPr algn="ctr"/>
                      <a:r>
                        <a:rPr lang="en-US" sz="1400" b="1" smtClean="0">
                          <a:solidFill>
                            <a:srgbClr val="FF0000"/>
                          </a:solidFill>
                        </a:rPr>
                        <a:t>1771</a:t>
                      </a:r>
                    </a:p>
                    <a:p>
                      <a:pPr algn="ctr"/>
                      <a:r>
                        <a:rPr lang="en-US" sz="1400" b="1" smtClean="0">
                          <a:solidFill>
                            <a:srgbClr val="00B050"/>
                          </a:solidFill>
                        </a:rPr>
                        <a:t>0  </a:t>
                      </a:r>
                      <a:endParaRPr lang="de-DE" sz="1400" b="1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/>
                        <a:t>3 </a:t>
                      </a:r>
                      <a:r>
                        <a:rPr lang="en-US" sz="1400" smtClean="0">
                          <a:sym typeface="Symbol"/>
                        </a:rPr>
                        <a:t>  </a:t>
                      </a:r>
                      <a:r>
                        <a:rPr lang="en-US" sz="1400" smtClean="0"/>
                        <a:t>M-straight </a:t>
                      </a:r>
                      <a:r>
                        <a:rPr lang="en-US" sz="1400" baseline="0" smtClean="0"/>
                        <a:t>    </a:t>
                      </a:r>
                      <a:r>
                        <a:rPr lang="en-US" sz="1400" baseline="0" smtClean="0">
                          <a:solidFill>
                            <a:srgbClr val="0070C0"/>
                          </a:solidFill>
                        </a:rPr>
                        <a:t>L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smtClean="0">
                          <a:solidFill>
                            <a:srgbClr val="FF0000"/>
                          </a:solidFill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400" baseline="0" smtClean="0">
                          <a:solidFill>
                            <a:srgbClr val="FF0000"/>
                          </a:solidFill>
                        </a:rPr>
                        <a:t>R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smtClean="0">
                          <a:solidFill>
                            <a:srgbClr val="00B050"/>
                          </a:solidFill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400" baseline="0" smtClean="0">
                          <a:solidFill>
                            <a:srgbClr val="00B050"/>
                          </a:solidFill>
                        </a:rPr>
                        <a:t>S</a:t>
                      </a:r>
                      <a:endParaRPr lang="de-DE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mtClean="0">
                          <a:solidFill>
                            <a:srgbClr val="0070C0"/>
                          </a:solidFill>
                        </a:rPr>
                        <a:t> 7000</a:t>
                      </a:r>
                      <a:r>
                        <a:rPr lang="en-US" sz="1400" b="1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algn="ctr"/>
                      <a:endParaRPr lang="de-DE" sz="1400" b="1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>
                          <a:solidFill>
                            <a:srgbClr val="0070C0"/>
                          </a:solidFill>
                        </a:rPr>
                        <a:t>5028</a:t>
                      </a:r>
                    </a:p>
                    <a:p>
                      <a:pPr algn="ctr"/>
                      <a:r>
                        <a:rPr lang="en-US" sz="1400" b="1" smtClean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  <a:p>
                      <a:pPr algn="ctr"/>
                      <a:r>
                        <a:rPr lang="en-US" sz="1400" b="1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de-DE" sz="1400" b="1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mtClean="0">
                          <a:solidFill>
                            <a:srgbClr val="0070C0"/>
                          </a:solidFill>
                        </a:rPr>
                        <a:t>5384</a:t>
                      </a:r>
                    </a:p>
                    <a:p>
                      <a:pPr algn="ctr"/>
                      <a:r>
                        <a:rPr lang="en-US" sz="1400" b="1" smtClean="0">
                          <a:solidFill>
                            <a:srgbClr val="FF0000"/>
                          </a:solidFill>
                        </a:rPr>
                        <a:t>-8</a:t>
                      </a:r>
                    </a:p>
                    <a:p>
                      <a:pPr algn="ctr"/>
                      <a:r>
                        <a:rPr lang="en-US" sz="1400" b="1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de-DE" sz="1400" b="1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>
                          <a:sym typeface="Symbol"/>
                        </a:rPr>
                        <a:t>6   </a:t>
                      </a:r>
                      <a:r>
                        <a:rPr lang="en-US" sz="1400" smtClean="0"/>
                        <a:t>S-straight</a:t>
                      </a:r>
                      <a:r>
                        <a:rPr lang="en-US" sz="1400" baseline="0" smtClean="0"/>
                        <a:t>       </a:t>
                      </a:r>
                      <a:r>
                        <a:rPr lang="en-US" sz="1400" baseline="0" smtClean="0">
                          <a:solidFill>
                            <a:srgbClr val="0070C0"/>
                          </a:solidFill>
                        </a:rPr>
                        <a:t>L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smtClean="0">
                          <a:solidFill>
                            <a:srgbClr val="FF0000"/>
                          </a:solidFill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400" baseline="0" smtClean="0">
                          <a:solidFill>
                            <a:srgbClr val="FF0000"/>
                          </a:solidFill>
                        </a:rPr>
                        <a:t>R </a:t>
                      </a:r>
                      <a:endParaRPr lang="en-US" sz="1400" baseline="0" smtClean="0">
                        <a:solidFill>
                          <a:schemeClr val="dk1"/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smtClean="0">
                          <a:solidFill>
                            <a:srgbClr val="00B050"/>
                          </a:solidFill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400" baseline="0" smtClean="0">
                          <a:solidFill>
                            <a:srgbClr val="00B050"/>
                          </a:solidFill>
                        </a:rPr>
                        <a:t>S</a:t>
                      </a:r>
                      <a:endParaRPr lang="de-DE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mtClean="0">
                          <a:solidFill>
                            <a:srgbClr val="0070C0"/>
                          </a:solidFill>
                        </a:rPr>
                        <a:t>4000</a:t>
                      </a:r>
                      <a:r>
                        <a:rPr lang="en-US" sz="1400" b="1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algn="ctr"/>
                      <a:endParaRPr lang="en-US" sz="1400" b="1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de-DE" sz="1400" b="1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mtClean="0">
                          <a:solidFill>
                            <a:srgbClr val="0070C0"/>
                          </a:solidFill>
                        </a:rPr>
                        <a:t>2897</a:t>
                      </a:r>
                    </a:p>
                    <a:p>
                      <a:pPr algn="ctr"/>
                      <a:r>
                        <a:rPr lang="en-US" sz="1400" b="1" smtClean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  <a:p>
                      <a:pPr algn="ctr"/>
                      <a:r>
                        <a:rPr lang="en-US" sz="1400" b="1" smtClean="0">
                          <a:solidFill>
                            <a:srgbClr val="00B050"/>
                          </a:solidFill>
                          <a:sym typeface="Symbol"/>
                        </a:rPr>
                        <a:t>0</a:t>
                      </a:r>
                      <a:endParaRPr lang="de-DE" sz="1400" b="1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mtClean="0">
                          <a:solidFill>
                            <a:srgbClr val="0070C0"/>
                          </a:solidFill>
                        </a:rPr>
                        <a:t>5384</a:t>
                      </a:r>
                    </a:p>
                    <a:p>
                      <a:pPr algn="ctr"/>
                      <a:r>
                        <a:rPr lang="en-US" sz="1400" b="1" smtClean="0">
                          <a:solidFill>
                            <a:srgbClr val="FF0000"/>
                          </a:solidFill>
                        </a:rPr>
                        <a:t>65</a:t>
                      </a:r>
                    </a:p>
                    <a:p>
                      <a:pPr algn="ctr"/>
                      <a:r>
                        <a:rPr lang="en-US" sz="1400" b="1" smtClean="0">
                          <a:solidFill>
                            <a:srgbClr val="00B050"/>
                          </a:solidFill>
                          <a:sym typeface="Symbol"/>
                        </a:rPr>
                        <a:t></a:t>
                      </a:r>
                      <a:r>
                        <a:rPr lang="en-US" sz="1400" b="1" smtClean="0">
                          <a:solidFill>
                            <a:srgbClr val="00B050"/>
                          </a:solidFill>
                        </a:rPr>
                        <a:t>1782</a:t>
                      </a:r>
                      <a:endParaRPr lang="de-DE" sz="1400" b="1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/>
                        <a:t>3 </a:t>
                      </a:r>
                      <a:r>
                        <a:rPr lang="en-US" sz="1400" smtClean="0">
                          <a:sym typeface="Symbol"/>
                        </a:rPr>
                        <a:t> </a:t>
                      </a:r>
                      <a:r>
                        <a:rPr lang="en-US" sz="1400" smtClean="0"/>
                        <a:t>Superbend</a:t>
                      </a:r>
                      <a:r>
                        <a:rPr lang="en-US" sz="1400" baseline="0" smtClean="0"/>
                        <a:t>  </a:t>
                      </a:r>
                      <a:r>
                        <a:rPr lang="en-US" sz="1400" baseline="0" smtClean="0">
                          <a:solidFill>
                            <a:srgbClr val="FF0000"/>
                          </a:solidFill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400" baseline="0" smtClean="0">
                          <a:solidFill>
                            <a:srgbClr val="FF0000"/>
                          </a:solidFill>
                        </a:rPr>
                        <a:t>R </a:t>
                      </a:r>
                      <a:endParaRPr lang="en-US" sz="1400" baseline="0" smtClean="0">
                        <a:solidFill>
                          <a:schemeClr val="dk1"/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smtClean="0">
                          <a:solidFill>
                            <a:schemeClr val="tx1"/>
                          </a:solidFill>
                          <a:latin typeface="+mj-lt"/>
                        </a:rPr>
                        <a:t>arc 2,6,10    </a:t>
                      </a:r>
                      <a:r>
                        <a:rPr lang="en-US" sz="1400" baseline="0" smtClean="0">
                          <a:solidFill>
                            <a:srgbClr val="00B050"/>
                          </a:solidFill>
                          <a:latin typeface="Symbol" panose="05050102010706020507" pitchFamily="18" charset="2"/>
                        </a:rPr>
                        <a:t>  D</a:t>
                      </a:r>
                      <a:r>
                        <a:rPr lang="en-US" sz="1400" baseline="0" smtClean="0">
                          <a:solidFill>
                            <a:srgbClr val="00B050"/>
                          </a:solidFill>
                        </a:rPr>
                        <a:t>S</a:t>
                      </a:r>
                      <a:endParaRPr lang="de-DE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de-DE" sz="1400" b="1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>
                          <a:solidFill>
                            <a:srgbClr val="FF0000"/>
                          </a:solidFill>
                        </a:rPr>
                        <a:t>-225</a:t>
                      </a:r>
                    </a:p>
                    <a:p>
                      <a:pPr algn="ctr"/>
                      <a:r>
                        <a:rPr lang="en-US" sz="1400" b="1" smtClean="0">
                          <a:solidFill>
                            <a:srgbClr val="00B050"/>
                          </a:solidFill>
                        </a:rPr>
                        <a:t>-1</a:t>
                      </a:r>
                      <a:endParaRPr lang="de-DE" sz="1400" b="1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>
                          <a:solidFill>
                            <a:srgbClr val="FF0000"/>
                          </a:solidFill>
                        </a:rPr>
                        <a:t>-178</a:t>
                      </a:r>
                    </a:p>
                    <a:p>
                      <a:pPr algn="ctr"/>
                      <a:r>
                        <a:rPr lang="en-US" sz="1400" b="1" smtClean="0">
                          <a:solidFill>
                            <a:srgbClr val="00B050"/>
                          </a:solidFill>
                        </a:rPr>
                        <a:t>-205</a:t>
                      </a:r>
                      <a:endParaRPr lang="de-DE" sz="1400" b="1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1340768"/>
            <a:ext cx="355674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radial</a:t>
            </a:r>
            <a:r>
              <a:rPr lang="en-US" smtClean="0"/>
              <a:t> and </a:t>
            </a:r>
            <a:r>
              <a:rPr lang="en-US" smtClean="0">
                <a:solidFill>
                  <a:srgbClr val="00B050"/>
                </a:solidFill>
              </a:rPr>
              <a:t>longitudinal</a:t>
            </a:r>
            <a:r>
              <a:rPr lang="en-US" smtClean="0"/>
              <a:t> shifts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[mm]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relative to SLS-now (without Femto)</a:t>
            </a:r>
            <a:endParaRPr lang="de-DE"/>
          </a:p>
        </p:txBody>
      </p:sp>
      <p:sp>
        <p:nvSpPr>
          <p:cNvPr id="8" name="TextBox 7"/>
          <p:cNvSpPr txBox="1"/>
          <p:nvPr/>
        </p:nvSpPr>
        <p:spPr>
          <a:xfrm>
            <a:off x="2771800" y="5994688"/>
            <a:ext cx="2497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00B050"/>
                </a:solidFill>
              </a:rPr>
              <a:t>* due to splitting the L-straights</a:t>
            </a:r>
            <a:endParaRPr lang="de-DE" sz="140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8058" y="692696"/>
            <a:ext cx="96327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smtClean="0"/>
              <a:t>L-straight</a:t>
            </a:r>
            <a:endParaRPr lang="de-DE" sz="1600"/>
          </a:p>
        </p:txBody>
      </p:sp>
      <p:sp>
        <p:nvSpPr>
          <p:cNvPr id="12" name="TextBox 11"/>
          <p:cNvSpPr txBox="1"/>
          <p:nvPr/>
        </p:nvSpPr>
        <p:spPr>
          <a:xfrm rot="1800000">
            <a:off x="4663582" y="1291737"/>
            <a:ext cx="971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S</a:t>
            </a:r>
            <a:r>
              <a:rPr lang="en-US" sz="1600" smtClean="0"/>
              <a:t>-straight</a:t>
            </a:r>
            <a:endParaRPr lang="de-DE" sz="1600"/>
          </a:p>
        </p:txBody>
      </p:sp>
      <p:sp>
        <p:nvSpPr>
          <p:cNvPr id="13" name="TextBox 12"/>
          <p:cNvSpPr txBox="1"/>
          <p:nvPr/>
        </p:nvSpPr>
        <p:spPr>
          <a:xfrm rot="3600000">
            <a:off x="6498569" y="3237141"/>
            <a:ext cx="1051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M-straight</a:t>
            </a:r>
            <a:endParaRPr lang="de-DE" sz="1600"/>
          </a:p>
        </p:txBody>
      </p:sp>
      <p:sp>
        <p:nvSpPr>
          <p:cNvPr id="14" name="TextBox 13"/>
          <p:cNvSpPr txBox="1"/>
          <p:nvPr/>
        </p:nvSpPr>
        <p:spPr>
          <a:xfrm>
            <a:off x="6886964" y="1511882"/>
            <a:ext cx="109356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smtClean="0"/>
              <a:t>Superbend</a:t>
            </a:r>
            <a:endParaRPr lang="de-DE" sz="1600"/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>
          <a:xfrm flipH="1">
            <a:off x="6516216" y="1681159"/>
            <a:ext cx="370748" cy="3059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244429" y="5085184"/>
            <a:ext cx="1559722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sz="1400" smtClean="0"/>
              <a:t>/6/10S </a:t>
            </a:r>
            <a:r>
              <a:rPr lang="en-US" sz="1400" smtClean="0">
                <a:sym typeface="Wingdings" panose="05000000000000000000" pitchFamily="2" charset="2"/>
              </a:rPr>
              <a:t></a:t>
            </a:r>
            <a:r>
              <a:rPr lang="en-US" sz="1400" smtClean="0"/>
              <a:t> longer</a:t>
            </a:r>
          </a:p>
          <a:p>
            <a:r>
              <a:rPr lang="en-US" sz="1400" smtClean="0"/>
              <a:t>4/</a:t>
            </a:r>
            <a:r>
              <a:rPr 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r>
              <a:rPr lang="en-US" sz="1400" smtClean="0"/>
              <a:t>/12S </a:t>
            </a:r>
            <a:r>
              <a:rPr lang="en-US" sz="1400" smtClean="0">
                <a:sym typeface="Wingdings" panose="05000000000000000000" pitchFamily="2" charset="2"/>
              </a:rPr>
              <a:t> </a:t>
            </a:r>
            <a:r>
              <a:rPr lang="en-US" sz="1400" smtClean="0"/>
              <a:t>shorter</a:t>
            </a:r>
            <a:endParaRPr lang="de-DE" sz="1400"/>
          </a:p>
        </p:txBody>
      </p:sp>
      <p:cxnSp>
        <p:nvCxnSpPr>
          <p:cNvPr id="7" name="Straight Arrow Connector 6"/>
          <p:cNvCxnSpPr>
            <a:endCxn id="3" idx="1"/>
          </p:cNvCxnSpPr>
          <p:nvPr/>
        </p:nvCxnSpPr>
        <p:spPr>
          <a:xfrm>
            <a:off x="5654449" y="5346794"/>
            <a:ext cx="589980" cy="0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58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628800"/>
          </a:xfrm>
        </p:spPr>
        <p:txBody>
          <a:bodyPr>
            <a:noAutofit/>
          </a:bodyPr>
          <a:lstStyle/>
          <a:p>
            <a:pPr algn="l"/>
            <a:r>
              <a:rPr lang="en-US" sz="3600" b="1" smtClean="0">
                <a:solidFill>
                  <a:schemeClr val="bg2"/>
                </a:solidFill>
              </a:rPr>
              <a:t>5L straight: </a:t>
            </a:r>
            <a:br>
              <a:rPr lang="en-US" sz="3600" b="1" smtClean="0">
                <a:solidFill>
                  <a:schemeClr val="bg2"/>
                </a:solidFill>
              </a:rPr>
            </a:br>
            <a:r>
              <a:rPr lang="en-US" sz="3600" b="1" smtClean="0">
                <a:solidFill>
                  <a:schemeClr val="bg2"/>
                </a:solidFill>
              </a:rPr>
              <a:t>period-12 lattice and existing SLS girders</a:t>
            </a:r>
            <a:endParaRPr lang="de-DE" sz="3600" b="1">
              <a:solidFill>
                <a:schemeClr val="bg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4406"/>
            <a:ext cx="9144000" cy="4978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88224" y="1964395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solidFill>
                  <a:srgbClr val="7030A0"/>
                </a:solidFill>
              </a:rPr>
              <a:t>Lothar Schulz</a:t>
            </a:r>
            <a:endParaRPr lang="de-DE" i="1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4428" y="5301208"/>
            <a:ext cx="345638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Tunnel &amp; ceiling modification at 3 long straights.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Beam lines affected have to be refurbished anyway.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729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>
                <a:solidFill>
                  <a:schemeClr val="bg2"/>
                </a:solidFill>
              </a:rPr>
              <a:t>Straight sections</a:t>
            </a:r>
            <a:endParaRPr lang="de-DE" sz="3600">
              <a:solidFill>
                <a:schemeClr val="bg2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7416824" cy="5721484"/>
          </a:xfrm>
        </p:spPr>
      </p:pic>
      <p:sp>
        <p:nvSpPr>
          <p:cNvPr id="3" name="Right Arrow 2"/>
          <p:cNvSpPr/>
          <p:nvPr/>
        </p:nvSpPr>
        <p:spPr>
          <a:xfrm>
            <a:off x="394917" y="1386051"/>
            <a:ext cx="360040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49622" y="3068960"/>
            <a:ext cx="360040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62541" y="4725144"/>
            <a:ext cx="360040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4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829205"/>
          </a:xfrm>
        </p:spPr>
        <p:txBody>
          <a:bodyPr>
            <a:normAutofit/>
          </a:bodyPr>
          <a:lstStyle/>
          <a:p>
            <a:r>
              <a:rPr lang="en-US" sz="3600" smtClean="0">
                <a:solidFill>
                  <a:schemeClr val="bg2"/>
                </a:solidFill>
              </a:rPr>
              <a:t>Brightness</a:t>
            </a:r>
            <a:endParaRPr lang="de-DE" sz="360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8144" y="1916832"/>
            <a:ext cx="3168352" cy="373977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mtClean="0"/>
              <a:t>Brightness comparison per sector for the </a:t>
            </a:r>
            <a:br>
              <a:rPr lang="en-US" smtClean="0"/>
            </a:br>
            <a:r>
              <a:rPr lang="en-US" smtClean="0"/>
              <a:t>existing undulators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mtClean="0"/>
              <a:t>(SRW calculation)</a:t>
            </a:r>
            <a:br>
              <a:rPr lang="en-US" smtClean="0"/>
            </a:br>
            <a:r>
              <a:rPr lang="en-US" sz="2900" smtClean="0">
                <a:sym typeface="Symbol"/>
              </a:rPr>
              <a:t> </a:t>
            </a:r>
            <a:r>
              <a:rPr lang="en-US" sz="2900">
                <a:sym typeface="Symbol"/>
              </a:rPr>
              <a:t> </a:t>
            </a:r>
            <a:r>
              <a:rPr lang="en-US" sz="2900" smtClean="0">
                <a:sym typeface="Symbol"/>
              </a:rPr>
              <a:t></a:t>
            </a:r>
            <a:r>
              <a:rPr lang="en-US" sz="2900">
                <a:sym typeface="Symbol"/>
              </a:rPr>
              <a:t>  </a:t>
            </a:r>
            <a:r>
              <a:rPr lang="en-US" sz="2900" smtClean="0">
                <a:sym typeface="Symbol"/>
              </a:rPr>
              <a:t>SLS now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900" b="1" smtClean="0">
                <a:sym typeface="Symbol"/>
              </a:rPr>
              <a:t></a:t>
            </a:r>
            <a:r>
              <a:rPr lang="en-US" sz="2900" smtClean="0">
                <a:sym typeface="Symbol"/>
              </a:rPr>
              <a:t> SLS-2 period-12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900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 - - -  SLS-2 period-3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600" smtClean="0">
              <a:solidFill>
                <a:srgbClr val="BE510E"/>
              </a:solidFill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000" smtClean="0">
                <a:solidFill>
                  <a:srgbClr val="BE510E"/>
                </a:solidFill>
                <a:sym typeface="Wingdings"/>
              </a:rPr>
              <a:t> </a:t>
            </a:r>
            <a:r>
              <a:rPr lang="en-US" sz="2000" smtClean="0">
                <a:solidFill>
                  <a:srgbClr val="BE510E"/>
                </a:solidFill>
                <a:sym typeface="Symbol"/>
              </a:rPr>
              <a:t>A. Saa Hernandez, Synchrotron radiation from insertion devices at SLS-2, </a:t>
            </a:r>
            <a:br>
              <a:rPr lang="en-US" sz="2000" smtClean="0">
                <a:solidFill>
                  <a:srgbClr val="BE510E"/>
                </a:solidFill>
                <a:sym typeface="Symbol"/>
              </a:rPr>
            </a:br>
            <a:r>
              <a:rPr lang="en-US" sz="2000" smtClean="0">
                <a:solidFill>
                  <a:srgbClr val="BE510E"/>
                </a:solidFill>
                <a:sym typeface="Symbol"/>
              </a:rPr>
              <a:t>Internal report SLS2-Note-03-2016-10-18</a:t>
            </a:r>
            <a:endParaRPr lang="de-DE" sz="2000">
              <a:solidFill>
                <a:srgbClr val="BE510E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5688632" cy="439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73792" y="1085810"/>
            <a:ext cx="8964488" cy="1374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w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Calibri" panose="020F050202020403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smtClean="0"/>
              <a:t>Up to factor 40 higher brightness compared to SLS now.</a:t>
            </a:r>
            <a:endParaRPr lang="de-DE" sz="2800"/>
          </a:p>
        </p:txBody>
      </p:sp>
      <p:sp>
        <p:nvSpPr>
          <p:cNvPr id="7" name="TextBox 6"/>
          <p:cNvSpPr txBox="1"/>
          <p:nvPr/>
        </p:nvSpPr>
        <p:spPr>
          <a:xfrm rot="16200000">
            <a:off x="7741199" y="2943588"/>
            <a:ext cx="2278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solidFill>
                  <a:srgbClr val="7030A0"/>
                </a:solidFill>
              </a:rPr>
              <a:t>Angela Saa Hernandez</a:t>
            </a:r>
            <a:endParaRPr lang="de-DE" i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r>
              <a:rPr lang="en-US" sz="440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Design Progress </a:t>
            </a:r>
            <a:endParaRPr lang="de-DE" sz="440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820472" cy="568863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mtClean="0"/>
              <a:t>Work </a:t>
            </a:r>
            <a:r>
              <a:rPr lang="en-US" smtClean="0">
                <a:solidFill>
                  <a:srgbClr val="009900"/>
                </a:solidFill>
              </a:rPr>
              <a:t>well in progress</a:t>
            </a:r>
            <a:r>
              <a:rPr lang="en-US" smtClean="0"/>
              <a:t>, and </a:t>
            </a:r>
            <a:r>
              <a:rPr lang="en-US" smtClean="0">
                <a:solidFill>
                  <a:srgbClr val="C00000"/>
                </a:solidFill>
              </a:rPr>
              <a:t>delayed or postponed</a:t>
            </a:r>
            <a:endParaRPr lang="en-US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mtClean="0"/>
              <a:t>Beam instabilities: </a:t>
            </a:r>
            <a:r>
              <a:rPr lang="en-US" sz="2900" i="1" smtClean="0"/>
              <a:t>confidence in 400 mA beam current?</a:t>
            </a:r>
          </a:p>
          <a:p>
            <a:pPr lvl="1">
              <a:lnSpc>
                <a:spcPct val="120000"/>
              </a:lnSpc>
            </a:pPr>
            <a:r>
              <a:rPr lang="en-US" smtClean="0">
                <a:solidFill>
                  <a:srgbClr val="009900"/>
                </a:solidFill>
              </a:rPr>
              <a:t>Longitudinal </a:t>
            </a:r>
            <a:r>
              <a:rPr lang="en-US">
                <a:solidFill>
                  <a:srgbClr val="009900"/>
                </a:solidFill>
              </a:rPr>
              <a:t>single and multi-bunch </a:t>
            </a:r>
            <a:r>
              <a:rPr lang="en-US" smtClean="0">
                <a:solidFill>
                  <a:srgbClr val="009900"/>
                </a:solidFill>
              </a:rPr>
              <a:t>instabilities </a:t>
            </a:r>
            <a:endParaRPr lang="en-US">
              <a:solidFill>
                <a:srgbClr val="00990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smtClean="0">
                <a:solidFill>
                  <a:srgbClr val="C00000"/>
                </a:solidFill>
              </a:rPr>
              <a:t>Transverse </a:t>
            </a:r>
            <a:r>
              <a:rPr lang="en-US">
                <a:solidFill>
                  <a:srgbClr val="C00000"/>
                </a:solidFill>
              </a:rPr>
              <a:t>single and </a:t>
            </a:r>
            <a:r>
              <a:rPr lang="en-US" smtClean="0">
                <a:solidFill>
                  <a:srgbClr val="C00000"/>
                </a:solidFill>
              </a:rPr>
              <a:t>multi-bunch instabilities</a:t>
            </a:r>
          </a:p>
          <a:p>
            <a:pPr>
              <a:lnSpc>
                <a:spcPct val="120000"/>
              </a:lnSpc>
            </a:pPr>
            <a:r>
              <a:rPr lang="en-US" smtClean="0"/>
              <a:t>Lattice refinement </a:t>
            </a:r>
            <a:endParaRPr lang="en-US" smtClean="0">
              <a:solidFill>
                <a:srgbClr val="92D05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smtClean="0">
                <a:solidFill>
                  <a:srgbClr val="009900"/>
                </a:solidFill>
              </a:rPr>
              <a:t>Girder layout, orbit </a:t>
            </a:r>
            <a:r>
              <a:rPr lang="en-US">
                <a:solidFill>
                  <a:srgbClr val="009900"/>
                </a:solidFill>
              </a:rPr>
              <a:t>and optics </a:t>
            </a:r>
            <a:r>
              <a:rPr lang="en-US" smtClean="0">
                <a:solidFill>
                  <a:srgbClr val="009900"/>
                </a:solidFill>
              </a:rPr>
              <a:t>correction</a:t>
            </a:r>
          </a:p>
          <a:p>
            <a:pPr>
              <a:lnSpc>
                <a:spcPct val="120000"/>
              </a:lnSpc>
            </a:pPr>
            <a:r>
              <a:rPr lang="en-US" smtClean="0"/>
              <a:t>Vacuum system</a:t>
            </a:r>
          </a:p>
          <a:p>
            <a:pPr lvl="1">
              <a:lnSpc>
                <a:spcPct val="120000"/>
              </a:lnSpc>
            </a:pPr>
            <a:r>
              <a:rPr lang="en-US" smtClean="0">
                <a:solidFill>
                  <a:srgbClr val="009900"/>
                </a:solidFill>
              </a:rPr>
              <a:t>Concept design: copper [plated] chamber</a:t>
            </a:r>
            <a:endParaRPr lang="en-US">
              <a:solidFill>
                <a:srgbClr val="0099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mtClean="0"/>
              <a:t>Injection schemes</a:t>
            </a:r>
          </a:p>
          <a:p>
            <a:pPr lvl="1">
              <a:lnSpc>
                <a:spcPct val="120000"/>
              </a:lnSpc>
            </a:pPr>
            <a:r>
              <a:rPr lang="en-US" smtClean="0">
                <a:solidFill>
                  <a:srgbClr val="009900"/>
                </a:solidFill>
              </a:rPr>
              <a:t>single multipole / longitudinal on-axis / anti-septum bump</a:t>
            </a:r>
          </a:p>
          <a:p>
            <a:pPr>
              <a:lnSpc>
                <a:spcPct val="120000"/>
              </a:lnSpc>
            </a:pPr>
            <a:r>
              <a:rPr lang="en-US" smtClean="0"/>
              <a:t>Magnets</a:t>
            </a:r>
            <a:endParaRPr lang="en-US"/>
          </a:p>
          <a:p>
            <a:pPr lvl="1">
              <a:lnSpc>
                <a:spcPct val="120000"/>
              </a:lnSpc>
            </a:pPr>
            <a:r>
              <a:rPr lang="en-US" smtClean="0">
                <a:solidFill>
                  <a:srgbClr val="009900"/>
                </a:solidFill>
              </a:rPr>
              <a:t>Superbend </a:t>
            </a:r>
            <a:r>
              <a:rPr lang="en-US">
                <a:solidFill>
                  <a:srgbClr val="009900"/>
                </a:solidFill>
              </a:rPr>
              <a:t>design</a:t>
            </a:r>
          </a:p>
          <a:p>
            <a:pPr lvl="1">
              <a:lnSpc>
                <a:spcPct val="120000"/>
              </a:lnSpc>
            </a:pPr>
            <a:r>
              <a:rPr lang="en-US" smtClean="0">
                <a:solidFill>
                  <a:srgbClr val="C00000"/>
                </a:solidFill>
              </a:rPr>
              <a:t>Design </a:t>
            </a:r>
            <a:r>
              <a:rPr lang="en-US">
                <a:solidFill>
                  <a:srgbClr val="C00000"/>
                </a:solidFill>
              </a:rPr>
              <a:t>of </a:t>
            </a:r>
            <a:r>
              <a:rPr lang="en-US" smtClean="0">
                <a:solidFill>
                  <a:srgbClr val="C00000"/>
                </a:solidFill>
              </a:rPr>
              <a:t>normal conducting magnets and undulators</a:t>
            </a:r>
          </a:p>
          <a:p>
            <a:pPr>
              <a:lnSpc>
                <a:spcPct val="120000"/>
              </a:lnSpc>
            </a:pPr>
            <a:r>
              <a:rPr lang="en-US" smtClean="0">
                <a:solidFill>
                  <a:srgbClr val="C00000"/>
                </a:solidFill>
              </a:rPr>
              <a:t>RF systems, feedback systems, diagnostics, engineering integration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832169" y="1916832"/>
            <a:ext cx="1990569" cy="1944216"/>
          </a:xfrm>
          <a:custGeom>
            <a:avLst/>
            <a:gdLst>
              <a:gd name="connsiteX0" fmla="*/ 561315 w 1990569"/>
              <a:gd name="connsiteY0" fmla="*/ 0 h 2607398"/>
              <a:gd name="connsiteX1" fmla="*/ 1982709 w 1990569"/>
              <a:gd name="connsiteY1" fmla="*/ 1186004 h 2607398"/>
              <a:gd name="connsiteX2" fmla="*/ 0 w 1990569"/>
              <a:gd name="connsiteY2" fmla="*/ 2607398 h 260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0569" h="2607398">
                <a:moveTo>
                  <a:pt x="561315" y="0"/>
                </a:moveTo>
                <a:cubicBezTo>
                  <a:pt x="1318788" y="375719"/>
                  <a:pt x="2076261" y="751438"/>
                  <a:pt x="1982709" y="1186004"/>
                </a:cubicBezTo>
                <a:cubicBezTo>
                  <a:pt x="1889157" y="1620570"/>
                  <a:pt x="944578" y="2113984"/>
                  <a:pt x="0" y="2607398"/>
                </a:cubicBezTo>
              </a:path>
            </a:pathLst>
          </a:custGeom>
          <a:noFill/>
          <a:ln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016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Single bunch longitudinal: microwave instability</a:t>
            </a:r>
            <a:endParaRPr lang="de-DE">
              <a:solidFill>
                <a:schemeClr val="bg2"/>
              </a:solidFill>
            </a:endParaRPr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13" y="1055601"/>
            <a:ext cx="7019925" cy="46799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2933749" y="1685019"/>
            <a:ext cx="1728192" cy="162000"/>
          </a:xfrm>
          <a:prstGeom prst="roundRect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933749" y="1991035"/>
            <a:ext cx="2088232" cy="162000"/>
          </a:xfrm>
          <a:prstGeom prst="roundRect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141661" y="5231395"/>
            <a:ext cx="0" cy="72008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3509813" y="5231395"/>
            <a:ext cx="1" cy="72008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781621" y="5951475"/>
            <a:ext cx="720080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smtClean="0">
                <a:latin typeface="+mn-lt"/>
                <a:cs typeface="Franklin Gothic Book"/>
              </a:rPr>
              <a:t>~3 mA</a:t>
            </a:r>
            <a:endParaRPr lang="de-CH" sz="1800" kern="1000" spc="30" dirty="0" err="1" smtClean="0">
              <a:latin typeface="+mn-lt"/>
              <a:cs typeface="Franklin Gothic Boo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02037" y="5959859"/>
            <a:ext cx="839823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smtClean="0">
                <a:latin typeface="+mn-lt"/>
                <a:cs typeface="Franklin Gothic Book"/>
              </a:rPr>
              <a:t>~13 mA</a:t>
            </a:r>
            <a:endParaRPr lang="de-CH" sz="1800" kern="1000" spc="30" dirty="0" err="1" smtClean="0">
              <a:latin typeface="+mn-lt"/>
              <a:cs typeface="Franklin Gothic Boo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69356" y="870935"/>
            <a:ext cx="2268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solidFill>
                  <a:srgbClr val="7030A0"/>
                </a:solidFill>
              </a:rPr>
              <a:t>	</a:t>
            </a:r>
            <a:r>
              <a:rPr lang="en-US" i="1" smtClean="0">
                <a:solidFill>
                  <a:srgbClr val="7030A0"/>
                </a:solidFill>
              </a:rPr>
              <a:t>Haisheng Xu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1981" y="5772325"/>
            <a:ext cx="3973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Design current </a:t>
            </a:r>
            <a:r>
              <a:rPr lang="en-US" smtClean="0">
                <a:solidFill>
                  <a:srgbClr val="00B050"/>
                </a:solidFill>
              </a:rPr>
              <a:t>1 mA </a:t>
            </a:r>
            <a:r>
              <a:rPr lang="en-US" smtClean="0"/>
              <a:t>in train,</a:t>
            </a:r>
          </a:p>
          <a:p>
            <a:r>
              <a:rPr lang="en-US" smtClean="0"/>
              <a:t>up to </a:t>
            </a:r>
            <a:r>
              <a:rPr lang="en-US" smtClean="0">
                <a:solidFill>
                  <a:srgbClr val="00B050"/>
                </a:solidFill>
              </a:rPr>
              <a:t>5 mA </a:t>
            </a:r>
            <a:r>
              <a:rPr lang="en-US" smtClean="0"/>
              <a:t>in single bunch (“cam shaft”)</a:t>
            </a:r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907704" y="1412776"/>
            <a:ext cx="0" cy="3818619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425553" y="1412776"/>
            <a:ext cx="0" cy="3818619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97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055" y="1187573"/>
            <a:ext cx="7142957" cy="476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Multi-bunch longitudinal: cavity HOMs</a:t>
            </a:r>
            <a:endParaRPr lang="de-DE">
              <a:solidFill>
                <a:schemeClr val="bg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980540" y="4682182"/>
            <a:ext cx="176669" cy="0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6289711" y="4682182"/>
            <a:ext cx="88334" cy="0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6643048" y="4682182"/>
            <a:ext cx="132502" cy="0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7349724" y="4682182"/>
            <a:ext cx="176669" cy="0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4920526" y="4682182"/>
            <a:ext cx="132502" cy="0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7813481" y="4682182"/>
            <a:ext cx="48584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8056401" y="4440244"/>
            <a:ext cx="1173091" cy="504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1800" b="1" kern="1000" spc="30" dirty="0" smtClean="0">
                <a:solidFill>
                  <a:srgbClr val="00B0F0"/>
                </a:solidFill>
                <a:latin typeface="+mn-lt"/>
                <a:cs typeface="Franklin Gothic Book"/>
              </a:rPr>
              <a:t>Stable Windows</a:t>
            </a:r>
            <a:endParaRPr lang="de-CH" sz="1800" b="1" kern="1000" spc="30" dirty="0" err="1" smtClean="0">
              <a:solidFill>
                <a:srgbClr val="00B0F0"/>
              </a:solidFill>
              <a:latin typeface="+mn-lt"/>
              <a:cs typeface="Franklin Gothic Book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2351226" y="1117079"/>
            <a:ext cx="6878266" cy="6463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spc="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5pPr>
            <a:lvl6pPr marL="107473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300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8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88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HOMs of ELETTRA-type 500 MHz cavity used </a:t>
            </a:r>
            <a:r>
              <a:rPr lang="en-US" sz="2400" smtClean="0"/>
              <a:t>in SLS</a:t>
            </a:r>
            <a:endParaRPr lang="en-US" sz="2400" dirty="0" smtClean="0"/>
          </a:p>
          <a:p>
            <a:endParaRPr lang="en-US" dirty="0" smtClean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4056430" y="4680240"/>
            <a:ext cx="204510" cy="0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805743" y="764704"/>
            <a:ext cx="2268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solidFill>
                  <a:srgbClr val="7030A0"/>
                </a:solidFill>
              </a:rPr>
              <a:t>	</a:t>
            </a:r>
            <a:r>
              <a:rPr lang="en-US" i="1" smtClean="0">
                <a:solidFill>
                  <a:srgbClr val="7030A0"/>
                </a:solidFill>
              </a:rPr>
              <a:t>Haisheng Xu</a:t>
            </a: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14117"/>
            <a:ext cx="1664763" cy="201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895744" y="5941724"/>
            <a:ext cx="638001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ym typeface="Wingdings" panose="05000000000000000000" pitchFamily="2" charset="2"/>
              </a:rPr>
              <a:t> </a:t>
            </a:r>
            <a:r>
              <a:rPr lang="en-US" smtClean="0"/>
              <a:t>HOM free windows can be found with SLS-2 conditions too </a:t>
            </a:r>
            <a:br>
              <a:rPr lang="en-US" smtClean="0"/>
            </a:br>
            <a:r>
              <a:rPr lang="en-US" sz="1600" smtClean="0"/>
              <a:t>(negative momentum compaction, weaker longitudinal radiation damping)</a:t>
            </a:r>
            <a:endParaRPr lang="de-DE" sz="1600"/>
          </a:p>
        </p:txBody>
      </p:sp>
    </p:spTree>
    <p:extLst>
      <p:ext uri="{BB962C8B-B14F-4D97-AF65-F5344CB8AC3E}">
        <p14:creationId xmlns:p14="http://schemas.microsoft.com/office/powerpoint/2010/main" val="128678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de-DE" sz="3600" smtClean="0">
                <a:solidFill>
                  <a:schemeClr val="bg2"/>
                </a:solidFill>
              </a:rPr>
              <a:t>SLS beam lines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68851"/>
            <a:ext cx="8968486" cy="591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1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Orbit and optics correction</a:t>
            </a:r>
            <a:endParaRPr lang="de-DE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3"/>
            <a:ext cx="8507288" cy="273630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smtClean="0"/>
              <a:t>Orbit correction: 150 </a:t>
            </a:r>
            <a:r>
              <a:rPr lang="en-US" smtClean="0">
                <a:sym typeface="Symbol"/>
              </a:rPr>
              <a:t></a:t>
            </a:r>
            <a:r>
              <a:rPr lang="en-US" smtClean="0"/>
              <a:t> BPM / CH / CV</a:t>
            </a:r>
          </a:p>
          <a:p>
            <a:pPr lvl="1">
              <a:lnSpc>
                <a:spcPct val="120000"/>
              </a:lnSpc>
            </a:pPr>
            <a:r>
              <a:rPr lang="en-US" smtClean="0"/>
              <a:t>Orbit distortion acceptable after simulated beam based alignment.</a:t>
            </a:r>
          </a:p>
          <a:p>
            <a:pPr lvl="1">
              <a:lnSpc>
                <a:spcPct val="120000"/>
              </a:lnSpc>
            </a:pPr>
            <a:r>
              <a:rPr lang="en-US" smtClean="0"/>
              <a:t>Error settings: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m</a:t>
            </a:r>
            <a:r>
              <a:rPr lang="en-US" smtClean="0">
                <a:sym typeface="Symbol"/>
              </a:rPr>
              <a:t> girders absolute,</a:t>
            </a:r>
            <a:r>
              <a:rPr lang="en-US" smtClean="0"/>
              <a:t>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m</a:t>
            </a:r>
            <a:r>
              <a:rPr lang="en-US">
                <a:sym typeface="Symbol"/>
              </a:rPr>
              <a:t> </a:t>
            </a:r>
            <a:r>
              <a:rPr lang="en-US" smtClean="0">
                <a:sym typeface="Symbol"/>
              </a:rPr>
              <a:t>girder joints,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</a:t>
            </a:r>
            <a:r>
              <a:rPr lang="en-US">
                <a:sym typeface="Symbol"/>
              </a:rPr>
              <a:t> </a:t>
            </a:r>
            <a:r>
              <a:rPr lang="en-US" smtClean="0">
                <a:sym typeface="Symbol"/>
              </a:rPr>
              <a:t>elements, </a:t>
            </a:r>
            <a:br>
              <a:rPr lang="en-US" smtClean="0">
                <a:sym typeface="Symbol"/>
              </a:rPr>
            </a:b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m</a:t>
            </a:r>
            <a:r>
              <a:rPr lang="en-US">
                <a:sym typeface="Symbol"/>
              </a:rPr>
              <a:t> </a:t>
            </a:r>
            <a:r>
              <a:rPr lang="en-US" smtClean="0">
                <a:sym typeface="Symbol"/>
              </a:rPr>
              <a:t>BBA resolution,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20 bit/2 mrad </a:t>
            </a:r>
            <a:r>
              <a:rPr lang="en-US" smtClean="0">
                <a:sym typeface="Symbol"/>
              </a:rPr>
              <a:t>corrector resolution.</a:t>
            </a:r>
          </a:p>
          <a:p>
            <a:pPr lvl="1">
              <a:lnSpc>
                <a:spcPct val="120000"/>
              </a:lnSpc>
              <a:buFont typeface="Wingdings"/>
              <a:buChar char="à"/>
            </a:pPr>
            <a:r>
              <a:rPr lang="en-US" smtClean="0"/>
              <a:t>residual orbit:  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nm </a:t>
            </a:r>
            <a:r>
              <a:rPr lang="en-US" smtClean="0"/>
              <a:t>rms</a:t>
            </a:r>
            <a:br>
              <a:rPr lang="en-US" smtClean="0"/>
            </a:br>
            <a:r>
              <a:rPr lang="en-US" smtClean="0"/>
              <a:t>corrector kicks: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 (40)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 </a:t>
            </a:r>
            <a:r>
              <a:rPr lang="en-US" smtClean="0"/>
              <a:t>max (rms)</a:t>
            </a:r>
          </a:p>
          <a:p>
            <a:pPr>
              <a:lnSpc>
                <a:spcPct val="120000"/>
              </a:lnSpc>
            </a:pPr>
            <a:r>
              <a:rPr lang="en-US" smtClean="0"/>
              <a:t>Optics distortion suppressed through </a:t>
            </a:r>
            <a:br>
              <a:rPr lang="en-US" smtClean="0"/>
            </a:br>
            <a:r>
              <a:rPr lang="en-US" smtClean="0"/>
              <a:t>LOCO-style optics corrections</a:t>
            </a:r>
            <a:endParaRPr lang="de-D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5256584" cy="312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40623" y="2420888"/>
            <a:ext cx="3132856" cy="39395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>
                  <a:lumMod val="50000"/>
                  <a:lumOff val="50000"/>
                </a:schemeClr>
              </a:buClr>
              <a:buSzPct val="114000"/>
              <a:buFont typeface="Wingdings" panose="05000000000000000000" pitchFamily="2" charset="2"/>
              <a:buChar char="§"/>
            </a:pPr>
            <a:r>
              <a:rPr lang="en-US" sz="2000" smtClean="0"/>
              <a:t>Horizontal and vertical emittances at SLS-2 are </a:t>
            </a:r>
            <a:br>
              <a:rPr lang="en-US" sz="2000" smtClean="0"/>
            </a:br>
            <a:r>
              <a:rPr lang="en-US" sz="2000" smtClean="0"/>
              <a:t>not smaller than vertical emittance at SLS today </a:t>
            </a:r>
            <a:br>
              <a:rPr lang="en-US" sz="2000" smtClean="0"/>
            </a:b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(1..10 pm).</a:t>
            </a:r>
          </a:p>
          <a:p>
            <a:pPr marL="285750" indent="-285750"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114000"/>
              <a:buFont typeface="Wingdings" panose="05000000000000000000" pitchFamily="2" charset="2"/>
              <a:buChar char="§"/>
            </a:pPr>
            <a:r>
              <a:rPr lang="en-US" sz="2000" smtClean="0"/>
              <a:t>“SLS-2 ready” BPM electronics for SLS:</a:t>
            </a:r>
            <a:br>
              <a:rPr lang="en-US" sz="2000" smtClean="0"/>
            </a:br>
            <a:r>
              <a:rPr lang="en-US" sz="2000" smtClean="0"/>
              <a:t>2..3 </a:t>
            </a:r>
            <a:r>
              <a:rPr lang="en-US" sz="2000" smtClean="0">
                <a:sym typeface="Symbol"/>
              </a:rPr>
              <a:t></a:t>
            </a:r>
            <a:r>
              <a:rPr lang="en-US" sz="2000" smtClean="0"/>
              <a:t> better resolution and feedback frequency.</a:t>
            </a:r>
            <a:br>
              <a:rPr lang="en-US" sz="2000" smtClean="0"/>
            </a:br>
            <a:r>
              <a:rPr lang="en-US" sz="2000" smtClean="0"/>
              <a:t>upgrade scheduled for 2015/16 </a:t>
            </a:r>
            <a:r>
              <a:rPr lang="en-US" sz="2000" smtClean="0">
                <a:sym typeface="Wingdings" panose="05000000000000000000" pitchFamily="2" charset="2"/>
              </a:rPr>
              <a:t> </a:t>
            </a:r>
            <a:r>
              <a:rPr lang="en-US" sz="2000" smtClean="0"/>
              <a:t>delayed.</a:t>
            </a:r>
            <a:br>
              <a:rPr lang="en-US" sz="2000" smtClean="0"/>
            </a:br>
            <a:endParaRPr lang="en-US" sz="2000" smtClean="0"/>
          </a:p>
        </p:txBody>
      </p:sp>
      <p:sp>
        <p:nvSpPr>
          <p:cNvPr id="6" name="TextBox 5"/>
          <p:cNvSpPr txBox="1"/>
          <p:nvPr/>
        </p:nvSpPr>
        <p:spPr>
          <a:xfrm>
            <a:off x="5840623" y="754155"/>
            <a:ext cx="3299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solidFill>
                  <a:srgbClr val="7030A0"/>
                </a:solidFill>
              </a:rPr>
              <a:t>Masamitsu Aiba &amp; Michael Böge</a:t>
            </a:r>
          </a:p>
        </p:txBody>
      </p:sp>
    </p:spTree>
    <p:extLst>
      <p:ext uri="{BB962C8B-B14F-4D97-AF65-F5344CB8AC3E}">
        <p14:creationId xmlns:p14="http://schemas.microsoft.com/office/powerpoint/2010/main" val="102132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367" y="588162"/>
            <a:ext cx="2868169" cy="149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Vacuum system</a:t>
            </a:r>
            <a:endParaRPr lang="de-DE">
              <a:solidFill>
                <a:schemeClr val="bg2"/>
              </a:solidFill>
            </a:endParaRP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9131932" cy="426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88476" y="6093296"/>
            <a:ext cx="1971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Existing SLS-girders</a:t>
            </a:r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7178334" y="4442427"/>
            <a:ext cx="1965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Super-LGB cryostat</a:t>
            </a:r>
            <a:endParaRPr lang="de-DE"/>
          </a:p>
        </p:txBody>
      </p:sp>
      <p:sp>
        <p:nvSpPr>
          <p:cNvPr id="7" name="TextBox 6"/>
          <p:cNvSpPr txBox="1"/>
          <p:nvPr/>
        </p:nvSpPr>
        <p:spPr>
          <a:xfrm>
            <a:off x="107504" y="4447742"/>
            <a:ext cx="3080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Absorbers and pumping ports</a:t>
            </a:r>
            <a:endParaRPr lang="de-DE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934872"/>
            <a:ext cx="1947433" cy="162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412" y="836712"/>
            <a:ext cx="8352928" cy="364295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de-DE" sz="2400"/>
              <a:t>High field bends </a:t>
            </a:r>
            <a:r>
              <a:rPr lang="de-DE" sz="2400" smtClean="0"/>
              <a:t>(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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de-DE" sz="2400"/>
              <a:t> n.c., 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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de-DE" sz="2400"/>
              <a:t>s.c.) </a:t>
            </a:r>
            <a:r>
              <a:rPr lang="de-DE" sz="2400" smtClean="0"/>
              <a:t/>
            </a:r>
            <a:br>
              <a:rPr lang="de-DE" sz="2400" smtClean="0"/>
            </a:br>
            <a:r>
              <a:rPr lang="de-DE" sz="2400" smtClean="0">
                <a:sym typeface="Wingdings"/>
              </a:rPr>
              <a:t> a</a:t>
            </a:r>
            <a:r>
              <a:rPr lang="de-DE" sz="2400" smtClean="0"/>
              <a:t>ntechambers.</a:t>
            </a:r>
            <a:endParaRPr lang="de-DE" sz="2400"/>
          </a:p>
          <a:p>
            <a:pPr>
              <a:lnSpc>
                <a:spcPct val="90000"/>
              </a:lnSpc>
            </a:pPr>
            <a:r>
              <a:rPr lang="en-US" sz="2400" smtClean="0"/>
              <a:t>No </a:t>
            </a:r>
            <a:r>
              <a:rPr lang="en-US" sz="2400"/>
              <a:t>NEG coating. </a:t>
            </a: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Full copper or copper-coated stainless steel (at correctors).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 smtClean="0"/>
              <a:t>Discrete pumps, e.g. NEXTorr</a:t>
            </a:r>
            <a:r>
              <a:rPr lang="de-DE" sz="2400" smtClean="0"/>
              <a:t>®</a:t>
            </a:r>
            <a:r>
              <a:rPr lang="en-US" sz="2400" smtClean="0"/>
              <a:t> on CF63 flanges.</a:t>
            </a:r>
            <a:endParaRPr lang="de-DE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Maximum local pressure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3 pbar </a:t>
            </a:r>
            <a:r>
              <a:rPr lang="en-US" sz="2400" smtClean="0"/>
              <a:t>after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 Ah </a:t>
            </a:r>
            <a:r>
              <a:rPr lang="en-US" sz="2400" smtClean="0"/>
              <a:t>of beam.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Discrete crotch absorbers</a:t>
            </a:r>
            <a:r>
              <a:rPr lang="de-DE" sz="2400" smtClean="0"/>
              <a:t>, e.g. GlitCop®.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Distributed absorbers on the inner</a:t>
            </a:r>
            <a:br>
              <a:rPr lang="en-US" sz="2400" smtClean="0"/>
            </a:br>
            <a:r>
              <a:rPr lang="en-US" sz="2400" smtClean="0"/>
              <a:t>side of the anti-bend chambers.</a:t>
            </a:r>
            <a:endParaRPr lang="de-DE" sz="2400" smtClean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547664" y="4817074"/>
            <a:ext cx="100326" cy="628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2"/>
          </p:cNvCxnSpPr>
          <p:nvPr/>
        </p:nvCxnSpPr>
        <p:spPr>
          <a:xfrm>
            <a:off x="1647990" y="4817074"/>
            <a:ext cx="691762" cy="3401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47990" y="4811759"/>
            <a:ext cx="1540486" cy="163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5" idx="0"/>
          </p:cNvCxnSpPr>
          <p:nvPr/>
        </p:nvCxnSpPr>
        <p:spPr>
          <a:xfrm>
            <a:off x="2808341" y="5805264"/>
            <a:ext cx="136611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5" idx="0"/>
          </p:cNvCxnSpPr>
          <p:nvPr/>
        </p:nvCxnSpPr>
        <p:spPr>
          <a:xfrm flipV="1">
            <a:off x="4174451" y="5301208"/>
            <a:ext cx="613573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6" idx="1"/>
          </p:cNvCxnSpPr>
          <p:nvPr/>
        </p:nvCxnSpPr>
        <p:spPr>
          <a:xfrm>
            <a:off x="6516216" y="4236292"/>
            <a:ext cx="662118" cy="3908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539232" y="5667453"/>
            <a:ext cx="16629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l/s </a:t>
            </a:r>
            <a:r>
              <a:rPr lang="en-US" sz="1600" smtClean="0"/>
              <a:t>NEXTorr</a:t>
            </a:r>
            <a:r>
              <a:rPr lang="de-DE" sz="1600"/>
              <a:t>®</a:t>
            </a:r>
            <a:r>
              <a:rPr lang="en-US" sz="1600"/>
              <a:t>  </a:t>
            </a:r>
            <a:r>
              <a:rPr lang="en-US" sz="1600" smtClean="0"/>
              <a:t/>
            </a:r>
            <a:br>
              <a:rPr lang="en-US" sz="1600" smtClean="0"/>
            </a:br>
            <a:r>
              <a:rPr lang="en-US" sz="1600" smtClean="0"/>
              <a:t>and  sputter ion  </a:t>
            </a:r>
            <a:br>
              <a:rPr lang="en-US" sz="1600" smtClean="0"/>
            </a:br>
            <a:r>
              <a:rPr lang="en-US" sz="1600" smtClean="0"/>
              <a:t>pumps.</a:t>
            </a:r>
            <a:endParaRPr lang="de-DE" sz="1600"/>
          </a:p>
        </p:txBody>
      </p:sp>
      <p:sp>
        <p:nvSpPr>
          <p:cNvPr id="17" name="TextBox 16"/>
          <p:cNvSpPr txBox="1"/>
          <p:nvPr/>
        </p:nvSpPr>
        <p:spPr>
          <a:xfrm>
            <a:off x="7703336" y="1319373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solidFill>
                  <a:srgbClr val="7030A0"/>
                </a:solidFill>
              </a:rPr>
              <a:t>Lothar Schulz</a:t>
            </a:r>
          </a:p>
        </p:txBody>
      </p:sp>
    </p:spTree>
    <p:extLst>
      <p:ext uri="{BB962C8B-B14F-4D97-AF65-F5344CB8AC3E}">
        <p14:creationId xmlns:p14="http://schemas.microsoft.com/office/powerpoint/2010/main" val="62728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Anti-septum injection scheme</a:t>
            </a:r>
            <a:endParaRPr lang="de-DE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5"/>
            <a:ext cx="8941440" cy="7920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smtClean="0"/>
              <a:t>DLSR : miniaturization of components. </a:t>
            </a:r>
            <a:r>
              <a:rPr lang="en-US" sz="2400" smtClean="0">
                <a:sym typeface="Wingdings" panose="05000000000000000000" pitchFamily="2" charset="2"/>
              </a:rPr>
              <a:t> </a:t>
            </a:r>
            <a:r>
              <a:rPr lang="en-US" sz="2400" smtClean="0"/>
              <a:t>injection elements too!</a:t>
            </a:r>
            <a:br>
              <a:rPr lang="en-US" sz="2400" smtClean="0"/>
            </a:br>
            <a:r>
              <a:rPr lang="en-US" sz="2400" smtClean="0"/>
              <a:t>	</a:t>
            </a:r>
            <a:r>
              <a:rPr lang="en-US" sz="2400" smtClean="0">
                <a:sym typeface="Wingdings" panose="05000000000000000000" pitchFamily="2" charset="2"/>
              </a:rPr>
              <a:t> electrostatic razor blade, pulsed anti-septum, etc.</a:t>
            </a:r>
            <a:endParaRPr lang="de-DE" sz="240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2504282"/>
            <a:ext cx="4572001" cy="318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421832"/>
            <a:ext cx="4800600" cy="11764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191000" y="3962400"/>
            <a:ext cx="93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8C45C"/>
                </a:solidFill>
              </a:rPr>
              <a:t>Kicker</a:t>
            </a:r>
            <a:endParaRPr lang="en-US" sz="2400" dirty="0">
              <a:solidFill>
                <a:srgbClr val="68C45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3962400"/>
            <a:ext cx="1149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Septum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5200" y="3962400"/>
            <a:ext cx="173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3300"/>
                </a:solidFill>
              </a:rPr>
              <a:t>Anti-septum</a:t>
            </a:r>
            <a:endParaRPr lang="en-US" sz="2400" dirty="0">
              <a:solidFill>
                <a:srgbClr val="00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87650" y="1600200"/>
            <a:ext cx="18486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00"/>
                </a:solidFill>
              </a:rPr>
              <a:t>Kicker-2 </a:t>
            </a:r>
          </a:p>
          <a:p>
            <a:r>
              <a:rPr lang="en-US" dirty="0">
                <a:solidFill>
                  <a:srgbClr val="003300"/>
                </a:solidFill>
              </a:rPr>
              <a:t>(</a:t>
            </a:r>
            <a:r>
              <a:rPr lang="en-US" dirty="0" smtClean="0">
                <a:solidFill>
                  <a:srgbClr val="003300"/>
                </a:solidFill>
              </a:rPr>
              <a:t>Anti-septum)</a:t>
            </a:r>
          </a:p>
          <a:p>
            <a:r>
              <a:rPr lang="en-US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 m, -13.8 </a:t>
            </a:r>
            <a:r>
              <a:rPr lang="en-US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mrad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59077" y="1610196"/>
            <a:ext cx="963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8C45C"/>
                </a:solidFill>
              </a:rPr>
              <a:t>Kicker-3</a:t>
            </a:r>
          </a:p>
          <a:p>
            <a:r>
              <a:rPr lang="en-US" smtClean="0">
                <a:solidFill>
                  <a:srgbClr val="68C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0.4m</a:t>
            </a:r>
            <a:br>
              <a:rPr lang="en-US" smtClean="0">
                <a:solidFill>
                  <a:srgbClr val="68C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mtClean="0">
                <a:solidFill>
                  <a:srgbClr val="68C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dirty="0" err="1" smtClean="0">
                <a:solidFill>
                  <a:srgbClr val="68C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mrad</a:t>
            </a:r>
            <a:endParaRPr lang="en-US" dirty="0">
              <a:solidFill>
                <a:srgbClr val="68C4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1608205"/>
            <a:ext cx="1021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8C45C"/>
                </a:solidFill>
              </a:rPr>
              <a:t>Kicker-1</a:t>
            </a:r>
          </a:p>
          <a:p>
            <a:r>
              <a:rPr lang="en-US" smtClean="0">
                <a:solidFill>
                  <a:srgbClr val="68C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0.15 m</a:t>
            </a:r>
            <a:br>
              <a:rPr lang="en-US" smtClean="0">
                <a:solidFill>
                  <a:srgbClr val="68C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mtClean="0">
                <a:solidFill>
                  <a:srgbClr val="68C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3.8 mrad</a:t>
            </a:r>
            <a:endParaRPr lang="en-US" sz="2000" dirty="0">
              <a:solidFill>
                <a:srgbClr val="68C4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1074" y="3200400"/>
            <a:ext cx="14750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Septum 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(from SLS)</a:t>
            </a:r>
          </a:p>
          <a:p>
            <a:r>
              <a:rPr lang="en-US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0.8 m</a:t>
            </a:r>
            <a:r>
              <a:rPr lang="en-US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5°,</a:t>
            </a:r>
            <a:endParaRPr lang="en-US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Symbol" panose="05050102010706020507" pitchFamily="18" charset="2"/>
              </a:rPr>
              <a:t>m</a:t>
            </a:r>
            <a:r>
              <a:rPr lang="en-US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full sine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3393" y="5698887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Anti-septum wall thickness can </a:t>
            </a:r>
            <a:r>
              <a:rPr lang="en-US" sz="2000" smtClean="0"/>
              <a:t>be as thin as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sz="2000" dirty="0" smtClean="0"/>
              <a:t>: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	</a:t>
            </a:r>
            <a:r>
              <a:rPr lang="en-US" sz="2000" dirty="0" smtClean="0"/>
              <a:t>- Short pulse (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smtClean="0"/>
              <a:t>, half sine) 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	- Stray field comes after the injection bunch passes! 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777383" y="2304038"/>
            <a:ext cx="30397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Bump height = </a:t>
            </a:r>
            <a:r>
              <a:rPr lang="en-US" dirty="0" smtClean="0">
                <a:solidFill>
                  <a:srgbClr val="0000FF"/>
                </a:solidFill>
                <a:latin typeface="Symbol" panose="05050102010706020507" pitchFamily="18" charset="2"/>
              </a:rPr>
              <a:t>-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mm</a:t>
            </a:r>
          </a:p>
          <a:p>
            <a:r>
              <a:rPr lang="en-US" dirty="0" smtClean="0">
                <a:solidFill>
                  <a:srgbClr val="003300"/>
                </a:solidFill>
              </a:rPr>
              <a:t>Anti-septum wall = </a:t>
            </a:r>
            <a:r>
              <a:rPr lang="en-US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Injection point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mtClean="0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15...</a:t>
            </a:r>
            <a:r>
              <a:rPr lang="en-US" smtClean="0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mm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(separation </a:t>
            </a:r>
            <a:r>
              <a:rPr lang="en-US" smtClean="0">
                <a:solidFill>
                  <a:srgbClr val="FF0000"/>
                </a:solidFill>
              </a:rPr>
              <a:t>= 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3...4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>
                <a:solidFill>
                  <a:srgbClr val="FF00FF"/>
                </a:solidFill>
              </a:rPr>
              <a:t>Dynamic </a:t>
            </a:r>
            <a:r>
              <a:rPr lang="en-US" smtClean="0">
                <a:solidFill>
                  <a:srgbClr val="FF00FF"/>
                </a:solidFill>
              </a:rPr>
              <a:t>aperture </a:t>
            </a:r>
            <a:r>
              <a:rPr lang="en-US" smtClean="0">
                <a:solidFill>
                  <a:srgbClr val="FF00FF"/>
                </a:solidFill>
                <a:sym typeface="Symbol"/>
              </a:rPr>
              <a:t> </a:t>
            </a:r>
            <a:r>
              <a:rPr lang="en-US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endParaRPr lang="en-US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715000" y="2320973"/>
            <a:ext cx="2971800" cy="14773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291" y="3172415"/>
            <a:ext cx="307909" cy="35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1144889" y="2890274"/>
            <a:ext cx="3924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200900" y="1484784"/>
            <a:ext cx="1934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solidFill>
                  <a:srgbClr val="7030A0"/>
                </a:solidFill>
              </a:rPr>
              <a:t>Christopher Gough</a:t>
            </a:r>
            <a:br>
              <a:rPr lang="en-US" i="1" smtClean="0">
                <a:solidFill>
                  <a:srgbClr val="7030A0"/>
                </a:solidFill>
              </a:rPr>
            </a:br>
            <a:r>
              <a:rPr lang="en-US" i="1" smtClean="0">
                <a:solidFill>
                  <a:srgbClr val="7030A0"/>
                </a:solidFill>
              </a:rPr>
              <a:t>Masamitsu Aiba</a:t>
            </a:r>
            <a:endParaRPr lang="de-DE" i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42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Longitudinal gradient super-bend</a:t>
            </a:r>
            <a:endParaRPr lang="de-DE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9" y="1063061"/>
            <a:ext cx="4392488" cy="5581175"/>
          </a:xfrm>
        </p:spPr>
        <p:txBody>
          <a:bodyPr>
            <a:normAutofit fontScale="77500" lnSpcReduction="20000"/>
          </a:bodyPr>
          <a:lstStyle/>
          <a:p>
            <a:r>
              <a:rPr lang="en-US" smtClean="0"/>
              <a:t>Hard X-rays </a:t>
            </a:r>
            <a:r>
              <a:rPr lang="en-US" b="1" i="1" smtClean="0">
                <a:solidFill>
                  <a:srgbClr val="00B050"/>
                </a:solidFill>
              </a:rPr>
              <a:t>&amp;</a:t>
            </a:r>
            <a:r>
              <a:rPr lang="en-US" smtClean="0"/>
              <a:t> low emittance</a:t>
            </a:r>
          </a:p>
          <a:p>
            <a:r>
              <a:rPr lang="en-US" smtClean="0"/>
              <a:t>Requirements</a:t>
            </a:r>
          </a:p>
          <a:p>
            <a:pPr lvl="1"/>
            <a:r>
              <a:rPr lang="en-US" smtClean="0"/>
              <a:t>hyperbolic field shape</a:t>
            </a:r>
          </a:p>
          <a:p>
            <a:pPr lvl="1"/>
            <a:r>
              <a:rPr lang="en-US" smtClean="0"/>
              <a:t>warm bore</a:t>
            </a:r>
          </a:p>
          <a:p>
            <a:pPr lvl="1"/>
            <a:r>
              <a:rPr lang="en-US" smtClean="0"/>
              <a:t>removable from beam pipe</a:t>
            </a:r>
          </a:p>
          <a:p>
            <a:r>
              <a:rPr lang="en-US" smtClean="0"/>
              <a:t>Challenges: </a:t>
            </a:r>
          </a:p>
          <a:p>
            <a:pPr lvl="1"/>
            <a:r>
              <a:rPr lang="en-US" smtClean="0"/>
              <a:t>restricted space</a:t>
            </a:r>
          </a:p>
          <a:p>
            <a:pPr lvl="1"/>
            <a:r>
              <a:rPr lang="en-US" smtClean="0"/>
              <a:t>thin superinsulation</a:t>
            </a:r>
          </a:p>
          <a:p>
            <a:r>
              <a:rPr lang="en-US" smtClean="0"/>
              <a:t>Concept design done</a:t>
            </a:r>
          </a:p>
          <a:p>
            <a:pPr lvl="1"/>
            <a:r>
              <a:rPr lang="en-US" smtClean="0"/>
              <a:t>CDR chapter written </a:t>
            </a:r>
            <a:r>
              <a:rPr lang="en-US" smtClean="0">
                <a:solidFill>
                  <a:srgbClr val="00B050"/>
                </a:solidFill>
                <a:sym typeface="Wingdings"/>
              </a:rPr>
              <a:t></a:t>
            </a:r>
            <a:endParaRPr lang="en-US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smtClean="0">
                <a:sym typeface="Wingdings" panose="05000000000000000000" pitchFamily="2" charset="2"/>
              </a:rPr>
              <a:t> </a:t>
            </a:r>
            <a:r>
              <a:rPr lang="en-US" smtClean="0"/>
              <a:t>Prototype fabrication</a:t>
            </a:r>
          </a:p>
          <a:p>
            <a:pPr lvl="1"/>
            <a:r>
              <a:rPr lang="en-US" smtClean="0"/>
              <a:t>technical design 2017</a:t>
            </a:r>
          </a:p>
          <a:p>
            <a:pPr lvl="1"/>
            <a:r>
              <a:rPr lang="en-US" smtClean="0"/>
              <a:t>cost estimate 400 kCHF </a:t>
            </a:r>
          </a:p>
          <a:p>
            <a:pPr lvl="1"/>
            <a:r>
              <a:rPr lang="en-US" smtClean="0"/>
              <a:t>company selection</a:t>
            </a:r>
          </a:p>
          <a:p>
            <a:pPr lvl="1"/>
            <a:endParaRPr lang="de-DE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14" y="1068321"/>
            <a:ext cx="450532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576" y="4754496"/>
            <a:ext cx="374441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/>
              <a:t>S</a:t>
            </a:r>
            <a:r>
              <a:rPr lang="en-US" sz="2000" smtClean="0"/>
              <a:t>uper-LGB brightness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for </a:t>
            </a:r>
            <a:r>
              <a:rPr lang="en-US">
                <a:sym typeface="Symbol"/>
              </a:rPr>
              <a:t>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0.5 mrad </a:t>
            </a:r>
            <a:r>
              <a:rPr lang="en-US"/>
              <a:t>fan opening angle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and </a:t>
            </a:r>
            <a:r>
              <a:rPr lang="en-US"/>
              <a:t>full vertical </a:t>
            </a:r>
            <a:r>
              <a:rPr lang="en-US" smtClean="0"/>
              <a:t>acceptance</a:t>
            </a:r>
          </a:p>
          <a:p>
            <a:pPr>
              <a:spcBef>
                <a:spcPts val="600"/>
              </a:spcBef>
            </a:pPr>
            <a:r>
              <a:rPr lang="en-US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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2.9 T</a:t>
            </a:r>
            <a:r>
              <a:rPr lang="en-US" smtClean="0"/>
              <a:t> at </a:t>
            </a:r>
            <a:r>
              <a:rPr lang="en-US" b="1" smtClean="0">
                <a:solidFill>
                  <a:srgbClr val="00B0F0"/>
                </a:solidFill>
              </a:rPr>
              <a:t>SLS</a:t>
            </a:r>
            <a:r>
              <a:rPr lang="en-US" smtClean="0">
                <a:solidFill>
                  <a:srgbClr val="0070C0"/>
                </a:solidFill>
              </a:rPr>
              <a:t>(1)</a:t>
            </a:r>
            <a:r>
              <a:rPr lang="en-US" smtClean="0"/>
              <a:t> </a:t>
            </a:r>
            <a:r>
              <a:rPr lang="en-US" smtClean="0">
                <a:sym typeface="Symbol"/>
              </a:rPr>
              <a:t> 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</a:t>
            </a:r>
            <a:r>
              <a:rPr lang="en-US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5.4 T</a:t>
            </a:r>
            <a:r>
              <a:rPr lang="en-US" smtClean="0"/>
              <a:t> at </a:t>
            </a:r>
            <a:r>
              <a:rPr lang="en-US" b="1" smtClean="0">
                <a:solidFill>
                  <a:srgbClr val="00B0F0"/>
                </a:solidFill>
              </a:rPr>
              <a:t>SLS</a:t>
            </a:r>
            <a:r>
              <a:rPr lang="en-US" b="1" smtClean="0">
                <a:solidFill>
                  <a:srgbClr val="FF3399"/>
                </a:solidFill>
              </a:rPr>
              <a:t>-2</a:t>
            </a:r>
            <a:endParaRPr lang="en-US" smtClean="0"/>
          </a:p>
          <a:p>
            <a:pPr>
              <a:spcBef>
                <a:spcPts val="600"/>
              </a:spcBef>
            </a:pPr>
            <a:r>
              <a:rPr lang="en-US" smtClean="0"/>
              <a:t>- - </a:t>
            </a:r>
            <a:r>
              <a:rPr lang="en-US" b="1" smtClean="0">
                <a:solidFill>
                  <a:srgbClr val="00B0F0"/>
                </a:solidFill>
              </a:rPr>
              <a:t>ESRF-2</a:t>
            </a:r>
            <a:r>
              <a:rPr lang="en-US" smtClean="0"/>
              <a:t> 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0.86</a:t>
            </a:r>
            <a:r>
              <a:rPr lang="en-US" sz="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/>
              <a:t> 2-pole </a:t>
            </a:r>
            <a:r>
              <a:rPr lang="en-US" smtClean="0"/>
              <a:t>wiggler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0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Superbend magnetic design</a:t>
            </a:r>
            <a:endParaRPr lang="de-DE">
              <a:solidFill>
                <a:schemeClr val="bg2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23528" y="692695"/>
            <a:ext cx="7742237" cy="21889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smtClean="0"/>
              <a:t>Requirements:</a:t>
            </a:r>
          </a:p>
          <a:p>
            <a:r>
              <a:rPr lang="en-US" sz="1800" smtClean="0"/>
              <a:t>Necessity to evacuate the synchrotron radiation: split racetracks + solenoids.</a:t>
            </a:r>
          </a:p>
          <a:p>
            <a:r>
              <a:rPr lang="en-US" sz="1800" smtClean="0"/>
              <a:t>Maximum longitudinal magnet length about </a:t>
            </a:r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 mm</a:t>
            </a:r>
            <a:r>
              <a:rPr lang="en-US" sz="1800" smtClean="0"/>
              <a:t>.</a:t>
            </a:r>
          </a:p>
          <a:p>
            <a:r>
              <a:rPr lang="en-US" sz="1800" smtClean="0"/>
              <a:t>B-field profile full width half maximum (FWHM): </a:t>
            </a:r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40-70 mm</a:t>
            </a:r>
            <a:r>
              <a:rPr lang="en-US" sz="1800"/>
              <a:t>.</a:t>
            </a:r>
            <a:endParaRPr lang="en-US" sz="1800" smtClean="0"/>
          </a:p>
          <a:p>
            <a:r>
              <a:rPr lang="en-US" sz="1800" smtClean="0"/>
              <a:t>B-field peak: </a:t>
            </a:r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≥6 T</a:t>
            </a:r>
            <a:r>
              <a:rPr lang="en-US" sz="1800"/>
              <a:t>.</a:t>
            </a:r>
            <a:endParaRPr lang="en-US" sz="1800" smtClean="0"/>
          </a:p>
          <a:p>
            <a:r>
              <a:rPr lang="en-US" sz="1800" smtClean="0"/>
              <a:t>B-field integral (along the beam path): </a:t>
            </a:r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0.61 T m</a:t>
            </a:r>
            <a:r>
              <a:rPr lang="en-US" sz="1800"/>
              <a:t>.</a:t>
            </a:r>
            <a:endParaRPr lang="en-US" sz="1800" smtClean="0"/>
          </a:p>
          <a:p>
            <a:endParaRPr lang="en-US" sz="3600" dirty="0"/>
          </a:p>
        </p:txBody>
      </p:sp>
      <p:pic>
        <p:nvPicPr>
          <p:cNvPr id="6" name="Picture 2" descr="magnetic_g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27" y="2881671"/>
            <a:ext cx="6134782" cy="270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 flipH="1" flipV="1">
            <a:off x="6882131" y="3745767"/>
            <a:ext cx="709618" cy="7920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6645183" y="4537855"/>
            <a:ext cx="946566" cy="7200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 flipV="1">
            <a:off x="6110967" y="4095699"/>
            <a:ext cx="1182288" cy="13782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 flipV="1">
            <a:off x="6054039" y="4609863"/>
            <a:ext cx="1239216" cy="8640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285143" y="5473959"/>
            <a:ext cx="1907705" cy="9102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kern="1000" spc="30" dirty="0" smtClean="0">
                <a:latin typeface="+mn-lt"/>
                <a:cs typeface="Franklin Gothic Book"/>
              </a:rPr>
              <a:t>Inner coils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kern="1000" spc="30" dirty="0" smtClean="0">
                <a:latin typeface="+mn-lt"/>
                <a:cs typeface="Franklin Gothic Book"/>
              </a:rPr>
              <a:t>to produce the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kern="1000" spc="30" dirty="0" smtClean="0">
                <a:latin typeface="+mn-lt"/>
                <a:cs typeface="Franklin Gothic Book"/>
              </a:rPr>
              <a:t> B-field peak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3116791" y="5293134"/>
            <a:ext cx="576064" cy="3507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324703" y="5643871"/>
            <a:ext cx="3168352" cy="9102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kern="1000" spc="30" dirty="0" smtClean="0">
                <a:latin typeface="+mn-lt"/>
                <a:cs typeface="Franklin Gothic Book"/>
              </a:rPr>
              <a:t>ARMCO</a:t>
            </a:r>
            <a:r>
              <a:rPr lang="en-US" kern="1000" spc="30" baseline="30000" dirty="0" smtClean="0">
                <a:latin typeface="+mn-lt"/>
                <a:cs typeface="Franklin Gothic Book"/>
              </a:rPr>
              <a:t>R</a:t>
            </a:r>
            <a:r>
              <a:rPr lang="en-US" kern="1000" spc="30" dirty="0" smtClean="0">
                <a:latin typeface="+mn-lt"/>
                <a:cs typeface="Franklin Gothic Book"/>
              </a:rPr>
              <a:t> (better V-</a:t>
            </a:r>
            <a:r>
              <a:rPr lang="en-US" kern="1000" spc="30" dirty="0" err="1" smtClean="0">
                <a:latin typeface="+mn-lt"/>
                <a:cs typeface="Franklin Gothic Book"/>
              </a:rPr>
              <a:t>permendur</a:t>
            </a:r>
            <a:r>
              <a:rPr lang="en-US" kern="1000" spc="30" dirty="0" smtClean="0">
                <a:latin typeface="+mn-lt"/>
                <a:cs typeface="Franklin Gothic Book"/>
              </a:rPr>
              <a:t>) to enhance the field and reduce the stray field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03123" y="4136469"/>
            <a:ext cx="2223095" cy="8027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kern="1000" spc="30" dirty="0" smtClean="0">
                <a:latin typeface="+mn-lt"/>
                <a:cs typeface="Franklin Gothic Book"/>
              </a:rPr>
              <a:t>Outer coils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kern="1000" spc="30" dirty="0" smtClean="0">
                <a:latin typeface="+mn-lt"/>
                <a:cs typeface="Franklin Gothic Book"/>
              </a:rPr>
              <a:t>to guarantee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kern="1000" spc="30" dirty="0" smtClean="0">
                <a:latin typeface="+mn-lt"/>
                <a:cs typeface="Franklin Gothic Book"/>
              </a:rPr>
              <a:t>the required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kern="1000" spc="30" dirty="0" smtClean="0">
                <a:latin typeface="+mn-lt"/>
                <a:cs typeface="Franklin Gothic Book"/>
              </a:rPr>
              <a:t>field integral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99740" y="1787182"/>
            <a:ext cx="2038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solidFill>
                  <a:srgbClr val="7030A0"/>
                </a:solidFill>
              </a:rPr>
              <a:t>Ciro Calzolaio</a:t>
            </a:r>
          </a:p>
          <a:p>
            <a:r>
              <a:rPr lang="en-US" i="1" smtClean="0">
                <a:solidFill>
                  <a:srgbClr val="7030A0"/>
                </a:solidFill>
              </a:rPr>
              <a:t>Stephane Sanfilippo</a:t>
            </a:r>
          </a:p>
          <a:p>
            <a:r>
              <a:rPr lang="en-US" i="1" smtClean="0">
                <a:solidFill>
                  <a:srgbClr val="7030A0"/>
                </a:solidFill>
              </a:rPr>
              <a:t>Alexander Anghel</a:t>
            </a:r>
          </a:p>
          <a:p>
            <a:r>
              <a:rPr lang="en-US" i="1" smtClean="0">
                <a:solidFill>
                  <a:srgbClr val="7030A0"/>
                </a:solidFill>
              </a:rPr>
              <a:t>Sergei Sidorov</a:t>
            </a:r>
          </a:p>
        </p:txBody>
      </p:sp>
    </p:spTree>
    <p:extLst>
      <p:ext uri="{BB962C8B-B14F-4D97-AF65-F5344CB8AC3E}">
        <p14:creationId xmlns:p14="http://schemas.microsoft.com/office/powerpoint/2010/main" val="370481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Superbend components and parameters</a:t>
            </a:r>
            <a:endParaRPr lang="de-DE">
              <a:solidFill>
                <a:schemeClr val="bg2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" y="1623046"/>
            <a:ext cx="6215030" cy="4110210"/>
            <a:chOff x="1517912" y="980728"/>
            <a:chExt cx="7012650" cy="417646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980728"/>
              <a:ext cx="2336484" cy="4176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3203848" y="3457957"/>
              <a:ext cx="584448" cy="25907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3203848" y="4581128"/>
              <a:ext cx="864096" cy="28803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203848" y="2669455"/>
              <a:ext cx="934953" cy="30403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3283088" y="2060848"/>
              <a:ext cx="657607" cy="2160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4572000" y="3325366"/>
              <a:ext cx="10403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5036276" y="2999172"/>
              <a:ext cx="576064" cy="32619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4852392" y="2867670"/>
              <a:ext cx="7277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670594" y="1857995"/>
              <a:ext cx="782813" cy="405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LN</a:t>
              </a:r>
              <a:r>
                <a:rPr lang="en-GB" sz="1200" baseline="-25000" dirty="0" smtClean="0"/>
                <a:t>2</a:t>
              </a:r>
              <a:r>
                <a:rPr lang="en-GB" sz="1200" dirty="0" smtClean="0"/>
                <a:t> vessel</a:t>
              </a:r>
              <a:endParaRPr lang="en-GB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06713" y="2498115"/>
              <a:ext cx="963731" cy="243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err="1" smtClean="0"/>
                <a:t>LHe</a:t>
              </a:r>
              <a:r>
                <a:rPr lang="en-GB" sz="1200" dirty="0" smtClean="0"/>
                <a:t> vessel</a:t>
              </a:r>
              <a:endParaRPr lang="en-GB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17912" y="3146916"/>
              <a:ext cx="1935496" cy="56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ARMCO</a:t>
              </a:r>
              <a:r>
                <a:rPr lang="en-GB" sz="1200" baseline="30000" dirty="0" smtClean="0"/>
                <a:t>R </a:t>
              </a:r>
            </a:p>
            <a:p>
              <a:r>
                <a:rPr lang="en-GB" sz="1200" dirty="0" smtClean="0"/>
                <a:t>(or V-</a:t>
              </a:r>
              <a:r>
                <a:rPr lang="en-GB" sz="1200" dirty="0" err="1" smtClean="0"/>
                <a:t>permendur</a:t>
              </a:r>
              <a:r>
                <a:rPr lang="en-GB" sz="1200" dirty="0" smtClean="0"/>
                <a:t>)yoke</a:t>
              </a:r>
              <a:endParaRPr lang="en-GB" sz="1200" baseline="30000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 flipV="1">
              <a:off x="4932040" y="4132312"/>
              <a:ext cx="568424" cy="2160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4852392" y="2409479"/>
              <a:ext cx="727720" cy="261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5176428" y="1444134"/>
              <a:ext cx="389211" cy="32868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177799" y="4359470"/>
              <a:ext cx="1210154" cy="405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G10/Steel Support</a:t>
              </a:r>
              <a:endParaRPr lang="en-GB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58354" y="4210453"/>
              <a:ext cx="1988654" cy="243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Pre-cooling pipe</a:t>
              </a:r>
              <a:endParaRPr lang="en-GB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80112" y="3268627"/>
              <a:ext cx="1562394" cy="243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HTS current leads</a:t>
              </a:r>
              <a:endParaRPr lang="en-GB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08104" y="1444134"/>
              <a:ext cx="3022458" cy="243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1200" dirty="0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>
            <a:off x="1218868" y="4541181"/>
            <a:ext cx="1336908" cy="18345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33869" y="4310349"/>
            <a:ext cx="121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316 L yoke reinforcement</a:t>
            </a:r>
            <a:endParaRPr lang="en-GB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3635896" y="3284984"/>
            <a:ext cx="1585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K </a:t>
            </a:r>
          </a:p>
          <a:p>
            <a:r>
              <a:rPr lang="en-GB" sz="1200" dirty="0" smtClean="0"/>
              <a:t>thermal connection</a:t>
            </a:r>
            <a:endParaRPr lang="en-GB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3645530" y="2780928"/>
            <a:ext cx="1508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K </a:t>
            </a:r>
          </a:p>
          <a:p>
            <a:r>
              <a:rPr lang="en-GB" sz="1200" dirty="0" smtClean="0"/>
              <a:t>thermal connection</a:t>
            </a:r>
            <a:endParaRPr lang="en-GB" sz="1200" dirty="0"/>
          </a:p>
        </p:txBody>
      </p:sp>
      <p:sp>
        <p:nvSpPr>
          <p:cNvPr id="27" name="Rectangle 26"/>
          <p:cNvSpPr/>
          <p:nvPr/>
        </p:nvSpPr>
        <p:spPr>
          <a:xfrm>
            <a:off x="3625797" y="1654697"/>
            <a:ext cx="15286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Gifford-McMahon </a:t>
            </a:r>
          </a:p>
          <a:p>
            <a:r>
              <a:rPr lang="en-GB" sz="1200" dirty="0" smtClean="0"/>
              <a:t>(or pulse tube) </a:t>
            </a:r>
            <a:r>
              <a:rPr lang="en-GB" sz="1200" dirty="0" err="1" smtClean="0"/>
              <a:t>cryocooler</a:t>
            </a:r>
            <a:endParaRPr lang="en-GB" sz="1200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3161073" y="5147824"/>
            <a:ext cx="554019" cy="30196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651211" y="5179258"/>
            <a:ext cx="17036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Cryostat</a:t>
            </a:r>
          </a:p>
          <a:p>
            <a:r>
              <a:rPr lang="en-GB" sz="1200" dirty="0" smtClean="0"/>
              <a:t> inner wall</a:t>
            </a:r>
            <a:endParaRPr lang="en-GB" sz="1200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769201"/>
              </p:ext>
            </p:extLst>
          </p:nvPr>
        </p:nvGraphicFramePr>
        <p:xfrm>
          <a:off x="4984853" y="2389414"/>
          <a:ext cx="3882039" cy="3554261"/>
        </p:xfrm>
        <a:graphic>
          <a:graphicData uri="http://schemas.openxmlformats.org/drawingml/2006/table">
            <a:tbl>
              <a:tblPr firstRow="1" firstCol="1" bandRow="1"/>
              <a:tblGrid>
                <a:gridCol w="1865816"/>
                <a:gridCol w="1008112"/>
                <a:gridCol w="1008111"/>
              </a:tblGrid>
              <a:tr h="328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8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Outer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coils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Inner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coils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1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Conductor type: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Nb-Ti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   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Nb</a:t>
                      </a:r>
                      <a:r>
                        <a:rPr lang="en-US" sz="1200" baseline="-250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Sn (RRP)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1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Insulation: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Formvar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S-glass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1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en-US" sz="1200" baseline="-25000"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 @ 4.2 K (A)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752 @ 5T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810 @ 12T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Magnetic energy (kJ</a:t>
                      </a:r>
                      <a:r>
                        <a:rPr lang="en-US" sz="1200" smtClean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br>
                        <a:rPr lang="en-US" sz="1200" smtClean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en-US" sz="1200" smtClean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1 coil)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3.8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16.6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Inductance (mH</a:t>
                      </a:r>
                      <a:r>
                        <a:rPr lang="en-US" sz="1200" smtClean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br>
                        <a:rPr lang="en-US" sz="1200" smtClean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en-US" sz="1200" smtClean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1 coil)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210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63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Current per turn (A)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400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400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N. </a:t>
                      </a:r>
                      <a:r>
                        <a:rPr lang="en-US" sz="1200" smtClean="0">
                          <a:effectLst/>
                          <a:latin typeface="Times New Roman"/>
                          <a:ea typeface="Times New Roman"/>
                        </a:rPr>
                        <a:t>turns (1 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coil)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200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1485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Extraction Voltage (V</a:t>
                      </a:r>
                      <a:r>
                        <a:rPr lang="en-US" sz="1200" smtClean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br>
                        <a:rPr lang="en-US" sz="1200" smtClean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en-US" sz="1200" smtClean="0">
                          <a:effectLst/>
                          <a:latin typeface="Symbol"/>
                          <a:ea typeface="Times New Roman"/>
                        </a:rPr>
                        <a:t>(</a:t>
                      </a:r>
                      <a:r>
                        <a:rPr lang="en-US" sz="1200">
                          <a:effectLst/>
                          <a:latin typeface="Symbol"/>
                          <a:ea typeface="Times New Roman"/>
                        </a:rPr>
                        <a:t>t</a:t>
                      </a:r>
                      <a:r>
                        <a:rPr lang="en-US" sz="1200" baseline="-25000">
                          <a:effectLst/>
                          <a:latin typeface="Times New Roman"/>
                          <a:ea typeface="Times New Roman"/>
                        </a:rPr>
                        <a:t>damp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=0.4s)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340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140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63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Horizontal aperture (mm)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53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63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Peak field at conductor (T)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2.8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11.3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63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Peak temperature (K)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4.2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4.3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" name="Left Brace 30"/>
          <p:cNvSpPr/>
          <p:nvPr/>
        </p:nvSpPr>
        <p:spPr bwMode="auto">
          <a:xfrm>
            <a:off x="930426" y="2433160"/>
            <a:ext cx="257198" cy="117631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737" y="2132856"/>
            <a:ext cx="8916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To guarantee 8-10 hours autonomy in case of </a:t>
            </a:r>
            <a:r>
              <a:rPr lang="en-GB" sz="1200" dirty="0" err="1" smtClean="0"/>
              <a:t>cryocooler</a:t>
            </a:r>
            <a:r>
              <a:rPr lang="en-GB" sz="1200" dirty="0" smtClean="0"/>
              <a:t> failure.</a:t>
            </a:r>
            <a:endParaRPr lang="en-GB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7020272" y="823700"/>
            <a:ext cx="2038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solidFill>
                  <a:srgbClr val="7030A0"/>
                </a:solidFill>
              </a:rPr>
              <a:t>Ciro Calzolaio</a:t>
            </a:r>
          </a:p>
          <a:p>
            <a:r>
              <a:rPr lang="en-US" i="1" smtClean="0">
                <a:solidFill>
                  <a:srgbClr val="7030A0"/>
                </a:solidFill>
              </a:rPr>
              <a:t>Stephane Sanfilippo</a:t>
            </a:r>
          </a:p>
          <a:p>
            <a:r>
              <a:rPr lang="en-US" i="1" smtClean="0">
                <a:solidFill>
                  <a:srgbClr val="7030A0"/>
                </a:solidFill>
              </a:rPr>
              <a:t>Alexander Anghel</a:t>
            </a:r>
          </a:p>
          <a:p>
            <a:r>
              <a:rPr lang="en-US" i="1" smtClean="0">
                <a:solidFill>
                  <a:srgbClr val="7030A0"/>
                </a:solidFill>
              </a:rPr>
              <a:t>Sergei Sidorov</a:t>
            </a:r>
          </a:p>
        </p:txBody>
      </p:sp>
    </p:spTree>
    <p:extLst>
      <p:ext uri="{BB962C8B-B14F-4D97-AF65-F5344CB8AC3E}">
        <p14:creationId xmlns:p14="http://schemas.microsoft.com/office/powerpoint/2010/main" val="384677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5. Outlook: SLS-2 roadmap</a:t>
            </a:r>
            <a:endParaRPr lang="de-DE" sz="440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84158"/>
            <a:ext cx="8604448" cy="583264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mtClean="0"/>
              <a:t>CDR originally planned for end 2016, delayed...</a:t>
            </a:r>
          </a:p>
          <a:p>
            <a:pPr>
              <a:lnSpc>
                <a:spcPct val="120000"/>
              </a:lnSpc>
            </a:pPr>
            <a:r>
              <a:rPr lang="en-US" smtClean="0"/>
              <a:t>rest of 2016: project plan</a:t>
            </a:r>
          </a:p>
          <a:p>
            <a:pPr lvl="1">
              <a:lnSpc>
                <a:spcPct val="120000"/>
              </a:lnSpc>
            </a:pPr>
            <a:r>
              <a:rPr lang="en-US" smtClean="0"/>
              <a:t>define project group: responsible staff persons.</a:t>
            </a:r>
          </a:p>
          <a:p>
            <a:pPr lvl="1">
              <a:lnSpc>
                <a:spcPct val="120000"/>
              </a:lnSpc>
            </a:pPr>
            <a:r>
              <a:rPr lang="en-US" smtClean="0"/>
              <a:t>establish (i.e. update/extend) plan: tasks &amp; milestones.</a:t>
            </a:r>
          </a:p>
          <a:p>
            <a:pPr>
              <a:lnSpc>
                <a:spcPct val="120000"/>
              </a:lnSpc>
            </a:pPr>
            <a:r>
              <a:rPr lang="en-US" smtClean="0"/>
              <a:t>winter 2017: set priorities to address pending critical tasks</a:t>
            </a:r>
          </a:p>
          <a:p>
            <a:pPr lvl="1">
              <a:lnSpc>
                <a:spcPct val="120000"/>
              </a:lnSpc>
            </a:pPr>
            <a:r>
              <a:rPr lang="en-US" smtClean="0"/>
              <a:t>n.c. magnet designs.</a:t>
            </a:r>
          </a:p>
          <a:p>
            <a:pPr lvl="1">
              <a:lnSpc>
                <a:spcPct val="120000"/>
              </a:lnSpc>
            </a:pPr>
            <a:r>
              <a:rPr lang="en-US" smtClean="0"/>
              <a:t>mechanical integration.</a:t>
            </a:r>
          </a:p>
          <a:p>
            <a:pPr lvl="1">
              <a:lnSpc>
                <a:spcPct val="120000"/>
              </a:lnSpc>
            </a:pPr>
            <a:r>
              <a:rPr lang="en-US" smtClean="0"/>
              <a:t>complete beam instabilities study.</a:t>
            </a:r>
          </a:p>
          <a:p>
            <a:pPr lvl="1">
              <a:lnSpc>
                <a:spcPct val="120000"/>
              </a:lnSpc>
            </a:pPr>
            <a:r>
              <a:rPr lang="en-US" smtClean="0"/>
              <a:t>tolerance studies (magnets, alignment).</a:t>
            </a:r>
          </a:p>
          <a:p>
            <a:pPr lvl="1">
              <a:lnSpc>
                <a:spcPct val="120000"/>
              </a:lnSpc>
            </a:pPr>
            <a:r>
              <a:rPr lang="en-US" smtClean="0"/>
              <a:t>cost estimate for building modifications.</a:t>
            </a:r>
          </a:p>
          <a:p>
            <a:pPr>
              <a:lnSpc>
                <a:spcPct val="120000"/>
              </a:lnSpc>
            </a:pPr>
            <a:r>
              <a:rPr lang="en-US" smtClean="0"/>
              <a:t>spring 2017 </a:t>
            </a:r>
          </a:p>
          <a:p>
            <a:pPr lvl="1">
              <a:lnSpc>
                <a:spcPct val="120000"/>
              </a:lnSpc>
            </a:pPr>
            <a:r>
              <a:rPr lang="en-US" smtClean="0"/>
              <a:t>review meeting </a:t>
            </a:r>
            <a:r>
              <a:rPr lang="en-US"/>
              <a:t>?</a:t>
            </a:r>
            <a:endParaRPr lang="en-US" smtClean="0"/>
          </a:p>
          <a:p>
            <a:pPr lvl="1">
              <a:lnSpc>
                <a:spcPct val="120000"/>
              </a:lnSpc>
            </a:pPr>
            <a:r>
              <a:rPr lang="en-US" smtClean="0"/>
              <a:t>proposals for 2MCHF project budget (2017-2020)</a:t>
            </a:r>
          </a:p>
          <a:p>
            <a:pPr lvl="2">
              <a:lnSpc>
                <a:spcPct val="120000"/>
              </a:lnSpc>
            </a:pPr>
            <a:r>
              <a:rPr lang="en-US" smtClean="0"/>
              <a:t>prototypes: super bend ? injection kicker ?</a:t>
            </a:r>
          </a:p>
          <a:p>
            <a:pPr>
              <a:lnSpc>
                <a:spcPct val="120000"/>
              </a:lnSpc>
            </a:pPr>
            <a:r>
              <a:rPr lang="en-US" smtClean="0"/>
              <a:t>summer/fall 2017: CDR editing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36321" y="2855750"/>
            <a:ext cx="2796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i="1" smtClean="0"/>
              <a:t>may affect lattice layout!</a:t>
            </a:r>
            <a:endParaRPr lang="de-DE" sz="2000" i="1"/>
          </a:p>
        </p:txBody>
      </p:sp>
      <p:sp>
        <p:nvSpPr>
          <p:cNvPr id="6" name="TextBox 5"/>
          <p:cNvSpPr txBox="1"/>
          <p:nvPr/>
        </p:nvSpPr>
        <p:spPr>
          <a:xfrm>
            <a:off x="3923927" y="2593882"/>
            <a:ext cx="1087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480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</a:t>
            </a:r>
            <a:endParaRPr lang="de-DE" sz="480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3357572"/>
            <a:ext cx="1087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480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</a:t>
            </a:r>
            <a:endParaRPr lang="de-DE" sz="480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8224" y="3645024"/>
            <a:ext cx="2319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smtClean="0"/>
              <a:t>confidence in design</a:t>
            </a:r>
            <a:endParaRPr lang="de-DE" sz="2000"/>
          </a:p>
        </p:txBody>
      </p:sp>
    </p:spTree>
    <p:extLst>
      <p:ext uri="{BB962C8B-B14F-4D97-AF65-F5344CB8AC3E}">
        <p14:creationId xmlns:p14="http://schemas.microsoft.com/office/powerpoint/2010/main" val="305929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SLS-2 accelerator project “cloud”</a:t>
            </a:r>
            <a:endParaRPr lang="de-DE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181396" cy="3744416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smtClean="0"/>
              <a:t>Beam Dynamics: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i="1" smtClean="0">
                <a:solidFill>
                  <a:srgbClr val="7030A0"/>
                </a:solidFill>
              </a:rPr>
              <a:t>Masamitsu Aiba, Michael Böge, Michael Ehrlichman, Ángela Saá Hernández, Andreas Streun 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1600" smtClean="0"/>
              <a:t>Instabilities &amp; impedances, and RF-systems: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i="1" smtClean="0">
                <a:solidFill>
                  <a:srgbClr val="7030A0"/>
                </a:solidFill>
              </a:rPr>
              <a:t>Haisheng Xu, Lukas Stingelin, Micha Dehler, Paolo Craievich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1600" smtClean="0"/>
              <a:t>Magnets: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i="1" smtClean="0">
                <a:solidFill>
                  <a:srgbClr val="7030A0"/>
                </a:solidFill>
              </a:rPr>
              <a:t>Ciro Calzolaio, Stephane Sanphilippo, Alexander Anghel, Sergei Sidorov, Philippe Lerch, </a:t>
            </a:r>
            <a:br>
              <a:rPr lang="en-US" sz="1600" i="1" smtClean="0">
                <a:solidFill>
                  <a:srgbClr val="7030A0"/>
                </a:solidFill>
              </a:rPr>
            </a:br>
            <a:r>
              <a:rPr lang="en-US" sz="1600" i="1" smtClean="0">
                <a:solidFill>
                  <a:srgbClr val="7030A0"/>
                </a:solidFill>
              </a:rPr>
              <a:t>Marco Negrazus, Vjeran Vrankovic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1600" smtClean="0"/>
              <a:t>Pulsed magnets: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600" i="1" smtClean="0">
                <a:solidFill>
                  <a:srgbClr val="7030A0"/>
                </a:solidFill>
              </a:rPr>
              <a:t>Christopher Gough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1600" smtClean="0"/>
              <a:t>Vacuum system: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i="1" smtClean="0">
                <a:solidFill>
                  <a:srgbClr val="7030A0"/>
                </a:solidFill>
              </a:rPr>
              <a:t>Lothar Schulz, Andreas Müller, Adriano Zandonella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600" smtClean="0"/>
              <a:t>General concept and project organisation: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i="1" smtClean="0">
                <a:solidFill>
                  <a:srgbClr val="7030A0"/>
                </a:solidFill>
              </a:rPr>
              <a:t>Albin Wrulich, Lenny Rivkin, Terry Garvey, Uwe Barth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02658" y="5748182"/>
            <a:ext cx="548548" cy="5355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smtClean="0">
                <a:solidFill>
                  <a:schemeClr val="bg2"/>
                </a:solidFill>
              </a:rPr>
              <a:t>THE</a:t>
            </a:r>
            <a:br>
              <a:rPr lang="en-US" sz="1600" b="1" smtClean="0">
                <a:solidFill>
                  <a:schemeClr val="bg2"/>
                </a:solidFill>
              </a:rPr>
            </a:br>
            <a:r>
              <a:rPr lang="en-US" sz="1600" b="1" smtClean="0">
                <a:solidFill>
                  <a:schemeClr val="bg2"/>
                </a:solidFill>
              </a:rPr>
              <a:t>END</a:t>
            </a:r>
            <a:endParaRPr lang="de-DE" sz="1600" b="1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0779" y="4525808"/>
            <a:ext cx="6286153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mtClean="0"/>
              <a:t>Open position: post-doctoral fellow  </a:t>
            </a:r>
          </a:p>
          <a:p>
            <a:r>
              <a:rPr lang="en-US" i="1" smtClean="0"/>
              <a:t>SLS-2 </a:t>
            </a:r>
            <a:r>
              <a:rPr lang="en-US" i="1"/>
              <a:t>design issues based on R&amp;D at the existing SLS storage </a:t>
            </a:r>
            <a:r>
              <a:rPr lang="en-US" i="1" smtClean="0"/>
              <a:t>ring</a:t>
            </a:r>
            <a:endParaRPr lang="en-US" smtClean="0"/>
          </a:p>
          <a:p>
            <a:r>
              <a:rPr lang="en-US" smtClean="0"/>
              <a:t>Start between May 1 and Aug.1, 2017; limited to 2 years.</a:t>
            </a:r>
          </a:p>
          <a:p>
            <a:r>
              <a:rPr lang="en-US" smtClean="0">
                <a:solidFill>
                  <a:srgbClr val="FF0000"/>
                </a:solidFill>
              </a:rPr>
              <a:t>Application deadline Dec. 20, 2016</a:t>
            </a:r>
          </a:p>
          <a:p>
            <a:r>
              <a:rPr lang="en-US"/>
              <a:t>Info: </a:t>
            </a:r>
            <a:r>
              <a:rPr lang="en-US" smtClean="0"/>
              <a:t>	</a:t>
            </a:r>
            <a:r>
              <a:rPr lang="en-US" smtClean="0">
                <a:hlinkClick r:id="rId2"/>
              </a:rPr>
              <a:t>https</a:t>
            </a:r>
            <a:r>
              <a:rPr lang="en-US">
                <a:hlinkClick r:id="rId2"/>
              </a:rPr>
              <a:t>://</a:t>
            </a:r>
            <a:r>
              <a:rPr lang="en-US" smtClean="0">
                <a:hlinkClick r:id="rId2"/>
              </a:rPr>
              <a:t>www.psi.ch/pa/stellenangebote/1391</a:t>
            </a:r>
            <a:endParaRPr lang="en-US" smtClean="0"/>
          </a:p>
          <a:p>
            <a:r>
              <a:rPr lang="en-US" smtClean="0"/>
              <a:t>Contact: 	</a:t>
            </a:r>
            <a:r>
              <a:rPr lang="en-US" smtClean="0">
                <a:hlinkClick r:id="rId3"/>
              </a:rPr>
              <a:t>andreas.streun@psi.ch</a:t>
            </a:r>
            <a:endParaRPr lang="de-DE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95092"/>
            <a:ext cx="15811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23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/>
          <a:p>
            <a:pPr defTabSz="449263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 sz="3600" smtClean="0">
                <a:solidFill>
                  <a:schemeClr val="bg2"/>
                </a:solidFill>
              </a:rPr>
              <a:t>SLS major achievements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836712"/>
            <a:ext cx="7992888" cy="468052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marL="341313" indent="-341313" defTabSz="449263" eaLnBrk="1" hangingPunct="1">
              <a:lnSpc>
                <a:spcPct val="8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sz="2000" b="1" smtClean="0">
                <a:solidFill>
                  <a:srgbClr val="0070C0"/>
                </a:solidFill>
              </a:rPr>
              <a:t>Reliability</a:t>
            </a:r>
          </a:p>
          <a:p>
            <a:pPr marL="969963" lvl="1" indent="-341313" defTabSz="449263">
              <a:lnSpc>
                <a:spcPct val="8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sz="1800" smtClean="0"/>
              <a:t>&gt;5000 hrs user beam time per year</a:t>
            </a:r>
            <a:endParaRPr lang="en-GB" altLang="de-DE" sz="1800" b="1" smtClean="0">
              <a:solidFill>
                <a:srgbClr val="FF0000"/>
              </a:solidFill>
            </a:endParaRPr>
          </a:p>
          <a:p>
            <a:pPr marL="969963" lvl="1" indent="-341313" defTabSz="449263">
              <a:lnSpc>
                <a:spcPct val="8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sz="1800" smtClean="0"/>
              <a:t>97.5% availability (2005-2015 average)</a:t>
            </a:r>
          </a:p>
          <a:p>
            <a:pPr marL="1141413" lvl="2" indent="-341313" defTabSz="449263">
              <a:lnSpc>
                <a:spcPct val="8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sz="1400" smtClean="0"/>
              <a:t>2016 (&lt; Nov. 15):  availability 99.2%, mean time between failures: 11 days</a:t>
            </a:r>
          </a:p>
          <a:p>
            <a:pPr marL="341313" indent="-341313" defTabSz="449263" eaLnBrk="1" hangingPunct="1">
              <a:lnSpc>
                <a:spcPct val="85000"/>
              </a:lnSpc>
              <a:spcBef>
                <a:spcPts val="12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sz="2000" b="1" smtClean="0">
                <a:solidFill>
                  <a:srgbClr val="0070C0"/>
                </a:solidFill>
              </a:rPr>
              <a:t>Top-up operation since 2001</a:t>
            </a:r>
          </a:p>
          <a:p>
            <a:pPr marL="969963" lvl="1" indent="-341313" defTabSz="449263">
              <a:lnSpc>
                <a:spcPct val="8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sz="1800" smtClean="0"/>
              <a:t>constant beam current 400-402 mA over many days</a:t>
            </a:r>
          </a:p>
          <a:p>
            <a:pPr marL="341313" indent="-341313" defTabSz="449263">
              <a:lnSpc>
                <a:spcPct val="85000"/>
              </a:lnSpc>
              <a:spcBef>
                <a:spcPts val="12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sz="2000" b="1">
                <a:solidFill>
                  <a:srgbClr val="0070C0"/>
                </a:solidFill>
              </a:rPr>
              <a:t>Photon beam </a:t>
            </a:r>
            <a:r>
              <a:rPr lang="en-GB" altLang="de-DE" sz="2000" b="1" smtClean="0">
                <a:solidFill>
                  <a:srgbClr val="0070C0"/>
                </a:solidFill>
              </a:rPr>
              <a:t>stability  </a:t>
            </a:r>
            <a:r>
              <a:rPr lang="en-GB" altLang="de-DE" sz="2000" b="1" smtClean="0">
                <a:solidFill>
                  <a:srgbClr val="0070C0"/>
                </a:solidFill>
                <a:latin typeface="Times New Roman" pitchFamily="18" charset="0"/>
              </a:rPr>
              <a:t>&lt; 1</a:t>
            </a:r>
            <a:r>
              <a:rPr lang="en-GB" altLang="de-DE" sz="2000" b="1" smtClean="0">
                <a:solidFill>
                  <a:srgbClr val="0070C0"/>
                </a:solidFill>
              </a:rPr>
              <a:t> </a:t>
            </a:r>
            <a:r>
              <a:rPr lang="en-GB" altLang="de-DE" sz="2000" b="1">
                <a:solidFill>
                  <a:srgbClr val="0070C0"/>
                </a:solidFill>
                <a:latin typeface="Symbol" pitchFamily="18" charset="2"/>
              </a:rPr>
              <a:t>m</a:t>
            </a:r>
            <a:r>
              <a:rPr lang="en-GB" altLang="de-DE" sz="2000" b="1">
                <a:solidFill>
                  <a:srgbClr val="0070C0"/>
                </a:solidFill>
                <a:latin typeface="Times New Roman" pitchFamily="18" charset="0"/>
              </a:rPr>
              <a:t>m</a:t>
            </a:r>
            <a:r>
              <a:rPr lang="en-GB" altLang="de-DE" sz="2000" b="1">
                <a:solidFill>
                  <a:srgbClr val="0070C0"/>
                </a:solidFill>
              </a:rPr>
              <a:t> rms (at frontends</a:t>
            </a:r>
            <a:r>
              <a:rPr lang="en-GB" altLang="de-DE" sz="2000" b="1" smtClean="0">
                <a:solidFill>
                  <a:srgbClr val="0070C0"/>
                </a:solidFill>
              </a:rPr>
              <a:t>)</a:t>
            </a:r>
          </a:p>
          <a:p>
            <a:pPr marL="969963" lvl="1" indent="-341313" defTabSz="449263">
              <a:lnSpc>
                <a:spcPct val="8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ar-SA" altLang="de-DE" sz="1800" smtClean="0">
                <a:cs typeface="Arial" charset="0"/>
              </a:rPr>
              <a:t>‏</a:t>
            </a:r>
            <a:r>
              <a:rPr lang="en-US" altLang="de-DE" sz="1800" smtClean="0">
                <a:cs typeface="Arial" charset="0"/>
              </a:rPr>
              <a:t>f</a:t>
            </a:r>
            <a:r>
              <a:rPr lang="en-GB" altLang="de-DE" sz="1800" smtClean="0"/>
              <a:t>ast </a:t>
            </a:r>
            <a:r>
              <a:rPr lang="en-GB" altLang="de-DE" sz="1800"/>
              <a:t>orbit feedback system </a:t>
            </a:r>
            <a:r>
              <a:rPr lang="en-GB" altLang="de-DE" sz="1800">
                <a:latin typeface="Times New Roman" pitchFamily="18" charset="0"/>
              </a:rPr>
              <a:t>( &lt; 100 Hz )</a:t>
            </a:r>
            <a:r>
              <a:rPr lang="ar-SA" altLang="de-DE" sz="1800" smtClean="0">
                <a:latin typeface="Times New Roman" pitchFamily="18" charset="0"/>
                <a:cs typeface="Times New Roman" pitchFamily="18" charset="0"/>
              </a:rPr>
              <a:t>‏</a:t>
            </a:r>
            <a:endParaRPr lang="en-US" altLang="de-DE" sz="1800" smtClean="0">
              <a:latin typeface="Times New Roman" pitchFamily="18" charset="0"/>
              <a:cs typeface="Times New Roman" pitchFamily="18" charset="0"/>
            </a:endParaRPr>
          </a:p>
          <a:p>
            <a:pPr marL="969963" lvl="1" indent="-341313" defTabSz="449263">
              <a:lnSpc>
                <a:spcPct val="8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sz="1800" smtClean="0"/>
              <a:t>undulator </a:t>
            </a:r>
            <a:r>
              <a:rPr lang="en-GB" altLang="de-DE" sz="1800"/>
              <a:t>feed forward </a:t>
            </a:r>
            <a:r>
              <a:rPr lang="en-GB" altLang="de-DE" sz="1800" smtClean="0"/>
              <a:t>tables, beam based alignment, </a:t>
            </a:r>
            <a:br>
              <a:rPr lang="en-GB" altLang="de-DE" sz="1800" smtClean="0"/>
            </a:br>
            <a:r>
              <a:rPr lang="en-GB" altLang="de-DE" sz="1800" smtClean="0"/>
              <a:t>dynamic girder realignment , photon BPM integration etc...</a:t>
            </a:r>
          </a:p>
          <a:p>
            <a:pPr marL="341313" indent="-341313" defTabSz="449263">
              <a:lnSpc>
                <a:spcPct val="85000"/>
              </a:lnSpc>
              <a:spcBef>
                <a:spcPts val="12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sz="2000" b="1" smtClean="0">
                <a:solidFill>
                  <a:srgbClr val="0070C0"/>
                </a:solidFill>
              </a:rPr>
              <a:t>Ultra-low vertical emittance: </a:t>
            </a:r>
            <a:r>
              <a:rPr lang="en-GB" altLang="de-DE" sz="2000" b="1" smtClean="0">
                <a:solidFill>
                  <a:srgbClr val="0070C0"/>
                </a:solidFill>
                <a:latin typeface="Times New Roman" pitchFamily="18" charset="0"/>
              </a:rPr>
              <a:t>0.9 </a:t>
            </a:r>
            <a:r>
              <a:rPr lang="en-GB" altLang="de-DE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± </a:t>
            </a:r>
            <a:r>
              <a:rPr lang="en-GB" altLang="de-DE" sz="2000" b="1">
                <a:solidFill>
                  <a:srgbClr val="0070C0"/>
                </a:solidFill>
                <a:latin typeface="Times New Roman" pitchFamily="18" charset="0"/>
              </a:rPr>
              <a:t>0.4 pm </a:t>
            </a:r>
            <a:endParaRPr lang="en-GB" altLang="de-DE" sz="2000" b="1" smtClean="0">
              <a:solidFill>
                <a:srgbClr val="0070C0"/>
              </a:solidFill>
            </a:endParaRPr>
          </a:p>
          <a:p>
            <a:pPr marL="969963" lvl="1" indent="-341313" defTabSz="449263">
              <a:lnSpc>
                <a:spcPct val="8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sz="1800" smtClean="0"/>
              <a:t>model based and model independent optics correction</a:t>
            </a:r>
          </a:p>
          <a:p>
            <a:pPr marL="969963" lvl="1" indent="-341313" defTabSz="449263">
              <a:lnSpc>
                <a:spcPct val="8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sz="1800" smtClean="0"/>
              <a:t>high resolution beam size monitor developments</a:t>
            </a:r>
          </a:p>
          <a:p>
            <a:pPr marL="341313" indent="-341313" defTabSz="449263">
              <a:lnSpc>
                <a:spcPct val="85000"/>
              </a:lnSpc>
              <a:spcBef>
                <a:spcPts val="12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 fs </a:t>
            </a:r>
            <a:r>
              <a:rPr lang="en-GB" altLang="de-DE" sz="1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FWHM</a:t>
            </a:r>
            <a:r>
              <a:rPr lang="en-GB" altLang="de-DE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de-DE" sz="2000" b="1" smtClean="0">
                <a:solidFill>
                  <a:srgbClr val="0070C0"/>
                </a:solidFill>
              </a:rPr>
              <a:t>hard X-ray source FEMTO</a:t>
            </a:r>
            <a:r>
              <a:rPr lang="en-GB" altLang="de-DE" sz="2000" smtClean="0">
                <a:solidFill>
                  <a:srgbClr val="0070C0"/>
                </a:solidFill>
              </a:rPr>
              <a:t>	</a:t>
            </a:r>
          </a:p>
          <a:p>
            <a:pPr marL="969963" lvl="1" indent="-341313" defTabSz="449263">
              <a:lnSpc>
                <a:spcPct val="8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sz="1800" smtClean="0"/>
              <a:t>laser-modulator-radiator insertion and beam line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584" y="5661248"/>
            <a:ext cx="8316416" cy="7920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w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Calibri" panose="020F050202020403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 defTabSz="449263">
              <a:lnSpc>
                <a:spcPct val="8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sz="2000" b="1" smtClean="0">
                <a:solidFill>
                  <a:srgbClr val="FF0000"/>
                </a:solidFill>
              </a:rPr>
              <a:t>Emittance </a:t>
            </a:r>
            <a:r>
              <a:rPr lang="en-GB" altLang="de-DE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nm </a:t>
            </a:r>
            <a:r>
              <a:rPr lang="en-GB" altLang="de-DE" sz="2000" b="1" smtClean="0">
                <a:solidFill>
                  <a:srgbClr val="FF0000"/>
                </a:solidFill>
              </a:rPr>
              <a:t>at </a:t>
            </a:r>
            <a:r>
              <a:rPr lang="en-GB" altLang="de-DE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 GeV </a:t>
            </a:r>
            <a:r>
              <a:rPr lang="en-GB" altLang="de-DE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 </a:t>
            </a:r>
            <a:r>
              <a:rPr lang="en-GB" altLang="de-DE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de-DE" sz="2000" b="1" smtClean="0">
                <a:solidFill>
                  <a:srgbClr val="FF0000"/>
                </a:solidFill>
              </a:rPr>
              <a:t>no longer state of the art</a:t>
            </a:r>
          </a:p>
          <a:p>
            <a:pPr marL="969963" lvl="1" indent="-341313" defTabSz="449263">
              <a:lnSpc>
                <a:spcPct val="8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sz="1800" smtClean="0"/>
              <a:t>SLS flagship applications (CXDI, Ptycho, RIXS etc.) not competitive in future? </a:t>
            </a:r>
          </a:p>
        </p:txBody>
      </p:sp>
    </p:spTree>
    <p:extLst>
      <p:ext uri="{BB962C8B-B14F-4D97-AF65-F5344CB8AC3E}">
        <p14:creationId xmlns:p14="http://schemas.microsoft.com/office/powerpoint/2010/main" val="10298629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726" y="764704"/>
            <a:ext cx="8714832" cy="5616624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altLang="de-DE" smtClean="0">
                <a:sym typeface="Symbol" pitchFamily="18" charset="2"/>
              </a:rPr>
              <a:t>Upgrade task: </a:t>
            </a:r>
            <a:r>
              <a:rPr lang="en-US" altLang="de-DE" smtClean="0">
                <a:solidFill>
                  <a:srgbClr val="0000FF"/>
                </a:solidFill>
                <a:sym typeface="Symbol" pitchFamily="18" charset="2"/>
              </a:rPr>
              <a:t>factor &gt;30 lower emittance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altLang="de-DE" smtClean="0">
                <a:solidFill>
                  <a:srgbClr val="FF0000"/>
                </a:solidFill>
                <a:sym typeface="Symbol" pitchFamily="18" charset="2"/>
              </a:rPr>
              <a:t>SLS challenge</a:t>
            </a:r>
            <a:r>
              <a:rPr lang="en-US" altLang="de-DE" smtClean="0">
                <a:sym typeface="Symbol" pitchFamily="18" charset="2"/>
              </a:rPr>
              <a:t>: small circumference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altLang="de-DE" sz="2800" smtClean="0">
                <a:sym typeface="Symbol" pitchFamily="18" charset="2"/>
              </a:rPr>
              <a:t>Scaling of new ring designs to SLS upgrade: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altLang="de-DE" sz="2400" smtClean="0">
                <a:sym typeface="Symbol" pitchFamily="18" charset="2"/>
              </a:rPr>
              <a:t>Approximate emittance scaling   </a:t>
            </a:r>
            <a:r>
              <a:rPr lang="en-US" altLang="de-DE" sz="2400" b="1" i="1">
                <a:latin typeface="Symbol" pitchFamily="18" charset="2"/>
                <a:sym typeface="Symbol" pitchFamily="18" charset="2"/>
              </a:rPr>
              <a:t>e</a:t>
            </a:r>
            <a:r>
              <a:rPr lang="en-US" altLang="de-DE" sz="2400" b="1" i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x</a:t>
            </a:r>
            <a:r>
              <a:rPr lang="en-US" altLang="de-DE" sz="24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altLang="de-DE" sz="2400">
                <a:latin typeface="Times New Roman" pitchFamily="18" charset="0"/>
                <a:sym typeface="Symbol" pitchFamily="18" charset="2"/>
              </a:rPr>
              <a:t> </a:t>
            </a:r>
            <a:r>
              <a:rPr lang="en-US" altLang="de-DE" sz="240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de-DE" sz="2400" smtClean="0">
                <a:solidFill>
                  <a:srgbClr val="7030A0"/>
                </a:solidFill>
                <a:latin typeface="Times New Roman" pitchFamily="18" charset="0"/>
                <a:sym typeface="Symbol" pitchFamily="18" charset="2"/>
              </a:rPr>
              <a:t>Energy</a:t>
            </a:r>
            <a:r>
              <a:rPr lang="en-US" altLang="de-DE" sz="2400" smtClean="0">
                <a:latin typeface="Times New Roman" pitchFamily="18" charset="0"/>
                <a:sym typeface="Symbol" pitchFamily="18" charset="2"/>
              </a:rPr>
              <a:t>)</a:t>
            </a:r>
            <a:r>
              <a:rPr lang="en-US" altLang="de-DE" sz="2400" b="1" baseline="30000" smtClean="0">
                <a:solidFill>
                  <a:srgbClr val="7030A0"/>
                </a:solidFill>
                <a:latin typeface="Times New Roman" pitchFamily="18" charset="0"/>
                <a:sym typeface="Symbol" pitchFamily="18" charset="2"/>
              </a:rPr>
              <a:t>2 </a:t>
            </a:r>
            <a:r>
              <a:rPr lang="en-US" altLang="de-DE" sz="240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/ </a:t>
            </a:r>
            <a:r>
              <a:rPr lang="en-US" altLang="de-DE" sz="240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de-DE" sz="240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Circumference</a:t>
            </a:r>
            <a:r>
              <a:rPr lang="en-US" altLang="de-DE" sz="2400" smtClean="0">
                <a:latin typeface="Times New Roman" pitchFamily="18" charset="0"/>
                <a:sym typeface="Symbol" pitchFamily="18" charset="2"/>
              </a:rPr>
              <a:t>)</a:t>
            </a:r>
            <a:r>
              <a:rPr lang="en-US" altLang="de-DE" sz="2400" b="1" baseline="30000" smtClean="0">
                <a:solidFill>
                  <a:schemeClr val="accent1"/>
                </a:solidFill>
                <a:latin typeface="Times New Roman" pitchFamily="18" charset="0"/>
                <a:sym typeface="Symbol" pitchFamily="18" charset="2"/>
              </a:rPr>
              <a:t>3</a:t>
            </a:r>
            <a:r>
              <a:rPr lang="en-US" altLang="de-DE" sz="2400" smtClean="0">
                <a:solidFill>
                  <a:srgbClr val="00B0F0"/>
                </a:solidFill>
                <a:sym typeface="Symbol" pitchFamily="18" charset="2"/>
              </a:rPr>
              <a:t> </a:t>
            </a:r>
            <a:endParaRPr lang="en-US" altLang="de-DE" sz="240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altLang="de-DE" sz="2000" b="1" smtClean="0">
                <a:solidFill>
                  <a:srgbClr val="00B0F0"/>
                </a:solidFill>
                <a:sym typeface="Symbol" pitchFamily="18" charset="2"/>
              </a:rPr>
              <a:t>SLS</a:t>
            </a:r>
            <a:r>
              <a:rPr lang="en-US" altLang="de-DE" sz="2000">
                <a:sym typeface="Symbol" pitchFamily="18" charset="2"/>
              </a:rPr>
              <a:t>	</a:t>
            </a:r>
            <a:r>
              <a:rPr lang="en-US" altLang="de-DE" sz="2000" smtClean="0">
                <a:sym typeface="Symbol" pitchFamily="18" charset="2"/>
              </a:rPr>
              <a:t>   </a:t>
            </a:r>
            <a:r>
              <a:rPr lang="en-US" altLang="de-DE" sz="2000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E </a:t>
            </a:r>
            <a:r>
              <a:rPr lang="en-US" altLang="de-DE" sz="2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= </a:t>
            </a:r>
            <a:r>
              <a:rPr lang="en-US" altLang="de-DE" sz="2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2.4 GeV</a:t>
            </a:r>
            <a:r>
              <a:rPr lang="en-US" altLang="de-DE" sz="20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	</a:t>
            </a:r>
            <a:r>
              <a:rPr lang="en-US" altLang="de-DE" sz="2000" b="1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C = </a:t>
            </a:r>
            <a:r>
              <a:rPr lang="en-US" altLang="de-DE" sz="2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288 </a:t>
            </a:r>
            <a:r>
              <a:rPr lang="en-US" altLang="de-DE" sz="200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m</a:t>
            </a:r>
            <a:r>
              <a:rPr lang="en-US" altLang="de-DE" sz="200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	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altLang="de-DE" sz="2000" b="1" smtClean="0">
                <a:solidFill>
                  <a:srgbClr val="00B0F0"/>
                </a:solidFill>
                <a:sym typeface="Symbol" pitchFamily="18" charset="2"/>
              </a:rPr>
              <a:t>MAX IV</a:t>
            </a:r>
            <a:r>
              <a:rPr lang="en-US" altLang="de-DE" sz="2000" smtClean="0">
                <a:sym typeface="Symbol" pitchFamily="18" charset="2"/>
              </a:rPr>
              <a:t>	   </a:t>
            </a:r>
            <a:r>
              <a:rPr lang="en-US" altLang="de-DE" sz="2000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E =</a:t>
            </a:r>
            <a:r>
              <a:rPr lang="en-US" altLang="de-DE" sz="2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altLang="de-DE" sz="20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3 GeV</a:t>
            </a:r>
            <a:r>
              <a:rPr lang="en-US" altLang="de-DE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	</a:t>
            </a:r>
            <a:r>
              <a:rPr lang="en-US" altLang="de-DE" sz="2000" b="1" i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C = </a:t>
            </a:r>
            <a:r>
              <a:rPr lang="en-US" altLang="de-DE" sz="200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528 m</a:t>
            </a:r>
            <a:r>
              <a:rPr lang="en-US" altLang="de-DE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	</a:t>
            </a:r>
            <a:r>
              <a:rPr lang="en-US" altLang="de-DE" sz="2000" b="1" i="1" smtClean="0">
                <a:latin typeface="Symbol" pitchFamily="18" charset="2"/>
                <a:sym typeface="Symbol" pitchFamily="18" charset="2"/>
              </a:rPr>
              <a:t>e</a:t>
            </a:r>
            <a:r>
              <a:rPr lang="en-US" altLang="de-DE" sz="2000" b="1" i="1" baseline="-25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x</a:t>
            </a:r>
            <a:r>
              <a:rPr lang="en-US" altLang="de-DE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= 328 pm	</a:t>
            </a:r>
            <a:r>
              <a:rPr lang="en-US" altLang="de-DE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   1290 pm	</a:t>
            </a:r>
            <a:endParaRPr lang="en-US" altLang="de-DE" sz="2000" smtClean="0"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altLang="de-DE" sz="2000" b="1" smtClean="0">
                <a:solidFill>
                  <a:srgbClr val="00B0F0"/>
                </a:solidFill>
                <a:sym typeface="Symbol" pitchFamily="18" charset="2"/>
              </a:rPr>
              <a:t>SIRIUS</a:t>
            </a:r>
            <a:r>
              <a:rPr lang="en-US" altLang="de-DE" sz="2000">
                <a:sym typeface="Symbol" pitchFamily="18" charset="2"/>
              </a:rPr>
              <a:t>	</a:t>
            </a:r>
            <a:r>
              <a:rPr lang="en-US" altLang="de-DE" sz="2000" smtClean="0">
                <a:sym typeface="Symbol" pitchFamily="18" charset="2"/>
              </a:rPr>
              <a:t>   </a:t>
            </a:r>
            <a:r>
              <a:rPr lang="en-US" altLang="de-DE" sz="2000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E =</a:t>
            </a:r>
            <a:r>
              <a:rPr lang="en-US" altLang="de-DE" sz="2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altLang="de-DE" sz="2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3 GeV</a:t>
            </a:r>
            <a:r>
              <a:rPr lang="en-US" altLang="de-DE" sz="20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	</a:t>
            </a:r>
            <a:r>
              <a:rPr lang="en-US" altLang="de-DE" sz="2000" b="1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C = </a:t>
            </a:r>
            <a:r>
              <a:rPr lang="en-US" altLang="de-DE" sz="200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518 </a:t>
            </a:r>
            <a:r>
              <a:rPr lang="en-US" altLang="de-DE" sz="2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m</a:t>
            </a:r>
            <a:r>
              <a:rPr lang="en-US" altLang="de-DE" sz="20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	</a:t>
            </a:r>
            <a:r>
              <a:rPr lang="en-US" altLang="de-DE" sz="2000" b="1" i="1">
                <a:latin typeface="Symbol" pitchFamily="18" charset="2"/>
                <a:sym typeface="Symbol" pitchFamily="18" charset="2"/>
              </a:rPr>
              <a:t>e</a:t>
            </a:r>
            <a:r>
              <a:rPr lang="en-US" altLang="de-DE" sz="2000" b="1" i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x</a:t>
            </a:r>
            <a:r>
              <a:rPr lang="en-US" altLang="de-DE" sz="20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= </a:t>
            </a:r>
            <a:r>
              <a:rPr lang="en-US" altLang="de-DE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240 </a:t>
            </a:r>
            <a:r>
              <a:rPr lang="en-US" altLang="de-DE" sz="20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pm	</a:t>
            </a:r>
            <a:r>
              <a:rPr lang="en-US" altLang="de-DE" sz="200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   </a:t>
            </a:r>
            <a:r>
              <a:rPr lang="en-US" altLang="de-DE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 950 </a:t>
            </a:r>
            <a:r>
              <a:rPr lang="en-US" altLang="de-DE" sz="200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pm	</a:t>
            </a:r>
            <a:endParaRPr lang="en-US" altLang="de-DE" sz="2000" smtClean="0">
              <a:sym typeface="Symbol" pitchFamily="18" charset="2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altLang="de-DE" sz="2000" b="1" smtClean="0">
                <a:solidFill>
                  <a:srgbClr val="00B0F0"/>
                </a:solidFill>
                <a:sym typeface="Symbol" pitchFamily="18" charset="2"/>
              </a:rPr>
              <a:t>ESRF-EBS  </a:t>
            </a:r>
            <a:r>
              <a:rPr lang="en-US" altLang="de-DE" sz="2000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E =</a:t>
            </a:r>
            <a:r>
              <a:rPr lang="en-US" altLang="de-DE" sz="2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altLang="de-DE" sz="20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6 GeV</a:t>
            </a:r>
            <a:r>
              <a:rPr lang="en-US" altLang="de-DE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	</a:t>
            </a:r>
            <a:r>
              <a:rPr lang="en-US" altLang="de-DE" sz="2000" b="1" i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C = </a:t>
            </a:r>
            <a:r>
              <a:rPr lang="en-US" altLang="de-DE" sz="200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844 m</a:t>
            </a:r>
            <a:r>
              <a:rPr lang="en-US" altLang="de-DE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	</a:t>
            </a:r>
            <a:r>
              <a:rPr lang="en-US" altLang="de-DE" sz="2000" b="1" i="1" smtClean="0">
                <a:latin typeface="Symbol" pitchFamily="18" charset="2"/>
                <a:sym typeface="Symbol" pitchFamily="18" charset="2"/>
              </a:rPr>
              <a:t>e</a:t>
            </a:r>
            <a:r>
              <a:rPr lang="en-US" altLang="de-DE" sz="2000" b="1" i="1" baseline="-25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x</a:t>
            </a:r>
            <a:r>
              <a:rPr lang="en-US" altLang="de-DE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= 147 pm	</a:t>
            </a:r>
            <a:r>
              <a:rPr lang="en-US" altLang="de-DE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     590 </a:t>
            </a:r>
            <a:r>
              <a:rPr lang="en-US" altLang="de-DE" sz="200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pm</a:t>
            </a:r>
            <a:endParaRPr lang="en-US" altLang="de-DE" sz="2000" smtClean="0"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altLang="de-DE" sz="2000" b="1" smtClean="0">
                <a:solidFill>
                  <a:srgbClr val="00B0F0"/>
                </a:solidFill>
                <a:sym typeface="Symbol" pitchFamily="18" charset="2"/>
              </a:rPr>
              <a:t>ALS-U</a:t>
            </a:r>
            <a:r>
              <a:rPr lang="en-US" altLang="de-DE" sz="2000" smtClean="0">
                <a:sym typeface="Symbol" pitchFamily="18" charset="2"/>
              </a:rPr>
              <a:t>	   </a:t>
            </a:r>
            <a:r>
              <a:rPr lang="en-US" altLang="de-DE" sz="2000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E =</a:t>
            </a:r>
            <a:r>
              <a:rPr lang="en-US" altLang="de-DE" sz="20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2 GeV</a:t>
            </a:r>
            <a:r>
              <a:rPr lang="en-US" altLang="de-DE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	</a:t>
            </a:r>
            <a:r>
              <a:rPr lang="en-US" altLang="de-DE" sz="2000" b="1" i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C =</a:t>
            </a:r>
            <a:r>
              <a:rPr lang="en-US" altLang="de-DE" sz="200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200 m</a:t>
            </a:r>
            <a:r>
              <a:rPr lang="en-US" altLang="de-DE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	</a:t>
            </a:r>
            <a:r>
              <a:rPr lang="en-US" altLang="de-DE" sz="2000" b="1" i="1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  <a:sym typeface="Symbol" pitchFamily="18" charset="2"/>
              </a:rPr>
              <a:t>e</a:t>
            </a:r>
            <a:r>
              <a:rPr lang="en-US" altLang="de-DE" sz="2000" b="1" i="1" baseline="-2500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x</a:t>
            </a:r>
            <a:r>
              <a:rPr lang="en-US" altLang="de-DE" sz="200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= 106 pm</a:t>
            </a:r>
            <a:r>
              <a:rPr lang="en-US" altLang="de-DE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	</a:t>
            </a:r>
            <a:r>
              <a:rPr lang="en-US" altLang="de-DE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       </a:t>
            </a:r>
            <a:r>
              <a:rPr lang="en-US" altLang="de-DE" sz="200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50 pm </a:t>
            </a:r>
            <a:br>
              <a:rPr lang="en-US" altLang="de-DE" sz="200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</a:br>
            <a:r>
              <a:rPr lang="en-US" altLang="de-DE" sz="2400" i="1" baseline="30000" smtClean="0">
                <a:cs typeface="Times New Roman" panose="02020603050405020304" pitchFamily="18" charset="0"/>
                <a:sym typeface="Symbol"/>
              </a:rPr>
              <a:t>different concept: on-axis swap-out with additional accumulator ring </a:t>
            </a:r>
            <a:endParaRPr lang="en-US" altLang="de-DE" sz="2400" i="1" baseline="30000" smtClean="0">
              <a:cs typeface="Times New Roman" panose="02020603050405020304" pitchFamily="18" charset="0"/>
              <a:sym typeface="Symbol" pitchFamily="18" charset="2"/>
            </a:endParaRPr>
          </a:p>
        </p:txBody>
      </p:sp>
      <p:sp>
        <p:nvSpPr>
          <p:cNvPr id="3" name="Bent Arrow 2"/>
          <p:cNvSpPr/>
          <p:nvPr/>
        </p:nvSpPr>
        <p:spPr>
          <a:xfrm rot="16200000" flipH="1" flipV="1">
            <a:off x="5765197" y="2000102"/>
            <a:ext cx="288031" cy="3168352"/>
          </a:xfrm>
          <a:prstGeom prst="bentArrow">
            <a:avLst>
              <a:gd name="adj1" fmla="val 3984"/>
              <a:gd name="adj2" fmla="val 21670"/>
              <a:gd name="adj3" fmla="val 27624"/>
              <a:gd name="adj4" fmla="val 2013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0938" y="5589240"/>
            <a:ext cx="9036496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ts val="1200"/>
              </a:spcBef>
              <a:buFont typeface="Wingdings"/>
              <a:buChar char="ð"/>
            </a:pPr>
            <a:r>
              <a:rPr lang="en-US" sz="2000" smtClean="0"/>
              <a:t> </a:t>
            </a:r>
            <a:r>
              <a:rPr lang="en-US" sz="2400" b="1" smtClean="0">
                <a:solidFill>
                  <a:srgbClr val="00B0F0"/>
                </a:solidFill>
              </a:rPr>
              <a:t>SLS-</a:t>
            </a:r>
            <a:r>
              <a:rPr lang="en-US" sz="2400" b="1" smtClean="0">
                <a:solidFill>
                  <a:srgbClr val="FF3399"/>
                </a:solidFill>
              </a:rPr>
              <a:t>2</a:t>
            </a:r>
            <a:r>
              <a:rPr lang="en-US" sz="2400" b="1" smtClean="0">
                <a:solidFill>
                  <a:srgbClr val="00B0F0"/>
                </a:solidFill>
              </a:rPr>
              <a:t>:</a:t>
            </a:r>
            <a:r>
              <a:rPr lang="en-US" sz="2400" smtClean="0"/>
              <a:t>        New lattice cell concept	</a:t>
            </a:r>
            <a:r>
              <a:rPr lang="en-US" sz="2000" smtClean="0"/>
              <a:t>	</a:t>
            </a:r>
            <a:r>
              <a:rPr lang="en-US" sz="2400" b="1" smtClean="0">
                <a:solidFill>
                  <a:srgbClr val="00B050"/>
                </a:solidFill>
              </a:rPr>
              <a:t>           </a:t>
            </a:r>
            <a:r>
              <a:rPr lang="en-US" altLang="de-DE" sz="2400" b="1" i="1" smtClean="0">
                <a:solidFill>
                  <a:srgbClr val="00B050"/>
                </a:solidFill>
                <a:latin typeface="Symbol" pitchFamily="18" charset="2"/>
                <a:sym typeface="Symbol" pitchFamily="18" charset="2"/>
              </a:rPr>
              <a:t>e</a:t>
            </a:r>
            <a:r>
              <a:rPr lang="en-US" altLang="de-DE" sz="2400" b="1" i="1" baseline="-250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x</a:t>
            </a:r>
            <a:r>
              <a:rPr lang="en-US" altLang="de-DE" sz="24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 </a:t>
            </a:r>
            <a:r>
              <a:rPr lang="en-US" altLang="de-DE" sz="24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     150 pm</a:t>
            </a:r>
            <a:br>
              <a:rPr lang="en-US" altLang="de-DE" sz="24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</a:br>
            <a:r>
              <a:rPr lang="en-US" altLang="de-DE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			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>
                <a:solidFill>
                  <a:schemeClr val="bg2"/>
                </a:solidFill>
              </a:rPr>
              <a:t>Need for a new lattice concept</a:t>
            </a:r>
            <a:endParaRPr lang="de-DE" sz="360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25037" y="2648174"/>
            <a:ext cx="4176464" cy="5040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" name="Straight Connector 7"/>
          <p:cNvCxnSpPr>
            <a:stCxn id="5" idx="2"/>
          </p:cNvCxnSpPr>
          <p:nvPr/>
        </p:nvCxnSpPr>
        <p:spPr>
          <a:xfrm>
            <a:off x="6413269" y="3152230"/>
            <a:ext cx="0" cy="28803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117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en-US" smtClean="0">
                <a:solidFill>
                  <a:schemeClr val="bg2"/>
                </a:solidFill>
              </a:rPr>
              <a:t>Upgrade summary: storage ring  </a:t>
            </a:r>
            <a:r>
              <a:rPr lang="en-US" smtClean="0">
                <a:solidFill>
                  <a:srgbClr val="C00000"/>
                </a:solidFill>
              </a:rPr>
              <a:t>old </a:t>
            </a:r>
            <a:r>
              <a:rPr lang="en-US">
                <a:solidFill>
                  <a:schemeClr val="bg2"/>
                </a:solidFill>
                <a:sym typeface="Symbol"/>
              </a:rPr>
              <a:t></a:t>
            </a:r>
            <a:r>
              <a:rPr lang="en-US">
                <a:sym typeface="Symbol"/>
              </a:rPr>
              <a:t> </a:t>
            </a:r>
            <a:r>
              <a:rPr lang="en-US" smtClean="0">
                <a:sym typeface="Symbol"/>
              </a:rPr>
              <a:t> </a:t>
            </a:r>
            <a:r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sym typeface="Symbol"/>
              </a:rPr>
              <a:t>new</a:t>
            </a:r>
            <a:endParaRPr lang="de-DE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80728"/>
            <a:ext cx="8229600" cy="5616624"/>
          </a:xfrm>
        </p:spPr>
        <p:txBody>
          <a:bodyPr>
            <a:normAutofit fontScale="92500" lnSpcReduction="10000"/>
          </a:bodyPr>
          <a:lstStyle/>
          <a:p>
            <a:r>
              <a:rPr lang="en-US" smtClean="0"/>
              <a:t>Lattice type:</a:t>
            </a:r>
            <a:r>
              <a:rPr lang="en-US" smtClean="0">
                <a:solidFill>
                  <a:srgbClr val="990033"/>
                </a:solidFill>
              </a:rPr>
              <a:t>	    </a:t>
            </a:r>
            <a:r>
              <a:rPr lang="en-US" smtClean="0">
                <a:solidFill>
                  <a:srgbClr val="C00000"/>
                </a:solidFill>
              </a:rPr>
              <a:t>12</a:t>
            </a:r>
            <a:r>
              <a:rPr lang="en-US" smtClean="0">
                <a:solidFill>
                  <a:srgbClr val="C00000"/>
                </a:solidFill>
                <a:sym typeface="Symbol"/>
              </a:rPr>
              <a:t></a:t>
            </a:r>
            <a:r>
              <a:rPr lang="en-US" smtClean="0">
                <a:solidFill>
                  <a:srgbClr val="C00000"/>
                </a:solidFill>
              </a:rPr>
              <a:t>TBA </a:t>
            </a:r>
            <a:r>
              <a:rPr lang="en-US" smtClean="0">
                <a:sym typeface="Symbol"/>
              </a:rPr>
              <a:t> </a:t>
            </a:r>
            <a:r>
              <a:rPr lang="en-US" smtClean="0">
                <a:solidFill>
                  <a:srgbClr val="0070C0"/>
                </a:solidFill>
              </a:rPr>
              <a:t>12</a:t>
            </a:r>
            <a:r>
              <a:rPr lang="en-US" smtClean="0">
                <a:solidFill>
                  <a:srgbClr val="0070C0"/>
                </a:solidFill>
                <a:sym typeface="Symbol"/>
              </a:rPr>
              <a:t></a:t>
            </a:r>
            <a:r>
              <a:rPr lang="en-US" b="1" smtClean="0">
                <a:solidFill>
                  <a:srgbClr val="0070C0"/>
                </a:solidFill>
              </a:rPr>
              <a:t>7</a:t>
            </a:r>
            <a:r>
              <a:rPr lang="en-US" smtClean="0">
                <a:solidFill>
                  <a:srgbClr val="0070C0"/>
                </a:solidFill>
              </a:rPr>
              <a:t>-BA</a:t>
            </a:r>
          </a:p>
          <a:p>
            <a:pPr lvl="1"/>
            <a:r>
              <a:rPr lang="en-US" smtClean="0">
                <a:solidFill>
                  <a:srgbClr val="0070C0"/>
                </a:solidFill>
              </a:rPr>
              <a:t>longitudinal gradient bend / anti-bend cell</a:t>
            </a:r>
          </a:p>
          <a:p>
            <a:r>
              <a:rPr lang="en-US" smtClean="0"/>
              <a:t>Emittance:	        </a:t>
            </a:r>
            <a:r>
              <a:rPr lang="en-US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nm  </a:t>
            </a:r>
            <a:r>
              <a:rPr lang="en-US" smtClean="0">
                <a:sym typeface="Symbol"/>
              </a:rPr>
              <a:t> </a:t>
            </a:r>
            <a:r>
              <a:rPr lang="en-US" smtClean="0">
                <a:solidFill>
                  <a:srgbClr val="0070C0"/>
                </a:solidFill>
                <a:sym typeface="Symbol"/>
              </a:rPr>
              <a:t></a:t>
            </a:r>
            <a:r>
              <a:rPr lang="en-US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 pm</a:t>
            </a:r>
            <a:r>
              <a:rPr lang="en-US" baseline="30000" smtClean="0">
                <a:solidFill>
                  <a:srgbClr val="0070C0"/>
                </a:solidFill>
              </a:rPr>
              <a:t>(incl. IBS)</a:t>
            </a:r>
          </a:p>
          <a:p>
            <a:r>
              <a:rPr lang="en-US" smtClean="0"/>
              <a:t>Circumference:        </a:t>
            </a:r>
            <a:r>
              <a:rPr lang="en-US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288 m</a:t>
            </a:r>
            <a:r>
              <a:rPr lang="en-US" smtClean="0"/>
              <a:t> </a:t>
            </a:r>
            <a:r>
              <a:rPr lang="en-US">
                <a:sym typeface="Symbol"/>
              </a:rPr>
              <a:t> </a:t>
            </a:r>
            <a:r>
              <a:rPr lang="en-US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290.4 m</a:t>
            </a:r>
          </a:p>
          <a:p>
            <a:r>
              <a:rPr lang="en-US" smtClean="0"/>
              <a:t>Periodicity:  	 	     </a:t>
            </a:r>
            <a:r>
              <a:rPr lang="en-US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>
                <a:solidFill>
                  <a:srgbClr val="990033"/>
                </a:solidFill>
              </a:rPr>
              <a:t> </a:t>
            </a:r>
            <a:r>
              <a:rPr lang="en-US" smtClean="0">
                <a:sym typeface="Symbol"/>
              </a:rPr>
              <a:t>  </a:t>
            </a:r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  <a:p>
            <a:r>
              <a:rPr lang="en-US" smtClean="0"/>
              <a:t>Straight sections: </a:t>
            </a:r>
            <a:br>
              <a:rPr lang="en-US" smtClean="0"/>
            </a:br>
            <a:r>
              <a:rPr lang="en-US" smtClean="0"/>
              <a:t>     </a:t>
            </a:r>
            <a:r>
              <a:rPr lang="en-US" smtClean="0">
                <a:solidFill>
                  <a:srgbClr val="C00000"/>
                </a:solidFill>
              </a:rPr>
              <a:t>3</a:t>
            </a:r>
            <a:r>
              <a:rPr lang="en-US" smtClean="0">
                <a:solidFill>
                  <a:srgbClr val="C00000"/>
                </a:solidFill>
                <a:sym typeface="Symbol"/>
              </a:rPr>
              <a:t></a:t>
            </a:r>
            <a:r>
              <a:rPr lang="en-US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m</a:t>
            </a:r>
            <a:r>
              <a:rPr lang="en-US" smtClean="0">
                <a:solidFill>
                  <a:srgbClr val="C00000"/>
                </a:solidFill>
              </a:rPr>
              <a:t>,</a:t>
            </a:r>
            <a:r>
              <a:rPr lang="en-US">
                <a:solidFill>
                  <a:srgbClr val="C00000"/>
                </a:solidFill>
              </a:rPr>
              <a:t> 3</a:t>
            </a:r>
            <a:r>
              <a:rPr lang="en-US" smtClean="0">
                <a:solidFill>
                  <a:srgbClr val="C00000"/>
                </a:solidFill>
                <a:sym typeface="Symbol"/>
              </a:rPr>
              <a:t></a:t>
            </a:r>
            <a:r>
              <a:rPr lang="en-US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7</a:t>
            </a:r>
            <a:r>
              <a:rPr lang="en-US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smtClean="0">
                <a:solidFill>
                  <a:srgbClr val="C00000"/>
                </a:solidFill>
              </a:rPr>
              <a:t>, 6</a:t>
            </a:r>
            <a:r>
              <a:rPr lang="en-US" smtClean="0">
                <a:solidFill>
                  <a:srgbClr val="C00000"/>
                </a:solidFill>
                <a:sym typeface="Symbol"/>
              </a:rPr>
              <a:t></a:t>
            </a:r>
            <a:r>
              <a:rPr lang="en-US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m</a:t>
            </a:r>
            <a:r>
              <a:rPr lang="en-US" smtClean="0">
                <a:solidFill>
                  <a:srgbClr val="C00000"/>
                </a:solidFill>
              </a:rPr>
              <a:t>  </a:t>
            </a:r>
            <a:r>
              <a:rPr lang="en-US" smtClean="0">
                <a:sym typeface="Symbol"/>
              </a:rPr>
              <a:t>  </a:t>
            </a:r>
            <a:r>
              <a:rPr lang="en-US" smtClean="0">
                <a:solidFill>
                  <a:srgbClr val="0070C0"/>
                </a:solidFill>
                <a:sym typeface="Symbol"/>
              </a:rPr>
              <a:t>12</a:t>
            </a:r>
            <a:r>
              <a:rPr lang="en-US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5½ m</a:t>
            </a:r>
          </a:p>
          <a:p>
            <a:r>
              <a:rPr lang="en-US" smtClean="0">
                <a:sym typeface="Symbol"/>
              </a:rPr>
              <a:t>3 Superbends:           </a:t>
            </a:r>
            <a:r>
              <a:rPr lang="en-US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2.9 T</a:t>
            </a:r>
            <a:r>
              <a:rPr lang="en-US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 </a:t>
            </a:r>
            <a:r>
              <a:rPr lang="en-US" smtClean="0">
                <a:sym typeface="Symbol"/>
              </a:rPr>
              <a:t>  </a:t>
            </a:r>
            <a:r>
              <a:rPr lang="en-US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6.0 T</a:t>
            </a:r>
          </a:p>
          <a:p>
            <a:r>
              <a:rPr lang="en-US" smtClean="0">
                <a:sym typeface="Symbol"/>
              </a:rPr>
              <a:t>maintained: </a:t>
            </a:r>
          </a:p>
          <a:p>
            <a:pPr lvl="1"/>
            <a:r>
              <a:rPr lang="en-US" sz="300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2.4 GeV </a:t>
            </a:r>
            <a:r>
              <a:rPr lang="en-US" sz="3000" smtClean="0">
                <a:sym typeface="Symbol"/>
              </a:rPr>
              <a:t>beam energy, </a:t>
            </a:r>
            <a:r>
              <a:rPr lang="en-US" sz="300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400 mA</a:t>
            </a:r>
            <a:r>
              <a:rPr lang="en-US" sz="3000" smtClean="0">
                <a:solidFill>
                  <a:srgbClr val="009900"/>
                </a:solidFill>
                <a:sym typeface="Symbol"/>
              </a:rPr>
              <a:t> </a:t>
            </a:r>
            <a:r>
              <a:rPr lang="en-US" sz="3000" smtClean="0">
                <a:sym typeface="Symbol"/>
              </a:rPr>
              <a:t>current</a:t>
            </a:r>
          </a:p>
          <a:p>
            <a:pPr lvl="1"/>
            <a:r>
              <a:rPr lang="en-US" sz="3000" smtClean="0">
                <a:solidFill>
                  <a:srgbClr val="009900"/>
                </a:solidFill>
                <a:sym typeface="Symbol"/>
              </a:rPr>
              <a:t>off-axis top-up injection</a:t>
            </a:r>
            <a:endParaRPr lang="en-US" sz="300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lvl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129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 anchor="t">
            <a:normAutofit/>
          </a:bodyPr>
          <a:lstStyle/>
          <a:p>
            <a:pPr>
              <a:spcAft>
                <a:spcPts val="1800"/>
              </a:spcAft>
            </a:pPr>
            <a:r>
              <a:rPr lang="en-US" smtClean="0">
                <a:solidFill>
                  <a:schemeClr val="bg2"/>
                </a:solidFill>
              </a:rPr>
              <a:t>Upgrade summary: impact </a:t>
            </a:r>
            <a:endParaRPr lang="de-DE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592"/>
          </a:xfrm>
        </p:spPr>
        <p:txBody>
          <a:bodyPr>
            <a:normAutofit fontScale="92500" lnSpcReduction="20000"/>
          </a:bodyPr>
          <a:lstStyle/>
          <a:p>
            <a:r>
              <a:rPr lang="en-US" smtClean="0">
                <a:sym typeface="Symbol"/>
              </a:rPr>
              <a:t>Building: </a:t>
            </a:r>
            <a:r>
              <a:rPr lang="en-US" sz="3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400 m</a:t>
            </a:r>
            <a:r>
              <a:rPr lang="en-US" sz="3000" smtClean="0">
                <a:sym typeface="Symbol"/>
              </a:rPr>
              <a:t> circumference</a:t>
            </a:r>
          </a:p>
          <a:p>
            <a:pPr lvl="1"/>
            <a:r>
              <a:rPr lang="en-US" smtClean="0">
                <a:solidFill>
                  <a:srgbClr val="FF0000"/>
                </a:solidFill>
                <a:sym typeface="Symbol"/>
              </a:rPr>
              <a:t>ring </a:t>
            </a:r>
            <a:r>
              <a:rPr lang="en-US">
                <a:solidFill>
                  <a:srgbClr val="FF0000"/>
                </a:solidFill>
                <a:sym typeface="Symbol"/>
              </a:rPr>
              <a:t>tunnel: </a:t>
            </a:r>
            <a:r>
              <a:rPr lang="en-US" smtClean="0">
                <a:solidFill>
                  <a:srgbClr val="FF0000"/>
                </a:solidFill>
                <a:sym typeface="Symbol"/>
              </a:rPr>
              <a:t>modification </a:t>
            </a:r>
            <a:r>
              <a:rPr lang="en-US">
                <a:solidFill>
                  <a:srgbClr val="FF0000"/>
                </a:solidFill>
                <a:sym typeface="Symbol"/>
              </a:rPr>
              <a:t>on 3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25 m</a:t>
            </a:r>
            <a:r>
              <a:rPr lang="en-US">
                <a:solidFill>
                  <a:srgbClr val="FF0000"/>
                </a:solidFill>
                <a:sym typeface="Symbol"/>
              </a:rPr>
              <a:t> length</a:t>
            </a:r>
          </a:p>
          <a:p>
            <a:r>
              <a:rPr lang="en-US" smtClean="0">
                <a:sym typeface="Symbol"/>
              </a:rPr>
              <a:t>18 Beam lines </a:t>
            </a:r>
            <a:endParaRPr lang="en-US">
              <a:sym typeface="Symbol"/>
            </a:endParaRPr>
          </a:p>
          <a:p>
            <a:pPr lvl="1"/>
            <a:r>
              <a:rPr lang="en-US">
                <a:solidFill>
                  <a:srgbClr val="7030A0"/>
                </a:solidFill>
                <a:sym typeface="Symbol"/>
              </a:rPr>
              <a:t>1 shutdown (laser beam slicing)</a:t>
            </a:r>
          </a:p>
          <a:p>
            <a:pPr lvl="1"/>
            <a:r>
              <a:rPr lang="en-US">
                <a:solidFill>
                  <a:srgbClr val="FF0000"/>
                </a:solidFill>
                <a:sym typeface="Symbol"/>
              </a:rPr>
              <a:t>3 major, </a:t>
            </a:r>
            <a:r>
              <a:rPr lang="en-US">
                <a:solidFill>
                  <a:schemeClr val="accent6">
                    <a:lumMod val="75000"/>
                  </a:schemeClr>
                </a:solidFill>
                <a:sym typeface="Symbol"/>
              </a:rPr>
              <a:t>7 medium, </a:t>
            </a:r>
            <a:r>
              <a:rPr lang="en-US">
                <a:solidFill>
                  <a:schemeClr val="accent3">
                    <a:lumMod val="75000"/>
                  </a:schemeClr>
                </a:solidFill>
                <a:sym typeface="Symbol"/>
              </a:rPr>
              <a:t>4 minor, </a:t>
            </a:r>
            <a:r>
              <a:rPr lang="en-US">
                <a:solidFill>
                  <a:srgbClr val="00B050"/>
                </a:solidFill>
                <a:sym typeface="Symbol"/>
              </a:rPr>
              <a:t>3 no </a:t>
            </a:r>
            <a:r>
              <a:rPr lang="en-US">
                <a:sym typeface="Symbol"/>
              </a:rPr>
              <a:t>modifications</a:t>
            </a:r>
            <a:r>
              <a:rPr lang="en-US">
                <a:solidFill>
                  <a:srgbClr val="00B050"/>
                </a:solidFill>
                <a:sym typeface="Symbol"/>
              </a:rPr>
              <a:t> </a:t>
            </a:r>
          </a:p>
          <a:p>
            <a:pPr lvl="1"/>
            <a:r>
              <a:rPr lang="en-US">
                <a:solidFill>
                  <a:srgbClr val="0070C0"/>
                </a:solidFill>
                <a:sym typeface="Symbol"/>
              </a:rPr>
              <a:t>6 spaces for new beam lines </a:t>
            </a:r>
            <a:endParaRPr lang="de-DE"/>
          </a:p>
          <a:p>
            <a:r>
              <a:rPr lang="en-US"/>
              <a:t>Booster synchrotron: 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270 m</a:t>
            </a:r>
            <a:r>
              <a:rPr lang="en-US" sz="3000"/>
              <a:t> circumference</a:t>
            </a:r>
          </a:p>
          <a:p>
            <a:pPr lvl="1"/>
            <a:r>
              <a:rPr lang="en-US">
                <a:solidFill>
                  <a:srgbClr val="00B050"/>
                </a:solidFill>
              </a:rPr>
              <a:t>emittances </a:t>
            </a:r>
            <a:r>
              <a:rPr lang="en-US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10/2 nm </a:t>
            </a:r>
            <a:r>
              <a:rPr lang="en-US">
                <a:solidFill>
                  <a:srgbClr val="00B050"/>
                </a:solidFill>
              </a:rPr>
              <a:t>at </a:t>
            </a:r>
            <a:r>
              <a:rPr lang="en-US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 GeV </a:t>
            </a:r>
            <a:r>
              <a:rPr lang="en-US">
                <a:sym typeface="Symbol"/>
              </a:rPr>
              <a:t> </a:t>
            </a:r>
            <a:r>
              <a:rPr lang="en-US">
                <a:solidFill>
                  <a:srgbClr val="00B050"/>
                </a:solidFill>
              </a:rPr>
              <a:t>“SLS-2 ready” </a:t>
            </a:r>
            <a:r>
              <a:rPr lang="en-US">
                <a:solidFill>
                  <a:srgbClr val="00B050"/>
                </a:solidFill>
                <a:sym typeface="Wingdings"/>
              </a:rPr>
              <a:t></a:t>
            </a:r>
          </a:p>
          <a:p>
            <a:pPr lvl="1"/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booster-to-ring transferline 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adaptation</a:t>
            </a:r>
          </a:p>
          <a:p>
            <a:r>
              <a:rPr lang="en-US" smtClean="0"/>
              <a:t>Storage ring RF-system: </a:t>
            </a:r>
          </a:p>
          <a:p>
            <a:pPr lvl="1"/>
            <a:r>
              <a:rPr lang="en-US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MHz</a:t>
            </a:r>
            <a:r>
              <a:rPr lang="en-US" smtClean="0">
                <a:solidFill>
                  <a:srgbClr val="669900"/>
                </a:solidFill>
              </a:rPr>
              <a:t>, 4</a:t>
            </a:r>
            <a:r>
              <a:rPr lang="en-US">
                <a:solidFill>
                  <a:srgbClr val="669900"/>
                </a:solidFill>
                <a:sym typeface="Symbol"/>
              </a:rPr>
              <a:t> </a:t>
            </a:r>
            <a:r>
              <a:rPr lang="en-US" smtClean="0">
                <a:solidFill>
                  <a:srgbClr val="669900"/>
                </a:solidFill>
                <a:sym typeface="Symbol"/>
              </a:rPr>
              <a:t> ELETTRA cavity</a:t>
            </a:r>
            <a:r>
              <a:rPr lang="en-US" smtClean="0">
                <a:solidFill>
                  <a:srgbClr val="669900"/>
                </a:solidFill>
                <a:sym typeface="Wingdings"/>
              </a:rPr>
              <a:t> </a:t>
            </a:r>
            <a:r>
              <a:rPr lang="en-US">
                <a:solidFill>
                  <a:srgbClr val="669900"/>
                </a:solidFill>
                <a:sym typeface="Wingdings"/>
              </a:rPr>
              <a:t></a:t>
            </a:r>
            <a:endParaRPr lang="en-US" smtClean="0">
              <a:solidFill>
                <a:srgbClr val="669900"/>
              </a:solidFill>
              <a:sym typeface="Symbol"/>
            </a:endParaRPr>
          </a:p>
          <a:p>
            <a:pPr lvl="1"/>
            <a:r>
              <a:rPr lang="en-US" smtClean="0">
                <a:sym typeface="Symbol"/>
              </a:rPr>
              <a:t>3</a:t>
            </a:r>
            <a:r>
              <a:rPr lang="en-US" baseline="30000" smtClean="0">
                <a:sym typeface="Symbol"/>
              </a:rPr>
              <a:t>rd</a:t>
            </a:r>
            <a:r>
              <a:rPr lang="en-US" smtClean="0">
                <a:sym typeface="Symbol"/>
              </a:rPr>
              <a:t> harmonic passive s.c. twin cavity  </a:t>
            </a:r>
            <a:r>
              <a:rPr lang="en-US" smtClean="0">
                <a:solidFill>
                  <a:srgbClr val="00B050"/>
                </a:solidFill>
                <a:sym typeface="Symbol"/>
              </a:rPr>
              <a:t>keep</a:t>
            </a:r>
            <a:r>
              <a:rPr lang="en-US" smtClean="0">
                <a:sym typeface="Symbol"/>
              </a:rPr>
              <a:t>/</a:t>
            </a:r>
            <a:r>
              <a:rPr lang="en-US" smtClean="0">
                <a:solidFill>
                  <a:srgbClr val="FF0000"/>
                </a:solidFill>
                <a:sym typeface="Symbol"/>
              </a:rPr>
              <a:t>active</a:t>
            </a:r>
            <a:r>
              <a:rPr lang="en-US" smtClean="0">
                <a:sym typeface="Symbol"/>
              </a:rPr>
              <a:t>/</a:t>
            </a:r>
            <a:r>
              <a:rPr lang="en-US" smtClean="0">
                <a:solidFill>
                  <a:srgbClr val="0070C0"/>
                </a:solidFill>
                <a:sym typeface="Symbol"/>
              </a:rPr>
              <a:t>new</a:t>
            </a:r>
            <a:r>
              <a:rPr lang="en-US" smtClean="0">
                <a:sym typeface="Symbol"/>
              </a:rPr>
              <a:t>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667043" y="503185"/>
            <a:ext cx="1081358" cy="144017"/>
            <a:chOff x="5002810" y="1124743"/>
            <a:chExt cx="1081358" cy="144017"/>
          </a:xfrm>
        </p:grpSpPr>
        <p:grpSp>
          <p:nvGrpSpPr>
            <p:cNvPr id="11" name="Group 10"/>
            <p:cNvGrpSpPr/>
            <p:nvPr/>
          </p:nvGrpSpPr>
          <p:grpSpPr>
            <a:xfrm rot="10800000">
              <a:off x="5002810" y="1124743"/>
              <a:ext cx="1081358" cy="144017"/>
              <a:chOff x="5652120" y="764704"/>
              <a:chExt cx="1081358" cy="144017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5652120" y="764704"/>
                <a:ext cx="216024" cy="144016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5868763" y="764704"/>
                <a:ext cx="216024" cy="14401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6084787" y="764704"/>
                <a:ext cx="216024" cy="14401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301430" y="764704"/>
                <a:ext cx="216024" cy="144016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517454" y="764705"/>
                <a:ext cx="216024" cy="144016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13" name="Straight Arrow Connector 12"/>
            <p:cNvCxnSpPr>
              <a:stCxn id="8" idx="3"/>
            </p:cNvCxnSpPr>
            <p:nvPr/>
          </p:nvCxnSpPr>
          <p:spPr>
            <a:xfrm>
              <a:off x="5002810" y="1196751"/>
              <a:ext cx="1081358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6782995" y="39052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+</a:t>
            </a:r>
            <a:r>
              <a:rPr lang="en-US" smtClean="0"/>
              <a:t> </a:t>
            </a:r>
            <a:r>
              <a:rPr lang="en-US" b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new</a:t>
            </a:r>
            <a:endParaRPr lang="de-DE" b="1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78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Autofit/>
          </a:bodyPr>
          <a:lstStyle/>
          <a:p>
            <a:r>
              <a:rPr lang="en-US" sz="440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SLS-2 low emittance lattice concept</a:t>
            </a:r>
            <a:endParaRPr lang="de-DE" sz="440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964488" cy="5832648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Clr>
                <a:srgbClr val="FF33CC"/>
              </a:buClr>
              <a:buNone/>
            </a:pPr>
            <a:r>
              <a:rPr lang="en-US" smtClean="0"/>
              <a:t>New LGB/AB cell based on</a:t>
            </a:r>
          </a:p>
          <a:p>
            <a:pPr marL="514350" lvl="1">
              <a:spcBef>
                <a:spcPts val="1200"/>
              </a:spcBef>
              <a:buClr>
                <a:schemeClr val="accent5"/>
              </a:buClr>
              <a:buFont typeface="+mj-lt"/>
              <a:buAutoNum type="arabicPeriod"/>
            </a:pPr>
            <a:r>
              <a:rPr lang="en-US" b="1">
                <a:solidFill>
                  <a:srgbClr val="00B0F0"/>
                </a:solidFill>
              </a:rPr>
              <a:t>longitudinal gradient </a:t>
            </a:r>
            <a:r>
              <a:rPr lang="en-US" b="1" smtClean="0">
                <a:solidFill>
                  <a:srgbClr val="00B0F0"/>
                </a:solidFill>
              </a:rPr>
              <a:t>bend </a:t>
            </a:r>
            <a:r>
              <a:rPr lang="en-US" smtClean="0"/>
              <a:t>(</a:t>
            </a:r>
            <a:r>
              <a:rPr lang="en-US" b="1" smtClean="0">
                <a:solidFill>
                  <a:srgbClr val="00B0F0"/>
                </a:solidFill>
              </a:rPr>
              <a:t>LGB</a:t>
            </a:r>
            <a:r>
              <a:rPr lang="en-US" smtClean="0"/>
              <a:t>) to minimize emittance</a:t>
            </a:r>
          </a:p>
          <a:p>
            <a:pPr marL="514350" lvl="1">
              <a:spcBef>
                <a:spcPts val="1200"/>
              </a:spcBef>
              <a:buClr>
                <a:schemeClr val="accent5"/>
              </a:buClr>
              <a:buFont typeface="+mj-lt"/>
              <a:buAutoNum type="arabicPeriod"/>
            </a:pPr>
            <a:r>
              <a:rPr lang="en-US" b="1" smtClean="0">
                <a:solidFill>
                  <a:srgbClr val="00B0F0"/>
                </a:solidFill>
              </a:rPr>
              <a:t>anti-bends</a:t>
            </a:r>
            <a:r>
              <a:rPr lang="en-US" smtClean="0"/>
              <a:t> </a:t>
            </a:r>
            <a:r>
              <a:rPr lang="en-US"/>
              <a:t>(</a:t>
            </a:r>
            <a:r>
              <a:rPr lang="en-US" b="1">
                <a:solidFill>
                  <a:srgbClr val="00B0F0"/>
                </a:solidFill>
              </a:rPr>
              <a:t>AB</a:t>
            </a:r>
            <a:r>
              <a:rPr lang="en-US"/>
              <a:t>) </a:t>
            </a:r>
            <a:r>
              <a:rPr lang="en-US" smtClean="0"/>
              <a:t>to provide optics matching for LGB</a:t>
            </a:r>
          </a:p>
          <a:p>
            <a:pPr>
              <a:spcBef>
                <a:spcPts val="600"/>
              </a:spcBef>
              <a:buClr>
                <a:schemeClr val="accent5"/>
              </a:buClr>
              <a:buFont typeface="Wingdings"/>
              <a:buChar char="ð"/>
            </a:pPr>
            <a:r>
              <a:rPr lang="en-US" sz="2800" smtClean="0"/>
              <a:t>  get low emittance with moderate optics.</a:t>
            </a:r>
          </a:p>
          <a:p>
            <a:pPr lvl="1">
              <a:spcBef>
                <a:spcPts val="600"/>
              </a:spcBef>
              <a:buClr>
                <a:schemeClr val="accent5"/>
              </a:buClr>
              <a:buFont typeface="Wingdings"/>
              <a:buChar char="ð"/>
            </a:pPr>
            <a:r>
              <a:rPr lang="en-US" sz="2400" smtClean="0"/>
              <a:t>not possible with traditional TME cell !</a:t>
            </a:r>
          </a:p>
          <a:p>
            <a:pPr marL="0" indent="0">
              <a:spcBef>
                <a:spcPts val="600"/>
              </a:spcBef>
              <a:buClr>
                <a:srgbClr val="FF33CC"/>
              </a:buClr>
              <a:buNone/>
            </a:pPr>
            <a:r>
              <a:rPr lang="en-US"/>
              <a:t>F</a:t>
            </a:r>
            <a:r>
              <a:rPr lang="en-US" smtClean="0"/>
              <a:t>urther emittance reduction:</a:t>
            </a:r>
          </a:p>
          <a:p>
            <a:pPr>
              <a:spcBef>
                <a:spcPts val="600"/>
              </a:spcBef>
              <a:buClr>
                <a:srgbClr val="FF0000"/>
              </a:buClr>
            </a:pPr>
            <a:r>
              <a:rPr lang="en-US" sz="2800" smtClean="0"/>
              <a:t>increase of damping (radiation loss)</a:t>
            </a:r>
          </a:p>
          <a:p>
            <a:pPr>
              <a:spcBef>
                <a:spcPts val="600"/>
              </a:spcBef>
              <a:buClr>
                <a:srgbClr val="669900"/>
              </a:buClr>
            </a:pPr>
            <a:r>
              <a:rPr lang="en-US" sz="2800" smtClean="0"/>
              <a:t>increase of horizontal damping partition (</a:t>
            </a:r>
            <a:r>
              <a:rPr 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800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smtClean="0"/>
              <a:t>)</a:t>
            </a:r>
          </a:p>
          <a:p>
            <a:pPr>
              <a:spcBef>
                <a:spcPts val="1800"/>
              </a:spcBef>
              <a:buFont typeface="Wingdings" pitchFamily="2" charset="2"/>
              <a:buChar char="3"/>
            </a:pPr>
            <a:r>
              <a:rPr lang="en-US" sz="1800" smtClean="0">
                <a:solidFill>
                  <a:schemeClr val="accent6">
                    <a:lumMod val="50000"/>
                  </a:schemeClr>
                </a:solidFill>
              </a:rPr>
              <a:t>A. Streun  &amp; A. Wrulich, </a:t>
            </a:r>
            <a:r>
              <a:rPr lang="en-US" sz="1800" i="1" smtClean="0">
                <a:solidFill>
                  <a:schemeClr val="accent6">
                    <a:lumMod val="50000"/>
                  </a:schemeClr>
                </a:solidFill>
              </a:rPr>
              <a:t>Compact low emittance light sources  based on longitudinal gradient  bending magnets, </a:t>
            </a:r>
            <a:r>
              <a:rPr lang="en-US" sz="1800" smtClean="0">
                <a:solidFill>
                  <a:schemeClr val="accent6">
                    <a:lumMod val="50000"/>
                  </a:schemeClr>
                </a:solidFill>
              </a:rPr>
              <a:t>NIM </a:t>
            </a:r>
            <a:r>
              <a:rPr lang="de-DE" sz="1800" smtClean="0">
                <a:solidFill>
                  <a:schemeClr val="accent6">
                    <a:lumMod val="50000"/>
                  </a:schemeClr>
                </a:solidFill>
              </a:rPr>
              <a:t>A770 (2015) 98–112</a:t>
            </a:r>
          </a:p>
          <a:p>
            <a:pPr>
              <a:spcBef>
                <a:spcPts val="600"/>
              </a:spcBef>
              <a:buFont typeface="Wingdings" pitchFamily="2" charset="2"/>
              <a:buChar char="3"/>
            </a:pPr>
            <a:r>
              <a:rPr lang="en-US" sz="180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en-US" sz="180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n-US" sz="1800" smtClean="0">
                <a:solidFill>
                  <a:schemeClr val="accent6">
                    <a:lumMod val="50000"/>
                  </a:schemeClr>
                </a:solidFill>
              </a:rPr>
              <a:t>Streun, </a:t>
            </a:r>
            <a:r>
              <a:rPr lang="en-US" sz="1800" i="1" smtClean="0">
                <a:solidFill>
                  <a:schemeClr val="accent6">
                    <a:lumMod val="50000"/>
                  </a:schemeClr>
                </a:solidFill>
              </a:rPr>
              <a:t>The anti-bend cell for ultralow emittance storage ring lattices</a:t>
            </a:r>
            <a:r>
              <a:rPr lang="en-US" sz="180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br>
              <a:rPr lang="en-US" sz="180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1800" smtClean="0">
                <a:solidFill>
                  <a:schemeClr val="accent6">
                    <a:lumMod val="50000"/>
                  </a:schemeClr>
                </a:solidFill>
              </a:rPr>
              <a:t>NIM </a:t>
            </a:r>
            <a:r>
              <a:rPr lang="de-DE" sz="1800" smtClean="0">
                <a:solidFill>
                  <a:schemeClr val="accent6">
                    <a:lumMod val="50000"/>
                  </a:schemeClr>
                </a:solidFill>
              </a:rPr>
              <a:t>A737 </a:t>
            </a:r>
            <a:r>
              <a:rPr lang="de-DE" sz="180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de-DE" sz="1800" smtClean="0">
                <a:solidFill>
                  <a:schemeClr val="accent6">
                    <a:lumMod val="50000"/>
                  </a:schemeClr>
                </a:solidFill>
              </a:rPr>
              <a:t>2014) 148–154</a:t>
            </a:r>
            <a:r>
              <a:rPr lang="de-DE" sz="280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de-DE" sz="2800">
                <a:solidFill>
                  <a:schemeClr val="accent6">
                    <a:lumMod val="50000"/>
                  </a:schemeClr>
                </a:solidFill>
              </a:rPr>
            </a:br>
            <a:endParaRPr lang="de-DE" sz="2800">
              <a:solidFill>
                <a:schemeClr val="accent6">
                  <a:lumMod val="50000"/>
                </a:schemeClr>
              </a:solidFill>
            </a:endParaRPr>
          </a:p>
          <a:p>
            <a:pPr marL="1143000" lvl="1"/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val="219663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75" y="2924944"/>
            <a:ext cx="3880467" cy="305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0884" name="Oval 4"/>
          <p:cNvSpPr>
            <a:spLocks noChangeArrowheads="1"/>
          </p:cNvSpPr>
          <p:nvPr/>
        </p:nvSpPr>
        <p:spPr bwMode="auto">
          <a:xfrm>
            <a:off x="3779913" y="6029628"/>
            <a:ext cx="1315668" cy="497214"/>
          </a:xfrm>
          <a:prstGeom prst="ellipse">
            <a:avLst/>
          </a:prstGeom>
          <a:solidFill>
            <a:srgbClr val="00FF00">
              <a:alpha val="4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9933"/>
                </a:solidFill>
                <a:round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0898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343792" y="692696"/>
            <a:ext cx="8424862" cy="6092699"/>
          </a:xfrm>
          <a:noFill/>
          <a:ln/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de-DE" sz="2400" smtClean="0"/>
              <a:t>Traditional “theoretical minimum emittance” (TME)</a:t>
            </a:r>
          </a:p>
          <a:p>
            <a:pPr lvl="1">
              <a:lnSpc>
                <a:spcPct val="120000"/>
              </a:lnSpc>
            </a:pPr>
            <a:r>
              <a:rPr lang="en-US" altLang="de-DE" sz="2000" smtClean="0"/>
              <a:t>base cell for multi-bend achromat lattices</a:t>
            </a:r>
          </a:p>
          <a:p>
            <a:pPr lvl="1">
              <a:lnSpc>
                <a:spcPct val="120000"/>
              </a:lnSpc>
            </a:pPr>
            <a:r>
              <a:rPr lang="en-US" altLang="de-DE" sz="2000" smtClean="0"/>
              <a:t>minimum emittance (TME) conditions</a:t>
            </a:r>
            <a:endParaRPr lang="en-US" altLang="de-DE" sz="2400" smtClean="0"/>
          </a:p>
          <a:p>
            <a:pPr marL="0" indent="0">
              <a:lnSpc>
                <a:spcPct val="120000"/>
              </a:lnSpc>
              <a:buNone/>
            </a:pPr>
            <a:endParaRPr lang="en-US" altLang="de-DE" sz="2400" smtClean="0"/>
          </a:p>
          <a:p>
            <a:pPr marL="0" indent="0">
              <a:lnSpc>
                <a:spcPct val="120000"/>
              </a:lnSpc>
              <a:buNone/>
            </a:pPr>
            <a:endParaRPr lang="en-US" altLang="de-DE" sz="2400" smtClean="0"/>
          </a:p>
          <a:p>
            <a:pPr>
              <a:lnSpc>
                <a:spcPct val="120000"/>
              </a:lnSpc>
            </a:pPr>
            <a:r>
              <a:rPr lang="en-US" altLang="de-DE" sz="2400" smtClean="0"/>
              <a:t>Deviations </a:t>
            </a:r>
            <a:r>
              <a:rPr lang="en-US" altLang="de-DE" sz="2400"/>
              <a:t>from </a:t>
            </a:r>
            <a:r>
              <a:rPr lang="en-US" altLang="de-DE" sz="2400" smtClean="0"/>
              <a:t>TME </a:t>
            </a:r>
            <a:r>
              <a:rPr lang="en-US" altLang="de-DE" sz="2400"/>
              <a:t>conditions</a:t>
            </a:r>
          </a:p>
          <a:p>
            <a:pPr>
              <a:lnSpc>
                <a:spcPct val="120000"/>
              </a:lnSpc>
            </a:pPr>
            <a:endParaRPr lang="en-US" altLang="de-DE" sz="2400"/>
          </a:p>
          <a:p>
            <a:pPr marL="0" indent="0">
              <a:lnSpc>
                <a:spcPct val="120000"/>
              </a:lnSpc>
              <a:buNone/>
            </a:pPr>
            <a:endParaRPr lang="en-US" altLang="de-DE" sz="2400"/>
          </a:p>
          <a:p>
            <a:pPr>
              <a:lnSpc>
                <a:spcPct val="120000"/>
              </a:lnSpc>
            </a:pPr>
            <a:r>
              <a:rPr lang="en-US" altLang="de-DE" sz="2400" b="1">
                <a:solidFill>
                  <a:srgbClr val="0000FF"/>
                </a:solidFill>
              </a:rPr>
              <a:t>Ellipse </a:t>
            </a:r>
            <a:r>
              <a:rPr lang="en-US" altLang="de-DE" sz="2400" b="1" smtClean="0">
                <a:solidFill>
                  <a:srgbClr val="0000FF"/>
                </a:solidFill>
              </a:rPr>
              <a:t>equations for emittance</a:t>
            </a:r>
            <a:endParaRPr lang="en-US" altLang="de-DE" sz="2400" b="1" baseline="30000" smtClean="0">
              <a:solidFill>
                <a:srgbClr val="0000FF"/>
              </a:solidFill>
              <a:sym typeface="Wingdings"/>
            </a:endParaRPr>
          </a:p>
          <a:p>
            <a:pPr>
              <a:lnSpc>
                <a:spcPct val="120000"/>
              </a:lnSpc>
            </a:pPr>
            <a:endParaRPr lang="en-US" altLang="de-DE" sz="2400" baseline="30000"/>
          </a:p>
          <a:p>
            <a:pPr>
              <a:lnSpc>
                <a:spcPct val="120000"/>
              </a:lnSpc>
            </a:pPr>
            <a:endParaRPr lang="en-US" altLang="de-DE" sz="2400"/>
          </a:p>
          <a:p>
            <a:pPr>
              <a:lnSpc>
                <a:spcPct val="120000"/>
              </a:lnSpc>
            </a:pPr>
            <a:r>
              <a:rPr lang="en-US" altLang="de-DE" sz="2400" b="1">
                <a:solidFill>
                  <a:schemeClr val="accent6">
                    <a:lumMod val="75000"/>
                  </a:schemeClr>
                </a:solidFill>
              </a:rPr>
              <a:t>Cell phase </a:t>
            </a:r>
            <a:r>
              <a:rPr lang="en-US" altLang="de-DE" sz="2400" b="1" smtClean="0">
                <a:solidFill>
                  <a:schemeClr val="accent6">
                    <a:lumMod val="75000"/>
                  </a:schemeClr>
                </a:solidFill>
              </a:rPr>
              <a:t>advance</a:t>
            </a:r>
            <a:endParaRPr lang="en-US" altLang="de-DE" sz="2400" b="1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altLang="de-DE" sz="2400"/>
          </a:p>
          <a:p>
            <a:pPr>
              <a:lnSpc>
                <a:spcPct val="120000"/>
              </a:lnSpc>
            </a:pPr>
            <a:endParaRPr lang="en-US" altLang="de-DE" sz="2400"/>
          </a:p>
          <a:p>
            <a:pPr marL="0" indent="0">
              <a:lnSpc>
                <a:spcPct val="120000"/>
              </a:lnSpc>
              <a:buNone/>
            </a:pPr>
            <a:r>
              <a:rPr lang="en-US" altLang="de-DE" sz="2400" smtClean="0">
                <a:sym typeface="Wingdings"/>
              </a:rPr>
              <a:t></a:t>
            </a:r>
            <a:r>
              <a:rPr lang="en-US" altLang="de-DE" sz="2400" smtClean="0"/>
              <a:t> </a:t>
            </a:r>
            <a:r>
              <a:rPr lang="en-US" altLang="de-DE" sz="2400"/>
              <a:t>R</a:t>
            </a:r>
            <a:r>
              <a:rPr lang="en-US" altLang="de-DE" sz="2400" smtClean="0"/>
              <a:t>eal </a:t>
            </a:r>
            <a:r>
              <a:rPr lang="en-US" altLang="de-DE" sz="2400"/>
              <a:t>cells:     </a:t>
            </a:r>
            <a:r>
              <a:rPr lang="en-US" altLang="de-DE" sz="2400" i="1">
                <a:latin typeface="Symbol" pitchFamily="18" charset="2"/>
              </a:rPr>
              <a:t>m</a:t>
            </a:r>
            <a:r>
              <a:rPr lang="en-US" altLang="de-DE" sz="2400">
                <a:latin typeface="Times New Roman" pitchFamily="18" charset="0"/>
              </a:rPr>
              <a:t> &lt; 180</a:t>
            </a:r>
            <a:r>
              <a:rPr lang="en-US" altLang="de-DE" sz="2400">
                <a:latin typeface="Times New Roman" pitchFamily="18" charset="0"/>
                <a:cs typeface="Arial" charset="0"/>
              </a:rPr>
              <a:t>°</a:t>
            </a:r>
            <a:r>
              <a:rPr lang="en-US" altLang="de-DE" sz="2400">
                <a:cs typeface="Arial" charset="0"/>
              </a:rPr>
              <a:t>   </a:t>
            </a:r>
            <a:r>
              <a:rPr lang="en-US" altLang="de-DE" sz="2400" smtClean="0">
                <a:cs typeface="Arial" charset="0"/>
              </a:rPr>
              <a:t> </a:t>
            </a:r>
            <a:r>
              <a:rPr lang="en-US" altLang="de-DE" sz="2400" smtClean="0">
                <a:cs typeface="Arial" charset="0"/>
                <a:sym typeface="Wingdings" pitchFamily="2" charset="2"/>
              </a:rPr>
              <a:t></a:t>
            </a:r>
            <a:r>
              <a:rPr lang="en-US" altLang="de-DE" sz="2400" smtClean="0">
                <a:cs typeface="Arial" charset="0"/>
              </a:rPr>
              <a:t>     </a:t>
            </a:r>
            <a:r>
              <a:rPr lang="en-US" altLang="de-DE" sz="2400" i="1">
                <a:latin typeface="Times New Roman" pitchFamily="18" charset="0"/>
                <a:cs typeface="Arial" charset="0"/>
              </a:rPr>
              <a:t>F</a:t>
            </a:r>
            <a:r>
              <a:rPr lang="en-US" altLang="de-DE" sz="2400">
                <a:latin typeface="Times New Roman" pitchFamily="18" charset="0"/>
                <a:cs typeface="Arial" charset="0"/>
              </a:rPr>
              <a:t> ~ </a:t>
            </a:r>
            <a:r>
              <a:rPr lang="en-US" altLang="de-DE" sz="2400" smtClean="0">
                <a:latin typeface="Times New Roman" pitchFamily="18" charset="0"/>
                <a:cs typeface="Arial" charset="0"/>
              </a:rPr>
              <a:t>3...6</a:t>
            </a:r>
          </a:p>
        </p:txBody>
      </p:sp>
      <p:sp>
        <p:nvSpPr>
          <p:cNvPr id="250889" name="Text Box 9"/>
          <p:cNvSpPr txBox="1">
            <a:spLocks noChangeArrowheads="1"/>
          </p:cNvSpPr>
          <p:nvPr/>
        </p:nvSpPr>
        <p:spPr bwMode="auto">
          <a:xfrm>
            <a:off x="0" y="-2"/>
            <a:ext cx="9144000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ct val="20000"/>
              </a:spcAft>
            </a:pPr>
            <a:r>
              <a:rPr lang="en-US" altLang="de-DE" sz="3600" b="1" i="0" smtClean="0">
                <a:solidFill>
                  <a:schemeClr val="bg2"/>
                </a:solidFill>
              </a:rPr>
              <a:t>The dilemma of the TME-cell</a:t>
            </a:r>
            <a:endParaRPr lang="en-US" altLang="de-DE" sz="3600" b="1" i="0">
              <a:solidFill>
                <a:schemeClr val="bg2"/>
              </a:solidFill>
            </a:endParaRPr>
          </a:p>
        </p:txBody>
      </p:sp>
      <p:graphicFrame>
        <p:nvGraphicFramePr>
          <p:cNvPr id="25089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721619"/>
              </p:ext>
            </p:extLst>
          </p:nvPr>
        </p:nvGraphicFramePr>
        <p:xfrm>
          <a:off x="1337033" y="2970886"/>
          <a:ext cx="323496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51" name="Equation" r:id="rId5" imgW="1930320" imgH="457200" progId="Equation.3">
                  <p:embed/>
                </p:oleObj>
              </mc:Choice>
              <mc:Fallback>
                <p:oleObj name="Equation" r:id="rId5" imgW="19303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7033" y="2970886"/>
                        <a:ext cx="3234967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136002"/>
              </p:ext>
            </p:extLst>
          </p:nvPr>
        </p:nvGraphicFramePr>
        <p:xfrm>
          <a:off x="1187624" y="4323335"/>
          <a:ext cx="3384376" cy="473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52" name="Equation" r:id="rId7" imgW="1726920" imgH="241200" progId="Equation.3">
                  <p:embed/>
                </p:oleObj>
              </mc:Choice>
              <mc:Fallback>
                <p:oleObj name="Equation" r:id="rId7" imgW="17269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323335"/>
                        <a:ext cx="3384376" cy="4737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995923"/>
              </p:ext>
            </p:extLst>
          </p:nvPr>
        </p:nvGraphicFramePr>
        <p:xfrm>
          <a:off x="941388" y="5241925"/>
          <a:ext cx="243681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53" name="Equation" r:id="rId9" imgW="1371600" imgH="419040" progId="Equation.3">
                  <p:embed/>
                </p:oleObj>
              </mc:Choice>
              <mc:Fallback>
                <p:oleObj name="Equation" r:id="rId9" imgW="13716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5241925"/>
                        <a:ext cx="2436812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855871"/>
              </p:ext>
            </p:extLst>
          </p:nvPr>
        </p:nvGraphicFramePr>
        <p:xfrm>
          <a:off x="1403648" y="1757786"/>
          <a:ext cx="3990975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54" name="Equation" r:id="rId11" imgW="2349360" imgH="444240" progId="Equation.3">
                  <p:embed/>
                </p:oleObj>
              </mc:Choice>
              <mc:Fallback>
                <p:oleObj name="Equation" r:id="rId11" imgW="2349360" imgH="4442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757786"/>
                        <a:ext cx="3990975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5974804" y="1248196"/>
            <a:ext cx="2793850" cy="1400498"/>
            <a:chOff x="4918512" y="980728"/>
            <a:chExt cx="3459701" cy="1717159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5148064" y="1916832"/>
              <a:ext cx="2880320" cy="69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6084168" y="1920317"/>
              <a:ext cx="936104" cy="14750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147462" y="1931677"/>
              <a:ext cx="144016" cy="1475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901693" y="1931677"/>
              <a:ext cx="144016" cy="1475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078994" y="1040474"/>
              <a:ext cx="2942376" cy="670728"/>
            </a:xfrm>
            <a:custGeom>
              <a:avLst/>
              <a:gdLst>
                <a:gd name="connsiteX0" fmla="*/ 0 w 2942376"/>
                <a:gd name="connsiteY0" fmla="*/ 9728 h 670728"/>
                <a:gd name="connsiteX1" fmla="*/ 470780 w 2942376"/>
                <a:gd name="connsiteY1" fmla="*/ 91209 h 670728"/>
                <a:gd name="connsiteX2" fmla="*/ 1493822 w 2942376"/>
                <a:gd name="connsiteY2" fmla="*/ 670631 h 670728"/>
                <a:gd name="connsiteX3" fmla="*/ 2507810 w 2942376"/>
                <a:gd name="connsiteY3" fmla="*/ 136476 h 670728"/>
                <a:gd name="connsiteX4" fmla="*/ 2942376 w 2942376"/>
                <a:gd name="connsiteY4" fmla="*/ 18781 h 670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2376" h="670728">
                  <a:moveTo>
                    <a:pt x="0" y="9728"/>
                  </a:moveTo>
                  <a:cubicBezTo>
                    <a:pt x="110905" y="-4607"/>
                    <a:pt x="221810" y="-18942"/>
                    <a:pt x="470780" y="91209"/>
                  </a:cubicBezTo>
                  <a:cubicBezTo>
                    <a:pt x="719750" y="201360"/>
                    <a:pt x="1154317" y="663087"/>
                    <a:pt x="1493822" y="670631"/>
                  </a:cubicBezTo>
                  <a:cubicBezTo>
                    <a:pt x="1833327" y="678175"/>
                    <a:pt x="2266384" y="245118"/>
                    <a:pt x="2507810" y="136476"/>
                  </a:cubicBezTo>
                  <a:cubicBezTo>
                    <a:pt x="2749236" y="27834"/>
                    <a:pt x="2845806" y="23307"/>
                    <a:pt x="2942376" y="18781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078994" y="1268760"/>
              <a:ext cx="2942376" cy="487764"/>
            </a:xfrm>
            <a:custGeom>
              <a:avLst/>
              <a:gdLst>
                <a:gd name="connsiteX0" fmla="*/ 0 w 2942376"/>
                <a:gd name="connsiteY0" fmla="*/ 9728 h 670728"/>
                <a:gd name="connsiteX1" fmla="*/ 470780 w 2942376"/>
                <a:gd name="connsiteY1" fmla="*/ 91209 h 670728"/>
                <a:gd name="connsiteX2" fmla="*/ 1493822 w 2942376"/>
                <a:gd name="connsiteY2" fmla="*/ 670631 h 670728"/>
                <a:gd name="connsiteX3" fmla="*/ 2507810 w 2942376"/>
                <a:gd name="connsiteY3" fmla="*/ 136476 h 670728"/>
                <a:gd name="connsiteX4" fmla="*/ 2942376 w 2942376"/>
                <a:gd name="connsiteY4" fmla="*/ 18781 h 670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2376" h="670728">
                  <a:moveTo>
                    <a:pt x="0" y="9728"/>
                  </a:moveTo>
                  <a:cubicBezTo>
                    <a:pt x="110905" y="-4607"/>
                    <a:pt x="221810" y="-18942"/>
                    <a:pt x="470780" y="91209"/>
                  </a:cubicBezTo>
                  <a:cubicBezTo>
                    <a:pt x="719750" y="201360"/>
                    <a:pt x="1154317" y="663087"/>
                    <a:pt x="1493822" y="670631"/>
                  </a:cubicBezTo>
                  <a:cubicBezTo>
                    <a:pt x="1833327" y="678175"/>
                    <a:pt x="2266384" y="245118"/>
                    <a:pt x="2507810" y="136476"/>
                  </a:cubicBezTo>
                  <a:cubicBezTo>
                    <a:pt x="2749236" y="27834"/>
                    <a:pt x="2845806" y="23307"/>
                    <a:pt x="2942376" y="18781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>
              <a:off x="6050088" y="1065772"/>
              <a:ext cx="1447894" cy="464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 eaLnBrk="0" hangingPunct="0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altLang="de-DE" sz="2000" b="1" i="1">
                  <a:solidFill>
                    <a:srgbClr val="0000FF"/>
                  </a:solidFill>
                  <a:latin typeface="Symbol" pitchFamily="18" charset="2"/>
                  <a:ea typeface="Lucida Sans Unicode" pitchFamily="34" charset="0"/>
                  <a:cs typeface="Lucida Sans Unicode" pitchFamily="34" charset="0"/>
                </a:rPr>
                <a:t>b</a:t>
              </a:r>
              <a:r>
                <a:rPr lang="en-US" altLang="de-DE" sz="2000" b="1" i="1" baseline="-25000">
                  <a:solidFill>
                    <a:srgbClr val="0000FF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rPr>
                <a:t>x</a:t>
              </a:r>
              <a:r>
                <a:rPr lang="en-US" altLang="de-DE" sz="2000" b="1" i="1">
                  <a:latin typeface="Times New Roman" pitchFamily="18" charset="0"/>
                  <a:ea typeface="Lucida Sans Unicode" pitchFamily="34" charset="0"/>
                  <a:cs typeface="Lucida Sans Unicode" pitchFamily="34" charset="0"/>
                </a:rPr>
                <a:t>  </a:t>
              </a:r>
              <a:r>
                <a:rPr lang="en-US" altLang="de-DE" sz="2000" b="1" i="1" smtClean="0">
                  <a:latin typeface="Times New Roman" pitchFamily="18" charset="0"/>
                  <a:ea typeface="Lucida Sans Unicode" pitchFamily="34" charset="0"/>
                  <a:cs typeface="Lucida Sans Unicode" pitchFamily="34" charset="0"/>
                </a:rPr>
                <a:t> </a:t>
              </a:r>
              <a:r>
                <a:rPr lang="en-US" altLang="de-DE" sz="2000" b="1" i="1" smtClean="0">
                  <a:solidFill>
                    <a:srgbClr val="00B050"/>
                  </a:solidFill>
                  <a:latin typeface="Symbol" pitchFamily="18" charset="2"/>
                  <a:ea typeface="Lucida Sans Unicode" pitchFamily="34" charset="0"/>
                  <a:cs typeface="Lucida Sans Unicode" pitchFamily="34" charset="0"/>
                </a:rPr>
                <a:t>h</a:t>
              </a:r>
              <a:r>
                <a:rPr lang="en-US" altLang="de-DE" sz="2000" b="1" i="1" smtClean="0">
                  <a:solidFill>
                    <a:srgbClr val="FF0066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rPr>
                <a:t> </a:t>
              </a:r>
              <a:endParaRPr lang="en-US" altLang="de-DE" sz="2000" b="1" i="1">
                <a:solidFill>
                  <a:srgbClr val="00FF00"/>
                </a:solidFill>
                <a:latin typeface="Symbol" pitchFamily="18" charset="2"/>
                <a:ea typeface="Lucida Sans Unicode" pitchFamily="34" charset="0"/>
                <a:cs typeface="Lucida Sans Unicode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18513" y="2051557"/>
              <a:ext cx="3433238" cy="641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rgbClr val="0000FF"/>
                  </a:solidFill>
                </a:rPr>
                <a:t>homogeneous bend, </a:t>
              </a:r>
            </a:p>
            <a:p>
              <a:pPr algn="ctr"/>
              <a:r>
                <a:rPr lang="en-US" sz="1400" smtClean="0">
                  <a:solidFill>
                    <a:srgbClr val="0000FF"/>
                  </a:solidFill>
                </a:rPr>
                <a:t>length </a:t>
              </a:r>
              <a:r>
                <a:rPr lang="en-US" sz="1400" i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1400" smtClean="0">
                  <a:solidFill>
                    <a:srgbClr val="0000FF"/>
                  </a:solidFill>
                </a:rPr>
                <a:t> , curvature </a:t>
              </a:r>
              <a:r>
                <a:rPr lang="en-US" sz="1400" i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  </a:t>
              </a:r>
              <a:r>
                <a:rPr lang="en-US" sz="140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1/</a:t>
              </a:r>
              <a:r>
                <a:rPr lang="en-US" sz="1400" i="1" smtClean="0">
                  <a:solidFill>
                    <a:srgbClr val="0000FF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r</a:t>
              </a:r>
              <a:endParaRPr lang="de-DE" sz="1400" i="1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18512" y="2079179"/>
              <a:ext cx="687222" cy="377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rgbClr val="FF0000"/>
                  </a:solidFill>
                </a:rPr>
                <a:t>quad</a:t>
              </a:r>
              <a:endParaRPr lang="de-DE" sz="140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690991" y="2079179"/>
              <a:ext cx="687222" cy="377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rgbClr val="FF0000"/>
                  </a:solidFill>
                </a:rPr>
                <a:t>quad</a:t>
              </a:r>
              <a:endParaRPr lang="de-DE" sz="1400">
                <a:solidFill>
                  <a:srgbClr val="FF000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918512" y="980728"/>
              <a:ext cx="3433237" cy="1717159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406266" y="5985201"/>
            <a:ext cx="2485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3"/>
            </a:pPr>
            <a:r>
              <a:rPr lang="en-US" sz="1400" smtClean="0">
                <a:solidFill>
                  <a:schemeClr val="accent6">
                    <a:lumMod val="50000"/>
                  </a:schemeClr>
                </a:solidFill>
              </a:rPr>
              <a:t>S. C. Leeman &amp; A. Streun, </a:t>
            </a:r>
            <a:br>
              <a:rPr lang="en-US" sz="140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1400" smtClean="0">
                <a:solidFill>
                  <a:schemeClr val="accent6">
                    <a:lumMod val="50000"/>
                  </a:schemeClr>
                </a:solidFill>
              </a:rPr>
              <a:t>PR ST AB 14, 030701 (2011)</a:t>
            </a:r>
          </a:p>
        </p:txBody>
      </p:sp>
      <p:cxnSp>
        <p:nvCxnSpPr>
          <p:cNvPr id="24" name="Straight Connector 23"/>
          <p:cNvCxnSpPr>
            <a:stCxn id="5" idx="0"/>
          </p:cNvCxnSpPr>
          <p:nvPr/>
        </p:nvCxnSpPr>
        <p:spPr>
          <a:xfrm flipH="1" flipV="1">
            <a:off x="7292444" y="1248196"/>
            <a:ext cx="1646" cy="76632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95581" y="2924944"/>
            <a:ext cx="428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de-DE" sz="32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47285" y="5461580"/>
            <a:ext cx="428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de-DE"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6611" y="5892868"/>
            <a:ext cx="908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smtClean="0">
                <a:solidFill>
                  <a:srgbClr val="FF0000"/>
                </a:solidFill>
                <a:sym typeface="Wingdings"/>
              </a:rPr>
              <a:t></a:t>
            </a:r>
            <a:endParaRPr lang="de-DE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17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2332</Words>
  <Application>Microsoft Office PowerPoint</Application>
  <PresentationFormat>On-screen Show (4:3)</PresentationFormat>
  <Paragraphs>632</Paragraphs>
  <Slides>37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2" baseType="lpstr">
      <vt:lpstr>Arial</vt:lpstr>
      <vt:lpstr>Wingdings 2</vt:lpstr>
      <vt:lpstr>Calibri</vt:lpstr>
      <vt:lpstr>Symbol</vt:lpstr>
      <vt:lpstr>Arial Narrow</vt:lpstr>
      <vt:lpstr>Times</vt:lpstr>
      <vt:lpstr>Franklin Gothic Book</vt:lpstr>
      <vt:lpstr>Monotype Corsiva</vt:lpstr>
      <vt:lpstr>Wingdings</vt:lpstr>
      <vt:lpstr>ManuskriptGotisch</vt:lpstr>
      <vt:lpstr>Lucida Sans Unicode</vt:lpstr>
      <vt:lpstr>Courier New</vt:lpstr>
      <vt:lpstr>Times New Roman</vt:lpstr>
      <vt:lpstr>Office Theme</vt:lpstr>
      <vt:lpstr>Equation</vt:lpstr>
      <vt:lpstr>SLS-2 Upgrade of the Swiss Light Source</vt:lpstr>
      <vt:lpstr>1. The SLS </vt:lpstr>
      <vt:lpstr>SLS beam lines </vt:lpstr>
      <vt:lpstr>SLS major achievements</vt:lpstr>
      <vt:lpstr>Need for a new lattice concept</vt:lpstr>
      <vt:lpstr>Upgrade summary: storage ring  old   new</vt:lpstr>
      <vt:lpstr>Upgrade summary: impact </vt:lpstr>
      <vt:lpstr>2. SLS-2 low emittance lattice concept</vt:lpstr>
      <vt:lpstr>PowerPoint Presentation</vt:lpstr>
      <vt:lpstr>1st step      The longitudinal gradient bend (LGB)</vt:lpstr>
      <vt:lpstr>LGB optimization with optics constraints</vt:lpstr>
      <vt:lpstr>2nd step      The anti-bend (AB) [or reverse/inverse bend]</vt:lpstr>
      <vt:lpstr>Momentum compaction </vt:lpstr>
      <vt:lpstr>in a nutshell  the way to minimum emittance</vt:lpstr>
      <vt:lpstr>SLS-2 LGB/AB-cell</vt:lpstr>
      <vt:lpstr>3. SLS-2 period-12  7-BA lattice</vt:lpstr>
      <vt:lpstr>Lattice parameters</vt:lpstr>
      <vt:lpstr>Problems with previous period-3 lattice</vt:lpstr>
      <vt:lpstr>Non-linear optimization</vt:lpstr>
      <vt:lpstr>Tune footprints period 3 and 12</vt:lpstr>
      <vt:lpstr>Dynamic apertures period 3 and 12</vt:lpstr>
      <vt:lpstr>Momentum acceptance and ½-integer crossing</vt:lpstr>
      <vt:lpstr>Source point shifts </vt:lpstr>
      <vt:lpstr>5L straight:  period-12 lattice and existing SLS girders</vt:lpstr>
      <vt:lpstr>Straight sections</vt:lpstr>
      <vt:lpstr>Brightness</vt:lpstr>
      <vt:lpstr>4. Design Progress </vt:lpstr>
      <vt:lpstr>Single bunch longitudinal: microwave instability</vt:lpstr>
      <vt:lpstr>Multi-bunch longitudinal: cavity HOMs</vt:lpstr>
      <vt:lpstr>Orbit and optics correction</vt:lpstr>
      <vt:lpstr>Vacuum system</vt:lpstr>
      <vt:lpstr>Anti-septum injection scheme</vt:lpstr>
      <vt:lpstr>Longitudinal gradient super-bend</vt:lpstr>
      <vt:lpstr>Superbend magnetic design</vt:lpstr>
      <vt:lpstr>Superbend components and parameters</vt:lpstr>
      <vt:lpstr>5. Outlook: SLS-2 roadmap</vt:lpstr>
      <vt:lpstr>SLS-2 accelerator project “cloud”</vt:lpstr>
    </vt:vector>
  </TitlesOfParts>
  <Company>PSI - Paul Scherrer 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Streun Andreas</dc:creator>
  <cp:lastModifiedBy>Streun Andreas</cp:lastModifiedBy>
  <cp:revision>510</cp:revision>
  <cp:lastPrinted>2016-03-03T11:00:56Z</cp:lastPrinted>
  <dcterms:created xsi:type="dcterms:W3CDTF">2014-11-06T11:00:30Z</dcterms:created>
  <dcterms:modified xsi:type="dcterms:W3CDTF">2016-12-01T06:31:30Z</dcterms:modified>
</cp:coreProperties>
</file>