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3"/>
  </p:notesMasterIdLst>
  <p:sldIdLst>
    <p:sldId id="256" r:id="rId2"/>
    <p:sldId id="307" r:id="rId3"/>
    <p:sldId id="324" r:id="rId4"/>
    <p:sldId id="308" r:id="rId5"/>
    <p:sldId id="327" r:id="rId6"/>
    <p:sldId id="319" r:id="rId7"/>
    <p:sldId id="320" r:id="rId8"/>
    <p:sldId id="325" r:id="rId9"/>
    <p:sldId id="316" r:id="rId10"/>
    <p:sldId id="326" r:id="rId11"/>
    <p:sldId id="317" r:id="rId12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kolova" initials="n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9900"/>
    <a:srgbClr val="FFFFFF"/>
    <a:srgbClr val="C1CD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37" autoAdjust="0"/>
    <p:restoredTop sz="71450" autoAdjust="0"/>
  </p:normalViewPr>
  <p:slideViewPr>
    <p:cSldViewPr snapToGrid="0" snapToObjects="1">
      <p:cViewPr varScale="1">
        <p:scale>
          <a:sx n="70" d="100"/>
          <a:sy n="70" d="100"/>
        </p:scale>
        <p:origin x="-104" y="-6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-330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commentAuthors" Target="commentAuthors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BECEAF-5AFA-458B-8787-531EA5429C95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E31CF5BA-3B38-4EBA-A5E5-35E7A8CAB775}">
      <dgm:prSet phldrT="[Text]" custT="1"/>
      <dgm:spPr/>
      <dgm:t>
        <a:bodyPr/>
        <a:lstStyle/>
        <a:p>
          <a:r>
            <a:rPr lang="en-US" sz="1800" dirty="0" smtClean="0"/>
            <a:t>Pull Message</a:t>
          </a:r>
          <a:endParaRPr lang="de-DE" sz="1800" dirty="0"/>
        </a:p>
      </dgm:t>
    </dgm:pt>
    <dgm:pt modelId="{469AB238-3AF9-4D15-A929-71979432A347}" type="parTrans" cxnId="{60830301-8757-407B-B3A0-C2BF788CA7AF}">
      <dgm:prSet/>
      <dgm:spPr/>
      <dgm:t>
        <a:bodyPr/>
        <a:lstStyle/>
        <a:p>
          <a:endParaRPr lang="de-DE"/>
        </a:p>
      </dgm:t>
    </dgm:pt>
    <dgm:pt modelId="{0A9650C6-983D-4D85-B785-046116DFC6C5}" type="sibTrans" cxnId="{60830301-8757-407B-B3A0-C2BF788CA7AF}">
      <dgm:prSet/>
      <dgm:spPr/>
      <dgm:t>
        <a:bodyPr/>
        <a:lstStyle/>
        <a:p>
          <a:endParaRPr lang="de-DE"/>
        </a:p>
      </dgm:t>
    </dgm:pt>
    <dgm:pt modelId="{963067D8-798D-4CC4-9152-8FDE1A050CCA}">
      <dgm:prSet phldrT="[Text]" custT="1"/>
      <dgm:spPr/>
      <dgm:t>
        <a:bodyPr/>
        <a:lstStyle/>
        <a:p>
          <a:r>
            <a:rPr lang="en-US" sz="1800" dirty="0" err="1" smtClean="0"/>
            <a:t>Bitshuffle</a:t>
          </a:r>
          <a:r>
            <a:rPr lang="en-US" sz="1800" dirty="0" smtClean="0"/>
            <a:t> lz4 Decompress</a:t>
          </a:r>
          <a:endParaRPr lang="de-DE" sz="1800" dirty="0"/>
        </a:p>
      </dgm:t>
    </dgm:pt>
    <dgm:pt modelId="{A4A0B320-1006-4254-9337-9183C06CCA10}" type="parTrans" cxnId="{75E3C5C4-F690-443A-9AD8-7BB117376167}">
      <dgm:prSet/>
      <dgm:spPr/>
      <dgm:t>
        <a:bodyPr/>
        <a:lstStyle/>
        <a:p>
          <a:endParaRPr lang="de-DE"/>
        </a:p>
      </dgm:t>
    </dgm:pt>
    <dgm:pt modelId="{2BEB84AB-CAB1-4B94-84C1-CFDEE3B74B31}" type="sibTrans" cxnId="{75E3C5C4-F690-443A-9AD8-7BB117376167}">
      <dgm:prSet/>
      <dgm:spPr/>
      <dgm:t>
        <a:bodyPr/>
        <a:lstStyle/>
        <a:p>
          <a:endParaRPr lang="de-DE"/>
        </a:p>
      </dgm:t>
    </dgm:pt>
    <dgm:pt modelId="{A656FC94-372B-4477-8C4F-0C5C1E298A81}">
      <dgm:prSet phldrT="[Text]" custT="1"/>
      <dgm:spPr/>
      <dgm:t>
        <a:bodyPr/>
        <a:lstStyle/>
        <a:p>
          <a:r>
            <a:rPr lang="en-US" sz="1800" dirty="0" smtClean="0"/>
            <a:t>Write </a:t>
          </a:r>
          <a:r>
            <a:rPr lang="en-US" sz="1800" dirty="0" err="1" smtClean="0"/>
            <a:t>cbf</a:t>
          </a:r>
          <a:endParaRPr lang="de-DE" sz="1800" dirty="0"/>
        </a:p>
      </dgm:t>
    </dgm:pt>
    <dgm:pt modelId="{8BCB2C66-79F6-4E5D-9666-154F984FD3C8}" type="parTrans" cxnId="{7AD203E3-DD1E-40F3-A618-64031B12626F}">
      <dgm:prSet/>
      <dgm:spPr/>
      <dgm:t>
        <a:bodyPr/>
        <a:lstStyle/>
        <a:p>
          <a:endParaRPr lang="de-DE"/>
        </a:p>
      </dgm:t>
    </dgm:pt>
    <dgm:pt modelId="{B738E070-C7A3-4F9F-9D08-B152FBA3CBCF}" type="sibTrans" cxnId="{7AD203E3-DD1E-40F3-A618-64031B12626F}">
      <dgm:prSet/>
      <dgm:spPr/>
      <dgm:t>
        <a:bodyPr/>
        <a:lstStyle/>
        <a:p>
          <a:endParaRPr lang="de-DE"/>
        </a:p>
      </dgm:t>
    </dgm:pt>
    <dgm:pt modelId="{011AE37E-5090-4DDF-9878-C7E378A81D15}">
      <dgm:prSet phldrT="[Text]" custT="1"/>
      <dgm:spPr/>
      <dgm:t>
        <a:bodyPr/>
        <a:lstStyle/>
        <a:p>
          <a:r>
            <a:rPr lang="en-US" sz="1800" dirty="0" smtClean="0"/>
            <a:t>Parse out configuration (once)</a:t>
          </a:r>
          <a:endParaRPr lang="de-DE" sz="1800" dirty="0"/>
        </a:p>
      </dgm:t>
    </dgm:pt>
    <dgm:pt modelId="{C48D96E2-857C-46F1-AE14-AD494DF0A9D1}" type="parTrans" cxnId="{1700A03C-9E11-45AE-AB09-263938968515}">
      <dgm:prSet/>
      <dgm:spPr/>
      <dgm:t>
        <a:bodyPr/>
        <a:lstStyle/>
        <a:p>
          <a:endParaRPr lang="de-DE"/>
        </a:p>
      </dgm:t>
    </dgm:pt>
    <dgm:pt modelId="{30D42436-A5A2-4667-B6D8-54E624766014}" type="sibTrans" cxnId="{1700A03C-9E11-45AE-AB09-263938968515}">
      <dgm:prSet/>
      <dgm:spPr/>
      <dgm:t>
        <a:bodyPr/>
        <a:lstStyle/>
        <a:p>
          <a:endParaRPr lang="de-DE"/>
        </a:p>
      </dgm:t>
    </dgm:pt>
    <dgm:pt modelId="{01418E91-00DD-4ED1-96AD-88BFE2DD9E56}" type="pres">
      <dgm:prSet presAssocID="{41BECEAF-5AFA-458B-8787-531EA5429C95}" presName="CompostProcess" presStyleCnt="0">
        <dgm:presLayoutVars>
          <dgm:dir/>
          <dgm:resizeHandles val="exact"/>
        </dgm:presLayoutVars>
      </dgm:prSet>
      <dgm:spPr/>
    </dgm:pt>
    <dgm:pt modelId="{AEEB0B3D-F701-4070-A429-99DA9782109C}" type="pres">
      <dgm:prSet presAssocID="{41BECEAF-5AFA-458B-8787-531EA5429C95}" presName="arrow" presStyleLbl="bgShp" presStyleIdx="0" presStyleCnt="1" custLinFactNeighborX="4030" custLinFactNeighborY="2018"/>
      <dgm:spPr/>
    </dgm:pt>
    <dgm:pt modelId="{096A9AA9-1F2A-4472-8AF4-8D833EB45942}" type="pres">
      <dgm:prSet presAssocID="{41BECEAF-5AFA-458B-8787-531EA5429C95}" presName="linearProcess" presStyleCnt="0"/>
      <dgm:spPr/>
    </dgm:pt>
    <dgm:pt modelId="{14F0CEB8-F24A-4E25-8FA4-F5904F309A9A}" type="pres">
      <dgm:prSet presAssocID="{E31CF5BA-3B38-4EBA-A5E5-35E7A8CAB775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BB55EFE-2C4F-4DA6-A062-4A040E89DDF9}" type="pres">
      <dgm:prSet presAssocID="{0A9650C6-983D-4D85-B785-046116DFC6C5}" presName="sibTrans" presStyleCnt="0"/>
      <dgm:spPr/>
    </dgm:pt>
    <dgm:pt modelId="{8DEF3E5B-0863-4314-A970-22BCBAB63DEF}" type="pres">
      <dgm:prSet presAssocID="{011AE37E-5090-4DDF-9878-C7E378A81D15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0A1ABF8-6794-418D-BF12-0BC40A33CB1B}" type="pres">
      <dgm:prSet presAssocID="{30D42436-A5A2-4667-B6D8-54E624766014}" presName="sibTrans" presStyleCnt="0"/>
      <dgm:spPr/>
    </dgm:pt>
    <dgm:pt modelId="{9CB9AC4A-D036-445D-8AD5-0C814DFA7700}" type="pres">
      <dgm:prSet presAssocID="{963067D8-798D-4CC4-9152-8FDE1A050CCA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C8FC43F-ECA3-41F2-B7EB-DFB7140DD00F}" type="pres">
      <dgm:prSet presAssocID="{2BEB84AB-CAB1-4B94-84C1-CFDEE3B74B31}" presName="sibTrans" presStyleCnt="0"/>
      <dgm:spPr/>
    </dgm:pt>
    <dgm:pt modelId="{E6E2DB06-391F-4EA5-8E55-0544BA4C4BD2}" type="pres">
      <dgm:prSet presAssocID="{A656FC94-372B-4477-8C4F-0C5C1E298A81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FB8EC23C-2771-40A9-B952-FFFF4FA41953}" type="presOf" srcId="{A656FC94-372B-4477-8C4F-0C5C1E298A81}" destId="{E6E2DB06-391F-4EA5-8E55-0544BA4C4BD2}" srcOrd="0" destOrd="0" presId="urn:microsoft.com/office/officeart/2005/8/layout/hProcess9"/>
    <dgm:cxn modelId="{75E3C5C4-F690-443A-9AD8-7BB117376167}" srcId="{41BECEAF-5AFA-458B-8787-531EA5429C95}" destId="{963067D8-798D-4CC4-9152-8FDE1A050CCA}" srcOrd="2" destOrd="0" parTransId="{A4A0B320-1006-4254-9337-9183C06CCA10}" sibTransId="{2BEB84AB-CAB1-4B94-84C1-CFDEE3B74B31}"/>
    <dgm:cxn modelId="{1700A03C-9E11-45AE-AB09-263938968515}" srcId="{41BECEAF-5AFA-458B-8787-531EA5429C95}" destId="{011AE37E-5090-4DDF-9878-C7E378A81D15}" srcOrd="1" destOrd="0" parTransId="{C48D96E2-857C-46F1-AE14-AD494DF0A9D1}" sibTransId="{30D42436-A5A2-4667-B6D8-54E624766014}"/>
    <dgm:cxn modelId="{7AD203E3-DD1E-40F3-A618-64031B12626F}" srcId="{41BECEAF-5AFA-458B-8787-531EA5429C95}" destId="{A656FC94-372B-4477-8C4F-0C5C1E298A81}" srcOrd="3" destOrd="0" parTransId="{8BCB2C66-79F6-4E5D-9666-154F984FD3C8}" sibTransId="{B738E070-C7A3-4F9F-9D08-B152FBA3CBCF}"/>
    <dgm:cxn modelId="{25EA1D26-EAAF-41E8-B0D6-9BBC89948489}" type="presOf" srcId="{41BECEAF-5AFA-458B-8787-531EA5429C95}" destId="{01418E91-00DD-4ED1-96AD-88BFE2DD9E56}" srcOrd="0" destOrd="0" presId="urn:microsoft.com/office/officeart/2005/8/layout/hProcess9"/>
    <dgm:cxn modelId="{60830301-8757-407B-B3A0-C2BF788CA7AF}" srcId="{41BECEAF-5AFA-458B-8787-531EA5429C95}" destId="{E31CF5BA-3B38-4EBA-A5E5-35E7A8CAB775}" srcOrd="0" destOrd="0" parTransId="{469AB238-3AF9-4D15-A929-71979432A347}" sibTransId="{0A9650C6-983D-4D85-B785-046116DFC6C5}"/>
    <dgm:cxn modelId="{47DA0C71-EFE3-416C-BE39-FED1CE9C2169}" type="presOf" srcId="{E31CF5BA-3B38-4EBA-A5E5-35E7A8CAB775}" destId="{14F0CEB8-F24A-4E25-8FA4-F5904F309A9A}" srcOrd="0" destOrd="0" presId="urn:microsoft.com/office/officeart/2005/8/layout/hProcess9"/>
    <dgm:cxn modelId="{407465EE-900B-44DA-AEA7-3EEB222C13B4}" type="presOf" srcId="{963067D8-798D-4CC4-9152-8FDE1A050CCA}" destId="{9CB9AC4A-D036-445D-8AD5-0C814DFA7700}" srcOrd="0" destOrd="0" presId="urn:microsoft.com/office/officeart/2005/8/layout/hProcess9"/>
    <dgm:cxn modelId="{7AA20BCC-7635-465B-9AE4-3956E4203639}" type="presOf" srcId="{011AE37E-5090-4DDF-9878-C7E378A81D15}" destId="{8DEF3E5B-0863-4314-A970-22BCBAB63DEF}" srcOrd="0" destOrd="0" presId="urn:microsoft.com/office/officeart/2005/8/layout/hProcess9"/>
    <dgm:cxn modelId="{73667F85-9E27-440E-8628-833B091CC98C}" type="presParOf" srcId="{01418E91-00DD-4ED1-96AD-88BFE2DD9E56}" destId="{AEEB0B3D-F701-4070-A429-99DA9782109C}" srcOrd="0" destOrd="0" presId="urn:microsoft.com/office/officeart/2005/8/layout/hProcess9"/>
    <dgm:cxn modelId="{CD02FB35-6DD1-415F-9BD4-8BDFE4B423A7}" type="presParOf" srcId="{01418E91-00DD-4ED1-96AD-88BFE2DD9E56}" destId="{096A9AA9-1F2A-4472-8AF4-8D833EB45942}" srcOrd="1" destOrd="0" presId="urn:microsoft.com/office/officeart/2005/8/layout/hProcess9"/>
    <dgm:cxn modelId="{D8DA6E5F-B7F8-4AD1-B248-DC53C1F996E3}" type="presParOf" srcId="{096A9AA9-1F2A-4472-8AF4-8D833EB45942}" destId="{14F0CEB8-F24A-4E25-8FA4-F5904F309A9A}" srcOrd="0" destOrd="0" presId="urn:microsoft.com/office/officeart/2005/8/layout/hProcess9"/>
    <dgm:cxn modelId="{338AEAA1-FE02-436D-B828-0DDF2905EF6F}" type="presParOf" srcId="{096A9AA9-1F2A-4472-8AF4-8D833EB45942}" destId="{6BB55EFE-2C4F-4DA6-A062-4A040E89DDF9}" srcOrd="1" destOrd="0" presId="urn:microsoft.com/office/officeart/2005/8/layout/hProcess9"/>
    <dgm:cxn modelId="{36080357-EF59-41CF-8D4C-287B2277A4E9}" type="presParOf" srcId="{096A9AA9-1F2A-4472-8AF4-8D833EB45942}" destId="{8DEF3E5B-0863-4314-A970-22BCBAB63DEF}" srcOrd="2" destOrd="0" presId="urn:microsoft.com/office/officeart/2005/8/layout/hProcess9"/>
    <dgm:cxn modelId="{F41B7CEF-6A1C-4104-8FC9-6DD8C4140B0C}" type="presParOf" srcId="{096A9AA9-1F2A-4472-8AF4-8D833EB45942}" destId="{70A1ABF8-6794-418D-BF12-0BC40A33CB1B}" srcOrd="3" destOrd="0" presId="urn:microsoft.com/office/officeart/2005/8/layout/hProcess9"/>
    <dgm:cxn modelId="{619E2756-9BE2-401F-8527-9EF181D77169}" type="presParOf" srcId="{096A9AA9-1F2A-4472-8AF4-8D833EB45942}" destId="{9CB9AC4A-D036-445D-8AD5-0C814DFA7700}" srcOrd="4" destOrd="0" presId="urn:microsoft.com/office/officeart/2005/8/layout/hProcess9"/>
    <dgm:cxn modelId="{C9E65B88-726A-4115-94BD-EC30327112B7}" type="presParOf" srcId="{096A9AA9-1F2A-4472-8AF4-8D833EB45942}" destId="{BC8FC43F-ECA3-41F2-B7EB-DFB7140DD00F}" srcOrd="5" destOrd="0" presId="urn:microsoft.com/office/officeart/2005/8/layout/hProcess9"/>
    <dgm:cxn modelId="{914CE568-704B-4304-957A-7CF4B84466A4}" type="presParOf" srcId="{096A9AA9-1F2A-4472-8AF4-8D833EB45942}" destId="{E6E2DB06-391F-4EA5-8E55-0544BA4C4BD2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EB0B3D-F701-4070-A429-99DA9782109C}">
      <dsp:nvSpPr>
        <dsp:cNvPr id="0" name=""/>
        <dsp:cNvSpPr/>
      </dsp:nvSpPr>
      <dsp:spPr>
        <a:xfrm>
          <a:off x="887677" y="0"/>
          <a:ext cx="6906099" cy="181316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F0CEB8-F24A-4E25-8FA4-F5904F309A9A}">
      <dsp:nvSpPr>
        <dsp:cNvPr id="0" name=""/>
        <dsp:cNvSpPr/>
      </dsp:nvSpPr>
      <dsp:spPr>
        <a:xfrm>
          <a:off x="2777" y="543950"/>
          <a:ext cx="1804281" cy="7252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Pull Message</a:t>
          </a:r>
          <a:endParaRPr lang="de-DE" sz="1800" kern="1200" dirty="0"/>
        </a:p>
      </dsp:txBody>
      <dsp:txXfrm>
        <a:off x="38182" y="579355"/>
        <a:ext cx="1733471" cy="654456"/>
      </dsp:txXfrm>
    </dsp:sp>
    <dsp:sp modelId="{8DEF3E5B-0863-4314-A970-22BCBAB63DEF}">
      <dsp:nvSpPr>
        <dsp:cNvPr id="0" name=""/>
        <dsp:cNvSpPr/>
      </dsp:nvSpPr>
      <dsp:spPr>
        <a:xfrm>
          <a:off x="2107772" y="543950"/>
          <a:ext cx="1804281" cy="7252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Parse out configuration (once)</a:t>
          </a:r>
          <a:endParaRPr lang="de-DE" sz="1800" kern="1200" dirty="0"/>
        </a:p>
      </dsp:txBody>
      <dsp:txXfrm>
        <a:off x="2143177" y="579355"/>
        <a:ext cx="1733471" cy="654456"/>
      </dsp:txXfrm>
    </dsp:sp>
    <dsp:sp modelId="{9CB9AC4A-D036-445D-8AD5-0C814DFA7700}">
      <dsp:nvSpPr>
        <dsp:cNvPr id="0" name=""/>
        <dsp:cNvSpPr/>
      </dsp:nvSpPr>
      <dsp:spPr>
        <a:xfrm>
          <a:off x="4212768" y="543950"/>
          <a:ext cx="1804281" cy="7252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Bitshuffle</a:t>
          </a:r>
          <a:r>
            <a:rPr lang="en-US" sz="1800" kern="1200" dirty="0" smtClean="0"/>
            <a:t> lz4 Decompress</a:t>
          </a:r>
          <a:endParaRPr lang="de-DE" sz="1800" kern="1200" dirty="0"/>
        </a:p>
      </dsp:txBody>
      <dsp:txXfrm>
        <a:off x="4248173" y="579355"/>
        <a:ext cx="1733471" cy="654456"/>
      </dsp:txXfrm>
    </dsp:sp>
    <dsp:sp modelId="{E6E2DB06-391F-4EA5-8E55-0544BA4C4BD2}">
      <dsp:nvSpPr>
        <dsp:cNvPr id="0" name=""/>
        <dsp:cNvSpPr/>
      </dsp:nvSpPr>
      <dsp:spPr>
        <a:xfrm>
          <a:off x="6317763" y="543950"/>
          <a:ext cx="1804281" cy="7252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Write </a:t>
          </a:r>
          <a:r>
            <a:rPr lang="en-US" sz="1800" kern="1200" dirty="0" err="1" smtClean="0"/>
            <a:t>cbf</a:t>
          </a:r>
          <a:endParaRPr lang="de-DE" sz="1800" kern="1200" dirty="0"/>
        </a:p>
      </dsp:txBody>
      <dsp:txXfrm>
        <a:off x="6353168" y="579355"/>
        <a:ext cx="1733471" cy="6544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448DEA8-3EBF-C94F-9AE5-6E456BB7DEC7}" type="datetimeFigureOut">
              <a:rPr lang="en-US" smtClean="0"/>
              <a:pPr/>
              <a:t>15/03/17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4E86A33-539A-4747-A76A-BC80B3CCA8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200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86A33-539A-4747-A76A-BC80B3CCA86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839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wmf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ChangeArrowheads="1"/>
          </p:cNvSpPr>
          <p:nvPr/>
        </p:nvSpPr>
        <p:spPr bwMode="auto">
          <a:xfrm flipV="1">
            <a:off x="1588" y="0"/>
            <a:ext cx="9144000" cy="28956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9987" name="Picture 3" descr="logo_embl_6eck"/>
          <p:cNvPicPr>
            <a:picLocks noChangeAspect="1" noChangeArrowheads="1"/>
          </p:cNvPicPr>
          <p:nvPr/>
        </p:nvPicPr>
        <p:blipFill>
          <a:blip r:embed="rId2">
            <a:lum bright="-6000"/>
            <a:alphaModFix amt="30000"/>
          </a:blip>
          <a:srcRect l="34888" t="2509" b="49506"/>
          <a:stretch>
            <a:fillRect/>
          </a:stretch>
        </p:blipFill>
        <p:spPr bwMode="auto">
          <a:xfrm>
            <a:off x="0" y="0"/>
            <a:ext cx="3533775" cy="289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9988" name="Rectangle 4"/>
          <p:cNvSpPr>
            <a:spLocks noChangeArrowheads="1"/>
          </p:cNvSpPr>
          <p:nvPr/>
        </p:nvSpPr>
        <p:spPr bwMode="auto">
          <a:xfrm>
            <a:off x="0" y="2895600"/>
            <a:ext cx="9144000" cy="39624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>
              <a:ea typeface="Geneva" charset="0"/>
              <a:cs typeface="Geneva" charset="0"/>
            </a:endParaRPr>
          </a:p>
        </p:txBody>
      </p:sp>
      <p:pic>
        <p:nvPicPr>
          <p:cNvPr id="169989" name="Picture 5" descr="logo_embl_6eck"/>
          <p:cNvPicPr>
            <a:picLocks noChangeAspect="1" noChangeArrowheads="1"/>
          </p:cNvPicPr>
          <p:nvPr/>
        </p:nvPicPr>
        <p:blipFill>
          <a:blip r:embed="rId2">
            <a:lum bright="-6000"/>
            <a:alphaModFix amt="30000"/>
          </a:blip>
          <a:srcRect l="34888" t="50446" b="-2196"/>
          <a:stretch>
            <a:fillRect/>
          </a:stretch>
        </p:blipFill>
        <p:spPr bwMode="auto">
          <a:xfrm>
            <a:off x="0" y="2894013"/>
            <a:ext cx="353377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9990" name="Rectangle 6"/>
          <p:cNvSpPr>
            <a:spLocks noGrp="1" noChangeArrowheads="1"/>
          </p:cNvSpPr>
          <p:nvPr>
            <p:ph type="dt" sz="half" idx="2"/>
          </p:nvPr>
        </p:nvSpPr>
        <p:spPr>
          <a:xfrm>
            <a:off x="533400" y="150813"/>
            <a:ext cx="1603375" cy="304800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1F241E8D-DD8F-4192-A83D-56F976792C94}" type="datetime1">
              <a:rPr lang="en-US" smtClean="0"/>
              <a:pPr/>
              <a:t>15/03/17</a:t>
            </a:fld>
            <a:endParaRPr lang="en-US"/>
          </a:p>
        </p:txBody>
      </p:sp>
      <p:pic>
        <p:nvPicPr>
          <p:cNvPr id="169991" name="Picture 7" descr="embl_rgb_petrol"/>
          <p:cNvPicPr>
            <a:picLocks noChangeAspect="1" noChangeArrowheads="1"/>
          </p:cNvPicPr>
          <p:nvPr/>
        </p:nvPicPr>
        <p:blipFill>
          <a:blip r:embed="rId3"/>
          <a:srcRect l="1706" t="1740" r="2737" b="2754"/>
          <a:stretch>
            <a:fillRect/>
          </a:stretch>
        </p:blipFill>
        <p:spPr bwMode="auto">
          <a:xfrm>
            <a:off x="6248400" y="5256213"/>
            <a:ext cx="2209800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999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549275" y="2971800"/>
            <a:ext cx="6400800" cy="3048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69993" name="Rectangle 9"/>
          <p:cNvSpPr>
            <a:spLocks noGrp="1" noChangeArrowheads="1"/>
          </p:cNvSpPr>
          <p:nvPr>
            <p:ph type="ctrTitle"/>
          </p:nvPr>
        </p:nvSpPr>
        <p:spPr>
          <a:xfrm>
            <a:off x="533400" y="2284413"/>
            <a:ext cx="7772400" cy="6858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6200" y="6667500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C3527882-618F-4C4B-AEF3-38D687A7174E}" type="datetime1">
              <a:rPr lang="en-US" smtClean="0"/>
              <a:pPr/>
              <a:t>15/03/17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23C38D1-998C-ED4D-A028-34EA7D9546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304800"/>
            <a:ext cx="2047875" cy="52990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304800"/>
            <a:ext cx="5991225" cy="5299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6200" y="6667500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47A7E9A9-3D30-49B8-945A-A5CC6D037BF0}" type="datetime1">
              <a:rPr lang="en-US" smtClean="0"/>
              <a:pPr/>
              <a:t>15/03/17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23C38D1-998C-ED4D-A028-34EA7D9546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6200" y="6667500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958E5FD6-BF1A-4BEE-A51F-26C6340A41EC}" type="datetime1">
              <a:rPr lang="en-US" smtClean="0"/>
              <a:pPr/>
              <a:t>15/03/17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23C38D1-998C-ED4D-A028-34EA7D9546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6200" y="6667500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04BD9D43-4346-455D-BD19-DDAA8D07A672}" type="datetime1">
              <a:rPr lang="en-US" smtClean="0"/>
              <a:pPr/>
              <a:t>15/03/17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23C38D1-998C-ED4D-A028-34EA7D9546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252538"/>
            <a:ext cx="4000500" cy="4351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52538"/>
            <a:ext cx="4000500" cy="4351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76200" y="6667500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17D8D82F-A366-49E8-A704-50B95F70CBB3}" type="datetime1">
              <a:rPr lang="en-US" smtClean="0"/>
              <a:pPr/>
              <a:t>15/03/17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23C38D1-998C-ED4D-A028-34EA7D9546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76200" y="6667500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91F6B5E4-BA8F-4540-816F-E4E5DF6E6E5A}" type="datetime1">
              <a:rPr lang="en-US" smtClean="0"/>
              <a:pPr/>
              <a:t>15/03/17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23C38D1-998C-ED4D-A028-34EA7D9546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76200" y="6667500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F18596AD-6EA0-4AFD-9AD7-4BF8A614F48C}" type="datetime1">
              <a:rPr lang="en-US" smtClean="0"/>
              <a:pPr/>
              <a:t>15/03/17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23C38D1-998C-ED4D-A028-34EA7D9546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76200" y="6667500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EF0A106B-0D84-406B-9814-CCCCBE1E0872}" type="datetime1">
              <a:rPr lang="en-US" smtClean="0"/>
              <a:pPr/>
              <a:t>15/03/17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23C38D1-998C-ED4D-A028-34EA7D9546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76200" y="6667500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8538D0A7-62B8-4CAA-BA7D-355F2EAE3E3E}" type="datetime1">
              <a:rPr lang="en-US" smtClean="0"/>
              <a:pPr/>
              <a:t>15/03/17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23C38D1-998C-ED4D-A028-34EA7D9546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76200" y="6667500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D8F48B41-85EF-4FC0-9622-F9405EEE4459}" type="datetime1">
              <a:rPr lang="en-US" smtClean="0"/>
              <a:pPr/>
              <a:t>15/03/17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23C38D1-998C-ED4D-A028-34EA7D9546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04800"/>
            <a:ext cx="8153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 title</a:t>
            </a:r>
          </a:p>
        </p:txBody>
      </p:sp>
      <p:sp>
        <p:nvSpPr>
          <p:cNvPr id="16896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252538"/>
            <a:ext cx="8153400" cy="435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 text</a:t>
            </a:r>
          </a:p>
          <a:p>
            <a:pPr lvl="1"/>
            <a:r>
              <a:rPr lang="de-DE"/>
              <a:t>First level</a:t>
            </a:r>
          </a:p>
          <a:p>
            <a:pPr lvl="2"/>
            <a:r>
              <a:rPr lang="de-DE"/>
              <a:t>Second level</a:t>
            </a:r>
          </a:p>
          <a:p>
            <a:pPr lvl="3"/>
            <a:r>
              <a:rPr lang="de-DE"/>
              <a:t>Third level</a:t>
            </a:r>
          </a:p>
          <a:p>
            <a:pPr lvl="4"/>
            <a:r>
              <a:rPr lang="de-DE"/>
              <a:t>Fourth level</a:t>
            </a:r>
          </a:p>
        </p:txBody>
      </p:sp>
      <p:sp>
        <p:nvSpPr>
          <p:cNvPr id="168966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6375400"/>
            <a:ext cx="1676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900">
                <a:ea typeface="+mn-ea"/>
                <a:cs typeface="+mn-cs"/>
              </a:defRPr>
            </a:lvl1pPr>
          </a:lstStyle>
          <a:p>
            <a:fld id="{AEC1D86C-1ECF-48A0-BB3C-61CF06534590}" type="datetime1">
              <a:rPr lang="en-US" smtClean="0"/>
              <a:pPr/>
              <a:t>15/03/17</a:t>
            </a:fld>
            <a:endParaRPr lang="en-US"/>
          </a:p>
        </p:txBody>
      </p:sp>
      <p:sp>
        <p:nvSpPr>
          <p:cNvPr id="16896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" y="63754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900">
                <a:ea typeface="+mn-ea"/>
                <a:cs typeface="+mn-cs"/>
              </a:defRPr>
            </a:lvl1pPr>
          </a:lstStyle>
          <a:p>
            <a:fld id="{523C38D1-998C-ED4D-A028-34EA7D95469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8968" name="Picture 8" descr="rgb_logo_2006_72dpi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80288" y="6188075"/>
            <a:ext cx="1295400" cy="55403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E8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E82"/>
          </a:solidFill>
          <a:latin typeface="Arial" charset="0"/>
          <a:ea typeface="Geneva" charset="0"/>
          <a:cs typeface="Genev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E82"/>
          </a:solidFill>
          <a:latin typeface="Arial" charset="0"/>
          <a:ea typeface="Geneva" charset="0"/>
          <a:cs typeface="Genev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E82"/>
          </a:solidFill>
          <a:latin typeface="Arial" charset="0"/>
          <a:ea typeface="Geneva" charset="0"/>
          <a:cs typeface="Genev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E82"/>
          </a:solidFill>
          <a:latin typeface="Arial" charset="0"/>
          <a:ea typeface="Geneva" charset="0"/>
          <a:cs typeface="Geneva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E82"/>
          </a:solidFill>
          <a:latin typeface="Arial" charset="0"/>
          <a:ea typeface="Geneva" charset="0"/>
          <a:cs typeface="Geneva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E82"/>
          </a:solidFill>
          <a:latin typeface="Arial" charset="0"/>
          <a:ea typeface="Geneva" charset="0"/>
          <a:cs typeface="Geneva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E82"/>
          </a:solidFill>
          <a:latin typeface="Arial" charset="0"/>
          <a:ea typeface="Geneva" charset="0"/>
          <a:cs typeface="Geneva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E82"/>
          </a:solidFill>
          <a:latin typeface="Arial" charset="0"/>
          <a:ea typeface="Geneva" charset="0"/>
          <a:cs typeface="Genev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6572" y="2270044"/>
            <a:ext cx="8574832" cy="685800"/>
          </a:xfrm>
        </p:spPr>
        <p:txBody>
          <a:bodyPr/>
          <a:lstStyle/>
          <a:p>
            <a:r>
              <a:rPr lang="en-US" sz="4000" dirty="0" smtClean="0"/>
              <a:t>HDR Handling at EMBL-HH</a:t>
            </a:r>
            <a:br>
              <a:rPr lang="en-US" sz="4000" dirty="0" smtClean="0"/>
            </a:br>
            <a:r>
              <a:rPr lang="en-US" sz="4000" dirty="0" smtClean="0"/>
              <a:t>Status Report</a:t>
            </a:r>
            <a:br>
              <a:rPr lang="en-US" sz="4000" dirty="0" smtClean="0"/>
            </a:br>
            <a:endParaRPr lang="en-US" sz="2500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40091" y="5138057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1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500" i="1" kern="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Marina Nikolova</a:t>
            </a:r>
            <a:endParaRPr kumimoji="0" lang="en-US" sz="25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Outlook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Tioga tests with beam</a:t>
            </a:r>
          </a:p>
          <a:p>
            <a:r>
              <a:rPr lang="en-US" dirty="0" smtClean="0"/>
              <a:t>Writes to storage – BGFS 7.5 GB/s</a:t>
            </a:r>
          </a:p>
          <a:p>
            <a:r>
              <a:rPr lang="en-US" dirty="0" smtClean="0"/>
              <a:t>Connection to </a:t>
            </a:r>
            <a:r>
              <a:rPr lang="en-US" dirty="0" err="1" smtClean="0"/>
              <a:t>Dozor</a:t>
            </a:r>
            <a:r>
              <a:rPr lang="en-US" dirty="0" smtClean="0"/>
              <a:t>?</a:t>
            </a:r>
          </a:p>
          <a:p>
            <a:r>
              <a:rPr lang="en-US" dirty="0" smtClean="0"/>
              <a:t>Connection to Image Tracker</a:t>
            </a:r>
          </a:p>
          <a:p>
            <a:r>
              <a:rPr lang="en-US" dirty="0" smtClean="0"/>
              <a:t>Add pixel mask</a:t>
            </a:r>
          </a:p>
          <a:p>
            <a:r>
              <a:rPr lang="en-US" dirty="0" err="1" smtClean="0"/>
              <a:t>Flatfield</a:t>
            </a:r>
            <a:r>
              <a:rPr lang="en-US" dirty="0" smtClean="0"/>
              <a:t> Correction?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C38D1-998C-ED4D-A028-34EA7D95469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99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7467"/>
            <a:ext cx="8191500" cy="2258758"/>
          </a:xfrm>
        </p:spPr>
        <p:txBody>
          <a:bodyPr/>
          <a:lstStyle/>
          <a:p>
            <a:r>
              <a:rPr lang="en-US" dirty="0" err="1" smtClean="0"/>
              <a:t>Gleb</a:t>
            </a:r>
            <a:r>
              <a:rPr lang="en-US" dirty="0" smtClean="0"/>
              <a:t> </a:t>
            </a:r>
            <a:r>
              <a:rPr lang="en-US" dirty="0" err="1" smtClean="0"/>
              <a:t>Bourenkov</a:t>
            </a:r>
            <a:endParaRPr lang="en-US" dirty="0" smtClean="0"/>
          </a:p>
          <a:p>
            <a:r>
              <a:rPr lang="en-US" dirty="0" smtClean="0"/>
              <a:t>Andrew </a:t>
            </a:r>
            <a:r>
              <a:rPr lang="en-US" dirty="0" err="1" smtClean="0"/>
              <a:t>Arvai</a:t>
            </a:r>
            <a:endParaRPr lang="en-US" dirty="0" smtClean="0"/>
          </a:p>
          <a:p>
            <a:r>
              <a:rPr lang="en-US" dirty="0" smtClean="0"/>
              <a:t>Stefan Fiedler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C38D1-998C-ED4D-A028-34EA7D95469E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533400" y="4013200"/>
            <a:ext cx="8153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7E8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7E82"/>
                </a:solidFill>
                <a:latin typeface="Arial" charset="0"/>
                <a:ea typeface="Geneva" charset="0"/>
                <a:cs typeface="Geneva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7E82"/>
                </a:solidFill>
                <a:latin typeface="Arial" charset="0"/>
                <a:ea typeface="Geneva" charset="0"/>
                <a:cs typeface="Geneva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7E82"/>
                </a:solidFill>
                <a:latin typeface="Arial" charset="0"/>
                <a:ea typeface="Geneva" charset="0"/>
                <a:cs typeface="Geneva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7E82"/>
                </a:solidFill>
                <a:latin typeface="Arial" charset="0"/>
                <a:ea typeface="Geneva" charset="0"/>
                <a:cs typeface="Geneva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7E82"/>
                </a:solidFill>
                <a:latin typeface="Arial" charset="0"/>
                <a:ea typeface="Geneva" charset="0"/>
                <a:cs typeface="Geneva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7E82"/>
                </a:solidFill>
                <a:latin typeface="Arial" charset="0"/>
                <a:ea typeface="Geneva" charset="0"/>
                <a:cs typeface="Geneva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7E82"/>
                </a:solidFill>
                <a:latin typeface="Arial" charset="0"/>
                <a:ea typeface="Geneva" charset="0"/>
                <a:cs typeface="Geneva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7E82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 algn="ctr"/>
            <a:r>
              <a:rPr lang="en-US" dirty="0" smtClean="0"/>
              <a:t>Thank you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825" y="1252538"/>
            <a:ext cx="8153400" cy="4862512"/>
          </a:xfrm>
        </p:spPr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Software Set-up</a:t>
            </a:r>
          </a:p>
          <a:p>
            <a:pPr lvl="1"/>
            <a:r>
              <a:rPr lang="en-US" dirty="0" smtClean="0"/>
              <a:t>Data Acquisition</a:t>
            </a:r>
          </a:p>
          <a:p>
            <a:pPr lvl="1"/>
            <a:r>
              <a:rPr lang="en-US" dirty="0" smtClean="0"/>
              <a:t>Data Transfer Management</a:t>
            </a:r>
          </a:p>
          <a:p>
            <a:pPr lvl="1"/>
            <a:r>
              <a:rPr lang="en-US" dirty="0" smtClean="0"/>
              <a:t>Data Visualization</a:t>
            </a:r>
          </a:p>
          <a:p>
            <a:r>
              <a:rPr lang="en-US" dirty="0" smtClean="0"/>
              <a:t>Infrastructure Organization</a:t>
            </a:r>
          </a:p>
          <a:p>
            <a:r>
              <a:rPr lang="en-US" dirty="0" smtClean="0"/>
              <a:t>Outlook</a:t>
            </a:r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C38D1-998C-ED4D-A028-34EA7D95469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pull dir="r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EMBL: 3 beamlines at Petra III on the DESY campus</a:t>
            </a:r>
          </a:p>
          <a:p>
            <a:r>
              <a:rPr lang="en-US" dirty="0" smtClean="0"/>
              <a:t>A pool of detectors:</a:t>
            </a:r>
          </a:p>
          <a:p>
            <a:pPr lvl="1"/>
            <a:r>
              <a:rPr lang="en-US" dirty="0"/>
              <a:t>2 Pilatus 6Ms, Pilatus 2M, Pilatus1M, </a:t>
            </a:r>
            <a:r>
              <a:rPr lang="en-US" dirty="0" err="1"/>
              <a:t>Eiger</a:t>
            </a:r>
            <a:r>
              <a:rPr lang="en-US" dirty="0"/>
              <a:t> 4M</a:t>
            </a:r>
          </a:p>
          <a:p>
            <a:pPr lvl="1"/>
            <a:r>
              <a:rPr lang="en-US" dirty="0" err="1"/>
              <a:t>Eiger</a:t>
            </a:r>
            <a:r>
              <a:rPr lang="en-US" dirty="0"/>
              <a:t> 16M delivery expected end of </a:t>
            </a:r>
            <a:r>
              <a:rPr lang="en-US" dirty="0" smtClean="0"/>
              <a:t>April</a:t>
            </a:r>
          </a:p>
          <a:p>
            <a:r>
              <a:rPr lang="en-US" dirty="0" smtClean="0"/>
              <a:t>TINE control system for device communication</a:t>
            </a:r>
          </a:p>
          <a:p>
            <a:r>
              <a:rPr lang="en-US" dirty="0" smtClean="0"/>
              <a:t>Shutdown: </a:t>
            </a:r>
            <a:r>
              <a:rPr lang="en-US" sz="2000" dirty="0" smtClean="0"/>
              <a:t>January – April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C38D1-998C-ED4D-A028-34EA7D95469E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532" y="4066381"/>
            <a:ext cx="2578100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808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Overview: Control and Data Flow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C38D1-998C-ED4D-A028-34EA7D95469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7" name="Rounded Rectangle 46"/>
          <p:cNvSpPr/>
          <p:nvPr/>
        </p:nvSpPr>
        <p:spPr bwMode="auto">
          <a:xfrm>
            <a:off x="3852862" y="1368171"/>
            <a:ext cx="1514475" cy="914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charset="0"/>
              </a:rPr>
              <a:t>GUI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charset="0"/>
              </a:rPr>
              <a:t>    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charset="0"/>
            </a:endParaRPr>
          </a:p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charset="0"/>
              </a:rPr>
              <a:t>MxCuBE</a:t>
            </a:r>
            <a:endParaRPr kumimoji="0" lang="de-DE" sz="2400" b="0" i="0" u="none" strike="noStrike" cap="none" normalizeH="0" baseline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48" name="Rounded Rectangle 47"/>
          <p:cNvSpPr/>
          <p:nvPr/>
        </p:nvSpPr>
        <p:spPr bwMode="auto">
          <a:xfrm>
            <a:off x="533400" y="3154680"/>
            <a:ext cx="2190750" cy="914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charset="0"/>
              </a:rPr>
              <a:t>Image Tracker</a:t>
            </a:r>
            <a:endParaRPr kumimoji="0" lang="de-DE" sz="2400" b="0" i="0" u="none" strike="noStrike" cap="none" normalizeH="0" baseline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50" name="Rounded Rectangle 49"/>
          <p:cNvSpPr/>
          <p:nvPr/>
        </p:nvSpPr>
        <p:spPr bwMode="auto">
          <a:xfrm>
            <a:off x="1252538" y="1371346"/>
            <a:ext cx="914400" cy="914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charset="0"/>
              </a:rPr>
              <a:t>Adxv</a:t>
            </a:r>
            <a:endParaRPr kumimoji="0" lang="de-DE" sz="2400" b="0" i="0" u="none" strike="noStrike" cap="none" normalizeH="0" baseline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51" name="Rounded Rectangle 50"/>
          <p:cNvSpPr/>
          <p:nvPr/>
        </p:nvSpPr>
        <p:spPr bwMode="auto">
          <a:xfrm>
            <a:off x="3876675" y="3154680"/>
            <a:ext cx="1514474" cy="914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 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charset="0"/>
              </a:rPr>
              <a:t>Collection</a:t>
            </a:r>
            <a:endParaRPr lang="en-US" sz="2400" dirty="0" smtClean="0">
              <a:solidFill>
                <a:schemeClr val="accent5">
                  <a:lumMod val="50000"/>
                </a:schemeClr>
              </a:solidFill>
              <a:latin typeface="Arial" charset="0"/>
            </a:endParaRPr>
          </a:p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charset="0"/>
              </a:rPr>
              <a:t>Server  </a:t>
            </a:r>
            <a:endParaRPr kumimoji="0" lang="de-DE" sz="2400" b="0" i="0" u="none" strike="noStrike" cap="none" normalizeH="0" baseline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52" name="Rounded Rectangle 51"/>
          <p:cNvSpPr/>
          <p:nvPr/>
        </p:nvSpPr>
        <p:spPr bwMode="auto">
          <a:xfrm>
            <a:off x="3876675" y="4902962"/>
            <a:ext cx="1514474" cy="914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charset="0"/>
              </a:rPr>
              <a:t>Grimsel </a:t>
            </a:r>
            <a:endParaRPr kumimoji="0" lang="de-DE" sz="2400" b="0" i="0" u="none" strike="noStrike" cap="none" normalizeH="0" baseline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53" name="Rounded Rectangle 52"/>
          <p:cNvSpPr/>
          <p:nvPr/>
        </p:nvSpPr>
        <p:spPr bwMode="auto">
          <a:xfrm>
            <a:off x="6896101" y="3156803"/>
            <a:ext cx="1333499" cy="90106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charset="0"/>
              </a:rPr>
              <a:t>     PPU   </a:t>
            </a:r>
          </a:p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charset="0"/>
              </a:rPr>
              <a:t>   Server </a:t>
            </a:r>
            <a:endParaRPr kumimoji="0" lang="de-DE" sz="2400" b="0" i="0" u="none" strike="noStrike" cap="none" normalizeH="0" baseline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54" name="Up-Down Arrow 53"/>
          <p:cNvSpPr/>
          <p:nvPr/>
        </p:nvSpPr>
        <p:spPr bwMode="auto">
          <a:xfrm>
            <a:off x="4391595" y="2444687"/>
            <a:ext cx="484632" cy="586104"/>
          </a:xfrm>
          <a:prstGeom prst="upDownArrow">
            <a:avLst>
              <a:gd name="adj1" fmla="val 46069"/>
              <a:gd name="adj2" fmla="val 36242"/>
            </a:avLst>
          </a:prstGeom>
          <a:solidFill>
            <a:schemeClr val="accent1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rgbClr val="92D050"/>
              </a:solidFill>
              <a:effectLst/>
              <a:latin typeface="Arial" charset="0"/>
            </a:endParaRPr>
          </a:p>
        </p:txBody>
      </p:sp>
      <p:sp>
        <p:nvSpPr>
          <p:cNvPr id="55" name="Left Arrow 54"/>
          <p:cNvSpPr/>
          <p:nvPr/>
        </p:nvSpPr>
        <p:spPr bwMode="auto">
          <a:xfrm>
            <a:off x="2520696" y="1623060"/>
            <a:ext cx="978408" cy="484632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56" name="Up Arrow 55"/>
          <p:cNvSpPr/>
          <p:nvPr/>
        </p:nvSpPr>
        <p:spPr bwMode="auto">
          <a:xfrm>
            <a:off x="1482281" y="2457450"/>
            <a:ext cx="484632" cy="508636"/>
          </a:xfrm>
          <a:prstGeom prst="upArrow">
            <a:avLst>
              <a:gd name="adj1" fmla="val 46069"/>
              <a:gd name="adj2" fmla="val 50000"/>
            </a:avLst>
          </a:prstGeom>
          <a:solidFill>
            <a:schemeClr val="accent1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7" name="Left Arrow 56"/>
          <p:cNvSpPr/>
          <p:nvPr/>
        </p:nvSpPr>
        <p:spPr bwMode="auto">
          <a:xfrm>
            <a:off x="2886074" y="3335274"/>
            <a:ext cx="771525" cy="484632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0" name="Left-Up Arrow 59"/>
          <p:cNvSpPr/>
          <p:nvPr/>
        </p:nvSpPr>
        <p:spPr bwMode="auto">
          <a:xfrm rot="5400000">
            <a:off x="1824036" y="3843339"/>
            <a:ext cx="1419228" cy="2247899"/>
          </a:xfrm>
          <a:prstGeom prst="leftUpArrow">
            <a:avLst>
              <a:gd name="adj1" fmla="val 14484"/>
              <a:gd name="adj2" fmla="val 21648"/>
              <a:gd name="adj3" fmla="val 14273"/>
            </a:avLst>
          </a:prstGeom>
          <a:solidFill>
            <a:schemeClr val="accent1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1" name="Bent Arrow 60"/>
          <p:cNvSpPr/>
          <p:nvPr/>
        </p:nvSpPr>
        <p:spPr bwMode="auto">
          <a:xfrm rot="10800000">
            <a:off x="5729101" y="4308920"/>
            <a:ext cx="1990726" cy="1567372"/>
          </a:xfrm>
          <a:prstGeom prst="bentArrow">
            <a:avLst>
              <a:gd name="adj1" fmla="val 12846"/>
              <a:gd name="adj2" fmla="val 28342"/>
              <a:gd name="adj3" fmla="val 14668"/>
              <a:gd name="adj4" fmla="val 28557"/>
            </a:avLst>
          </a:prstGeom>
          <a:solidFill>
            <a:schemeClr val="accent1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4" name="Left-Up Arrow 63"/>
          <p:cNvSpPr/>
          <p:nvPr/>
        </p:nvSpPr>
        <p:spPr bwMode="auto">
          <a:xfrm rot="16200000">
            <a:off x="6140765" y="1105662"/>
            <a:ext cx="1272541" cy="2190749"/>
          </a:xfrm>
          <a:prstGeom prst="leftUpArrow">
            <a:avLst>
              <a:gd name="adj1" fmla="val 17085"/>
              <a:gd name="adj2" fmla="val 25000"/>
              <a:gd name="adj3" fmla="val 21576"/>
            </a:avLst>
          </a:prstGeom>
          <a:solidFill>
            <a:schemeClr val="accent1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5" name="Curved Left Arrow 64"/>
          <p:cNvSpPr/>
          <p:nvPr/>
        </p:nvSpPr>
        <p:spPr bwMode="auto">
          <a:xfrm rot="5400000">
            <a:off x="3741865" y="1832675"/>
            <a:ext cx="1541208" cy="6519862"/>
          </a:xfrm>
          <a:prstGeom prst="curvedLeftArrow">
            <a:avLst>
              <a:gd name="adj1" fmla="val 19976"/>
              <a:gd name="adj2" fmla="val 55171"/>
              <a:gd name="adj3" fmla="val 16348"/>
            </a:avLst>
          </a:prstGeom>
          <a:solidFill>
            <a:schemeClr val="accent1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079649" y="4303458"/>
            <a:ext cx="11095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Pilatus</a:t>
            </a:r>
            <a:endParaRPr lang="de-DE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197452" y="4672129"/>
            <a:ext cx="962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</a:rPr>
              <a:t>Eiger</a:t>
            </a:r>
            <a:endParaRPr lang="de-DE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8" name="Right Arrow 67"/>
          <p:cNvSpPr/>
          <p:nvPr/>
        </p:nvSpPr>
        <p:spPr bwMode="auto">
          <a:xfrm>
            <a:off x="5681661" y="3376229"/>
            <a:ext cx="978408" cy="4846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60" grpId="0" animBg="1"/>
      <p:bldP spid="61" grpId="0" animBg="1"/>
      <p:bldP spid="65" grpId="0" animBg="1"/>
      <p:bldP spid="66" grpId="0"/>
      <p:bldP spid="67" grpId="0"/>
      <p:bldP spid="6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Collection Server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TINE server</a:t>
            </a:r>
          </a:p>
          <a:p>
            <a:r>
              <a:rPr lang="en-US" dirty="0" smtClean="0"/>
              <a:t>Communicates with and schedules devices involved in collection sequence: </a:t>
            </a:r>
          </a:p>
          <a:p>
            <a:pPr lvl="1"/>
            <a:r>
              <a:rPr lang="en-US" dirty="0" smtClean="0"/>
              <a:t>Detector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iffractometer 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etector shield </a:t>
            </a:r>
          </a:p>
          <a:p>
            <a:pPr lvl="1"/>
            <a:r>
              <a:rPr lang="en-US" dirty="0" smtClean="0"/>
              <a:t>Energy </a:t>
            </a:r>
          </a:p>
          <a:p>
            <a:pPr lvl="1"/>
            <a:r>
              <a:rPr lang="en-US" dirty="0" smtClean="0"/>
              <a:t>Transmission </a:t>
            </a:r>
          </a:p>
          <a:p>
            <a:pPr lvl="1"/>
            <a:r>
              <a:rPr lang="en-US" dirty="0" smtClean="0"/>
              <a:t>Resolution</a:t>
            </a:r>
          </a:p>
          <a:p>
            <a:r>
              <a:rPr lang="en-US" dirty="0" smtClean="0"/>
              <a:t>Pilatus or </a:t>
            </a:r>
            <a:r>
              <a:rPr lang="en-US" dirty="0" err="1" smtClean="0"/>
              <a:t>Eiger</a:t>
            </a:r>
            <a:r>
              <a:rPr lang="en-US" dirty="0" smtClean="0"/>
              <a:t> based on configuration</a:t>
            </a:r>
          </a:p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C38D1-998C-ED4D-A028-34EA7D95469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465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Transfer Management Software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8250"/>
            <a:ext cx="8394192" cy="4537075"/>
          </a:xfrm>
        </p:spPr>
        <p:txBody>
          <a:bodyPr/>
          <a:lstStyle/>
          <a:p>
            <a:r>
              <a:rPr lang="en-US" dirty="0" smtClean="0"/>
              <a:t>PPU TINE Server – an engine for remote script execution</a:t>
            </a:r>
          </a:p>
          <a:p>
            <a:pPr lvl="1"/>
            <a:r>
              <a:rPr lang="en-US" dirty="0" smtClean="0"/>
              <a:t>Allows execution of queued command sequences on PPUs</a:t>
            </a:r>
          </a:p>
          <a:p>
            <a:r>
              <a:rPr lang="en-US" dirty="0"/>
              <a:t>Pilatus</a:t>
            </a:r>
          </a:p>
          <a:p>
            <a:pPr lvl="1"/>
            <a:r>
              <a:rPr lang="en-US" dirty="0"/>
              <a:t>Per user restart of </a:t>
            </a:r>
            <a:r>
              <a:rPr lang="en-US" dirty="0" smtClean="0"/>
              <a:t>DECTRIS’ </a:t>
            </a:r>
            <a:r>
              <a:rPr lang="en-US" dirty="0" err="1" smtClean="0"/>
              <a:t>furka</a:t>
            </a:r>
            <a:r>
              <a:rPr lang="en-US" dirty="0" smtClean="0"/>
              <a:t>/</a:t>
            </a:r>
            <a:r>
              <a:rPr lang="en-US" dirty="0" err="1" smtClean="0"/>
              <a:t>grimsel</a:t>
            </a:r>
            <a:r>
              <a:rPr lang="en-US" dirty="0" smtClean="0"/>
              <a:t> </a:t>
            </a:r>
            <a:r>
              <a:rPr lang="en-US" dirty="0"/>
              <a:t>on (GUI) client request</a:t>
            </a:r>
          </a:p>
          <a:p>
            <a:pPr lvl="1"/>
            <a:r>
              <a:rPr lang="en-US" dirty="0"/>
              <a:t>Verification of process status and data transfer </a:t>
            </a:r>
            <a:r>
              <a:rPr lang="en-US" dirty="0" smtClean="0"/>
              <a:t>DCU </a:t>
            </a:r>
            <a:r>
              <a:rPr lang="en-US" dirty="0"/>
              <a:t>=&gt; PPU</a:t>
            </a:r>
          </a:p>
          <a:p>
            <a:r>
              <a:rPr lang="en-US" dirty="0" err="1"/>
              <a:t>Eiger</a:t>
            </a:r>
            <a:endParaRPr lang="en-US" dirty="0"/>
          </a:p>
          <a:p>
            <a:pPr lvl="1"/>
            <a:r>
              <a:rPr lang="en-US" dirty="0"/>
              <a:t>Data download </a:t>
            </a:r>
            <a:r>
              <a:rPr lang="en-US" dirty="0" smtClean="0"/>
              <a:t>DCU </a:t>
            </a:r>
            <a:r>
              <a:rPr lang="en-US" dirty="0"/>
              <a:t>=&gt; PPU on </a:t>
            </a:r>
            <a:r>
              <a:rPr lang="en-US" dirty="0" smtClean="0"/>
              <a:t>collection server </a:t>
            </a:r>
            <a:r>
              <a:rPr lang="en-US" dirty="0"/>
              <a:t>request</a:t>
            </a:r>
          </a:p>
          <a:p>
            <a:pPr lvl="1"/>
            <a:r>
              <a:rPr lang="en-US" dirty="0"/>
              <a:t>Parallel command-line CURL downloads via </a:t>
            </a:r>
            <a:r>
              <a:rPr lang="en-US" dirty="0" smtClean="0"/>
              <a:t>10Gb/s </a:t>
            </a:r>
            <a:r>
              <a:rPr lang="en-US" dirty="0"/>
              <a:t>connection</a:t>
            </a:r>
          </a:p>
          <a:p>
            <a:pPr lvl="1"/>
            <a:r>
              <a:rPr lang="en-US" dirty="0" smtClean="0"/>
              <a:t>Built-in </a:t>
            </a:r>
            <a:r>
              <a:rPr lang="en-US" dirty="0"/>
              <a:t>download verification and multiple retries on failure</a:t>
            </a:r>
          </a:p>
          <a:p>
            <a:pPr lvl="1"/>
            <a:r>
              <a:rPr lang="en-US" dirty="0"/>
              <a:t>CURL file DELETE request during collection on successful download</a:t>
            </a:r>
          </a:p>
          <a:p>
            <a:pPr lvl="1"/>
            <a:r>
              <a:rPr lang="en-US" dirty="0" smtClean="0"/>
              <a:t>Maximum download rate: 370 </a:t>
            </a:r>
            <a:r>
              <a:rPr lang="en-US" dirty="0" err="1" smtClean="0"/>
              <a:t>Eiger</a:t>
            </a:r>
            <a:r>
              <a:rPr lang="en-US" dirty="0" smtClean="0"/>
              <a:t> 4M frames/sec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C38D1-998C-ED4D-A028-34EA7D95469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980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for Real-Time Data Visualization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07961"/>
            <a:ext cx="8566404" cy="4659439"/>
          </a:xfrm>
        </p:spPr>
        <p:txBody>
          <a:bodyPr/>
          <a:lstStyle/>
          <a:p>
            <a:r>
              <a:rPr lang="en-US" dirty="0" smtClean="0"/>
              <a:t>Image Tracker </a:t>
            </a:r>
          </a:p>
          <a:p>
            <a:pPr lvl="1"/>
            <a:r>
              <a:rPr lang="en-US" dirty="0"/>
              <a:t>TINE Server</a:t>
            </a:r>
          </a:p>
          <a:p>
            <a:pPr lvl="1"/>
            <a:r>
              <a:rPr lang="en-US" dirty="0"/>
              <a:t>Learns of files transferred (DCU =&gt; PPU) via communication with data transfer software – </a:t>
            </a:r>
            <a:r>
              <a:rPr lang="en-US" dirty="0" err="1"/>
              <a:t>grimsel</a:t>
            </a:r>
            <a:r>
              <a:rPr lang="en-US" dirty="0"/>
              <a:t> (Pilatus) / </a:t>
            </a:r>
            <a:r>
              <a:rPr lang="en-US" dirty="0" err="1"/>
              <a:t>ppu</a:t>
            </a:r>
            <a:r>
              <a:rPr lang="en-US" dirty="0"/>
              <a:t>-server (</a:t>
            </a:r>
            <a:r>
              <a:rPr lang="en-US" dirty="0" err="1"/>
              <a:t>Eiger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Decision which frame to display next made based on a set of rules</a:t>
            </a:r>
          </a:p>
          <a:p>
            <a:pPr lvl="1"/>
            <a:r>
              <a:rPr lang="en-US" dirty="0"/>
              <a:t>Command to display frame sent to </a:t>
            </a:r>
            <a:r>
              <a:rPr lang="en-US" dirty="0" err="1"/>
              <a:t>adxv</a:t>
            </a:r>
            <a:r>
              <a:rPr lang="en-US" dirty="0"/>
              <a:t> viewer via </a:t>
            </a:r>
            <a:r>
              <a:rPr lang="en-US" dirty="0" smtClean="0"/>
              <a:t>socket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ADXV</a:t>
            </a:r>
          </a:p>
          <a:p>
            <a:pPr lvl="1"/>
            <a:r>
              <a:rPr lang="en-US" dirty="0" smtClean="0"/>
              <a:t>New socket commands for hdf5 slab control</a:t>
            </a:r>
          </a:p>
          <a:p>
            <a:pPr lvl="1"/>
            <a:r>
              <a:rPr lang="en-US" dirty="0" smtClean="0"/>
              <a:t>-</a:t>
            </a:r>
            <a:r>
              <a:rPr lang="en-US" dirty="0" err="1" smtClean="0"/>
              <a:t>o_direct</a:t>
            </a:r>
            <a:r>
              <a:rPr lang="en-US" smtClean="0"/>
              <a:t> flag </a:t>
            </a:r>
            <a:r>
              <a:rPr lang="en-US" dirty="0" smtClean="0"/>
              <a:t>for fast I/O over </a:t>
            </a:r>
            <a:r>
              <a:rPr lang="en-US" dirty="0" err="1" smtClean="0"/>
              <a:t>nfs</a:t>
            </a:r>
            <a:endParaRPr lang="en-US" dirty="0" smtClean="0"/>
          </a:p>
          <a:p>
            <a:pPr lvl="1"/>
            <a:r>
              <a:rPr lang="en-US" dirty="0" smtClean="0"/>
              <a:t>Fix for data type issue – yellow lines along space between modules</a:t>
            </a:r>
          </a:p>
          <a:p>
            <a:pPr lvl="1"/>
            <a:r>
              <a:rPr lang="en-US" dirty="0" smtClean="0"/>
              <a:t>Fix for crashes on opening big hdf5s</a:t>
            </a:r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C38D1-998C-ED4D-A028-34EA7D95469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634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Infrastructure Organization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C38D1-998C-ED4D-A028-34EA7D95469E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 bwMode="auto">
          <a:xfrm>
            <a:off x="4064944" y="1393826"/>
            <a:ext cx="609600" cy="3054349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vert="vert270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</a:t>
            </a:r>
            <a:endParaRPr kumimoji="0" lang="de-DE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29089" y="1407467"/>
            <a:ext cx="461665" cy="2838540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dirty="0" err="1" smtClean="0"/>
              <a:t>Infiniband</a:t>
            </a:r>
            <a:r>
              <a:rPr lang="en-US" dirty="0" smtClean="0"/>
              <a:t> Storage 40 Gb/s</a:t>
            </a:r>
            <a:endParaRPr lang="de-DE" dirty="0"/>
          </a:p>
        </p:txBody>
      </p:sp>
      <p:sp>
        <p:nvSpPr>
          <p:cNvPr id="9" name="Rounded Rectangle 8"/>
          <p:cNvSpPr/>
          <p:nvPr/>
        </p:nvSpPr>
        <p:spPr bwMode="auto">
          <a:xfrm>
            <a:off x="511342" y="1393825"/>
            <a:ext cx="895350" cy="9144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P13 </a:t>
            </a:r>
          </a:p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DCU</a:t>
            </a:r>
            <a:endParaRPr kumimoji="0" lang="de-DE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2228531" y="1393825"/>
            <a:ext cx="914400" cy="9144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P13 </a:t>
            </a:r>
          </a:p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PPU</a:t>
            </a:r>
            <a:endParaRPr kumimoji="0" lang="de-DE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7505701" y="1390648"/>
            <a:ext cx="914400" cy="9144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P14 </a:t>
            </a:r>
          </a:p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DCU</a:t>
            </a:r>
            <a:endParaRPr kumimoji="0" lang="de-DE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5723235" y="1393825"/>
            <a:ext cx="914400" cy="9144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P14 </a:t>
            </a:r>
          </a:p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PPU</a:t>
            </a:r>
            <a:endParaRPr kumimoji="0" lang="de-DE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Left Arrow 14"/>
          <p:cNvSpPr/>
          <p:nvPr/>
        </p:nvSpPr>
        <p:spPr bwMode="auto">
          <a:xfrm>
            <a:off x="6753670" y="1681351"/>
            <a:ext cx="635996" cy="484632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Left Arrow 15"/>
          <p:cNvSpPr/>
          <p:nvPr/>
        </p:nvSpPr>
        <p:spPr bwMode="auto">
          <a:xfrm rot="10800000">
            <a:off x="1512884" y="1643633"/>
            <a:ext cx="635996" cy="484632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533400" y="3251198"/>
            <a:ext cx="895350" cy="9144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P13 </a:t>
            </a:r>
          </a:p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MW </a:t>
            </a:r>
            <a:endParaRPr kumimoji="0" lang="de-DE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2228531" y="3251198"/>
            <a:ext cx="895350" cy="9144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P13 </a:t>
            </a:r>
          </a:p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UI  </a:t>
            </a:r>
            <a:endParaRPr kumimoji="0" lang="de-DE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5742710" y="3241675"/>
            <a:ext cx="895350" cy="9144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P14 </a:t>
            </a:r>
          </a:p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latin typeface="Arial" charset="0"/>
              </a:rPr>
              <a:t>UI  </a:t>
            </a:r>
            <a:endParaRPr kumimoji="0" lang="de-DE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7505701" y="3241675"/>
            <a:ext cx="895350" cy="9144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P14 </a:t>
            </a:r>
          </a:p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latin typeface="Arial" charset="0"/>
              </a:rPr>
              <a:t>MW </a:t>
            </a:r>
            <a:endParaRPr kumimoji="0" lang="de-DE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Rounded Rectangle 20"/>
          <p:cNvSpPr/>
          <p:nvPr/>
        </p:nvSpPr>
        <p:spPr bwMode="auto">
          <a:xfrm>
            <a:off x="5948069" y="5368989"/>
            <a:ext cx="1724025" cy="6223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Processing</a:t>
            </a:r>
            <a:endParaRPr kumimoji="0" lang="de-DE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Rounded Rectangle 21"/>
          <p:cNvSpPr/>
          <p:nvPr/>
        </p:nvSpPr>
        <p:spPr bwMode="auto">
          <a:xfrm>
            <a:off x="3652684" y="5390087"/>
            <a:ext cx="1710644" cy="613837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latin typeface="Arial" charset="0"/>
              </a:rPr>
              <a:t>Processing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>
            <a:off x="1406692" y="5381625"/>
            <a:ext cx="1717189" cy="6223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Processing</a:t>
            </a:r>
          </a:p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Up-Down Arrow 23"/>
          <p:cNvSpPr/>
          <p:nvPr/>
        </p:nvSpPr>
        <p:spPr bwMode="auto">
          <a:xfrm rot="3549155">
            <a:off x="3144053" y="4149706"/>
            <a:ext cx="484632" cy="1440755"/>
          </a:xfrm>
          <a:prstGeom prst="up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Up-Down Arrow 24"/>
          <p:cNvSpPr/>
          <p:nvPr/>
        </p:nvSpPr>
        <p:spPr bwMode="auto">
          <a:xfrm rot="17949367">
            <a:off x="5313618" y="4128708"/>
            <a:ext cx="441307" cy="1490699"/>
          </a:xfrm>
          <a:prstGeom prst="up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Up-Down Arrow 25"/>
          <p:cNvSpPr/>
          <p:nvPr/>
        </p:nvSpPr>
        <p:spPr bwMode="auto">
          <a:xfrm>
            <a:off x="4189912" y="4614313"/>
            <a:ext cx="484632" cy="658090"/>
          </a:xfrm>
          <a:prstGeom prst="up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Up-Down Arrow 26"/>
          <p:cNvSpPr/>
          <p:nvPr/>
        </p:nvSpPr>
        <p:spPr bwMode="auto">
          <a:xfrm>
            <a:off x="2433890" y="2441221"/>
            <a:ext cx="484632" cy="714377"/>
          </a:xfrm>
          <a:prstGeom prst="up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Up-Down Arrow 27"/>
          <p:cNvSpPr/>
          <p:nvPr/>
        </p:nvSpPr>
        <p:spPr bwMode="auto">
          <a:xfrm>
            <a:off x="5948069" y="2441221"/>
            <a:ext cx="484632" cy="725045"/>
          </a:xfrm>
          <a:prstGeom prst="up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Up-Down Arrow 28"/>
          <p:cNvSpPr/>
          <p:nvPr/>
        </p:nvSpPr>
        <p:spPr bwMode="auto">
          <a:xfrm rot="16200000">
            <a:off x="1581964" y="3434483"/>
            <a:ext cx="484632" cy="640923"/>
          </a:xfrm>
          <a:prstGeom prst="up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Up-Down Arrow 29"/>
          <p:cNvSpPr/>
          <p:nvPr/>
        </p:nvSpPr>
        <p:spPr bwMode="auto">
          <a:xfrm rot="16200000">
            <a:off x="6846346" y="3433439"/>
            <a:ext cx="484632" cy="640923"/>
          </a:xfrm>
          <a:prstGeom prst="up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Up-Down Arrow 30"/>
          <p:cNvSpPr/>
          <p:nvPr/>
        </p:nvSpPr>
        <p:spPr bwMode="auto">
          <a:xfrm>
            <a:off x="749155" y="2425775"/>
            <a:ext cx="484632" cy="714219"/>
          </a:xfrm>
          <a:prstGeom prst="up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Up-Down Arrow 31"/>
          <p:cNvSpPr/>
          <p:nvPr/>
        </p:nvSpPr>
        <p:spPr bwMode="auto">
          <a:xfrm>
            <a:off x="7706226" y="2425775"/>
            <a:ext cx="484632" cy="714219"/>
          </a:xfrm>
          <a:prstGeom prst="up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Left Arrow 32"/>
          <p:cNvSpPr/>
          <p:nvPr/>
        </p:nvSpPr>
        <p:spPr bwMode="auto">
          <a:xfrm rot="10800000">
            <a:off x="3276415" y="1669605"/>
            <a:ext cx="635996" cy="484632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Left Arrow 33"/>
          <p:cNvSpPr/>
          <p:nvPr/>
        </p:nvSpPr>
        <p:spPr bwMode="auto">
          <a:xfrm>
            <a:off x="4890629" y="1681351"/>
            <a:ext cx="635996" cy="484632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749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Eiger</a:t>
            </a:r>
            <a:r>
              <a:rPr lang="en-US" dirty="0" smtClean="0"/>
              <a:t> Streaming Client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616" y="1252539"/>
            <a:ext cx="8596884" cy="4279582"/>
          </a:xfrm>
        </p:spPr>
        <p:txBody>
          <a:bodyPr/>
          <a:lstStyle/>
          <a:p>
            <a:r>
              <a:rPr lang="en-US" dirty="0" smtClean="0"/>
              <a:t>Tioga: “where </a:t>
            </a:r>
            <a:r>
              <a:rPr lang="en-US" dirty="0"/>
              <a:t>it forks</a:t>
            </a:r>
            <a:r>
              <a:rPr lang="en-US" dirty="0" smtClean="0"/>
              <a:t>”/”swift current”, </a:t>
            </a:r>
            <a:r>
              <a:rPr lang="en-US" dirty="0" err="1" smtClean="0"/>
              <a:t>zmq</a:t>
            </a:r>
            <a:endParaRPr lang="en-US" dirty="0" smtClean="0"/>
          </a:p>
          <a:p>
            <a:r>
              <a:rPr lang="en-US" dirty="0" smtClean="0"/>
              <a:t>Tested without beam only</a:t>
            </a:r>
          </a:p>
          <a:p>
            <a:r>
              <a:rPr lang="en-US" dirty="0" smtClean="0"/>
              <a:t>No dropped messages</a:t>
            </a:r>
          </a:p>
          <a:p>
            <a:r>
              <a:rPr lang="en-US" dirty="0" smtClean="0"/>
              <a:t>2 10 </a:t>
            </a:r>
            <a:r>
              <a:rPr lang="en-US" dirty="0" smtClean="0"/>
              <a:t>Gb/s </a:t>
            </a:r>
            <a:r>
              <a:rPr lang="en-US" dirty="0" smtClean="0"/>
              <a:t>connections DCU </a:t>
            </a:r>
            <a:r>
              <a:rPr lang="en-US" dirty="0" smtClean="0">
                <a:sym typeface="Wingdings" panose="05000000000000000000" pitchFamily="2" charset="2"/>
              </a:rPr>
              <a:t> PPU</a:t>
            </a:r>
            <a:endParaRPr lang="en-US" dirty="0" smtClean="0"/>
          </a:p>
          <a:p>
            <a:r>
              <a:rPr lang="en-US" dirty="0" smtClean="0"/>
              <a:t>Consistent rate of ~510 frame writes/sec at 750Hz</a:t>
            </a:r>
          </a:p>
          <a:p>
            <a:r>
              <a:rPr lang="en-US" dirty="0" smtClean="0"/>
              <a:t>Writes </a:t>
            </a:r>
            <a:r>
              <a:rPr lang="en-US" dirty="0"/>
              <a:t>to /</a:t>
            </a:r>
            <a:r>
              <a:rPr lang="en-US" dirty="0" err="1"/>
              <a:t>ramdisk</a:t>
            </a:r>
            <a:r>
              <a:rPr lang="en-US" dirty="0"/>
              <a:t> of PPU </a:t>
            </a:r>
            <a:endParaRPr lang="en-US" dirty="0" smtClean="0"/>
          </a:p>
          <a:p>
            <a:r>
              <a:rPr lang="en-US" dirty="0" smtClean="0"/>
              <a:t>Subsequent collection blocked in arm until stream is finished</a:t>
            </a:r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C38D1-998C-ED4D-A028-34EA7D95469E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593063"/>
              </p:ext>
            </p:extLst>
          </p:nvPr>
        </p:nvGraphicFramePr>
        <p:xfrm>
          <a:off x="483107" y="4225681"/>
          <a:ext cx="8124823" cy="18131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ight Brace 5"/>
          <p:cNvSpPr/>
          <p:nvPr/>
        </p:nvSpPr>
        <p:spPr bwMode="auto">
          <a:xfrm rot="5400000">
            <a:off x="4316918" y="2002344"/>
            <a:ext cx="457202" cy="8073008"/>
          </a:xfrm>
          <a:prstGeom prst="rightBrace">
            <a:avLst>
              <a:gd name="adj1" fmla="val 12588"/>
              <a:gd name="adj2" fmla="val 4982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50099" y="6234668"/>
            <a:ext cx="2339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all PPU CPU threads</a:t>
            </a:r>
            <a:endParaRPr lang="de-DE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Leere Präsentation">
  <a:themeElements>
    <a:clrScheme name="Leere Präsentation 2">
      <a:dk1>
        <a:srgbClr val="000000"/>
      </a:dk1>
      <a:lt1>
        <a:srgbClr val="DCDCDC"/>
      </a:lt1>
      <a:dk2>
        <a:srgbClr val="007E82"/>
      </a:dk2>
      <a:lt2>
        <a:srgbClr val="7D7D7D"/>
      </a:lt2>
      <a:accent1>
        <a:srgbClr val="72AD46"/>
      </a:accent1>
      <a:accent2>
        <a:srgbClr val="DF001A"/>
      </a:accent2>
      <a:accent3>
        <a:srgbClr val="EBEBEB"/>
      </a:accent3>
      <a:accent4>
        <a:srgbClr val="000000"/>
      </a:accent4>
      <a:accent5>
        <a:srgbClr val="BCD3B0"/>
      </a:accent5>
      <a:accent6>
        <a:srgbClr val="CA0016"/>
      </a:accent6>
      <a:hlink>
        <a:srgbClr val="007E82"/>
      </a:hlink>
      <a:folHlink>
        <a:srgbClr val="72AD46"/>
      </a:folHlink>
    </a:clrScheme>
    <a:fontScheme name="Leere Präsentation">
      <a:majorFont>
        <a:latin typeface="Arial"/>
        <a:ea typeface="Geneva"/>
        <a:cs typeface="Geneva"/>
      </a:majorFont>
      <a:minorFont>
        <a:latin typeface="Arial"/>
        <a:ea typeface="Geneva"/>
        <a:cs typeface="Genev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ere Präsentation 1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DCDCDC"/>
        </a:lt1>
        <a:dk2>
          <a:srgbClr val="007E82"/>
        </a:dk2>
        <a:lt2>
          <a:srgbClr val="7D7D7D"/>
        </a:lt2>
        <a:accent1>
          <a:srgbClr val="72AD46"/>
        </a:accent1>
        <a:accent2>
          <a:srgbClr val="DF001A"/>
        </a:accent2>
        <a:accent3>
          <a:srgbClr val="EBEBEB"/>
        </a:accent3>
        <a:accent4>
          <a:srgbClr val="000000"/>
        </a:accent4>
        <a:accent5>
          <a:srgbClr val="BCD3B0"/>
        </a:accent5>
        <a:accent6>
          <a:srgbClr val="CA0016"/>
        </a:accent6>
        <a:hlink>
          <a:srgbClr val="007E82"/>
        </a:hlink>
        <a:folHlink>
          <a:srgbClr val="72AD4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AarhusTechCollege_2011.pptx</Template>
  <TotalTime>17</TotalTime>
  <Words>470</Words>
  <Application>Microsoft Macintosh PowerPoint</Application>
  <PresentationFormat>On-screen Show (4:3)</PresentationFormat>
  <Paragraphs>123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Leere Präsentation</vt:lpstr>
      <vt:lpstr>HDR Handling at EMBL-HH Status Report </vt:lpstr>
      <vt:lpstr>Overview</vt:lpstr>
      <vt:lpstr>Introduction</vt:lpstr>
      <vt:lpstr>System Overview: Control and Data Flow</vt:lpstr>
      <vt:lpstr>Collection Server</vt:lpstr>
      <vt:lpstr>Data Transfer Management Software</vt:lpstr>
      <vt:lpstr>System for Real-Time Data Visualization</vt:lpstr>
      <vt:lpstr>Infrastructure Organization</vt:lpstr>
      <vt:lpstr>Eiger Streaming Client</vt:lpstr>
      <vt:lpstr>Outlook</vt:lpstr>
      <vt:lpstr>Acknowledgements</vt:lpstr>
    </vt:vector>
  </TitlesOfParts>
  <Company>EMBL Hamburg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Biophysical characterization</dc:title>
  <dc:creator>Rob Meijers</dc:creator>
  <cp:lastModifiedBy>Gleb Bourenkov</cp:lastModifiedBy>
  <cp:revision>1221</cp:revision>
  <cp:lastPrinted>2017-03-14T19:02:52Z</cp:lastPrinted>
  <dcterms:created xsi:type="dcterms:W3CDTF">2011-11-09T09:13:28Z</dcterms:created>
  <dcterms:modified xsi:type="dcterms:W3CDTF">2017-03-15T08:52:06Z</dcterms:modified>
</cp:coreProperties>
</file>