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0" r:id="rId4"/>
    <p:sldId id="258" r:id="rId5"/>
    <p:sldId id="265" r:id="rId6"/>
    <p:sldId id="274" r:id="rId7"/>
    <p:sldId id="259" r:id="rId8"/>
    <p:sldId id="261" r:id="rId9"/>
    <p:sldId id="262" r:id="rId10"/>
    <p:sldId id="263" r:id="rId11"/>
    <p:sldId id="278" r:id="rId12"/>
    <p:sldId id="269" r:id="rId13"/>
    <p:sldId id="268" r:id="rId14"/>
    <p:sldId id="267" r:id="rId15"/>
    <p:sldId id="279" r:id="rId16"/>
    <p:sldId id="282" r:id="rId17"/>
    <p:sldId id="272" r:id="rId18"/>
    <p:sldId id="270" r:id="rId19"/>
    <p:sldId id="271" r:id="rId20"/>
    <p:sldId id="285" r:id="rId21"/>
    <p:sldId id="284" r:id="rId22"/>
    <p:sldId id="286" r:id="rId23"/>
    <p:sldId id="283" r:id="rId24"/>
    <p:sldId id="275" r:id="rId25"/>
    <p:sldId id="276" r:id="rId26"/>
    <p:sldId id="277" r:id="rId27"/>
    <p:sldId id="264" r:id="rId28"/>
    <p:sldId id="266" r:id="rId29"/>
  </p:sldIdLst>
  <p:sldSz cx="9144000" cy="6858000" type="screen4x3"/>
  <p:notesSz cx="6724650" cy="97742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Orlando" initials="GO" lastIdx="30" clrIdx="0">
    <p:extLst>
      <p:ext uri="{19B8F6BF-5375-455C-9EA6-DF929625EA0E}">
        <p15:presenceInfo xmlns:p15="http://schemas.microsoft.com/office/powerpoint/2012/main" userId="S-1-5-21-866374714-467368472-620632744-7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000"/>
    <a:srgbClr val="4C4C4C"/>
    <a:srgbClr val="92D050"/>
    <a:srgbClr val="000000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13" autoAdjust="0"/>
    <p:restoredTop sz="93497" autoAdjust="0"/>
  </p:normalViewPr>
  <p:slideViewPr>
    <p:cSldViewPr showGuides="1">
      <p:cViewPr varScale="1">
        <p:scale>
          <a:sx n="95" d="100"/>
          <a:sy n="95" d="100"/>
        </p:scale>
        <p:origin x="1056" y="168"/>
      </p:cViewPr>
      <p:guideLst>
        <p:guide orient="horz" pos="2160"/>
        <p:guide orient="horz" pos="1205"/>
        <p:guide orient="horz" pos="4201"/>
        <p:guide pos="2880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19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B21364A-7CB5-4F79-810C-FB5920A6C8CC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BBCE69D-63A1-495E-8AE6-0003FDE915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46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da.io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nda-forge.org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I’d like to clarify something. There is often confusion between conda and anconda.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51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More complex environment. Specific role. You also need to install pypi packages.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29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TOS were changed to limit anaconda use for commercial activities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13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No need to be root to install packages.</a:t>
            </a:r>
          </a:p>
          <a:p>
            <a:r>
              <a:rPr lang="en-SE" dirty="0"/>
              <a:t>Standard UNIX Filesystem hierarchy.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60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65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It’s important to know from where packages are downloaded.</a:t>
            </a:r>
          </a:p>
          <a:p>
            <a:r>
              <a:rPr lang="en-SE" dirty="0"/>
              <a:t>Avoid using too many channels.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74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SE" dirty="0"/>
              <a:t>onda-forge is providing alternate installers.</a:t>
            </a:r>
          </a:p>
          <a:p>
            <a:r>
              <a:rPr lang="en-SE" dirty="0"/>
              <a:t>Miniforge: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 installer for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Conda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specific to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conda-forge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77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Mamba is still a Python cli. Only certain parts are in C++.</a:t>
            </a:r>
          </a:p>
          <a:p>
            <a:r>
              <a:rPr lang="en-GB" dirty="0"/>
              <a:t>l</a:t>
            </a:r>
            <a:r>
              <a:rPr lang="en-SE" dirty="0"/>
              <a:t>ibsolv: 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same library used in RedHat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dnf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96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To use Ansible modules, you have to write some tasks in a role or playbook.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66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Part of the cs playbook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0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4376-0D2E-4C03-94BA-A4674837B2C0}" type="datetime1">
              <a:rPr lang="en-GB" smtClean="0"/>
              <a:t>09/09/2021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EA0A-7E79-498E-A113-4B502401F233}" type="datetime1">
              <a:rPr lang="en-GB" smtClean="0"/>
              <a:t>09/09/2021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EC2-03DA-4F1F-9233-1D3E5518AB67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0E84-1F41-4651-A389-CA5C89B80940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0368-4FE3-407A-937C-B5FE39D8AD74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5CE9-0ACA-4A76-82FC-B841AE9F11FB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870-FC3D-422D-A4E1-91D5008776FD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B98E2B-19E7-4ABE-89DC-0A890A7080AA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DD843F-ADD6-4495-818C-6B5FC60B5950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F1CB-670C-44A3-8EFE-CD820BD17C98}" type="datetime1">
              <a:rPr lang="en-GB" smtClean="0"/>
              <a:t>09/09/2021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5A7C-3823-4844-AB0F-7461AFBE16F6}" type="datetime1">
              <a:rPr lang="en-GB" smtClean="0"/>
              <a:t>09/09/2021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FD6-AB40-4369-955F-65176E459A31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035A-34D2-4B47-BD09-1E5F1A6E27E0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C5DF-2E93-4EE4-9365-3DB1EF8395A3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da.maxiv.lu.se/g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.anaconda.com/miniconda/Miniconda3-latest-Linux-x86_64.s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conda-forge/miniforge#mambaforge" TargetMode="External"/><Relationship Id="rId4" Type="http://schemas.openxmlformats.org/officeDocument/2006/relationships/hyperlink" Target="https://github.com/conda-forge/miniforg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mba.readthedocs.io/en/lates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maxiv.lu.se/benber/conda-tutoria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onda.io/projects/conda-build/en/latest/index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onda.io/projects/conda-build/en/latest/resources/define-metadata.html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onda.io/projects/conda-build/en/latest/concepts/recipe.html#conda-build-process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maxiv.lu.se/kits-maxiv/ansible-galaxy/ans_maxiv_role_cond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maxiv.lu.se/kits-maxiv/ansible-galaxy/ans_maxiv_role_sardan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maxiv.lu.se/kits-maxiv/ansible-galaxy/ans_maxiv_role_sardana" TargetMode="External"/><Relationship Id="rId3" Type="http://schemas.openxmlformats.org/officeDocument/2006/relationships/hyperlink" Target="https://docs.conda.io/projects/conda/en/latest/glossary.html" TargetMode="External"/><Relationship Id="rId7" Type="http://schemas.openxmlformats.org/officeDocument/2006/relationships/hyperlink" Target="https://gitlab.maxiv.lu.se/kits-maxiv/ansible-galaxy/ans_maxiv_role_conda" TargetMode="External"/><Relationship Id="rId2" Type="http://schemas.openxmlformats.org/officeDocument/2006/relationships/hyperlink" Target="https://conda.io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kits-maxiv.gitlab-pages.maxiv.lu.se/workflows.html#conda-environments" TargetMode="External"/><Relationship Id="rId5" Type="http://schemas.openxmlformats.org/officeDocument/2006/relationships/hyperlink" Target="http://kits-maxiv.gitlab-pages.maxiv.lu.se/packaging/conda.html" TargetMode="External"/><Relationship Id="rId10" Type="http://schemas.openxmlformats.org/officeDocument/2006/relationships/hyperlink" Target="http://kits-maxiv.gitlab-pages.maxiv.lu.se/packaging/conda.html#mini-conda-forge-channel" TargetMode="External"/><Relationship Id="rId4" Type="http://schemas.openxmlformats.org/officeDocument/2006/relationships/hyperlink" Target="https://jakevdp.github.io/blog/2016/08/25/conda-myths-and-misconceptions/" TargetMode="External"/><Relationship Id="rId9" Type="http://schemas.openxmlformats.org/officeDocument/2006/relationships/hyperlink" Target="https://gitlab.maxiv.lu.se/kits-maxiv/cfg-maxiv-mini-conda-for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da.i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onda.io/en/latest/minicond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terms-of-servi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da-forge.org/blog/posts/2020-11-20-anaconda-to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nda.maxiv.lu.se/" TargetMode="External"/><Relationship Id="rId5" Type="http://schemas.openxmlformats.org/officeDocument/2006/relationships/hyperlink" Target="https://quetz.readthedocs.io/" TargetMode="External"/><Relationship Id="rId4" Type="http://schemas.openxmlformats.org/officeDocument/2006/relationships/hyperlink" Target="https://conda.anaconda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aconda.org/tango-controls" TargetMode="External"/><Relationship Id="rId2" Type="http://schemas.openxmlformats.org/officeDocument/2006/relationships/hyperlink" Target="https://anaconda.org/conda-forg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1202-1C35-3D40-9A59-BD3AA47A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channels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E710-6A6E-894C-A67E-C67F2FC8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conda</a:t>
            </a:r>
            <a:r>
              <a:rPr lang="en-GB" dirty="0"/>
              <a:t> config --show channels</a:t>
            </a:r>
          </a:p>
          <a:p>
            <a:r>
              <a:rPr lang="en-SE" dirty="0"/>
              <a:t>Add the “-c” flag to conda commands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SE" dirty="0"/>
              <a:t>onda create –n foo –c conda-forge pytango</a:t>
            </a:r>
          </a:p>
          <a:p>
            <a:r>
              <a:rPr lang="en-SE" dirty="0"/>
              <a:t>Update the config</a:t>
            </a:r>
          </a:p>
          <a:p>
            <a:pPr marL="0" indent="0">
              <a:buNone/>
            </a:pPr>
            <a:r>
              <a:rPr lang="en-GB" dirty="0" err="1"/>
              <a:t>conda</a:t>
            </a:r>
            <a:r>
              <a:rPr lang="en-GB" dirty="0"/>
              <a:t> config --add channels &lt;</a:t>
            </a:r>
            <a:r>
              <a:rPr lang="en-GB" dirty="0" err="1"/>
              <a:t>mychannel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 err="1"/>
              <a:t>conda</a:t>
            </a:r>
            <a:r>
              <a:rPr lang="en-GB" dirty="0"/>
              <a:t> config --set </a:t>
            </a:r>
            <a:r>
              <a:rPr lang="en-GB" dirty="0" err="1"/>
              <a:t>channel_alias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https://conda.maxiv.lu.se/get</a:t>
            </a:r>
            <a:br>
              <a:rPr lang="en-GB" dirty="0"/>
            </a:br>
            <a:r>
              <a:rPr lang="en-GB" dirty="0" err="1"/>
              <a:t>conda</a:t>
            </a:r>
            <a:r>
              <a:rPr lang="en-GB" dirty="0"/>
              <a:t> config --add channels </a:t>
            </a:r>
            <a:r>
              <a:rPr lang="en-GB" dirty="0" err="1"/>
              <a:t>conda</a:t>
            </a:r>
            <a:r>
              <a:rPr lang="en-GB" dirty="0"/>
              <a:t>-forge</a:t>
            </a:r>
            <a:br>
              <a:rPr lang="en-GB" dirty="0"/>
            </a:br>
            <a:r>
              <a:rPr lang="en-GB" dirty="0" err="1"/>
              <a:t>conda</a:t>
            </a:r>
            <a:r>
              <a:rPr lang="en-GB" dirty="0"/>
              <a:t> config --add channels </a:t>
            </a:r>
            <a:r>
              <a:rPr lang="en-GB" dirty="0" err="1"/>
              <a:t>maxiv</a:t>
            </a:r>
            <a:r>
              <a:rPr lang="en-GB" dirty="0"/>
              <a:t>-kits</a:t>
            </a:r>
            <a:br>
              <a:rPr lang="en-GB" dirty="0"/>
            </a:br>
            <a:r>
              <a:rPr lang="en-GB" dirty="0" err="1"/>
              <a:t>conda</a:t>
            </a:r>
            <a:r>
              <a:rPr lang="en-GB" dirty="0"/>
              <a:t> config --remove channels defaults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71DE-19CB-7247-9610-38F5CE18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2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870E-B63D-D645-ACDA-F3C9827E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A916C-6F9F-2C48-9631-E160A5CB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11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4E90D5-9964-9C4C-A949-A9914F11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1"/>
            <a:ext cx="7848872" cy="3845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curl -LO </a:t>
            </a:r>
            <a:r>
              <a:rPr lang="en-GB" dirty="0">
                <a:hlinkClick r:id="rId3"/>
              </a:rPr>
              <a:t>https://repo.anaconda.com/miniconda/Miniconda3-latest-Linux-x86_64.sh</a:t>
            </a:r>
            <a:br>
              <a:rPr lang="en-GB" dirty="0"/>
            </a:br>
            <a:r>
              <a:rPr lang="en-GB" dirty="0"/>
              <a:t>bash Miniconda3-latest-Linux-x86_64.sh -bp $HOME/</a:t>
            </a:r>
            <a:r>
              <a:rPr lang="en-GB" dirty="0" err="1"/>
              <a:t>miniconda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rm -f Miniconda3-latest-Linux-x86_64.sh</a:t>
            </a:r>
          </a:p>
          <a:p>
            <a:pPr marL="0" indent="0">
              <a:buNone/>
            </a:pPr>
            <a:r>
              <a:rPr lang="en-GB" i="1" dirty="0"/>
              <a:t># Let </a:t>
            </a:r>
            <a:r>
              <a:rPr lang="en-GB" i="1" dirty="0" err="1"/>
              <a:t>conda</a:t>
            </a:r>
            <a:r>
              <a:rPr lang="en-GB" i="1" dirty="0"/>
              <a:t> update your ~/.</a:t>
            </a:r>
            <a:r>
              <a:rPr lang="en-GB" i="1" dirty="0" err="1"/>
              <a:t>bashrc</a:t>
            </a:r>
            <a:r>
              <a:rPr lang="en-GB" i="1" dirty="0"/>
              <a:t> or ~/.</a:t>
            </a:r>
            <a:r>
              <a:rPr lang="en-GB" i="1" dirty="0" err="1"/>
              <a:t>zshrc</a:t>
            </a:r>
            <a:br>
              <a:rPr lang="en-GB" i="1" dirty="0"/>
            </a:br>
            <a:r>
              <a:rPr lang="en-GB" dirty="0"/>
              <a:t>source $HOME/</a:t>
            </a:r>
            <a:r>
              <a:rPr lang="en-GB" dirty="0" err="1"/>
              <a:t>miniconda</a:t>
            </a:r>
            <a:r>
              <a:rPr lang="en-GB" dirty="0"/>
              <a:t>/bin/activate</a:t>
            </a:r>
            <a:br>
              <a:rPr lang="en-GB" dirty="0"/>
            </a:br>
            <a:r>
              <a:rPr lang="en-GB" dirty="0" err="1"/>
              <a:t>conda</a:t>
            </a:r>
            <a:r>
              <a:rPr lang="en-GB" dirty="0"/>
              <a:t> </a:t>
            </a:r>
            <a:r>
              <a:rPr lang="en-GB" dirty="0" err="1"/>
              <a:t>init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Alternatives to </a:t>
            </a:r>
            <a:r>
              <a:rPr lang="en-GB" dirty="0" err="1"/>
              <a:t>Miniconda</a:t>
            </a:r>
            <a:r>
              <a:rPr lang="en-GB" dirty="0"/>
              <a:t>:</a:t>
            </a:r>
          </a:p>
          <a:p>
            <a:r>
              <a:rPr lang="en-GB" dirty="0" err="1"/>
              <a:t>Miniforge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https://github.com/conda-forge/miniforge</a:t>
            </a:r>
            <a:endParaRPr lang="en-GB" dirty="0"/>
          </a:p>
          <a:p>
            <a:r>
              <a:rPr lang="en-GB" dirty="0" err="1"/>
              <a:t>Mambaforge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https://github.com/conda-forge/miniforge#mambaforge</a:t>
            </a:r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1248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2709-A178-4E47-9608-DDA13CA3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Environment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EE65-D452-0D4D-90A3-49BDB6E89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Don’t install extra packages in </a:t>
            </a:r>
            <a:r>
              <a:rPr lang="en-GB" dirty="0" err="1"/>
              <a:t>th</a:t>
            </a:r>
            <a:r>
              <a:rPr lang="en-SE" dirty="0"/>
              <a:t>e “base” environment. Keep it for conda, mamba, conda-build. Can interfere with conda and make updates difficult.</a:t>
            </a:r>
          </a:p>
          <a:p>
            <a:r>
              <a:rPr lang="en-GB" b="1" dirty="0"/>
              <a:t>c</a:t>
            </a:r>
            <a:r>
              <a:rPr lang="en-SE" b="1" dirty="0"/>
              <a:t>onda create –n &lt;name&gt; &lt;list of packages&gt;: </a:t>
            </a:r>
            <a:r>
              <a:rPr lang="en-SE" dirty="0"/>
              <a:t>create the env &lt;name&gt; under the default location:</a:t>
            </a:r>
          </a:p>
          <a:p>
            <a:pPr lvl="1"/>
            <a:r>
              <a:rPr lang="en-SE" dirty="0"/>
              <a:t>&lt;conda install path&gt;/envs/&lt;name&gt; if writeable</a:t>
            </a:r>
          </a:p>
          <a:p>
            <a:pPr lvl="1"/>
            <a:r>
              <a:rPr lang="en-SE" dirty="0"/>
              <a:t>~/.conda/envs/&lt;name&gt; otherwise</a:t>
            </a:r>
          </a:p>
          <a:p>
            <a:r>
              <a:rPr lang="en-GB" b="1" dirty="0"/>
              <a:t>c</a:t>
            </a:r>
            <a:r>
              <a:rPr lang="en-SE" b="1" dirty="0"/>
              <a:t>onda create –p &lt;env path&gt; &lt;list of packages&gt;: </a:t>
            </a:r>
            <a:r>
              <a:rPr lang="en-SE" dirty="0"/>
              <a:t>you can specify an explicit path instead of a name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4D31E-F059-AC43-8F0A-CB44F5B9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8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1FB2-F7FC-AC4D-AB9C-16477D74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SE" dirty="0"/>
              <a:t>onda activate / deactivate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044F5-7BDF-6E49-9C6E-5399F0178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</a:t>
            </a:r>
            <a:r>
              <a:rPr lang="en-SE" b="1" dirty="0"/>
              <a:t>onda activate &lt;env&gt;</a:t>
            </a:r>
          </a:p>
          <a:p>
            <a:pPr lvl="1"/>
            <a:r>
              <a:rPr lang="en-SE" dirty="0"/>
              <a:t>updates PATH -&gt; set the path of the environment first</a:t>
            </a:r>
          </a:p>
          <a:p>
            <a:pPr lvl="1"/>
            <a:r>
              <a:rPr lang="en-GB" dirty="0"/>
              <a:t>R</a:t>
            </a:r>
            <a:r>
              <a:rPr lang="en-SE" dirty="0"/>
              <a:t>un activation script (if any defined) from &lt;conda env&gt;/</a:t>
            </a:r>
            <a:r>
              <a:rPr lang="en-GB" dirty="0"/>
              <a:t>etc/</a:t>
            </a:r>
            <a:r>
              <a:rPr lang="en-GB" dirty="0" err="1"/>
              <a:t>conda</a:t>
            </a:r>
            <a:r>
              <a:rPr lang="en-GB" dirty="0"/>
              <a:t>/</a:t>
            </a:r>
            <a:r>
              <a:rPr lang="en-GB" dirty="0" err="1"/>
              <a:t>activate.d</a:t>
            </a:r>
            <a:r>
              <a:rPr lang="en-GB" dirty="0"/>
              <a:t>/&lt;script&gt; to setup additional env variables</a:t>
            </a:r>
          </a:p>
          <a:p>
            <a:r>
              <a:rPr lang="en-GB" b="1" dirty="0" err="1"/>
              <a:t>conda</a:t>
            </a:r>
            <a:r>
              <a:rPr lang="en-GB" b="1" dirty="0"/>
              <a:t> deactivate</a:t>
            </a:r>
          </a:p>
          <a:p>
            <a:pPr lvl="1"/>
            <a:r>
              <a:rPr lang="en-GB" dirty="0"/>
              <a:t>Run deactivation scripts (if any defined) from </a:t>
            </a:r>
            <a:r>
              <a:rPr lang="en-SE" dirty="0"/>
              <a:t>&lt;conda env&gt;/</a:t>
            </a:r>
            <a:r>
              <a:rPr lang="en-GB" dirty="0"/>
              <a:t>etc/</a:t>
            </a:r>
            <a:r>
              <a:rPr lang="en-GB" dirty="0" err="1"/>
              <a:t>conda</a:t>
            </a:r>
            <a:r>
              <a:rPr lang="en-GB" dirty="0"/>
              <a:t>/</a:t>
            </a:r>
            <a:r>
              <a:rPr lang="en-GB" dirty="0" err="1"/>
              <a:t>deactivate.d</a:t>
            </a:r>
            <a:r>
              <a:rPr lang="en-GB" dirty="0"/>
              <a:t>/&lt;script&gt; to remove additional env variables</a:t>
            </a:r>
          </a:p>
          <a:p>
            <a:pPr lvl="1"/>
            <a:r>
              <a:rPr lang="en-GB" dirty="0"/>
              <a:t>Remove the environment path from PATH</a:t>
            </a:r>
          </a:p>
          <a:p>
            <a:pPr lvl="1"/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056A8-A0B7-E447-A740-9D47EBF7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5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8D6F-88BA-E745-BE1D-46149D0E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Mamba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A62-E56F-9141-9BC3-6B7FC8AC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Mamba is a reimplementation of the </a:t>
            </a:r>
            <a:r>
              <a:rPr lang="en-GB" dirty="0" err="1"/>
              <a:t>conda</a:t>
            </a:r>
            <a:r>
              <a:rPr lang="en-GB" dirty="0"/>
              <a:t> package manager in C++ for maximum efficiency</a:t>
            </a:r>
          </a:p>
          <a:p>
            <a:r>
              <a:rPr lang="en-GB" dirty="0" err="1"/>
              <a:t>libsolv</a:t>
            </a:r>
            <a:r>
              <a:rPr lang="en-GB" dirty="0"/>
              <a:t> for much faster dependency solving</a:t>
            </a:r>
          </a:p>
          <a:p>
            <a:r>
              <a:rPr lang="en-GB" dirty="0"/>
              <a:t>Conceived as a </a:t>
            </a:r>
            <a:r>
              <a:rPr lang="en-GB" i="1" dirty="0"/>
              <a:t>drop-in</a:t>
            </a:r>
            <a:r>
              <a:rPr lang="en-GB" dirty="0"/>
              <a:t> replacement for </a:t>
            </a:r>
            <a:r>
              <a:rPr lang="en-GB" dirty="0" err="1"/>
              <a:t>conda</a:t>
            </a:r>
            <a:endParaRPr lang="en-GB" dirty="0"/>
          </a:p>
          <a:p>
            <a:r>
              <a:rPr lang="en-SE" dirty="0"/>
              <a:t>Same commands as conda</a:t>
            </a:r>
          </a:p>
          <a:p>
            <a:r>
              <a:rPr lang="en-SE" dirty="0"/>
              <a:t>Use conda for activation / deactivation (not mamba)</a:t>
            </a:r>
          </a:p>
          <a:p>
            <a:r>
              <a:rPr lang="en-SE" dirty="0"/>
              <a:t>Quite robust and fast but not 100% drop-in replacement yet (especially for conda-env commands)</a:t>
            </a:r>
          </a:p>
          <a:p>
            <a:endParaRPr lang="en-SE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https://mamba.readthedocs.io/en/latest/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67DBB-8A3D-794F-A7DB-40A9025A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0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A38B14-BAE7-5E4C-9416-CDFB9BA0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r>
              <a:rPr lang="en-SE" sz="4000" dirty="0"/>
              <a:t>Live Demo</a:t>
            </a:r>
            <a:br>
              <a:rPr lang="en-SE" sz="4000" dirty="0"/>
            </a:br>
            <a:r>
              <a:rPr lang="en-GB" sz="2400" dirty="0">
                <a:hlinkClick r:id="rId2"/>
              </a:rPr>
              <a:t>https://gitlab.maxiv.lu.se/benber/conda-tutorial</a:t>
            </a:r>
            <a:endParaRPr lang="en-GB" sz="2400" dirty="0"/>
          </a:p>
          <a:p>
            <a:pPr marL="0" indent="0" algn="ctr">
              <a:buNone/>
            </a:pPr>
            <a:endParaRPr lang="en-S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E3A99-DAA4-354E-91F3-EBA65EB0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6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A38B14-BAE7-5E4C-9416-CDFB9BA0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r>
              <a:rPr lang="en-GB" sz="4000" dirty="0"/>
              <a:t>c</a:t>
            </a:r>
            <a:r>
              <a:rPr lang="en-SE" sz="4000" dirty="0"/>
              <a:t>onda build</a:t>
            </a:r>
            <a:br>
              <a:rPr lang="en-SE" sz="4000" dirty="0"/>
            </a:br>
            <a:r>
              <a:rPr lang="en-GB" sz="2000" dirty="0">
                <a:hlinkClick r:id="rId2"/>
              </a:rPr>
              <a:t>https://docs.conda.io/projects/conda-build/en/latest/index.html</a:t>
            </a:r>
            <a:endParaRPr lang="en-GB" sz="2000" dirty="0"/>
          </a:p>
          <a:p>
            <a:pPr marL="0" indent="0" algn="ctr">
              <a:buNone/>
            </a:pPr>
            <a:endParaRPr lang="en-S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E3A99-DAA4-354E-91F3-EBA65EB0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CBC4-93C4-AF4B-941E-51EB14A2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SE" dirty="0"/>
              <a:t>onda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5C96-B9E4-1040-8746-A1D35753E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SE" dirty="0"/>
          </a:p>
          <a:p>
            <a:r>
              <a:rPr lang="en-SE" dirty="0"/>
              <a:t>To create a conda package, you need a conda recipe: </a:t>
            </a:r>
            <a:r>
              <a:rPr lang="en-SE" b="1" dirty="0"/>
              <a:t>recipe/meta.yaml </a:t>
            </a:r>
            <a:r>
              <a:rPr lang="en-SE" dirty="0"/>
              <a:t>(</a:t>
            </a:r>
            <a:r>
              <a:rPr lang="en-GB" dirty="0">
                <a:hlinkClick r:id="rId2"/>
              </a:rPr>
              <a:t>https://docs.conda.io/projects/conda-build/en/latest/resources/define-metadata.html</a:t>
            </a:r>
            <a:r>
              <a:rPr lang="en-GB" dirty="0"/>
              <a:t>)</a:t>
            </a:r>
          </a:p>
          <a:p>
            <a:endParaRPr lang="en-SE" dirty="0"/>
          </a:p>
          <a:p>
            <a:r>
              <a:rPr lang="en-GB" b="1" dirty="0" err="1"/>
              <a:t>conda</a:t>
            </a:r>
            <a:r>
              <a:rPr lang="en-GB" b="1" dirty="0"/>
              <a:t> build &lt;recipe </a:t>
            </a:r>
            <a:r>
              <a:rPr lang="en-GB" b="1" dirty="0" err="1"/>
              <a:t>dir</a:t>
            </a:r>
            <a:r>
              <a:rPr lang="en-GB" b="1" dirty="0"/>
              <a:t>&gt; </a:t>
            </a:r>
            <a:r>
              <a:rPr lang="en-GB" dirty="0"/>
              <a:t>(need to install </a:t>
            </a:r>
            <a:r>
              <a:rPr lang="en-GB" dirty="0" err="1"/>
              <a:t>conda</a:t>
            </a:r>
            <a:r>
              <a:rPr lang="en-GB" dirty="0"/>
              <a:t>-build)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5DCC-4385-A542-878D-33C19E1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9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861C-E2C2-E048-BAFC-A013162E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SE" dirty="0"/>
              <a:t>onda recipe (conda-forge)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7233C-E149-B84A-AE83-690CA6B9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18</a:t>
            </a:fld>
            <a:endParaRPr lang="en-GB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7EDE93D-CFC0-EF4B-9B6E-3CE8D33C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84784"/>
            <a:ext cx="5656287" cy="475252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55E4E21-132D-A945-8BE2-40F5566DF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05" y="3140968"/>
            <a:ext cx="3415984" cy="35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58A0-2478-444B-A609-384E4CE1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SE" dirty="0"/>
              <a:t>onda recipe (local)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59B0D-B366-BD44-B867-962F3CDE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19</a:t>
            </a:fld>
            <a:endParaRPr lang="en-GB"/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E476101E-3501-094F-9C2E-061EEE15A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1494"/>
            <a:ext cx="5976664" cy="5296780"/>
          </a:xfrm>
        </p:spPr>
      </p:pic>
    </p:spTree>
    <p:extLst>
      <p:ext uri="{BB962C8B-B14F-4D97-AF65-F5344CB8AC3E}">
        <p14:creationId xmlns:p14="http://schemas.microsoft.com/office/powerpoint/2010/main" val="150396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Conda</a:t>
            </a:r>
            <a:r>
              <a:rPr lang="en-US" dirty="0"/>
              <a:t> Introduction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91680" y="5597191"/>
            <a:ext cx="5760640" cy="864096"/>
          </a:xfrm>
        </p:spPr>
        <p:txBody>
          <a:bodyPr>
            <a:normAutofit/>
          </a:bodyPr>
          <a:lstStyle/>
          <a:p>
            <a:r>
              <a:rPr lang="sv-SE" dirty="0"/>
              <a:t>Benjamin Bertrand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5166-C205-B845-89E2-333863C6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SE" dirty="0"/>
              <a:t>onda build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E4AF-A962-4B43-A7C9-09E8D779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Download and extract the source into the source directory.</a:t>
            </a:r>
          </a:p>
          <a:p>
            <a:r>
              <a:rPr lang="en-GB" dirty="0"/>
              <a:t>Applies any patches.</a:t>
            </a:r>
          </a:p>
          <a:p>
            <a:r>
              <a:rPr lang="en-GB" dirty="0"/>
              <a:t>Creates a build environment and then installs the build dependencies there.</a:t>
            </a:r>
          </a:p>
          <a:p>
            <a:r>
              <a:rPr lang="en-GB" dirty="0"/>
              <a:t>Runs the build script.</a:t>
            </a:r>
          </a:p>
          <a:p>
            <a:r>
              <a:rPr lang="en-GB" dirty="0"/>
              <a:t>Performs some necessary post-processing steps, such as shebang and </a:t>
            </a:r>
            <a:r>
              <a:rPr lang="en-GB" dirty="0" err="1"/>
              <a:t>rpath</a:t>
            </a:r>
            <a:r>
              <a:rPr lang="en-GB" dirty="0"/>
              <a:t>.</a:t>
            </a:r>
          </a:p>
          <a:p>
            <a:r>
              <a:rPr lang="en-GB" dirty="0"/>
              <a:t>Creates a </a:t>
            </a:r>
            <a:r>
              <a:rPr lang="en-GB" dirty="0" err="1"/>
              <a:t>conda</a:t>
            </a:r>
            <a:r>
              <a:rPr lang="en-GB" dirty="0"/>
              <a:t> package containing all the files in the build environment that are new, along with the necessary </a:t>
            </a:r>
            <a:r>
              <a:rPr lang="en-GB" dirty="0" err="1"/>
              <a:t>conda</a:t>
            </a:r>
            <a:r>
              <a:rPr lang="en-GB" dirty="0"/>
              <a:t> package metadata.</a:t>
            </a:r>
          </a:p>
          <a:p>
            <a:r>
              <a:rPr lang="en-GB" dirty="0"/>
              <a:t>Tests the new </a:t>
            </a:r>
            <a:r>
              <a:rPr lang="en-GB" dirty="0" err="1"/>
              <a:t>conda</a:t>
            </a:r>
            <a:r>
              <a:rPr lang="en-GB" dirty="0"/>
              <a:t> package if the recipe includes tests:</a:t>
            </a:r>
          </a:p>
          <a:p>
            <a:pPr lvl="1"/>
            <a:r>
              <a:rPr lang="en-GB" dirty="0"/>
              <a:t>Creates a test environment with the package and its dependencies.</a:t>
            </a:r>
          </a:p>
          <a:p>
            <a:pPr lvl="1"/>
            <a:r>
              <a:rPr lang="en-GB" dirty="0"/>
              <a:t>Runs the test scripts.</a:t>
            </a:r>
            <a:br>
              <a:rPr lang="en-GB" dirty="0"/>
            </a:br>
            <a:endParaRPr lang="en-GB" dirty="0"/>
          </a:p>
          <a:p>
            <a:pPr marL="457200" lvl="1" indent="0" algn="ctr">
              <a:buNone/>
            </a:pPr>
            <a:r>
              <a:rPr lang="en-GB" dirty="0">
                <a:hlinkClick r:id="rId2"/>
              </a:rPr>
              <a:t>https://docs.conda.io/projects/conda-build/en/latest/concepts/recipe.html#conda-build-process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98E19-2586-6242-8994-08377671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34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E84D-F348-0C41-9260-DA748204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SE" dirty="0"/>
              <a:t>onda build CI pipeline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BF756A-B45B-9F44-A3AE-7FD91B31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Included in the .python-</a:t>
            </a:r>
            <a:r>
              <a:rPr lang="en-GB" dirty="0" err="1"/>
              <a:t>ci.yml</a:t>
            </a:r>
            <a:r>
              <a:rPr lang="en-GB" dirty="0"/>
              <a:t> and .</a:t>
            </a:r>
            <a:r>
              <a:rPr lang="en-GB" dirty="0" err="1"/>
              <a:t>pythonds-ci.yml</a:t>
            </a:r>
            <a:r>
              <a:rPr lang="en-GB" dirty="0"/>
              <a:t> templates. Triggered only if </a:t>
            </a:r>
            <a:r>
              <a:rPr lang="en-SE" b="1" dirty="0"/>
              <a:t>recipe/meta.yaml </a:t>
            </a:r>
            <a:r>
              <a:rPr lang="en-SE" dirty="0"/>
              <a:t>exists:</a:t>
            </a:r>
          </a:p>
          <a:p>
            <a:pPr lvl="1"/>
            <a:r>
              <a:rPr lang="en-GB" dirty="0"/>
              <a:t>Build the package</a:t>
            </a:r>
          </a:p>
          <a:p>
            <a:pPr lvl="1"/>
            <a:r>
              <a:rPr lang="en-GB" dirty="0"/>
              <a:t>Upload it to </a:t>
            </a:r>
            <a:r>
              <a:rPr lang="en-GB" dirty="0" err="1"/>
              <a:t>conda.maxiv.lu.se</a:t>
            </a:r>
            <a:r>
              <a:rPr lang="en-GB" dirty="0"/>
              <a:t> (kits-</a:t>
            </a:r>
            <a:r>
              <a:rPr lang="en-GB" dirty="0" err="1"/>
              <a:t>maxiv</a:t>
            </a:r>
            <a:r>
              <a:rPr lang="en-GB" dirty="0"/>
              <a:t> or kits-</a:t>
            </a:r>
            <a:r>
              <a:rPr lang="en-GB" dirty="0" err="1"/>
              <a:t>maxiv</a:t>
            </a:r>
            <a:r>
              <a:rPr lang="en-GB" dirty="0"/>
              <a:t>-dev channel depending on the branch)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65B24-34C7-9448-B113-BCC5F7D8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21</a:t>
            </a:fld>
            <a:endParaRPr lang="en-GB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8B1779-0235-D940-A653-7A2BDC86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8" y="3446394"/>
            <a:ext cx="6103683" cy="31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38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C24A-B899-5E44-959F-C5EA430D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Testing conda build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688B-658B-6744-8102-41BC3D3E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docker run --rm -it -v $(</a:t>
            </a:r>
            <a:r>
              <a:rPr lang="en-GB" dirty="0" err="1"/>
              <a:t>pwd</a:t>
            </a:r>
            <a:r>
              <a:rPr lang="en-GB" dirty="0"/>
              <a:t>):/build </a:t>
            </a:r>
            <a:r>
              <a:rPr lang="en-GB" dirty="0" err="1"/>
              <a:t>harbor.maxiv.lu.se</a:t>
            </a:r>
            <a:r>
              <a:rPr lang="en-GB" dirty="0"/>
              <a:t>/kits-</a:t>
            </a:r>
            <a:r>
              <a:rPr lang="en-GB" dirty="0" err="1"/>
              <a:t>sw</a:t>
            </a:r>
            <a:r>
              <a:rPr lang="en-GB" dirty="0"/>
              <a:t>/</a:t>
            </a:r>
            <a:r>
              <a:rPr lang="en-GB" dirty="0" err="1"/>
              <a:t>conda</a:t>
            </a:r>
            <a:r>
              <a:rPr lang="en-GB" dirty="0"/>
              <a:t>-build bash</a:t>
            </a:r>
            <a:br>
              <a:rPr lang="en-GB" dirty="0"/>
            </a:br>
            <a:r>
              <a:rPr lang="en-GB" dirty="0" err="1"/>
              <a:t>conda</a:t>
            </a:r>
            <a:r>
              <a:rPr lang="en-GB" dirty="0"/>
              <a:t> build recipe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Ensure the proper </a:t>
            </a:r>
            <a:r>
              <a:rPr lang="en-GB" dirty="0" err="1"/>
              <a:t>conda_build_config.yaml</a:t>
            </a:r>
            <a:r>
              <a:rPr lang="en-GB" dirty="0"/>
              <a:t> is used.</a:t>
            </a:r>
          </a:p>
          <a:p>
            <a:pPr marL="0" indent="0">
              <a:buNone/>
            </a:pPr>
            <a:r>
              <a:rPr lang="en-GB" dirty="0"/>
              <a:t>Not critical for pure Python packages (</a:t>
            </a:r>
            <a:r>
              <a:rPr lang="en-GB" dirty="0" err="1"/>
              <a:t>noarch</a:t>
            </a:r>
            <a:r>
              <a:rPr lang="en-GB" dirty="0"/>
              <a:t>: python), but important when compilation is involved. It includes the baseline versions of software for </a:t>
            </a:r>
            <a:r>
              <a:rPr lang="en-GB" dirty="0" err="1"/>
              <a:t>conda</a:t>
            </a:r>
            <a:r>
              <a:rPr lang="en-GB" dirty="0"/>
              <a:t>-forge (compiler…). Ensure ABI compatibility between packages.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7EC5-EAB0-5E42-8C57-37049D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A38B14-BAE7-5E4C-9416-CDFB9BA0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r>
              <a:rPr lang="en-GB" sz="4000" dirty="0"/>
              <a:t>C</a:t>
            </a:r>
            <a:r>
              <a:rPr lang="en-SE" sz="4000" dirty="0"/>
              <a:t>onda and Ansible</a:t>
            </a:r>
            <a:br>
              <a:rPr lang="en-SE" sz="4000" dirty="0"/>
            </a:br>
            <a:endParaRPr lang="en-S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E3A99-DAA4-354E-91F3-EBA65EB0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A572-413A-6A4E-85E6-EE653270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and Ansible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9A6-24ED-284F-8A5A-43DBEB06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Two MAX IV specific Ansible modules to use conda (part of the Ansible role </a:t>
            </a:r>
            <a:r>
              <a:rPr lang="en-GB" dirty="0">
                <a:hlinkClick r:id="rId3"/>
              </a:rPr>
              <a:t>ans_maxiv_role_conda</a:t>
            </a:r>
            <a:r>
              <a:rPr lang="en-GB" dirty="0"/>
              <a:t>)</a:t>
            </a:r>
            <a:r>
              <a:rPr lang="en-SE" dirty="0"/>
              <a:t>:</a:t>
            </a:r>
          </a:p>
          <a:p>
            <a:r>
              <a:rPr lang="en-GB" dirty="0"/>
              <a:t>c</a:t>
            </a:r>
            <a:r>
              <a:rPr lang="en-SE" dirty="0"/>
              <a:t>onda</a:t>
            </a:r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r>
              <a:rPr lang="en-GB" dirty="0"/>
              <a:t>c</a:t>
            </a:r>
            <a:r>
              <a:rPr lang="en-SE" dirty="0"/>
              <a:t>onda_env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B3B8-AAFF-4F4A-AEE8-C7AF4719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5A18D34-1903-3243-B599-6005668E0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9" y="2899567"/>
            <a:ext cx="3556000" cy="1511300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91FFB6C-43A8-784C-AC44-7C2DDDBFF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38" y="5257799"/>
            <a:ext cx="2971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5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972D-FD33-184D-A87C-828A008A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SE" dirty="0"/>
              <a:t>ns_maxiv_role_conda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D9C1-498C-A147-BB31-3D085DFBC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Install and configure conda + mamba</a:t>
            </a:r>
          </a:p>
          <a:p>
            <a:r>
              <a:rPr lang="en-SE" dirty="0"/>
              <a:t>C</a:t>
            </a:r>
            <a:r>
              <a:rPr lang="en-GB" dirty="0"/>
              <a:t>a</a:t>
            </a:r>
            <a:r>
              <a:rPr lang="en-SE" dirty="0"/>
              <a:t>n create conda environments based on a list of yaml environment files via the </a:t>
            </a:r>
            <a:r>
              <a:rPr lang="en-SE" b="1" dirty="0"/>
              <a:t>conda_env_files </a:t>
            </a:r>
            <a:r>
              <a:rPr lang="en-SE" dirty="0"/>
              <a:t>variable</a:t>
            </a:r>
          </a:p>
          <a:p>
            <a:endParaRPr lang="en-SE" dirty="0"/>
          </a:p>
          <a:p>
            <a:endParaRPr lang="en-SE" dirty="0"/>
          </a:p>
          <a:p>
            <a:r>
              <a:rPr lang="en-SE" dirty="0"/>
              <a:t>Can create conda environments with some wrappers (using a list of conda packages) via the </a:t>
            </a:r>
            <a:r>
              <a:rPr lang="en-SE" b="1" dirty="0"/>
              <a:t>conda_envs </a:t>
            </a:r>
            <a:r>
              <a:rPr lang="en-SE" dirty="0"/>
              <a:t>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F6631-C600-C248-B962-720CF0EF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7ACF2-A4BB-F446-8551-DD7BA09D0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903542" cy="75708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5024017-084E-404E-8AE7-801A8916B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2184400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5351A-879F-664D-82A5-A6C20F663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81128"/>
            <a:ext cx="1841500" cy="2032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AB5992A-A9D2-1545-B102-DA453CDE9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12" y="4854229"/>
            <a:ext cx="4114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F23F-1CD2-214F-B48B-7B4E316F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SE" dirty="0"/>
              <a:t>ardana role/playbook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4C28-F799-A142-B5D4-06F425693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ans_maxiv_role_sardana</a:t>
            </a:r>
            <a:endParaRPr lang="en-GB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348AC-0EEF-3F4D-8E65-B4D97528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26</a:t>
            </a:fld>
            <a:endParaRPr lang="en-GB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B3ACCB9-73FF-F846-B915-68A4DEB50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2029850"/>
            <a:ext cx="4968552" cy="47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40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5F2F-6357-2C4E-95FD-6E579548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11029-6874-FB4B-AE6D-2E3DFEB2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U</a:t>
            </a:r>
            <a:r>
              <a:rPr lang="en-GB" dirty="0"/>
              <a:t>s</a:t>
            </a:r>
            <a:r>
              <a:rPr lang="en-SE" dirty="0"/>
              <a:t>e </a:t>
            </a:r>
            <a:r>
              <a:rPr lang="en-SE" b="1" dirty="0"/>
              <a:t>conda info </a:t>
            </a:r>
            <a:r>
              <a:rPr lang="en-SE" dirty="0"/>
              <a:t>to check the current configuration (channels used, condarc files…)</a:t>
            </a:r>
          </a:p>
          <a:p>
            <a:r>
              <a:rPr lang="en-SE" dirty="0"/>
              <a:t>Do not install packages in the “base” environment. Keep it for conda, mamba, conda-build. Can interfere with conda and make updates difficult.</a:t>
            </a:r>
          </a:p>
          <a:p>
            <a:r>
              <a:rPr lang="en-SE" dirty="0"/>
              <a:t>Do not use too many channels</a:t>
            </a:r>
          </a:p>
          <a:p>
            <a:r>
              <a:rPr lang="en-SE" dirty="0"/>
              <a:t>Try to only use maxiv-kits and mini-conda-forge</a:t>
            </a:r>
          </a:p>
          <a:p>
            <a:r>
              <a:rPr lang="en-SE" dirty="0"/>
              <a:t>Add packages to mini-conda-forge if needed!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CB7F7-B2AF-CC41-9F3B-578D969E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90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F7F4-35AC-4B47-99B7-32F806BC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2FD-DB99-184F-9385-82B28F12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hlinkClick r:id="rId2"/>
              </a:rPr>
              <a:t>https://conda.io</a:t>
            </a:r>
            <a:endParaRPr lang="en-GB" dirty="0"/>
          </a:p>
          <a:p>
            <a:r>
              <a:rPr lang="en-GB" dirty="0">
                <a:hlinkClick r:id="rId3"/>
              </a:rPr>
              <a:t>https://docs.conda.io/projects/conda/en/latest/glossary.html</a:t>
            </a:r>
            <a:endParaRPr lang="en-GB" dirty="0"/>
          </a:p>
          <a:p>
            <a:r>
              <a:rPr lang="en-GB" dirty="0">
                <a:hlinkClick r:id="rId4"/>
              </a:rPr>
              <a:t>https://jakevdp.github.io/blog/2016/08/25/conda-myths-and-misconceptions/</a:t>
            </a:r>
            <a:endParaRPr lang="en-GB" dirty="0"/>
          </a:p>
          <a:p>
            <a:r>
              <a:rPr lang="en-GB" dirty="0">
                <a:hlinkClick r:id="rId5"/>
              </a:rPr>
              <a:t>http://kits-maxiv.gitlab-pages.maxiv.lu.se/packaging/conda.html</a:t>
            </a:r>
            <a:endParaRPr lang="en-GB" dirty="0"/>
          </a:p>
          <a:p>
            <a:r>
              <a:rPr lang="en-GB" dirty="0">
                <a:hlinkClick r:id="rId6"/>
              </a:rPr>
              <a:t>http://kits-maxiv.gitlab-pages.maxiv.lu.se/workflows.html#conda-environments</a:t>
            </a:r>
            <a:endParaRPr lang="en-GB" dirty="0"/>
          </a:p>
          <a:p>
            <a:r>
              <a:rPr lang="en-GB" dirty="0">
                <a:hlinkClick r:id="rId7"/>
              </a:rPr>
              <a:t>https://gitlab.maxiv.lu.se/kits-maxiv/ansible-galaxy/ans_maxiv_role_conda</a:t>
            </a:r>
            <a:endParaRPr lang="en-GB" dirty="0"/>
          </a:p>
          <a:p>
            <a:r>
              <a:rPr lang="en-GB" dirty="0">
                <a:hlinkClick r:id="rId8"/>
              </a:rPr>
              <a:t>https://gitlab.maxiv.lu.se/kits-maxiv/ansible-galaxy/ans_maxiv_role_sardana</a:t>
            </a:r>
            <a:endParaRPr lang="en-GB" dirty="0"/>
          </a:p>
          <a:p>
            <a:r>
              <a:rPr lang="en-GB" dirty="0">
                <a:hlinkClick r:id="rId9"/>
              </a:rPr>
              <a:t>https://gitlab.maxiv.lu.se/kits-maxiv/cfg-maxiv-mini-conda-forge</a:t>
            </a:r>
            <a:endParaRPr lang="en-GB" dirty="0"/>
          </a:p>
          <a:p>
            <a:r>
              <a:rPr lang="en-GB" dirty="0">
                <a:hlinkClick r:id="rId10"/>
              </a:rPr>
              <a:t>http://kits-maxiv.gitlab-pages.maxiv.lu.se/packaging/conda.html#mini-conda-forge-channel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0DBE3-16CA-AA4F-8807-875AE93D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3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9345A8-1650-B145-9DCD-F6FCB0EE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F682D-9C35-054A-9E9D-BE624C60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  <a:p>
            <a:endParaRPr lang="en-SE" dirty="0"/>
          </a:p>
          <a:p>
            <a:r>
              <a:rPr lang="en-SE" dirty="0"/>
              <a:t>Conda</a:t>
            </a:r>
          </a:p>
          <a:p>
            <a:r>
              <a:rPr lang="en-SE" dirty="0"/>
              <a:t>Live Demo</a:t>
            </a:r>
          </a:p>
          <a:p>
            <a:r>
              <a:rPr lang="en-SE" dirty="0"/>
              <a:t>Conda build</a:t>
            </a:r>
          </a:p>
          <a:p>
            <a:r>
              <a:rPr lang="en-SE" dirty="0"/>
              <a:t>Conda and Ansible</a:t>
            </a:r>
          </a:p>
        </p:txBody>
      </p:sp>
    </p:spTree>
    <p:extLst>
      <p:ext uri="{BB962C8B-B14F-4D97-AF65-F5344CB8AC3E}">
        <p14:creationId xmlns:p14="http://schemas.microsoft.com/office/powerpoint/2010/main" val="287165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251AE-057C-494F-A9E6-87B0200A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endParaRPr lang="en-SE" dirty="0"/>
          </a:p>
          <a:p>
            <a:pPr marL="0" indent="0" algn="ctr">
              <a:buNone/>
            </a:pPr>
            <a:r>
              <a:rPr lang="en-SE" dirty="0"/>
              <a:t>Package, dependency and environment management for any language – Python, R, Ruby, Lua, Scala, Java, Javascript, C/C++, FORTRAN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https://conda.io</a:t>
            </a:r>
            <a:endParaRPr lang="en-GB" dirty="0"/>
          </a:p>
          <a:p>
            <a:pPr marL="0" indent="0" algn="ctr">
              <a:buNone/>
            </a:pP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0F9C7-5F98-1C4A-875A-755909F1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73" y="1582543"/>
            <a:ext cx="5041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0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3D2A-AE56-4548-9F49-21DF552B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/ Anaconda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D94B-B54A-A04A-B2E7-2575566C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b="1" dirty="0"/>
              <a:t>Conda</a:t>
            </a:r>
            <a:r>
              <a:rPr lang="en-SE" dirty="0"/>
              <a:t>: An open-source (BSD-3-Clause) package manager</a:t>
            </a:r>
            <a:endParaRPr lang="en-SE" b="1" dirty="0"/>
          </a:p>
          <a:p>
            <a:r>
              <a:rPr lang="en-SE" b="1" dirty="0"/>
              <a:t>Anaconda</a:t>
            </a:r>
            <a:r>
              <a:rPr lang="en-SE" dirty="0"/>
              <a:t>:</a:t>
            </a:r>
          </a:p>
          <a:p>
            <a:pPr lvl="1"/>
            <a:r>
              <a:rPr lang="en-SE" dirty="0"/>
              <a:t>A software distribution: both open-source (personal) and Commercial editions</a:t>
            </a:r>
          </a:p>
          <a:p>
            <a:pPr lvl="1"/>
            <a:r>
              <a:rPr lang="en-SE" dirty="0"/>
              <a:t>Company supporting Anaconda / conda (previously named Continuum Analytics)</a:t>
            </a:r>
          </a:p>
          <a:p>
            <a:r>
              <a:rPr lang="en-SE" b="1" dirty="0"/>
              <a:t>Miniconda</a:t>
            </a:r>
            <a:r>
              <a:rPr lang="en-SE" dirty="0"/>
              <a:t>: minimal installer for conda (</a:t>
            </a:r>
            <a:r>
              <a:rPr lang="en-GB" dirty="0">
                <a:hlinkClick r:id="rId3"/>
              </a:rPr>
              <a:t>https://docs.conda.io/en/latest/miniconda.html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B5CF5-8757-1743-9BF6-20A0EAF1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8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8D03-0FCD-1D41-A9B5-4B61270B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Anaconda Terms of Service (ToS)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DD92-B722-2841-BD0B-3E54C14E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E" dirty="0"/>
              <a:t>Anaconda changed their ToS in April 2020: </a:t>
            </a:r>
            <a:r>
              <a:rPr lang="en-GB" dirty="0">
                <a:hlinkClick r:id="rId3"/>
              </a:rPr>
              <a:t>https://www.anaconda.com/terms-of-service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The TOS change does not apply to </a:t>
            </a:r>
            <a:r>
              <a:rPr lang="en-GB" dirty="0" err="1"/>
              <a:t>conda</a:t>
            </a:r>
            <a:r>
              <a:rPr lang="en-GB" dirty="0"/>
              <a:t>-forge, nor to other channels hosted on </a:t>
            </a:r>
            <a:r>
              <a:rPr lang="en-GB" dirty="0" err="1"/>
              <a:t>anaconda.org</a:t>
            </a:r>
            <a:r>
              <a:rPr lang="en-GB" dirty="0"/>
              <a:t>; the TOS change in question applies only to the “defaults” channel and other software hosted on </a:t>
            </a:r>
            <a:r>
              <a:rPr lang="en-GB" dirty="0" err="1"/>
              <a:t>repo.anaconda.com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https://conda-forge.org/blog/posts/2020-11-20-anaconda-tos/</a:t>
            </a:r>
            <a:endParaRPr lang="en-GB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4DADD-6668-EA4D-AD55-C2D12BE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1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DB1A-F240-9F40-BACC-32861725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34AF-86F3-2D4E-B561-F9D2EACD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7593294" cy="4819757"/>
          </a:xfrm>
        </p:spPr>
        <p:txBody>
          <a:bodyPr>
            <a:normAutofit lnSpcReduction="10000"/>
          </a:bodyPr>
          <a:lstStyle/>
          <a:p>
            <a:r>
              <a:rPr lang="en-SE" dirty="0"/>
              <a:t>A </a:t>
            </a:r>
            <a:r>
              <a:rPr lang="en-SE" b="1" dirty="0"/>
              <a:t>conda package </a:t>
            </a:r>
            <a:r>
              <a:rPr lang="en-SE" dirty="0"/>
              <a:t>is a compressed tarball file (.tar.bz2 or .conda) that contains a collection of files to be installed and some metadata. It can include system libraries, binaries, text files…</a:t>
            </a:r>
          </a:p>
          <a:p>
            <a:endParaRPr lang="en-SE" dirty="0"/>
          </a:p>
          <a:p>
            <a:r>
              <a:rPr lang="en-SE" dirty="0"/>
              <a:t>A </a:t>
            </a:r>
            <a:r>
              <a:rPr lang="en-SE" b="1" dirty="0"/>
              <a:t>conda channel </a:t>
            </a:r>
            <a:r>
              <a:rPr lang="en-SE" dirty="0"/>
              <a:t>is a repository of conda packages (remote or local) </a:t>
            </a:r>
          </a:p>
          <a:p>
            <a:r>
              <a:rPr lang="en-SE" dirty="0"/>
              <a:t>A </a:t>
            </a:r>
            <a:r>
              <a:rPr lang="en-SE" b="1" dirty="0"/>
              <a:t>conda environment </a:t>
            </a:r>
            <a:r>
              <a:rPr lang="en-SE" dirty="0"/>
              <a:t>is a directory that contains a specific collection of conda packages.</a:t>
            </a:r>
            <a:br>
              <a:rPr lang="en-SE" dirty="0"/>
            </a:br>
            <a:r>
              <a:rPr lang="en-SE" dirty="0"/>
              <a:t>It is self-contained and isolated</a:t>
            </a:r>
            <a:br>
              <a:rPr lang="en-SE" dirty="0"/>
            </a:br>
            <a:r>
              <a:rPr lang="en-SE" dirty="0"/>
              <a:t>from the system.</a:t>
            </a:r>
          </a:p>
          <a:p>
            <a:r>
              <a:rPr lang="en-SE" dirty="0"/>
              <a:t>A </a:t>
            </a:r>
            <a:r>
              <a:rPr lang="en-SE" b="1" dirty="0"/>
              <a:t>conda server</a:t>
            </a:r>
            <a:r>
              <a:rPr lang="en-SE" dirty="0"/>
              <a:t> is a web server</a:t>
            </a:r>
            <a:br>
              <a:rPr lang="en-SE" dirty="0"/>
            </a:br>
            <a:r>
              <a:rPr lang="en-SE" dirty="0"/>
              <a:t>serving conda packages</a:t>
            </a:r>
            <a:endParaRPr lang="en-S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ADFC6-2B95-E948-88CA-3BC0092D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89EB3-1E40-3144-A67A-2D6244FC7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2149"/>
            <a:ext cx="3096344" cy="76685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19AB5B7-01BC-644E-854F-663EB4D4E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83" y="4490949"/>
            <a:ext cx="2425913" cy="19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2CE0-EB13-A048-B8A3-5497280C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B403-B5AC-7545-BDA3-B1408D6E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official </a:t>
            </a:r>
            <a:r>
              <a:rPr lang="en-GB" dirty="0" err="1"/>
              <a:t>conda</a:t>
            </a:r>
            <a:r>
              <a:rPr lang="en-GB" dirty="0"/>
              <a:t> channels are hosted by </a:t>
            </a:r>
            <a:r>
              <a:rPr lang="en-GB" dirty="0">
                <a:hlinkClick r:id="rId3"/>
              </a:rPr>
              <a:t>Anaconda</a:t>
            </a:r>
            <a:r>
              <a:rPr lang="en-GB" dirty="0"/>
              <a:t> at </a:t>
            </a:r>
            <a:r>
              <a:rPr lang="en-GB" dirty="0">
                <a:hlinkClick r:id="rId4"/>
              </a:rPr>
              <a:t>https://conda.anaconda.org</a:t>
            </a:r>
            <a:endParaRPr lang="en-GB" dirty="0"/>
          </a:p>
          <a:p>
            <a:endParaRPr lang="en-GB" dirty="0"/>
          </a:p>
          <a:p>
            <a:r>
              <a:rPr lang="en-GB" dirty="0"/>
              <a:t>MAX IV has its own </a:t>
            </a:r>
            <a:r>
              <a:rPr lang="en-GB" dirty="0" err="1"/>
              <a:t>conda</a:t>
            </a:r>
            <a:r>
              <a:rPr lang="en-GB" dirty="0"/>
              <a:t> server, based on </a:t>
            </a:r>
            <a:r>
              <a:rPr lang="en-GB" dirty="0">
                <a:hlinkClick r:id="rId5"/>
              </a:rPr>
              <a:t>Quetz</a:t>
            </a:r>
            <a:r>
              <a:rPr lang="en-GB" dirty="0"/>
              <a:t>, at </a:t>
            </a:r>
            <a:r>
              <a:rPr lang="en-GB" dirty="0">
                <a:hlinkClick r:id="rId6"/>
              </a:rPr>
              <a:t>https://conda.maxiv.lu.se</a:t>
            </a:r>
            <a:r>
              <a:rPr lang="en-GB" dirty="0"/>
              <a:t>. It’s used to mirror (proxy) external channels (</a:t>
            </a:r>
            <a:r>
              <a:rPr lang="en-GB" dirty="0" err="1"/>
              <a:t>conda</a:t>
            </a:r>
            <a:r>
              <a:rPr lang="en-GB" dirty="0"/>
              <a:t>-forge, anaconda main) so they can be used internally without internet access. It can also host local channels.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4AC6E-0011-4443-8F68-AB6F1637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0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DEB6-6146-D44A-BB96-59193203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channels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02B09-0531-AB45-B49B-4468365F5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E" dirty="0"/>
              <a:t>Anaconda default channels:</a:t>
            </a:r>
          </a:p>
          <a:p>
            <a:pPr lvl="1"/>
            <a:r>
              <a:rPr lang="en-GB" dirty="0"/>
              <a:t>p</a:t>
            </a:r>
            <a:r>
              <a:rPr lang="en-SE" dirty="0"/>
              <a:t>kgs/main</a:t>
            </a:r>
          </a:p>
          <a:p>
            <a:pPr lvl="1"/>
            <a:r>
              <a:rPr lang="en-SE" dirty="0"/>
              <a:t>pkgs/r</a:t>
            </a:r>
          </a:p>
          <a:p>
            <a:pPr lvl="1"/>
            <a:r>
              <a:rPr lang="en-GB" dirty="0"/>
              <a:t>p</a:t>
            </a:r>
            <a:r>
              <a:rPr lang="en-SE" dirty="0"/>
              <a:t>kgs/free (built without the new compiler stack – removed in conda 4.7)</a:t>
            </a:r>
          </a:p>
          <a:p>
            <a:pPr marL="457200" lvl="1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config --show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default_channels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dirty="0"/>
              <a:t>Extra channels</a:t>
            </a:r>
          </a:p>
          <a:p>
            <a:pPr lvl="1"/>
            <a:r>
              <a:rPr lang="en-GB" dirty="0"/>
              <a:t>c</a:t>
            </a:r>
            <a:r>
              <a:rPr lang="en-SE" dirty="0"/>
              <a:t>onda-forge: </a:t>
            </a:r>
            <a:r>
              <a:rPr lang="en-GB" dirty="0">
                <a:hlinkClick r:id="rId2"/>
              </a:rPr>
              <a:t>https://anaconda.org/conda-forge</a:t>
            </a:r>
            <a:r>
              <a:rPr lang="en-GB" dirty="0"/>
              <a:t>: community-led collection of recipes (https://</a:t>
            </a:r>
            <a:r>
              <a:rPr lang="en-GB" dirty="0" err="1"/>
              <a:t>conda-forge.org</a:t>
            </a:r>
            <a:r>
              <a:rPr lang="en-GB" dirty="0"/>
              <a:t>)</a:t>
            </a:r>
          </a:p>
          <a:p>
            <a:pPr lvl="1"/>
            <a:r>
              <a:rPr lang="en-GB" dirty="0">
                <a:hlinkClick r:id="rId3"/>
              </a:rPr>
              <a:t>https://anaconda.org/tango-controls</a:t>
            </a:r>
            <a:r>
              <a:rPr lang="en-GB" dirty="0"/>
              <a:t> (deprecated - packages moved to </a:t>
            </a:r>
            <a:r>
              <a:rPr lang="en-GB" dirty="0" err="1"/>
              <a:t>conda</a:t>
            </a:r>
            <a:r>
              <a:rPr lang="en-GB" dirty="0"/>
              <a:t>-forge)</a:t>
            </a:r>
          </a:p>
          <a:p>
            <a:pPr lvl="1"/>
            <a:r>
              <a:rPr lang="en-GB" dirty="0"/>
              <a:t>Anyone can create a channel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D820E-29A6-2440-A2D9-8762E5D1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5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2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40404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MAX_IV_template</Template>
  <TotalTime>36679</TotalTime>
  <Words>1708</Words>
  <Application>Microsoft Macintosh PowerPoint</Application>
  <PresentationFormat>On-screen Show (4:3)</PresentationFormat>
  <Paragraphs>201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Office-tema</vt:lpstr>
      <vt:lpstr>PowerPoint Presentation</vt:lpstr>
      <vt:lpstr>Conda Introduction</vt:lpstr>
      <vt:lpstr>Outline</vt:lpstr>
      <vt:lpstr>PowerPoint Presentation</vt:lpstr>
      <vt:lpstr>Conda / Anaconda</vt:lpstr>
      <vt:lpstr>Anaconda Terms of Service (ToS)</vt:lpstr>
      <vt:lpstr>Conda concepts</vt:lpstr>
      <vt:lpstr>Conda Server</vt:lpstr>
      <vt:lpstr>Conda channels (1/2)</vt:lpstr>
      <vt:lpstr>Conda channels (2/2)</vt:lpstr>
      <vt:lpstr>Conda installation</vt:lpstr>
      <vt:lpstr>Environment creation</vt:lpstr>
      <vt:lpstr>Conda activate / deactivate</vt:lpstr>
      <vt:lpstr>Mamba</vt:lpstr>
      <vt:lpstr>PowerPoint Presentation</vt:lpstr>
      <vt:lpstr>PowerPoint Presentation</vt:lpstr>
      <vt:lpstr>Conda build</vt:lpstr>
      <vt:lpstr>conda recipe (conda-forge)</vt:lpstr>
      <vt:lpstr>conda recipe (local)</vt:lpstr>
      <vt:lpstr>Conda build process</vt:lpstr>
      <vt:lpstr>Conda build CI pipeline</vt:lpstr>
      <vt:lpstr>Testing conda build locally</vt:lpstr>
      <vt:lpstr>PowerPoint Presentation</vt:lpstr>
      <vt:lpstr>Conda and Ansible</vt:lpstr>
      <vt:lpstr>ans_maxiv_role_conda</vt:lpstr>
      <vt:lpstr>Sardana role/playbook</vt:lpstr>
      <vt:lpstr>Tips</vt:lpstr>
      <vt:lpstr>Links</vt:lpstr>
    </vt:vector>
  </TitlesOfParts>
  <Company>MAX 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Orlando</dc:creator>
  <cp:lastModifiedBy>Benjamin Bertrand</cp:lastModifiedBy>
  <cp:revision>821</cp:revision>
  <cp:lastPrinted>2019-09-26T08:31:29Z</cp:lastPrinted>
  <dcterms:created xsi:type="dcterms:W3CDTF">2017-04-21T07:23:30Z</dcterms:created>
  <dcterms:modified xsi:type="dcterms:W3CDTF">2021-09-09T08:49:48Z</dcterms:modified>
</cp:coreProperties>
</file>