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58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</p:sldIdLst>
  <p:sldSz cx="9144000" cy="6858000" type="screen4x3"/>
  <p:notesSz cx="6724650" cy="97742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Orlando" initials="GO" lastIdx="30" clrIdx="0">
    <p:extLst>
      <p:ext uri="{19B8F6BF-5375-455C-9EA6-DF929625EA0E}">
        <p15:presenceInfo xmlns:p15="http://schemas.microsoft.com/office/powerpoint/2012/main" userId="S-1-5-21-866374714-467368472-620632744-7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  <a:srgbClr val="4C4C4C"/>
    <a:srgbClr val="92D050"/>
    <a:srgbClr val="000000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 autoAdjust="0"/>
    <p:restoredTop sz="93611" autoAdjust="0"/>
  </p:normalViewPr>
  <p:slideViewPr>
    <p:cSldViewPr showGuides="1">
      <p:cViewPr varScale="1">
        <p:scale>
          <a:sx n="117" d="100"/>
          <a:sy n="117" d="100"/>
        </p:scale>
        <p:origin x="1248" y="176"/>
      </p:cViewPr>
      <p:guideLst>
        <p:guide orient="horz" pos="2160"/>
        <p:guide orient="horz" pos="1205"/>
        <p:guide orient="horz" pos="4201"/>
        <p:guide pos="2880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9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B21364A-7CB5-4F79-810C-FB5920A6C8CC}" type="datetimeFigureOut">
              <a:rPr lang="sv-SE" smtClean="0"/>
              <a:t>2021-10-11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BBCE69D-63A1-495E-8AE6-0003FDE915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4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Any Tango application relies on TANGO_HOST to know where the DataBaseds is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44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Obviously not the most straightforward w</a:t>
            </a:r>
            <a:r>
              <a:rPr lang="en-GB" dirty="0"/>
              <a:t>ay</a:t>
            </a:r>
            <a:r>
              <a:rPr lang="en-SE" dirty="0"/>
              <a:t>. Good to know.</a:t>
            </a:r>
            <a:br>
              <a:rPr lang="en-SE" dirty="0"/>
            </a:br>
            <a:r>
              <a:rPr lang="en-SE" dirty="0"/>
              <a:t>Project moved to GitLab but archive still on Github.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74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Install in interactive mode, will create the database and the /etc/tangorc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50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Java applications not in the official repo due to liensing issue. Available from Frederic Picca. Note it’s not the latest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81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You can run DataBaseds from conda. You have to create a systemd file (or supervisor) yourself. Good to use in docker.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50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Don’t recommend using pip to install pytango on Linux (no wheel yet)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13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Hand-on session Kubernetes@SKA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Hands-on: Install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CE69D-63A1-495E-8AE6-0003FDE9157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51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4376-0D2E-4C03-94BA-A4674837B2C0}" type="datetime1">
              <a:rPr lang="en-GB" smtClean="0"/>
              <a:t>11/10/2021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EA0A-7E79-498E-A113-4B502401F233}" type="datetime1">
              <a:rPr lang="en-GB" smtClean="0"/>
              <a:t>11/10/2021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EC2-03DA-4F1F-9233-1D3E5518AB67}" type="datetime1">
              <a:rPr lang="en-GB" smtClean="0"/>
              <a:t>11/10/2021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0E84-1F41-4651-A389-CA5C89B80940}" type="datetime1">
              <a:rPr lang="en-GB" smtClean="0"/>
              <a:t>11/10/2021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0368-4FE3-407A-937C-B5FE39D8AD74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5CE9-0ACA-4A76-82FC-B841AE9F11FB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870-FC3D-422D-A4E1-91D5008776FD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B98E2B-19E7-4ABE-89DC-0A890A7080AA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DD843F-ADD6-4495-818C-6B5FC60B5950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F1CB-670C-44A3-8EFE-CD820BD17C98}" type="datetime1">
              <a:rPr lang="en-GB" smtClean="0"/>
              <a:t>11/10/2021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5A7C-3823-4844-AB0F-7461AFBE16F6}" type="datetime1">
              <a:rPr lang="en-GB" smtClean="0"/>
              <a:t>11/10/2021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2FD6-AB40-4369-955F-65176E459A31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035A-34D2-4B47-BD09-1E5F1A6E27E0}" type="datetime1">
              <a:rPr lang="en-GB" smtClean="0"/>
              <a:t>11/10/2021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C5DF-2E93-4EE4-9365-3DB1EF8395A3}" type="datetime1">
              <a:rPr lang="en-GB" smtClean="0"/>
              <a:t>11/10/2021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da-forge/minifor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conda.io/en/latest/miniconda.html" TargetMode="External"/><Relationship Id="rId4" Type="http://schemas.openxmlformats.org/officeDocument/2006/relationships/hyperlink" Target="https://github.com/mamba-org/mamb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ka-telescope/ska-tango-imag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ngo-controls.readthedocs.io/en/latest/installation/tango-on-windows.html" TargetMode="External"/><Relationship Id="rId2" Type="http://schemas.openxmlformats.org/officeDocument/2006/relationships/hyperlink" Target="https://www.tango-controls.org/download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ango-controls.readthedocs.io/en/latest/installation/vm/tangobo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tango-spec" TargetMode="External"/><Relationship Id="rId2" Type="http://schemas.openxmlformats.org/officeDocument/2006/relationships/hyperlink" Target="https://tango-controls.readthedocs.io/en/latest/installation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conda-forge/minifor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TangoSourceDistribu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lab.com/tango-controls/TangoSourceDistribution/-/blob/main/assets/README" TargetMode="External"/><Relationship Id="rId4" Type="http://schemas.openxmlformats.org/officeDocument/2006/relationships/hyperlink" Target="https://github.com/tango-controls/TangoSourceDistribution/releases/download/9.3.4/tango-9.3.4.tar.g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pr.fedorainfracloud.org/coprs/g/tango-controls/tango/package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1309-53D1-0F43-8996-485B82F4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CentOS: pytango &amp; java</a:t>
            </a:r>
          </a:p>
        </p:txBody>
      </p:sp>
      <p:pic>
        <p:nvPicPr>
          <p:cNvPr id="6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972ADDAC-95F9-604D-94BD-AA3B9E8E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556792"/>
            <a:ext cx="6769100" cy="1625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79DF-D7F5-754C-85C4-DEA34A07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0EAE99-5733-A847-A242-B45992BC2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14982"/>
            <a:ext cx="5580112" cy="3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18B9-10DE-D744-A777-2D3390BE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Debian &amp; Ubuntu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0086A5-1A71-384E-A61E-6AE3119CA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3" y="1600200"/>
            <a:ext cx="7511747" cy="38449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7EB2-703D-A941-AD76-BD9E81AA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9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D16F-6CD1-9A4B-A096-743F9347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Debian &amp; Ubuntu: pytango &amp; java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828FB28-2BE1-8F4C-B069-6759AC2D0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311900" cy="177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C042-3519-2E44-9F42-B156CECB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5BA2BC-10EB-EF4A-A473-A6E6AB767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3" y="3964548"/>
            <a:ext cx="6195193" cy="2448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D8E399-853B-7640-B455-F5726E6F084E}"/>
              </a:ext>
            </a:extLst>
          </p:cNvPr>
          <p:cNvSpPr txBox="1"/>
          <p:nvPr/>
        </p:nvSpPr>
        <p:spPr>
          <a:xfrm>
            <a:off x="861977" y="350047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>
                <a:solidFill>
                  <a:schemeClr val="accent1"/>
                </a:solidFill>
              </a:rPr>
              <a:t>WARNING! Do not use java 11!</a:t>
            </a:r>
          </a:p>
        </p:txBody>
      </p:sp>
    </p:spTree>
    <p:extLst>
      <p:ext uri="{BB962C8B-B14F-4D97-AF65-F5344CB8AC3E}">
        <p14:creationId xmlns:p14="http://schemas.microsoft.com/office/powerpoint/2010/main" val="36149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3A9C-640A-E44C-8553-24E17DEC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90F5-E36E-484F-A1E3-B50FE0B1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Packages on </a:t>
            </a:r>
            <a:r>
              <a:rPr lang="en-GB" dirty="0" err="1"/>
              <a:t>conda</a:t>
            </a:r>
            <a:r>
              <a:rPr lang="en-GB" dirty="0"/>
              <a:t>-forge (Linux only):</a:t>
            </a:r>
          </a:p>
          <a:p>
            <a:r>
              <a:rPr lang="en-GB" sz="1800" dirty="0"/>
              <a:t>tango-</a:t>
            </a:r>
            <a:r>
              <a:rPr lang="en-GB" sz="1800" dirty="0" err="1"/>
              <a:t>idl</a:t>
            </a:r>
            <a:endParaRPr lang="en-GB" sz="1800" dirty="0"/>
          </a:p>
          <a:p>
            <a:r>
              <a:rPr lang="en-GB" sz="1800" dirty="0" err="1"/>
              <a:t>cpptango</a:t>
            </a:r>
            <a:endParaRPr lang="en-GB" sz="1800" dirty="0"/>
          </a:p>
          <a:p>
            <a:r>
              <a:rPr lang="en-GB" sz="1800" dirty="0"/>
              <a:t>tango-database</a:t>
            </a:r>
          </a:p>
          <a:p>
            <a:r>
              <a:rPr lang="en-GB" sz="1800" dirty="0"/>
              <a:t>tango-test</a:t>
            </a:r>
          </a:p>
          <a:p>
            <a:r>
              <a:rPr lang="en-GB" sz="1800" dirty="0"/>
              <a:t>tango-admin</a:t>
            </a:r>
          </a:p>
          <a:p>
            <a:r>
              <a:rPr lang="en-GB" sz="1800" dirty="0" err="1"/>
              <a:t>pytango</a:t>
            </a:r>
            <a:endParaRPr lang="en-GB" sz="1800" dirty="0"/>
          </a:p>
          <a:p>
            <a:r>
              <a:rPr lang="en-GB" sz="1800" dirty="0" err="1"/>
              <a:t>itango</a:t>
            </a:r>
            <a:endParaRPr lang="en-GB" sz="1800" dirty="0"/>
          </a:p>
          <a:p>
            <a:pPr marL="0" indent="0">
              <a:buNone/>
            </a:pPr>
            <a:r>
              <a:rPr lang="en-GB" dirty="0" err="1"/>
              <a:t>pytango</a:t>
            </a:r>
            <a:r>
              <a:rPr lang="en-GB" dirty="0"/>
              <a:t> available for Windows on </a:t>
            </a:r>
            <a:r>
              <a:rPr lang="en-GB" b="1" dirty="0"/>
              <a:t>tango-controls </a:t>
            </a:r>
            <a:r>
              <a:rPr lang="en-GB" dirty="0"/>
              <a:t>channel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484FD-FBFC-004C-A3A1-7D0FCAD1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4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2C1E-AF86-0B4C-B8EF-C6F7620B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Conda 2/2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DF512-76B1-3645-A0AD-9B659D6F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14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8CBE61-7386-B444-84C1-F93EE983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Miniforge</a:t>
            </a:r>
            <a:r>
              <a:rPr lang="en-GB" dirty="0"/>
              <a:t> provides </a:t>
            </a:r>
            <a:r>
              <a:rPr lang="en-GB" dirty="0" err="1"/>
              <a:t>conda</a:t>
            </a:r>
            <a:r>
              <a:rPr lang="en-GB" dirty="0"/>
              <a:t> installer already configured to use </a:t>
            </a:r>
            <a:r>
              <a:rPr lang="en-GB" dirty="0" err="1"/>
              <a:t>conda</a:t>
            </a:r>
            <a:r>
              <a:rPr lang="en-GB" dirty="0"/>
              <a:t>-forge. Can even include </a:t>
            </a:r>
            <a:r>
              <a:rPr lang="en-GB" dirty="0">
                <a:hlinkClick r:id="rId4"/>
              </a:rPr>
              <a:t>mamba</a:t>
            </a:r>
            <a:r>
              <a:rPr lang="en-GB" dirty="0"/>
              <a:t>. Alternative to </a:t>
            </a:r>
            <a:r>
              <a:rPr lang="en-GB" dirty="0">
                <a:hlinkClick r:id="rId5"/>
              </a:rPr>
              <a:t>Miniconda</a:t>
            </a:r>
            <a:r>
              <a:rPr lang="en-GB" dirty="0"/>
              <a:t>.</a:t>
            </a:r>
            <a:endParaRPr lang="en-SE" dirty="0"/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F399349-6A08-154F-B24C-05A6E55D4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2806623"/>
            <a:ext cx="8170787" cy="24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3E7A-FFDB-6049-9CAE-27836495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2E01-2F94-924A-B654-D2B40589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7593294" cy="4819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E" dirty="0"/>
              <a:t>Works on Linux, macOS and Windows</a:t>
            </a:r>
          </a:p>
          <a:p>
            <a:pPr marL="0" indent="0">
              <a:buNone/>
            </a:pP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docker-compose</a:t>
            </a:r>
            <a:r>
              <a:rPr lang="sv-SE" dirty="0"/>
              <a:t>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900" dirty="0"/>
              <a:t>tango-cs running </a:t>
            </a:r>
            <a:r>
              <a:rPr lang="en-GB" sz="1900" dirty="0" err="1"/>
              <a:t>DataBaseds</a:t>
            </a:r>
            <a:r>
              <a:rPr lang="en-GB" sz="1900" dirty="0"/>
              <a:t>, </a:t>
            </a:r>
            <a:r>
              <a:rPr lang="en-GB" sz="1900" dirty="0" err="1"/>
              <a:t>TangoAccessControl</a:t>
            </a:r>
            <a:r>
              <a:rPr lang="en-GB" sz="1900" dirty="0"/>
              <a:t>, </a:t>
            </a:r>
            <a:r>
              <a:rPr lang="en-GB" sz="1900" dirty="0" err="1"/>
              <a:t>TangoTest</a:t>
            </a:r>
            <a:endParaRPr lang="en-GB" sz="1900" dirty="0"/>
          </a:p>
          <a:p>
            <a:pPr marL="0" indent="0">
              <a:buNone/>
            </a:pPr>
            <a:r>
              <a:rPr lang="en-GB" sz="1900" dirty="0"/>
              <a:t>Other images from SKA: </a:t>
            </a:r>
            <a:r>
              <a:rPr lang="en-GB" sz="1900" dirty="0">
                <a:hlinkClick r:id="rId3"/>
              </a:rPr>
              <a:t>https://gitlab.com/ska-telescope/ska-tango-images</a:t>
            </a:r>
            <a:endParaRPr lang="en-GB" sz="1900" dirty="0"/>
          </a:p>
          <a:p>
            <a:pPr marL="0" indent="0">
              <a:buNone/>
            </a:pPr>
            <a:endParaRPr lang="en-SE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2B5C4-705F-ED48-A6C1-F71FD330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C3A3E55-16F5-0A46-8312-B5D1EE676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2682844" cy="35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5EEE-16EB-9445-BE77-ECB352B5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84AEF-E483-F342-8B6B-C284EB73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1"/>
            <a:ext cx="8136904" cy="3845024"/>
          </a:xfrm>
        </p:spPr>
        <p:txBody>
          <a:bodyPr>
            <a:normAutofit/>
          </a:bodyPr>
          <a:lstStyle/>
          <a:p>
            <a:r>
              <a:rPr lang="en-GB" dirty="0" err="1"/>
              <a:t>TangoSetup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Get TangoSetup-9.2.2_win64.exe from </a:t>
            </a:r>
            <a:r>
              <a:rPr lang="en-SE" dirty="0"/>
              <a:t> </a:t>
            </a:r>
            <a:r>
              <a:rPr lang="en-GB" dirty="0">
                <a:hlinkClick r:id="rId2"/>
              </a:rPr>
              <a:t>https://www.tango-controls.org/downloads/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https://tango-controls.readthedocs.io/en/latest/installation/tango-on-windows.html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dirty="0" err="1"/>
              <a:t>PyTango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pip (wheel for windows)</a:t>
            </a:r>
          </a:p>
          <a:p>
            <a:pPr lvl="1"/>
            <a:r>
              <a:rPr lang="en-GB" dirty="0" err="1"/>
              <a:t>conda</a:t>
            </a:r>
            <a:r>
              <a:rPr lang="en-GB" dirty="0"/>
              <a:t> (from tango-controls channel):</a:t>
            </a:r>
            <a:br>
              <a:rPr lang="en-GB" dirty="0"/>
            </a:br>
            <a:r>
              <a:rPr lang="en-GB" dirty="0" err="1"/>
              <a:t>conda</a:t>
            </a:r>
            <a:r>
              <a:rPr lang="en-GB" dirty="0"/>
              <a:t> create -y -n tango -c tango-controls </a:t>
            </a:r>
            <a:r>
              <a:rPr lang="en-GB" dirty="0" err="1"/>
              <a:t>pytango</a:t>
            </a:r>
            <a:endParaRPr lang="en-GB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9F07E-EDEB-184E-8E49-729B8F50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1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0738-F10E-EE45-BAA3-1A67B7FF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TangoBox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67EF-00B7-8E46-910F-6EE4FB138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TangoBox</a:t>
            </a:r>
            <a:r>
              <a:rPr lang="en-GB" dirty="0"/>
              <a:t> is a Virtual Machine image running Tango Controls system and its various tools. It is intended to be used for demonstration and training.</a:t>
            </a: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https://tango-controls.readthedocs.io/en/latest/installation/vm/tangobox.html</a:t>
            </a:r>
            <a:endParaRPr lang="en-GB" sz="1800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56711-EE83-2740-8D3C-8F1FAD1D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0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6896-92A5-1949-BD39-17CD30CB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2244-BE61-C044-8418-92B2A2E7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Many ways to install Tango</a:t>
            </a:r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r>
              <a:rPr lang="en-SE" dirty="0"/>
              <a:t>On Linux: RPM, deb, conda, docker</a:t>
            </a:r>
          </a:p>
          <a:p>
            <a:pPr marL="0" indent="0">
              <a:buNone/>
            </a:pPr>
            <a:r>
              <a:rPr lang="en-SE" dirty="0"/>
              <a:t>On Windows: binaries, pip, conda, docker, VM</a:t>
            </a:r>
          </a:p>
          <a:p>
            <a:pPr marL="0" indent="0">
              <a:buNone/>
            </a:pPr>
            <a:r>
              <a:rPr lang="en-SE" dirty="0"/>
              <a:t>On macOS: docker, 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18DC4-61B9-7243-A987-8A34D35D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92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DB7A-D3FF-7D42-88FD-912B4C06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BD7AE-6E92-0146-ADEB-8FE1D082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https://tango-controls.readthedocs.io/en/latest/installation/index.html</a:t>
            </a:r>
            <a:endParaRPr lang="en-GB" dirty="0"/>
          </a:p>
          <a:p>
            <a:r>
              <a:rPr lang="en-GB" dirty="0">
                <a:hlinkClick r:id="rId3"/>
              </a:rPr>
              <a:t>https://gitlab.com/tango-controls/TangoSourceDistribution</a:t>
            </a:r>
          </a:p>
          <a:p>
            <a:r>
              <a:rPr lang="en-GB" dirty="0">
                <a:hlinkClick r:id="rId3"/>
              </a:rPr>
              <a:t>https://gitlab.com/tango-controls/tango-spec</a:t>
            </a:r>
            <a:endParaRPr lang="en-GB" dirty="0"/>
          </a:p>
          <a:p>
            <a:r>
              <a:rPr lang="en-GB" dirty="0">
                <a:hlinkClick r:id="rId4"/>
              </a:rPr>
              <a:t>https://github.com/conda-forge/miniforge</a:t>
            </a:r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ADDEE-663F-BE48-AB85-BB4B8878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8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Installation of Tango</a:t>
            </a:r>
            <a:br>
              <a:rPr lang="en-US" dirty="0"/>
            </a:br>
            <a:r>
              <a:rPr lang="en-US" sz="2800" dirty="0"/>
              <a:t>ICALEPCS 2021</a:t>
            </a:r>
            <a:endParaRPr lang="en-GB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91680" y="5597191"/>
            <a:ext cx="5760640" cy="864096"/>
          </a:xfrm>
        </p:spPr>
        <p:txBody>
          <a:bodyPr>
            <a:normAutofit/>
          </a:bodyPr>
          <a:lstStyle/>
          <a:p>
            <a:r>
              <a:rPr lang="sv-SE" dirty="0"/>
              <a:t>Benjamin Bertrand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1543AF-1261-F542-82C3-3A15A33B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9888BC-F912-BC48-8CD0-D1C80B04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Tango Source Distribution</a:t>
            </a:r>
          </a:p>
          <a:p>
            <a:r>
              <a:rPr lang="en-GB" dirty="0"/>
              <a:t>CentOS</a:t>
            </a:r>
          </a:p>
          <a:p>
            <a:r>
              <a:rPr lang="en-GB" dirty="0"/>
              <a:t>Debian &amp; Ubuntu</a:t>
            </a:r>
          </a:p>
          <a:p>
            <a:r>
              <a:rPr lang="en-GB" dirty="0" err="1"/>
              <a:t>Conda</a:t>
            </a:r>
            <a:endParaRPr lang="en-GB" dirty="0"/>
          </a:p>
          <a:p>
            <a:r>
              <a:rPr lang="en-GB" dirty="0"/>
              <a:t>Windows</a:t>
            </a:r>
          </a:p>
          <a:p>
            <a:r>
              <a:rPr lang="en-GB" dirty="0"/>
              <a:t>Docker</a:t>
            </a:r>
          </a:p>
          <a:p>
            <a:r>
              <a:rPr lang="en-GB" dirty="0" err="1"/>
              <a:t>TangoBox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35398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0BBB-C409-F048-AC57-53842272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Introduction: w</a:t>
            </a:r>
            <a:r>
              <a:rPr lang="en-GB" dirty="0"/>
              <a:t>ha</a:t>
            </a:r>
            <a:r>
              <a:rPr lang="en-SE" dirty="0"/>
              <a:t>t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1BE0-BC5B-2644-9C69-77A4DA8E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Tango host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MariaDB or MySQL database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DataBaseds</a:t>
            </a:r>
            <a:r>
              <a:rPr lang="en-GB" dirty="0"/>
              <a:t> (tango database)</a:t>
            </a:r>
          </a:p>
          <a:p>
            <a:r>
              <a:rPr lang="en-GB" dirty="0"/>
              <a:t>Tango device server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err="1"/>
              <a:t>TangoTest</a:t>
            </a:r>
            <a:r>
              <a:rPr lang="en-GB" dirty="0"/>
              <a:t> device server for testing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err="1"/>
              <a:t>TangoStarter</a:t>
            </a:r>
            <a:r>
              <a:rPr lang="en-GB" dirty="0"/>
              <a:t> to run device servers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Tango libraries (C++, python, java)</a:t>
            </a:r>
          </a:p>
          <a:p>
            <a:r>
              <a:rPr lang="en-GB" dirty="0"/>
              <a:t>Tango applications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java applications (jive, </a:t>
            </a:r>
            <a:r>
              <a:rPr lang="en-GB" dirty="0" err="1"/>
              <a:t>astor</a:t>
            </a:r>
            <a:r>
              <a:rPr lang="en-GB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Tango libraries (C++, python, java)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AD0B-17B2-9543-A1F3-D0710EC1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4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F781-5F3D-5649-84A4-7415EED8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Introduction: TANGO_HOST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7222-F0B9-4948-A2F5-2D6FABF5E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On Linux, check is done in </a:t>
            </a:r>
            <a:r>
              <a:rPr lang="en-GB" dirty="0" err="1"/>
              <a:t>th</a:t>
            </a:r>
            <a:r>
              <a:rPr lang="en-SE" dirty="0"/>
              <a:t>is order:</a:t>
            </a:r>
          </a:p>
          <a:p>
            <a:pPr lvl="1"/>
            <a:r>
              <a:rPr lang="en-GB" dirty="0"/>
              <a:t>TANGO_HOST environment variable</a:t>
            </a:r>
          </a:p>
          <a:p>
            <a:pPr lvl="1"/>
            <a:r>
              <a:rPr lang="en-GB" dirty="0"/>
              <a:t>$HOME/.</a:t>
            </a:r>
            <a:r>
              <a:rPr lang="en-GB" dirty="0" err="1"/>
              <a:t>tangorc</a:t>
            </a:r>
            <a:endParaRPr lang="en-GB" dirty="0"/>
          </a:p>
          <a:p>
            <a:pPr lvl="1"/>
            <a:r>
              <a:rPr lang="en-GB" dirty="0"/>
              <a:t>/etc/</a:t>
            </a:r>
            <a:r>
              <a:rPr lang="en-GB" dirty="0" err="1"/>
              <a:t>tangorc</a:t>
            </a:r>
            <a:endParaRPr lang="en-GB" dirty="0"/>
          </a:p>
          <a:p>
            <a:pPr lvl="1"/>
            <a:endParaRPr lang="en-GB" dirty="0"/>
          </a:p>
          <a:p>
            <a:r>
              <a:rPr lang="en-SE" dirty="0"/>
              <a:t>On Windows:</a:t>
            </a:r>
          </a:p>
          <a:p>
            <a:pPr lvl="1"/>
            <a:r>
              <a:rPr lang="en-GB" dirty="0"/>
              <a:t>TANGO_HOST environment variable</a:t>
            </a:r>
          </a:p>
          <a:p>
            <a:pPr lvl="1"/>
            <a:r>
              <a:rPr lang="en-GB" dirty="0"/>
              <a:t>%TANGO_HOME%/</a:t>
            </a:r>
            <a:r>
              <a:rPr lang="en-GB" dirty="0" err="1"/>
              <a:t>tangorc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65903-7B30-FE44-AE89-67A9F33D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0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A1B6E9-5279-E942-AF58-9FCF974C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Installation from 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9ED45D-8088-374C-B50F-4F18216C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E" dirty="0"/>
              <a:t>TangoSourceDistribution: </a:t>
            </a:r>
            <a:r>
              <a:rPr lang="en-GB" dirty="0">
                <a:hlinkClick r:id="rId3"/>
              </a:rPr>
              <a:t>https://gitlab.com/tango-controls/TangoSourceDistribution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https://github.com/tango-controls/TangoSourceDistribution/releases/download/9.3.4/tango-9.3.4.tar.gz</a:t>
            </a:r>
            <a:endParaRPr lang="en-GB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r>
              <a:rPr lang="en-SE" dirty="0"/>
              <a:t>Good instructions in the </a:t>
            </a:r>
            <a:r>
              <a:rPr lang="en-GB" dirty="0">
                <a:hlinkClick r:id="rId5"/>
              </a:rPr>
              <a:t>README</a:t>
            </a:r>
            <a:endParaRPr lang="en-GB" dirty="0"/>
          </a:p>
          <a:p>
            <a:pPr marL="0" indent="0">
              <a:buNone/>
            </a:pPr>
            <a:r>
              <a:rPr lang="en-SE" dirty="0"/>
              <a:t>- </a:t>
            </a:r>
            <a:r>
              <a:rPr lang="en-GB" dirty="0"/>
              <a:t>C</a:t>
            </a:r>
            <a:r>
              <a:rPr lang="en-SE" dirty="0"/>
              <a:t>ome with all jar files for Java libraries and applications</a:t>
            </a:r>
          </a:p>
          <a:p>
            <a:pPr marL="0" indent="0">
              <a:buNone/>
            </a:pPr>
            <a:r>
              <a:rPr lang="en-SE" dirty="0"/>
              <a:t>- Need to install dependencies yourself before compiling (omniORB, zmq, mysql, gcc, java)</a:t>
            </a:r>
          </a:p>
        </p:txBody>
      </p:sp>
    </p:spTree>
    <p:extLst>
      <p:ext uri="{BB962C8B-B14F-4D97-AF65-F5344CB8AC3E}">
        <p14:creationId xmlns:p14="http://schemas.microsoft.com/office/powerpoint/2010/main" val="270831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F78C-5CB5-6643-83FE-D1F6E528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CentOS: 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102C-F942-CF44-AA26-9420EBD8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RPM built on </a:t>
            </a:r>
            <a:r>
              <a:rPr lang="en-GB" dirty="0">
                <a:hlinkClick r:id="rId2"/>
              </a:rPr>
              <a:t>Copr</a:t>
            </a: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EEDAC-40CB-F348-A87F-D605A07F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B45476-4E43-BE48-AC9F-2524C8D5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8" y="2417813"/>
            <a:ext cx="5435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1742-2D13-CC4F-8914-CC854346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CentOS: install tango-db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1C46612-4B14-7D4F-95CE-94C6F2003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8" y="1484784"/>
            <a:ext cx="3505200" cy="3124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0AA0-3150-0048-8BC1-D1BD01DD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9328AB0-E414-ED41-9DA3-E582E23E1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8" y="4774104"/>
            <a:ext cx="3022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432D-820E-8B4D-8F14-1EFF1975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CentOS: start tango-db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3B241F-1B1C-744D-85C0-AECE50FB8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852200"/>
            <a:ext cx="7593013" cy="33409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0A4C-AD1C-514F-B2A4-6970C163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9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40404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MAX_IV_template</Template>
  <TotalTime>29706</TotalTime>
  <Words>646</Words>
  <Application>Microsoft Macintosh PowerPoint</Application>
  <PresentationFormat>On-screen Show (4:3)</PresentationFormat>
  <Paragraphs>127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Calibri</vt:lpstr>
      <vt:lpstr>Office-tema</vt:lpstr>
      <vt:lpstr>PowerPoint Presentation</vt:lpstr>
      <vt:lpstr>Installation of Tango ICALEPCS 2021</vt:lpstr>
      <vt:lpstr>Agenda</vt:lpstr>
      <vt:lpstr>Introduction: what is needed?</vt:lpstr>
      <vt:lpstr>Introduction: TANGO_HOST</vt:lpstr>
      <vt:lpstr>Installation from source</vt:lpstr>
      <vt:lpstr>CentOS: repositories</vt:lpstr>
      <vt:lpstr>CentOS: install tango-db</vt:lpstr>
      <vt:lpstr>CentOS: start tango-db</vt:lpstr>
      <vt:lpstr>CentOS: pytango &amp; java</vt:lpstr>
      <vt:lpstr>Debian &amp; Ubuntu</vt:lpstr>
      <vt:lpstr>Debian &amp; Ubuntu: pytango &amp; java</vt:lpstr>
      <vt:lpstr>Conda 1/2</vt:lpstr>
      <vt:lpstr>Conda 2/2</vt:lpstr>
      <vt:lpstr>Docker</vt:lpstr>
      <vt:lpstr>Windows</vt:lpstr>
      <vt:lpstr>TangoBox</vt:lpstr>
      <vt:lpstr>Conclusion</vt:lpstr>
      <vt:lpstr>Links</vt:lpstr>
    </vt:vector>
  </TitlesOfParts>
  <Company>MAX 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Orlando</dc:creator>
  <cp:lastModifiedBy>Benjamin Bertrand</cp:lastModifiedBy>
  <cp:revision>811</cp:revision>
  <cp:lastPrinted>2019-09-26T08:31:29Z</cp:lastPrinted>
  <dcterms:created xsi:type="dcterms:W3CDTF">2017-04-21T07:23:30Z</dcterms:created>
  <dcterms:modified xsi:type="dcterms:W3CDTF">2021-10-11T14:03:02Z</dcterms:modified>
</cp:coreProperties>
</file>