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82" r:id="rId3"/>
    <p:sldId id="283" r:id="rId4"/>
    <p:sldId id="289" r:id="rId5"/>
    <p:sldId id="302" r:id="rId6"/>
    <p:sldId id="291" r:id="rId7"/>
    <p:sldId id="292" r:id="rId8"/>
    <p:sldId id="293" r:id="rId9"/>
    <p:sldId id="286" r:id="rId10"/>
    <p:sldId id="296" r:id="rId11"/>
    <p:sldId id="304" r:id="rId12"/>
    <p:sldId id="300" r:id="rId13"/>
    <p:sldId id="287" r:id="rId14"/>
    <p:sldId id="297" r:id="rId15"/>
    <p:sldId id="298" r:id="rId16"/>
    <p:sldId id="301" r:id="rId17"/>
    <p:sldId id="303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0C8160-4A19-D5E7-8E3B-4282C2EC11A6}" v="14" dt="2022-05-24T15:58:32.106"/>
    <p1510:client id="{8DD78FE2-2A80-974B-9A4C-4B19FB3C449A}" v="502" dt="2022-05-24T22:30:50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93944"/>
  </p:normalViewPr>
  <p:slideViewPr>
    <p:cSldViewPr snapToGrid="0">
      <p:cViewPr varScale="1">
        <p:scale>
          <a:sx n="116" d="100"/>
          <a:sy n="116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D4B8A-517D-1645-871C-3E5C70B51DF8}" type="datetimeFigureOut">
              <a:rPr lang="en-SE" smtClean="0"/>
              <a:t>2022-05-25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D7DF2-3851-2D48-8A67-734643E7C9D4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9307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D7DF2-3851-2D48-8A67-734643E7C9D4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3024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D7DF2-3851-2D48-8A67-734643E7C9D4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356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D7DF2-3851-2D48-8A67-734643E7C9D4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2592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19072" y="1988840"/>
            <a:ext cx="8753856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3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E4C5-F988-429F-9D99-AD0CC35FD8E5}" type="datetime1">
              <a:rPr lang="en-GB" smtClean="0"/>
              <a:t>25/05/2022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0BEC-C102-47F5-8804-8CFBEBA8CBCE}" type="datetime1">
              <a:rPr lang="en-GB" smtClean="0"/>
              <a:t>25/05/2022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818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431-19BF-4463-AB29-DD4AF4012FC7}" type="datetime1">
              <a:rPr lang="en-GB" smtClean="0"/>
              <a:t>25/05/2022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95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28077-DCA3-47AD-9F4A-950B306C0DEF}" type="datetime1">
              <a:rPr lang="en-GB" smtClean="0"/>
              <a:t>25/05/2022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18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3A44D-FFA6-41C0-AD95-7F344DB7BFF6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80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1B47-CDEA-434D-87AC-D8A8503EFEF0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5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50720" y="4086442"/>
            <a:ext cx="829056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85107" y="5597191"/>
            <a:ext cx="6021787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F6D3-DE1C-4C1B-8F44-251C8EC228D0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96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7EAEE9-B466-4489-B2CA-5F1D11B510C2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6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881768-0BE7-4B3A-BCC5-874A82343602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2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641B5-A3AF-4EC3-B2D7-4C66EA363094}" type="datetime1">
              <a:rPr lang="en-GB" smtClean="0"/>
              <a:t>25/05/2022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3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0391-2462-41D8-9039-8E93B1E9BACF}" type="datetime1">
              <a:rPr lang="en-GB" smtClean="0"/>
              <a:t>25/05/2022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0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DAAA-7AEF-4B3E-9B53-2C9A67F5EA9C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15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3DFE-B21D-44C3-B1F7-44369461DC75}" type="datetime1">
              <a:rPr lang="en-GB" smtClean="0"/>
              <a:t>25/05/2022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07435" y="176664"/>
            <a:ext cx="10124392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07435" y="1600201"/>
            <a:ext cx="10124392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484243" y="6419959"/>
            <a:ext cx="1251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ED0F5-7521-4754-98FC-48AC18C609E3}" type="datetime1">
              <a:rPr lang="en-GB" smtClean="0"/>
              <a:t>25/05/2022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339254" y="6419959"/>
            <a:ext cx="9647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0644477" y="6375980"/>
            <a:ext cx="1243200" cy="28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3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vanessa.silva@maxiv.lu.se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CoSAXS beamline time-resolved experiment control using TANGO, Sardana and PandABox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KITS Software Control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541" y="194265"/>
            <a:ext cx="10124392" cy="1143000"/>
          </a:xfrm>
        </p:spPr>
        <p:txBody>
          <a:bodyPr>
            <a:normAutofit/>
          </a:bodyPr>
          <a:lstStyle/>
          <a:p>
            <a:r>
              <a:rPr lang="en-GB" dirty="0"/>
              <a:t>Experiment Orchestration with SARDANA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5BF429-65C8-DD01-FF9F-C1273413E997}"/>
              </a:ext>
            </a:extLst>
          </p:cNvPr>
          <p:cNvGrpSpPr/>
          <p:nvPr/>
        </p:nvGrpSpPr>
        <p:grpSpPr>
          <a:xfrm>
            <a:off x="242130" y="3573662"/>
            <a:ext cx="1575925" cy="731190"/>
            <a:chOff x="1788062" y="4890815"/>
            <a:chExt cx="2063147" cy="10921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583AC9-BB9C-6D6D-16FB-8574B8D3807B}"/>
                </a:ext>
              </a:extLst>
            </p:cNvPr>
            <p:cNvSpPr/>
            <p:nvPr/>
          </p:nvSpPr>
          <p:spPr>
            <a:xfrm>
              <a:off x="1788062" y="4890815"/>
              <a:ext cx="2063147" cy="1092115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16809D7-EECF-C37F-22B5-1F517809E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849" y="5253103"/>
              <a:ext cx="1226187" cy="36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CA33B-CE34-A400-0D35-38A7BD89A92F}"/>
              </a:ext>
            </a:extLst>
          </p:cNvPr>
          <p:cNvGrpSpPr/>
          <p:nvPr/>
        </p:nvGrpSpPr>
        <p:grpSpPr>
          <a:xfrm>
            <a:off x="242131" y="1698067"/>
            <a:ext cx="1575926" cy="1611003"/>
            <a:chOff x="1007436" y="1772379"/>
            <a:chExt cx="2063148" cy="2406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F3E7F7D-9705-F2B3-F794-E8EEF27CDE22}"/>
                </a:ext>
              </a:extLst>
            </p:cNvPr>
            <p:cNvSpPr/>
            <p:nvPr/>
          </p:nvSpPr>
          <p:spPr>
            <a:xfrm>
              <a:off x="1007436" y="1772379"/>
              <a:ext cx="2063148" cy="24062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8194" name="Picture 2" descr="Logo">
              <a:extLst>
                <a:ext uri="{FF2B5EF4-FFF2-40B4-BE49-F238E27FC236}">
                  <a16:creationId xmlns:a16="http://schemas.microsoft.com/office/drawing/2014/main" id="{ADF5293F-1A38-FECE-9DB6-3040C3B45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49" y="2504788"/>
              <a:ext cx="1765121" cy="941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4F48C34-97A4-7D1A-79F7-7048E4A2F227}"/>
              </a:ext>
            </a:extLst>
          </p:cNvPr>
          <p:cNvSpPr/>
          <p:nvPr/>
        </p:nvSpPr>
        <p:spPr>
          <a:xfrm>
            <a:off x="1931880" y="1695778"/>
            <a:ext cx="1788338" cy="765258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Pool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97A-6F9F-4D02-90C9-DCB4FC1DBD34}"/>
              </a:ext>
            </a:extLst>
          </p:cNvPr>
          <p:cNvSpPr/>
          <p:nvPr/>
        </p:nvSpPr>
        <p:spPr>
          <a:xfrm>
            <a:off x="1931880" y="2577811"/>
            <a:ext cx="1788338" cy="7652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MacroServer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05D83E-6CF4-E33D-FF57-AB3607AAAE80}"/>
              </a:ext>
            </a:extLst>
          </p:cNvPr>
          <p:cNvCxnSpPr>
            <a:cxnSpLocks/>
          </p:cNvCxnSpPr>
          <p:nvPr/>
        </p:nvCxnSpPr>
        <p:spPr>
          <a:xfrm>
            <a:off x="948074" y="3132598"/>
            <a:ext cx="0" cy="59280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creen Recording 2022-05-24 at 16.19.27" descr="Screen Recording 2022-05-24 at 16.19.27">
            <a:hlinkClick r:id="" action="ppaction://media"/>
            <a:extLst>
              <a:ext uri="{FF2B5EF4-FFF2-40B4-BE49-F238E27FC236}">
                <a16:creationId xmlns:a16="http://schemas.microsoft.com/office/drawing/2014/main" id="{E8E97D11-45E7-CC76-614A-44698A025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8035" y="1738310"/>
            <a:ext cx="7048134" cy="4258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6B37A8-F692-7863-5DE4-419C031FCAA4}"/>
              </a:ext>
            </a:extLst>
          </p:cNvPr>
          <p:cNvSpPr txBox="1"/>
          <p:nvPr/>
        </p:nvSpPr>
        <p:spPr>
          <a:xfrm>
            <a:off x="6096000" y="6166975"/>
            <a:ext cx="1103187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SE" sz="2400" b="1" dirty="0">
                <a:solidFill>
                  <a:schemeClr val="bg1"/>
                </a:solidFill>
              </a:rPr>
              <a:t>SPOCK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9A98E-B83A-AE53-2CA0-67DE32D5A41C}"/>
              </a:ext>
            </a:extLst>
          </p:cNvPr>
          <p:cNvSpPr txBox="1"/>
          <p:nvPr/>
        </p:nvSpPr>
        <p:spPr>
          <a:xfrm>
            <a:off x="7199187" y="6238282"/>
            <a:ext cx="5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>
                <a:solidFill>
                  <a:schemeClr val="accent1"/>
                </a:solidFill>
              </a:rPr>
              <a:t>🖖</a:t>
            </a:r>
          </a:p>
        </p:txBody>
      </p:sp>
    </p:spTree>
    <p:extLst>
      <p:ext uri="{BB962C8B-B14F-4D97-AF65-F5344CB8AC3E}">
        <p14:creationId xmlns:p14="http://schemas.microsoft.com/office/powerpoint/2010/main" val="53305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CoSAXS Time-Resolved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A picture containing sky, outdoor, light&#10;&#10;Description automatically generated">
            <a:extLst>
              <a:ext uri="{FF2B5EF4-FFF2-40B4-BE49-F238E27FC236}">
                <a16:creationId xmlns:a16="http://schemas.microsoft.com/office/drawing/2014/main" id="{4DC45897-8DCB-7104-E444-B0BBDB52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61" y="1628914"/>
            <a:ext cx="3616764" cy="3108624"/>
          </a:xfrm>
          <a:prstGeom prst="rect">
            <a:avLst/>
          </a:prstGeom>
          <a:ln w="19050"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86C8E9-D832-DBC2-1206-9CFCA5C243C6}"/>
              </a:ext>
            </a:extLst>
          </p:cNvPr>
          <p:cNvCxnSpPr>
            <a:cxnSpLocks/>
          </p:cNvCxnSpPr>
          <p:nvPr/>
        </p:nvCxnSpPr>
        <p:spPr>
          <a:xfrm>
            <a:off x="2185188" y="3883025"/>
            <a:ext cx="3355641" cy="74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alf-frame 14">
            <a:extLst>
              <a:ext uri="{FF2B5EF4-FFF2-40B4-BE49-F238E27FC236}">
                <a16:creationId xmlns:a16="http://schemas.microsoft.com/office/drawing/2014/main" id="{55D95C4E-6CEA-655A-DEC7-E2746BB0EE33}"/>
              </a:ext>
            </a:extLst>
          </p:cNvPr>
          <p:cNvSpPr/>
          <p:nvPr/>
        </p:nvSpPr>
        <p:spPr>
          <a:xfrm>
            <a:off x="5658553" y="3957145"/>
            <a:ext cx="301080" cy="1289951"/>
          </a:xfrm>
          <a:prstGeom prst="halfFrame">
            <a:avLst>
              <a:gd name="adj1" fmla="val 5645"/>
              <a:gd name="adj2" fmla="val 650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1026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B1F5933F-CB83-D4BD-0692-BB93CA53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22" y="5085053"/>
            <a:ext cx="1233662" cy="12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662427B9-1E2B-8BC2-B566-D8BBD25B8712}"/>
              </a:ext>
            </a:extLst>
          </p:cNvPr>
          <p:cNvSpPr/>
          <p:nvPr/>
        </p:nvSpPr>
        <p:spPr>
          <a:xfrm rot="18866844">
            <a:off x="5368963" y="1664912"/>
            <a:ext cx="2984066" cy="2011336"/>
          </a:xfrm>
          <a:prstGeom prst="arc">
            <a:avLst>
              <a:gd name="adj1" fmla="val 17034835"/>
              <a:gd name="adj2" fmla="val 815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28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1FD670C5-3C1C-A7F3-6AB4-538FE94C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873" y="3176696"/>
            <a:ext cx="2796259" cy="186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27BAB9-D659-A407-063E-38DDA822977D}"/>
              </a:ext>
            </a:extLst>
          </p:cNvPr>
          <p:cNvCxnSpPr>
            <a:cxnSpLocks/>
          </p:cNvCxnSpPr>
          <p:nvPr/>
        </p:nvCxnSpPr>
        <p:spPr>
          <a:xfrm flipV="1">
            <a:off x="6210982" y="3720662"/>
            <a:ext cx="3256211" cy="239111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65D033-D6E0-9195-AAF9-E9BFCE93AA9A}"/>
              </a:ext>
            </a:extLst>
          </p:cNvPr>
          <p:cNvCxnSpPr>
            <a:cxnSpLocks/>
          </p:cNvCxnSpPr>
          <p:nvPr/>
        </p:nvCxnSpPr>
        <p:spPr>
          <a:xfrm>
            <a:off x="6210982" y="3957145"/>
            <a:ext cx="325621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25C95B-072F-5888-46F4-71FD1DEEA45A}"/>
              </a:ext>
            </a:extLst>
          </p:cNvPr>
          <p:cNvCxnSpPr>
            <a:cxnSpLocks/>
          </p:cNvCxnSpPr>
          <p:nvPr/>
        </p:nvCxnSpPr>
        <p:spPr>
          <a:xfrm>
            <a:off x="6210982" y="3971853"/>
            <a:ext cx="3264094" cy="231774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CB5DFB-82A9-187C-67EC-D1C3B56ABAE0}"/>
              </a:ext>
            </a:extLst>
          </p:cNvPr>
          <p:cNvCxnSpPr>
            <a:cxnSpLocks/>
          </p:cNvCxnSpPr>
          <p:nvPr/>
        </p:nvCxnSpPr>
        <p:spPr>
          <a:xfrm>
            <a:off x="6210982" y="3983933"/>
            <a:ext cx="3248328" cy="506971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iezo Shutters | Dynamic Structures &amp; Materials, LLC">
            <a:extLst>
              <a:ext uri="{FF2B5EF4-FFF2-40B4-BE49-F238E27FC236}">
                <a16:creationId xmlns:a16="http://schemas.microsoft.com/office/drawing/2014/main" id="{3CAC5BD8-FCCA-AAA6-7AE4-5A66A7B1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96" y="3052215"/>
            <a:ext cx="1619892" cy="16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0FABA51-00EF-3927-1A62-178FD762DBAC}"/>
              </a:ext>
            </a:extLst>
          </p:cNvPr>
          <p:cNvSpPr txBox="1"/>
          <p:nvPr/>
        </p:nvSpPr>
        <p:spPr>
          <a:xfrm>
            <a:off x="944355" y="4672107"/>
            <a:ext cx="86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shutter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DB10D4-DA3C-4786-B85A-073D73663646}"/>
              </a:ext>
            </a:extLst>
          </p:cNvPr>
          <p:cNvSpPr txBox="1"/>
          <p:nvPr/>
        </p:nvSpPr>
        <p:spPr>
          <a:xfrm>
            <a:off x="4803479" y="6324736"/>
            <a:ext cx="17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</a:t>
            </a:r>
            <a:r>
              <a:rPr lang="en-SE" dirty="0">
                <a:solidFill>
                  <a:schemeClr val="accent1"/>
                </a:solidFill>
              </a:rPr>
              <a:t>eristaltic pump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5B371D-BFDE-CB27-FA8F-6D327E6BC1F0}"/>
              </a:ext>
            </a:extLst>
          </p:cNvPr>
          <p:cNvSpPr txBox="1"/>
          <p:nvPr/>
        </p:nvSpPr>
        <p:spPr>
          <a:xfrm>
            <a:off x="9760560" y="4877764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60" name="Picture 59" descr="A black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EB826706-3C0E-AC2F-8E11-C149B256E4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/>
          <a:stretch/>
        </p:blipFill>
        <p:spPr>
          <a:xfrm>
            <a:off x="7953486" y="1029944"/>
            <a:ext cx="2490024" cy="159269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912557F-A03A-3A20-F139-3422097CB771}"/>
              </a:ext>
            </a:extLst>
          </p:cNvPr>
          <p:cNvSpPr txBox="1"/>
          <p:nvPr/>
        </p:nvSpPr>
        <p:spPr>
          <a:xfrm>
            <a:off x="8243780" y="82645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laser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DCF0E-9F2A-FD09-4524-0C6F4DB80423}"/>
              </a:ext>
            </a:extLst>
          </p:cNvPr>
          <p:cNvSpPr txBox="1"/>
          <p:nvPr/>
        </p:nvSpPr>
        <p:spPr>
          <a:xfrm>
            <a:off x="4990315" y="4810830"/>
            <a:ext cx="601979" cy="2616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SE" sz="1100" b="1" dirty="0">
                <a:solidFill>
                  <a:schemeClr val="tx1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27546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541" y="194265"/>
            <a:ext cx="10124392" cy="1143000"/>
          </a:xfrm>
        </p:spPr>
        <p:txBody>
          <a:bodyPr>
            <a:normAutofit/>
          </a:bodyPr>
          <a:lstStyle/>
          <a:p>
            <a:r>
              <a:rPr lang="en-GB" dirty="0"/>
              <a:t>Experiment Orchestration with SARDANA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7E1AC2-8CBB-2E76-EE1E-335A0A614852}"/>
              </a:ext>
            </a:extLst>
          </p:cNvPr>
          <p:cNvSpPr txBox="1"/>
          <p:nvPr/>
        </p:nvSpPr>
        <p:spPr>
          <a:xfrm>
            <a:off x="3315507" y="1866123"/>
            <a:ext cx="232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u="sng" dirty="0">
                <a:solidFill>
                  <a:schemeClr val="accent1"/>
                </a:solidFill>
              </a:rPr>
              <a:t>SCAN ORCHESTRATION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525873-5D90-515C-79B8-B6C5DF20C3B5}"/>
              </a:ext>
            </a:extLst>
          </p:cNvPr>
          <p:cNvSpPr/>
          <p:nvPr/>
        </p:nvSpPr>
        <p:spPr>
          <a:xfrm>
            <a:off x="2965173" y="2487356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START DATA RECORD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C42023-2383-EF5C-4AD0-687B3DB66138}"/>
              </a:ext>
            </a:extLst>
          </p:cNvPr>
          <p:cNvSpPr/>
          <p:nvPr/>
        </p:nvSpPr>
        <p:spPr>
          <a:xfrm>
            <a:off x="2965173" y="4142514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PREPARE EQUIPMENTS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723A45-742C-680C-FE76-E14B024BBF4B}"/>
              </a:ext>
            </a:extLst>
          </p:cNvPr>
          <p:cNvSpPr/>
          <p:nvPr/>
        </p:nvSpPr>
        <p:spPr>
          <a:xfrm>
            <a:off x="2965173" y="4979587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DATA ACQUISITION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E8AD4B-49A2-372C-FE14-B0E37385D67C}"/>
              </a:ext>
            </a:extLst>
          </p:cNvPr>
          <p:cNvSpPr/>
          <p:nvPr/>
        </p:nvSpPr>
        <p:spPr>
          <a:xfrm>
            <a:off x="2965173" y="3305441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PRE-SCAN HOOKS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5FFDE7-C61C-5D67-5239-3D3163E71159}"/>
              </a:ext>
            </a:extLst>
          </p:cNvPr>
          <p:cNvSpPr/>
          <p:nvPr/>
        </p:nvSpPr>
        <p:spPr>
          <a:xfrm>
            <a:off x="6753907" y="2438645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END DATA RECORD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6D1496-6764-0303-3221-B6E1ECF0B897}"/>
              </a:ext>
            </a:extLst>
          </p:cNvPr>
          <p:cNvSpPr/>
          <p:nvPr/>
        </p:nvSpPr>
        <p:spPr>
          <a:xfrm>
            <a:off x="6753907" y="3206868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POST-SCAN HOOKS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A9BED9-926A-4359-D957-7B16172F09DD}"/>
              </a:ext>
            </a:extLst>
          </p:cNvPr>
          <p:cNvCxnSpPr>
            <a:cxnSpLocks/>
          </p:cNvCxnSpPr>
          <p:nvPr/>
        </p:nvCxnSpPr>
        <p:spPr>
          <a:xfrm>
            <a:off x="4320823" y="3004829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F8B1923-A554-A476-873A-9DC56242B685}"/>
              </a:ext>
            </a:extLst>
          </p:cNvPr>
          <p:cNvCxnSpPr>
            <a:cxnSpLocks/>
          </p:cNvCxnSpPr>
          <p:nvPr/>
        </p:nvCxnSpPr>
        <p:spPr>
          <a:xfrm>
            <a:off x="4303106" y="3788518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6B53A0-9E87-A341-8702-0C4A920CA1C7}"/>
              </a:ext>
            </a:extLst>
          </p:cNvPr>
          <p:cNvCxnSpPr>
            <a:cxnSpLocks/>
          </p:cNvCxnSpPr>
          <p:nvPr/>
        </p:nvCxnSpPr>
        <p:spPr>
          <a:xfrm>
            <a:off x="4331456" y="4655533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4315822-9524-7CAD-1CCA-DDDDC74688B3}"/>
              </a:ext>
            </a:extLst>
          </p:cNvPr>
          <p:cNvCxnSpPr>
            <a:cxnSpLocks/>
          </p:cNvCxnSpPr>
          <p:nvPr/>
        </p:nvCxnSpPr>
        <p:spPr>
          <a:xfrm>
            <a:off x="8183986" y="2892491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2F22039-A7D7-2408-9F47-A994E93519D9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326065" y="2721737"/>
            <a:ext cx="4278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D05D3A-2EC2-4A37-3744-6CF994CDFFC0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5846597" y="5262679"/>
            <a:ext cx="479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E32D72F-2B8F-9666-5AAE-2FFC676F8DD1}"/>
              </a:ext>
            </a:extLst>
          </p:cNvPr>
          <p:cNvCxnSpPr/>
          <p:nvPr/>
        </p:nvCxnSpPr>
        <p:spPr>
          <a:xfrm>
            <a:off x="6326065" y="2721737"/>
            <a:ext cx="0" cy="2540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Logo">
            <a:extLst>
              <a:ext uri="{FF2B5EF4-FFF2-40B4-BE49-F238E27FC236}">
                <a16:creationId xmlns:a16="http://schemas.microsoft.com/office/drawing/2014/main" id="{FA58CA6B-B1F3-9F40-70EB-3220F66C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38" y="194265"/>
            <a:ext cx="2774788" cy="14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2A09F5C-6E50-E3CE-2AFB-8868C217CE5D}"/>
              </a:ext>
            </a:extLst>
          </p:cNvPr>
          <p:cNvSpPr/>
          <p:nvPr/>
        </p:nvSpPr>
        <p:spPr>
          <a:xfrm>
            <a:off x="8109051" y="4979570"/>
            <a:ext cx="2881424" cy="56618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SYNCHRONIZATION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42148CB-F87A-8D60-8858-5A5F2C1C8A5D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6326065" y="5262662"/>
            <a:ext cx="17829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B51449F0-4694-9D2C-9E2A-B7C55395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3" y="3098600"/>
            <a:ext cx="975233" cy="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DA6707-B8D7-3815-1E0E-049DE7FB4C54}"/>
              </a:ext>
            </a:extLst>
          </p:cNvPr>
          <p:cNvCxnSpPr>
            <a:cxnSpLocks/>
          </p:cNvCxnSpPr>
          <p:nvPr/>
        </p:nvCxnSpPr>
        <p:spPr>
          <a:xfrm>
            <a:off x="1936346" y="3569495"/>
            <a:ext cx="1029693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C0A717-BB59-53DD-CBAD-37CA5FB2AA7D}"/>
              </a:ext>
            </a:extLst>
          </p:cNvPr>
          <p:cNvSpPr txBox="1"/>
          <p:nvPr/>
        </p:nvSpPr>
        <p:spPr>
          <a:xfrm>
            <a:off x="762162" y="4040391"/>
            <a:ext cx="137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p</a:t>
            </a:r>
            <a:r>
              <a:rPr lang="en-SE" sz="1400" dirty="0">
                <a:solidFill>
                  <a:schemeClr val="accent1"/>
                </a:solidFill>
              </a:rPr>
              <a:t>eristaltic pump</a:t>
            </a:r>
          </a:p>
        </p:txBody>
      </p:sp>
      <p:pic>
        <p:nvPicPr>
          <p:cNvPr id="1026" name="Picture 2" descr="HDF5, the new ICM+ data format | Cambridge Enterprise ICM+">
            <a:extLst>
              <a:ext uri="{FF2B5EF4-FFF2-40B4-BE49-F238E27FC236}">
                <a16:creationId xmlns:a16="http://schemas.microsoft.com/office/drawing/2014/main" id="{527FE947-D716-B52F-D9A2-EE1A3F398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" y="1751471"/>
            <a:ext cx="1315916" cy="10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479A47-4433-C9A4-54EC-3C61F12BF01D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583180" y="2296301"/>
            <a:ext cx="381993" cy="474147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BA4A8B46-088C-B541-4999-D22FC987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1" y="4495760"/>
            <a:ext cx="1251864" cy="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EA0E168-1F42-4C58-F881-7F19CD81769A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003825" y="4495760"/>
            <a:ext cx="962214" cy="418205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2CC9392-2818-4B0B-E7CE-B89A48AFA963}"/>
              </a:ext>
            </a:extLst>
          </p:cNvPr>
          <p:cNvSpPr txBox="1"/>
          <p:nvPr/>
        </p:nvSpPr>
        <p:spPr>
          <a:xfrm>
            <a:off x="961113" y="5238196"/>
            <a:ext cx="808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62483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Experiment Synchronization with PandABox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266" name="Picture 2" descr="SOLEIL Synchrotron | NFFA.eu">
            <a:extLst>
              <a:ext uri="{FF2B5EF4-FFF2-40B4-BE49-F238E27FC236}">
                <a16:creationId xmlns:a16="http://schemas.microsoft.com/office/drawing/2014/main" id="{FCFA18AA-E970-02C9-0B72-2C30342BB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9" b="31163"/>
          <a:stretch/>
        </p:blipFill>
        <p:spPr bwMode="auto">
          <a:xfrm>
            <a:off x="2023261" y="1351646"/>
            <a:ext cx="1438498" cy="52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iamond Light Source">
            <a:extLst>
              <a:ext uri="{FF2B5EF4-FFF2-40B4-BE49-F238E27FC236}">
                <a16:creationId xmlns:a16="http://schemas.microsoft.com/office/drawing/2014/main" id="{D7DA65F3-6149-6085-9268-767FA358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4" y="1351646"/>
            <a:ext cx="1438497" cy="4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7E205F3-0EF3-8141-0594-C758A1FC70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r="14783"/>
          <a:stretch/>
        </p:blipFill>
        <p:spPr>
          <a:xfrm>
            <a:off x="505372" y="1977785"/>
            <a:ext cx="3539906" cy="300268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DA14B31-FFE7-658D-7969-4DEC86FA2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27" y="2462562"/>
            <a:ext cx="1778001" cy="1143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4F5C2B-6F56-6A96-6344-A5C95DA90BC9}"/>
              </a:ext>
            </a:extLst>
          </p:cNvPr>
          <p:cNvSpPr/>
          <p:nvPr/>
        </p:nvSpPr>
        <p:spPr>
          <a:xfrm>
            <a:off x="5738189" y="4287106"/>
            <a:ext cx="1196766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6x TTL 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4E118-4D6C-DDBE-F4EC-0CBD5BE8D377}"/>
              </a:ext>
            </a:extLst>
          </p:cNvPr>
          <p:cNvSpPr/>
          <p:nvPr/>
        </p:nvSpPr>
        <p:spPr>
          <a:xfrm>
            <a:off x="4197477" y="4290868"/>
            <a:ext cx="1388512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10x TTL OUT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840D1D4-E777-1C25-34D0-80458216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76" y="2075546"/>
            <a:ext cx="5062930" cy="19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AB7813-337D-C207-9E29-16BD839B7238}"/>
              </a:ext>
            </a:extLst>
          </p:cNvPr>
          <p:cNvSpPr/>
          <p:nvPr/>
        </p:nvSpPr>
        <p:spPr>
          <a:xfrm>
            <a:off x="7087155" y="4287106"/>
            <a:ext cx="2170859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FMC-ADC integration 8 channels</a:t>
            </a:r>
          </a:p>
        </p:txBody>
      </p:sp>
    </p:spTree>
    <p:extLst>
      <p:ext uri="{BB962C8B-B14F-4D97-AF65-F5344CB8AC3E}">
        <p14:creationId xmlns:p14="http://schemas.microsoft.com/office/powerpoint/2010/main" val="487547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CoSAXS Time-Resolved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A picture containing sky, outdoor, light&#10;&#10;Description automatically generated">
            <a:extLst>
              <a:ext uri="{FF2B5EF4-FFF2-40B4-BE49-F238E27FC236}">
                <a16:creationId xmlns:a16="http://schemas.microsoft.com/office/drawing/2014/main" id="{4DC45897-8DCB-7104-E444-B0BBDB52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61" y="1628914"/>
            <a:ext cx="3616764" cy="3108624"/>
          </a:xfrm>
          <a:prstGeom prst="rect">
            <a:avLst/>
          </a:prstGeom>
          <a:ln w="19050"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86C8E9-D832-DBC2-1206-9CFCA5C243C6}"/>
              </a:ext>
            </a:extLst>
          </p:cNvPr>
          <p:cNvCxnSpPr>
            <a:cxnSpLocks/>
          </p:cNvCxnSpPr>
          <p:nvPr/>
        </p:nvCxnSpPr>
        <p:spPr>
          <a:xfrm>
            <a:off x="2185188" y="3883025"/>
            <a:ext cx="3355641" cy="74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alf-frame 14">
            <a:extLst>
              <a:ext uri="{FF2B5EF4-FFF2-40B4-BE49-F238E27FC236}">
                <a16:creationId xmlns:a16="http://schemas.microsoft.com/office/drawing/2014/main" id="{55D95C4E-6CEA-655A-DEC7-E2746BB0EE33}"/>
              </a:ext>
            </a:extLst>
          </p:cNvPr>
          <p:cNvSpPr/>
          <p:nvPr/>
        </p:nvSpPr>
        <p:spPr>
          <a:xfrm>
            <a:off x="5658553" y="3957145"/>
            <a:ext cx="301080" cy="1289951"/>
          </a:xfrm>
          <a:prstGeom prst="halfFrame">
            <a:avLst>
              <a:gd name="adj1" fmla="val 5645"/>
              <a:gd name="adj2" fmla="val 650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1026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B1F5933F-CB83-D4BD-0692-BB93CA53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22" y="5085053"/>
            <a:ext cx="1233662" cy="12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662427B9-1E2B-8BC2-B566-D8BBD25B8712}"/>
              </a:ext>
            </a:extLst>
          </p:cNvPr>
          <p:cNvSpPr/>
          <p:nvPr/>
        </p:nvSpPr>
        <p:spPr>
          <a:xfrm rot="18866844">
            <a:off x="5368963" y="1664912"/>
            <a:ext cx="2984066" cy="2011336"/>
          </a:xfrm>
          <a:prstGeom prst="arc">
            <a:avLst>
              <a:gd name="adj1" fmla="val 17034835"/>
              <a:gd name="adj2" fmla="val 815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28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1FD670C5-3C1C-A7F3-6AB4-538FE94C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873" y="3176696"/>
            <a:ext cx="2796259" cy="186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27BAB9-D659-A407-063E-38DDA822977D}"/>
              </a:ext>
            </a:extLst>
          </p:cNvPr>
          <p:cNvCxnSpPr>
            <a:cxnSpLocks/>
          </p:cNvCxnSpPr>
          <p:nvPr/>
        </p:nvCxnSpPr>
        <p:spPr>
          <a:xfrm flipV="1">
            <a:off x="6210982" y="3720662"/>
            <a:ext cx="3256211" cy="239111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65D033-D6E0-9195-AAF9-E9BFCE93AA9A}"/>
              </a:ext>
            </a:extLst>
          </p:cNvPr>
          <p:cNvCxnSpPr>
            <a:cxnSpLocks/>
          </p:cNvCxnSpPr>
          <p:nvPr/>
        </p:nvCxnSpPr>
        <p:spPr>
          <a:xfrm>
            <a:off x="6210982" y="3957145"/>
            <a:ext cx="325621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25C95B-072F-5888-46F4-71FD1DEEA45A}"/>
              </a:ext>
            </a:extLst>
          </p:cNvPr>
          <p:cNvCxnSpPr>
            <a:cxnSpLocks/>
          </p:cNvCxnSpPr>
          <p:nvPr/>
        </p:nvCxnSpPr>
        <p:spPr>
          <a:xfrm>
            <a:off x="6210982" y="3971853"/>
            <a:ext cx="3264094" cy="231774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CB5DFB-82A9-187C-67EC-D1C3B56ABAE0}"/>
              </a:ext>
            </a:extLst>
          </p:cNvPr>
          <p:cNvCxnSpPr>
            <a:cxnSpLocks/>
          </p:cNvCxnSpPr>
          <p:nvPr/>
        </p:nvCxnSpPr>
        <p:spPr>
          <a:xfrm>
            <a:off x="6210982" y="3983933"/>
            <a:ext cx="3248328" cy="506971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iezo Shutters | Dynamic Structures &amp; Materials, LLC">
            <a:extLst>
              <a:ext uri="{FF2B5EF4-FFF2-40B4-BE49-F238E27FC236}">
                <a16:creationId xmlns:a16="http://schemas.microsoft.com/office/drawing/2014/main" id="{3CAC5BD8-FCCA-AAA6-7AE4-5A66A7B1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96" y="3052215"/>
            <a:ext cx="1619892" cy="16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0FABA51-00EF-3927-1A62-178FD762DBAC}"/>
              </a:ext>
            </a:extLst>
          </p:cNvPr>
          <p:cNvSpPr txBox="1"/>
          <p:nvPr/>
        </p:nvSpPr>
        <p:spPr>
          <a:xfrm>
            <a:off x="944355" y="4672107"/>
            <a:ext cx="86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shutter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DB10D4-DA3C-4786-B85A-073D73663646}"/>
              </a:ext>
            </a:extLst>
          </p:cNvPr>
          <p:cNvSpPr txBox="1"/>
          <p:nvPr/>
        </p:nvSpPr>
        <p:spPr>
          <a:xfrm>
            <a:off x="4803479" y="6324736"/>
            <a:ext cx="17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</a:t>
            </a:r>
            <a:r>
              <a:rPr lang="en-SE" dirty="0">
                <a:solidFill>
                  <a:schemeClr val="accent1"/>
                </a:solidFill>
              </a:rPr>
              <a:t>eristaltic pump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5B371D-BFDE-CB27-FA8F-6D327E6BC1F0}"/>
              </a:ext>
            </a:extLst>
          </p:cNvPr>
          <p:cNvSpPr txBox="1"/>
          <p:nvPr/>
        </p:nvSpPr>
        <p:spPr>
          <a:xfrm>
            <a:off x="9760560" y="4877764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60" name="Picture 59" descr="A black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EB826706-3C0E-AC2F-8E11-C149B256E4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/>
          <a:stretch/>
        </p:blipFill>
        <p:spPr>
          <a:xfrm>
            <a:off x="7953486" y="1029944"/>
            <a:ext cx="2490024" cy="159269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912557F-A03A-3A20-F139-3422097CB771}"/>
              </a:ext>
            </a:extLst>
          </p:cNvPr>
          <p:cNvSpPr txBox="1"/>
          <p:nvPr/>
        </p:nvSpPr>
        <p:spPr>
          <a:xfrm>
            <a:off x="8243780" y="82645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laser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DCF0E-9F2A-FD09-4524-0C6F4DB80423}"/>
              </a:ext>
            </a:extLst>
          </p:cNvPr>
          <p:cNvSpPr txBox="1"/>
          <p:nvPr/>
        </p:nvSpPr>
        <p:spPr>
          <a:xfrm>
            <a:off x="4990315" y="4810830"/>
            <a:ext cx="601979" cy="2616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SE" sz="1100" b="1" dirty="0">
                <a:solidFill>
                  <a:schemeClr val="tx1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320785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CABE3E6-CD9E-5ED8-7D39-D42D174679AA}"/>
              </a:ext>
            </a:extLst>
          </p:cNvPr>
          <p:cNvCxnSpPr>
            <a:cxnSpLocks/>
          </p:cNvCxnSpPr>
          <p:nvPr/>
        </p:nvCxnSpPr>
        <p:spPr>
          <a:xfrm flipH="1">
            <a:off x="4214754" y="1860698"/>
            <a:ext cx="27181" cy="409546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D6939CE-F0CD-87F4-301B-A99ED935AACA}"/>
              </a:ext>
            </a:extLst>
          </p:cNvPr>
          <p:cNvCxnSpPr>
            <a:cxnSpLocks/>
          </p:cNvCxnSpPr>
          <p:nvPr/>
        </p:nvCxnSpPr>
        <p:spPr>
          <a:xfrm>
            <a:off x="3839762" y="1860698"/>
            <a:ext cx="0" cy="406117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Experiment Synchronization with PandABox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6" descr="Piezo Shutters | Dynamic Structures &amp; Materials, LLC">
            <a:extLst>
              <a:ext uri="{FF2B5EF4-FFF2-40B4-BE49-F238E27FC236}">
                <a16:creationId xmlns:a16="http://schemas.microsoft.com/office/drawing/2014/main" id="{9F09289F-60A1-7455-CB48-FA4DA00D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09" y="2722327"/>
            <a:ext cx="964757" cy="9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B82C7B0E-B6D7-7BFF-2340-363239D41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/>
          <a:stretch/>
        </p:blipFill>
        <p:spPr>
          <a:xfrm>
            <a:off x="80295" y="5396285"/>
            <a:ext cx="1239864" cy="793053"/>
          </a:xfrm>
          <a:prstGeom prst="rect">
            <a:avLst/>
          </a:prstGeom>
        </p:spPr>
      </p:pic>
      <p:pic>
        <p:nvPicPr>
          <p:cNvPr id="12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D7D9EB21-0051-9C27-8392-E8A60C00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32" y="4255011"/>
            <a:ext cx="1360967" cy="90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C24FB5-2E14-A7B4-759A-675822BAC111}"/>
              </a:ext>
            </a:extLst>
          </p:cNvPr>
          <p:cNvCxnSpPr>
            <a:cxnSpLocks/>
          </p:cNvCxnSpPr>
          <p:nvPr/>
        </p:nvCxnSpPr>
        <p:spPr>
          <a:xfrm flipV="1">
            <a:off x="2339163" y="1499353"/>
            <a:ext cx="0" cy="4433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E17AC9-D5A3-772E-CCED-DE1C1B6BA1B8}"/>
              </a:ext>
            </a:extLst>
          </p:cNvPr>
          <p:cNvCxnSpPr>
            <a:cxnSpLocks/>
          </p:cNvCxnSpPr>
          <p:nvPr/>
        </p:nvCxnSpPr>
        <p:spPr>
          <a:xfrm>
            <a:off x="2339163" y="5932967"/>
            <a:ext cx="78893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6B5CCA-5256-2767-D2E0-AE6B61E245D5}"/>
              </a:ext>
            </a:extLst>
          </p:cNvPr>
          <p:cNvCxnSpPr>
            <a:cxnSpLocks/>
          </p:cNvCxnSpPr>
          <p:nvPr/>
        </p:nvCxnSpPr>
        <p:spPr>
          <a:xfrm flipH="1">
            <a:off x="2061322" y="3803602"/>
            <a:ext cx="4692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89611C-8CD0-7FAD-740D-1419FD19BB81}"/>
              </a:ext>
            </a:extLst>
          </p:cNvPr>
          <p:cNvCxnSpPr>
            <a:cxnSpLocks/>
          </p:cNvCxnSpPr>
          <p:nvPr/>
        </p:nvCxnSpPr>
        <p:spPr>
          <a:xfrm flipH="1">
            <a:off x="2008865" y="4716691"/>
            <a:ext cx="4692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D28848-04E2-5A00-DB35-AEF3DD0D84DB}"/>
              </a:ext>
            </a:extLst>
          </p:cNvPr>
          <p:cNvCxnSpPr>
            <a:cxnSpLocks/>
          </p:cNvCxnSpPr>
          <p:nvPr/>
        </p:nvCxnSpPr>
        <p:spPr>
          <a:xfrm flipV="1">
            <a:off x="2295936" y="3774043"/>
            <a:ext cx="7563991" cy="295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95EBA-CCDE-33F9-8828-001A325F72CC}"/>
              </a:ext>
            </a:extLst>
          </p:cNvPr>
          <p:cNvCxnSpPr>
            <a:cxnSpLocks/>
          </p:cNvCxnSpPr>
          <p:nvPr/>
        </p:nvCxnSpPr>
        <p:spPr>
          <a:xfrm flipV="1">
            <a:off x="2339163" y="4721090"/>
            <a:ext cx="7644809" cy="994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1F9980-346F-09FA-3C6C-A343DA6E8438}"/>
              </a:ext>
            </a:extLst>
          </p:cNvPr>
          <p:cNvCxnSpPr>
            <a:cxnSpLocks/>
          </p:cNvCxnSpPr>
          <p:nvPr/>
        </p:nvCxnSpPr>
        <p:spPr>
          <a:xfrm flipV="1">
            <a:off x="2339163" y="5590000"/>
            <a:ext cx="7644809" cy="2353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0C4280-1737-26E2-07C0-7C21253A56B7}"/>
              </a:ext>
            </a:extLst>
          </p:cNvPr>
          <p:cNvCxnSpPr>
            <a:cxnSpLocks/>
          </p:cNvCxnSpPr>
          <p:nvPr/>
        </p:nvCxnSpPr>
        <p:spPr>
          <a:xfrm flipH="1">
            <a:off x="2008866" y="5613531"/>
            <a:ext cx="4692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7073E8-4CA8-24CF-5FCE-5CE6F6EEFC7B}"/>
              </a:ext>
            </a:extLst>
          </p:cNvPr>
          <p:cNvCxnSpPr>
            <a:cxnSpLocks/>
          </p:cNvCxnSpPr>
          <p:nvPr/>
        </p:nvCxnSpPr>
        <p:spPr>
          <a:xfrm flipH="1">
            <a:off x="2061322" y="2869143"/>
            <a:ext cx="4692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D23BF1-00D3-D3A8-729E-3B6AA11696B1}"/>
              </a:ext>
            </a:extLst>
          </p:cNvPr>
          <p:cNvCxnSpPr>
            <a:cxnSpLocks/>
          </p:cNvCxnSpPr>
          <p:nvPr/>
        </p:nvCxnSpPr>
        <p:spPr>
          <a:xfrm flipV="1">
            <a:off x="2295936" y="2858457"/>
            <a:ext cx="7556901" cy="1068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E0D354-51C6-39CB-5015-58E772CA68EE}"/>
              </a:ext>
            </a:extLst>
          </p:cNvPr>
          <p:cNvCxnSpPr>
            <a:cxnSpLocks/>
          </p:cNvCxnSpPr>
          <p:nvPr/>
        </p:nvCxnSpPr>
        <p:spPr>
          <a:xfrm>
            <a:off x="2317897" y="2869143"/>
            <a:ext cx="3189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30258F-7C4C-6999-8E18-C0512B472D01}"/>
              </a:ext>
            </a:extLst>
          </p:cNvPr>
          <p:cNvCxnSpPr>
            <a:cxnSpLocks/>
          </p:cNvCxnSpPr>
          <p:nvPr/>
        </p:nvCxnSpPr>
        <p:spPr>
          <a:xfrm flipV="1">
            <a:off x="2651050" y="2325512"/>
            <a:ext cx="3681330" cy="261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DFACED-D7A7-441B-77E6-15DCFE135193}"/>
              </a:ext>
            </a:extLst>
          </p:cNvPr>
          <p:cNvCxnSpPr>
            <a:cxnSpLocks/>
          </p:cNvCxnSpPr>
          <p:nvPr/>
        </p:nvCxnSpPr>
        <p:spPr>
          <a:xfrm>
            <a:off x="2332073" y="3803602"/>
            <a:ext cx="5670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BCB938F2-3CA4-E96B-E83F-DDB0931DF5B8}"/>
              </a:ext>
            </a:extLst>
          </p:cNvPr>
          <p:cNvSpPr/>
          <p:nvPr/>
        </p:nvSpPr>
        <p:spPr>
          <a:xfrm rot="5400000">
            <a:off x="2417528" y="2990352"/>
            <a:ext cx="872459" cy="751364"/>
          </a:xfrm>
          <a:prstGeom prst="arc">
            <a:avLst>
              <a:gd name="adj1" fmla="val 1644513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highlight>
                <a:srgbClr val="FF0000"/>
              </a:highlight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696ADD-1F4A-B4CD-E0B1-766C7D31FDD5}"/>
              </a:ext>
            </a:extLst>
          </p:cNvPr>
          <p:cNvCxnSpPr>
            <a:cxnSpLocks/>
          </p:cNvCxnSpPr>
          <p:nvPr/>
        </p:nvCxnSpPr>
        <p:spPr>
          <a:xfrm flipV="1">
            <a:off x="3216683" y="3375859"/>
            <a:ext cx="3115697" cy="131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A7CEE648-4971-B32A-1F46-86111E66D9AE}"/>
              </a:ext>
            </a:extLst>
          </p:cNvPr>
          <p:cNvSpPr/>
          <p:nvPr/>
        </p:nvSpPr>
        <p:spPr>
          <a:xfrm rot="16200000" flipH="1">
            <a:off x="6253386" y="2973242"/>
            <a:ext cx="872459" cy="751364"/>
          </a:xfrm>
          <a:prstGeom prst="arc">
            <a:avLst>
              <a:gd name="adj1" fmla="val 1644513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highlight>
                <a:srgbClr val="FF0000"/>
              </a:highlight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12D37A-413E-C997-32EF-CF05BBC13668}"/>
              </a:ext>
            </a:extLst>
          </p:cNvPr>
          <p:cNvCxnSpPr>
            <a:cxnSpLocks/>
          </p:cNvCxnSpPr>
          <p:nvPr/>
        </p:nvCxnSpPr>
        <p:spPr>
          <a:xfrm flipH="1">
            <a:off x="3133757" y="1860698"/>
            <a:ext cx="12042" cy="407117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9629E2-A356-B848-3256-24CD48705FB5}"/>
              </a:ext>
            </a:extLst>
          </p:cNvPr>
          <p:cNvCxnSpPr>
            <a:cxnSpLocks/>
          </p:cNvCxnSpPr>
          <p:nvPr/>
        </p:nvCxnSpPr>
        <p:spPr>
          <a:xfrm flipH="1">
            <a:off x="2646779" y="1441099"/>
            <a:ext cx="33876" cy="44831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8404913-72D4-3E51-24BC-22340F6F9B05}"/>
              </a:ext>
            </a:extLst>
          </p:cNvPr>
          <p:cNvSpPr txBox="1"/>
          <p:nvPr/>
        </p:nvSpPr>
        <p:spPr>
          <a:xfrm>
            <a:off x="2485306" y="59383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0CC5AD-9DD6-1527-9769-61E3F158730B}"/>
              </a:ext>
            </a:extLst>
          </p:cNvPr>
          <p:cNvSpPr txBox="1"/>
          <p:nvPr/>
        </p:nvSpPr>
        <p:spPr>
          <a:xfrm>
            <a:off x="2982914" y="59666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F8325A-7ECD-DE0C-7B27-9BC8AF3B7B12}"/>
              </a:ext>
            </a:extLst>
          </p:cNvPr>
          <p:cNvSpPr txBox="1"/>
          <p:nvPr/>
        </p:nvSpPr>
        <p:spPr>
          <a:xfrm>
            <a:off x="9269055" y="6050627"/>
            <a:ext cx="111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T</a:t>
            </a:r>
            <a:r>
              <a:rPr lang="en-SE" dirty="0">
                <a:solidFill>
                  <a:schemeClr val="accent1"/>
                </a:solidFill>
              </a:rPr>
              <a:t>ime [ms]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8F8959-ECE8-4DB6-B96B-24214470B48E}"/>
              </a:ext>
            </a:extLst>
          </p:cNvPr>
          <p:cNvCxnSpPr>
            <a:cxnSpLocks/>
          </p:cNvCxnSpPr>
          <p:nvPr/>
        </p:nvCxnSpPr>
        <p:spPr>
          <a:xfrm>
            <a:off x="2651050" y="2339163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C3BD678-94BA-67F3-8EB2-7979FED91AFA}"/>
              </a:ext>
            </a:extLst>
          </p:cNvPr>
          <p:cNvCxnSpPr>
            <a:cxnSpLocks/>
          </p:cNvCxnSpPr>
          <p:nvPr/>
        </p:nvCxnSpPr>
        <p:spPr>
          <a:xfrm>
            <a:off x="2332073" y="5613531"/>
            <a:ext cx="1506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50E77B-A1B3-6395-4667-4259F7A7D034}"/>
              </a:ext>
            </a:extLst>
          </p:cNvPr>
          <p:cNvCxnSpPr>
            <a:cxnSpLocks/>
          </p:cNvCxnSpPr>
          <p:nvPr/>
        </p:nvCxnSpPr>
        <p:spPr>
          <a:xfrm>
            <a:off x="2385236" y="4717383"/>
            <a:ext cx="774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9C0B351-6399-933F-3986-D25535359968}"/>
              </a:ext>
            </a:extLst>
          </p:cNvPr>
          <p:cNvCxnSpPr>
            <a:cxnSpLocks/>
          </p:cNvCxnSpPr>
          <p:nvPr/>
        </p:nvCxnSpPr>
        <p:spPr>
          <a:xfrm>
            <a:off x="3152203" y="4180382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939343-E475-DC68-988E-F09FD920538C}"/>
              </a:ext>
            </a:extLst>
          </p:cNvPr>
          <p:cNvCxnSpPr>
            <a:cxnSpLocks/>
          </p:cNvCxnSpPr>
          <p:nvPr/>
        </p:nvCxnSpPr>
        <p:spPr>
          <a:xfrm>
            <a:off x="3144389" y="4194034"/>
            <a:ext cx="693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A9AA789-D0B8-D4F6-A119-1927983325DF}"/>
              </a:ext>
            </a:extLst>
          </p:cNvPr>
          <p:cNvCxnSpPr>
            <a:cxnSpLocks/>
          </p:cNvCxnSpPr>
          <p:nvPr/>
        </p:nvCxnSpPr>
        <p:spPr>
          <a:xfrm>
            <a:off x="3838353" y="4194034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BB72802-3211-C005-1423-00EDD3D72958}"/>
              </a:ext>
            </a:extLst>
          </p:cNvPr>
          <p:cNvCxnSpPr>
            <a:cxnSpLocks/>
          </p:cNvCxnSpPr>
          <p:nvPr/>
        </p:nvCxnSpPr>
        <p:spPr>
          <a:xfrm>
            <a:off x="3838353" y="4717383"/>
            <a:ext cx="36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DA2C58E-AFF5-437A-6123-38CC0B4C69F1}"/>
              </a:ext>
            </a:extLst>
          </p:cNvPr>
          <p:cNvCxnSpPr>
            <a:cxnSpLocks/>
          </p:cNvCxnSpPr>
          <p:nvPr/>
        </p:nvCxnSpPr>
        <p:spPr>
          <a:xfrm>
            <a:off x="3852529" y="5087163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B413EAF-3F02-8207-96D4-879CCE31FD33}"/>
              </a:ext>
            </a:extLst>
          </p:cNvPr>
          <p:cNvCxnSpPr>
            <a:cxnSpLocks/>
          </p:cNvCxnSpPr>
          <p:nvPr/>
        </p:nvCxnSpPr>
        <p:spPr>
          <a:xfrm>
            <a:off x="3852529" y="5097867"/>
            <a:ext cx="36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68EFD9E-D77C-0C47-38DB-C00B704CFD9F}"/>
              </a:ext>
            </a:extLst>
          </p:cNvPr>
          <p:cNvCxnSpPr>
            <a:cxnSpLocks/>
          </p:cNvCxnSpPr>
          <p:nvPr/>
        </p:nvCxnSpPr>
        <p:spPr>
          <a:xfrm>
            <a:off x="4210491" y="5097867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30F5B98-B286-285C-415D-EB54E585084B}"/>
              </a:ext>
            </a:extLst>
          </p:cNvPr>
          <p:cNvCxnSpPr>
            <a:cxnSpLocks/>
          </p:cNvCxnSpPr>
          <p:nvPr/>
        </p:nvCxnSpPr>
        <p:spPr>
          <a:xfrm>
            <a:off x="4219006" y="4180786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9F82268-FCBB-E0BF-64D7-01C7290E2307}"/>
              </a:ext>
            </a:extLst>
          </p:cNvPr>
          <p:cNvCxnSpPr>
            <a:cxnSpLocks/>
          </p:cNvCxnSpPr>
          <p:nvPr/>
        </p:nvCxnSpPr>
        <p:spPr>
          <a:xfrm>
            <a:off x="4211192" y="4194438"/>
            <a:ext cx="693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E8C05C9-F889-FAAB-D7D6-1093211D722B}"/>
              </a:ext>
            </a:extLst>
          </p:cNvPr>
          <p:cNvCxnSpPr>
            <a:cxnSpLocks/>
          </p:cNvCxnSpPr>
          <p:nvPr/>
        </p:nvCxnSpPr>
        <p:spPr>
          <a:xfrm>
            <a:off x="4905156" y="4194438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7CAC605-E4FF-3DAD-513A-DDEDAC1668AE}"/>
              </a:ext>
            </a:extLst>
          </p:cNvPr>
          <p:cNvCxnSpPr>
            <a:cxnSpLocks/>
          </p:cNvCxnSpPr>
          <p:nvPr/>
        </p:nvCxnSpPr>
        <p:spPr>
          <a:xfrm>
            <a:off x="4905156" y="4717787"/>
            <a:ext cx="36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1A01EC5-4BB5-0D14-EE6E-93BF391C22F8}"/>
              </a:ext>
            </a:extLst>
          </p:cNvPr>
          <p:cNvCxnSpPr>
            <a:cxnSpLocks/>
          </p:cNvCxnSpPr>
          <p:nvPr/>
        </p:nvCxnSpPr>
        <p:spPr>
          <a:xfrm>
            <a:off x="5275171" y="4181189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98C1EED-1E7A-86D7-68ED-46AA650B68D2}"/>
              </a:ext>
            </a:extLst>
          </p:cNvPr>
          <p:cNvCxnSpPr>
            <a:cxnSpLocks/>
          </p:cNvCxnSpPr>
          <p:nvPr/>
        </p:nvCxnSpPr>
        <p:spPr>
          <a:xfrm>
            <a:off x="5267357" y="4194841"/>
            <a:ext cx="693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2CD526-52BE-060F-C5D6-EEE516EEE06B}"/>
              </a:ext>
            </a:extLst>
          </p:cNvPr>
          <p:cNvCxnSpPr>
            <a:cxnSpLocks/>
          </p:cNvCxnSpPr>
          <p:nvPr/>
        </p:nvCxnSpPr>
        <p:spPr>
          <a:xfrm>
            <a:off x="5961321" y="4194841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00CD882-5ABE-D08B-35AF-0FA23FD274BC}"/>
              </a:ext>
            </a:extLst>
          </p:cNvPr>
          <p:cNvCxnSpPr>
            <a:cxnSpLocks/>
          </p:cNvCxnSpPr>
          <p:nvPr/>
        </p:nvCxnSpPr>
        <p:spPr>
          <a:xfrm>
            <a:off x="5961321" y="4718190"/>
            <a:ext cx="8363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F7FDF1B-CECA-233C-AF55-2E35ADE1DA7A}"/>
              </a:ext>
            </a:extLst>
          </p:cNvPr>
          <p:cNvCxnSpPr>
            <a:cxnSpLocks/>
          </p:cNvCxnSpPr>
          <p:nvPr/>
        </p:nvCxnSpPr>
        <p:spPr>
          <a:xfrm>
            <a:off x="6774569" y="1441099"/>
            <a:ext cx="7453" cy="455041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3F60693-189E-18DA-18BD-B156A6D91C6D}"/>
              </a:ext>
            </a:extLst>
          </p:cNvPr>
          <p:cNvCxnSpPr>
            <a:cxnSpLocks/>
          </p:cNvCxnSpPr>
          <p:nvPr/>
        </p:nvCxnSpPr>
        <p:spPr>
          <a:xfrm>
            <a:off x="6324565" y="2332142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88E2FD4-8481-FFB0-8D79-C3830FA074E2}"/>
              </a:ext>
            </a:extLst>
          </p:cNvPr>
          <p:cNvCxnSpPr>
            <a:cxnSpLocks/>
          </p:cNvCxnSpPr>
          <p:nvPr/>
        </p:nvCxnSpPr>
        <p:spPr>
          <a:xfrm flipV="1">
            <a:off x="4209083" y="5602845"/>
            <a:ext cx="2570121" cy="13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F67FAAE-4877-C420-541B-52ADFE9F4E05}"/>
              </a:ext>
            </a:extLst>
          </p:cNvPr>
          <p:cNvCxnSpPr>
            <a:cxnSpLocks/>
          </p:cNvCxnSpPr>
          <p:nvPr/>
        </p:nvCxnSpPr>
        <p:spPr>
          <a:xfrm>
            <a:off x="6324565" y="2847772"/>
            <a:ext cx="473086" cy="106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5BA93414-C11F-04B7-42B1-5BC9A372D5A7}"/>
              </a:ext>
            </a:extLst>
          </p:cNvPr>
          <p:cNvSpPr txBox="1"/>
          <p:nvPr/>
        </p:nvSpPr>
        <p:spPr>
          <a:xfrm>
            <a:off x="3646039" y="59483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B17EF2D-4922-2F79-EC50-9A1BC082C11C}"/>
              </a:ext>
            </a:extLst>
          </p:cNvPr>
          <p:cNvSpPr txBox="1"/>
          <p:nvPr/>
        </p:nvSpPr>
        <p:spPr>
          <a:xfrm>
            <a:off x="3989215" y="59483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23</a:t>
            </a:r>
          </a:p>
        </p:txBody>
      </p:sp>
      <p:sp>
        <p:nvSpPr>
          <p:cNvPr id="11278" name="TextBox 11277">
            <a:extLst>
              <a:ext uri="{FF2B5EF4-FFF2-40B4-BE49-F238E27FC236}">
                <a16:creationId xmlns:a16="http://schemas.microsoft.com/office/drawing/2014/main" id="{61BCFA69-6054-B75D-BD8E-D36A3128A565}"/>
              </a:ext>
            </a:extLst>
          </p:cNvPr>
          <p:cNvSpPr txBox="1"/>
          <p:nvPr/>
        </p:nvSpPr>
        <p:spPr>
          <a:xfrm>
            <a:off x="1249777" y="2634872"/>
            <a:ext cx="75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>
                <a:solidFill>
                  <a:schemeClr val="accent1"/>
                </a:solidFill>
              </a:rPr>
              <a:t>Shutter</a:t>
            </a:r>
          </a:p>
          <a:p>
            <a:pPr algn="ctr"/>
            <a:r>
              <a:rPr lang="en-SE" sz="1400" dirty="0">
                <a:solidFill>
                  <a:schemeClr val="accent1"/>
                </a:solidFill>
              </a:rPr>
              <a:t>TTLOUT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1395E1A-6448-A977-98AD-16B68E290E76}"/>
              </a:ext>
            </a:extLst>
          </p:cNvPr>
          <p:cNvSpPr txBox="1"/>
          <p:nvPr/>
        </p:nvSpPr>
        <p:spPr>
          <a:xfrm>
            <a:off x="844877" y="3604641"/>
            <a:ext cx="1422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>
                <a:solidFill>
                  <a:schemeClr val="accent1"/>
                </a:solidFill>
              </a:rPr>
              <a:t>Shutter</a:t>
            </a:r>
          </a:p>
          <a:p>
            <a:pPr algn="ctr"/>
            <a:r>
              <a:rPr lang="en-SE" sz="1400" dirty="0">
                <a:solidFill>
                  <a:schemeClr val="accent1"/>
                </a:solidFill>
              </a:rPr>
              <a:t>Analog Feedback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E4CB886-1FE4-DBA2-FFDE-6C89AA774774}"/>
              </a:ext>
            </a:extLst>
          </p:cNvPr>
          <p:cNvSpPr txBox="1"/>
          <p:nvPr/>
        </p:nvSpPr>
        <p:spPr>
          <a:xfrm>
            <a:off x="1199005" y="4486980"/>
            <a:ext cx="82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>
                <a:solidFill>
                  <a:schemeClr val="accent1"/>
                </a:solidFill>
              </a:rPr>
              <a:t>Detector</a:t>
            </a:r>
          </a:p>
          <a:p>
            <a:pPr algn="ctr"/>
            <a:r>
              <a:rPr lang="en-SE" sz="1400" dirty="0">
                <a:solidFill>
                  <a:schemeClr val="accent1"/>
                </a:solidFill>
              </a:rPr>
              <a:t>TTLOUT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D9C060B-71E9-883D-18E4-F2AAD97187A2}"/>
              </a:ext>
            </a:extLst>
          </p:cNvPr>
          <p:cNvSpPr txBox="1"/>
          <p:nvPr/>
        </p:nvSpPr>
        <p:spPr>
          <a:xfrm>
            <a:off x="1299354" y="5381293"/>
            <a:ext cx="75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>
                <a:solidFill>
                  <a:schemeClr val="accent1"/>
                </a:solidFill>
              </a:rPr>
              <a:t>Laser</a:t>
            </a:r>
          </a:p>
          <a:p>
            <a:pPr algn="ctr"/>
            <a:r>
              <a:rPr lang="en-SE" sz="1400" dirty="0">
                <a:solidFill>
                  <a:schemeClr val="accent1"/>
                </a:solidFill>
              </a:rPr>
              <a:t>TTLOUT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1DD3ED-EB5F-C470-2FFF-11B504815F03}"/>
              </a:ext>
            </a:extLst>
          </p:cNvPr>
          <p:cNvSpPr txBox="1"/>
          <p:nvPr/>
        </p:nvSpPr>
        <p:spPr>
          <a:xfrm>
            <a:off x="6580484" y="59637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61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B6116BA-B1E0-19EE-ADF9-A5D761D3B55C}"/>
              </a:ext>
            </a:extLst>
          </p:cNvPr>
          <p:cNvCxnSpPr>
            <a:cxnSpLocks/>
          </p:cNvCxnSpPr>
          <p:nvPr/>
        </p:nvCxnSpPr>
        <p:spPr>
          <a:xfrm flipH="1">
            <a:off x="2343435" y="1860698"/>
            <a:ext cx="750940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EE6D22D-E7E5-B722-A15E-A99370DACBF8}"/>
              </a:ext>
            </a:extLst>
          </p:cNvPr>
          <p:cNvCxnSpPr>
            <a:cxnSpLocks/>
          </p:cNvCxnSpPr>
          <p:nvPr/>
        </p:nvCxnSpPr>
        <p:spPr>
          <a:xfrm>
            <a:off x="6792984" y="2862122"/>
            <a:ext cx="3189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7DA2B40-0923-1E65-B178-8E4947E265DD}"/>
              </a:ext>
            </a:extLst>
          </p:cNvPr>
          <p:cNvCxnSpPr>
            <a:cxnSpLocks/>
          </p:cNvCxnSpPr>
          <p:nvPr/>
        </p:nvCxnSpPr>
        <p:spPr>
          <a:xfrm>
            <a:off x="7126137" y="2344671"/>
            <a:ext cx="2733790" cy="18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A25D77B-7BF6-5CE2-F000-9DC94A715BD5}"/>
              </a:ext>
            </a:extLst>
          </p:cNvPr>
          <p:cNvCxnSpPr>
            <a:cxnSpLocks/>
          </p:cNvCxnSpPr>
          <p:nvPr/>
        </p:nvCxnSpPr>
        <p:spPr>
          <a:xfrm>
            <a:off x="7126137" y="2332142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6613891-64BC-4898-D2C9-1D2E07C88F0B}"/>
              </a:ext>
            </a:extLst>
          </p:cNvPr>
          <p:cNvCxnSpPr>
            <a:cxnSpLocks/>
            <a:stCxn id="48" idx="2"/>
          </p:cNvCxnSpPr>
          <p:nvPr/>
        </p:nvCxnSpPr>
        <p:spPr>
          <a:xfrm flipV="1">
            <a:off x="6689616" y="3783635"/>
            <a:ext cx="671538" cy="1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rc 136">
            <a:extLst>
              <a:ext uri="{FF2B5EF4-FFF2-40B4-BE49-F238E27FC236}">
                <a16:creationId xmlns:a16="http://schemas.microsoft.com/office/drawing/2014/main" id="{288A0DAB-7E1A-0B5C-B567-37252E55621D}"/>
              </a:ext>
            </a:extLst>
          </p:cNvPr>
          <p:cNvSpPr/>
          <p:nvPr/>
        </p:nvSpPr>
        <p:spPr>
          <a:xfrm rot="5400000">
            <a:off x="6879539" y="2970385"/>
            <a:ext cx="872459" cy="751364"/>
          </a:xfrm>
          <a:prstGeom prst="arc">
            <a:avLst>
              <a:gd name="adj1" fmla="val 16445132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highlight>
                <a:srgbClr val="FF0000"/>
              </a:highlight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0A22C80-35C6-5EDD-45B2-DB8F5119877A}"/>
              </a:ext>
            </a:extLst>
          </p:cNvPr>
          <p:cNvCxnSpPr>
            <a:cxnSpLocks/>
          </p:cNvCxnSpPr>
          <p:nvPr/>
        </p:nvCxnSpPr>
        <p:spPr>
          <a:xfrm flipV="1">
            <a:off x="7678694" y="3359670"/>
            <a:ext cx="2196127" cy="93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DEFC887-96D1-4CF4-22C2-3AACC6D336DF}"/>
              </a:ext>
            </a:extLst>
          </p:cNvPr>
          <p:cNvCxnSpPr>
            <a:cxnSpLocks/>
          </p:cNvCxnSpPr>
          <p:nvPr/>
        </p:nvCxnSpPr>
        <p:spPr>
          <a:xfrm>
            <a:off x="6769394" y="4716287"/>
            <a:ext cx="774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C97589D-BAEC-9417-FC4A-767269268CF2}"/>
              </a:ext>
            </a:extLst>
          </p:cNvPr>
          <p:cNvCxnSpPr>
            <a:cxnSpLocks/>
          </p:cNvCxnSpPr>
          <p:nvPr/>
        </p:nvCxnSpPr>
        <p:spPr>
          <a:xfrm>
            <a:off x="7536361" y="4179286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A00BA20-D176-1FD2-0E5A-E2DC0E679603}"/>
              </a:ext>
            </a:extLst>
          </p:cNvPr>
          <p:cNvCxnSpPr>
            <a:cxnSpLocks/>
          </p:cNvCxnSpPr>
          <p:nvPr/>
        </p:nvCxnSpPr>
        <p:spPr>
          <a:xfrm>
            <a:off x="7528547" y="4192938"/>
            <a:ext cx="693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EAD61FE-C2A9-2B02-E960-4E11F6332601}"/>
              </a:ext>
            </a:extLst>
          </p:cNvPr>
          <p:cNvCxnSpPr>
            <a:cxnSpLocks/>
          </p:cNvCxnSpPr>
          <p:nvPr/>
        </p:nvCxnSpPr>
        <p:spPr>
          <a:xfrm>
            <a:off x="8222511" y="4192938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5D6DAF1-A836-AC0C-C375-961997753B83}"/>
              </a:ext>
            </a:extLst>
          </p:cNvPr>
          <p:cNvCxnSpPr>
            <a:cxnSpLocks/>
          </p:cNvCxnSpPr>
          <p:nvPr/>
        </p:nvCxnSpPr>
        <p:spPr>
          <a:xfrm>
            <a:off x="8222511" y="4716287"/>
            <a:ext cx="36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48FFD95-7BD9-23AA-1578-430C98212596}"/>
              </a:ext>
            </a:extLst>
          </p:cNvPr>
          <p:cNvCxnSpPr>
            <a:cxnSpLocks/>
          </p:cNvCxnSpPr>
          <p:nvPr/>
        </p:nvCxnSpPr>
        <p:spPr>
          <a:xfrm>
            <a:off x="8603164" y="4179690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3FC32D5-FA13-DCB0-082F-732D1F01620B}"/>
              </a:ext>
            </a:extLst>
          </p:cNvPr>
          <p:cNvCxnSpPr>
            <a:cxnSpLocks/>
          </p:cNvCxnSpPr>
          <p:nvPr/>
        </p:nvCxnSpPr>
        <p:spPr>
          <a:xfrm>
            <a:off x="8595350" y="4193342"/>
            <a:ext cx="693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42058971-EDCF-F817-74BE-D1D255D319E4}"/>
              </a:ext>
            </a:extLst>
          </p:cNvPr>
          <p:cNvCxnSpPr>
            <a:cxnSpLocks/>
          </p:cNvCxnSpPr>
          <p:nvPr/>
        </p:nvCxnSpPr>
        <p:spPr>
          <a:xfrm>
            <a:off x="9278681" y="4192535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D33205D-E3A0-CA30-20DB-880E49DDEA31}"/>
              </a:ext>
            </a:extLst>
          </p:cNvPr>
          <p:cNvCxnSpPr>
            <a:cxnSpLocks/>
          </p:cNvCxnSpPr>
          <p:nvPr/>
        </p:nvCxnSpPr>
        <p:spPr>
          <a:xfrm>
            <a:off x="9278681" y="4715884"/>
            <a:ext cx="36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8F8A305E-C4A9-C71B-E929-E1633866948E}"/>
              </a:ext>
            </a:extLst>
          </p:cNvPr>
          <p:cNvCxnSpPr>
            <a:cxnSpLocks/>
          </p:cNvCxnSpPr>
          <p:nvPr/>
        </p:nvCxnSpPr>
        <p:spPr>
          <a:xfrm>
            <a:off x="9648696" y="4179286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D87BC892-4296-C0C3-B3B3-89CDFC86F44E}"/>
              </a:ext>
            </a:extLst>
          </p:cNvPr>
          <p:cNvCxnSpPr>
            <a:cxnSpLocks/>
          </p:cNvCxnSpPr>
          <p:nvPr/>
        </p:nvCxnSpPr>
        <p:spPr>
          <a:xfrm>
            <a:off x="9640882" y="4192938"/>
            <a:ext cx="3430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89AAFFB-0007-51A4-08DC-5B14394D5031}"/>
              </a:ext>
            </a:extLst>
          </p:cNvPr>
          <p:cNvCxnSpPr>
            <a:cxnSpLocks/>
          </p:cNvCxnSpPr>
          <p:nvPr/>
        </p:nvCxnSpPr>
        <p:spPr>
          <a:xfrm>
            <a:off x="6761912" y="5606934"/>
            <a:ext cx="1506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C5C554B3-1A40-184E-EF8D-1868CCAF96B8}"/>
              </a:ext>
            </a:extLst>
          </p:cNvPr>
          <p:cNvCxnSpPr>
            <a:cxnSpLocks/>
          </p:cNvCxnSpPr>
          <p:nvPr/>
        </p:nvCxnSpPr>
        <p:spPr>
          <a:xfrm>
            <a:off x="8282368" y="5080566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5B0725B1-9221-16CF-5500-81F9DBC1B502}"/>
              </a:ext>
            </a:extLst>
          </p:cNvPr>
          <p:cNvCxnSpPr>
            <a:cxnSpLocks/>
          </p:cNvCxnSpPr>
          <p:nvPr/>
        </p:nvCxnSpPr>
        <p:spPr>
          <a:xfrm>
            <a:off x="8282368" y="5091270"/>
            <a:ext cx="36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79DD6B1-9BAB-8EBF-A517-1CD2445EC155}"/>
              </a:ext>
            </a:extLst>
          </p:cNvPr>
          <p:cNvCxnSpPr>
            <a:cxnSpLocks/>
          </p:cNvCxnSpPr>
          <p:nvPr/>
        </p:nvCxnSpPr>
        <p:spPr>
          <a:xfrm>
            <a:off x="8640330" y="5091270"/>
            <a:ext cx="0" cy="5370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099D7D4-99C7-D84F-FDCC-84E631639286}"/>
              </a:ext>
            </a:extLst>
          </p:cNvPr>
          <p:cNvCxnSpPr>
            <a:cxnSpLocks/>
          </p:cNvCxnSpPr>
          <p:nvPr/>
        </p:nvCxnSpPr>
        <p:spPr>
          <a:xfrm flipV="1">
            <a:off x="8638922" y="5589193"/>
            <a:ext cx="1534862" cy="20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2040A4A5-03B3-5894-9B8C-36B824E161FA}"/>
              </a:ext>
            </a:extLst>
          </p:cNvPr>
          <p:cNvCxnSpPr>
            <a:cxnSpLocks/>
          </p:cNvCxnSpPr>
          <p:nvPr/>
        </p:nvCxnSpPr>
        <p:spPr>
          <a:xfrm flipV="1">
            <a:off x="2683947" y="1609602"/>
            <a:ext cx="4103524" cy="173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2">
            <a:extLst>
              <a:ext uri="{FF2B5EF4-FFF2-40B4-BE49-F238E27FC236}">
                <a16:creationId xmlns:a16="http://schemas.microsoft.com/office/drawing/2014/main" id="{CA15A785-9BBA-E6E7-5417-8C81AE2AE61C}"/>
              </a:ext>
            </a:extLst>
          </p:cNvPr>
          <p:cNvSpPr txBox="1"/>
          <p:nvPr/>
        </p:nvSpPr>
        <p:spPr>
          <a:xfrm>
            <a:off x="4241935" y="1353448"/>
            <a:ext cx="819712" cy="36933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SE" dirty="0"/>
              <a:t>1 cycle</a:t>
            </a:r>
          </a:p>
        </p:txBody>
      </p:sp>
    </p:spTree>
    <p:extLst>
      <p:ext uri="{BB962C8B-B14F-4D97-AF65-F5344CB8AC3E}">
        <p14:creationId xmlns:p14="http://schemas.microsoft.com/office/powerpoint/2010/main" val="34091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11278" grpId="0"/>
      <p:bldP spid="107" grpId="0"/>
      <p:bldP spid="108" grpId="0"/>
      <p:bldP spid="109" grpId="0"/>
      <p:bldP spid="137" grpId="0" animBg="1"/>
      <p:bldP spid="1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541" y="194265"/>
            <a:ext cx="10124392" cy="1143000"/>
          </a:xfrm>
        </p:spPr>
        <p:txBody>
          <a:bodyPr>
            <a:normAutofit/>
          </a:bodyPr>
          <a:lstStyle/>
          <a:p>
            <a:r>
              <a:rPr lang="en-GB" dirty="0"/>
              <a:t>Experiment Orchestration with SARDANA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16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7E1AC2-8CBB-2E76-EE1E-335A0A614852}"/>
              </a:ext>
            </a:extLst>
          </p:cNvPr>
          <p:cNvSpPr txBox="1"/>
          <p:nvPr/>
        </p:nvSpPr>
        <p:spPr>
          <a:xfrm>
            <a:off x="3315507" y="1866123"/>
            <a:ext cx="232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u="sng" dirty="0">
                <a:solidFill>
                  <a:schemeClr val="accent1"/>
                </a:solidFill>
              </a:rPr>
              <a:t>SCAN ORCHESTRATION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525873-5D90-515C-79B8-B6C5DF20C3B5}"/>
              </a:ext>
            </a:extLst>
          </p:cNvPr>
          <p:cNvSpPr/>
          <p:nvPr/>
        </p:nvSpPr>
        <p:spPr>
          <a:xfrm>
            <a:off x="2965173" y="2487356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START DATA RECORD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C42023-2383-EF5C-4AD0-687B3DB66138}"/>
              </a:ext>
            </a:extLst>
          </p:cNvPr>
          <p:cNvSpPr/>
          <p:nvPr/>
        </p:nvSpPr>
        <p:spPr>
          <a:xfrm>
            <a:off x="2965173" y="4142514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PREPARE EQUIPMENTS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723A45-742C-680C-FE76-E14B024BBF4B}"/>
              </a:ext>
            </a:extLst>
          </p:cNvPr>
          <p:cNvSpPr/>
          <p:nvPr/>
        </p:nvSpPr>
        <p:spPr>
          <a:xfrm>
            <a:off x="2965173" y="4979587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DATA ACQUISITION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E8AD4B-49A2-372C-FE14-B0E37385D67C}"/>
              </a:ext>
            </a:extLst>
          </p:cNvPr>
          <p:cNvSpPr/>
          <p:nvPr/>
        </p:nvSpPr>
        <p:spPr>
          <a:xfrm>
            <a:off x="2965173" y="3305441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PRE-SCAN HOOKS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5FFDE7-C61C-5D67-5239-3D3163E71159}"/>
              </a:ext>
            </a:extLst>
          </p:cNvPr>
          <p:cNvSpPr/>
          <p:nvPr/>
        </p:nvSpPr>
        <p:spPr>
          <a:xfrm>
            <a:off x="6753907" y="2438645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END DATA RECORD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6D1496-6764-0303-3221-B6E1ECF0B897}"/>
              </a:ext>
            </a:extLst>
          </p:cNvPr>
          <p:cNvSpPr/>
          <p:nvPr/>
        </p:nvSpPr>
        <p:spPr>
          <a:xfrm>
            <a:off x="6753907" y="3206868"/>
            <a:ext cx="2881424" cy="566184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POST-SCAN HOOKS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A9BED9-926A-4359-D957-7B16172F09DD}"/>
              </a:ext>
            </a:extLst>
          </p:cNvPr>
          <p:cNvCxnSpPr>
            <a:cxnSpLocks/>
          </p:cNvCxnSpPr>
          <p:nvPr/>
        </p:nvCxnSpPr>
        <p:spPr>
          <a:xfrm>
            <a:off x="4320823" y="3004829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F8B1923-A554-A476-873A-9DC56242B685}"/>
              </a:ext>
            </a:extLst>
          </p:cNvPr>
          <p:cNvCxnSpPr>
            <a:cxnSpLocks/>
          </p:cNvCxnSpPr>
          <p:nvPr/>
        </p:nvCxnSpPr>
        <p:spPr>
          <a:xfrm>
            <a:off x="4303106" y="3788518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6B53A0-9E87-A341-8702-0C4A920CA1C7}"/>
              </a:ext>
            </a:extLst>
          </p:cNvPr>
          <p:cNvCxnSpPr>
            <a:cxnSpLocks/>
          </p:cNvCxnSpPr>
          <p:nvPr/>
        </p:nvCxnSpPr>
        <p:spPr>
          <a:xfrm>
            <a:off x="4331456" y="4655533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4315822-9524-7CAD-1CCA-DDDDC74688B3}"/>
              </a:ext>
            </a:extLst>
          </p:cNvPr>
          <p:cNvCxnSpPr>
            <a:cxnSpLocks/>
          </p:cNvCxnSpPr>
          <p:nvPr/>
        </p:nvCxnSpPr>
        <p:spPr>
          <a:xfrm>
            <a:off x="8183986" y="2892491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2F22039-A7D7-2408-9F47-A994E93519D9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326065" y="2721737"/>
            <a:ext cx="4278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D05D3A-2EC2-4A37-3744-6CF994CDFFC0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5846597" y="5262679"/>
            <a:ext cx="479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E32D72F-2B8F-9666-5AAE-2FFC676F8DD1}"/>
              </a:ext>
            </a:extLst>
          </p:cNvPr>
          <p:cNvCxnSpPr/>
          <p:nvPr/>
        </p:nvCxnSpPr>
        <p:spPr>
          <a:xfrm>
            <a:off x="6326065" y="2721737"/>
            <a:ext cx="0" cy="2540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Logo">
            <a:extLst>
              <a:ext uri="{FF2B5EF4-FFF2-40B4-BE49-F238E27FC236}">
                <a16:creationId xmlns:a16="http://schemas.microsoft.com/office/drawing/2014/main" id="{FA58CA6B-B1F3-9F40-70EB-3220F66C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38" y="194265"/>
            <a:ext cx="2774788" cy="14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2A09F5C-6E50-E3CE-2AFB-8868C217CE5D}"/>
              </a:ext>
            </a:extLst>
          </p:cNvPr>
          <p:cNvSpPr/>
          <p:nvPr/>
        </p:nvSpPr>
        <p:spPr>
          <a:xfrm>
            <a:off x="8109051" y="4979570"/>
            <a:ext cx="2881424" cy="56618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SYNCHRONIZATION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42148CB-F87A-8D60-8858-5A5F2C1C8A5D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6326065" y="5262662"/>
            <a:ext cx="17829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B51449F0-4694-9D2C-9E2A-B7C55395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3" y="3098600"/>
            <a:ext cx="975233" cy="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DA6707-B8D7-3815-1E0E-049DE7FB4C54}"/>
              </a:ext>
            </a:extLst>
          </p:cNvPr>
          <p:cNvCxnSpPr>
            <a:cxnSpLocks/>
          </p:cNvCxnSpPr>
          <p:nvPr/>
        </p:nvCxnSpPr>
        <p:spPr>
          <a:xfrm>
            <a:off x="1936346" y="3569495"/>
            <a:ext cx="1029693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C0A717-BB59-53DD-CBAD-37CA5FB2AA7D}"/>
              </a:ext>
            </a:extLst>
          </p:cNvPr>
          <p:cNvSpPr txBox="1"/>
          <p:nvPr/>
        </p:nvSpPr>
        <p:spPr>
          <a:xfrm>
            <a:off x="762162" y="4040391"/>
            <a:ext cx="137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p</a:t>
            </a:r>
            <a:r>
              <a:rPr lang="en-SE" sz="1400" dirty="0">
                <a:solidFill>
                  <a:schemeClr val="accent1"/>
                </a:solidFill>
              </a:rPr>
              <a:t>eristaltic pump</a:t>
            </a:r>
          </a:p>
        </p:txBody>
      </p:sp>
      <p:pic>
        <p:nvPicPr>
          <p:cNvPr id="1026" name="Picture 2" descr="HDF5, the new ICM+ data format | Cambridge Enterprise ICM+">
            <a:extLst>
              <a:ext uri="{FF2B5EF4-FFF2-40B4-BE49-F238E27FC236}">
                <a16:creationId xmlns:a16="http://schemas.microsoft.com/office/drawing/2014/main" id="{527FE947-D716-B52F-D9A2-EE1A3F398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" y="1751471"/>
            <a:ext cx="1315916" cy="10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479A47-4433-C9A4-54EC-3C61F12BF01D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583180" y="2296301"/>
            <a:ext cx="381993" cy="474147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BA4A8B46-088C-B541-4999-D22FC987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1" y="4495760"/>
            <a:ext cx="1251864" cy="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EA0E168-1F42-4C58-F881-7F19CD81769A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003825" y="4495760"/>
            <a:ext cx="962214" cy="418205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2CC9392-2818-4B0B-E7CE-B89A48AFA963}"/>
              </a:ext>
            </a:extLst>
          </p:cNvPr>
          <p:cNvSpPr txBox="1"/>
          <p:nvPr/>
        </p:nvSpPr>
        <p:spPr>
          <a:xfrm>
            <a:off x="961113" y="5238196"/>
            <a:ext cx="808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A425E5-4422-1226-E4E2-9A85EB5B4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34" y="5674209"/>
            <a:ext cx="989393" cy="6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3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2964-23E2-62A6-3208-7C1C599D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95" y="230004"/>
            <a:ext cx="2650165" cy="1143000"/>
          </a:xfrm>
        </p:spPr>
        <p:txBody>
          <a:bodyPr/>
          <a:lstStyle/>
          <a:p>
            <a:r>
              <a:rPr lang="en-SE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A1352-236E-F8D0-3EC4-8E7C110B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17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B18E8-526D-7D52-EF45-6BDCC4A551A9}"/>
              </a:ext>
            </a:extLst>
          </p:cNvPr>
          <p:cNvSpPr txBox="1"/>
          <p:nvPr/>
        </p:nvSpPr>
        <p:spPr>
          <a:xfrm>
            <a:off x="4343400" y="748164"/>
            <a:ext cx="4982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Vanessa Silva, Research Engineer – KITS SW Control</a:t>
            </a:r>
          </a:p>
          <a:p>
            <a:pPr algn="ctr"/>
            <a:r>
              <a:rPr lang="en-GB" dirty="0">
                <a:solidFill>
                  <a:schemeClr val="accent1"/>
                </a:solidFill>
                <a:hlinkClick r:id="rId2"/>
              </a:rPr>
              <a:t>v</a:t>
            </a:r>
            <a:r>
              <a:rPr lang="en-SE" dirty="0">
                <a:solidFill>
                  <a:schemeClr val="accent1"/>
                </a:solidFill>
                <a:hlinkClick r:id="rId2"/>
              </a:rPr>
              <a:t>anessa.silva@maxiv.lu.se</a:t>
            </a:r>
            <a:endParaRPr lang="en-SE" dirty="0">
              <a:solidFill>
                <a:schemeClr val="accent1"/>
              </a:solidFill>
            </a:endParaRPr>
          </a:p>
          <a:p>
            <a:pPr algn="ctr"/>
            <a:endParaRPr lang="en-SE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7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759329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Introduction – MAX IV beamlines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C6D7AC92-76A9-D4FD-6E20-A7CB6A4DC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/>
          <a:stretch/>
        </p:blipFill>
        <p:spPr>
          <a:xfrm>
            <a:off x="144163" y="1446028"/>
            <a:ext cx="7983476" cy="47849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0E6B3BE-3C24-32D6-B5EB-76F59F7A74F7}"/>
              </a:ext>
            </a:extLst>
          </p:cNvPr>
          <p:cNvSpPr txBox="1"/>
          <p:nvPr/>
        </p:nvSpPr>
        <p:spPr>
          <a:xfrm>
            <a:off x="8484781" y="3075057"/>
            <a:ext cx="3306725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solidFill>
                  <a:schemeClr val="accent1"/>
                </a:solidFill>
              </a:rPr>
              <a:t>14 beamlines in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solidFill>
                  <a:schemeClr val="accent1"/>
                </a:solidFill>
              </a:rPr>
              <a:t>KITS SW beamline contact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8E0EFC-1A75-68F6-9B4B-E6D4BDC1F064}"/>
              </a:ext>
            </a:extLst>
          </p:cNvPr>
          <p:cNvSpPr/>
          <p:nvPr/>
        </p:nvSpPr>
        <p:spPr>
          <a:xfrm>
            <a:off x="3221500" y="5295289"/>
            <a:ext cx="1393029" cy="297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1ECC85-2E64-9475-F38C-82443B4D7FAA}"/>
              </a:ext>
            </a:extLst>
          </p:cNvPr>
          <p:cNvSpPr/>
          <p:nvPr/>
        </p:nvSpPr>
        <p:spPr>
          <a:xfrm>
            <a:off x="5553575" y="5284520"/>
            <a:ext cx="1393029" cy="297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192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CoSAXS – Coherent and Small Angle X-ray Scattering beamline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372C63-1521-959B-D3C2-1F42E7FFD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1288331"/>
            <a:ext cx="9889490" cy="49862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5C3D1F-EEDF-7C26-73CD-2AA3E00B1F11}"/>
              </a:ext>
            </a:extLst>
          </p:cNvPr>
          <p:cNvCxnSpPr>
            <a:cxnSpLocks/>
          </p:cNvCxnSpPr>
          <p:nvPr/>
        </p:nvCxnSpPr>
        <p:spPr>
          <a:xfrm>
            <a:off x="900588" y="2739874"/>
            <a:ext cx="5423088" cy="131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027BF5F-B816-7BDA-7F41-BB6794973E4A}"/>
              </a:ext>
            </a:extLst>
          </p:cNvPr>
          <p:cNvSpPr txBox="1"/>
          <p:nvPr/>
        </p:nvSpPr>
        <p:spPr>
          <a:xfrm>
            <a:off x="3482865" y="1819179"/>
            <a:ext cx="11174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SE" sz="1600" dirty="0">
                <a:ln>
                  <a:solidFill>
                    <a:schemeClr val="tx1"/>
                  </a:solidFill>
                </a:ln>
              </a:rPr>
              <a:t>X-ray beam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309DFCA7-5DC1-E11F-D0EF-E0831EABF688}"/>
              </a:ext>
            </a:extLst>
          </p:cNvPr>
          <p:cNvSpPr/>
          <p:nvPr/>
        </p:nvSpPr>
        <p:spPr>
          <a:xfrm rot="5593710" flipH="1">
            <a:off x="8646454" y="2405245"/>
            <a:ext cx="637242" cy="2868478"/>
          </a:xfrm>
          <a:prstGeom prst="leftBrace">
            <a:avLst>
              <a:gd name="adj1" fmla="val 44080"/>
              <a:gd name="adj2" fmla="val 4669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6018F-9BB0-9393-1DB9-110422AA5558}"/>
              </a:ext>
            </a:extLst>
          </p:cNvPr>
          <p:cNvSpPr txBox="1"/>
          <p:nvPr/>
        </p:nvSpPr>
        <p:spPr>
          <a:xfrm>
            <a:off x="8019912" y="4238373"/>
            <a:ext cx="18903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SE" dirty="0"/>
              <a:t>Detectors for DAQ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81F094C-F4FC-C082-55D8-163F4FC711F2}"/>
              </a:ext>
            </a:extLst>
          </p:cNvPr>
          <p:cNvSpPr/>
          <p:nvPr/>
        </p:nvSpPr>
        <p:spPr>
          <a:xfrm rot="5593710" flipH="1">
            <a:off x="3076184" y="713835"/>
            <a:ext cx="637242" cy="5395763"/>
          </a:xfrm>
          <a:prstGeom prst="leftBrace">
            <a:avLst>
              <a:gd name="adj1" fmla="val 44080"/>
              <a:gd name="adj2" fmla="val 4669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E597D7-7D85-CF85-0006-02005338C8FC}"/>
              </a:ext>
            </a:extLst>
          </p:cNvPr>
          <p:cNvSpPr txBox="1"/>
          <p:nvPr/>
        </p:nvSpPr>
        <p:spPr>
          <a:xfrm>
            <a:off x="2761103" y="3787117"/>
            <a:ext cx="16237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SE" sz="1600" dirty="0"/>
              <a:t>EH general optics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49BED-8F84-D40D-C2F6-AF69C105A33D}"/>
              </a:ext>
            </a:extLst>
          </p:cNvPr>
          <p:cNvSpPr txBox="1"/>
          <p:nvPr/>
        </p:nvSpPr>
        <p:spPr>
          <a:xfrm>
            <a:off x="3224891" y="5535102"/>
            <a:ext cx="4290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4000" dirty="0"/>
              <a:t>Experimental Hutch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DF47DC-1493-9C99-7C06-E2A7843DC918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041608" y="2157733"/>
            <a:ext cx="0" cy="659745"/>
          </a:xfrm>
          <a:prstGeom prst="line">
            <a:avLst/>
          </a:prstGeom>
          <a:ln w="1905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CF2DDF-45FF-9899-83CA-D92FF8000DC7}"/>
              </a:ext>
            </a:extLst>
          </p:cNvPr>
          <p:cNvSpPr/>
          <p:nvPr/>
        </p:nvSpPr>
        <p:spPr>
          <a:xfrm>
            <a:off x="6534585" y="2380573"/>
            <a:ext cx="706058" cy="1257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CDAE4-787B-0C0D-803C-A62643E5D393}"/>
              </a:ext>
            </a:extLst>
          </p:cNvPr>
          <p:cNvSpPr txBox="1"/>
          <p:nvPr/>
        </p:nvSpPr>
        <p:spPr>
          <a:xfrm>
            <a:off x="5436179" y="4431909"/>
            <a:ext cx="21322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SE" dirty="0"/>
              <a:t>Sample Environment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7083BD-CCF8-E746-79CD-A61ECE8113F0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534585" y="3637934"/>
            <a:ext cx="353029" cy="785105"/>
          </a:xfrm>
          <a:prstGeom prst="line">
            <a:avLst/>
          </a:prstGeom>
          <a:ln w="1905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79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2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CoSAXS Time-Resolved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23377EC-A3E0-1B24-2ED2-61163CFE2C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1288331"/>
            <a:ext cx="9889490" cy="49862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43602C-13B8-E3F4-BAAE-4B67757A3182}"/>
              </a:ext>
            </a:extLst>
          </p:cNvPr>
          <p:cNvSpPr/>
          <p:nvPr/>
        </p:nvSpPr>
        <p:spPr>
          <a:xfrm>
            <a:off x="6534585" y="2526890"/>
            <a:ext cx="672460" cy="639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Picture 7" descr="A picture containing sky, outdoor, light&#10;&#10;Description automatically generated">
            <a:extLst>
              <a:ext uri="{FF2B5EF4-FFF2-40B4-BE49-F238E27FC236}">
                <a16:creationId xmlns:a16="http://schemas.microsoft.com/office/drawing/2014/main" id="{4DC45897-8DCB-7104-E444-B0BBDB52D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81" y="2377777"/>
            <a:ext cx="3616764" cy="31086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0C1E8D-D314-A7F4-FBC8-5E5BC46F6B8A}"/>
              </a:ext>
            </a:extLst>
          </p:cNvPr>
          <p:cNvCxnSpPr/>
          <p:nvPr/>
        </p:nvCxnSpPr>
        <p:spPr>
          <a:xfrm flipH="1" flipV="1">
            <a:off x="6232145" y="2377777"/>
            <a:ext cx="302440" cy="1491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1970E-BB53-16AD-448A-556728239E73}"/>
              </a:ext>
            </a:extLst>
          </p:cNvPr>
          <p:cNvCxnSpPr>
            <a:cxnSpLocks/>
          </p:cNvCxnSpPr>
          <p:nvPr/>
        </p:nvCxnSpPr>
        <p:spPr>
          <a:xfrm flipV="1">
            <a:off x="6232145" y="3164097"/>
            <a:ext cx="302440" cy="23223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28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CoSAXS Time-Resolved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5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A picture containing sky, outdoor, light&#10;&#10;Description automatically generated">
            <a:extLst>
              <a:ext uri="{FF2B5EF4-FFF2-40B4-BE49-F238E27FC236}">
                <a16:creationId xmlns:a16="http://schemas.microsoft.com/office/drawing/2014/main" id="{4DC45897-8DCB-7104-E444-B0BBDB52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61" y="1628914"/>
            <a:ext cx="3616764" cy="3108624"/>
          </a:xfrm>
          <a:prstGeom prst="rect">
            <a:avLst/>
          </a:prstGeom>
          <a:ln w="19050"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86C8E9-D832-DBC2-1206-9CFCA5C243C6}"/>
              </a:ext>
            </a:extLst>
          </p:cNvPr>
          <p:cNvCxnSpPr>
            <a:cxnSpLocks/>
          </p:cNvCxnSpPr>
          <p:nvPr/>
        </p:nvCxnSpPr>
        <p:spPr>
          <a:xfrm>
            <a:off x="2185188" y="3883025"/>
            <a:ext cx="3355641" cy="74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alf-frame 14">
            <a:extLst>
              <a:ext uri="{FF2B5EF4-FFF2-40B4-BE49-F238E27FC236}">
                <a16:creationId xmlns:a16="http://schemas.microsoft.com/office/drawing/2014/main" id="{55D95C4E-6CEA-655A-DEC7-E2746BB0EE33}"/>
              </a:ext>
            </a:extLst>
          </p:cNvPr>
          <p:cNvSpPr/>
          <p:nvPr/>
        </p:nvSpPr>
        <p:spPr>
          <a:xfrm>
            <a:off x="5658553" y="3957145"/>
            <a:ext cx="301080" cy="1289951"/>
          </a:xfrm>
          <a:prstGeom prst="halfFrame">
            <a:avLst>
              <a:gd name="adj1" fmla="val 5645"/>
              <a:gd name="adj2" fmla="val 650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1026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B1F5933F-CB83-D4BD-0692-BB93CA53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22" y="5085053"/>
            <a:ext cx="1233662" cy="12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662427B9-1E2B-8BC2-B566-D8BBD25B8712}"/>
              </a:ext>
            </a:extLst>
          </p:cNvPr>
          <p:cNvSpPr/>
          <p:nvPr/>
        </p:nvSpPr>
        <p:spPr>
          <a:xfrm rot="18866844">
            <a:off x="5368963" y="1664912"/>
            <a:ext cx="2984066" cy="2011336"/>
          </a:xfrm>
          <a:prstGeom prst="arc">
            <a:avLst>
              <a:gd name="adj1" fmla="val 17034835"/>
              <a:gd name="adj2" fmla="val 815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28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1FD670C5-3C1C-A7F3-6AB4-538FE94C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873" y="3176696"/>
            <a:ext cx="2796259" cy="186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27BAB9-D659-A407-063E-38DDA822977D}"/>
              </a:ext>
            </a:extLst>
          </p:cNvPr>
          <p:cNvCxnSpPr>
            <a:cxnSpLocks/>
          </p:cNvCxnSpPr>
          <p:nvPr/>
        </p:nvCxnSpPr>
        <p:spPr>
          <a:xfrm flipV="1">
            <a:off x="6210982" y="3720662"/>
            <a:ext cx="3256211" cy="239111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65D033-D6E0-9195-AAF9-E9BFCE93AA9A}"/>
              </a:ext>
            </a:extLst>
          </p:cNvPr>
          <p:cNvCxnSpPr>
            <a:cxnSpLocks/>
          </p:cNvCxnSpPr>
          <p:nvPr/>
        </p:nvCxnSpPr>
        <p:spPr>
          <a:xfrm>
            <a:off x="6210982" y="3957145"/>
            <a:ext cx="325621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25C95B-072F-5888-46F4-71FD1DEEA45A}"/>
              </a:ext>
            </a:extLst>
          </p:cNvPr>
          <p:cNvCxnSpPr>
            <a:cxnSpLocks/>
          </p:cNvCxnSpPr>
          <p:nvPr/>
        </p:nvCxnSpPr>
        <p:spPr>
          <a:xfrm>
            <a:off x="6210982" y="3971853"/>
            <a:ext cx="3264094" cy="231774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CB5DFB-82A9-187C-67EC-D1C3B56ABAE0}"/>
              </a:ext>
            </a:extLst>
          </p:cNvPr>
          <p:cNvCxnSpPr>
            <a:cxnSpLocks/>
          </p:cNvCxnSpPr>
          <p:nvPr/>
        </p:nvCxnSpPr>
        <p:spPr>
          <a:xfrm>
            <a:off x="6210982" y="3983933"/>
            <a:ext cx="3248328" cy="506971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iezo Shutters | Dynamic Structures &amp; Materials, LLC">
            <a:extLst>
              <a:ext uri="{FF2B5EF4-FFF2-40B4-BE49-F238E27FC236}">
                <a16:creationId xmlns:a16="http://schemas.microsoft.com/office/drawing/2014/main" id="{3CAC5BD8-FCCA-AAA6-7AE4-5A66A7B1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96" y="3052215"/>
            <a:ext cx="1619892" cy="16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0FABA51-00EF-3927-1A62-178FD762DBAC}"/>
              </a:ext>
            </a:extLst>
          </p:cNvPr>
          <p:cNvSpPr txBox="1"/>
          <p:nvPr/>
        </p:nvSpPr>
        <p:spPr>
          <a:xfrm>
            <a:off x="944355" y="4672107"/>
            <a:ext cx="86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shutter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DB10D4-DA3C-4786-B85A-073D73663646}"/>
              </a:ext>
            </a:extLst>
          </p:cNvPr>
          <p:cNvSpPr txBox="1"/>
          <p:nvPr/>
        </p:nvSpPr>
        <p:spPr>
          <a:xfrm>
            <a:off x="4803479" y="6324736"/>
            <a:ext cx="17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</a:t>
            </a:r>
            <a:r>
              <a:rPr lang="en-SE" dirty="0">
                <a:solidFill>
                  <a:schemeClr val="accent1"/>
                </a:solidFill>
              </a:rPr>
              <a:t>eristaltic pump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5B371D-BFDE-CB27-FA8F-6D327E6BC1F0}"/>
              </a:ext>
            </a:extLst>
          </p:cNvPr>
          <p:cNvSpPr txBox="1"/>
          <p:nvPr/>
        </p:nvSpPr>
        <p:spPr>
          <a:xfrm>
            <a:off x="9760560" y="4877764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60" name="Picture 59" descr="A black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EB826706-3C0E-AC2F-8E11-C149B256E4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/>
          <a:stretch/>
        </p:blipFill>
        <p:spPr>
          <a:xfrm>
            <a:off x="7953486" y="1029944"/>
            <a:ext cx="2490024" cy="159269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912557F-A03A-3A20-F139-3422097CB771}"/>
              </a:ext>
            </a:extLst>
          </p:cNvPr>
          <p:cNvSpPr txBox="1"/>
          <p:nvPr/>
        </p:nvSpPr>
        <p:spPr>
          <a:xfrm>
            <a:off x="8243780" y="82645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laser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DCF0E-9F2A-FD09-4524-0C6F4DB80423}"/>
              </a:ext>
            </a:extLst>
          </p:cNvPr>
          <p:cNvSpPr txBox="1"/>
          <p:nvPr/>
        </p:nvSpPr>
        <p:spPr>
          <a:xfrm>
            <a:off x="4990315" y="4810830"/>
            <a:ext cx="601979" cy="2616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SE" sz="1100" b="1" dirty="0">
                <a:solidFill>
                  <a:schemeClr val="tx1"/>
                </a:solidFill>
              </a:rPr>
              <a:t>sample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24C187-9CD6-DAD1-901C-813B18F4FC6A}"/>
              </a:ext>
            </a:extLst>
          </p:cNvPr>
          <p:cNvSpPr txBox="1"/>
          <p:nvPr/>
        </p:nvSpPr>
        <p:spPr>
          <a:xfrm>
            <a:off x="2957839" y="3582162"/>
            <a:ext cx="8842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SE" sz="1200" dirty="0">
                <a:ln>
                  <a:solidFill>
                    <a:schemeClr val="tx1"/>
                  </a:solidFill>
                </a:ln>
              </a:rPr>
              <a:t>X-ray beam</a:t>
            </a:r>
          </a:p>
        </p:txBody>
      </p:sp>
    </p:spTree>
    <p:extLst>
      <p:ext uri="{BB962C8B-B14F-4D97-AF65-F5344CB8AC3E}">
        <p14:creationId xmlns:p14="http://schemas.microsoft.com/office/powerpoint/2010/main" val="6097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58" grpId="0"/>
      <p:bldP spid="62" grpId="0"/>
      <p:bldP spid="63" grpId="0"/>
      <p:bldP spid="67" grpId="0"/>
      <p:bldP spid="3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Hardware Integration in the Control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6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2FC20B-527C-8ED6-6B03-3D695D236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34" y="1338099"/>
            <a:ext cx="2505379" cy="7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C260CB-8AD4-A221-904E-2709700EDA4F}"/>
              </a:ext>
            </a:extLst>
          </p:cNvPr>
          <p:cNvSpPr/>
          <p:nvPr/>
        </p:nvSpPr>
        <p:spPr>
          <a:xfrm>
            <a:off x="2947012" y="5410516"/>
            <a:ext cx="1724226" cy="80791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Hardware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365A6-374F-51AA-866F-C827781481E0}"/>
              </a:ext>
            </a:extLst>
          </p:cNvPr>
          <p:cNvSpPr/>
          <p:nvPr/>
        </p:nvSpPr>
        <p:spPr>
          <a:xfrm>
            <a:off x="2947012" y="3892909"/>
            <a:ext cx="1724226" cy="807911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Hardware Interface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3F82F-A13F-B456-DE48-4173BE16B56A}"/>
              </a:ext>
            </a:extLst>
          </p:cNvPr>
          <p:cNvSpPr/>
          <p:nvPr/>
        </p:nvSpPr>
        <p:spPr>
          <a:xfrm>
            <a:off x="2947012" y="2732405"/>
            <a:ext cx="1724226" cy="109211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TANGO </a:t>
            </a:r>
          </a:p>
          <a:p>
            <a:pPr algn="ctr"/>
            <a:r>
              <a:rPr lang="en-SE" dirty="0"/>
              <a:t>Device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1CE84FF1-7506-95F2-11B4-8FE1E125B7D2}"/>
              </a:ext>
            </a:extLst>
          </p:cNvPr>
          <p:cNvSpPr/>
          <p:nvPr/>
        </p:nvSpPr>
        <p:spPr>
          <a:xfrm>
            <a:off x="4768624" y="4013078"/>
            <a:ext cx="71787" cy="627782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CF5A8-B6FE-C282-AE01-E003D3E2E120}"/>
              </a:ext>
            </a:extLst>
          </p:cNvPr>
          <p:cNvSpPr txBox="1"/>
          <p:nvPr/>
        </p:nvSpPr>
        <p:spPr>
          <a:xfrm>
            <a:off x="4768624" y="4073038"/>
            <a:ext cx="253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dirty="0">
                <a:solidFill>
                  <a:schemeClr val="accent1"/>
                </a:solidFill>
              </a:rPr>
              <a:t>Hardware library according to the communication protocol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AFCA98E4-18BA-3C56-91C4-D8842ECD9446}"/>
              </a:ext>
            </a:extLst>
          </p:cNvPr>
          <p:cNvSpPr/>
          <p:nvPr/>
        </p:nvSpPr>
        <p:spPr>
          <a:xfrm>
            <a:off x="4804517" y="2797552"/>
            <a:ext cx="71787" cy="102696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77007-EC92-1A06-ECBB-8916C265F510}"/>
              </a:ext>
            </a:extLst>
          </p:cNvPr>
          <p:cNvSpPr txBox="1"/>
          <p:nvPr/>
        </p:nvSpPr>
        <p:spPr>
          <a:xfrm>
            <a:off x="4804517" y="2833982"/>
            <a:ext cx="2243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400" b="1" dirty="0">
                <a:solidFill>
                  <a:schemeClr val="accent1"/>
                </a:solidFill>
              </a:rPr>
              <a:t>Attributes</a:t>
            </a:r>
            <a:r>
              <a:rPr lang="en-SE" sz="1400" dirty="0">
                <a:solidFill>
                  <a:schemeClr val="accent1"/>
                </a:solidFill>
              </a:rPr>
              <a:t>: represents a process value in the system</a:t>
            </a:r>
          </a:p>
          <a:p>
            <a:r>
              <a:rPr lang="en-SE" sz="1400" b="1" dirty="0">
                <a:solidFill>
                  <a:schemeClr val="accent1"/>
                </a:solidFill>
              </a:rPr>
              <a:t>Commands</a:t>
            </a:r>
            <a:r>
              <a:rPr lang="en-SE" sz="1400" dirty="0">
                <a:solidFill>
                  <a:schemeClr val="accent1"/>
                </a:solidFill>
              </a:rPr>
              <a:t>: associated with an action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397661-A112-B89D-AE98-00DEC2AA1147}"/>
              </a:ext>
            </a:extLst>
          </p:cNvPr>
          <p:cNvSpPr/>
          <p:nvPr/>
        </p:nvSpPr>
        <p:spPr>
          <a:xfrm>
            <a:off x="1743740" y="2201555"/>
            <a:ext cx="6400800" cy="279636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8FE6A8-529B-2915-6165-3B4FB75EFC96}"/>
              </a:ext>
            </a:extLst>
          </p:cNvPr>
          <p:cNvCxnSpPr>
            <a:cxnSpLocks/>
          </p:cNvCxnSpPr>
          <p:nvPr/>
        </p:nvCxnSpPr>
        <p:spPr>
          <a:xfrm>
            <a:off x="3819757" y="4700820"/>
            <a:ext cx="0" cy="709696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0211E4-7A16-1CAD-B170-C852195978D0}"/>
              </a:ext>
            </a:extLst>
          </p:cNvPr>
          <p:cNvSpPr txBox="1"/>
          <p:nvPr/>
        </p:nvSpPr>
        <p:spPr>
          <a:xfrm rot="16200000">
            <a:off x="947649" y="3415070"/>
            <a:ext cx="211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accent1"/>
                </a:solidFill>
              </a:rPr>
              <a:t>TANGO  Device Class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B18AA02B-8628-1F57-382D-3E33114E16FF}"/>
              </a:ext>
            </a:extLst>
          </p:cNvPr>
          <p:cNvSpPr/>
          <p:nvPr/>
        </p:nvSpPr>
        <p:spPr>
          <a:xfrm>
            <a:off x="8340610" y="2543966"/>
            <a:ext cx="45719" cy="215926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083EAB-0EA1-A5A6-054E-2A4603A3237D}"/>
              </a:ext>
            </a:extLst>
          </p:cNvPr>
          <p:cNvSpPr txBox="1"/>
          <p:nvPr/>
        </p:nvSpPr>
        <p:spPr>
          <a:xfrm>
            <a:off x="8386328" y="2732405"/>
            <a:ext cx="30202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E" sz="1400" b="1" dirty="0">
                <a:solidFill>
                  <a:schemeClr val="accent1"/>
                </a:solidFill>
              </a:rPr>
              <a:t>Device Class </a:t>
            </a:r>
            <a:r>
              <a:rPr lang="en-SE" sz="1400" dirty="0">
                <a:solidFill>
                  <a:schemeClr val="accent1"/>
                </a:solidFill>
              </a:rPr>
              <a:t>is an abstraction of a device’s interface.</a:t>
            </a:r>
          </a:p>
          <a:p>
            <a:pPr algn="just"/>
            <a:endParaRPr lang="en-SE" sz="1400" dirty="0">
              <a:solidFill>
                <a:schemeClr val="accent1"/>
              </a:solidFill>
            </a:endParaRPr>
          </a:p>
          <a:p>
            <a:pPr algn="just"/>
            <a:r>
              <a:rPr lang="en-SE" sz="1400" b="1" dirty="0">
                <a:solidFill>
                  <a:schemeClr val="accent1"/>
                </a:solidFill>
              </a:rPr>
              <a:t>State</a:t>
            </a:r>
            <a:r>
              <a:rPr lang="en-SE" sz="1400" dirty="0">
                <a:solidFill>
                  <a:schemeClr val="accent1"/>
                </a:solidFill>
              </a:rPr>
              <a:t>: State of a device may reflect the equipment state. State machine defines available operations in different states of the device. </a:t>
            </a:r>
          </a:p>
        </p:txBody>
      </p:sp>
    </p:spTree>
    <p:extLst>
      <p:ext uri="{BB962C8B-B14F-4D97-AF65-F5344CB8AC3E}">
        <p14:creationId xmlns:p14="http://schemas.microsoft.com/office/powerpoint/2010/main" val="11824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Hardware Integration in the Control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7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365A6-374F-51AA-866F-C827781481E0}"/>
              </a:ext>
            </a:extLst>
          </p:cNvPr>
          <p:cNvSpPr/>
          <p:nvPr/>
        </p:nvSpPr>
        <p:spPr>
          <a:xfrm>
            <a:off x="2149957" y="3087644"/>
            <a:ext cx="1147508" cy="54545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Hardware Interface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3F82F-A13F-B456-DE48-4173BE16B56A}"/>
              </a:ext>
            </a:extLst>
          </p:cNvPr>
          <p:cNvSpPr/>
          <p:nvPr/>
        </p:nvSpPr>
        <p:spPr>
          <a:xfrm>
            <a:off x="2149957" y="2400266"/>
            <a:ext cx="1147511" cy="65333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TANGO </a:t>
            </a:r>
          </a:p>
          <a:p>
            <a:pPr algn="ctr"/>
            <a:r>
              <a:rPr lang="en-SE" dirty="0"/>
              <a:t>Device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397661-A112-B89D-AE98-00DEC2AA1147}"/>
              </a:ext>
            </a:extLst>
          </p:cNvPr>
          <p:cNvSpPr/>
          <p:nvPr/>
        </p:nvSpPr>
        <p:spPr>
          <a:xfrm>
            <a:off x="1497107" y="2234918"/>
            <a:ext cx="2244441" cy="171581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8FE6A8-529B-2915-6165-3B4FB75EFC96}"/>
              </a:ext>
            </a:extLst>
          </p:cNvPr>
          <p:cNvCxnSpPr>
            <a:cxnSpLocks/>
          </p:cNvCxnSpPr>
          <p:nvPr/>
        </p:nvCxnSpPr>
        <p:spPr>
          <a:xfrm>
            <a:off x="2723711" y="3651205"/>
            <a:ext cx="0" cy="709696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0211E4-7A16-1CAD-B170-C852195978D0}"/>
              </a:ext>
            </a:extLst>
          </p:cNvPr>
          <p:cNvSpPr txBox="1"/>
          <p:nvPr/>
        </p:nvSpPr>
        <p:spPr>
          <a:xfrm rot="16200000">
            <a:off x="1216405" y="2873287"/>
            <a:ext cx="100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Eiger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DB054-6104-F47B-CB50-FC03F5D6755D}"/>
              </a:ext>
            </a:extLst>
          </p:cNvPr>
          <p:cNvSpPr txBox="1"/>
          <p:nvPr/>
        </p:nvSpPr>
        <p:spPr>
          <a:xfrm>
            <a:off x="1372543" y="1465146"/>
            <a:ext cx="2493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2400" b="1" dirty="0">
                <a:solidFill>
                  <a:srgbClr val="FFC000"/>
                </a:solidFill>
              </a:rPr>
              <a:t>Eiger 4M Detector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278DEA-DE45-B567-1848-88DB74B211E7}"/>
              </a:ext>
            </a:extLst>
          </p:cNvPr>
          <p:cNvSpPr/>
          <p:nvPr/>
        </p:nvSpPr>
        <p:spPr>
          <a:xfrm>
            <a:off x="6052251" y="1535199"/>
            <a:ext cx="2367009" cy="23212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130267-942F-12F0-7849-E1DD8FBAE280}"/>
              </a:ext>
            </a:extLst>
          </p:cNvPr>
          <p:cNvSpPr txBox="1"/>
          <p:nvPr/>
        </p:nvSpPr>
        <p:spPr>
          <a:xfrm>
            <a:off x="6549862" y="1585446"/>
            <a:ext cx="1371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600" b="1" dirty="0"/>
              <a:t>Attributes List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35862-8745-586F-DCDE-1A166B67199A}"/>
              </a:ext>
            </a:extLst>
          </p:cNvPr>
          <p:cNvSpPr txBox="1"/>
          <p:nvPr/>
        </p:nvSpPr>
        <p:spPr>
          <a:xfrm>
            <a:off x="6196604" y="1924000"/>
            <a:ext cx="1829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 dirty="0" err="1"/>
              <a:t>CountTime</a:t>
            </a:r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 err="1"/>
              <a:t>TriggerMode</a:t>
            </a:r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 err="1"/>
              <a:t>NbTriggers</a:t>
            </a:r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 err="1"/>
              <a:t>nFramesAcquired</a:t>
            </a:r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 err="1"/>
              <a:t>FilenamePattern</a:t>
            </a:r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/>
              <a:t>State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Status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…</a:t>
            </a:r>
            <a:endParaRPr lang="en-SE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052B34-3908-6FE9-77DE-D8FF7CC6FE31}"/>
              </a:ext>
            </a:extLst>
          </p:cNvPr>
          <p:cNvSpPr/>
          <p:nvPr/>
        </p:nvSpPr>
        <p:spPr>
          <a:xfrm>
            <a:off x="6052251" y="4245251"/>
            <a:ext cx="2367008" cy="19931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1C3405-FDE9-DB46-7A44-71CEB09DDCB1}"/>
              </a:ext>
            </a:extLst>
          </p:cNvPr>
          <p:cNvSpPr txBox="1"/>
          <p:nvPr/>
        </p:nvSpPr>
        <p:spPr>
          <a:xfrm>
            <a:off x="6239856" y="4299399"/>
            <a:ext cx="1991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00" b="1" dirty="0"/>
              <a:t>Commands List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C63A5A-4E4F-7442-A27F-9AD6F7CE2241}"/>
              </a:ext>
            </a:extLst>
          </p:cNvPr>
          <p:cNvSpPr txBox="1"/>
          <p:nvPr/>
        </p:nvSpPr>
        <p:spPr>
          <a:xfrm>
            <a:off x="6196604" y="4637953"/>
            <a:ext cx="17548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 dirty="0"/>
              <a:t>Arm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Trigger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Abort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Disarm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State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Status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…</a:t>
            </a:r>
          </a:p>
        </p:txBody>
      </p:sp>
      <p:pic>
        <p:nvPicPr>
          <p:cNvPr id="33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F3DED3BB-9013-63EE-B130-9F87A0CA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94" y="4235824"/>
            <a:ext cx="1982696" cy="13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98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54" y="0"/>
            <a:ext cx="11067886" cy="1143000"/>
          </a:xfrm>
        </p:spPr>
        <p:txBody>
          <a:bodyPr>
            <a:normAutofit/>
          </a:bodyPr>
          <a:lstStyle/>
          <a:p>
            <a:r>
              <a:rPr lang="en-GB" dirty="0"/>
              <a:t>Hardware Integration in the Control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365A6-374F-51AA-866F-C827781481E0}"/>
              </a:ext>
            </a:extLst>
          </p:cNvPr>
          <p:cNvSpPr/>
          <p:nvPr/>
        </p:nvSpPr>
        <p:spPr>
          <a:xfrm>
            <a:off x="9923454" y="3034589"/>
            <a:ext cx="1147508" cy="54545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Hardware Interface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3F82F-A13F-B456-DE48-4173BE16B56A}"/>
              </a:ext>
            </a:extLst>
          </p:cNvPr>
          <p:cNvSpPr/>
          <p:nvPr/>
        </p:nvSpPr>
        <p:spPr>
          <a:xfrm>
            <a:off x="9923454" y="2347211"/>
            <a:ext cx="1147511" cy="65333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TANGO </a:t>
            </a:r>
          </a:p>
          <a:p>
            <a:pPr algn="ctr"/>
            <a:r>
              <a:rPr lang="en-SE" dirty="0"/>
              <a:t>Device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397661-A112-B89D-AE98-00DEC2AA1147}"/>
              </a:ext>
            </a:extLst>
          </p:cNvPr>
          <p:cNvSpPr/>
          <p:nvPr/>
        </p:nvSpPr>
        <p:spPr>
          <a:xfrm>
            <a:off x="9270604" y="2181863"/>
            <a:ext cx="2244441" cy="171581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8FE6A8-529B-2915-6165-3B4FB75EFC96}"/>
              </a:ext>
            </a:extLst>
          </p:cNvPr>
          <p:cNvCxnSpPr>
            <a:cxnSpLocks/>
          </p:cNvCxnSpPr>
          <p:nvPr/>
        </p:nvCxnSpPr>
        <p:spPr>
          <a:xfrm>
            <a:off x="10497208" y="3612470"/>
            <a:ext cx="0" cy="709696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0211E4-7A16-1CAD-B170-C852195978D0}"/>
              </a:ext>
            </a:extLst>
          </p:cNvPr>
          <p:cNvSpPr txBox="1"/>
          <p:nvPr/>
        </p:nvSpPr>
        <p:spPr>
          <a:xfrm rot="16200000">
            <a:off x="8989902" y="2820232"/>
            <a:ext cx="100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chemeClr val="accent1"/>
                </a:solidFill>
              </a:rPr>
              <a:t>Eiger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DB054-6104-F47B-CB50-FC03F5D6755D}"/>
              </a:ext>
            </a:extLst>
          </p:cNvPr>
          <p:cNvSpPr txBox="1"/>
          <p:nvPr/>
        </p:nvSpPr>
        <p:spPr>
          <a:xfrm>
            <a:off x="9146040" y="1612818"/>
            <a:ext cx="2493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2400" b="1" dirty="0">
                <a:solidFill>
                  <a:srgbClr val="FFC000"/>
                </a:solidFill>
              </a:rPr>
              <a:t>Eiger 4M Detector</a:t>
            </a:r>
          </a:p>
        </p:txBody>
      </p:sp>
      <p:pic>
        <p:nvPicPr>
          <p:cNvPr id="33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F3DED3BB-9013-63EE-B130-9F87A0CA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91" y="4182769"/>
            <a:ext cx="1982696" cy="13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creen Recording 2022-05-24 at 15.24.29" descr="Screen Recording 2022-05-24 at 15.24.29">
            <a:hlinkClick r:id="" action="ppaction://media"/>
            <a:extLst>
              <a:ext uri="{FF2B5EF4-FFF2-40B4-BE49-F238E27FC236}">
                <a16:creationId xmlns:a16="http://schemas.microsoft.com/office/drawing/2014/main" id="{DD865EFD-3257-D607-394A-5FCDC0B97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526" y="1306139"/>
            <a:ext cx="8116761" cy="493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541" y="194265"/>
            <a:ext cx="10124392" cy="1143000"/>
          </a:xfrm>
        </p:spPr>
        <p:txBody>
          <a:bodyPr>
            <a:normAutofit/>
          </a:bodyPr>
          <a:lstStyle/>
          <a:p>
            <a:r>
              <a:rPr lang="en-GB" dirty="0"/>
              <a:t>Experiment Orchestration with SARDANA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FE5BFA7-C27E-4DC1-B5F5-3F5F3F75777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algn="l"/>
              <a:t>9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5BF429-65C8-DD01-FF9F-C1273413E997}"/>
              </a:ext>
            </a:extLst>
          </p:cNvPr>
          <p:cNvGrpSpPr/>
          <p:nvPr/>
        </p:nvGrpSpPr>
        <p:grpSpPr>
          <a:xfrm>
            <a:off x="2729908" y="4721322"/>
            <a:ext cx="2063147" cy="1092115"/>
            <a:chOff x="1788062" y="4890815"/>
            <a:chExt cx="2063147" cy="10921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583AC9-BB9C-6D6D-16FB-8574B8D3807B}"/>
                </a:ext>
              </a:extLst>
            </p:cNvPr>
            <p:cNvSpPr/>
            <p:nvPr/>
          </p:nvSpPr>
          <p:spPr>
            <a:xfrm>
              <a:off x="1788062" y="4890815"/>
              <a:ext cx="2063147" cy="1092115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16809D7-EECF-C37F-22B5-1F517809E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849" y="5253103"/>
              <a:ext cx="1226187" cy="36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CA33B-CE34-A400-0D35-38A7BD89A92F}"/>
              </a:ext>
            </a:extLst>
          </p:cNvPr>
          <p:cNvGrpSpPr/>
          <p:nvPr/>
        </p:nvGrpSpPr>
        <p:grpSpPr>
          <a:xfrm>
            <a:off x="2729910" y="1740482"/>
            <a:ext cx="2063148" cy="2406216"/>
            <a:chOff x="1007436" y="1772379"/>
            <a:chExt cx="2063148" cy="2406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F3E7F7D-9705-F2B3-F794-E8EEF27CDE22}"/>
                </a:ext>
              </a:extLst>
            </p:cNvPr>
            <p:cNvSpPr/>
            <p:nvPr/>
          </p:nvSpPr>
          <p:spPr>
            <a:xfrm>
              <a:off x="1007436" y="1772379"/>
              <a:ext cx="2063148" cy="24062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8194" name="Picture 2" descr="Logo">
              <a:extLst>
                <a:ext uri="{FF2B5EF4-FFF2-40B4-BE49-F238E27FC236}">
                  <a16:creationId xmlns:a16="http://schemas.microsoft.com/office/drawing/2014/main" id="{ADF5293F-1A38-FECE-9DB6-3040C3B45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49" y="2504788"/>
              <a:ext cx="1765121" cy="941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4F48C34-97A4-7D1A-79F7-7048E4A2F227}"/>
              </a:ext>
            </a:extLst>
          </p:cNvPr>
          <p:cNvSpPr/>
          <p:nvPr/>
        </p:nvSpPr>
        <p:spPr>
          <a:xfrm>
            <a:off x="4942071" y="1740482"/>
            <a:ext cx="2341231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Pool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97A-6F9F-4D02-90C9-DCB4FC1DBD34}"/>
              </a:ext>
            </a:extLst>
          </p:cNvPr>
          <p:cNvSpPr/>
          <p:nvPr/>
        </p:nvSpPr>
        <p:spPr>
          <a:xfrm>
            <a:off x="4942071" y="3041198"/>
            <a:ext cx="2341231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MacroServer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05D83E-6CF4-E33D-FF57-AB3607AAAE80}"/>
              </a:ext>
            </a:extLst>
          </p:cNvPr>
          <p:cNvCxnSpPr>
            <a:cxnSpLocks/>
          </p:cNvCxnSpPr>
          <p:nvPr/>
        </p:nvCxnSpPr>
        <p:spPr>
          <a:xfrm>
            <a:off x="3712538" y="4008475"/>
            <a:ext cx="0" cy="88541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C9E71FE4-38E4-7986-864D-FD5D49C5C7BF}"/>
              </a:ext>
            </a:extLst>
          </p:cNvPr>
          <p:cNvSpPr/>
          <p:nvPr/>
        </p:nvSpPr>
        <p:spPr>
          <a:xfrm>
            <a:off x="7400416" y="1760817"/>
            <a:ext cx="71787" cy="102696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2C655-8777-9BED-61D8-23D35D4FDFE0}"/>
              </a:ext>
            </a:extLst>
          </p:cNvPr>
          <p:cNvSpPr txBox="1"/>
          <p:nvPr/>
        </p:nvSpPr>
        <p:spPr>
          <a:xfrm>
            <a:off x="7479295" y="1689525"/>
            <a:ext cx="22437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Motors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1D Channels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2D Channels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Counters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Controllers</a:t>
            </a:r>
            <a:endParaRPr lang="en-SE" sz="1400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CBB3E-E8DB-5DB0-9685-5F6F1DAF6EEE}"/>
              </a:ext>
            </a:extLst>
          </p:cNvPr>
          <p:cNvSpPr txBox="1"/>
          <p:nvPr/>
        </p:nvSpPr>
        <p:spPr>
          <a:xfrm>
            <a:off x="7432315" y="3351088"/>
            <a:ext cx="224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Macros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Recorders</a:t>
            </a:r>
            <a:endParaRPr lang="en-SE" sz="1400" dirty="0">
              <a:solidFill>
                <a:schemeClr val="accent1"/>
              </a:solidFill>
            </a:endParaRP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3F89F2D9-9CBF-0D6D-D06C-916A31F84300}"/>
              </a:ext>
            </a:extLst>
          </p:cNvPr>
          <p:cNvSpPr/>
          <p:nvPr/>
        </p:nvSpPr>
        <p:spPr>
          <a:xfrm>
            <a:off x="7407508" y="3099214"/>
            <a:ext cx="71787" cy="102696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111364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Custom 2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404040"/>
      </a:hlink>
      <a:folHlink>
        <a:srgbClr val="808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358</Words>
  <Application>Microsoft Macintosh PowerPoint</Application>
  <PresentationFormat>Widescreen</PresentationFormat>
  <Paragraphs>151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1_Office-tema</vt:lpstr>
      <vt:lpstr>CoSAXS beamline time-resolved experiment control using TANGO, Sardana and PandABox</vt:lpstr>
      <vt:lpstr>Introduction – MAX IV beamlines overview</vt:lpstr>
      <vt:lpstr>CoSAXS – Coherent and Small Angle X-ray Scattering beamline</vt:lpstr>
      <vt:lpstr>CoSAXS Time-Resolved Experiment</vt:lpstr>
      <vt:lpstr>CoSAXS Time-Resolved Experiment</vt:lpstr>
      <vt:lpstr>Hardware Integration in the Control System</vt:lpstr>
      <vt:lpstr>Hardware Integration in the Control System</vt:lpstr>
      <vt:lpstr>Hardware Integration in the Control System</vt:lpstr>
      <vt:lpstr>Experiment Orchestration with SARDANA</vt:lpstr>
      <vt:lpstr>Experiment Orchestration with SARDANA</vt:lpstr>
      <vt:lpstr>CoSAXS Time-Resolved Experiment</vt:lpstr>
      <vt:lpstr>Experiment Orchestration with SARDANA</vt:lpstr>
      <vt:lpstr>Experiment Synchronization with PandABox</vt:lpstr>
      <vt:lpstr>CoSAXS Time-Resolved Experiment</vt:lpstr>
      <vt:lpstr>Experiment Synchronization with PandABox</vt:lpstr>
      <vt:lpstr>Experiment Orchestration with SARDANA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/>
  <cp:lastModifiedBy>Vanessa Silva</cp:lastModifiedBy>
  <cp:revision>2</cp:revision>
  <dcterms:created xsi:type="dcterms:W3CDTF">2022-05-23T14:00:33Z</dcterms:created>
  <dcterms:modified xsi:type="dcterms:W3CDTF">2022-05-25T11:32:34Z</dcterms:modified>
</cp:coreProperties>
</file>