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85" r:id="rId2"/>
    <p:sldId id="268" r:id="rId3"/>
    <p:sldId id="269" r:id="rId4"/>
    <p:sldId id="270" r:id="rId5"/>
    <p:sldId id="271" r:id="rId6"/>
    <p:sldId id="272" r:id="rId7"/>
    <p:sldId id="273" r:id="rId8"/>
    <p:sldId id="275" r:id="rId9"/>
    <p:sldId id="276" r:id="rId10"/>
    <p:sldId id="280" r:id="rId11"/>
    <p:sldId id="279" r:id="rId12"/>
    <p:sldId id="278" r:id="rId13"/>
    <p:sldId id="282" r:id="rId14"/>
    <p:sldId id="281" r:id="rId15"/>
    <p:sldId id="283" r:id="rId16"/>
    <p:sldId id="267" r:id="rId17"/>
    <p:sldId id="274" r:id="rId18"/>
    <p:sldId id="277" r:id="rId1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82"/>
    <a:srgbClr val="44546A"/>
    <a:srgbClr val="32A79B"/>
    <a:srgbClr val="BCC2CA"/>
    <a:srgbClr val="092F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8" autoAdjust="0"/>
    <p:restoredTop sz="95970" autoAdjust="0"/>
  </p:normalViewPr>
  <p:slideViewPr>
    <p:cSldViewPr snapToGrid="0" snapToObjects="1">
      <p:cViewPr varScale="1">
        <p:scale>
          <a:sx n="107" d="100"/>
          <a:sy n="107" d="100"/>
        </p:scale>
        <p:origin x="472" y="1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15105C7-6BC0-614A-801D-E4F9B60116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0C89969-1EBC-7A4E-95C2-962EB0F19E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54D09A-128C-7647-8C3E-479A0232F857}" type="datetimeFigureOut">
              <a:rPr lang="es-ES" smtClean="0"/>
              <a:t>10/10/22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AD3CD75-7556-2649-8E2B-042BF8340F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8629914-8DFE-C243-9B65-F7948CE764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B7CB6-4070-AC49-85AD-E5BFD98B121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09850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1AB1D-62C5-4B95-A703-7CBA362A60D8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089C7-F306-43B8-A97D-8CD54247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59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D69BBC6-FEC8-9242-ADCE-EC93392AB526}"/>
              </a:ext>
            </a:extLst>
          </p:cNvPr>
          <p:cNvSpPr txBox="1">
            <a:spLocks/>
          </p:cNvSpPr>
          <p:nvPr userDrawn="1"/>
        </p:nvSpPr>
        <p:spPr>
          <a:xfrm>
            <a:off x="6096000" y="3445553"/>
            <a:ext cx="3238747" cy="11140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s-ES" dirty="0"/>
              <a:t>TITLE</a:t>
            </a:r>
          </a:p>
          <a:p>
            <a:endParaRPr lang="es-ES" dirty="0"/>
          </a:p>
          <a:p>
            <a:endParaRPr lang="es-ES" dirty="0"/>
          </a:p>
          <a:p>
            <a:r>
              <a:rPr lang="es-ES" sz="1200" b="0" dirty="0">
                <a:effectLst/>
                <a:latin typeface="Roboto" panose="02000000000000000000" pitchFamily="2" charset="0"/>
              </a:rPr>
              <a:t>AUTHOR</a:t>
            </a:r>
          </a:p>
          <a:p>
            <a:r>
              <a:rPr lang="es-ES" sz="1200" b="0" dirty="0">
                <a:effectLst/>
                <a:latin typeface="Roboto" panose="02000000000000000000" pitchFamily="2" charset="0"/>
              </a:rPr>
              <a:t>PLACE DATE</a:t>
            </a:r>
          </a:p>
          <a:p>
            <a:endParaRPr lang="en-US" dirty="0"/>
          </a:p>
        </p:txBody>
      </p:sp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A6B1578-1DF2-0740-BAE4-BA0AF1D427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1553" y="241385"/>
            <a:ext cx="3753634" cy="1756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9068"/>
            <a:ext cx="2103120" cy="25178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8" r="4853"/>
          <a:stretch/>
        </p:blipFill>
        <p:spPr>
          <a:xfrm>
            <a:off x="5233989" y="0"/>
            <a:ext cx="6960188" cy="64533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20164" y="2510635"/>
            <a:ext cx="8236352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20788" y="4002088"/>
            <a:ext cx="5105400" cy="66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9282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457200" indent="0">
              <a:buNone/>
              <a:defRPr>
                <a:latin typeface="Cambria" panose="02040503050406030204" pitchFamily="18" charset="0"/>
                <a:ea typeface="Cambria" panose="02040503050406030204" pitchFamily="18" charset="0"/>
              </a:defRPr>
            </a:lvl2pPr>
            <a:lvl3pPr marL="914400" indent="0">
              <a:buNone/>
              <a:defRPr>
                <a:latin typeface="Cambria" panose="02040503050406030204" pitchFamily="18" charset="0"/>
                <a:ea typeface="Cambria" panose="02040503050406030204" pitchFamily="18" charset="0"/>
              </a:defRPr>
            </a:lvl3pPr>
            <a:lvl4pPr marL="1371600" indent="0">
              <a:buNone/>
              <a:defRPr>
                <a:latin typeface="Cambria" panose="02040503050406030204" pitchFamily="18" charset="0"/>
                <a:ea typeface="Cambria" panose="02040503050406030204" pitchFamily="18" charset="0"/>
              </a:defRPr>
            </a:lvl4pPr>
            <a:lvl5pPr marL="1828800" indent="0">
              <a:buNone/>
              <a:defRPr>
                <a:latin typeface="Cambria" panose="02040503050406030204" pitchFamily="18" charset="0"/>
                <a:ea typeface="Cambria" panose="0204050305040603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220788" y="4849813"/>
            <a:ext cx="2465387" cy="7985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3218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132" y="202034"/>
            <a:ext cx="8853668" cy="1325563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741E18-79F4-D04D-9571-E7DDAF4BD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fecha 3">
            <a:extLst>
              <a:ext uri="{FF2B5EF4-FFF2-40B4-BE49-F238E27FC236}">
                <a16:creationId xmlns:a16="http://schemas.microsoft.com/office/drawing/2014/main" id="{9EC18010-A515-4719-97C5-27AD4A078B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98547" y="64928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B221A7-B881-45F5-9D15-17A2AA90ACA5}" type="datetime1">
              <a:rPr lang="en-US" smtClean="0"/>
              <a:t>10/10/22</a:t>
            </a:fld>
            <a:endParaRPr lang="es-ES" dirty="0"/>
          </a:p>
        </p:txBody>
      </p:sp>
      <p:sp>
        <p:nvSpPr>
          <p:cNvPr id="11" name="Marcador de pie de página 4">
            <a:extLst>
              <a:ext uri="{FF2B5EF4-FFF2-40B4-BE49-F238E27FC236}">
                <a16:creationId xmlns:a16="http://schemas.microsoft.com/office/drawing/2014/main" id="{7246B9E0-4D87-45AB-9882-F39A6C9027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www.albasynchrotron.es</a:t>
            </a:r>
            <a:endParaRPr lang="es-E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9607BB-D44A-43B7-8FED-2D497CBBBA55}"/>
              </a:ext>
            </a:extLst>
          </p:cNvPr>
          <p:cNvSpPr txBox="1"/>
          <p:nvPr userDrawn="1"/>
        </p:nvSpPr>
        <p:spPr>
          <a:xfrm>
            <a:off x="10601864" y="6574804"/>
            <a:ext cx="7495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Pérez</a:t>
            </a:r>
            <a:endParaRPr lang="en-GB" sz="1200" dirty="0">
              <a:solidFill>
                <a:srgbClr val="0092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617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42396C-69DC-B849-A5A9-ABCA798CF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1F76EC-A8AF-0E4B-8215-01F73C68D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132" y="365125"/>
            <a:ext cx="8853668" cy="1325563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arcador de fecha 3">
            <a:extLst>
              <a:ext uri="{FF2B5EF4-FFF2-40B4-BE49-F238E27FC236}">
                <a16:creationId xmlns:a16="http://schemas.microsoft.com/office/drawing/2014/main" id="{988C6CF8-538C-4409-B7EC-2A38AB7427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4928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D64CA49-C0DB-4580-9E50-A2C2FC8D1737}" type="datetime1">
              <a:rPr lang="en-US" smtClean="0"/>
              <a:t>10/10/22</a:t>
            </a:fld>
            <a:endParaRPr lang="es-ES" dirty="0"/>
          </a:p>
        </p:txBody>
      </p:sp>
      <p:sp>
        <p:nvSpPr>
          <p:cNvPr id="15" name="Marcador de pie de página 4">
            <a:extLst>
              <a:ext uri="{FF2B5EF4-FFF2-40B4-BE49-F238E27FC236}">
                <a16:creationId xmlns:a16="http://schemas.microsoft.com/office/drawing/2014/main" id="{F1278E78-F03E-4A8A-BC5B-EC35208452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www.albasynchrotron.es</a:t>
            </a:r>
            <a:endParaRPr lang="es-E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5397D6-036B-4CB5-A0CF-6D132AFC6E2D}"/>
              </a:ext>
            </a:extLst>
          </p:cNvPr>
          <p:cNvSpPr txBox="1"/>
          <p:nvPr userDrawn="1"/>
        </p:nvSpPr>
        <p:spPr>
          <a:xfrm>
            <a:off x="10601864" y="6574804"/>
            <a:ext cx="7495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Pérez</a:t>
            </a:r>
            <a:endParaRPr lang="en-GB" sz="1200" dirty="0">
              <a:solidFill>
                <a:srgbClr val="0092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655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wmf"/><Relationship Id="rId5" Type="http://schemas.openxmlformats.org/officeDocument/2006/relationships/image" Target="../media/image1.w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758"/>
            <a:ext cx="1216152" cy="1455951"/>
          </a:xfrm>
          <a:prstGeom prst="rect">
            <a:avLst/>
          </a:prstGeom>
        </p:spPr>
      </p:pic>
      <p:sp>
        <p:nvSpPr>
          <p:cNvPr id="14" name="Marcador de número de diapositiva 5">
            <a:extLst>
              <a:ext uri="{FF2B5EF4-FFF2-40B4-BE49-F238E27FC236}">
                <a16:creationId xmlns:a16="http://schemas.microsoft.com/office/drawing/2014/main" id="{396229D2-9F3B-7E46-8DB0-F338BB65B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513" y="6498121"/>
            <a:ext cx="665922" cy="223354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chemeClr val="bg1"/>
                </a:solidFill>
                <a:latin typeface="ClanOT-Book" panose="02000503030000020004" pitchFamily="2" charset="77"/>
              </a:defRPr>
            </a:lvl1pPr>
          </a:lstStyle>
          <a:p>
            <a:fld id="{19B6D20B-0CA6-9943-86FE-91CE932E197F}" type="slidenum">
              <a:rPr lang="es-ES" smtClean="0"/>
              <a:pPr/>
              <a:t>‹#›</a:t>
            </a:fld>
            <a:endParaRPr lang="es-E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46" y="305937"/>
            <a:ext cx="1783080" cy="8047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6" r="6756"/>
          <a:stretch/>
        </p:blipFill>
        <p:spPr>
          <a:xfrm>
            <a:off x="10026524" y="-8708"/>
            <a:ext cx="2174185" cy="2030139"/>
          </a:xfrm>
          <a:prstGeom prst="rect">
            <a:avLst/>
          </a:prstGeom>
        </p:spPr>
      </p:pic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1DD81EBF-D9D5-4FAF-BA55-BCE75ED1B8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98547" y="64928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6D2D1C5-A76D-4C7E-B045-961A82934E02}" type="datetime1">
              <a:rPr lang="en-US" smtClean="0"/>
              <a:t>10/10/22</a:t>
            </a:fld>
            <a:endParaRPr lang="es-ES" dirty="0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17369139-B53A-4E2C-B95B-F82B4DC8D3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www.albasynchrotron.es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39873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gif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B1344-83D5-4CAA-8A99-BB6EE98F1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Radiofrequency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ALBA-II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CCF79E-4B78-4832-8832-B564508860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20787" y="4002088"/>
            <a:ext cx="6462548" cy="668297"/>
          </a:xfrm>
        </p:spPr>
        <p:txBody>
          <a:bodyPr/>
          <a:lstStyle/>
          <a:p>
            <a:r>
              <a:rPr lang="es-ES" dirty="0"/>
              <a:t>P. </a:t>
            </a:r>
            <a:r>
              <a:rPr lang="es-ES" dirty="0" err="1"/>
              <a:t>Solans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behalf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ALBA-RF </a:t>
            </a:r>
            <a:r>
              <a:rPr lang="es-ES" dirty="0" err="1"/>
              <a:t>team</a:t>
            </a:r>
            <a:endParaRPr lang="es-ES" sz="2400" dirty="0"/>
          </a:p>
          <a:p>
            <a:r>
              <a:rPr lang="es-ES" sz="2400" dirty="0"/>
              <a:t>(</a:t>
            </a:r>
            <a:r>
              <a:rPr lang="es-ES" sz="2400" dirty="0" err="1"/>
              <a:t>presented</a:t>
            </a:r>
            <a:r>
              <a:rPr lang="es-ES" sz="2400" dirty="0"/>
              <a:t> </a:t>
            </a:r>
            <a:r>
              <a:rPr lang="es-ES" sz="2400" dirty="0" err="1"/>
              <a:t>by</a:t>
            </a:r>
            <a:r>
              <a:rPr lang="es-ES" sz="2400" dirty="0"/>
              <a:t> F. Perez)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E48A53-651C-4BD8-83D8-74CFB0B4D0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20164" y="5134821"/>
            <a:ext cx="2465387" cy="798512"/>
          </a:xfrm>
        </p:spPr>
        <p:txBody>
          <a:bodyPr/>
          <a:lstStyle/>
          <a:p>
            <a:r>
              <a:rPr lang="es-ES" b="1" dirty="0">
                <a:solidFill>
                  <a:srgbClr val="009282"/>
                </a:solidFill>
              </a:rPr>
              <a:t>11/10/2022</a:t>
            </a:r>
            <a:endParaRPr lang="en-GB" b="1" dirty="0">
              <a:solidFill>
                <a:srgbClr val="0092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300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8E4A7-E54D-4CF7-A33B-EF6FE8A6B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ALBA-II </a:t>
            </a:r>
            <a:r>
              <a:rPr lang="es-ES" dirty="0" err="1"/>
              <a:t>Main</a:t>
            </a:r>
            <a:r>
              <a:rPr lang="es-ES" dirty="0"/>
              <a:t> </a:t>
            </a:r>
            <a:r>
              <a:rPr lang="es-ES" dirty="0" err="1"/>
              <a:t>System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3E6B6-6089-49FE-A3F1-53BB83DA18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www.albasynchrotron.es</a:t>
            </a:r>
            <a:endParaRPr lang="es-ES" dirty="0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A8FC8C6E-7A58-4F72-9458-FB82699A3DB1}"/>
              </a:ext>
            </a:extLst>
          </p:cNvPr>
          <p:cNvSpPr txBox="1">
            <a:spLocks/>
          </p:cNvSpPr>
          <p:nvPr/>
        </p:nvSpPr>
        <p:spPr>
          <a:xfrm>
            <a:off x="838200" y="1294253"/>
            <a:ext cx="8515350" cy="5194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2"/>
                </a:solidFill>
              </a:rPr>
              <a:t>Novel Trip Compensation (TC)</a:t>
            </a:r>
          </a:p>
          <a:p>
            <a:pPr lvl="1"/>
            <a:r>
              <a:rPr lang="en-US" sz="1800" b="1" dirty="0">
                <a:solidFill>
                  <a:srgbClr val="009282"/>
                </a:solidFill>
              </a:rPr>
              <a:t>Amplitude and phase </a:t>
            </a:r>
            <a:r>
              <a:rPr lang="en-US" sz="1800" b="1" dirty="0">
                <a:solidFill>
                  <a:schemeClr val="tx2"/>
                </a:solidFill>
              </a:rPr>
              <a:t>response allows to decrease main RF voltage and still survive a cavity trip.</a:t>
            </a:r>
          </a:p>
          <a:p>
            <a:pPr lvl="1"/>
            <a:r>
              <a:rPr lang="en-US" sz="1800" b="1" dirty="0">
                <a:solidFill>
                  <a:srgbClr val="009282"/>
                </a:solidFill>
              </a:rPr>
              <a:t>Secondary phase rotation </a:t>
            </a:r>
            <a:r>
              <a:rPr lang="en-US" sz="1800" b="1" dirty="0">
                <a:solidFill>
                  <a:schemeClr val="tx2"/>
                </a:solidFill>
              </a:rPr>
              <a:t>to avoid oscillations.</a:t>
            </a:r>
          </a:p>
          <a:p>
            <a:pPr lvl="1"/>
            <a:endParaRPr lang="en-US" sz="1800" b="1" dirty="0">
              <a:solidFill>
                <a:srgbClr val="009282"/>
              </a:solidFill>
            </a:endParaRPr>
          </a:p>
          <a:p>
            <a:endParaRPr lang="en-US" sz="2000" b="1" dirty="0">
              <a:solidFill>
                <a:schemeClr val="tx2"/>
              </a:solidFill>
            </a:endParaRPr>
          </a:p>
          <a:p>
            <a:pPr lvl="1"/>
            <a:endParaRPr lang="en-US" sz="1800" b="1" dirty="0">
              <a:solidFill>
                <a:schemeClr val="tx2"/>
              </a:solidFill>
            </a:endParaRPr>
          </a:p>
          <a:p>
            <a:endParaRPr lang="en-US" sz="2000" b="1" dirty="0">
              <a:solidFill>
                <a:schemeClr val="tx2"/>
              </a:solidFill>
            </a:endParaRPr>
          </a:p>
        </p:txBody>
      </p:sp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77A04C9C-22B8-4FB6-82AF-A2BE7ABD6959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2979287" y="2707507"/>
            <a:ext cx="4107721" cy="260183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169D137-D816-4E51-B926-8378B7DEB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497" y="2707506"/>
            <a:ext cx="4146667" cy="2601831"/>
          </a:xfrm>
          <a:prstGeom prst="rect">
            <a:avLst/>
          </a:prstGeom>
        </p:spPr>
      </p:pic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D0DF1555-0683-47F6-83A8-B16E7CCBC4F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9A49669-BE4D-485B-916E-A7B6B826A98C}" type="datetime1">
              <a:rPr lang="en-US" smtClean="0"/>
              <a:t>10/10/22</a:t>
            </a:fld>
            <a:endParaRPr lang="es-E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3DD485-A0ED-6B5E-34BE-4AA3C642E3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171"/>
          <a:stretch/>
        </p:blipFill>
        <p:spPr>
          <a:xfrm>
            <a:off x="185479" y="2671363"/>
            <a:ext cx="2723463" cy="26741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914B98-7DC0-BEB3-414D-8E2E3236E2EF}"/>
              </a:ext>
            </a:extLst>
          </p:cNvPr>
          <p:cNvSpPr txBox="1"/>
          <p:nvPr/>
        </p:nvSpPr>
        <p:spPr>
          <a:xfrm>
            <a:off x="795650" y="5557655"/>
            <a:ext cx="10914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No TC </a:t>
            </a:r>
            <a:r>
              <a:rPr lang="en-ES" dirty="0">
                <a:sym typeface="Wingdings" pitchFamily="2" charset="2"/>
              </a:rPr>
              <a:t> </a:t>
            </a:r>
            <a:r>
              <a:rPr lang="en-ES" dirty="0">
                <a:solidFill>
                  <a:srgbClr val="009282"/>
                </a:solidFill>
                <a:sym typeface="Wingdings" pitchFamily="2" charset="2"/>
              </a:rPr>
              <a:t>Beam lost	          </a:t>
            </a:r>
            <a:r>
              <a:rPr lang="en-ES" dirty="0">
                <a:sym typeface="Wingdings" pitchFamily="2" charset="2"/>
              </a:rPr>
              <a:t>Phase TC  </a:t>
            </a:r>
            <a:r>
              <a:rPr lang="en-ES" dirty="0">
                <a:solidFill>
                  <a:srgbClr val="009282"/>
                </a:solidFill>
                <a:sym typeface="Wingdings" pitchFamily="2" charset="2"/>
              </a:rPr>
              <a:t>large voltage oscillations	</a:t>
            </a:r>
            <a:r>
              <a:rPr lang="en-ES" dirty="0">
                <a:sym typeface="Wingdings" pitchFamily="2" charset="2"/>
              </a:rPr>
              <a:t>Phase &amp; Amplitude TC  </a:t>
            </a:r>
            <a:r>
              <a:rPr lang="en-ES" dirty="0">
                <a:solidFill>
                  <a:srgbClr val="009282"/>
                </a:solidFill>
                <a:sym typeface="Wingdings" pitchFamily="2" charset="2"/>
              </a:rPr>
              <a:t>more stable voltage</a:t>
            </a:r>
            <a:endParaRPr lang="en-ES" dirty="0">
              <a:solidFill>
                <a:srgbClr val="0092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355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8E4A7-E54D-4CF7-A33B-EF6FE8A6B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ALBA-II </a:t>
            </a:r>
            <a:r>
              <a:rPr lang="es-ES" dirty="0" err="1"/>
              <a:t>Harmonic</a:t>
            </a:r>
            <a:r>
              <a:rPr lang="es-ES" dirty="0"/>
              <a:t> </a:t>
            </a:r>
            <a:r>
              <a:rPr lang="es-ES" dirty="0" err="1"/>
              <a:t>System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3E6B6-6089-49FE-A3F1-53BB83DA18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www.albasynchrotron.es</a:t>
            </a:r>
            <a:endParaRPr lang="es-ES" dirty="0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A8FC8C6E-7A58-4F72-9458-FB82699A3DB1}"/>
              </a:ext>
            </a:extLst>
          </p:cNvPr>
          <p:cNvSpPr txBox="1">
            <a:spLocks/>
          </p:cNvSpPr>
          <p:nvPr/>
        </p:nvSpPr>
        <p:spPr>
          <a:xfrm>
            <a:off x="838200" y="1294253"/>
            <a:ext cx="5726502" cy="5194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44546A"/>
                </a:solidFill>
              </a:rPr>
              <a:t>A </a:t>
            </a:r>
            <a:r>
              <a:rPr lang="en-US" sz="2000" b="1" dirty="0">
                <a:solidFill>
                  <a:srgbClr val="009282"/>
                </a:solidFill>
              </a:rPr>
              <a:t>3</a:t>
            </a:r>
            <a:r>
              <a:rPr lang="en-US" sz="2000" b="1" baseline="30000" dirty="0">
                <a:solidFill>
                  <a:srgbClr val="009282"/>
                </a:solidFill>
              </a:rPr>
              <a:t>rd</a:t>
            </a:r>
            <a:r>
              <a:rPr lang="en-US" sz="2000" b="1" dirty="0">
                <a:solidFill>
                  <a:srgbClr val="009282"/>
                </a:solidFill>
              </a:rPr>
              <a:t> harmonic system </a:t>
            </a:r>
            <a:r>
              <a:rPr lang="en-US" sz="2000" b="1" dirty="0">
                <a:solidFill>
                  <a:srgbClr val="44546A"/>
                </a:solidFill>
              </a:rPr>
              <a:t>is needed for </a:t>
            </a:r>
            <a:r>
              <a:rPr lang="en-US" sz="2000" b="1" dirty="0">
                <a:solidFill>
                  <a:srgbClr val="009282"/>
                </a:solidFill>
              </a:rPr>
              <a:t>lifetime improvement </a:t>
            </a:r>
            <a:r>
              <a:rPr lang="en-US" sz="2000" b="1" dirty="0">
                <a:solidFill>
                  <a:srgbClr val="44546A"/>
                </a:solidFill>
              </a:rPr>
              <a:t>by means of</a:t>
            </a:r>
            <a:r>
              <a:rPr lang="en-US" sz="2000" b="1" dirty="0">
                <a:solidFill>
                  <a:srgbClr val="009282"/>
                </a:solidFill>
              </a:rPr>
              <a:t> bunch lengthening</a:t>
            </a:r>
            <a:r>
              <a:rPr lang="en-US" sz="2000" b="1" dirty="0">
                <a:solidFill>
                  <a:srgbClr val="44546A"/>
                </a:solidFill>
              </a:rPr>
              <a:t>.</a:t>
            </a:r>
            <a:endParaRPr lang="en-US" sz="1800" b="1" dirty="0">
              <a:solidFill>
                <a:schemeClr val="tx2"/>
              </a:solidFill>
            </a:endParaRPr>
          </a:p>
          <a:p>
            <a:endParaRPr lang="en-US" sz="2000" b="1" dirty="0">
              <a:solidFill>
                <a:schemeClr val="tx2"/>
              </a:solidFill>
            </a:endParaRPr>
          </a:p>
          <a:p>
            <a:pPr lvl="1"/>
            <a:endParaRPr lang="en-US" sz="1800" b="1" dirty="0">
              <a:solidFill>
                <a:schemeClr val="tx2"/>
              </a:solidFill>
            </a:endParaRPr>
          </a:p>
          <a:p>
            <a:endParaRPr lang="en-US" sz="2000" b="1" dirty="0">
              <a:solidFill>
                <a:schemeClr val="tx2"/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66ECAD4-BAEF-4220-841B-B2CC4670A91A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/>
          <a:srcRect l="8301" r="6706" b="2546"/>
          <a:stretch/>
        </p:blipFill>
        <p:spPr>
          <a:xfrm>
            <a:off x="6564702" y="1035138"/>
            <a:ext cx="4475193" cy="31693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B5BCA9-28A5-41E6-A596-9526D4A48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56" t="1610" r="8777" b="1926"/>
          <a:stretch/>
        </p:blipFill>
        <p:spPr>
          <a:xfrm>
            <a:off x="6297282" y="4396745"/>
            <a:ext cx="5010031" cy="2225520"/>
          </a:xfrm>
          <a:prstGeom prst="rect">
            <a:avLst/>
          </a:prstGeom>
        </p:spPr>
      </p:pic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ED92C0B4-F0A1-485E-8F30-0D627BE7C0C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F95857C-0C1C-423E-831A-31C5CBFB0378}" type="datetime1">
              <a:rPr lang="en-US" smtClean="0"/>
              <a:t>10/10/22</a:t>
            </a:fld>
            <a:endParaRPr lang="es-E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0586EC-5556-A056-E3E8-67B08BFEB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500" y="2389133"/>
            <a:ext cx="4584438" cy="344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85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8E4A7-E54D-4CF7-A33B-EF6FE8A6B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ALBA-II </a:t>
            </a:r>
            <a:r>
              <a:rPr lang="es-ES" dirty="0" err="1"/>
              <a:t>Harmonic</a:t>
            </a:r>
            <a:r>
              <a:rPr lang="es-ES" dirty="0"/>
              <a:t> </a:t>
            </a:r>
            <a:r>
              <a:rPr lang="es-ES" dirty="0" err="1"/>
              <a:t>System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3E6B6-6089-49FE-A3F1-53BB83DA18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www.albasynchrotron.es</a:t>
            </a:r>
            <a:endParaRPr lang="es-ES" dirty="0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A8FC8C6E-7A58-4F72-9458-FB82699A3DB1}"/>
              </a:ext>
            </a:extLst>
          </p:cNvPr>
          <p:cNvSpPr txBox="1">
            <a:spLocks/>
          </p:cNvSpPr>
          <p:nvPr/>
        </p:nvSpPr>
        <p:spPr>
          <a:xfrm>
            <a:off x="838200" y="1294253"/>
            <a:ext cx="8515350" cy="5194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44546A"/>
                </a:solidFill>
              </a:rPr>
              <a:t>1.5 GHz </a:t>
            </a:r>
            <a:r>
              <a:rPr lang="en-US" sz="2000" b="1" dirty="0">
                <a:solidFill>
                  <a:srgbClr val="009282"/>
                </a:solidFill>
              </a:rPr>
              <a:t>SSPA transmitter </a:t>
            </a:r>
            <a:r>
              <a:rPr lang="en-US" sz="2000" b="1" dirty="0">
                <a:solidFill>
                  <a:srgbClr val="44546A"/>
                </a:solidFill>
              </a:rPr>
              <a:t>prototype.</a:t>
            </a:r>
          </a:p>
          <a:p>
            <a:pPr lvl="1"/>
            <a:r>
              <a:rPr lang="en-US" sz="1800" b="1" dirty="0">
                <a:solidFill>
                  <a:schemeClr val="tx2"/>
                </a:solidFill>
              </a:rPr>
              <a:t>Manufactured by </a:t>
            </a:r>
            <a:r>
              <a:rPr lang="en-US" sz="1800" b="1" dirty="0">
                <a:solidFill>
                  <a:srgbClr val="009282"/>
                </a:solidFill>
              </a:rPr>
              <a:t>COMMTIA Systems </a:t>
            </a:r>
            <a:r>
              <a:rPr lang="en-US" sz="1800" b="1" dirty="0">
                <a:solidFill>
                  <a:schemeClr val="tx2"/>
                </a:solidFill>
              </a:rPr>
              <a:t>S.A., Spain.</a:t>
            </a:r>
          </a:p>
          <a:p>
            <a:pPr lvl="1"/>
            <a:endParaRPr lang="en-US" sz="1800" b="1" dirty="0">
              <a:solidFill>
                <a:schemeClr val="tx2"/>
              </a:solidFill>
            </a:endParaRPr>
          </a:p>
          <a:p>
            <a:pPr lvl="1"/>
            <a:r>
              <a:rPr lang="en-US" sz="1800" b="1" dirty="0">
                <a:solidFill>
                  <a:srgbClr val="009282"/>
                </a:solidFill>
              </a:rPr>
              <a:t>Gallium Nitride </a:t>
            </a:r>
            <a:r>
              <a:rPr lang="en-US" sz="1800" b="1" dirty="0">
                <a:solidFill>
                  <a:schemeClr val="tx2"/>
                </a:solidFill>
              </a:rPr>
              <a:t>transistor.</a:t>
            </a:r>
          </a:p>
          <a:p>
            <a:pPr lvl="1"/>
            <a:endParaRPr lang="en-US" sz="1800" b="1" dirty="0">
              <a:solidFill>
                <a:schemeClr val="tx2"/>
              </a:solidFill>
            </a:endParaRPr>
          </a:p>
          <a:p>
            <a:pPr lvl="1"/>
            <a:r>
              <a:rPr lang="en-US" sz="1800" b="1" dirty="0">
                <a:solidFill>
                  <a:srgbClr val="009282"/>
                </a:solidFill>
              </a:rPr>
              <a:t>Individual circulator </a:t>
            </a:r>
            <a:r>
              <a:rPr lang="en-US" sz="1800" b="1" dirty="0">
                <a:solidFill>
                  <a:schemeClr val="tx2"/>
                </a:solidFill>
              </a:rPr>
              <a:t>for every transistor.</a:t>
            </a:r>
          </a:p>
          <a:p>
            <a:pPr lvl="1"/>
            <a:endParaRPr lang="en-US" sz="1800" b="1" dirty="0">
              <a:solidFill>
                <a:schemeClr val="tx2"/>
              </a:solidFill>
            </a:endParaRPr>
          </a:p>
          <a:p>
            <a:pPr lvl="1"/>
            <a:r>
              <a:rPr lang="en-US" sz="1800" b="1" dirty="0">
                <a:solidFill>
                  <a:srgbClr val="009282"/>
                </a:solidFill>
              </a:rPr>
              <a:t>FAT</a:t>
            </a:r>
            <a:r>
              <a:rPr lang="en-US" sz="1800" b="1" dirty="0">
                <a:solidFill>
                  <a:schemeClr val="tx2"/>
                </a:solidFill>
              </a:rPr>
              <a:t> performed on 06/10 </a:t>
            </a:r>
            <a:r>
              <a:rPr lang="en-US" sz="1800" b="1" dirty="0">
                <a:solidFill>
                  <a:srgbClr val="009282"/>
                </a:solidFill>
              </a:rPr>
              <a:t>successfully</a:t>
            </a:r>
            <a:r>
              <a:rPr lang="en-US" sz="1800" b="1" dirty="0">
                <a:solidFill>
                  <a:schemeClr val="tx2"/>
                </a:solidFill>
              </a:rPr>
              <a:t>.</a:t>
            </a:r>
          </a:p>
          <a:p>
            <a:pPr lvl="1"/>
            <a:endParaRPr lang="en-US" sz="1800" b="1" dirty="0">
              <a:solidFill>
                <a:schemeClr val="tx2"/>
              </a:solidFill>
            </a:endParaRPr>
          </a:p>
          <a:p>
            <a:endParaRPr lang="en-US" sz="2000" b="1" dirty="0">
              <a:solidFill>
                <a:schemeClr val="tx2"/>
              </a:solidFill>
            </a:endParaRPr>
          </a:p>
        </p:txBody>
      </p:sp>
      <p:pic>
        <p:nvPicPr>
          <p:cNvPr id="15" name="Content Placeholder 6">
            <a:extLst>
              <a:ext uri="{FF2B5EF4-FFF2-40B4-BE49-F238E27FC236}">
                <a16:creationId xmlns:a16="http://schemas.microsoft.com/office/drawing/2014/main" id="{3D103E12-F834-47A9-AF9D-F2E970128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4588" y="1281856"/>
            <a:ext cx="2818815" cy="5006801"/>
          </a:xfrm>
          <a:prstGeom prst="rect">
            <a:avLst/>
          </a:prstGeom>
        </p:spPr>
      </p:pic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081460E9-281E-48A3-8D2F-2CD18193FD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063985F-0697-46A6-8457-3119D44C65C5}" type="datetime1">
              <a:rPr lang="en-US" smtClean="0"/>
              <a:t>10/10/22</a:t>
            </a:fld>
            <a:endParaRPr lang="es-E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63945C-7351-2F88-3F08-64C90CB9E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988" y="3970146"/>
            <a:ext cx="5029517" cy="236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73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8E4A7-E54D-4CF7-A33B-EF6FE8A6B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ALBA-II </a:t>
            </a:r>
            <a:r>
              <a:rPr lang="es-ES" dirty="0" err="1"/>
              <a:t>Harmonic</a:t>
            </a:r>
            <a:r>
              <a:rPr lang="es-ES" dirty="0"/>
              <a:t> </a:t>
            </a:r>
            <a:r>
              <a:rPr lang="es-ES" dirty="0" err="1"/>
              <a:t>System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3E6B6-6089-49FE-A3F1-53BB83DA18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www.albasynchrotron.es</a:t>
            </a:r>
            <a:endParaRPr lang="es-ES" dirty="0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A8FC8C6E-7A58-4F72-9458-FB82699A3DB1}"/>
              </a:ext>
            </a:extLst>
          </p:cNvPr>
          <p:cNvSpPr txBox="1">
            <a:spLocks/>
          </p:cNvSpPr>
          <p:nvPr/>
        </p:nvSpPr>
        <p:spPr>
          <a:xfrm>
            <a:off x="838200" y="1294253"/>
            <a:ext cx="5696535" cy="5194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44546A"/>
                </a:solidFill>
              </a:rPr>
              <a:t>1.5 GHz </a:t>
            </a:r>
            <a:r>
              <a:rPr lang="en-US" sz="2000" b="1" dirty="0">
                <a:solidFill>
                  <a:srgbClr val="009282"/>
                </a:solidFill>
              </a:rPr>
              <a:t>DLLRF prototype </a:t>
            </a:r>
            <a:r>
              <a:rPr lang="en-US" sz="2000" b="1" dirty="0">
                <a:solidFill>
                  <a:srgbClr val="44546A"/>
                </a:solidFill>
              </a:rPr>
              <a:t>developed.</a:t>
            </a:r>
          </a:p>
          <a:p>
            <a:pPr lvl="1"/>
            <a:r>
              <a:rPr lang="en-US" sz="1800" b="1" dirty="0">
                <a:solidFill>
                  <a:schemeClr val="tx2"/>
                </a:solidFill>
              </a:rPr>
              <a:t>Struck Innovative </a:t>
            </a:r>
            <a:r>
              <a:rPr lang="en-US" sz="1800" b="1" dirty="0" err="1">
                <a:solidFill>
                  <a:schemeClr val="tx2"/>
                </a:solidFill>
              </a:rPr>
              <a:t>Systeme</a:t>
            </a:r>
            <a:r>
              <a:rPr lang="en-US" sz="1800" b="1" dirty="0">
                <a:solidFill>
                  <a:schemeClr val="tx2"/>
                </a:solidFill>
              </a:rPr>
              <a:t> (SIS):</a:t>
            </a:r>
          </a:p>
          <a:p>
            <a:pPr lvl="2"/>
            <a:r>
              <a:rPr lang="en-US" sz="1800" b="1" dirty="0">
                <a:solidFill>
                  <a:srgbClr val="44546A"/>
                </a:solidFill>
              </a:rPr>
              <a:t>uTCA.4</a:t>
            </a:r>
          </a:p>
          <a:p>
            <a:pPr lvl="2"/>
            <a:r>
              <a:rPr lang="en-US" sz="1800" b="1" dirty="0">
                <a:solidFill>
                  <a:schemeClr val="tx2"/>
                </a:solidFill>
              </a:rPr>
              <a:t>SIS8300KU</a:t>
            </a:r>
          </a:p>
          <a:p>
            <a:pPr lvl="2"/>
            <a:r>
              <a:rPr lang="en-US" sz="1800" b="1" dirty="0">
                <a:solidFill>
                  <a:schemeClr val="tx2"/>
                </a:solidFill>
              </a:rPr>
              <a:t>SIS8864</a:t>
            </a:r>
          </a:p>
          <a:p>
            <a:pPr lvl="2"/>
            <a:r>
              <a:rPr lang="en-US" sz="1800" b="1" dirty="0">
                <a:solidFill>
                  <a:schemeClr val="tx2"/>
                </a:solidFill>
              </a:rPr>
              <a:t>DWC8VM1</a:t>
            </a:r>
          </a:p>
          <a:p>
            <a:pPr lvl="1"/>
            <a:endParaRPr lang="en-US" sz="1800" b="1" dirty="0">
              <a:solidFill>
                <a:schemeClr val="tx2"/>
              </a:solidFill>
            </a:endParaRPr>
          </a:p>
          <a:p>
            <a:pPr lvl="1"/>
            <a:r>
              <a:rPr lang="en-US" sz="1800" b="1" dirty="0">
                <a:solidFill>
                  <a:schemeClr val="tx2"/>
                </a:solidFill>
              </a:rPr>
              <a:t>10 ADC, 2 DAC + direct output modulator, 64 GPIO, 125 MHz clock rate, …</a:t>
            </a:r>
          </a:p>
          <a:p>
            <a:pPr lvl="1"/>
            <a:endParaRPr lang="en-US" sz="1800" b="1" dirty="0">
              <a:solidFill>
                <a:schemeClr val="tx2"/>
              </a:solidFill>
            </a:endParaRPr>
          </a:p>
          <a:p>
            <a:pPr lvl="1"/>
            <a:r>
              <a:rPr lang="en-US" sz="1800" b="1" dirty="0">
                <a:solidFill>
                  <a:srgbClr val="009282"/>
                </a:solidFill>
              </a:rPr>
              <a:t>Complete rack </a:t>
            </a:r>
            <a:r>
              <a:rPr lang="en-US" sz="1800" b="1" dirty="0">
                <a:solidFill>
                  <a:schemeClr val="tx2"/>
                </a:solidFill>
              </a:rPr>
              <a:t>with LO generation crate, Plunger motor controller, GPIO patch panel, PSU, …</a:t>
            </a:r>
          </a:p>
          <a:p>
            <a:pPr lvl="1"/>
            <a:endParaRPr lang="en-US" sz="1800" b="1" dirty="0">
              <a:solidFill>
                <a:schemeClr val="tx2"/>
              </a:solidFill>
            </a:endParaRPr>
          </a:p>
          <a:p>
            <a:pPr lvl="1"/>
            <a:r>
              <a:rPr lang="en-US" sz="1800" b="1" dirty="0">
                <a:solidFill>
                  <a:srgbClr val="009282"/>
                </a:solidFill>
              </a:rPr>
              <a:t>Call for Tender </a:t>
            </a:r>
            <a:r>
              <a:rPr lang="en-US" sz="1800" b="1" dirty="0">
                <a:solidFill>
                  <a:srgbClr val="44546A"/>
                </a:solidFill>
              </a:rPr>
              <a:t>published on 09/22 for </a:t>
            </a:r>
            <a:r>
              <a:rPr lang="en-US" sz="1800" b="1" dirty="0">
                <a:solidFill>
                  <a:srgbClr val="009282"/>
                </a:solidFill>
              </a:rPr>
              <a:t>main and harmonic DLLRF</a:t>
            </a:r>
            <a:r>
              <a:rPr lang="en-US" sz="1800" b="1" dirty="0">
                <a:solidFill>
                  <a:srgbClr val="44546A"/>
                </a:solidFill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8598F5-8F3A-4BE9-9A1B-135FFA1756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" b="9730"/>
          <a:stretch/>
        </p:blipFill>
        <p:spPr>
          <a:xfrm>
            <a:off x="7404125" y="1432276"/>
            <a:ext cx="2765375" cy="4420025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C6724E-AB65-4F3E-8EF5-2897827956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08229BF-6972-42EE-8AF3-62E78A97DC91}" type="datetime1">
              <a:rPr lang="en-US" smtClean="0"/>
              <a:t>10/10/22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17744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8E4A7-E54D-4CF7-A33B-EF6FE8A6B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ALBA-II </a:t>
            </a:r>
            <a:r>
              <a:rPr lang="es-ES" dirty="0" err="1"/>
              <a:t>Harmonic</a:t>
            </a:r>
            <a:r>
              <a:rPr lang="es-ES" dirty="0"/>
              <a:t> </a:t>
            </a:r>
            <a:r>
              <a:rPr lang="es-ES" dirty="0" err="1"/>
              <a:t>System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3E6B6-6089-49FE-A3F1-53BB83DA18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www.albasynchrotron.es</a:t>
            </a:r>
            <a:endParaRPr lang="es-ES" dirty="0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A8FC8C6E-7A58-4F72-9458-FB82699A3DB1}"/>
              </a:ext>
            </a:extLst>
          </p:cNvPr>
          <p:cNvSpPr txBox="1">
            <a:spLocks/>
          </p:cNvSpPr>
          <p:nvPr/>
        </p:nvSpPr>
        <p:spPr>
          <a:xfrm>
            <a:off x="838200" y="1294253"/>
            <a:ext cx="10515600" cy="5194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09282"/>
                </a:solidFill>
              </a:rPr>
              <a:t>Harmonic EU Cavity </a:t>
            </a:r>
            <a:r>
              <a:rPr lang="en-US" sz="2000" b="1" dirty="0">
                <a:solidFill>
                  <a:srgbClr val="44546A"/>
                </a:solidFill>
              </a:rPr>
              <a:t>according</a:t>
            </a:r>
            <a:r>
              <a:rPr lang="en-US" sz="2000" b="1" dirty="0">
                <a:solidFill>
                  <a:srgbClr val="009282"/>
                </a:solidFill>
              </a:rPr>
              <a:t> </a:t>
            </a:r>
            <a:r>
              <a:rPr lang="en-US" sz="2000" b="1" dirty="0">
                <a:solidFill>
                  <a:srgbClr val="44546A"/>
                </a:solidFill>
              </a:rPr>
              <a:t>to</a:t>
            </a:r>
            <a:r>
              <a:rPr lang="en-US" sz="2000" b="1" dirty="0">
                <a:solidFill>
                  <a:srgbClr val="009282"/>
                </a:solidFill>
              </a:rPr>
              <a:t> ALBA Active Design</a:t>
            </a:r>
            <a:r>
              <a:rPr lang="en-US" sz="2000" b="1" dirty="0">
                <a:solidFill>
                  <a:schemeClr val="tx2"/>
                </a:solidFill>
              </a:rPr>
              <a:t>.</a:t>
            </a:r>
          </a:p>
          <a:p>
            <a:pPr lvl="1"/>
            <a:r>
              <a:rPr lang="en-US" sz="1800" b="1" dirty="0">
                <a:solidFill>
                  <a:schemeClr val="tx2"/>
                </a:solidFill>
              </a:rPr>
              <a:t>2015: ALBA team started the design of an </a:t>
            </a:r>
            <a:r>
              <a:rPr lang="en-US" sz="1800" b="1" dirty="0">
                <a:solidFill>
                  <a:srgbClr val="009282"/>
                </a:solidFill>
              </a:rPr>
              <a:t>active 1.5 GHz normal conducting</a:t>
            </a:r>
            <a:r>
              <a:rPr lang="en-US" sz="1800" b="1" dirty="0">
                <a:solidFill>
                  <a:schemeClr val="tx2"/>
                </a:solidFill>
              </a:rPr>
              <a:t> cavity for CLIC Damping Ring and ALBA 3rd Harmonic.</a:t>
            </a:r>
          </a:p>
          <a:p>
            <a:pPr lvl="1"/>
            <a:endParaRPr lang="en-US" sz="1800" b="1" dirty="0">
              <a:solidFill>
                <a:schemeClr val="tx2"/>
              </a:solidFill>
            </a:endParaRPr>
          </a:p>
          <a:p>
            <a:pPr lvl="1"/>
            <a:endParaRPr lang="en-US" sz="1800" b="1" dirty="0">
              <a:solidFill>
                <a:schemeClr val="tx2"/>
              </a:solidFill>
            </a:endParaRPr>
          </a:p>
          <a:p>
            <a:pPr lvl="1"/>
            <a:endParaRPr lang="en-US" sz="1800" b="1" dirty="0">
              <a:solidFill>
                <a:schemeClr val="tx2"/>
              </a:solidFill>
            </a:endParaRPr>
          </a:p>
          <a:p>
            <a:pPr lvl="2"/>
            <a:endParaRPr lang="en-US" sz="1200" b="1" dirty="0">
              <a:solidFill>
                <a:schemeClr val="tx2"/>
              </a:solidFill>
            </a:endParaRPr>
          </a:p>
          <a:p>
            <a:pPr lvl="1"/>
            <a:r>
              <a:rPr lang="en-US" sz="1800" b="1" dirty="0">
                <a:solidFill>
                  <a:schemeClr val="tx2"/>
                </a:solidFill>
              </a:rPr>
              <a:t>2018: ALBA, with EU funds, started the construction of a prototype.</a:t>
            </a:r>
          </a:p>
          <a:p>
            <a:pPr lvl="1"/>
            <a:endParaRPr lang="en-US" sz="1800" b="1" dirty="0">
              <a:solidFill>
                <a:schemeClr val="tx2"/>
              </a:solidFill>
            </a:endParaRPr>
          </a:p>
          <a:p>
            <a:pPr lvl="1"/>
            <a:endParaRPr lang="en-US" sz="1800" b="1" dirty="0">
              <a:solidFill>
                <a:schemeClr val="tx2"/>
              </a:solidFill>
            </a:endParaRPr>
          </a:p>
          <a:p>
            <a:pPr lvl="1"/>
            <a:endParaRPr lang="en-US" sz="1800" b="1" dirty="0">
              <a:solidFill>
                <a:schemeClr val="tx2"/>
              </a:solidFill>
            </a:endParaRPr>
          </a:p>
          <a:p>
            <a:pPr lvl="2"/>
            <a:endParaRPr lang="en-US" sz="1200" b="1" dirty="0">
              <a:solidFill>
                <a:schemeClr val="tx2"/>
              </a:solidFill>
            </a:endParaRPr>
          </a:p>
          <a:p>
            <a:pPr lvl="1"/>
            <a:r>
              <a:rPr lang="en-US" sz="1800" b="1" dirty="0">
                <a:solidFill>
                  <a:schemeClr val="tx2"/>
                </a:solidFill>
              </a:rPr>
              <a:t>2020: Agreement between ALBA, HZB and DESY for testing the cavity.</a:t>
            </a:r>
          </a:p>
          <a:p>
            <a:endParaRPr lang="en-US" sz="2000" b="1" dirty="0">
              <a:solidFill>
                <a:schemeClr val="tx2"/>
              </a:solidFill>
            </a:endParaRPr>
          </a:p>
          <a:p>
            <a:pPr lvl="1"/>
            <a:endParaRPr lang="en-US" sz="1800" b="1" dirty="0">
              <a:solidFill>
                <a:schemeClr val="tx2"/>
              </a:solidFill>
            </a:endParaRPr>
          </a:p>
          <a:p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36A1B5-E587-4899-9B91-733E67F0F062}"/>
              </a:ext>
            </a:extLst>
          </p:cNvPr>
          <p:cNvSpPr txBox="1"/>
          <p:nvPr/>
        </p:nvSpPr>
        <p:spPr>
          <a:xfrm>
            <a:off x="6490425" y="2472554"/>
            <a:ext cx="3138794" cy="449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</a:t>
            </a:r>
            <a:r>
              <a:rPr lang="en-GB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prototype design </a:t>
            </a:r>
            <a:r>
              <a:rPr lang="en-GB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was co-funded by ALBA and the </a:t>
            </a:r>
            <a:r>
              <a:rPr lang="en-GB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CERN through the </a:t>
            </a:r>
            <a:r>
              <a:rPr lang="en-GB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collaboration agreement KE2715/BE/</a:t>
            </a:r>
            <a:r>
              <a:rPr lang="en-GB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CLIC</a:t>
            </a:r>
            <a:r>
              <a:rPr lang="en-GB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for the Development of CLIC Damping Ring Technologies (2015-2018).</a:t>
            </a:r>
            <a:endParaRPr lang="en-ES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EC402AB5-E385-40F7-BE17-915492FCA9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34389" y="2472554"/>
            <a:ext cx="561611" cy="58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Resultado de imagen de cern">
            <a:extLst>
              <a:ext uri="{FF2B5EF4-FFF2-40B4-BE49-F238E27FC236}">
                <a16:creationId xmlns:a16="http://schemas.microsoft.com/office/drawing/2014/main" id="{42F5485B-B852-4DA1-A5C2-6BB54DA4A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3" y="2490072"/>
            <a:ext cx="561611" cy="56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lba">
            <a:extLst>
              <a:ext uri="{FF2B5EF4-FFF2-40B4-BE49-F238E27FC236}">
                <a16:creationId xmlns:a16="http://schemas.microsoft.com/office/drawing/2014/main" id="{5BB9593A-7549-45E8-9084-6A7EED629A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299" y="2587033"/>
            <a:ext cx="741883" cy="36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E6FDD7-A116-4E8B-9D28-A7725161A33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05" y="4007263"/>
            <a:ext cx="1027828" cy="4079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065E83D-8C69-4F71-80B3-42A76830947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172" y="3970550"/>
            <a:ext cx="1027828" cy="44463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D5221CA-4486-42C1-B6EE-FD07918C6775}"/>
              </a:ext>
            </a:extLst>
          </p:cNvPr>
          <p:cNvSpPr txBox="1"/>
          <p:nvPr/>
        </p:nvSpPr>
        <p:spPr>
          <a:xfrm>
            <a:off x="6490425" y="3970550"/>
            <a:ext cx="3138794" cy="449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</a:t>
            </a:r>
            <a:r>
              <a:rPr lang="en-GB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prototype construction </a:t>
            </a:r>
            <a:r>
              <a:rPr lang="en-GB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was co-funded by ALBA and the European Regional Development Fund (ERDF) within the Framework of the Smart Growth Operative Programme 2014-2020.</a:t>
            </a:r>
            <a:endParaRPr lang="en-ES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6" name="Picture 25" descr="alba">
            <a:extLst>
              <a:ext uri="{FF2B5EF4-FFF2-40B4-BE49-F238E27FC236}">
                <a16:creationId xmlns:a16="http://schemas.microsoft.com/office/drawing/2014/main" id="{2A89500D-6D7E-4DA8-8D4C-082819D198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606" y="4047501"/>
            <a:ext cx="741883" cy="36768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295D648-E942-40E9-8958-F18961FB63BD}"/>
              </a:ext>
            </a:extLst>
          </p:cNvPr>
          <p:cNvSpPr txBox="1"/>
          <p:nvPr/>
        </p:nvSpPr>
        <p:spPr>
          <a:xfrm>
            <a:off x="6490425" y="5424265"/>
            <a:ext cx="3138794" cy="449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</a:t>
            </a:r>
            <a:r>
              <a:rPr lang="en-GB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prototype tests </a:t>
            </a:r>
            <a:r>
              <a:rPr lang="en-GB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were co-funded by ALBA,  HZB and DESY through the collaboration  agreement RCN-CIN202100124 (2020-2023).</a:t>
            </a:r>
            <a:endParaRPr lang="en-ES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9" name="Picture 28" descr="alba">
            <a:extLst>
              <a:ext uri="{FF2B5EF4-FFF2-40B4-BE49-F238E27FC236}">
                <a16:creationId xmlns:a16="http://schemas.microsoft.com/office/drawing/2014/main" id="{9A24CB46-685E-4B0A-87CA-DF945BF369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959" y="5507969"/>
            <a:ext cx="741883" cy="36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 descr="BESSY II at Helmholtz-Zentrum Berlin (HZB) – Lightsources.org">
            <a:extLst>
              <a:ext uri="{FF2B5EF4-FFF2-40B4-BE49-F238E27FC236}">
                <a16:creationId xmlns:a16="http://schemas.microsoft.com/office/drawing/2014/main" id="{0CB8A1A6-09FF-447D-9356-9422EFBED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607" y="5465738"/>
            <a:ext cx="1020830" cy="51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E889228-B242-466C-B7FD-449C6A64F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124" y="5424265"/>
            <a:ext cx="516876" cy="51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Date Placeholder 31">
            <a:extLst>
              <a:ext uri="{FF2B5EF4-FFF2-40B4-BE49-F238E27FC236}">
                <a16:creationId xmlns:a16="http://schemas.microsoft.com/office/drawing/2014/main" id="{503C0AB2-FBAA-42D7-BAA4-8B996545362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FB85691-14C1-48BE-9CA4-E3FE2CB1EF9C}" type="datetime1">
              <a:rPr lang="en-US" smtClean="0"/>
              <a:t>10/10/22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361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8E4A7-E54D-4CF7-A33B-EF6FE8A6B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ALBA-II </a:t>
            </a:r>
            <a:r>
              <a:rPr lang="es-ES" dirty="0" err="1"/>
              <a:t>Harmonic</a:t>
            </a:r>
            <a:r>
              <a:rPr lang="es-ES" dirty="0"/>
              <a:t> </a:t>
            </a:r>
            <a:r>
              <a:rPr lang="es-ES" dirty="0" err="1"/>
              <a:t>System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3E6B6-6089-49FE-A3F1-53BB83DA18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www.albasynchrotron.es</a:t>
            </a:r>
            <a:endParaRPr lang="es-ES" dirty="0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A8FC8C6E-7A58-4F72-9458-FB82699A3DB1}"/>
              </a:ext>
            </a:extLst>
          </p:cNvPr>
          <p:cNvSpPr txBox="1">
            <a:spLocks/>
          </p:cNvSpPr>
          <p:nvPr/>
        </p:nvSpPr>
        <p:spPr>
          <a:xfrm>
            <a:off x="838200" y="1294253"/>
            <a:ext cx="7662039" cy="5194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09282"/>
                </a:solidFill>
              </a:rPr>
              <a:t>Harmonic EU Cavity </a:t>
            </a:r>
            <a:r>
              <a:rPr lang="en-US" sz="2000" b="1" dirty="0">
                <a:solidFill>
                  <a:srgbClr val="44546A"/>
                </a:solidFill>
              </a:rPr>
              <a:t>according</a:t>
            </a:r>
            <a:r>
              <a:rPr lang="en-US" sz="2000" b="1" dirty="0">
                <a:solidFill>
                  <a:srgbClr val="009282"/>
                </a:solidFill>
              </a:rPr>
              <a:t> </a:t>
            </a:r>
            <a:r>
              <a:rPr lang="en-US" sz="2000" b="1" dirty="0">
                <a:solidFill>
                  <a:srgbClr val="44546A"/>
                </a:solidFill>
              </a:rPr>
              <a:t>to</a:t>
            </a:r>
            <a:r>
              <a:rPr lang="en-US" sz="2000" b="1" dirty="0">
                <a:solidFill>
                  <a:srgbClr val="009282"/>
                </a:solidFill>
              </a:rPr>
              <a:t> ALBA Active design</a:t>
            </a:r>
            <a:r>
              <a:rPr lang="en-US" sz="2000" b="1" dirty="0">
                <a:solidFill>
                  <a:schemeClr val="tx2"/>
                </a:solidFill>
              </a:rPr>
              <a:t>.</a:t>
            </a:r>
          </a:p>
          <a:p>
            <a:pPr lvl="1"/>
            <a:r>
              <a:rPr lang="en-US" sz="1800" b="1" dirty="0">
                <a:solidFill>
                  <a:schemeClr val="tx2"/>
                </a:solidFill>
              </a:rPr>
              <a:t>Jul 2021: Elegant simulation started for ALBA-II</a:t>
            </a:r>
          </a:p>
          <a:p>
            <a:pPr lvl="2"/>
            <a:r>
              <a:rPr lang="en-US" sz="1200" b="1" dirty="0">
                <a:solidFill>
                  <a:srgbClr val="009282"/>
                </a:solidFill>
              </a:rPr>
              <a:t>See I. Bellafont talk 11/10 3</a:t>
            </a:r>
            <a:r>
              <a:rPr lang="en-US" sz="1200" b="1" baseline="30000" dirty="0">
                <a:solidFill>
                  <a:srgbClr val="009282"/>
                </a:solidFill>
              </a:rPr>
              <a:t>rd</a:t>
            </a:r>
            <a:r>
              <a:rPr lang="en-US" sz="1200" b="1" dirty="0">
                <a:solidFill>
                  <a:srgbClr val="009282"/>
                </a:solidFill>
              </a:rPr>
              <a:t> session.</a:t>
            </a:r>
            <a:endParaRPr lang="en-US" sz="1200" b="1" dirty="0">
              <a:solidFill>
                <a:schemeClr val="tx2"/>
              </a:solidFill>
            </a:endParaRPr>
          </a:p>
          <a:p>
            <a:pPr lvl="1"/>
            <a:endParaRPr lang="en-US" sz="1800" b="1" dirty="0">
              <a:solidFill>
                <a:schemeClr val="tx2"/>
              </a:solidFill>
            </a:endParaRPr>
          </a:p>
          <a:p>
            <a:pPr lvl="1"/>
            <a:endParaRPr lang="en-US" sz="1800" b="1" dirty="0">
              <a:solidFill>
                <a:schemeClr val="tx2"/>
              </a:solidFill>
            </a:endParaRPr>
          </a:p>
          <a:p>
            <a:pPr lvl="1"/>
            <a:endParaRPr lang="en-US" sz="1800" b="1" dirty="0">
              <a:solidFill>
                <a:schemeClr val="tx2"/>
              </a:solidFill>
            </a:endParaRPr>
          </a:p>
          <a:p>
            <a:pPr lvl="1"/>
            <a:r>
              <a:rPr lang="en-US" sz="1800" b="1" dirty="0">
                <a:solidFill>
                  <a:schemeClr val="tx2"/>
                </a:solidFill>
              </a:rPr>
              <a:t>Dec 2021: SAT at ALBA facility.</a:t>
            </a:r>
          </a:p>
          <a:p>
            <a:pPr lvl="2"/>
            <a:r>
              <a:rPr lang="en-US" sz="1200" b="1" dirty="0">
                <a:solidFill>
                  <a:srgbClr val="009282"/>
                </a:solidFill>
              </a:rPr>
              <a:t>See J. Ocampo talk 12/10 1</a:t>
            </a:r>
            <a:r>
              <a:rPr lang="en-US" sz="1200" b="1" baseline="30000" dirty="0">
                <a:solidFill>
                  <a:srgbClr val="009282"/>
                </a:solidFill>
              </a:rPr>
              <a:t>st</a:t>
            </a:r>
            <a:r>
              <a:rPr lang="en-US" sz="1200" b="1" dirty="0">
                <a:solidFill>
                  <a:srgbClr val="009282"/>
                </a:solidFill>
              </a:rPr>
              <a:t> session.</a:t>
            </a:r>
            <a:endParaRPr lang="en-US" sz="1800" b="1" dirty="0">
              <a:solidFill>
                <a:schemeClr val="tx2"/>
              </a:solidFill>
            </a:endParaRPr>
          </a:p>
          <a:p>
            <a:pPr lvl="1"/>
            <a:endParaRPr lang="en-US" sz="1800" b="1" dirty="0">
              <a:solidFill>
                <a:schemeClr val="tx2"/>
              </a:solidFill>
            </a:endParaRPr>
          </a:p>
          <a:p>
            <a:pPr lvl="1"/>
            <a:endParaRPr lang="en-US" sz="1800" b="1" dirty="0">
              <a:solidFill>
                <a:schemeClr val="tx2"/>
              </a:solidFill>
            </a:endParaRPr>
          </a:p>
          <a:p>
            <a:pPr lvl="1"/>
            <a:endParaRPr lang="en-US" sz="1800" b="1" dirty="0">
              <a:solidFill>
                <a:schemeClr val="tx2"/>
              </a:solidFill>
            </a:endParaRPr>
          </a:p>
          <a:p>
            <a:pPr lvl="1"/>
            <a:r>
              <a:rPr lang="en-US" sz="1800" b="1" dirty="0">
                <a:solidFill>
                  <a:schemeClr val="tx2"/>
                </a:solidFill>
              </a:rPr>
              <a:t>Sep 2022: Tested at Bessy II with beam.</a:t>
            </a:r>
          </a:p>
          <a:p>
            <a:pPr lvl="2"/>
            <a:r>
              <a:rPr lang="en-US" sz="1200" b="1" dirty="0">
                <a:solidFill>
                  <a:srgbClr val="009282"/>
                </a:solidFill>
              </a:rPr>
              <a:t>See A. </a:t>
            </a:r>
            <a:r>
              <a:rPr lang="en-US" sz="1200" b="1" dirty="0" err="1">
                <a:solidFill>
                  <a:srgbClr val="009282"/>
                </a:solidFill>
              </a:rPr>
              <a:t>Matveenko</a:t>
            </a:r>
            <a:r>
              <a:rPr lang="en-US" sz="1200" b="1" dirty="0">
                <a:solidFill>
                  <a:srgbClr val="009282"/>
                </a:solidFill>
              </a:rPr>
              <a:t> talk 11/10 4</a:t>
            </a:r>
            <a:r>
              <a:rPr lang="en-US" sz="1200" b="1" baseline="30000" dirty="0">
                <a:solidFill>
                  <a:srgbClr val="009282"/>
                </a:solidFill>
              </a:rPr>
              <a:t>th</a:t>
            </a:r>
            <a:r>
              <a:rPr lang="en-US" sz="1200" b="1" dirty="0">
                <a:solidFill>
                  <a:srgbClr val="009282"/>
                </a:solidFill>
              </a:rPr>
              <a:t> session.</a:t>
            </a:r>
            <a:endParaRPr lang="en-US" sz="1800" b="1" dirty="0">
              <a:solidFill>
                <a:schemeClr val="tx2"/>
              </a:solidFill>
            </a:endParaRPr>
          </a:p>
          <a:p>
            <a:endParaRPr lang="en-US" sz="2000" b="1" dirty="0">
              <a:solidFill>
                <a:schemeClr val="tx2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91321CD-D361-49EB-9CA5-C7C6419CF426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/>
          <a:srcRect t="15900" b="12849"/>
          <a:stretch/>
        </p:blipFill>
        <p:spPr>
          <a:xfrm>
            <a:off x="8353657" y="4882551"/>
            <a:ext cx="2663593" cy="1423358"/>
          </a:xfrm>
          <a:prstGeom prst="rect">
            <a:avLst/>
          </a:prstGeom>
        </p:spPr>
      </p:pic>
      <p:pic>
        <p:nvPicPr>
          <p:cNvPr id="12" name="Imagen 6">
            <a:extLst>
              <a:ext uri="{FF2B5EF4-FFF2-40B4-BE49-F238E27FC236}">
                <a16:creationId xmlns:a16="http://schemas.microsoft.com/office/drawing/2014/main" id="{C2BD7957-94C2-4C1F-8DB1-A48ECDC333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4" t="16527" r="24345" b="19824"/>
          <a:stretch/>
        </p:blipFill>
        <p:spPr bwMode="auto">
          <a:xfrm>
            <a:off x="8353657" y="2619816"/>
            <a:ext cx="2663593" cy="19023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29C4B2-D45B-484D-AC95-76E13F0512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2" t="7603" r="32791" b="55914"/>
          <a:stretch/>
        </p:blipFill>
        <p:spPr>
          <a:xfrm>
            <a:off x="8348146" y="1294253"/>
            <a:ext cx="2674615" cy="8167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D5DAF8-1B33-440A-A6AF-CCFE89D27540}"/>
              </a:ext>
            </a:extLst>
          </p:cNvPr>
          <p:cNvSpPr txBox="1"/>
          <p:nvPr/>
        </p:nvSpPr>
        <p:spPr>
          <a:xfrm>
            <a:off x="8895814" y="2059689"/>
            <a:ext cx="15792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00" b="1" i="1" dirty="0"/>
              <a:t>HC </a:t>
            </a:r>
            <a:r>
              <a:rPr lang="es-ES" sz="1000" b="1" i="1" dirty="0" err="1"/>
              <a:t>Simulations</a:t>
            </a:r>
            <a:r>
              <a:rPr lang="es-ES" sz="1000" b="1" i="1" dirty="0"/>
              <a:t> </a:t>
            </a:r>
            <a:r>
              <a:rPr lang="es-ES" sz="1000" b="1" i="1" dirty="0" err="1"/>
              <a:t>for</a:t>
            </a:r>
            <a:r>
              <a:rPr lang="es-ES" sz="1000" b="1" i="1" dirty="0"/>
              <a:t> ALBA-II</a:t>
            </a:r>
            <a:endParaRPr lang="en-GB" sz="1000" b="1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C4BF6A-BA6D-480B-A833-04500AABAF01}"/>
              </a:ext>
            </a:extLst>
          </p:cNvPr>
          <p:cNvSpPr txBox="1"/>
          <p:nvPr/>
        </p:nvSpPr>
        <p:spPr>
          <a:xfrm>
            <a:off x="8684221" y="4490177"/>
            <a:ext cx="20024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00" b="1" i="1" dirty="0"/>
              <a:t>ALBA 3HC </a:t>
            </a:r>
            <a:r>
              <a:rPr lang="es-ES" sz="1000" b="1" i="1" dirty="0" err="1"/>
              <a:t>design</a:t>
            </a:r>
            <a:r>
              <a:rPr lang="es-ES" sz="1000" b="1" i="1" dirty="0"/>
              <a:t> and </a:t>
            </a:r>
            <a:r>
              <a:rPr lang="es-ES" sz="1000" b="1" i="1" dirty="0" err="1"/>
              <a:t>construction</a:t>
            </a:r>
            <a:endParaRPr lang="en-GB" sz="1000" b="1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BE7643-0033-44C2-8952-C87997BDECB2}"/>
              </a:ext>
            </a:extLst>
          </p:cNvPr>
          <p:cNvSpPr txBox="1"/>
          <p:nvPr/>
        </p:nvSpPr>
        <p:spPr>
          <a:xfrm>
            <a:off x="8781200" y="6305909"/>
            <a:ext cx="18085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00" b="1" i="1" dirty="0"/>
              <a:t>ALBA 3HC </a:t>
            </a:r>
            <a:r>
              <a:rPr lang="es-ES" sz="1000" b="1" i="1" dirty="0" err="1"/>
              <a:t>comissioning</a:t>
            </a:r>
            <a:r>
              <a:rPr lang="es-ES" sz="1000" b="1" i="1" dirty="0"/>
              <a:t> </a:t>
            </a:r>
            <a:r>
              <a:rPr lang="es-ES" sz="1000" b="1" i="1" dirty="0" err="1"/>
              <a:t>results</a:t>
            </a:r>
            <a:endParaRPr lang="en-GB" sz="1000" b="1" i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54117C-712E-4E9F-8D42-55782DFAD6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9F2F69C-E15D-4998-AA73-00E45D0783A4}" type="datetime1">
              <a:rPr lang="en-US" smtClean="0"/>
              <a:t>10/10/22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2804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77D8B5-35C6-4361-BEE4-5C17DB9678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www.albasynchrotron.es</a:t>
            </a:r>
            <a:endParaRPr lang="es-E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88A8DBC1-8995-432B-8F36-A6D00721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5DBC3A63-34B0-4F3A-BA4F-6DC9B2039E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68222" y="2263306"/>
            <a:ext cx="3901966" cy="1603375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>
                <a:solidFill>
                  <a:srgbClr val="009282"/>
                </a:solidFill>
              </a:rPr>
              <a:t>Thanks!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2C28F21E-A63C-4F37-8A54-B5654BC88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E6B69-989D-4386-9B7E-BE1F615E2514}" type="datetime1">
              <a:rPr lang="en-US" smtClean="0"/>
              <a:t>10/10/22</a:t>
            </a:fld>
            <a:endParaRPr lang="es-E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E0938F-D213-E1BD-C8E5-F5C05A0B02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1747" y="261257"/>
            <a:ext cx="7562556" cy="62316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D66547-D8BA-9381-E156-DC336D261BC1}"/>
              </a:ext>
            </a:extLst>
          </p:cNvPr>
          <p:cNvSpPr txBox="1"/>
          <p:nvPr/>
        </p:nvSpPr>
        <p:spPr>
          <a:xfrm>
            <a:off x="9102063" y="4459445"/>
            <a:ext cx="24150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S" b="1" dirty="0">
                <a:solidFill>
                  <a:schemeClr val="bg1"/>
                </a:solidFill>
              </a:rPr>
              <a:t>1st bunch lentghening</a:t>
            </a:r>
          </a:p>
          <a:p>
            <a:pPr algn="ctr"/>
            <a:r>
              <a:rPr lang="en-ES" b="1" dirty="0">
                <a:solidFill>
                  <a:schemeClr val="bg1"/>
                </a:solidFill>
              </a:rPr>
              <a:t>single bunch – 0.3mA</a:t>
            </a:r>
          </a:p>
          <a:p>
            <a:pPr algn="ctr"/>
            <a:r>
              <a:rPr lang="en-ES" dirty="0">
                <a:solidFill>
                  <a:schemeClr val="bg1"/>
                </a:solidFill>
              </a:rPr>
              <a:t>Harmonic EU Cavity</a:t>
            </a:r>
          </a:p>
          <a:p>
            <a:pPr algn="ctr"/>
            <a:r>
              <a:rPr lang="en-ES" sz="1600" dirty="0">
                <a:solidFill>
                  <a:schemeClr val="bg1"/>
                </a:solidFill>
              </a:rPr>
              <a:t>(ALBA active design)</a:t>
            </a:r>
            <a:r>
              <a:rPr lang="en-ES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ES" b="1" dirty="0">
                <a:solidFill>
                  <a:schemeClr val="bg1"/>
                </a:solidFill>
              </a:rPr>
              <a:t>Sept 26th, 2022</a:t>
            </a:r>
          </a:p>
        </p:txBody>
      </p:sp>
    </p:spTree>
    <p:extLst>
      <p:ext uri="{BB962C8B-B14F-4D97-AF65-F5344CB8AC3E}">
        <p14:creationId xmlns:p14="http://schemas.microsoft.com/office/powerpoint/2010/main" val="598201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8E4A7-E54D-4CF7-A33B-EF6FE8A6B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ALBA-II </a:t>
            </a:r>
            <a:r>
              <a:rPr lang="es-ES" dirty="0" err="1"/>
              <a:t>IDs</a:t>
            </a:r>
            <a:r>
              <a:rPr lang="es-ES" dirty="0"/>
              <a:t> </a:t>
            </a:r>
            <a:r>
              <a:rPr lang="es-ES" dirty="0" err="1"/>
              <a:t>ports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3E6B6-6089-49FE-A3F1-53BB83DA18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www.albasynchrotron.es</a:t>
            </a:r>
            <a:endParaRPr lang="es-E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73C3A48-CEDF-4DFC-87B1-87298C2358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5083455"/>
              </p:ext>
            </p:extLst>
          </p:nvPr>
        </p:nvGraphicFramePr>
        <p:xfrm>
          <a:off x="1336863" y="1412161"/>
          <a:ext cx="4058920" cy="43505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34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8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21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591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Straight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BL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Comments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91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SR01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91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SR02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MSPD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68mm displacement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91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SR03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XAIRA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91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SR04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308mm displacement</a:t>
                      </a:r>
                      <a:r>
                        <a:rPr lang="en-US" sz="1100" b="1" baseline="0" dirty="0">
                          <a:solidFill>
                            <a:schemeClr val="tx1"/>
                          </a:solidFill>
                        </a:rPr>
                        <a:t> / Large Beta</a:t>
                      </a:r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591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SR05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NCD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591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SR06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XALOC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68mm displacement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591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SR07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3SBar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591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SR08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RF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&amp; Pinhole3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591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SR09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LOREA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591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SR10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CLAESS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68mm displacement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591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SR11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CIRCE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591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SR12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RF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591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SR13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29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BOREAS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591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SR14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FAXTOR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68mm displacement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591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SR15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591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SR16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INJECTION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CE50A51-9BA0-47A9-8B9B-E03906DF4ACD}"/>
              </a:ext>
            </a:extLst>
          </p:cNvPr>
          <p:cNvSpPr txBox="1"/>
          <p:nvPr/>
        </p:nvSpPr>
        <p:spPr>
          <a:xfrm>
            <a:off x="2389684" y="5833934"/>
            <a:ext cx="163063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B050"/>
                </a:solidFill>
              </a:rPr>
              <a:t>3x FREE</a:t>
            </a:r>
          </a:p>
          <a:p>
            <a:pPr algn="ctr"/>
            <a:r>
              <a:rPr lang="en-US" sz="1600" b="1" dirty="0">
                <a:solidFill>
                  <a:srgbClr val="0000FF"/>
                </a:solidFill>
              </a:rPr>
              <a:t>10x IN USE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3x ACCELERATOR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319AD3-69F9-410B-8F9A-4A4F41C48342}"/>
              </a:ext>
            </a:extLst>
          </p:cNvPr>
          <p:cNvSpPr txBox="1"/>
          <p:nvPr/>
        </p:nvSpPr>
        <p:spPr>
          <a:xfrm rot="16200000">
            <a:off x="-923430" y="3356599"/>
            <a:ext cx="4058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 Ports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5A456EE-2FC4-4274-BC5F-401C108187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988144"/>
              </p:ext>
            </p:extLst>
          </p:nvPr>
        </p:nvGraphicFramePr>
        <p:xfrm>
          <a:off x="6523839" y="722034"/>
          <a:ext cx="5063342" cy="5044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45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9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4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950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347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BM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BL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SuperBend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Comments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SR02_QD_3</a:t>
                      </a:r>
                      <a:r>
                        <a:rPr lang="en-US" sz="11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?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MIRAS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SR02_QD_1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Ok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SR03_QD_1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Limited space due to MSPD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SR04_QD_2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SR05_QD_1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MISTRAL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Blocked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NCD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Blocked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Xaloc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SR07_QD_2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14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SR08_QD_2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NOTOS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Ok (-2.5º)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Superbend requires to move BL 480mm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18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Blocked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Truck entrance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SR09_QD_4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19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Ok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21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Blocked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CLAESS  – Used for Pinhole2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SR11_QD_2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23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SR12_QD_2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25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MINERVA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27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Blocked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eALBA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SR13_QD_3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28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Ok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SR14_QD_4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Ok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SR15_QD_4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32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Ok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34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Blocked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Pinhole1 + Xanadu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2A05E0EB-7478-40DD-82B1-A52106D67311}"/>
              </a:ext>
            </a:extLst>
          </p:cNvPr>
          <p:cNvSpPr txBox="1"/>
          <p:nvPr/>
        </p:nvSpPr>
        <p:spPr>
          <a:xfrm>
            <a:off x="8154513" y="5833933"/>
            <a:ext cx="163063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B050"/>
                </a:solidFill>
              </a:rPr>
              <a:t>9x FREE</a:t>
            </a:r>
          </a:p>
          <a:p>
            <a:pPr algn="ctr"/>
            <a:r>
              <a:rPr lang="en-US" sz="1600" b="1" dirty="0">
                <a:solidFill>
                  <a:srgbClr val="0000FF"/>
                </a:solidFill>
              </a:rPr>
              <a:t>4x IN USE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6x BLOCKED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A36D5D-4781-41AA-9AC2-5C08622C333D}"/>
              </a:ext>
            </a:extLst>
          </p:cNvPr>
          <p:cNvSpPr txBox="1"/>
          <p:nvPr/>
        </p:nvSpPr>
        <p:spPr>
          <a:xfrm rot="16200000">
            <a:off x="4263546" y="3198167"/>
            <a:ext cx="4058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Bending Ports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0113E5-7F3F-4CEA-98E5-B593F2BBA6E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B39F6B4-AB45-4282-BF45-84CD823FE489}" type="datetime1">
              <a:rPr lang="en-US" smtClean="0"/>
              <a:t>10/10/22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32233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77D8B5-35C6-4361-BEE4-5C17DB9678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www.albasynchrotron.es</a:t>
            </a:r>
            <a:endParaRPr lang="es-E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F9DBD2-92BD-4784-817B-8DF4C41BA47C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8786813" y="6492875"/>
            <a:ext cx="2566987" cy="30797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88A8DBC1-8995-432B-8F36-A6D00721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65E74F-A0B8-4943-8E5A-D180B2F630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28" r="10341"/>
          <a:stretch/>
        </p:blipFill>
        <p:spPr>
          <a:xfrm>
            <a:off x="2785145" y="1012795"/>
            <a:ext cx="6906723" cy="455462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2C44FF4-AFA7-4071-8B8B-5F9C258703F1}"/>
              </a:ext>
            </a:extLst>
          </p:cNvPr>
          <p:cNvCxnSpPr/>
          <p:nvPr/>
        </p:nvCxnSpPr>
        <p:spPr>
          <a:xfrm>
            <a:off x="6697885" y="5694744"/>
            <a:ext cx="1365813" cy="0"/>
          </a:xfrm>
          <a:prstGeom prst="straightConnector1">
            <a:avLst/>
          </a:prstGeom>
          <a:ln w="381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21F2EA8-0DC3-4928-9499-B04649AB9863}"/>
              </a:ext>
            </a:extLst>
          </p:cNvPr>
          <p:cNvSpPr txBox="1"/>
          <p:nvPr/>
        </p:nvSpPr>
        <p:spPr>
          <a:xfrm>
            <a:off x="6607148" y="5788506"/>
            <a:ext cx="1641745" cy="421369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ES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2022 - 2029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FF93A-5E57-4C5F-81AB-FCB382A6B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95BBE-B5D6-4D8F-9357-1E156ADAC751}" type="datetime1">
              <a:rPr lang="en-US" smtClean="0"/>
              <a:t>10/10/22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57066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E4CC5-AF1A-4CF4-9293-D866D5C97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Outline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9DEA1-3370-49DA-A8FE-26B112983D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www.albasynchrotron.es</a:t>
            </a:r>
            <a:endParaRPr lang="es-ES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7C373471-F705-41BF-90C9-B617F5072924}"/>
              </a:ext>
            </a:extLst>
          </p:cNvPr>
          <p:cNvSpPr txBox="1">
            <a:spLocks/>
          </p:cNvSpPr>
          <p:nvPr/>
        </p:nvSpPr>
        <p:spPr>
          <a:xfrm>
            <a:off x="2500132" y="1686917"/>
            <a:ext cx="8596314" cy="4474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tx2"/>
                </a:solidFill>
              </a:rPr>
              <a:t>ALBA-II General Overview</a:t>
            </a:r>
          </a:p>
          <a:p>
            <a:r>
              <a:rPr lang="en-US" sz="2800" b="1" dirty="0">
                <a:solidFill>
                  <a:srgbClr val="44546A"/>
                </a:solidFill>
              </a:rPr>
              <a:t>ALBA-II Radiofrequency system</a:t>
            </a:r>
          </a:p>
          <a:p>
            <a:pPr lvl="1"/>
            <a:r>
              <a:rPr lang="en-US" sz="2400" b="1" dirty="0">
                <a:solidFill>
                  <a:srgbClr val="44546A"/>
                </a:solidFill>
              </a:rPr>
              <a:t>Main system</a:t>
            </a:r>
          </a:p>
          <a:p>
            <a:pPr lvl="1"/>
            <a:r>
              <a:rPr lang="en-US" sz="2400" b="1" dirty="0">
                <a:solidFill>
                  <a:srgbClr val="44546A"/>
                </a:solidFill>
              </a:rPr>
              <a:t>3</a:t>
            </a:r>
            <a:r>
              <a:rPr lang="en-US" sz="2400" b="1" baseline="30000" dirty="0">
                <a:solidFill>
                  <a:srgbClr val="44546A"/>
                </a:solidFill>
              </a:rPr>
              <a:t>rd</a:t>
            </a:r>
            <a:r>
              <a:rPr lang="en-US" sz="2400" b="1" dirty="0">
                <a:solidFill>
                  <a:srgbClr val="44546A"/>
                </a:solidFill>
              </a:rPr>
              <a:t> harmonic system</a:t>
            </a:r>
          </a:p>
          <a:p>
            <a:pPr lvl="2"/>
            <a:r>
              <a:rPr lang="en-US" sz="2400" b="1" dirty="0">
                <a:solidFill>
                  <a:srgbClr val="44546A"/>
                </a:solidFill>
              </a:rPr>
              <a:t>SSPA transmitter</a:t>
            </a:r>
          </a:p>
          <a:p>
            <a:pPr lvl="2"/>
            <a:r>
              <a:rPr lang="en-US" sz="2400" b="1" dirty="0">
                <a:solidFill>
                  <a:srgbClr val="44546A"/>
                </a:solidFill>
              </a:rPr>
              <a:t>DLLRF</a:t>
            </a:r>
          </a:p>
          <a:p>
            <a:pPr lvl="2"/>
            <a:r>
              <a:rPr lang="en-US" sz="2400" b="1" dirty="0">
                <a:solidFill>
                  <a:srgbClr val="44546A"/>
                </a:solidFill>
              </a:rPr>
              <a:t>Cavity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247A3D3A-F3CD-4E85-A16F-D8D2088CA01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940C488-DD7F-4E2F-B55F-E25A69748381}" type="datetime1">
              <a:rPr lang="en-US" smtClean="0"/>
              <a:t>10/10/22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16680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8E4A7-E54D-4CF7-A33B-EF6FE8A6B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ALBA-II </a:t>
            </a:r>
            <a:r>
              <a:rPr lang="es-ES" dirty="0" err="1"/>
              <a:t>Objective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3E6B6-6089-49FE-A3F1-53BB83DA18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www.albasynchrotron.es</a:t>
            </a:r>
            <a:endParaRPr lang="es-E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A6B4A94-0859-4450-9BB1-4D46F998EE1C}"/>
              </a:ext>
            </a:extLst>
          </p:cNvPr>
          <p:cNvSpPr txBox="1">
            <a:spLocks/>
          </p:cNvSpPr>
          <p:nvPr/>
        </p:nvSpPr>
        <p:spPr>
          <a:xfrm>
            <a:off x="2061175" y="1425367"/>
            <a:ext cx="8596314" cy="4474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400" b="1" dirty="0" err="1">
                <a:solidFill>
                  <a:srgbClr val="009282"/>
                </a:solidFill>
              </a:rPr>
              <a:t>Upgrade</a:t>
            </a:r>
            <a:r>
              <a:rPr lang="es-ES" sz="2400" b="1" dirty="0">
                <a:solidFill>
                  <a:schemeClr val="tx2"/>
                </a:solidFill>
              </a:rPr>
              <a:t> </a:t>
            </a:r>
            <a:r>
              <a:rPr lang="es-ES" sz="2400" b="1" dirty="0" err="1">
                <a:solidFill>
                  <a:schemeClr val="tx2"/>
                </a:solidFill>
              </a:rPr>
              <a:t>the</a:t>
            </a:r>
            <a:r>
              <a:rPr lang="es-ES" sz="2400" b="1" dirty="0">
                <a:solidFill>
                  <a:schemeClr val="tx2"/>
                </a:solidFill>
              </a:rPr>
              <a:t> 3rd </a:t>
            </a:r>
            <a:r>
              <a:rPr lang="es-ES" sz="2400" b="1" dirty="0" err="1">
                <a:solidFill>
                  <a:schemeClr val="tx2"/>
                </a:solidFill>
              </a:rPr>
              <a:t>Generation</a:t>
            </a:r>
            <a:r>
              <a:rPr lang="es-ES" sz="2400" b="1" dirty="0">
                <a:solidFill>
                  <a:schemeClr val="tx2"/>
                </a:solidFill>
              </a:rPr>
              <a:t> ALBA Storage Ring </a:t>
            </a:r>
          </a:p>
          <a:p>
            <a:pPr marL="0" indent="0" algn="ctr">
              <a:buNone/>
            </a:pPr>
            <a:r>
              <a:rPr lang="es-ES" sz="2400" b="1" dirty="0" err="1">
                <a:solidFill>
                  <a:schemeClr val="tx2"/>
                </a:solidFill>
              </a:rPr>
              <a:t>to</a:t>
            </a:r>
            <a:r>
              <a:rPr lang="es-ES" sz="2400" b="1" dirty="0">
                <a:solidFill>
                  <a:schemeClr val="tx2"/>
                </a:solidFill>
              </a:rPr>
              <a:t> a </a:t>
            </a:r>
            <a:r>
              <a:rPr lang="es-ES" sz="2400" b="1" dirty="0">
                <a:solidFill>
                  <a:srgbClr val="009282"/>
                </a:solidFill>
              </a:rPr>
              <a:t>4th </a:t>
            </a:r>
            <a:r>
              <a:rPr lang="es-ES" sz="2400" b="1" dirty="0" err="1">
                <a:solidFill>
                  <a:srgbClr val="009282"/>
                </a:solidFill>
              </a:rPr>
              <a:t>Generation</a:t>
            </a:r>
            <a:r>
              <a:rPr lang="es-ES" sz="2400" b="1" dirty="0">
                <a:solidFill>
                  <a:srgbClr val="009282"/>
                </a:solidFill>
              </a:rPr>
              <a:t> </a:t>
            </a:r>
            <a:r>
              <a:rPr lang="es-ES" sz="2400" b="1" dirty="0">
                <a:solidFill>
                  <a:schemeClr val="tx2"/>
                </a:solidFill>
              </a:rPr>
              <a:t>Ultra Low </a:t>
            </a:r>
            <a:r>
              <a:rPr lang="es-ES" sz="2400" b="1" dirty="0" err="1">
                <a:solidFill>
                  <a:schemeClr val="tx2"/>
                </a:solidFill>
              </a:rPr>
              <a:t>Emmittance</a:t>
            </a:r>
            <a:r>
              <a:rPr lang="es-ES" sz="2400" b="1" dirty="0">
                <a:solidFill>
                  <a:schemeClr val="tx2"/>
                </a:solidFill>
              </a:rPr>
              <a:t> Ring: </a:t>
            </a:r>
            <a:r>
              <a:rPr lang="es-ES" sz="2400" b="1" dirty="0">
                <a:solidFill>
                  <a:srgbClr val="009282"/>
                </a:solidFill>
              </a:rPr>
              <a:t>ALBA II</a:t>
            </a:r>
          </a:p>
          <a:p>
            <a:pPr marL="0" indent="0" algn="ctr">
              <a:buNone/>
            </a:pPr>
            <a:endParaRPr lang="es-ES" sz="2400" b="1" dirty="0">
              <a:solidFill>
                <a:srgbClr val="009282"/>
              </a:solidFill>
            </a:endParaRPr>
          </a:p>
          <a:p>
            <a:pPr marL="0" indent="0" algn="ctr">
              <a:buNone/>
            </a:pPr>
            <a:endParaRPr lang="es-ES" sz="2400" b="1" dirty="0">
              <a:solidFill>
                <a:srgbClr val="009282"/>
              </a:solidFill>
            </a:endParaRPr>
          </a:p>
          <a:p>
            <a:pPr marL="0" indent="0" algn="ctr">
              <a:buNone/>
            </a:pPr>
            <a:endParaRPr lang="es-ES" sz="2400" b="1" dirty="0">
              <a:solidFill>
                <a:srgbClr val="009282"/>
              </a:solidFill>
            </a:endParaRPr>
          </a:p>
          <a:p>
            <a:pPr marL="0" indent="0" algn="ctr">
              <a:buNone/>
            </a:pPr>
            <a:endParaRPr lang="es-ES" sz="2400" b="1" dirty="0">
              <a:solidFill>
                <a:srgbClr val="009282"/>
              </a:solidFill>
            </a:endParaRPr>
          </a:p>
          <a:p>
            <a:pPr marL="0" indent="0" algn="ctr">
              <a:buNone/>
            </a:pPr>
            <a:endParaRPr lang="es-ES" sz="2400" b="1" dirty="0">
              <a:solidFill>
                <a:srgbClr val="009282"/>
              </a:solidFill>
            </a:endParaRPr>
          </a:p>
          <a:p>
            <a:pPr marL="0" indent="0" algn="ctr">
              <a:buNone/>
            </a:pPr>
            <a:r>
              <a:rPr lang="es-ES" sz="2400" b="1" dirty="0" err="1">
                <a:solidFill>
                  <a:schemeClr val="tx2"/>
                </a:solidFill>
              </a:rPr>
              <a:t>with</a:t>
            </a:r>
            <a:r>
              <a:rPr lang="es-ES" sz="2400" b="1" dirty="0">
                <a:solidFill>
                  <a:schemeClr val="tx2"/>
                </a:solidFill>
              </a:rPr>
              <a:t> </a:t>
            </a:r>
            <a:r>
              <a:rPr lang="es-ES" sz="2400" b="1" dirty="0" err="1">
                <a:solidFill>
                  <a:schemeClr val="tx2"/>
                </a:solidFill>
              </a:rPr>
              <a:t>the</a:t>
            </a:r>
            <a:r>
              <a:rPr lang="es-ES" sz="2400" b="1" dirty="0">
                <a:solidFill>
                  <a:schemeClr val="tx2"/>
                </a:solidFill>
              </a:rPr>
              <a:t> </a:t>
            </a:r>
            <a:r>
              <a:rPr lang="es-ES" sz="2400" b="1" dirty="0" err="1">
                <a:solidFill>
                  <a:schemeClr val="tx2"/>
                </a:solidFill>
              </a:rPr>
              <a:t>aim</a:t>
            </a:r>
            <a:r>
              <a:rPr lang="es-ES" sz="2400" b="1" dirty="0">
                <a:solidFill>
                  <a:schemeClr val="tx2"/>
                </a:solidFill>
              </a:rPr>
              <a:t> </a:t>
            </a:r>
            <a:r>
              <a:rPr lang="es-ES" sz="2400" b="1" dirty="0" err="1">
                <a:solidFill>
                  <a:schemeClr val="tx2"/>
                </a:solidFill>
              </a:rPr>
              <a:t>of</a:t>
            </a:r>
            <a:r>
              <a:rPr lang="es-ES" sz="2400" b="1" dirty="0">
                <a:solidFill>
                  <a:schemeClr val="tx2"/>
                </a:solidFill>
              </a:rPr>
              <a:t> </a:t>
            </a:r>
            <a:r>
              <a:rPr lang="es-ES" sz="2400" b="1" dirty="0" err="1">
                <a:solidFill>
                  <a:schemeClr val="tx2"/>
                </a:solidFill>
              </a:rPr>
              <a:t>doing</a:t>
            </a:r>
            <a:r>
              <a:rPr lang="es-ES" sz="2400" b="1" dirty="0">
                <a:solidFill>
                  <a:schemeClr val="tx2"/>
                </a:solidFill>
              </a:rPr>
              <a:t> </a:t>
            </a:r>
            <a:r>
              <a:rPr lang="es-ES" sz="2400" b="1" dirty="0" err="1">
                <a:solidFill>
                  <a:schemeClr val="tx2"/>
                </a:solidFill>
              </a:rPr>
              <a:t>the</a:t>
            </a:r>
            <a:r>
              <a:rPr lang="es-ES" sz="2400" b="1" dirty="0">
                <a:solidFill>
                  <a:schemeClr val="tx2"/>
                </a:solidFill>
              </a:rPr>
              <a:t> </a:t>
            </a:r>
            <a:r>
              <a:rPr lang="es-ES" sz="2400" b="1" dirty="0" err="1">
                <a:solidFill>
                  <a:schemeClr val="tx2"/>
                </a:solidFill>
              </a:rPr>
              <a:t>it</a:t>
            </a:r>
            <a:r>
              <a:rPr lang="es-ES" sz="2400" b="1" dirty="0">
                <a:solidFill>
                  <a:schemeClr val="tx2"/>
                </a:solidFill>
              </a:rPr>
              <a:t> </a:t>
            </a:r>
            <a:r>
              <a:rPr lang="es-ES" sz="2400" b="1" dirty="0">
                <a:solidFill>
                  <a:srgbClr val="009282"/>
                </a:solidFill>
              </a:rPr>
              <a:t>as </a:t>
            </a:r>
            <a:r>
              <a:rPr lang="es-ES" sz="2400" b="1" dirty="0" err="1">
                <a:solidFill>
                  <a:srgbClr val="009282"/>
                </a:solidFill>
              </a:rPr>
              <a:t>efficiently</a:t>
            </a:r>
            <a:r>
              <a:rPr lang="es-ES" sz="2400" b="1" dirty="0">
                <a:solidFill>
                  <a:srgbClr val="009282"/>
                </a:solidFill>
              </a:rPr>
              <a:t> as posible</a:t>
            </a:r>
            <a:r>
              <a:rPr lang="es-ES" sz="2400" b="1" dirty="0">
                <a:solidFill>
                  <a:schemeClr val="tx2"/>
                </a:solidFill>
              </a:rPr>
              <a:t>, </a:t>
            </a:r>
          </a:p>
          <a:p>
            <a:pPr marL="0" indent="0" algn="ctr">
              <a:buNone/>
            </a:pPr>
            <a:r>
              <a:rPr lang="es-ES" sz="2400" b="1" dirty="0">
                <a:solidFill>
                  <a:schemeClr val="tx2"/>
                </a:solidFill>
              </a:rPr>
              <a:t>in </a:t>
            </a:r>
            <a:r>
              <a:rPr lang="es-ES" sz="2400" b="1" dirty="0" err="1">
                <a:solidFill>
                  <a:schemeClr val="tx2"/>
                </a:solidFill>
              </a:rPr>
              <a:t>terms</a:t>
            </a:r>
            <a:r>
              <a:rPr lang="es-ES" sz="2400" b="1" dirty="0">
                <a:solidFill>
                  <a:schemeClr val="tx2"/>
                </a:solidFill>
              </a:rPr>
              <a:t> </a:t>
            </a:r>
            <a:r>
              <a:rPr lang="es-ES" sz="2400" b="1" dirty="0" err="1">
                <a:solidFill>
                  <a:schemeClr val="tx2"/>
                </a:solidFill>
              </a:rPr>
              <a:t>of</a:t>
            </a:r>
            <a:r>
              <a:rPr lang="es-ES" sz="2400" b="1" dirty="0">
                <a:solidFill>
                  <a:schemeClr val="tx2"/>
                </a:solidFill>
              </a:rPr>
              <a:t> </a:t>
            </a:r>
            <a:r>
              <a:rPr lang="es-ES" sz="2400" b="1" dirty="0" err="1">
                <a:solidFill>
                  <a:schemeClr val="tx2"/>
                </a:solidFill>
              </a:rPr>
              <a:t>cost</a:t>
            </a:r>
            <a:r>
              <a:rPr lang="es-ES" sz="2400" b="1" dirty="0">
                <a:solidFill>
                  <a:schemeClr val="tx2"/>
                </a:solidFill>
              </a:rPr>
              <a:t> and time.</a:t>
            </a:r>
            <a:endParaRPr lang="en-US" sz="2400" b="1" dirty="0">
              <a:solidFill>
                <a:schemeClr val="tx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5D289F-7812-468D-B1FB-7ABAE56D3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571" y="2438399"/>
            <a:ext cx="5937781" cy="2187028"/>
          </a:xfrm>
          <a:prstGeom prst="rect">
            <a:avLst/>
          </a:prstGeom>
        </p:spPr>
      </p:pic>
      <p:sp>
        <p:nvSpPr>
          <p:cNvPr id="9" name="Right Arrow 2">
            <a:extLst>
              <a:ext uri="{FF2B5EF4-FFF2-40B4-BE49-F238E27FC236}">
                <a16:creationId xmlns:a16="http://schemas.microsoft.com/office/drawing/2014/main" id="{59DEA12F-9B68-460C-A9E1-62E3220DEFA1}"/>
              </a:ext>
            </a:extLst>
          </p:cNvPr>
          <p:cNvSpPr/>
          <p:nvPr/>
        </p:nvSpPr>
        <p:spPr>
          <a:xfrm>
            <a:off x="6169574" y="3429000"/>
            <a:ext cx="672662" cy="239110"/>
          </a:xfrm>
          <a:prstGeom prst="rightArrow">
            <a:avLst/>
          </a:prstGeom>
          <a:solidFill>
            <a:srgbClr val="009282"/>
          </a:solidFill>
          <a:ln>
            <a:solidFill>
              <a:srgbClr val="0092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1CFCAAC-9980-48BA-9656-80225D6017E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E41E9FD-3CBE-4266-ACA0-3C64B0117165}" type="datetime1">
              <a:rPr lang="en-US" smtClean="0"/>
              <a:t>10/10/22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41093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8E4A7-E54D-4CF7-A33B-EF6FE8A6B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Optimization</a:t>
            </a:r>
            <a:r>
              <a:rPr lang="es-ES" dirty="0"/>
              <a:t> </a:t>
            </a:r>
            <a:r>
              <a:rPr lang="es-ES" dirty="0" err="1"/>
              <a:t>parameters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3E6B6-6089-49FE-A3F1-53BB83DA18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www.albasynchrotron.es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1">
                <a:extLst>
                  <a:ext uri="{FF2B5EF4-FFF2-40B4-BE49-F238E27FC236}">
                    <a16:creationId xmlns:a16="http://schemas.microsoft.com/office/drawing/2014/main" id="{B6945691-8B6F-49CC-9162-18F8449B6F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508787"/>
                <a:ext cx="8596314" cy="447472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b="1" dirty="0">
                    <a:solidFill>
                      <a:schemeClr val="tx2"/>
                    </a:solidFill>
                  </a:rPr>
                  <a:t>Keep beam energy </a:t>
                </a:r>
                <a:r>
                  <a:rPr lang="en-US" sz="2000" b="1" dirty="0">
                    <a:solidFill>
                      <a:srgbClr val="009282"/>
                    </a:solidFill>
                  </a:rPr>
                  <a:t>3 GeV</a:t>
                </a:r>
              </a:p>
              <a:p>
                <a:r>
                  <a:rPr lang="en-US" sz="2000" b="1" dirty="0">
                    <a:solidFill>
                      <a:schemeClr val="tx2"/>
                    </a:solidFill>
                  </a:rPr>
                  <a:t>Keep the </a:t>
                </a:r>
                <a:r>
                  <a:rPr lang="en-US" sz="2000" b="1" dirty="0">
                    <a:solidFill>
                      <a:srgbClr val="009282"/>
                    </a:solidFill>
                  </a:rPr>
                  <a:t>tunnel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 </a:t>
                </a:r>
                <a:r>
                  <a:rPr lang="en-US" sz="2000" b="1" dirty="0">
                    <a:solidFill>
                      <a:schemeClr val="tx2"/>
                    </a:solidFill>
                    <a:sym typeface="Wingdings" pitchFamily="2" charset="2"/>
                  </a:rPr>
                  <a:t> 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SR with similar compact circumference</a:t>
                </a:r>
              </a:p>
              <a:p>
                <a:endParaRPr lang="en-US" sz="2000" b="1" dirty="0">
                  <a:solidFill>
                    <a:schemeClr val="tx2"/>
                  </a:solidFill>
                </a:endParaRPr>
              </a:p>
              <a:p>
                <a:r>
                  <a:rPr lang="en-US" sz="2000" b="1" dirty="0">
                    <a:solidFill>
                      <a:schemeClr val="tx2"/>
                    </a:solidFill>
                  </a:rPr>
                  <a:t>Keep </a:t>
                </a:r>
                <a:r>
                  <a:rPr lang="en-US" sz="2000" b="1" dirty="0">
                    <a:solidFill>
                      <a:srgbClr val="009282"/>
                    </a:solidFill>
                  </a:rPr>
                  <a:t>existing ID beamlines </a:t>
                </a:r>
                <a:r>
                  <a:rPr lang="en-US" sz="2000" b="1" dirty="0">
                    <a:solidFill>
                      <a:schemeClr val="tx2"/>
                    </a:solidFill>
                    <a:sym typeface="Wingdings" pitchFamily="2" charset="2"/>
                  </a:rPr>
                  <a:t> 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preserve 16 cells and source points</a:t>
                </a:r>
              </a:p>
              <a:p>
                <a:r>
                  <a:rPr lang="en-US" sz="2000" b="1" dirty="0">
                    <a:solidFill>
                      <a:schemeClr val="tx2"/>
                    </a:solidFill>
                  </a:rPr>
                  <a:t>Bending beamlines can be relocated</a:t>
                </a:r>
              </a:p>
              <a:p>
                <a:endParaRPr lang="en-US" sz="2000" b="1" dirty="0">
                  <a:solidFill>
                    <a:schemeClr val="tx2"/>
                  </a:solidFill>
                </a:endParaRPr>
              </a:p>
              <a:p>
                <a:r>
                  <a:rPr lang="en-US" sz="2000" b="1" dirty="0">
                    <a:solidFill>
                      <a:schemeClr val="tx2"/>
                    </a:solidFill>
                  </a:rPr>
                  <a:t>Keep </a:t>
                </a:r>
                <a:r>
                  <a:rPr lang="en-US" sz="2000" b="1" dirty="0">
                    <a:solidFill>
                      <a:srgbClr val="009282"/>
                    </a:solidFill>
                  </a:rPr>
                  <a:t>injector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 (present </a:t>
                </a:r>
                <a:r>
                  <a:rPr lang="el-GR" sz="2000" b="1" dirty="0">
                    <a:solidFill>
                      <a:schemeClr val="tx2"/>
                    </a:solidFill>
                    <a:latin typeface="Calibri"/>
                  </a:rPr>
                  <a:t>ε</a:t>
                </a:r>
                <a:r>
                  <a:rPr lang="en-US" sz="2000" b="1" baseline="-25000" dirty="0">
                    <a:solidFill>
                      <a:schemeClr val="tx2"/>
                    </a:solidFill>
                  </a:rPr>
                  <a:t>x</a:t>
                </a:r>
                <a:r>
                  <a:rPr lang="en-US" sz="2000" b="1" baseline="30000" dirty="0">
                    <a:solidFill>
                      <a:schemeClr val="tx2"/>
                    </a:solidFill>
                  </a:rPr>
                  <a:t>booster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 = 10 nm</a:t>
                </a:r>
                <a:r>
                  <a:rPr lang="en-US" sz="2000" b="1" dirty="0">
                    <a:solidFill>
                      <a:schemeClr val="tx2"/>
                    </a:solidFill>
                    <a:latin typeface="Times New Roman"/>
                    <a:cs typeface="Times New Roman"/>
                  </a:rPr>
                  <a:t>∙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rad)</a:t>
                </a:r>
              </a:p>
              <a:p>
                <a:r>
                  <a:rPr lang="en-US" sz="2000" b="1" dirty="0">
                    <a:solidFill>
                      <a:schemeClr val="tx2"/>
                    </a:solidFill>
                  </a:rPr>
                  <a:t>Keep </a:t>
                </a:r>
                <a:r>
                  <a:rPr lang="en-US" sz="2000" b="1" dirty="0">
                    <a:solidFill>
                      <a:srgbClr val="009282"/>
                    </a:solidFill>
                  </a:rPr>
                  <a:t>infrastructures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, as much as possible</a:t>
                </a:r>
              </a:p>
              <a:p>
                <a:endParaRPr lang="en-US" sz="2000" b="1" dirty="0">
                  <a:solidFill>
                    <a:schemeClr val="tx2"/>
                  </a:solidFill>
                </a:endParaRPr>
              </a:p>
              <a:p>
                <a:r>
                  <a:rPr lang="en-US" sz="2000" b="1" dirty="0">
                    <a:solidFill>
                      <a:srgbClr val="009282"/>
                    </a:solidFill>
                  </a:rPr>
                  <a:t>Straight sections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00928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b="1" dirty="0">
                    <a:solidFill>
                      <a:srgbClr val="009282"/>
                    </a:solidFill>
                  </a:rPr>
                  <a:t>4 m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, with </a:t>
                </a:r>
                <a:r>
                  <a:rPr lang="en-US" sz="2000" b="1" dirty="0">
                    <a:solidFill>
                      <a:schemeClr val="tx2"/>
                    </a:solidFill>
                    <a:ea typeface="Arial Unicode MS" panose="020B0604020202020204" pitchFamily="34" charset="-128"/>
                    <a:cs typeface="Times New Roman"/>
                  </a:rPr>
                  <a:t>β</a:t>
                </a:r>
                <a:r>
                  <a:rPr lang="en-US" sz="2000" b="1" baseline="-25000" dirty="0">
                    <a:solidFill>
                      <a:schemeClr val="tx2"/>
                    </a:solidFill>
                    <a:ea typeface="Arial Unicode MS" panose="020B0604020202020204" pitchFamily="34" charset="-128"/>
                    <a:cs typeface="Times New Roman"/>
                  </a:rPr>
                  <a:t>x</a:t>
                </a:r>
                <a:r>
                  <a:rPr lang="en-US" sz="2000" b="1" dirty="0">
                    <a:solidFill>
                      <a:schemeClr val="tx2"/>
                    </a:solidFill>
                    <a:ea typeface="Arial Unicode MS" panose="020B0604020202020204" pitchFamily="34" charset="-128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~ </m:t>
                    </m:r>
                  </m:oMath>
                </a14:m>
                <a:r>
                  <a:rPr lang="en-US" sz="2000" b="1" dirty="0">
                    <a:solidFill>
                      <a:schemeClr val="tx2"/>
                    </a:solidFill>
                    <a:ea typeface="Arial Unicode MS" panose="020B0604020202020204" pitchFamily="34" charset="-128"/>
                    <a:cs typeface="Times New Roman"/>
                  </a:rPr>
                  <a:t>β</a:t>
                </a:r>
                <a:r>
                  <a:rPr lang="en-US" sz="2000" b="1" baseline="-25000" dirty="0">
                    <a:solidFill>
                      <a:schemeClr val="tx2"/>
                    </a:solidFill>
                    <a:ea typeface="Arial Unicode MS" panose="020B0604020202020204" pitchFamily="34" charset="-128"/>
                    <a:cs typeface="Times New Roman"/>
                  </a:rPr>
                  <a:t>y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~</m:t>
                    </m:r>
                  </m:oMath>
                </a14:m>
                <a:r>
                  <a:rPr lang="en-US" sz="2000" b="1" dirty="0">
                    <a:solidFill>
                      <a:schemeClr val="tx2"/>
                    </a:solidFill>
                    <a:ea typeface="Arial Unicode MS" panose="020B0604020202020204" pitchFamily="34" charset="-128"/>
                    <a:cs typeface="Times New Roman"/>
                  </a:rPr>
                  <a:t> 2 m</a:t>
                </a:r>
                <a:endParaRPr lang="en-US" sz="2000" b="1" dirty="0">
                  <a:solidFill>
                    <a:schemeClr val="tx2"/>
                  </a:solidFill>
                </a:endParaRPr>
              </a:p>
              <a:p>
                <a:r>
                  <a:rPr lang="en-US" sz="2000" b="1" dirty="0">
                    <a:solidFill>
                      <a:schemeClr val="tx2"/>
                    </a:solidFill>
                  </a:rPr>
                  <a:t>Reduce </a:t>
                </a:r>
                <a:r>
                  <a:rPr lang="en-US" sz="2000" b="1" dirty="0">
                    <a:solidFill>
                      <a:srgbClr val="009282"/>
                    </a:solidFill>
                  </a:rPr>
                  <a:t>emittance</a:t>
                </a:r>
                <a:r>
                  <a:rPr lang="en-US" sz="2000" b="1" dirty="0">
                    <a:solidFill>
                      <a:srgbClr val="00B050"/>
                    </a:solidFill>
                  </a:rPr>
                  <a:t> 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by more than a factor 10 </a:t>
                </a:r>
                <a:r>
                  <a:rPr lang="en-US" sz="2000" b="1" dirty="0">
                    <a:solidFill>
                      <a:srgbClr val="009282"/>
                    </a:solidFill>
                  </a:rPr>
                  <a:t>(&lt;400pmrad)</a:t>
                </a:r>
              </a:p>
            </p:txBody>
          </p:sp>
        </mc:Choice>
        <mc:Fallback xmlns="">
          <p:sp>
            <p:nvSpPr>
              <p:cNvPr id="10" name="Content Placeholder 1">
                <a:extLst>
                  <a:ext uri="{FF2B5EF4-FFF2-40B4-BE49-F238E27FC236}">
                    <a16:creationId xmlns:a16="http://schemas.microsoft.com/office/drawing/2014/main" id="{B6945691-8B6F-49CC-9162-18F8449B6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508787"/>
                <a:ext cx="8596314" cy="4474722"/>
              </a:xfrm>
              <a:prstGeom prst="rect">
                <a:avLst/>
              </a:prstGeom>
              <a:blipFill>
                <a:blip r:embed="rId2"/>
                <a:stretch>
                  <a:fillRect l="-638" t="-1362" b="-4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42974B-EEEB-4353-86A7-96493B047A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788EECA-8E9B-4099-BB75-72618D8DED60}" type="datetime1">
              <a:rPr lang="en-US" smtClean="0"/>
              <a:t>10/10/22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85875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8E4A7-E54D-4CF7-A33B-EF6FE8A6B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ALBA-II </a:t>
            </a:r>
            <a:r>
              <a:rPr lang="es-ES" dirty="0" err="1"/>
              <a:t>lattice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3E6B6-6089-49FE-A3F1-53BB83DA18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www.albasynchrotron.es</a:t>
            </a:r>
            <a:endParaRPr lang="es-E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4A9B4D-150F-456E-A5D3-17F48A4496CA}"/>
              </a:ext>
            </a:extLst>
          </p:cNvPr>
          <p:cNvSpPr txBox="1"/>
          <p:nvPr/>
        </p:nvSpPr>
        <p:spPr>
          <a:xfrm>
            <a:off x="1200024" y="1524112"/>
            <a:ext cx="4919720" cy="49611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ES" sz="2000" i="1" dirty="0">
                <a:latin typeface="Arial" panose="020B0604020202020204" pitchFamily="34" charset="0"/>
                <a:cs typeface="Arial" panose="020B0604020202020204" pitchFamily="34" charset="0"/>
              </a:rPr>
              <a:t>From 	2x8 double-bend lattice</a:t>
            </a:r>
          </a:p>
          <a:p>
            <a:r>
              <a:rPr lang="en-ES" sz="2000" i="1" dirty="0">
                <a:latin typeface="Arial" panose="020B0604020202020204" pitchFamily="34" charset="0"/>
                <a:cs typeface="Arial" panose="020B0604020202020204" pitchFamily="34" charset="0"/>
              </a:rPr>
              <a:t>	 to 16 multi-bend lattice (</a:t>
            </a:r>
            <a:r>
              <a:rPr lang="en-ES" sz="2000" b="1" i="1" dirty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6BA</a:t>
            </a:r>
            <a:r>
              <a:rPr lang="en-ES" sz="20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E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E5CF34-BE35-44D2-AEDB-E929A44D5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280" y="2384049"/>
            <a:ext cx="4919720" cy="38197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1C2978-4F59-492F-ABE1-5A9DBAB848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6543" y="1478489"/>
            <a:ext cx="3129402" cy="4969887"/>
          </a:xfrm>
          <a:prstGeom prst="rect">
            <a:avLst/>
          </a:prstGeom>
          <a:solidFill>
            <a:schemeClr val="accent6">
              <a:alpha val="21961"/>
            </a:schemeClr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EDC5F4-9A5C-4C85-8C0C-1FC3BD6897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7243" y="1480169"/>
            <a:ext cx="1364585" cy="4969887"/>
          </a:xfrm>
          <a:prstGeom prst="rect">
            <a:avLst/>
          </a:prstGeom>
        </p:spPr>
      </p:pic>
      <p:sp>
        <p:nvSpPr>
          <p:cNvPr id="13" name="Rounded Rectangle 4">
            <a:extLst>
              <a:ext uri="{FF2B5EF4-FFF2-40B4-BE49-F238E27FC236}">
                <a16:creationId xmlns:a16="http://schemas.microsoft.com/office/drawing/2014/main" id="{20F68F67-552D-4A41-B2F9-5C98F81B82BD}"/>
              </a:ext>
            </a:extLst>
          </p:cNvPr>
          <p:cNvSpPr/>
          <p:nvPr/>
        </p:nvSpPr>
        <p:spPr>
          <a:xfrm>
            <a:off x="6662680" y="1918123"/>
            <a:ext cx="4919720" cy="303152"/>
          </a:xfrm>
          <a:prstGeom prst="roundRect">
            <a:avLst/>
          </a:prstGeom>
          <a:solidFill>
            <a:schemeClr val="accent6">
              <a:alpha val="21961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4" name="Rounded Rectangle 8">
            <a:extLst>
              <a:ext uri="{FF2B5EF4-FFF2-40B4-BE49-F238E27FC236}">
                <a16:creationId xmlns:a16="http://schemas.microsoft.com/office/drawing/2014/main" id="{85104DD5-B6B7-4FA9-9551-E44509696E1A}"/>
              </a:ext>
            </a:extLst>
          </p:cNvPr>
          <p:cNvSpPr/>
          <p:nvPr/>
        </p:nvSpPr>
        <p:spPr>
          <a:xfrm>
            <a:off x="6662680" y="4868090"/>
            <a:ext cx="4919720" cy="407783"/>
          </a:xfrm>
          <a:prstGeom prst="roundRect">
            <a:avLst/>
          </a:prstGeom>
          <a:solidFill>
            <a:schemeClr val="accent6">
              <a:alpha val="21961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D8250FE3-AE51-47E3-B320-CB4594EEAF70}"/>
              </a:ext>
            </a:extLst>
          </p:cNvPr>
          <p:cNvSpPr/>
          <p:nvPr/>
        </p:nvSpPr>
        <p:spPr>
          <a:xfrm>
            <a:off x="6662680" y="5586547"/>
            <a:ext cx="4919720" cy="407783"/>
          </a:xfrm>
          <a:prstGeom prst="roundRect">
            <a:avLst/>
          </a:prstGeom>
          <a:solidFill>
            <a:schemeClr val="accent6">
              <a:alpha val="21961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04F5F9-69CF-448C-9132-354E01C035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722FB77-454D-491A-A4F4-154A0E82A1A6}" type="datetime1">
              <a:rPr lang="en-US" smtClean="0"/>
              <a:t>10/10/22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69698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8E4A7-E54D-4CF7-A33B-EF6FE8A6B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ALBA-II </a:t>
            </a:r>
            <a:r>
              <a:rPr lang="es-ES" dirty="0" err="1"/>
              <a:t>straight</a:t>
            </a:r>
            <a:r>
              <a:rPr lang="es-ES" dirty="0"/>
              <a:t> </a:t>
            </a:r>
            <a:r>
              <a:rPr lang="es-ES" dirty="0" err="1"/>
              <a:t>sections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IDs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3E6B6-6089-49FE-A3F1-53BB83DA18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www.albasynchrotron.es</a:t>
            </a:r>
            <a:endParaRPr lang="es-E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3529AA-53DA-449D-957E-55D5C20DCF3F}"/>
              </a:ext>
            </a:extLst>
          </p:cNvPr>
          <p:cNvGrpSpPr/>
          <p:nvPr/>
        </p:nvGrpSpPr>
        <p:grpSpPr>
          <a:xfrm>
            <a:off x="2226390" y="1118244"/>
            <a:ext cx="8972041" cy="5246928"/>
            <a:chOff x="702389" y="743718"/>
            <a:chExt cx="8194741" cy="489340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19BCA24-AEFF-46C8-B79D-7C34752B6E10}"/>
                </a:ext>
              </a:extLst>
            </p:cNvPr>
            <p:cNvGrpSpPr/>
            <p:nvPr/>
          </p:nvGrpSpPr>
          <p:grpSpPr>
            <a:xfrm>
              <a:off x="702389" y="743718"/>
              <a:ext cx="8194741" cy="4893408"/>
              <a:chOff x="702389" y="743718"/>
              <a:chExt cx="8194741" cy="489340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CE14666A-3A24-469A-957A-2C005FB3E1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8884"/>
              <a:stretch/>
            </p:blipFill>
            <p:spPr>
              <a:xfrm>
                <a:off x="702389" y="743718"/>
                <a:ext cx="8194741" cy="4893408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FF3517B-3492-473B-AD1E-59F344F0FD5B}"/>
                  </a:ext>
                </a:extLst>
              </p:cNvPr>
              <p:cNvSpPr txBox="1"/>
              <p:nvPr/>
            </p:nvSpPr>
            <p:spPr>
              <a:xfrm>
                <a:off x="4417923" y="4612194"/>
                <a:ext cx="703384" cy="27130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t">
                <a:noAutofit/>
              </a:bodyPr>
              <a:lstStyle/>
              <a:p>
                <a:r>
                  <a:rPr lang="en-ES" sz="120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308 mm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3880326-48BC-46A2-8F3C-0CE177C8FE9F}"/>
                  </a:ext>
                </a:extLst>
              </p:cNvPr>
              <p:cNvSpPr txBox="1"/>
              <p:nvPr/>
            </p:nvSpPr>
            <p:spPr>
              <a:xfrm>
                <a:off x="1877366" y="1085221"/>
                <a:ext cx="703384" cy="27130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t">
                <a:noAutofit/>
              </a:bodyPr>
              <a:lstStyle/>
              <a:p>
                <a:r>
                  <a:rPr lang="en-ES" sz="120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308 mm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CD766A84-04D4-4B3F-B810-2E88074213A5}"/>
                  </a:ext>
                </a:extLst>
              </p:cNvPr>
              <p:cNvSpPr/>
              <p:nvPr/>
            </p:nvSpPr>
            <p:spPr>
              <a:xfrm>
                <a:off x="964642" y="1285309"/>
                <a:ext cx="703384" cy="1362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ES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2B3CBD1-C97E-4A45-98F5-05DA6462BE4B}"/>
                </a:ext>
              </a:extLst>
            </p:cNvPr>
            <p:cNvSpPr txBox="1"/>
            <p:nvPr/>
          </p:nvSpPr>
          <p:spPr>
            <a:xfrm>
              <a:off x="7325249" y="3047047"/>
              <a:ext cx="703384" cy="271306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91440" tIns="45720" rIns="91440" bIns="45720" rtlCol="0" anchor="t">
              <a:noAutofit/>
            </a:bodyPr>
            <a:lstStyle/>
            <a:p>
              <a:r>
                <a:rPr lang="en-ES" sz="1600" b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308 mm</a:t>
              </a:r>
            </a:p>
            <a:p>
              <a:endParaRPr lang="en-E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BB898E0-8B2D-4E09-BF49-002BC0933EAB}"/>
              </a:ext>
            </a:extLst>
          </p:cNvPr>
          <p:cNvSpPr txBox="1"/>
          <p:nvPr/>
        </p:nvSpPr>
        <p:spPr>
          <a:xfrm>
            <a:off x="8278515" y="4099863"/>
            <a:ext cx="2664641" cy="137411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ES" i="1" dirty="0">
                <a:latin typeface="Arial" panose="020B0604020202020204" pitchFamily="34" charset="0"/>
                <a:cs typeface="Arial" panose="020B0604020202020204" pitchFamily="34" charset="0"/>
              </a:rPr>
              <a:t>But </a:t>
            </a:r>
            <a:r>
              <a:rPr lang="en-ES" b="1" i="1" dirty="0">
                <a:latin typeface="Arial" panose="020B0604020202020204" pitchFamily="34" charset="0"/>
                <a:cs typeface="Arial" panose="020B0604020202020204" pitchFamily="34" charset="0"/>
              </a:rPr>
              <a:t>3 will be used for </a:t>
            </a:r>
          </a:p>
          <a:p>
            <a:r>
              <a:rPr lang="en-ES" b="1" i="1" dirty="0">
                <a:latin typeface="Arial" panose="020B0604020202020204" pitchFamily="34" charset="0"/>
                <a:cs typeface="Arial" panose="020B0604020202020204" pitchFamily="34" charset="0"/>
              </a:rPr>
              <a:t>the Accelerator</a:t>
            </a:r>
            <a:r>
              <a:rPr lang="en-ES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i="1" dirty="0">
                <a:latin typeface="Arial" panose="020B0604020202020204" pitchFamily="34" charset="0"/>
                <a:cs typeface="Arial" panose="020B0604020202020204" pitchFamily="34" charset="0"/>
              </a:rPr>
              <a:t>1 for Injection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i="1" dirty="0">
                <a:latin typeface="Arial" panose="020B0604020202020204" pitchFamily="34" charset="0"/>
                <a:cs typeface="Arial" panose="020B0604020202020204" pitchFamily="34" charset="0"/>
              </a:rPr>
              <a:t>2 for RF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FE4EDB-5390-4C59-99B5-FB1CB1772A5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0F2F82B-C17B-4695-B91C-A279F7F6ABC9}" type="datetime1">
              <a:rPr lang="en-US" smtClean="0"/>
              <a:t>10/10/22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85056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8E4A7-E54D-4CF7-A33B-EF6FE8A6B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ALBA-II </a:t>
            </a:r>
            <a:r>
              <a:rPr lang="es-ES" dirty="0" err="1"/>
              <a:t>implementation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3E6B6-6089-49FE-A3F1-53BB83DA18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www.albasynchrotron.es</a:t>
            </a:r>
            <a:endParaRPr lang="es-E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C27D1A-B715-42EB-B5D1-3E8851823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708" y="1380719"/>
            <a:ext cx="6208734" cy="49166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AA4542-C145-401B-B31C-5F47B2B41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6442" y="1380719"/>
            <a:ext cx="5165558" cy="290085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487E1EA-55E8-4050-8C4B-30E2210B8CE6}"/>
              </a:ext>
            </a:extLst>
          </p:cNvPr>
          <p:cNvSpPr txBox="1"/>
          <p:nvPr/>
        </p:nvSpPr>
        <p:spPr>
          <a:xfrm>
            <a:off x="7486914" y="4324242"/>
            <a:ext cx="37713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ES" i="1" dirty="0"/>
              <a:t>Possible long beamlines at</a:t>
            </a:r>
            <a:br>
              <a:rPr lang="en-ES" i="1" dirty="0"/>
            </a:br>
            <a:r>
              <a:rPr lang="en-ES" i="1" dirty="0"/>
              <a:t>BL02-ID , BL03-Bend, BL04-ID, BL08-ID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527B5D-42AD-4AF5-B518-95BEB91442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5065B4A-F9B2-4F23-8744-9D7584EDD7FF}" type="datetime1">
              <a:rPr lang="en-US" smtClean="0"/>
              <a:t>10/10/22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57032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8E4A7-E54D-4CF7-A33B-EF6FE8A6B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ALBA-II </a:t>
            </a:r>
            <a:r>
              <a:rPr lang="es-ES" dirty="0" err="1"/>
              <a:t>Implementation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3E6B6-6089-49FE-A3F1-53BB83DA18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www.albasynchrotron.es</a:t>
            </a:r>
            <a:endParaRPr lang="es-ES" dirty="0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A8FC8C6E-7A58-4F72-9458-FB82699A3DB1}"/>
              </a:ext>
            </a:extLst>
          </p:cNvPr>
          <p:cNvSpPr txBox="1">
            <a:spLocks/>
          </p:cNvSpPr>
          <p:nvPr/>
        </p:nvSpPr>
        <p:spPr>
          <a:xfrm>
            <a:off x="2967684" y="864815"/>
            <a:ext cx="8682009" cy="53578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2"/>
                </a:solidFill>
              </a:rPr>
              <a:t>Magnets</a:t>
            </a:r>
          </a:p>
          <a:p>
            <a:pPr lvl="1"/>
            <a:r>
              <a:rPr lang="en-US" sz="1800" b="1" dirty="0">
                <a:solidFill>
                  <a:srgbClr val="44546A"/>
                </a:solidFill>
              </a:rPr>
              <a:t>∼ 600 magnets</a:t>
            </a:r>
          </a:p>
          <a:p>
            <a:pPr lvl="1"/>
            <a:r>
              <a:rPr lang="en-US" sz="1800" b="1" dirty="0">
                <a:solidFill>
                  <a:schemeClr val="tx2"/>
                </a:solidFill>
              </a:rPr>
              <a:t>With power supplies</a:t>
            </a:r>
          </a:p>
          <a:p>
            <a:pPr lvl="1"/>
            <a:r>
              <a:rPr lang="en-US" sz="1800" b="1" dirty="0">
                <a:solidFill>
                  <a:schemeClr val="tx2"/>
                </a:solidFill>
              </a:rPr>
              <a:t>Some, permanent magnets?</a:t>
            </a:r>
          </a:p>
          <a:p>
            <a:endParaRPr lang="en-US" sz="2000" b="1" dirty="0">
              <a:solidFill>
                <a:schemeClr val="tx2"/>
              </a:solidFill>
            </a:endParaRPr>
          </a:p>
          <a:p>
            <a:r>
              <a:rPr lang="en-US" sz="2000" b="1" dirty="0">
                <a:solidFill>
                  <a:schemeClr val="tx2"/>
                </a:solidFill>
              </a:rPr>
              <a:t>Vacuum chambers</a:t>
            </a:r>
          </a:p>
          <a:p>
            <a:pPr lvl="1"/>
            <a:r>
              <a:rPr lang="en-US" sz="1800" b="1" dirty="0">
                <a:solidFill>
                  <a:srgbClr val="44546A"/>
                </a:solidFill>
              </a:rPr>
              <a:t>∼ 270 m vacuum chambers</a:t>
            </a:r>
          </a:p>
          <a:p>
            <a:pPr lvl="1"/>
            <a:r>
              <a:rPr lang="en-US" sz="1800" b="1" dirty="0">
                <a:solidFill>
                  <a:srgbClr val="44546A"/>
                </a:solidFill>
              </a:rPr>
              <a:t>SS, Cu, NEG coated</a:t>
            </a:r>
          </a:p>
          <a:p>
            <a:endParaRPr lang="en-US" sz="2000" b="1" dirty="0">
              <a:solidFill>
                <a:schemeClr val="tx2"/>
              </a:solidFill>
            </a:endParaRPr>
          </a:p>
          <a:p>
            <a:r>
              <a:rPr lang="en-US" sz="2000" b="1" dirty="0">
                <a:solidFill>
                  <a:schemeClr val="tx2"/>
                </a:solidFill>
              </a:rPr>
              <a:t>Girders</a:t>
            </a:r>
          </a:p>
          <a:p>
            <a:pPr lvl="1"/>
            <a:r>
              <a:rPr lang="en-US" sz="1800" b="1" dirty="0">
                <a:solidFill>
                  <a:schemeClr val="tx2"/>
                </a:solidFill>
              </a:rPr>
              <a:t>High vibration modes</a:t>
            </a:r>
          </a:p>
          <a:p>
            <a:pPr lvl="1"/>
            <a:r>
              <a:rPr lang="en-US" sz="1800" b="1" dirty="0">
                <a:solidFill>
                  <a:schemeClr val="tx2"/>
                </a:solidFill>
              </a:rPr>
              <a:t>High precision remote movement</a:t>
            </a:r>
          </a:p>
          <a:p>
            <a:endParaRPr lang="en-US" sz="2000" b="1" dirty="0">
              <a:solidFill>
                <a:schemeClr val="tx2"/>
              </a:solidFill>
            </a:endParaRPr>
          </a:p>
          <a:p>
            <a:r>
              <a:rPr lang="en-US" sz="2000" b="1" dirty="0">
                <a:solidFill>
                  <a:schemeClr val="tx2"/>
                </a:solidFill>
              </a:rPr>
              <a:t>Many others:</a:t>
            </a:r>
          </a:p>
          <a:p>
            <a:pPr lvl="1"/>
            <a:r>
              <a:rPr lang="en-US" sz="1900" b="1" dirty="0">
                <a:solidFill>
                  <a:srgbClr val="32A79B"/>
                </a:solidFill>
              </a:rPr>
              <a:t>Upgrade RF system with SSPA and 3</a:t>
            </a:r>
            <a:r>
              <a:rPr lang="en-US" sz="1900" b="1" baseline="30000" dirty="0">
                <a:solidFill>
                  <a:srgbClr val="32A79B"/>
                </a:solidFill>
              </a:rPr>
              <a:t>rd</a:t>
            </a:r>
            <a:r>
              <a:rPr lang="en-US" sz="1900" b="1" dirty="0">
                <a:solidFill>
                  <a:srgbClr val="32A79B"/>
                </a:solidFill>
              </a:rPr>
              <a:t> Harmonic Cavity</a:t>
            </a:r>
          </a:p>
          <a:p>
            <a:pPr lvl="1"/>
            <a:r>
              <a:rPr lang="en-US" sz="1800" b="1" dirty="0">
                <a:solidFill>
                  <a:schemeClr val="tx2"/>
                </a:solidFill>
              </a:rPr>
              <a:t>New Diagnostics equipment</a:t>
            </a:r>
          </a:p>
          <a:p>
            <a:pPr lvl="1"/>
            <a:r>
              <a:rPr lang="en-US" sz="1800" b="1" dirty="0">
                <a:solidFill>
                  <a:schemeClr val="tx2"/>
                </a:solidFill>
              </a:rPr>
              <a:t>New Insertion Devices</a:t>
            </a:r>
          </a:p>
          <a:p>
            <a:pPr lvl="1"/>
            <a:r>
              <a:rPr lang="en-US" sz="1800" b="1" dirty="0">
                <a:solidFill>
                  <a:schemeClr val="tx2"/>
                </a:solidFill>
              </a:rPr>
              <a:t>…</a:t>
            </a:r>
          </a:p>
          <a:p>
            <a:pPr lvl="1"/>
            <a:endParaRPr lang="en-US" sz="1800" b="1" dirty="0">
              <a:solidFill>
                <a:schemeClr val="tx2"/>
              </a:solidFill>
            </a:endParaRPr>
          </a:p>
          <a:p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BC67B8EB-B55D-4AA6-8CA9-E58627CF543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D34C31D-3693-4CAC-9D77-7503CA3213EC}" type="datetime1">
              <a:rPr lang="en-US" smtClean="0"/>
              <a:t>10/10/22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56302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8E4A7-E54D-4CF7-A33B-EF6FE8A6B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ALBA-II </a:t>
            </a:r>
            <a:r>
              <a:rPr lang="es-ES" dirty="0" err="1"/>
              <a:t>Main</a:t>
            </a:r>
            <a:r>
              <a:rPr lang="es-ES" dirty="0"/>
              <a:t> </a:t>
            </a:r>
            <a:r>
              <a:rPr lang="es-ES" dirty="0" err="1"/>
              <a:t>System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3E6B6-6089-49FE-A3F1-53BB83DA18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www.albasynchrotron.es</a:t>
            </a:r>
            <a:endParaRPr lang="es-E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DD8FF94-13E2-47F6-B55E-91E54014956A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/>
          <a:srcRect l="11991" r="52383" b="7084"/>
          <a:stretch/>
        </p:blipFill>
        <p:spPr>
          <a:xfrm>
            <a:off x="779205" y="2819410"/>
            <a:ext cx="2910980" cy="2760716"/>
          </a:xfrm>
          <a:prstGeom prst="rect">
            <a:avLst/>
          </a:prstGeom>
        </p:spPr>
      </p:pic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A8FC8C6E-7A58-4F72-9458-FB82699A3DB1}"/>
              </a:ext>
            </a:extLst>
          </p:cNvPr>
          <p:cNvSpPr txBox="1">
            <a:spLocks/>
          </p:cNvSpPr>
          <p:nvPr/>
        </p:nvSpPr>
        <p:spPr>
          <a:xfrm>
            <a:off x="838200" y="1294253"/>
            <a:ext cx="8515350" cy="5194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2"/>
                </a:solidFill>
              </a:rPr>
              <a:t>500 MHz </a:t>
            </a:r>
            <a:r>
              <a:rPr lang="en-US" sz="2000" b="1" dirty="0">
                <a:solidFill>
                  <a:srgbClr val="009282"/>
                </a:solidFill>
              </a:rPr>
              <a:t>EU HOM cavities.</a:t>
            </a:r>
          </a:p>
          <a:p>
            <a:r>
              <a:rPr lang="en-US" sz="2000" b="1" dirty="0">
                <a:solidFill>
                  <a:srgbClr val="009282"/>
                </a:solidFill>
              </a:rPr>
              <a:t>IOT</a:t>
            </a:r>
            <a:r>
              <a:rPr lang="en-US" sz="2000" b="1" dirty="0">
                <a:solidFill>
                  <a:schemeClr val="tx2"/>
                </a:solidFill>
              </a:rPr>
              <a:t> based transmitter </a:t>
            </a:r>
            <a:r>
              <a:rPr lang="en-US" sz="2000" b="1" dirty="0">
                <a:solidFill>
                  <a:srgbClr val="009282"/>
                </a:solidFill>
              </a:rPr>
              <a:t>replaced by SSPA.</a:t>
            </a:r>
          </a:p>
          <a:p>
            <a:r>
              <a:rPr lang="en-US" sz="2000" b="1" dirty="0">
                <a:solidFill>
                  <a:schemeClr val="tx2"/>
                </a:solidFill>
              </a:rPr>
              <a:t>Main RF parameters:</a:t>
            </a:r>
          </a:p>
          <a:p>
            <a:endParaRPr lang="en-US" sz="2000" b="1" dirty="0">
              <a:solidFill>
                <a:schemeClr val="tx2"/>
              </a:solidFill>
            </a:endParaRPr>
          </a:p>
          <a:p>
            <a:pPr lvl="1"/>
            <a:endParaRPr lang="en-US" sz="1800" b="1" dirty="0">
              <a:solidFill>
                <a:schemeClr val="tx2"/>
              </a:solidFill>
            </a:endParaRPr>
          </a:p>
          <a:p>
            <a:endParaRPr lang="en-US" sz="2000" b="1" dirty="0">
              <a:solidFill>
                <a:schemeClr val="tx2"/>
              </a:solidFill>
            </a:endParaRPr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F578D162-F96E-4FC9-AFCC-5BCC9A9629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770" t="11723" r="10786" b="7084"/>
          <a:stretch/>
        </p:blipFill>
        <p:spPr>
          <a:xfrm>
            <a:off x="3718721" y="2819410"/>
            <a:ext cx="2749191" cy="27567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C2DBA9-8CC3-4B89-BFEC-3E064673E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895" y="2114026"/>
            <a:ext cx="4670283" cy="3466099"/>
          </a:xfrm>
          <a:prstGeom prst="rect">
            <a:avLst/>
          </a:prstGeom>
        </p:spPr>
      </p:pic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0EC8587B-1E3F-4CE9-A0A0-CA9E0BEA64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698E0C6-C91C-464E-A1C8-94B1B0388C87}" type="datetime1">
              <a:rPr lang="en-US" smtClean="0"/>
              <a:t>10/10/22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814736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507C8621-44A2-4B2A-8FC5-4FF3EB44D762}" vid="{A0AAD08A-43F7-48C8-89B1-AF36EE3ED6D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ALBAII_Presentation</Template>
  <TotalTime>3881</TotalTime>
  <Words>1030</Words>
  <Application>Microsoft Macintosh PowerPoint</Application>
  <PresentationFormat>Widescreen</PresentationFormat>
  <Paragraphs>313</Paragraphs>
  <Slides>18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Cambria</vt:lpstr>
      <vt:lpstr>Cambria Math</vt:lpstr>
      <vt:lpstr>ClanOT-Book</vt:lpstr>
      <vt:lpstr>Roboto</vt:lpstr>
      <vt:lpstr>Times New Roman</vt:lpstr>
      <vt:lpstr>Tema de Office</vt:lpstr>
      <vt:lpstr>Radiofrequency for ALBA-II</vt:lpstr>
      <vt:lpstr>Outline</vt:lpstr>
      <vt:lpstr>ALBA-II Objective</vt:lpstr>
      <vt:lpstr>Optimization parameters</vt:lpstr>
      <vt:lpstr>ALBA-II lattice</vt:lpstr>
      <vt:lpstr>ALBA-II straight sections for IDs</vt:lpstr>
      <vt:lpstr>ALBA-II implementation</vt:lpstr>
      <vt:lpstr>ALBA-II Implementation</vt:lpstr>
      <vt:lpstr>ALBA-II Main System</vt:lpstr>
      <vt:lpstr>ALBA-II Main System</vt:lpstr>
      <vt:lpstr>ALBA-II Harmonic System</vt:lpstr>
      <vt:lpstr>ALBA-II Harmonic System</vt:lpstr>
      <vt:lpstr>ALBA-II Harmonic System</vt:lpstr>
      <vt:lpstr>ALBA-II Harmonic System</vt:lpstr>
      <vt:lpstr>ALBA-II Harmonic System</vt:lpstr>
      <vt:lpstr>PowerPoint Presentation</vt:lpstr>
      <vt:lpstr>ALBA-II IDs ports</vt:lpstr>
      <vt:lpstr>PowerPoint Presentation</vt:lpstr>
    </vt:vector>
  </TitlesOfParts>
  <Manager/>
  <Company>CELLS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Pol Solans Rossell</dc:creator>
  <cp:keywords/>
  <dc:description/>
  <cp:lastModifiedBy>Francis Perez</cp:lastModifiedBy>
  <cp:revision>52</cp:revision>
  <dcterms:created xsi:type="dcterms:W3CDTF">2022-09-16T10:05:26Z</dcterms:created>
  <dcterms:modified xsi:type="dcterms:W3CDTF">2022-10-10T16:35:24Z</dcterms:modified>
  <cp:category/>
</cp:coreProperties>
</file>