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68" r:id="rId2"/>
    <p:sldId id="266" r:id="rId3"/>
    <p:sldId id="306" r:id="rId4"/>
    <p:sldId id="307" r:id="rId5"/>
    <p:sldId id="313" r:id="rId6"/>
    <p:sldId id="308" r:id="rId7"/>
    <p:sldId id="312" r:id="rId8"/>
    <p:sldId id="279" r:id="rId9"/>
    <p:sldId id="310" r:id="rId10"/>
    <p:sldId id="309" r:id="rId11"/>
    <p:sldId id="282" r:id="rId12"/>
    <p:sldId id="311" r:id="rId13"/>
    <p:sldId id="303" r:id="rId14"/>
    <p:sldId id="278" r:id="rId15"/>
  </p:sldIdLst>
  <p:sldSz cx="12192000" cy="6858000"/>
  <p:notesSz cx="6794500" cy="99314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4123"/>
    <a:srgbClr val="F7BC79"/>
    <a:srgbClr val="BFBFBF"/>
    <a:srgbClr val="FFCC99"/>
    <a:srgbClr val="E7F0F9"/>
    <a:srgbClr val="CBD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8" autoAdjust="0"/>
    <p:restoredTop sz="94672" autoAdjust="0"/>
  </p:normalViewPr>
  <p:slideViewPr>
    <p:cSldViewPr showGuides="1">
      <p:cViewPr varScale="1">
        <p:scale>
          <a:sx n="118" d="100"/>
          <a:sy n="118" d="100"/>
        </p:scale>
        <p:origin x="120" y="228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448769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Technical Advisory Committee Meeting March 2021 | PETRA IV WP 2.11 - RF-systems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ruediger.onken@desy.de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12191997" cy="3428999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8000" y="1440000"/>
            <a:ext cx="11376025" cy="1099777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PETRA-IV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2000" y="2484000"/>
            <a:ext cx="11376025" cy="88933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Overview from the perspective of rf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HarmonLip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32000" y="4104000"/>
            <a:ext cx="11369548" cy="700373"/>
          </a:xfrm>
        </p:spPr>
        <p:txBody>
          <a:bodyPr/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Rüdiger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Onken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DESY - MHF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Lund, October 11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2022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540000"/>
            <a:ext cx="23444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RF-System design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</a:t>
            </a:r>
            <a:r>
              <a:rPr lang="en-US" dirty="0" err="1"/>
              <a:t>HarmonLip</a:t>
            </a:r>
            <a:r>
              <a:rPr lang="en-US" dirty="0"/>
              <a:t> | October 2022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FA9945-8CDD-4CD6-8CBE-3A1ACDA2B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8A3D20D-7CCD-43B4-8727-FA8F5E0E4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7" y="1080120"/>
            <a:ext cx="4858265" cy="5517232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BBDB814-318E-45C5-9CB5-41D02B9CF27D}"/>
              </a:ext>
            </a:extLst>
          </p:cNvPr>
          <p:cNvGrpSpPr/>
          <p:nvPr/>
        </p:nvGrpSpPr>
        <p:grpSpPr>
          <a:xfrm>
            <a:off x="6240016" y="1340768"/>
            <a:ext cx="5349011" cy="3934096"/>
            <a:chOff x="6023991" y="1700808"/>
            <a:chExt cx="5349011" cy="3934096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DBD8C51-65E8-4EBD-9A1E-825F87AE5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3991" y="1700808"/>
              <a:ext cx="1656185" cy="1880827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D3F6B454-F7E3-47E8-899C-55ECA9669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4192" y="1700808"/>
              <a:ext cx="1656185" cy="1880827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16F53E86-76BF-4FA3-A293-6BA293656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6259" y="1700808"/>
              <a:ext cx="1656185" cy="1880827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5C73FE2C-EDB0-4B7B-B3CD-2875246BE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4549" y="3754077"/>
              <a:ext cx="1656185" cy="1880827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1D40AA0-0393-4858-881A-1B34832E5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44750" y="3754077"/>
              <a:ext cx="1656185" cy="1880827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31F0419A-C5D0-4C02-AF2F-DC0E0A3F5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6817" y="3754077"/>
              <a:ext cx="1656185" cy="1880827"/>
            </a:xfrm>
            <a:prstGeom prst="rect">
              <a:avLst/>
            </a:prstGeom>
          </p:spPr>
        </p:pic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64F3BBE1-AA67-48BD-AB3E-54676147845C}"/>
              </a:ext>
            </a:extLst>
          </p:cNvPr>
          <p:cNvSpPr txBox="1"/>
          <p:nvPr/>
        </p:nvSpPr>
        <p:spPr>
          <a:xfrm>
            <a:off x="5519936" y="5253007"/>
            <a:ext cx="5925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Best compromise: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Trip compensation with not too many components involved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Trip of one sub-system should not cause a beam loss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If one sub-system fails, the other components are not excessively stressed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Control and regulation for a quartet are manageable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Shutdown of one system (=4 sub-systems) should be possible</a:t>
            </a:r>
            <a:endParaRPr lang="de-DE" sz="1200" b="1" dirty="0" err="1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D408152-F770-4D0D-8EA5-CE4B710D6111}"/>
              </a:ext>
            </a:extLst>
          </p:cNvPr>
          <p:cNvSpPr txBox="1"/>
          <p:nvPr/>
        </p:nvSpPr>
        <p:spPr>
          <a:xfrm rot="16200000">
            <a:off x="-2260237" y="3579659"/>
            <a:ext cx="5167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Detail, one rf-System = two Quartets of SSA &amp; cavities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3E72F07-548F-474F-B929-D02F2C4EC0B1}"/>
              </a:ext>
            </a:extLst>
          </p:cNvPr>
          <p:cNvSpPr txBox="1"/>
          <p:nvPr/>
        </p:nvSpPr>
        <p:spPr>
          <a:xfrm rot="16200000">
            <a:off x="5035687" y="3071959"/>
            <a:ext cx="1967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 rf-systems in total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8FA4FB0-DE20-4A2A-BDC2-02A138C437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Grouping / clustering – 6 RF-systems</a:t>
            </a:r>
          </a:p>
        </p:txBody>
      </p:sp>
    </p:spTree>
    <p:extLst>
      <p:ext uri="{BB962C8B-B14F-4D97-AF65-F5344CB8AC3E}">
        <p14:creationId xmlns:p14="http://schemas.microsoft.com/office/powerpoint/2010/main" val="2664010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871202E-A86B-415E-81E8-21AE0C3D8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921" y="765011"/>
            <a:ext cx="717151" cy="5534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Redundancy &amp; Trip-compensation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</a:t>
            </a:r>
            <a:r>
              <a:rPr lang="en-US" dirty="0" err="1"/>
              <a:t>HarmonLip</a:t>
            </a:r>
            <a:r>
              <a:rPr lang="en-US" dirty="0"/>
              <a:t> | October 2022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FA9945-8CDD-4CD6-8CBE-3A1ACDA2B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65" name="Textplatzhalter 7">
            <a:extLst>
              <a:ext uri="{FF2B5EF4-FFF2-40B4-BE49-F238E27FC236}">
                <a16:creationId xmlns:a16="http://schemas.microsoft.com/office/drawing/2014/main" id="{FC7C75B2-BC95-443D-BE87-B295F698B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The rf should not have the “ERROR pole position”</a:t>
            </a:r>
            <a:endParaRPr lang="de-DE" dirty="0"/>
          </a:p>
        </p:txBody>
      </p: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C657D118-5699-4619-948C-421FDEA5DD62}"/>
              </a:ext>
            </a:extLst>
          </p:cNvPr>
          <p:cNvGrpSpPr/>
          <p:nvPr/>
        </p:nvGrpSpPr>
        <p:grpSpPr>
          <a:xfrm>
            <a:off x="516111" y="1632580"/>
            <a:ext cx="2847897" cy="3236580"/>
            <a:chOff x="516111" y="2064628"/>
            <a:chExt cx="2847897" cy="3236580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33960312-06AD-4332-90A2-BBA272696ECD}"/>
                </a:ext>
              </a:extLst>
            </p:cNvPr>
            <p:cNvGrpSpPr/>
            <p:nvPr/>
          </p:nvGrpSpPr>
          <p:grpSpPr>
            <a:xfrm>
              <a:off x="516111" y="2064628"/>
              <a:ext cx="2681429" cy="2265737"/>
              <a:chOff x="516111" y="1242073"/>
              <a:chExt cx="2681429" cy="2265737"/>
            </a:xfrm>
          </p:grpSpPr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0F38C297-F87A-48DE-B500-076C82AE8BE3}"/>
                  </a:ext>
                </a:extLst>
              </p:cNvPr>
              <p:cNvGrpSpPr/>
              <p:nvPr/>
            </p:nvGrpSpPr>
            <p:grpSpPr>
              <a:xfrm>
                <a:off x="516111" y="1242073"/>
                <a:ext cx="2681429" cy="2265737"/>
                <a:chOff x="6023991" y="1700808"/>
                <a:chExt cx="5349011" cy="3934096"/>
              </a:xfrm>
            </p:grpSpPr>
            <p:pic>
              <p:nvPicPr>
                <p:cNvPr id="14" name="Grafik 13">
                  <a:extLst>
                    <a:ext uri="{FF2B5EF4-FFF2-40B4-BE49-F238E27FC236}">
                      <a16:creationId xmlns:a16="http://schemas.microsoft.com/office/drawing/2014/main" id="{FF9D5633-0F92-4E5A-B20E-E0800E466E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23991" y="1700808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15" name="Grafik 14">
                  <a:extLst>
                    <a:ext uri="{FF2B5EF4-FFF2-40B4-BE49-F238E27FC236}">
                      <a16:creationId xmlns:a16="http://schemas.microsoft.com/office/drawing/2014/main" id="{E04B0ADB-F219-4E61-967F-C006BE6159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24192" y="1700808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16" name="Grafik 15">
                  <a:extLst>
                    <a:ext uri="{FF2B5EF4-FFF2-40B4-BE49-F238E27FC236}">
                      <a16:creationId xmlns:a16="http://schemas.microsoft.com/office/drawing/2014/main" id="{0D1CC31B-32DC-4925-BEF5-B1DD3AA892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696259" y="1700808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17" name="Grafik 16">
                  <a:extLst>
                    <a:ext uri="{FF2B5EF4-FFF2-40B4-BE49-F238E27FC236}">
                      <a16:creationId xmlns:a16="http://schemas.microsoft.com/office/drawing/2014/main" id="{9000CBB3-E041-45FD-8543-FF1A25FC61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44549" y="3754077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18" name="Grafik 17">
                  <a:extLst>
                    <a:ext uri="{FF2B5EF4-FFF2-40B4-BE49-F238E27FC236}">
                      <a16:creationId xmlns:a16="http://schemas.microsoft.com/office/drawing/2014/main" id="{2622DA88-57A0-4920-A9DC-019B13BDDF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44750" y="3754077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19" name="Grafik 18">
                  <a:extLst>
                    <a:ext uri="{FF2B5EF4-FFF2-40B4-BE49-F238E27FC236}">
                      <a16:creationId xmlns:a16="http://schemas.microsoft.com/office/drawing/2014/main" id="{BD873871-E90D-4350-8023-F22F9B7E83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716817" y="3754077"/>
                  <a:ext cx="1656185" cy="1880827"/>
                </a:xfrm>
                <a:prstGeom prst="rect">
                  <a:avLst/>
                </a:prstGeom>
              </p:spPr>
            </p:pic>
          </p:grp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E387C00-ECF2-4232-9C27-36DF2386FE2C}"/>
                  </a:ext>
                </a:extLst>
              </p:cNvPr>
              <p:cNvSpPr txBox="1"/>
              <p:nvPr/>
            </p:nvSpPr>
            <p:spPr>
              <a:xfrm>
                <a:off x="2833174" y="2379638"/>
                <a:ext cx="149231" cy="2239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</a:t>
                </a:r>
                <a:endParaRPr lang="de-DE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6" name="Sprechblase: rechteckig mit abgerundeten Ecken 65">
              <a:extLst>
                <a:ext uri="{FF2B5EF4-FFF2-40B4-BE49-F238E27FC236}">
                  <a16:creationId xmlns:a16="http://schemas.microsoft.com/office/drawing/2014/main" id="{A138AFAC-93BB-4A35-9D8F-BBFCFA0739EB}"/>
                </a:ext>
              </a:extLst>
            </p:cNvPr>
            <p:cNvSpPr/>
            <p:nvPr/>
          </p:nvSpPr>
          <p:spPr>
            <a:xfrm>
              <a:off x="516111" y="4493252"/>
              <a:ext cx="1416667" cy="797318"/>
            </a:xfrm>
            <a:prstGeom prst="wedgeRoundRectCallout">
              <a:avLst>
                <a:gd name="adj1" fmla="val -12485"/>
                <a:gd name="adj2" fmla="val -16694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Sub-system : power: 56.4 kW</a:t>
              </a: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</a:rPr>
                <a:t>U</a:t>
              </a:r>
              <a:r>
                <a:rPr lang="en-US" sz="1200" baseline="-25000" dirty="0" err="1">
                  <a:solidFill>
                    <a:schemeClr val="tx1"/>
                  </a:solidFill>
                </a:rPr>
                <a:t>c</a:t>
              </a:r>
              <a:r>
                <a:rPr lang="en-US" sz="1200" dirty="0">
                  <a:solidFill>
                    <a:schemeClr val="tx1"/>
                  </a:solidFill>
                </a:rPr>
                <a:t>: 333 kV</a:t>
              </a:r>
            </a:p>
            <a:p>
              <a:pPr algn="ctr"/>
              <a:r>
                <a:rPr lang="de-DE" sz="12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≙ 1.1 MV/m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7" name="Sprechblase: rechteckig mit abgerundeten Ecken 66">
              <a:extLst>
                <a:ext uri="{FF2B5EF4-FFF2-40B4-BE49-F238E27FC236}">
                  <a16:creationId xmlns:a16="http://schemas.microsoft.com/office/drawing/2014/main" id="{222E576A-95A0-4695-B370-875B55852CE9}"/>
                </a:ext>
              </a:extLst>
            </p:cNvPr>
            <p:cNvSpPr/>
            <p:nvPr/>
          </p:nvSpPr>
          <p:spPr>
            <a:xfrm>
              <a:off x="1947341" y="4503890"/>
              <a:ext cx="1416667" cy="797318"/>
            </a:xfrm>
            <a:prstGeom prst="wedgeRoundRectCallout">
              <a:avLst>
                <a:gd name="adj1" fmla="val 18865"/>
                <a:gd name="adj2" fmla="val -16551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Sub-system : power: 82.8 kW</a:t>
              </a: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</a:rPr>
                <a:t>U</a:t>
              </a:r>
              <a:r>
                <a:rPr lang="en-US" sz="1200" baseline="-25000" dirty="0" err="1">
                  <a:solidFill>
                    <a:schemeClr val="tx1"/>
                  </a:solidFill>
                </a:rPr>
                <a:t>c</a:t>
              </a:r>
              <a:r>
                <a:rPr lang="en-US" sz="1200" dirty="0">
                  <a:solidFill>
                    <a:schemeClr val="tx1"/>
                  </a:solidFill>
                </a:rPr>
                <a:t>: 444 kV</a:t>
              </a:r>
            </a:p>
            <a:p>
              <a:pPr algn="ctr"/>
              <a:r>
                <a:rPr lang="de-DE" sz="12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≙ 1.5 MV/m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107EE3D7-3D9D-49FE-B369-DB820BFF1BA1}"/>
              </a:ext>
            </a:extLst>
          </p:cNvPr>
          <p:cNvGrpSpPr/>
          <p:nvPr/>
        </p:nvGrpSpPr>
        <p:grpSpPr>
          <a:xfrm>
            <a:off x="3719736" y="1504327"/>
            <a:ext cx="3096344" cy="3354194"/>
            <a:chOff x="4223792" y="1936375"/>
            <a:chExt cx="3096344" cy="3354194"/>
          </a:xfrm>
        </p:grpSpPr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8D7E33D8-347C-4505-91CB-650F3E1A9381}"/>
                </a:ext>
              </a:extLst>
            </p:cNvPr>
            <p:cNvGrpSpPr/>
            <p:nvPr/>
          </p:nvGrpSpPr>
          <p:grpSpPr>
            <a:xfrm>
              <a:off x="4223792" y="1936375"/>
              <a:ext cx="2880320" cy="2393990"/>
              <a:chOff x="3705393" y="1093097"/>
              <a:chExt cx="2880320" cy="2393990"/>
            </a:xfrm>
          </p:grpSpPr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D3A09CC2-546D-4E57-8F80-56E4168D74F5}"/>
                  </a:ext>
                </a:extLst>
              </p:cNvPr>
              <p:cNvGrpSpPr/>
              <p:nvPr/>
            </p:nvGrpSpPr>
            <p:grpSpPr>
              <a:xfrm>
                <a:off x="3705393" y="1307494"/>
                <a:ext cx="2880320" cy="2179593"/>
                <a:chOff x="6023991" y="1700808"/>
                <a:chExt cx="5349011" cy="3934096"/>
              </a:xfrm>
            </p:grpSpPr>
            <p:pic>
              <p:nvPicPr>
                <p:cNvPr id="24" name="Grafik 23">
                  <a:extLst>
                    <a:ext uri="{FF2B5EF4-FFF2-40B4-BE49-F238E27FC236}">
                      <a16:creationId xmlns:a16="http://schemas.microsoft.com/office/drawing/2014/main" id="{F8C9B1CC-07E3-4510-897C-CCCDCD9EE2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23991" y="1700808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25" name="Grafik 24">
                  <a:extLst>
                    <a:ext uri="{FF2B5EF4-FFF2-40B4-BE49-F238E27FC236}">
                      <a16:creationId xmlns:a16="http://schemas.microsoft.com/office/drawing/2014/main" id="{DAF4FA7E-A9CC-45D7-8634-EA765EADED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24192" y="1700808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26" name="Grafik 25">
                  <a:extLst>
                    <a:ext uri="{FF2B5EF4-FFF2-40B4-BE49-F238E27FC236}">
                      <a16:creationId xmlns:a16="http://schemas.microsoft.com/office/drawing/2014/main" id="{F0B9B20D-6966-4073-902B-E7545F09DF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696259" y="1700808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27" name="Grafik 26">
                  <a:extLst>
                    <a:ext uri="{FF2B5EF4-FFF2-40B4-BE49-F238E27FC236}">
                      <a16:creationId xmlns:a16="http://schemas.microsoft.com/office/drawing/2014/main" id="{AC11767E-9BD8-4B1B-A546-64FA46745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44549" y="3754077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28" name="Grafik 27">
                  <a:extLst>
                    <a:ext uri="{FF2B5EF4-FFF2-40B4-BE49-F238E27FC236}">
                      <a16:creationId xmlns:a16="http://schemas.microsoft.com/office/drawing/2014/main" id="{DD6EA36D-02EC-43D8-A166-4F61AAB9FD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44750" y="3754077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29" name="Grafik 28">
                  <a:extLst>
                    <a:ext uri="{FF2B5EF4-FFF2-40B4-BE49-F238E27FC236}">
                      <a16:creationId xmlns:a16="http://schemas.microsoft.com/office/drawing/2014/main" id="{FAC574FD-7BE6-46E9-B355-85AFA9B960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716817" y="3754077"/>
                  <a:ext cx="1656185" cy="1880827"/>
                </a:xfrm>
                <a:prstGeom prst="rect">
                  <a:avLst/>
                </a:prstGeom>
              </p:spPr>
            </p:pic>
          </p:grp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6E4E82F3-14D9-41A2-B8AD-62F734328657}"/>
                  </a:ext>
                </a:extLst>
              </p:cNvPr>
              <p:cNvSpPr txBox="1"/>
              <p:nvPr/>
            </p:nvSpPr>
            <p:spPr>
              <a:xfrm>
                <a:off x="6192966" y="2403145"/>
                <a:ext cx="149231" cy="2239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</a:t>
                </a:r>
                <a:endParaRPr lang="de-DE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712C5250-FA2D-4928-8A9A-C5AD7F1EE2E2}"/>
                  </a:ext>
                </a:extLst>
              </p:cNvPr>
              <p:cNvSpPr txBox="1"/>
              <p:nvPr/>
            </p:nvSpPr>
            <p:spPr>
              <a:xfrm>
                <a:off x="3911126" y="1093097"/>
                <a:ext cx="686085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6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</a:t>
                </a:r>
                <a:endParaRPr lang="de-DE" sz="6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8" name="Sprechblase: rechteckig mit abgerundeten Ecken 67">
              <a:extLst>
                <a:ext uri="{FF2B5EF4-FFF2-40B4-BE49-F238E27FC236}">
                  <a16:creationId xmlns:a16="http://schemas.microsoft.com/office/drawing/2014/main" id="{559DC693-B4C4-4E2B-991F-2A4EA6AFBDBF}"/>
                </a:ext>
              </a:extLst>
            </p:cNvPr>
            <p:cNvSpPr/>
            <p:nvPr/>
          </p:nvSpPr>
          <p:spPr>
            <a:xfrm>
              <a:off x="4367808" y="4510212"/>
              <a:ext cx="1416667" cy="780357"/>
            </a:xfrm>
            <a:prstGeom prst="wedgeRoundRectCallout">
              <a:avLst>
                <a:gd name="adj1" fmla="val -19247"/>
                <a:gd name="adj2" fmla="val -167297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Sub-system : power: 71.9 kW</a:t>
              </a: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</a:rPr>
                <a:t>U</a:t>
              </a:r>
              <a:r>
                <a:rPr lang="en-US" sz="1200" baseline="-25000" dirty="0" err="1">
                  <a:solidFill>
                    <a:schemeClr val="tx1"/>
                  </a:solidFill>
                </a:rPr>
                <a:t>c</a:t>
              </a:r>
              <a:r>
                <a:rPr lang="en-US" sz="1200" dirty="0">
                  <a:solidFill>
                    <a:schemeClr val="tx1"/>
                  </a:solidFill>
                </a:rPr>
                <a:t>: 400 kV</a:t>
              </a:r>
            </a:p>
            <a:p>
              <a:pPr algn="ctr"/>
              <a:r>
                <a:rPr lang="de-DE" sz="12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≙ 1.3 MV/m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9" name="Sprechblase: rechteckig mit abgerundeten Ecken 68">
              <a:extLst>
                <a:ext uri="{FF2B5EF4-FFF2-40B4-BE49-F238E27FC236}">
                  <a16:creationId xmlns:a16="http://schemas.microsoft.com/office/drawing/2014/main" id="{35F793A5-42EF-447E-8198-F42E120DD6F2}"/>
                </a:ext>
              </a:extLst>
            </p:cNvPr>
            <p:cNvSpPr/>
            <p:nvPr/>
          </p:nvSpPr>
          <p:spPr>
            <a:xfrm>
              <a:off x="5799038" y="4520849"/>
              <a:ext cx="1521098" cy="769719"/>
            </a:xfrm>
            <a:prstGeom prst="wedgeRoundRectCallout">
              <a:avLst>
                <a:gd name="adj1" fmla="val 14815"/>
                <a:gd name="adj2" fmla="val -166528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Sub-system : power: 101.7 kW</a:t>
              </a: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</a:rPr>
                <a:t>U</a:t>
              </a:r>
              <a:r>
                <a:rPr lang="en-US" sz="1200" baseline="-25000" dirty="0" err="1">
                  <a:solidFill>
                    <a:schemeClr val="tx1"/>
                  </a:solidFill>
                </a:rPr>
                <a:t>c</a:t>
              </a:r>
              <a:r>
                <a:rPr lang="en-US" sz="1200" dirty="0">
                  <a:solidFill>
                    <a:schemeClr val="tx1"/>
                  </a:solidFill>
                </a:rPr>
                <a:t>: 533 kV</a:t>
              </a:r>
            </a:p>
            <a:p>
              <a:pPr algn="ctr"/>
              <a:r>
                <a:rPr lang="de-DE" sz="12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≙ 1.8 MV/m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2" name="Textfeld 71">
            <a:extLst>
              <a:ext uri="{FF2B5EF4-FFF2-40B4-BE49-F238E27FC236}">
                <a16:creationId xmlns:a16="http://schemas.microsoft.com/office/drawing/2014/main" id="{D29DABE4-B219-4F89-A8A2-845FA3B187A7}"/>
              </a:ext>
            </a:extLst>
          </p:cNvPr>
          <p:cNvSpPr txBox="1"/>
          <p:nvPr/>
        </p:nvSpPr>
        <p:spPr>
          <a:xfrm>
            <a:off x="553623" y="1139923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Normal operating</a:t>
            </a:r>
          </a:p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∑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US" sz="1200" b="1" baseline="-25000" dirty="0" err="1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: 8 MV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 1.33 MV/system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40F43BCE-F840-476B-AD6E-56495E4DEEEA}"/>
              </a:ext>
            </a:extLst>
          </p:cNvPr>
          <p:cNvSpPr txBox="1"/>
          <p:nvPr/>
        </p:nvSpPr>
        <p:spPr>
          <a:xfrm>
            <a:off x="3755633" y="1139923"/>
            <a:ext cx="2844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One system is off</a:t>
            </a:r>
          </a:p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∑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US" sz="1200" b="1" baseline="-25000" dirty="0" err="1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: 8 MV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 1.6 MV/system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3367251-8CEA-4204-9152-40BD152B749B}"/>
              </a:ext>
            </a:extLst>
          </p:cNvPr>
          <p:cNvSpPr txBox="1"/>
          <p:nvPr/>
        </p:nvSpPr>
        <p:spPr>
          <a:xfrm>
            <a:off x="6744073" y="1448936"/>
            <a:ext cx="52565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Concept: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Smooth shut-down of one system should be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Slow response to slow failures (shutdown of the subsystem in case e.g. of overtemperature in the cavity)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Arcs or vacuum events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blank out rf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3 remaining sub-systems take over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need of phase and amplitude jump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Not foreseen to compensate a trip of one system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165F285-959B-4E9B-8C87-84ECC52B8868}"/>
              </a:ext>
            </a:extLst>
          </p:cNvPr>
          <p:cNvSpPr txBox="1"/>
          <p:nvPr/>
        </p:nvSpPr>
        <p:spPr>
          <a:xfrm>
            <a:off x="541827" y="5110140"/>
            <a:ext cx="81615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Critical:</a:t>
            </a:r>
          </a:p>
          <a:p>
            <a:r>
              <a:rPr lang="en-US" sz="1600" dirty="0"/>
              <a:t>Tuning of either fundamental and 3</a:t>
            </a:r>
            <a:r>
              <a:rPr lang="en-US" sz="1600" baseline="30000" dirty="0"/>
              <a:t>rd</a:t>
            </a:r>
            <a:r>
              <a:rPr lang="en-US" sz="1600" dirty="0"/>
              <a:t> harmonic systems – to the beam and to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normal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error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transition between both cases</a:t>
            </a:r>
          </a:p>
        </p:txBody>
      </p:sp>
    </p:spTree>
    <p:extLst>
      <p:ext uri="{BB962C8B-B14F-4D97-AF65-F5344CB8AC3E}">
        <p14:creationId xmlns:p14="http://schemas.microsoft.com/office/powerpoint/2010/main" val="604403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Time-line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</a:t>
            </a:r>
            <a:r>
              <a:rPr lang="en-US" dirty="0" err="1"/>
              <a:t>HarmonLip</a:t>
            </a:r>
            <a:r>
              <a:rPr lang="en-US" dirty="0"/>
              <a:t> | October 2022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FA9945-8CDD-4CD6-8CBE-3A1ACDA2B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E6F6CB4-CB5C-4F1A-89F5-178ACECC5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6832"/>
            <a:ext cx="12192000" cy="443940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C9719DA-6E29-422B-819A-3052C5313AE4}"/>
              </a:ext>
            </a:extLst>
          </p:cNvPr>
          <p:cNvSpPr txBox="1"/>
          <p:nvPr/>
        </p:nvSpPr>
        <p:spPr>
          <a:xfrm>
            <a:off x="8328418" y="6330020"/>
            <a:ext cx="4535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Preliminary status, as of September 2022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678511A-9608-46DC-86B2-758A5FF3912E}"/>
              </a:ext>
            </a:extLst>
          </p:cNvPr>
          <p:cNvSpPr txBox="1"/>
          <p:nvPr/>
        </p:nvSpPr>
        <p:spPr>
          <a:xfrm>
            <a:off x="479376" y="886558"/>
            <a:ext cx="59766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Start procurement Jun.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All rf-parts should be delivered within 3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Planning &amp; construction of rf-building  Jan. 2025 – Jul.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P-III Shutdown Jan. 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P-IV Commissioning Aug. 2028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8F1E8E5-5D92-4B2C-B8D6-5D910321054B}"/>
              </a:ext>
            </a:extLst>
          </p:cNvPr>
          <p:cNvSpPr txBox="1"/>
          <p:nvPr/>
        </p:nvSpPr>
        <p:spPr>
          <a:xfrm>
            <a:off x="6888088" y="620688"/>
            <a:ext cx="144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 err="1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05BAFF2-C3BA-49C2-8EF2-604529B79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740" y="472755"/>
            <a:ext cx="1059069" cy="130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55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3C817BD6-4317-42A0-9D2F-8EF89E1E3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76" y="3645024"/>
            <a:ext cx="5327972" cy="269553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D0EF5E3-0B04-4BE4-9A3E-6A0F647FF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360" y="1302356"/>
            <a:ext cx="2655598" cy="25754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Optional 3</a:t>
            </a:r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harmonic-cavity design ideas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dirty="0"/>
              <a:t>| </a:t>
            </a:r>
            <a:r>
              <a:rPr lang="en-US" dirty="0" err="1"/>
              <a:t>HarmonLip</a:t>
            </a:r>
            <a:r>
              <a:rPr lang="en-US" dirty="0"/>
              <a:t> |October 2022 | PETRA IV - RF-systems</a:t>
            </a:r>
          </a:p>
          <a:p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FA9945-8CDD-4CD6-8CBE-3A1ACDA2BC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31144B6-B921-4CCA-8FEA-83EF838889D5}"/>
              </a:ext>
            </a:extLst>
          </p:cNvPr>
          <p:cNvSpPr txBox="1"/>
          <p:nvPr/>
        </p:nvSpPr>
        <p:spPr>
          <a:xfrm>
            <a:off x="407986" y="1185217"/>
            <a:ext cx="1022451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downscaled HOM-damped cavity is expensive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cooling circuits, input-coupler and plunger can not be scaled without 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increased HOM damping properties would be welcome</a:t>
            </a:r>
          </a:p>
          <a:p>
            <a:endParaRPr lang="en-US" sz="2000" dirty="0"/>
          </a:p>
          <a:p>
            <a:r>
              <a:rPr lang="en-US" sz="2000" b="1" dirty="0"/>
              <a:t>Are there any alternatives out there, that 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more simple?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less expensive?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more effective in HOM-damping than the downscaled HOM-damped cavity?</a:t>
            </a:r>
          </a:p>
          <a:p>
            <a:endParaRPr lang="en-US" sz="2000" dirty="0"/>
          </a:p>
          <a:p>
            <a:r>
              <a:rPr lang="en-US" sz="2000" b="1" dirty="0"/>
              <a:t>We found two promising candidates: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The „Choke Mode Cavity“ of T. </a:t>
            </a:r>
            <a:r>
              <a:rPr lang="en-US" sz="2000" dirty="0" err="1"/>
              <a:t>Shintake</a:t>
            </a:r>
            <a:r>
              <a:rPr lang="en-US" sz="2000" dirty="0"/>
              <a:t> </a:t>
            </a:r>
            <a:r>
              <a:rPr lang="en-US" sz="2400" b="1" dirty="0">
                <a:solidFill>
                  <a:srgbClr val="E64123"/>
                </a:solidFill>
              </a:rPr>
              <a:t>*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The „Single Mode Structure“ of </a:t>
            </a:r>
            <a:r>
              <a:rPr lang="en-US" sz="2000" dirty="0" err="1"/>
              <a:t>Herminghaus</a:t>
            </a:r>
            <a:r>
              <a:rPr lang="en-US" sz="2000" dirty="0"/>
              <a:t> </a:t>
            </a:r>
            <a:r>
              <a:rPr lang="en-US" sz="2400" dirty="0">
                <a:solidFill>
                  <a:srgbClr val="E64123"/>
                </a:solidFill>
              </a:rPr>
              <a:t>*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>
                <a:solidFill>
                  <a:srgbClr val="E6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*see Peters talk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FE3AF24-7790-4E0A-A392-42084E921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Motivation: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5897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Rüdiger Onken / Peter Hülsmann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WP 2.12 – RF-systems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ruediger.onken@desy.de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/ peter.huelsmann@desy.de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+49 40 8998 3453             / +49 40 8998 2782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A8F9450-2EDC-46E5-855D-A593499A18CF}"/>
              </a:ext>
            </a:extLst>
          </p:cNvPr>
          <p:cNvSpPr txBox="1">
            <a:spLocks/>
          </p:cNvSpPr>
          <p:nvPr/>
        </p:nvSpPr>
        <p:spPr>
          <a:xfrm>
            <a:off x="407988" y="349610"/>
            <a:ext cx="11376025" cy="35111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800" dirty="0" err="1"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de-DE" sz="8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88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endParaRPr lang="de-DE" sz="8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1271463" y="1282270"/>
            <a:ext cx="9469051" cy="501024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PETRA IV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(overview)</a:t>
            </a:r>
          </a:p>
          <a:p>
            <a:pPr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rf system</a:t>
            </a:r>
          </a:p>
          <a:p>
            <a:pPr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Optional 3rd harmonic-cavity design ideas</a:t>
            </a:r>
          </a:p>
          <a:p>
            <a:pPr marL="0" indent="0">
              <a:spcAft>
                <a:spcPts val="0"/>
              </a:spcAft>
              <a:buNone/>
            </a:pPr>
            <a:b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</a:t>
            </a:r>
            <a:r>
              <a:rPr lang="en-US" dirty="0" err="1"/>
              <a:t>HarmonLip</a:t>
            </a:r>
            <a:r>
              <a:rPr lang="en-US" dirty="0"/>
              <a:t> | October 2022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49A0CD1-61B9-4695-A028-01167E75D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328" y="3879806"/>
            <a:ext cx="2671854" cy="25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DESY site in Hamburg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</a:t>
            </a:r>
            <a:r>
              <a:rPr lang="en-US" dirty="0" err="1"/>
              <a:t>HarmonLip</a:t>
            </a:r>
            <a:r>
              <a:rPr lang="en-US" dirty="0"/>
              <a:t> | October 2022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9FF9DBC-7A0F-4835-8739-303C86460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646" y="766540"/>
            <a:ext cx="8352308" cy="561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DDFCFD2-A764-4F61-A854-47DEE7D77DAE}"/>
              </a:ext>
            </a:extLst>
          </p:cNvPr>
          <p:cNvSpPr/>
          <p:nvPr/>
        </p:nvSpPr>
        <p:spPr>
          <a:xfrm>
            <a:off x="7680176" y="3919115"/>
            <a:ext cx="4387082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 of PETRA 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Positronen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Elektronen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-Tandem Ring Anlage)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Ring accelerator for electrons and positrons, later also for protons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Length: 2304 meters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Commissioning: 1978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1978-1986: particle physics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1987-2007: pre-accelerator for HERA and source for X-rays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2010: one of the brightest storage ring X-ray sources in the world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 beamlines with almost 60 measuring stations</a:t>
            </a:r>
            <a:endParaRPr lang="de-DE" sz="1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6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PETRA-IV overview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</a:t>
            </a:r>
            <a:r>
              <a:rPr lang="en-US" dirty="0" err="1"/>
              <a:t>HarmonLip</a:t>
            </a:r>
            <a:r>
              <a:rPr lang="en-US" dirty="0"/>
              <a:t> | October 2022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FA28D74-B046-42C8-AB73-41A1CE698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1" y="827348"/>
            <a:ext cx="4936246" cy="2750826"/>
          </a:xfrm>
          <a:prstGeom prst="rect">
            <a:avLst/>
          </a:prstGeom>
        </p:spPr>
      </p:pic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0350C64A-B707-4A85-BACF-9501D2D1D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635212"/>
              </p:ext>
            </p:extLst>
          </p:nvPr>
        </p:nvGraphicFramePr>
        <p:xfrm>
          <a:off x="7032104" y="1266362"/>
          <a:ext cx="4876800" cy="3921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239743578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694800357"/>
                    </a:ext>
                  </a:extLst>
                </a:gridCol>
                <a:gridCol w="1420416">
                  <a:extLst>
                    <a:ext uri="{9D8B030D-6E8A-4147-A177-3AD203B41FA5}">
                      <a16:colId xmlns:a16="http://schemas.microsoft.com/office/drawing/2014/main" val="3061627168"/>
                    </a:ext>
                  </a:extLst>
                </a:gridCol>
              </a:tblGrid>
              <a:tr h="450449">
                <a:tc>
                  <a:txBody>
                    <a:bodyPr/>
                    <a:lstStyle/>
                    <a:p>
                      <a:r>
                        <a:rPr lang="de-DE" sz="1400" dirty="0"/>
                        <a:t>Parameter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Brightness mode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Timing mode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294704"/>
                  </a:ext>
                </a:extLst>
              </a:tr>
              <a:tr h="32238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Beam energy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6 GeV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6 GeV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467495"/>
                  </a:ext>
                </a:extLst>
              </a:tr>
              <a:tr h="322380">
                <a:tc>
                  <a:txBody>
                    <a:bodyPr/>
                    <a:lstStyle/>
                    <a:p>
                      <a:r>
                        <a:rPr lang="en-US" sz="1400" noProof="0"/>
                        <a:t>Bunch current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0.125 mA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1 mA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6771"/>
                  </a:ext>
                </a:extLst>
              </a:tr>
              <a:tr h="322380">
                <a:tc>
                  <a:txBody>
                    <a:bodyPr/>
                    <a:lstStyle/>
                    <a:p>
                      <a:r>
                        <a:rPr lang="en-US" sz="1400" noProof="0"/>
                        <a:t>Beam current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200 mA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80 mA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387450"/>
                  </a:ext>
                </a:extLst>
              </a:tr>
              <a:tr h="322380">
                <a:tc>
                  <a:txBody>
                    <a:bodyPr/>
                    <a:lstStyle/>
                    <a:p>
                      <a:r>
                        <a:rPr lang="en-US" sz="1400" noProof="0"/>
                        <a:t>No. bunches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1600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315450"/>
                  </a:ext>
                </a:extLst>
              </a:tr>
              <a:tr h="322380">
                <a:tc>
                  <a:txBody>
                    <a:bodyPr/>
                    <a:lstStyle/>
                    <a:p>
                      <a:r>
                        <a:rPr lang="en-US" sz="1400" noProof="0"/>
                        <a:t>H Emittance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&lt; 20 pm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&lt; 40 pm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578232"/>
                  </a:ext>
                </a:extLst>
              </a:tr>
              <a:tr h="322380">
                <a:tc>
                  <a:txBody>
                    <a:bodyPr/>
                    <a:lstStyle/>
                    <a:p>
                      <a:r>
                        <a:rPr lang="en-US" sz="1400" noProof="0"/>
                        <a:t>V Emittance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2-10 pm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5-20 pm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905697"/>
                  </a:ext>
                </a:extLst>
              </a:tr>
              <a:tr h="450449">
                <a:tc>
                  <a:txBody>
                    <a:bodyPr/>
                    <a:lstStyle/>
                    <a:p>
                      <a:r>
                        <a:rPr lang="en-US" sz="1400" noProof="0"/>
                        <a:t>Bunch length (rms)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&lt; 40 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&lt; 70 ps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466771"/>
                  </a:ext>
                </a:extLst>
              </a:tr>
              <a:tr h="450449">
                <a:tc>
                  <a:txBody>
                    <a:bodyPr/>
                    <a:lstStyle/>
                    <a:p>
                      <a:r>
                        <a:rPr lang="en-US" sz="1400" noProof="0"/>
                        <a:t>Rel. energy spread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&lt; 1.e-3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&lt; 1.4e-3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512146"/>
                  </a:ext>
                </a:extLst>
              </a:tr>
              <a:tr h="635928">
                <a:tc>
                  <a:txBody>
                    <a:bodyPr/>
                    <a:lstStyle/>
                    <a:p>
                      <a:r>
                        <a:rPr lang="en-US" sz="1400" noProof="0"/>
                        <a:t>Lifetime (Touschek + Vacuum)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&gt; 10 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&gt; 5 h </a:t>
                      </a:r>
                    </a:p>
                    <a:p>
                      <a:endParaRPr lang="en-U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739649"/>
                  </a:ext>
                </a:extLst>
              </a:tr>
            </a:tbl>
          </a:graphicData>
        </a:graphic>
      </p:graphicFrame>
      <p:sp>
        <p:nvSpPr>
          <p:cNvPr id="14" name="Textfeld 13">
            <a:extLst>
              <a:ext uri="{FF2B5EF4-FFF2-40B4-BE49-F238E27FC236}">
                <a16:creationId xmlns:a16="http://schemas.microsoft.com/office/drawing/2014/main" id="{7E75EFDE-5971-4FD7-8C3E-8F027FEE92FF}"/>
              </a:ext>
            </a:extLst>
          </p:cNvPr>
          <p:cNvSpPr txBox="1"/>
          <p:nvPr/>
        </p:nvSpPr>
        <p:spPr>
          <a:xfrm>
            <a:off x="717784" y="4510393"/>
            <a:ext cx="4442113" cy="107721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/>
              <a:t>Energy loss: 4 MeV/turn</a:t>
            </a:r>
          </a:p>
          <a:p>
            <a:r>
              <a:rPr lang="en-US" sz="1600" dirty="0"/>
              <a:t>Revolution frequency: 130.121 kHz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600" dirty="0"/>
              <a:t>1 mA bunch current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≙</a:t>
            </a:r>
            <a:r>
              <a:rPr lang="en-US" sz="1600" dirty="0"/>
              <a:t> 7.7 </a:t>
            </a:r>
            <a:r>
              <a:rPr lang="en-US" sz="1600" dirty="0" err="1"/>
              <a:t>nC</a:t>
            </a:r>
            <a:endParaRPr lang="en-US" sz="1600" dirty="0"/>
          </a:p>
          <a:p>
            <a:r>
              <a:rPr lang="en-US" sz="1600" dirty="0"/>
              <a:t>Bunch length w/o 3</a:t>
            </a:r>
            <a:r>
              <a:rPr lang="en-US" sz="1600" baseline="30000" dirty="0"/>
              <a:t>rd</a:t>
            </a:r>
            <a:r>
              <a:rPr lang="en-US" sz="1600" dirty="0"/>
              <a:t> harmonic system = 23 </a:t>
            </a:r>
            <a:r>
              <a:rPr lang="en-US" sz="1600" dirty="0" err="1"/>
              <a:t>ps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4091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PETRA-IV overview, beamlines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</a:t>
            </a:r>
            <a:r>
              <a:rPr lang="en-US" dirty="0" err="1"/>
              <a:t>HarmonLip</a:t>
            </a:r>
            <a:r>
              <a:rPr lang="en-US" dirty="0"/>
              <a:t> | October 2022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12DF4F73-A2C5-47EC-8A19-D6D6D35BA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45"/>
          <a:stretch/>
        </p:blipFill>
        <p:spPr>
          <a:xfrm>
            <a:off x="5231904" y="1124744"/>
            <a:ext cx="5504988" cy="5476280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453BE82D-D6E3-4E63-83E5-9944BB771806}"/>
              </a:ext>
            </a:extLst>
          </p:cNvPr>
          <p:cNvSpPr/>
          <p:nvPr/>
        </p:nvSpPr>
        <p:spPr>
          <a:xfrm>
            <a:off x="6331969" y="714182"/>
            <a:ext cx="30180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Phase-I Beamlines (existing Halls)</a:t>
            </a: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278232FC-8602-4AFA-A4B8-52D309711B86}"/>
              </a:ext>
            </a:extLst>
          </p:cNvPr>
          <p:cNvSpPr/>
          <p:nvPr/>
        </p:nvSpPr>
        <p:spPr>
          <a:xfrm>
            <a:off x="9783866" y="1569380"/>
            <a:ext cx="77777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x BLs</a:t>
            </a:r>
          </a:p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HIKA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EF8CDA8A-DFFE-4143-84C9-3DD7FE5198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655"/>
          <a:stretch/>
        </p:blipFill>
        <p:spPr>
          <a:xfrm>
            <a:off x="191344" y="1124744"/>
            <a:ext cx="5152196" cy="5476280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2A01EF53-1E83-46F0-A679-43A3A5E4721C}"/>
              </a:ext>
            </a:extLst>
          </p:cNvPr>
          <p:cNvSpPr/>
          <p:nvPr/>
        </p:nvSpPr>
        <p:spPr>
          <a:xfrm>
            <a:off x="191344" y="841348"/>
            <a:ext cx="32841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PXW Beamlines (new hall – Phase-II)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6CA538-F644-4549-8387-83EEADE874CD}"/>
              </a:ext>
            </a:extLst>
          </p:cNvPr>
          <p:cNvSpPr/>
          <p:nvPr/>
        </p:nvSpPr>
        <p:spPr>
          <a:xfrm>
            <a:off x="3593783" y="1569380"/>
            <a:ext cx="8082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x BLs</a:t>
            </a:r>
          </a:p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 DBLs</a:t>
            </a:r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id="{D072ADBF-6D11-4510-801A-CF7E14581C3F}"/>
              </a:ext>
            </a:extLst>
          </p:cNvPr>
          <p:cNvSpPr/>
          <p:nvPr/>
        </p:nvSpPr>
        <p:spPr>
          <a:xfrm>
            <a:off x="3398129" y="3915757"/>
            <a:ext cx="9140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1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fully new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0B6D286-4197-4CC7-8802-1419FFE70270}"/>
              </a:ext>
            </a:extLst>
          </p:cNvPr>
          <p:cNvSpPr/>
          <p:nvPr/>
        </p:nvSpPr>
        <p:spPr>
          <a:xfrm rot="4371810">
            <a:off x="6048727" y="3624462"/>
            <a:ext cx="1482643" cy="50156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lIns="91440" tIns="45720" rIns="91440" bIns="45720">
            <a:normAutofit fontScale="55000" lnSpcReduction="20000"/>
          </a:bodyPr>
          <a:lstStyle/>
          <a:p>
            <a:pPr algn="ctr"/>
            <a:r>
              <a:rPr lang="de-D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1784753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Components of the rf systems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</a:t>
            </a:r>
            <a:r>
              <a:rPr lang="en-US" dirty="0" err="1"/>
              <a:t>HarmonLip</a:t>
            </a:r>
            <a:r>
              <a:rPr lang="en-US" dirty="0"/>
              <a:t> | October 2022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B6A0923-62F8-45FE-AE43-E91D31003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88" y="3299320"/>
            <a:ext cx="3023716" cy="25779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A16203D-6323-46F1-BCF2-7526A0D7B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9537" y="2281675"/>
            <a:ext cx="4602364" cy="258883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E8C4B49-7DB5-4D1A-833A-20F1A1210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698" y="3485850"/>
            <a:ext cx="3960440" cy="297033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68945C7-EC0D-4298-9770-E95409F9E5F9}"/>
              </a:ext>
            </a:extLst>
          </p:cNvPr>
          <p:cNvSpPr txBox="1"/>
          <p:nvPr/>
        </p:nvSpPr>
        <p:spPr>
          <a:xfrm>
            <a:off x="213538" y="1132027"/>
            <a:ext cx="31627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Fundamental system,</a:t>
            </a:r>
            <a:br>
              <a:rPr lang="en-US" sz="1600" b="1" dirty="0"/>
            </a:br>
            <a:r>
              <a:rPr lang="en-US" sz="1600" b="1" dirty="0"/>
              <a:t>500 MHz: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SSA: 120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HOM-damped cavities:</a:t>
            </a:r>
            <a:br>
              <a:rPr lang="en-US" sz="1600" dirty="0"/>
            </a:br>
            <a:r>
              <a:rPr lang="en-US" sz="1600" dirty="0"/>
              <a:t>BESSY-type</a:t>
            </a:r>
            <a:br>
              <a:rPr lang="en-US" sz="1600" dirty="0"/>
            </a:br>
            <a:r>
              <a:rPr lang="en-US" sz="1200" dirty="0"/>
              <a:t>(Modified to re-use refurbished </a:t>
            </a:r>
            <a:br>
              <a:rPr lang="en-US" sz="1200" dirty="0"/>
            </a:br>
            <a:r>
              <a:rPr lang="en-US" sz="1200" dirty="0"/>
              <a:t>DESY IPC &amp; Plunger)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C0031FA-8878-495C-A89A-E0C16AC7A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9469" y="805362"/>
            <a:ext cx="3072341" cy="230425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83EB505-A726-443F-B41D-2938BA2407E8}"/>
              </a:ext>
            </a:extLst>
          </p:cNvPr>
          <p:cNvSpPr txBox="1"/>
          <p:nvPr/>
        </p:nvSpPr>
        <p:spPr>
          <a:xfrm>
            <a:off x="9368408" y="1523542"/>
            <a:ext cx="2415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3</a:t>
            </a:r>
            <a:r>
              <a:rPr lang="en-US" sz="1600" b="1" baseline="30000" dirty="0"/>
              <a:t>rd</a:t>
            </a:r>
            <a:r>
              <a:rPr lang="en-US" sz="1600" b="1" dirty="0"/>
              <a:t> harmonic system, 1.5 GHz: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SSA: 15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Scaled (BESSY-type) HOM-damped Cavity</a:t>
            </a:r>
          </a:p>
        </p:txBody>
      </p:sp>
    </p:spTree>
    <p:extLst>
      <p:ext uri="{BB962C8B-B14F-4D97-AF65-F5344CB8AC3E}">
        <p14:creationId xmlns:p14="http://schemas.microsoft.com/office/powerpoint/2010/main" val="3595682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6D3E8C3-2C3A-4F39-8836-3B99D6FB589E}"/>
              </a:ext>
            </a:extLst>
          </p:cNvPr>
          <p:cNvGrpSpPr/>
          <p:nvPr/>
        </p:nvGrpSpPr>
        <p:grpSpPr>
          <a:xfrm>
            <a:off x="6528048" y="1008744"/>
            <a:ext cx="3723793" cy="2659832"/>
            <a:chOff x="6597629" y="968173"/>
            <a:chExt cx="3723793" cy="2659832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65A2D08-C4B5-4ACD-992D-ABC7A02F3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2224" y="968173"/>
              <a:ext cx="2209198" cy="2659832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49A0946-E746-4A5F-88CA-127C6A54F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7629" y="1113213"/>
              <a:ext cx="1368152" cy="1834321"/>
            </a:xfrm>
            <a:prstGeom prst="rect">
              <a:avLst/>
            </a:prstGeom>
          </p:spPr>
        </p:pic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78076E10-0A86-471F-93AA-8189BC896E65}"/>
                </a:ext>
              </a:extLst>
            </p:cNvPr>
            <p:cNvCxnSpPr>
              <a:cxnSpLocks/>
            </p:cNvCxnSpPr>
            <p:nvPr/>
          </p:nvCxnSpPr>
          <p:spPr>
            <a:xfrm>
              <a:off x="7730348" y="2573256"/>
              <a:ext cx="718866" cy="230262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Components of the rf systems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</a:t>
            </a:r>
            <a:r>
              <a:rPr lang="en-US" dirty="0" err="1"/>
              <a:t>HarmonLip</a:t>
            </a:r>
            <a:r>
              <a:rPr lang="en-US" dirty="0"/>
              <a:t> | October 2022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68945C7-EC0D-4298-9770-E95409F9E5F9}"/>
              </a:ext>
            </a:extLst>
          </p:cNvPr>
          <p:cNvSpPr txBox="1"/>
          <p:nvPr/>
        </p:nvSpPr>
        <p:spPr>
          <a:xfrm>
            <a:off x="422989" y="1609476"/>
            <a:ext cx="74012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Refurbishing of plunger (without contact springs):</a:t>
            </a:r>
            <a:endParaRPr lang="en-US" dirty="0"/>
          </a:p>
          <a:p>
            <a:r>
              <a:rPr lang="en-US" i="1" dirty="0"/>
              <a:t>In house (DESY)</a:t>
            </a:r>
            <a:endParaRPr lang="en-US" dirty="0"/>
          </a:p>
          <a:p>
            <a:r>
              <a:rPr lang="en-US" dirty="0"/>
              <a:t>• Reusing main parts of existing plungers</a:t>
            </a:r>
          </a:p>
          <a:p>
            <a:r>
              <a:rPr lang="en-US" dirty="0"/>
              <a:t>• Design without the problem zone -"contact springs”</a:t>
            </a:r>
          </a:p>
          <a:p>
            <a:r>
              <a:rPr lang="en-US" dirty="0"/>
              <a:t>• Another flange for better inspection of the plunger bottom</a:t>
            </a:r>
          </a:p>
          <a:p>
            <a:r>
              <a:rPr lang="en-US" dirty="0">
                <a:sym typeface="Wingdings" panose="05000000000000000000" pitchFamily="2" charset="2"/>
              </a:rPr>
              <a:t> Will be tested in Prototype HOM-damped cavity @ PETRA-III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Reprocessing of the input-couplers: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Already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Treatment of vacuum inner surfaces (copper surfaces and ceramics)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Conditioning @ Coupler test stand up to &gt; 200 </a:t>
            </a:r>
            <a:r>
              <a:rPr lang="en-US" dirty="0" err="1"/>
              <a:t>kW</a:t>
            </a:r>
            <a:r>
              <a:rPr lang="en-US" baseline="-25000" dirty="0" err="1"/>
              <a:t>cw</a:t>
            </a:r>
            <a:endParaRPr lang="en-US" baseline="-25000" dirty="0"/>
          </a:p>
          <a:p>
            <a:endParaRPr lang="en-US" sz="1200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E0FDD7D-747A-41EC-8A76-7FD56A77A5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Reusing some components</a:t>
            </a:r>
          </a:p>
        </p:txBody>
      </p:sp>
    </p:spTree>
    <p:extLst>
      <p:ext uri="{BB962C8B-B14F-4D97-AF65-F5344CB8AC3E}">
        <p14:creationId xmlns:p14="http://schemas.microsoft.com/office/powerpoint/2010/main" val="2698351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5EFF0E3-20FF-4771-A401-BC75F19FF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997" y="349611"/>
            <a:ext cx="5407319" cy="24495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RF-System design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</a:t>
            </a:r>
            <a:r>
              <a:rPr lang="en-US" dirty="0" err="1"/>
              <a:t>HarmonLip</a:t>
            </a:r>
            <a:r>
              <a:rPr lang="en-US" dirty="0"/>
              <a:t> | October 2022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FA9945-8CDD-4CD6-8CBE-3A1ACDA2B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F880BA2C-B525-43FD-AD1D-B93CAF51F03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03912" y="1266198"/>
            <a:ext cx="6696744" cy="5010249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Fundamental (500 MHz):</a:t>
            </a:r>
            <a:b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Sum-voltage 8 MV</a:t>
            </a:r>
          </a:p>
          <a:p>
            <a:pPr marL="171450" indent="-171450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n-US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single-cell-cavity, HOM-damped (BESSY-type)</a:t>
            </a:r>
          </a:p>
          <a:p>
            <a:pPr marL="171450" indent="-171450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24 SSA, output power 120 kW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cw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Harmonic (1.5 GHz):</a:t>
            </a:r>
            <a:b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Sum-voltage 2.3 MV</a:t>
            </a:r>
          </a:p>
          <a:p>
            <a:pPr marL="171450" indent="-171450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n-US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single-cell-cavity, HOM-damped (scaled BESSY-type)</a:t>
            </a:r>
          </a:p>
          <a:p>
            <a:pPr marL="171450" indent="-171450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n-US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SSA, output power 10 kW</a:t>
            </a:r>
          </a:p>
          <a:p>
            <a:pPr marL="0" indent="0">
              <a:buNone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4 fundamental-subsystems and 4 harmonic-sub-systems grouped together </a:t>
            </a:r>
            <a:b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as one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rf-system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The PETRA IV rf has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6  rf-systems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(4*500 MHz + 4*1.5 GHz)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Each of this systems has its own power- and water-supply. The timing and the controls are also separate (avoidance of single point of failure).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LLRF is realized in µTCA-technique, control of water and temperatures is done by PLC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79419C8-A3FF-4F1A-827E-92A8306AA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87" y="1080120"/>
            <a:ext cx="4858265" cy="5517232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of six RF-systems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5751BDE-26F5-4DF9-A092-6A7FFB3FAAAF}"/>
              </a:ext>
            </a:extLst>
          </p:cNvPr>
          <p:cNvCxnSpPr/>
          <p:nvPr/>
        </p:nvCxnSpPr>
        <p:spPr>
          <a:xfrm>
            <a:off x="5375920" y="4005064"/>
            <a:ext cx="648044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324D1BB-9A04-4BEC-8A31-2AB822501BA9}"/>
              </a:ext>
            </a:extLst>
          </p:cNvPr>
          <p:cNvCxnSpPr/>
          <p:nvPr/>
        </p:nvCxnSpPr>
        <p:spPr>
          <a:xfrm>
            <a:off x="5375920" y="5085184"/>
            <a:ext cx="648044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363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60B52A1-99C5-4431-B7DB-934A0AAC2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142" y="265178"/>
            <a:ext cx="5328592" cy="24710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RF-System design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 </a:t>
            </a:r>
            <a:r>
              <a:rPr lang="en-US" dirty="0" err="1"/>
              <a:t>HarmonLip</a:t>
            </a:r>
            <a:r>
              <a:rPr lang="en-US" dirty="0"/>
              <a:t> | October 2022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FA9945-8CDD-4CD6-8CBE-3A1ACDA2B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Preliminary construction/layout drawings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6026CD4-A75E-4338-8B78-C6E04B9C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2736240"/>
            <a:ext cx="10740515" cy="369226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8A33538-6A8D-43A9-B061-A106E458D2EA}"/>
              </a:ext>
            </a:extLst>
          </p:cNvPr>
          <p:cNvSpPr txBox="1"/>
          <p:nvPr/>
        </p:nvSpPr>
        <p:spPr>
          <a:xfrm>
            <a:off x="263922" y="2362540"/>
            <a:ext cx="4751909" cy="35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Rf-Building, located next to the tunnel</a:t>
            </a:r>
          </a:p>
        </p:txBody>
      </p:sp>
    </p:spTree>
    <p:extLst>
      <p:ext uri="{BB962C8B-B14F-4D97-AF65-F5344CB8AC3E}">
        <p14:creationId xmlns:p14="http://schemas.microsoft.com/office/powerpoint/2010/main" val="2430839391"/>
      </p:ext>
    </p:extLst>
  </p:cSld>
  <p:clrMapOvr>
    <a:masterClrMapping/>
  </p:clrMapOvr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1072</Words>
  <Application>Microsoft Office PowerPoint</Application>
  <PresentationFormat>Breitbild</PresentationFormat>
  <Paragraphs>182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Wingdings</vt:lpstr>
      <vt:lpstr>Symbol</vt:lpstr>
      <vt:lpstr>Calibri</vt:lpstr>
      <vt:lpstr>Cambria Math</vt:lpstr>
      <vt:lpstr>Arial</vt:lpstr>
      <vt:lpstr>DESY_PowerPoint_16x9_en</vt:lpstr>
      <vt:lpstr>PETRA-IV</vt:lpstr>
      <vt:lpstr>Agenda</vt:lpstr>
      <vt:lpstr>DESY site in Hamburg</vt:lpstr>
      <vt:lpstr>PETRA-IV overview</vt:lpstr>
      <vt:lpstr>PETRA-IV overview, beamlines</vt:lpstr>
      <vt:lpstr>Components of the rf systems</vt:lpstr>
      <vt:lpstr>Components of the rf systems</vt:lpstr>
      <vt:lpstr>RF-System design</vt:lpstr>
      <vt:lpstr>RF-System design</vt:lpstr>
      <vt:lpstr>RF-System design</vt:lpstr>
      <vt:lpstr>Redundancy &amp; Trip-compensation</vt:lpstr>
      <vt:lpstr>Time-line</vt:lpstr>
      <vt:lpstr>Optional 3rd harmonic-cavity design ideas</vt:lpstr>
      <vt:lpstr>PowerPoint-Präsentation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Klumpp, Stephan</dc:creator>
  <cp:lastModifiedBy>Onken, Ruediger</cp:lastModifiedBy>
  <cp:revision>306</cp:revision>
  <cp:lastPrinted>2022-02-28T11:18:05Z</cp:lastPrinted>
  <dcterms:created xsi:type="dcterms:W3CDTF">2020-06-25T18:26:13Z</dcterms:created>
  <dcterms:modified xsi:type="dcterms:W3CDTF">2022-10-06T13:45:38Z</dcterms:modified>
</cp:coreProperties>
</file>