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1" r:id="rId6"/>
    <p:sldId id="285" r:id="rId7"/>
    <p:sldId id="282" r:id="rId8"/>
    <p:sldId id="283" r:id="rId9"/>
    <p:sldId id="271" r:id="rId10"/>
    <p:sldId id="270" r:id="rId11"/>
    <p:sldId id="272" r:id="rId12"/>
    <p:sldId id="273" r:id="rId13"/>
    <p:sldId id="275" r:id="rId14"/>
    <p:sldId id="276" r:id="rId15"/>
    <p:sldId id="287" r:id="rId16"/>
    <p:sldId id="286" r:id="rId17"/>
    <p:sldId id="266" r:id="rId18"/>
    <p:sldId id="284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73"/>
    <a:srgbClr val="A4AEE0"/>
    <a:srgbClr val="212B61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1" autoAdjust="0"/>
    <p:restoredTop sz="94700" autoAdjust="0"/>
  </p:normalViewPr>
  <p:slideViewPr>
    <p:cSldViewPr>
      <p:cViewPr varScale="1">
        <p:scale>
          <a:sx n="125" d="100"/>
          <a:sy n="125" d="100"/>
        </p:scale>
        <p:origin x="9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BFFF-B756-4D43-8444-49E02FF72B47}" type="datetimeFigureOut">
              <a:rPr lang="en-GB" smtClean="0"/>
              <a:pPr/>
              <a:t>07/10/2022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A67B-6AF7-43D9-BF37-BA49438288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605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A35E-4229-4B54-8044-491F298F1703}" type="datetimeFigureOut">
              <a:rPr lang="en-GB" smtClean="0"/>
              <a:pPr/>
              <a:t>07/10/2022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5BBA-A02C-4BD3-B2AF-0C84CD08A6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502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6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15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8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8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0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5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4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9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6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35149" y="4293096"/>
            <a:ext cx="6721705" cy="504304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L. Bobb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JAI AB 2021: L. Bobb, D. Harryman and N. Vitoratou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9351" y="836712"/>
            <a:ext cx="11713301" cy="5688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39351" y="-99391"/>
            <a:ext cx="11713301" cy="7200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6400" y="6550191"/>
            <a:ext cx="83929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9349" y="836712"/>
            <a:ext cx="5755051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1" y="836712"/>
            <a:ext cx="5755051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6400" y="6550191"/>
            <a:ext cx="83929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JAI AB 2021: L. Bobb, D. Harryman and N. Vitoratou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39351" y="-99391"/>
            <a:ext cx="11713301" cy="7200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836712"/>
            <a:ext cx="11713301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38078-CB6F-47FB-BFBE-C54AE55CE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9" y="4853562"/>
            <a:ext cx="4788024" cy="2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:\TE24\NS\diamond logo approved.gif">
            <a:extLst>
              <a:ext uri="{FF2B5EF4-FFF2-40B4-BE49-F238E27FC236}">
                <a16:creationId xmlns:a16="http://schemas.microsoft.com/office/drawing/2014/main" id="{2F63724D-8DAE-435A-9C76-F6D48E20BF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6429545"/>
            <a:ext cx="1436016" cy="4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amond.ac.uk/dam/jcr:ec67b7e1-fb91-4a65-b1ce-f646490b564d/Diamond-II%20Conceptual%20Design%20Report.pdf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EB5A-C69A-4ABE-A2B2-AAA3D9936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2304256"/>
          </a:xfrm>
        </p:spPr>
        <p:txBody>
          <a:bodyPr/>
          <a:lstStyle/>
          <a:p>
            <a:r>
              <a:rPr lang="en-GB" sz="4800" b="1" dirty="0"/>
              <a:t>Diamond-II Project Review</a:t>
            </a:r>
            <a:br>
              <a:rPr lang="en-GB" sz="4800" b="1" dirty="0"/>
            </a:br>
            <a:br>
              <a:rPr lang="en-GB" b="1" dirty="0"/>
            </a:br>
            <a:r>
              <a:rPr lang="en-GB" sz="3600" dirty="0"/>
              <a:t>C. Christou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10F3-CA2A-4E0D-8CC1-D3824BA36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5149" y="4293096"/>
            <a:ext cx="6721705" cy="1181992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HarmonLIP</a:t>
            </a:r>
            <a:r>
              <a:rPr lang="en-GB" dirty="0"/>
              <a:t> 2022</a:t>
            </a:r>
          </a:p>
          <a:p>
            <a:r>
              <a:rPr lang="en-GB" dirty="0"/>
              <a:t>10-12 October 2022</a:t>
            </a:r>
          </a:p>
          <a:p>
            <a:r>
              <a:rPr lang="en-GB" dirty="0"/>
              <a:t>MAX IV</a:t>
            </a:r>
          </a:p>
        </p:txBody>
      </p:sp>
    </p:spTree>
    <p:extLst>
      <p:ext uri="{BB962C8B-B14F-4D97-AF65-F5344CB8AC3E}">
        <p14:creationId xmlns:p14="http://schemas.microsoft.com/office/powerpoint/2010/main" val="193373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68B324-BC16-40CA-A99B-5303814D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level RF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0C1CBA-08B6-417A-A497-2BA03C90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4392" y="6446703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C646AD-3D3E-44BB-9337-C30E92A1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830758"/>
            <a:ext cx="5379286" cy="5170646"/>
          </a:xfr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marL="0" indent="0" eaLnBrk="0" hangingPunct="0">
              <a:spcBef>
                <a:spcPct val="0"/>
              </a:spcBef>
              <a:buNone/>
            </a:pPr>
            <a:r>
              <a:rPr lang="en-GB" sz="2000" dirty="0">
                <a:cs typeface="Arial" panose="020B0604020202020204" pitchFamily="34" charset="0"/>
              </a:rPr>
              <a:t>Digital LLRF offers</a:t>
            </a:r>
            <a:r>
              <a:rPr lang="en-GB" sz="2000" kern="1200" dirty="0">
                <a:cs typeface="Arial" panose="020B0604020202020204" pitchFamily="34" charset="0"/>
              </a:rPr>
              <a:t> flexibility and adaptability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en-GB" sz="1800" b="1" kern="1200" dirty="0"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GB" sz="2000" dirty="0">
                <a:cs typeface="Arial" panose="020B0604020202020204" pitchFamily="34" charset="0"/>
              </a:rPr>
              <a:t>Using Alba DLLRF in Diamond</a:t>
            </a:r>
            <a:endParaRPr lang="en-GB" sz="2000" kern="1200" dirty="0">
              <a:cs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800" kern="1200" dirty="0">
                <a:cs typeface="Arial" panose="020B0604020202020204" pitchFamily="34" charset="0"/>
              </a:rPr>
              <a:t>IQ or polar PI loops of the cavity field for amplitude and phase. 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800" kern="1200" dirty="0">
                <a:cs typeface="Arial" panose="020B0604020202020204" pitchFamily="34" charset="0"/>
              </a:rPr>
              <a:t>Cavity tuning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800" kern="1200" dirty="0">
                <a:cs typeface="Arial" panose="020B0604020202020204" pitchFamily="34" charset="0"/>
              </a:rPr>
              <a:t>Fast interlock handling.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800" kern="1200" dirty="0">
                <a:cs typeface="Arial" panose="020B0604020202020204" pitchFamily="34" charset="0"/>
              </a:rPr>
              <a:t>Automatic start-up and conditioning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800" kern="1200" dirty="0">
                <a:cs typeface="Arial" panose="020B0604020202020204" pitchFamily="34" charset="0"/>
              </a:rPr>
              <a:t>Monitoring of RF signals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800" kern="1200" dirty="0">
                <a:cs typeface="Arial" panose="020B0604020202020204" pitchFamily="34" charset="0"/>
              </a:rPr>
              <a:t>Recording of main digital processing signals for post-mortem analysis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en-GB" sz="1800" kern="1200" dirty="0"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GB" sz="2000" kern="1200" dirty="0">
                <a:cs typeface="Arial" panose="020B0604020202020204" pitchFamily="34" charset="0"/>
              </a:rPr>
              <a:t>Features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800" kern="1200" dirty="0">
                <a:cs typeface="Arial" panose="020B0604020202020204" pitchFamily="34" charset="0"/>
              </a:rPr>
              <a:t>Based on the MicroTCA standard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800" kern="1200" dirty="0">
                <a:cs typeface="Arial" panose="020B0604020202020204" pitchFamily="34" charset="0"/>
              </a:rPr>
              <a:t>Perseus 601X advanced mezzanine card with Virtex6 FPGA 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800" kern="1200" dirty="0">
                <a:cs typeface="Arial" panose="020B0604020202020204" pitchFamily="34" charset="0"/>
              </a:rPr>
              <a:t>16 Channel 14-bit ADCs and 8 channel 16-bit DACs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en-GB" sz="1800" b="1" dirty="0"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4A2D117-C2E0-4F58-AD9C-D265B5CBF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78" y="857478"/>
            <a:ext cx="1838053" cy="23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WCVM1 photograph">
            <a:extLst>
              <a:ext uri="{FF2B5EF4-FFF2-40B4-BE49-F238E27FC236}">
                <a16:creationId xmlns:a16="http://schemas.microsoft.com/office/drawing/2014/main" id="{3355B977-52A2-4E9A-AFBC-BC3EDE979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610" y="713462"/>
            <a:ext cx="20669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58873C-DF88-4AA8-8E95-4FE6C258823E}"/>
              </a:ext>
            </a:extLst>
          </p:cNvPr>
          <p:cNvSpPr txBox="1">
            <a:spLocks/>
          </p:cNvSpPr>
          <p:nvPr/>
        </p:nvSpPr>
        <p:spPr>
          <a:xfrm>
            <a:off x="5858662" y="3809805"/>
            <a:ext cx="5997978" cy="2401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None/>
            </a:pPr>
            <a:r>
              <a:rPr lang="en-GB" sz="3600" dirty="0">
                <a:cs typeface="Arial" panose="020B0604020202020204" pitchFamily="34" charset="0"/>
              </a:rPr>
              <a:t>Developing upgrade for Diamond-II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MicroTCA 4 downconverter/vector modulator RTM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Manufactured by Struck under licence from DESY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8 channel downconverter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1 channel vector modulator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350 MHz - 500 MHz (DWC8VM1LF)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500 MHz - 3500 MHz (DWC8VM1)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25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0C1CBA-08B6-417A-A497-2BA03C90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4392" y="6381328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2B7F0D2-2BD0-49D7-B7AB-F90FF66ED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77257"/>
              </p:ext>
            </p:extLst>
          </p:nvPr>
        </p:nvGraphicFramePr>
        <p:xfrm>
          <a:off x="3863752" y="595730"/>
          <a:ext cx="8269049" cy="621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7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Passive NC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Active NC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Passive SC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92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Advantages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Proven design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LLRF to detune cavity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Allows operation at optimal voltage and phase for any beam current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LLRF feedback/feedforward possible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Operates to low current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sensitive to filling pattern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sensitive to Robinson instability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Proven design available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shunt impedance for single cavity operation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bore for effective HOM damping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LLRF to detune cavity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56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Disadvantages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Gap in fill pattern induces strong modulation 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well into the Robinson unstable slope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shunt impedance results in multiple cavity requirement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Complex HOM damping required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amplifier required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Gap in fill pattern induces strong modulation Operation well into the Robinson unstable slope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Still in development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shunt impedance, multiple cavities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Complex HOM damping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Complex LLRF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Cryogenic system required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F68B324-BC16-40CA-A99B-5303814D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Harmonic Cavity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F7D51C-66F3-4E97-8AEF-D62512D8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97" y="789552"/>
            <a:ext cx="3612231" cy="590465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900" dirty="0"/>
              <a:t>Higher harmonic cavity is needed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/>
              <a:t>Minimise heating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/>
              <a:t>Alleviate collective instabilities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/>
              <a:t>Maximise beam lifetime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900" dirty="0"/>
              <a:t>Proven elsewhere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900" dirty="0"/>
              <a:t>Passive superconducting third harmonic cavity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/>
              <a:t>CEA/SLS/Elettra design available from industry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/>
              <a:t>Using cryogenic plant for Diamond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/>
              <a:t>Detune is almost constant for all conditions allowing wide range of operating currents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/>
              <a:t>Robinson destabilisation is small and can be damped by fundamental cavity detune</a:t>
            </a:r>
          </a:p>
          <a:p>
            <a:pPr lvl="1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F17D98-1F49-4C6C-86D5-1B27DCAA9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34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8CC5A-567E-4BAF-9E54-DC6E078D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Harmonic Cavity manufacturing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B2388-6545-4202-9211-78D8669F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4392" y="6453336"/>
            <a:ext cx="432047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CC8B87-2AB1-DCA0-FC86-24717B9FA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094" y="617068"/>
            <a:ext cx="9497811" cy="25959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Diamond-II will use a proven design of passive superconducting third harmonic cavity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Two designs identified: CEA/SLS/ELETTRA “Super3HC” and SSRF third harmonic cavity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Super3HC module can be manufactured under licence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0"/>
              <a:t>Two European manufacturers identified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SSRF module has been more recently constructed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0"/>
              <a:t>Lower start-up cost and preparation effort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Transverse clearance is a 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/>
              <a:t>Is a smaller cryostat possible?</a:t>
            </a:r>
          </a:p>
          <a:p>
            <a:endParaRPr lang="en-GB" sz="2900" dirty="0"/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EC01F24C-AF6A-F100-64BD-C46BA0695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2996952"/>
            <a:ext cx="5842498" cy="3274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72956A-31FF-1471-180D-461B9C0E7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3326878"/>
            <a:ext cx="4223968" cy="29441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A51BB1-95F3-256D-952D-1D48950EECFF}"/>
              </a:ext>
            </a:extLst>
          </p:cNvPr>
          <p:cNvSpPr txBox="1"/>
          <p:nvPr/>
        </p:nvSpPr>
        <p:spPr>
          <a:xfrm>
            <a:off x="656508" y="6372035"/>
            <a:ext cx="4223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CEA/SLS/ELETTRA “Super3HC” cryomodule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6734A-94C6-9EEC-30DF-2414FD4CBE0A}"/>
              </a:ext>
            </a:extLst>
          </p:cNvPr>
          <p:cNvSpPr txBox="1"/>
          <p:nvPr/>
        </p:nvSpPr>
        <p:spPr>
          <a:xfrm>
            <a:off x="8398758" y="6372035"/>
            <a:ext cx="1225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SSRF cavity</a:t>
            </a:r>
          </a:p>
        </p:txBody>
      </p:sp>
    </p:spTree>
    <p:extLst>
      <p:ext uri="{BB962C8B-B14F-4D97-AF65-F5344CB8AC3E}">
        <p14:creationId xmlns:p14="http://schemas.microsoft.com/office/powerpoint/2010/main" val="323033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8CC5A-567E-4BAF-9E54-DC6E078D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Harmonic Cavity operation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B2388-6545-4202-9211-78D8669F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4392" y="6453336"/>
            <a:ext cx="504056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6C8E0-0733-437E-91A2-35E94053F664}"/>
              </a:ext>
            </a:extLst>
          </p:cNvPr>
          <p:cNvSpPr txBox="1"/>
          <p:nvPr/>
        </p:nvSpPr>
        <p:spPr>
          <a:xfrm>
            <a:off x="5146669" y="676306"/>
            <a:ext cx="189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HHC fully detuned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72CB5-1E96-41E7-A61A-64FC74B28413}"/>
              </a:ext>
            </a:extLst>
          </p:cNvPr>
          <p:cNvSpPr txBox="1"/>
          <p:nvPr/>
        </p:nvSpPr>
        <p:spPr>
          <a:xfrm>
            <a:off x="8397623" y="666191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HHC: 57kHz@300mA 38kHz@200mA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A9C4E91-973B-4732-B99F-8D2DAAF03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284984"/>
            <a:ext cx="2862101" cy="31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D2CDF0-A3AF-495A-8017-D5D90728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59" y="3406998"/>
            <a:ext cx="7846214" cy="319035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Cavity must generate approximately 600 kV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1.1 m CEA third harmonic cavity can fit longitudinally in mid straight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Locate near present liquid helium plant in RF hall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Diamond cryogenic plant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Air Liquide </a:t>
            </a:r>
            <a:r>
              <a:rPr lang="en-GB" sz="3300" dirty="0" err="1"/>
              <a:t>Helial</a:t>
            </a:r>
            <a:r>
              <a:rPr lang="en-GB" sz="3300" dirty="0"/>
              <a:t> 2000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Closed loop refrigerator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Design performance of 488W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Measured performance of 500W plus 20 litres/hr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3300" dirty="0"/>
              <a:t>PSI 3HC requires 50W and 5 litres/hr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3300" dirty="0"/>
              <a:t>Manufacturer confirms low power operation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3300" dirty="0"/>
              <a:t>Can use excess capacity for He recovery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05C3CB-55B7-4320-8324-7A15D1FD1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040" y="1095644"/>
            <a:ext cx="3657917" cy="2194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0AB2B7-A06F-416D-B132-892D7EBD2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084" y="1098082"/>
            <a:ext cx="3657917" cy="218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2ED856-9E8D-4CA7-BC59-4324D4016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59" y="828030"/>
            <a:ext cx="3657917" cy="21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2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4392" y="6453336"/>
            <a:ext cx="429811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216A0BEA-3584-4D3A-93CF-ED4586E08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360643"/>
            <a:ext cx="5033222" cy="245194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Transient beam loading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2AFAF9-3ACE-425C-B4DC-CC85E82D18EA}"/>
                  </a:ext>
                </a:extLst>
              </p:cNvPr>
              <p:cNvSpPr txBox="1"/>
              <p:nvPr/>
            </p:nvSpPr>
            <p:spPr>
              <a:xfrm>
                <a:off x="209372" y="820868"/>
                <a:ext cx="5976664" cy="376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GB" sz="2000" dirty="0"/>
                  <a:t>Gap in fill pattern is needed for ion clearance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Introduces transient beam loading effects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Degrades effective bunch lengthening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Bigger effects from longer trains and gaps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GB" sz="2000" dirty="0"/>
                  <a:t>Can calculate field variation from loss parameter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f>
                          <m:fPr>
                            <m:ctrlPr>
                              <a:rPr lang="en-GB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en-GB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Magnitude of effect is dependent on R/Q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Phase drift arises from complex </a:t>
                </a:r>
                <a:r>
                  <a:rPr lang="el-GR" dirty="0"/>
                  <a:t>α</a:t>
                </a:r>
                <a:endParaRPr lang="en-GB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GB" sz="2000" dirty="0"/>
                  <a:t>Can partially compensate fundamental with LLRF feed forward/feedback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2AFAF9-3ACE-425C-B4DC-CC85E82D1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72" y="820868"/>
                <a:ext cx="5976664" cy="3760260"/>
              </a:xfrm>
              <a:prstGeom prst="rect">
                <a:avLst/>
              </a:prstGeom>
              <a:blipFill>
                <a:blip r:embed="rId4"/>
                <a:stretch>
                  <a:fillRect l="-917" t="-974" b="-2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A1B67D-0D73-49E3-A21A-C4506A81B7C8}"/>
                  </a:ext>
                </a:extLst>
              </p:cNvPr>
              <p:cNvSpPr txBox="1"/>
              <p:nvPr/>
            </p:nvSpPr>
            <p:spPr>
              <a:xfrm>
                <a:off x="10455739" y="6068324"/>
                <a:ext cx="10979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A1B67D-0D73-49E3-A21A-C4506A81B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739" y="6068324"/>
                <a:ext cx="1097993" cy="276999"/>
              </a:xfrm>
              <a:prstGeom prst="rect">
                <a:avLst/>
              </a:prstGeom>
              <a:blipFill>
                <a:blip r:embed="rId6"/>
                <a:stretch>
                  <a:fillRect l="-4444" t="-169565" r="-46111" b="-2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0FE8AA60-1F6F-44B3-B811-05EFEF63C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66" y="1052737"/>
            <a:ext cx="6135304" cy="2952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DCD57A-A845-A690-19AD-505E6B3238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031" t="35951" b="31210"/>
          <a:stretch/>
        </p:blipFill>
        <p:spPr>
          <a:xfrm>
            <a:off x="119336" y="4816994"/>
            <a:ext cx="3312000" cy="19699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F74116-6983-403D-EBAB-3162F1DC75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031" t="68249"/>
          <a:stretch/>
        </p:blipFill>
        <p:spPr>
          <a:xfrm>
            <a:off x="3503712" y="4816994"/>
            <a:ext cx="3312000" cy="19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01BC1B-3857-A46B-D73B-0429D8D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Installation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77A79-D3B2-9D41-0DC9-3190684F7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2384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67D61-9A4D-BA57-BB43-103BB8BC2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6" t="13251" b="40550"/>
          <a:stretch/>
        </p:blipFill>
        <p:spPr>
          <a:xfrm>
            <a:off x="57155" y="670385"/>
            <a:ext cx="12107891" cy="3694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0ACA43-7919-D7C8-9A15-D470A5C3CE4F}"/>
              </a:ext>
            </a:extLst>
          </p:cNvPr>
          <p:cNvSpPr txBox="1"/>
          <p:nvPr/>
        </p:nvSpPr>
        <p:spPr>
          <a:xfrm>
            <a:off x="508608" y="4648487"/>
            <a:ext cx="111747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Reduce effort in dark period by carrying out as much work as possible in advance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Install amplifiers and test into dummy loads during Diamond-I operation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Remove redundant cavities in Diamond-I shutdowns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Perform as much of linac upgrade as possible before dark period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Superconducting 3HC is longest lead-time item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Begin procurement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110740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6DFE-B01A-410E-A606-1C07BF283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825556"/>
            <a:ext cx="11377263" cy="41876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Diamond-II is a 24-cell 6-bend achromat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24 short mid straights will become available for beamlines, diagnostics, injection and RF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Diamond-II RF will stay at 500 MHz and will use: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HOM-damped normal conducting cavities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High power solid state amplifiers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Digital low level RF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Harmonic cavity is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Preferred solution is single superconducting passive third harmonic “Super3HC”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SSRF can provide an alternative device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Superconducting harmonic cavity will use Diamond’s existing cryogenic plant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Diamond operation is scheduled to cease at the end of 2026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18 month “dark period” and Diamond-II operation from early 2028</a:t>
            </a:r>
            <a:endParaRPr lang="en-GB" sz="1600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68B324-BC16-40CA-A99B-5303814D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0C1CBA-08B6-417A-A497-2BA03C90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2384" y="6453336"/>
            <a:ext cx="432048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39F82-F87F-7EF9-7F30-4F3941D29EDA}"/>
              </a:ext>
            </a:extLst>
          </p:cNvPr>
          <p:cNvSpPr/>
          <p:nvPr/>
        </p:nvSpPr>
        <p:spPr>
          <a:xfrm>
            <a:off x="1079819" y="5398975"/>
            <a:ext cx="10032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for your attention –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06377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51D9DE-CB8E-EB15-5923-A112AD70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Diamond Light Source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B961-7270-FC0F-9A0C-5C3B15B8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1" y="6453336"/>
            <a:ext cx="360040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8322AB-98C3-5977-758F-7B19FDCF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110" y="1320579"/>
            <a:ext cx="7011008" cy="4529721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15895F1-C4FE-659E-7017-77F76444D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552768"/>
              </p:ext>
            </p:extLst>
          </p:nvPr>
        </p:nvGraphicFramePr>
        <p:xfrm>
          <a:off x="335360" y="4365104"/>
          <a:ext cx="388843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417067826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324580120"/>
                    </a:ext>
                  </a:extLst>
                </a:gridCol>
              </a:tblGrid>
              <a:tr h="279461">
                <a:tc>
                  <a:txBody>
                    <a:bodyPr/>
                    <a:lstStyle/>
                    <a:p>
                      <a:r>
                        <a:rPr lang="en-GB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430904"/>
                  </a:ext>
                </a:extLst>
              </a:tr>
              <a:tr h="279461">
                <a:tc>
                  <a:txBody>
                    <a:bodyPr/>
                    <a:lstStyle/>
                    <a:p>
                      <a:r>
                        <a:rPr lang="en-GB" sz="1600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561.6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66818"/>
                  </a:ext>
                </a:extLst>
              </a:tr>
              <a:tr h="279461">
                <a:tc>
                  <a:txBody>
                    <a:bodyPr/>
                    <a:lstStyle/>
                    <a:p>
                      <a:r>
                        <a:rPr lang="en-GB" sz="1600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711255"/>
                  </a:ext>
                </a:extLst>
              </a:tr>
              <a:tr h="279461">
                <a:tc>
                  <a:txBody>
                    <a:bodyPr/>
                    <a:lstStyle/>
                    <a:p>
                      <a:r>
                        <a:rPr lang="en-GB" sz="1600" dirty="0"/>
                        <a:t>Storage ring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57304"/>
                  </a:ext>
                </a:extLst>
              </a:tr>
              <a:tr h="279461">
                <a:tc>
                  <a:txBody>
                    <a:bodyPr/>
                    <a:lstStyle/>
                    <a:p>
                      <a:r>
                        <a:rPr lang="en-GB" sz="1600" dirty="0"/>
                        <a:t>Lattice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24 cell DBA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72741"/>
                  </a:ext>
                </a:extLst>
              </a:tr>
              <a:tr h="279461">
                <a:tc>
                  <a:txBody>
                    <a:bodyPr/>
                    <a:lstStyle/>
                    <a:p>
                      <a:r>
                        <a:rPr lang="en-GB" sz="1600" dirty="0"/>
                        <a:t>Straights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 x 8.3m, 18 x 5.3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992531"/>
                  </a:ext>
                </a:extLst>
              </a:tr>
              <a:tr h="279461">
                <a:tc>
                  <a:txBody>
                    <a:bodyPr/>
                    <a:lstStyle/>
                    <a:p>
                      <a:r>
                        <a:rPr lang="en-GB" sz="1600" dirty="0"/>
                        <a:t>RF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772676"/>
                  </a:ext>
                </a:extLst>
              </a:tr>
            </a:tbl>
          </a:graphicData>
        </a:graphic>
      </p:graphicFrame>
      <p:sp>
        <p:nvSpPr>
          <p:cNvPr id="12" name="TextBox 5">
            <a:extLst>
              <a:ext uri="{FF2B5EF4-FFF2-40B4-BE49-F238E27FC236}">
                <a16:creationId xmlns:a16="http://schemas.microsoft.com/office/drawing/2014/main" id="{5C98A741-4287-9D0E-DF08-D6E52DD95F70}"/>
              </a:ext>
            </a:extLst>
          </p:cNvPr>
          <p:cNvSpPr txBox="1"/>
          <p:nvPr/>
        </p:nvSpPr>
        <p:spPr>
          <a:xfrm>
            <a:off x="47328" y="620688"/>
            <a:ext cx="4824536" cy="3698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Diamond is a 3</a:t>
            </a:r>
            <a:r>
              <a:rPr lang="en-GB" sz="2000" baseline="30000" dirty="0"/>
              <a:t>rd</a:t>
            </a:r>
            <a:r>
              <a:rPr lang="en-GB" sz="2000" dirty="0"/>
              <a:t> generation synchrotron light source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User operation since 2007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Top-up since late 2008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GB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Superconducting storage ring RF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/>
              <a:t>Two CESR-B cavities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/>
              <a:t>IOT amplifiers, 300 kW per cavity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Major upgrade to Diamond-II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/>
              <a:t>Will be built in Diamond tunnels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/>
              <a:t>18 month dark period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GB" dirty="0"/>
              <a:t>through 2027 and into 2028</a:t>
            </a:r>
          </a:p>
        </p:txBody>
      </p:sp>
    </p:spTree>
    <p:extLst>
      <p:ext uri="{BB962C8B-B14F-4D97-AF65-F5344CB8AC3E}">
        <p14:creationId xmlns:p14="http://schemas.microsoft.com/office/powerpoint/2010/main" val="57102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51D9DE-CB8E-EB15-5923-A112AD70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Diamond-II upgrade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B961-7270-FC0F-9A0C-5C3B15B8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1" y="6453336"/>
            <a:ext cx="288031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07FF0-D8BC-7203-19F1-FCEEF698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8365787" cy="5466945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F2B22F05-C3CD-DD96-F80B-81DA7219A4A9}"/>
              </a:ext>
            </a:extLst>
          </p:cNvPr>
          <p:cNvSpPr txBox="1"/>
          <p:nvPr/>
        </p:nvSpPr>
        <p:spPr>
          <a:xfrm>
            <a:off x="7896200" y="1099452"/>
            <a:ext cx="3888432" cy="4659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Diamond-II improves quality of photon beams delivered to users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Increase spectral brightness and transverse coherence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Reduced source size, line-width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Optimise spectral range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GB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Achieved via reduction in natural emittance, increase in beam energy, new IDs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6 bend achromat design generates 24 mid straights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6 x 7.5 m long straights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18 x 5.2 m standard straights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24 x 2.9 m mid straights</a:t>
            </a:r>
          </a:p>
        </p:txBody>
      </p:sp>
    </p:spTree>
    <p:extLst>
      <p:ext uri="{BB962C8B-B14F-4D97-AF65-F5344CB8AC3E}">
        <p14:creationId xmlns:p14="http://schemas.microsoft.com/office/powerpoint/2010/main" val="174920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51D9DE-CB8E-EB15-5923-A112AD70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increase to 3.5 GeV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B961-7270-FC0F-9A0C-5C3B15B8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1" y="6453336"/>
            <a:ext cx="288032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4A123-83D9-A37B-68C9-C990E3556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6"/>
          <a:stretch/>
        </p:blipFill>
        <p:spPr>
          <a:xfrm>
            <a:off x="839416" y="692696"/>
            <a:ext cx="9606868" cy="4649277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3544D61-085F-D470-951F-57AC0BD639D9}"/>
              </a:ext>
            </a:extLst>
          </p:cNvPr>
          <p:cNvSpPr txBox="1"/>
          <p:nvPr/>
        </p:nvSpPr>
        <p:spPr>
          <a:xfrm>
            <a:off x="2855640" y="5473158"/>
            <a:ext cx="6480720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Significant gain in spectral brightness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Gain over Diamond at </a:t>
            </a:r>
            <a:r>
              <a:rPr lang="en-GB" dirty="0"/>
              <a:t>3 GeV (green) and 3.5 GeV (red)</a:t>
            </a:r>
            <a:endParaRPr lang="en-GB" sz="2000" dirty="0"/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Beamline photon energy is indicated</a:t>
            </a:r>
          </a:p>
        </p:txBody>
      </p:sp>
    </p:spTree>
    <p:extLst>
      <p:ext uri="{BB962C8B-B14F-4D97-AF65-F5344CB8AC3E}">
        <p14:creationId xmlns:p14="http://schemas.microsoft.com/office/powerpoint/2010/main" val="193295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202D0F-96DC-62D2-166D-B505E7C8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44938-E6B1-CE18-6706-2DF460E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1" y="6453336"/>
            <a:ext cx="288192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57166-C311-8FBF-14D4-51151CF6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4" y="639629"/>
            <a:ext cx="7158078" cy="6093296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417984E5-45EA-330C-F9BA-BF251DECC24E}"/>
              </a:ext>
            </a:extLst>
          </p:cNvPr>
          <p:cNvSpPr txBox="1"/>
          <p:nvPr/>
        </p:nvSpPr>
        <p:spPr>
          <a:xfrm>
            <a:off x="7536160" y="728669"/>
            <a:ext cx="4608000" cy="167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Parameters of significance to RF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Small change in RF frequency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Very little change to total voltage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Increase in energy loss per turn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Harmonic cavity needed for bunch lengthening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1F148B-BB6A-0FD5-5A1C-F10BC909A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592" y="2510312"/>
            <a:ext cx="1440000" cy="202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A8E1F-398C-3973-6A27-9C7FAE189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15" y="2510312"/>
            <a:ext cx="1440000" cy="20266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266E01-F318-C445-43FA-695C9D875B10}"/>
              </a:ext>
            </a:extLst>
          </p:cNvPr>
          <p:cNvSpPr/>
          <p:nvPr/>
        </p:nvSpPr>
        <p:spPr>
          <a:xfrm>
            <a:off x="7536160" y="4649185"/>
            <a:ext cx="4608000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Conceptual Design Report (May 2019)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https://www.diamond.ac.uk/dam/jcr:ec67b7e1-fb91-4a65-b1ce-f646490b564d/Diamond-II%20Conceptual%20Design%20Report.pdf</a:t>
            </a:r>
            <a:endParaRPr lang="en-GB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Technical Design Report coming shortly</a:t>
            </a:r>
          </a:p>
        </p:txBody>
      </p:sp>
    </p:spTree>
    <p:extLst>
      <p:ext uri="{BB962C8B-B14F-4D97-AF65-F5344CB8AC3E}">
        <p14:creationId xmlns:p14="http://schemas.microsoft.com/office/powerpoint/2010/main" val="46514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68B324-BC16-40CA-A99B-5303814D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Cavity type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0C1CBA-08B6-417A-A497-2BA03C90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453336"/>
            <a:ext cx="335360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AC35F5-941C-4401-A9B1-87C962790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81" y="848192"/>
            <a:ext cx="2730654" cy="33843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3E8E4B-F160-4B81-85E1-34FF3B7A80A8}"/>
              </a:ext>
            </a:extLst>
          </p:cNvPr>
          <p:cNvSpPr txBox="1">
            <a:spLocks/>
          </p:cNvSpPr>
          <p:nvPr/>
        </p:nvSpPr>
        <p:spPr>
          <a:xfrm>
            <a:off x="119336" y="3789040"/>
            <a:ext cx="7584506" cy="1649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600" dirty="0"/>
              <a:t>EU HOM-damped cavity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dirty="0"/>
              <a:t>Latest iteration of cavity installed at BESSY, Alba and ESRF (scaled)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Flanged joint at base of HOM damper removed to address trapped mode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Pickup coated at ESRF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dirty="0"/>
              <a:t>Three cavities have recently been installed in Diamond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100" dirty="0"/>
              <a:t>Two fully operational and one to be powered from November 2022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D2BE77-1B4A-49BA-9EF4-B44DE4119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26103"/>
              </p:ext>
            </p:extLst>
          </p:nvPr>
        </p:nvGraphicFramePr>
        <p:xfrm>
          <a:off x="911424" y="5445224"/>
          <a:ext cx="5544616" cy="1243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4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Cavity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Coupling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Q</a:t>
                      </a:r>
                      <a:r>
                        <a:rPr lang="en-GB" sz="1800" b="1" kern="1200" baseline="-250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800" b="1" kern="1200" baseline="-250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3.75 M</a:t>
                      </a:r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Ω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3.75 M</a:t>
                      </a:r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Ω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Expected 3.75 M</a:t>
                      </a:r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Ω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424753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A7A20DB6-9A7B-4235-93D2-317A6463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34" y="4544850"/>
            <a:ext cx="3616947" cy="164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DC3904C-0E87-4E51-BF9A-2BF03009A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6885"/>
              </p:ext>
            </p:extLst>
          </p:nvPr>
        </p:nvGraphicFramePr>
        <p:xfrm>
          <a:off x="623392" y="620688"/>
          <a:ext cx="627061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85">
                <a:tc>
                  <a:txBody>
                    <a:bodyPr/>
                    <a:lstStyle/>
                    <a:p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Superconducting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Normal conducting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85">
                <a:tc>
                  <a:txBody>
                    <a:bodyPr/>
                    <a:lstStyle/>
                    <a:p>
                      <a:r>
                        <a:rPr lang="en-GB" sz="1600" dirty="0"/>
                        <a:t>Wall power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85">
                <a:tc>
                  <a:txBody>
                    <a:bodyPr/>
                    <a:lstStyle/>
                    <a:p>
                      <a:r>
                        <a:rPr lang="en-GB" sz="1600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85">
                <a:tc>
                  <a:txBody>
                    <a:bodyPr/>
                    <a:lstStyle/>
                    <a:p>
                      <a:r>
                        <a:rPr lang="en-GB" sz="1600" dirty="0"/>
                        <a:t>Field</a:t>
                      </a:r>
                      <a:r>
                        <a:rPr lang="en-GB" sz="1600" baseline="0" dirty="0"/>
                        <a:t> g</a:t>
                      </a:r>
                      <a:r>
                        <a:rPr lang="en-GB" sz="1600" dirty="0"/>
                        <a:t>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85">
                <a:tc>
                  <a:txBody>
                    <a:bodyPr/>
                    <a:lstStyle/>
                    <a:p>
                      <a:r>
                        <a:rPr lang="en-GB" sz="1600" dirty="0"/>
                        <a:t>Fault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Vulnerable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Robust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85">
                <a:tc>
                  <a:txBody>
                    <a:bodyPr/>
                    <a:lstStyle/>
                    <a:p>
                      <a:r>
                        <a:rPr lang="en-GB" sz="1600" dirty="0"/>
                        <a:t>Footprint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94">
                <a:tc>
                  <a:txBody>
                    <a:bodyPr/>
                    <a:lstStyle/>
                    <a:p>
                      <a:r>
                        <a:rPr lang="en-GB" sz="1600" dirty="0"/>
                        <a:t>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85">
                <a:tc>
                  <a:txBody>
                    <a:bodyPr/>
                    <a:lstStyle/>
                    <a:p>
                      <a:r>
                        <a:rPr lang="en-GB" sz="1600" dirty="0"/>
                        <a:t>Higher order modes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Managed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85">
                <a:tc>
                  <a:txBody>
                    <a:bodyPr/>
                    <a:lstStyle/>
                    <a:p>
                      <a:r>
                        <a:rPr lang="en-GB" sz="1600" dirty="0"/>
                        <a:t>Taper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Short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98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68B324-BC16-40CA-A99B-5303814D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Cavity layout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0C1CBA-08B6-417A-A497-2BA03C90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453336"/>
            <a:ext cx="308411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A5B2A8-242E-4F3D-AB36-4AA5D5A180A4}"/>
              </a:ext>
            </a:extLst>
          </p:cNvPr>
          <p:cNvSpPr txBox="1">
            <a:spLocks/>
          </p:cNvSpPr>
          <p:nvPr/>
        </p:nvSpPr>
        <p:spPr>
          <a:xfrm>
            <a:off x="1298906" y="4622400"/>
            <a:ext cx="9970430" cy="2106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A new beamline will be installed in what is now the Diamond RF straight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Cavities must move to mid-section straights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Fundamental cavity cryostat cannot fit in shorter straight and provide clearance for front ends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Cavity dampers must be rotated to clear front 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Space must be provided for amplifiers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Easier to fit multiple smaller amplifiers than smaller number of large amplifiers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Harmonic cavity is subject to the same constraints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E55DE9-E78A-4F92-B1DB-D28E52A5C789}"/>
              </a:ext>
            </a:extLst>
          </p:cNvPr>
          <p:cNvGrpSpPr>
            <a:grpSpLocks noChangeAspect="1"/>
          </p:cNvGrpSpPr>
          <p:nvPr/>
        </p:nvGrpSpPr>
        <p:grpSpPr>
          <a:xfrm>
            <a:off x="7608168" y="609890"/>
            <a:ext cx="3794761" cy="3683206"/>
            <a:chOff x="2311399" y="332656"/>
            <a:chExt cx="6324601" cy="613867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874140A6-5279-4752-A0D3-51586CB561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5" t="11499" r="13777" b="10436"/>
            <a:stretch/>
          </p:blipFill>
          <p:spPr bwMode="auto">
            <a:xfrm>
              <a:off x="2311399" y="332656"/>
              <a:ext cx="6324601" cy="6138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B68725-0FC0-4871-9A2E-2418ED86268E}"/>
                </a:ext>
              </a:extLst>
            </p:cNvPr>
            <p:cNvSpPr/>
            <p:nvPr/>
          </p:nvSpPr>
          <p:spPr>
            <a:xfrm>
              <a:off x="5910852" y="386668"/>
              <a:ext cx="360000" cy="36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D24411-17EC-4F9B-8CAF-2EA014AF8C8B}"/>
                </a:ext>
              </a:extLst>
            </p:cNvPr>
            <p:cNvSpPr/>
            <p:nvPr/>
          </p:nvSpPr>
          <p:spPr>
            <a:xfrm>
              <a:off x="6622472" y="607081"/>
              <a:ext cx="360000" cy="36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081B457-510F-4F4F-98D3-B271BB361EC4}"/>
                </a:ext>
              </a:extLst>
            </p:cNvPr>
            <p:cNvSpPr/>
            <p:nvPr/>
          </p:nvSpPr>
          <p:spPr>
            <a:xfrm>
              <a:off x="6247139" y="592974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8255D0-8F76-42D1-8614-EB7752416B3A}"/>
                </a:ext>
              </a:extLst>
            </p:cNvPr>
            <p:cNvSpPr/>
            <p:nvPr/>
          </p:nvSpPr>
          <p:spPr>
            <a:xfrm>
              <a:off x="4668980" y="6006575"/>
              <a:ext cx="360000" cy="36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0EA2B46-F298-42A9-9A87-96FA1EEE36E4}"/>
                </a:ext>
              </a:extLst>
            </p:cNvPr>
            <p:cNvSpPr/>
            <p:nvPr/>
          </p:nvSpPr>
          <p:spPr>
            <a:xfrm>
              <a:off x="2886782" y="4768482"/>
              <a:ext cx="360000" cy="36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7D57C4-9FCA-4737-863D-5006E6A96F37}"/>
                </a:ext>
              </a:extLst>
            </p:cNvPr>
            <p:cNvSpPr/>
            <p:nvPr/>
          </p:nvSpPr>
          <p:spPr>
            <a:xfrm rot="16957199">
              <a:off x="4853228" y="5557612"/>
              <a:ext cx="274902" cy="14644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DA6992-0C5A-46B3-8AE6-F4D37FD95A03}"/>
                </a:ext>
              </a:extLst>
            </p:cNvPr>
            <p:cNvSpPr/>
            <p:nvPr/>
          </p:nvSpPr>
          <p:spPr>
            <a:xfrm rot="16957199">
              <a:off x="5149211" y="5611771"/>
              <a:ext cx="274902" cy="14644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9359C3-1395-43E8-A0B0-4016A81E825D}"/>
                </a:ext>
              </a:extLst>
            </p:cNvPr>
            <p:cNvSpPr/>
            <p:nvPr/>
          </p:nvSpPr>
          <p:spPr>
            <a:xfrm rot="19767969">
              <a:off x="3479111" y="4364859"/>
              <a:ext cx="274902" cy="14644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6E7842-62EF-4B81-8EDA-0EAEAB1F4445}"/>
                </a:ext>
              </a:extLst>
            </p:cNvPr>
            <p:cNvSpPr/>
            <p:nvPr/>
          </p:nvSpPr>
          <p:spPr>
            <a:xfrm rot="19767969">
              <a:off x="3623951" y="4607944"/>
              <a:ext cx="274902" cy="14644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147A0B-762A-4C70-9C94-0FE6FEA57985}"/>
                </a:ext>
              </a:extLst>
            </p:cNvPr>
            <p:cNvSpPr/>
            <p:nvPr/>
          </p:nvSpPr>
          <p:spPr>
            <a:xfrm rot="5400000">
              <a:off x="5912374" y="984862"/>
              <a:ext cx="274902" cy="14644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379C50-65F3-40C4-9B2D-06BB2AF35810}"/>
                </a:ext>
              </a:extLst>
            </p:cNvPr>
            <p:cNvSpPr/>
            <p:nvPr/>
          </p:nvSpPr>
          <p:spPr>
            <a:xfrm rot="5400000">
              <a:off x="5734963" y="983275"/>
              <a:ext cx="274902" cy="14644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9C20D-E05C-4938-8011-62F8F6282B97}"/>
                </a:ext>
              </a:extLst>
            </p:cNvPr>
            <p:cNvSpPr/>
            <p:nvPr/>
          </p:nvSpPr>
          <p:spPr>
            <a:xfrm rot="5400000">
              <a:off x="5372848" y="981687"/>
              <a:ext cx="274902" cy="14644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20D395C-1464-418D-9593-251F69F461C0}"/>
                </a:ext>
              </a:extLst>
            </p:cNvPr>
            <p:cNvSpPr/>
            <p:nvPr/>
          </p:nvSpPr>
          <p:spPr>
            <a:xfrm rot="5400000">
              <a:off x="5548021" y="984067"/>
              <a:ext cx="274902" cy="14644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54EF3B-081F-4CA8-8CB5-D4689B4CFF1E}"/>
                </a:ext>
              </a:extLst>
            </p:cNvPr>
            <p:cNvSpPr/>
            <p:nvPr/>
          </p:nvSpPr>
          <p:spPr>
            <a:xfrm rot="16200000">
              <a:off x="5534321" y="5697363"/>
              <a:ext cx="171866" cy="22236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8786ACC-A67D-46EF-8457-45CC32DC6D05}"/>
                </a:ext>
              </a:extLst>
            </p:cNvPr>
            <p:cNvCxnSpPr>
              <a:stCxn id="22" idx="1"/>
              <a:endCxn id="14" idx="3"/>
            </p:cNvCxnSpPr>
            <p:nvPr/>
          </p:nvCxnSpPr>
          <p:spPr>
            <a:xfrm flipV="1">
              <a:off x="6049825" y="914360"/>
              <a:ext cx="625368" cy="627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0665E3-C639-46F0-8D8B-13D2D975CB00}"/>
                </a:ext>
              </a:extLst>
            </p:cNvPr>
            <p:cNvCxnSpPr>
              <a:stCxn id="23" idx="1"/>
              <a:endCxn id="14" idx="2"/>
            </p:cNvCxnSpPr>
            <p:nvPr/>
          </p:nvCxnSpPr>
          <p:spPr>
            <a:xfrm flipV="1">
              <a:off x="5872414" y="787081"/>
              <a:ext cx="750058" cy="1319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E30B3E-0D89-4DE7-814C-E59B80603E27}"/>
                </a:ext>
              </a:extLst>
            </p:cNvPr>
            <p:cNvCxnSpPr>
              <a:stCxn id="24" idx="1"/>
              <a:endCxn id="13" idx="3"/>
            </p:cNvCxnSpPr>
            <p:nvPr/>
          </p:nvCxnSpPr>
          <p:spPr>
            <a:xfrm flipV="1">
              <a:off x="5510299" y="693947"/>
              <a:ext cx="453274" cy="2235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D60C43-B029-4DDA-8722-FE5986D9FED7}"/>
                </a:ext>
              </a:extLst>
            </p:cNvPr>
            <p:cNvCxnSpPr>
              <a:stCxn id="25" idx="1"/>
              <a:endCxn id="13" idx="4"/>
            </p:cNvCxnSpPr>
            <p:nvPr/>
          </p:nvCxnSpPr>
          <p:spPr>
            <a:xfrm flipV="1">
              <a:off x="5685472" y="746668"/>
              <a:ext cx="405380" cy="17317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8B12E8-CCC4-4B97-991E-C1E6D0E192A3}"/>
                </a:ext>
              </a:extLst>
            </p:cNvPr>
            <p:cNvCxnSpPr>
              <a:endCxn id="20" idx="1"/>
            </p:cNvCxnSpPr>
            <p:nvPr/>
          </p:nvCxnSpPr>
          <p:spPr>
            <a:xfrm flipV="1">
              <a:off x="3123648" y="4507913"/>
              <a:ext cx="374523" cy="3313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228D77-DDAC-417F-94CB-4026749D983B}"/>
                </a:ext>
              </a:extLst>
            </p:cNvPr>
            <p:cNvCxnSpPr>
              <a:stCxn id="17" idx="6"/>
              <a:endCxn id="21" idx="1"/>
            </p:cNvCxnSpPr>
            <p:nvPr/>
          </p:nvCxnSpPr>
          <p:spPr>
            <a:xfrm flipV="1">
              <a:off x="3246782" y="4750998"/>
              <a:ext cx="396229" cy="1974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A3B5EB9-09F5-45D7-B6A9-5B74F34DC2B6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4848980" y="5734671"/>
              <a:ext cx="102656" cy="2719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B08B61-16FC-4D1C-A480-52E04A748EC1}"/>
                </a:ext>
              </a:extLst>
            </p:cNvPr>
            <p:cNvCxnSpPr>
              <a:stCxn id="16" idx="7"/>
            </p:cNvCxnSpPr>
            <p:nvPr/>
          </p:nvCxnSpPr>
          <p:spPr>
            <a:xfrm flipV="1">
              <a:off x="4976259" y="5796386"/>
              <a:ext cx="278917" cy="26291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5EC0AF7-247F-4A4F-955D-3BECEF759DB4}"/>
                </a:ext>
              </a:extLst>
            </p:cNvPr>
            <p:cNvCxnSpPr>
              <a:stCxn id="15" idx="1"/>
            </p:cNvCxnSpPr>
            <p:nvPr/>
          </p:nvCxnSpPr>
          <p:spPr>
            <a:xfrm flipH="1" flipV="1">
              <a:off x="5717414" y="5880773"/>
              <a:ext cx="582446" cy="10169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E0E2A8-D549-ABFC-0F73-D35877AEC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592" y="620688"/>
            <a:ext cx="5036529" cy="38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5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68B324-BC16-40CA-A99B-5303814D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Cavity operating parameters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0C1CBA-08B6-417A-A497-2BA03C90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453336"/>
            <a:ext cx="335360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35C70D-36F7-4350-AECF-3B9D2E6DB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48" y="1280840"/>
            <a:ext cx="2676128" cy="9960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460kW required for 300mA beam with all IDs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7EAFD9-B08A-4E5F-A313-B71296B14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77588"/>
              </p:ext>
            </p:extLst>
          </p:nvPr>
        </p:nvGraphicFramePr>
        <p:xfrm>
          <a:off x="2923888" y="843920"/>
          <a:ext cx="90128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cavities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Optimal cavity coupling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Individual cavity voltage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450 kV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386 kV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338 kV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 kV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Generator power per cavity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104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73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63 kW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Power dissipated per cavity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 kW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Power dissipated in all cavities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164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140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123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109 kW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Picture 3">
            <a:extLst>
              <a:ext uri="{FF2B5EF4-FFF2-40B4-BE49-F238E27FC236}">
                <a16:creationId xmlns:a16="http://schemas.microsoft.com/office/drawing/2014/main" id="{DA1D76EC-CFCD-4E3A-B39B-BEACBE6A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540260"/>
            <a:ext cx="37200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F05B80-1981-4372-8F16-2DF3E13FD98E}"/>
              </a:ext>
            </a:extLst>
          </p:cNvPr>
          <p:cNvSpPr txBox="1">
            <a:spLocks/>
          </p:cNvSpPr>
          <p:nvPr/>
        </p:nvSpPr>
        <p:spPr>
          <a:xfrm>
            <a:off x="7392144" y="3401018"/>
            <a:ext cx="4680520" cy="2908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Operation with 8 normal conducting cavities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Reduces voltage per cavity to conservative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Minimises running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Gives acceptable total wall power losses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Allows redundant operation should one cavity fail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300" dirty="0"/>
              <a:t>Enables cavities to fit in storage ring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5B3CA94-27B0-4D03-9739-A099DF8FF9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65" y="3540260"/>
            <a:ext cx="371999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6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68B324-BC16-40CA-A99B-5303814D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Amplifier design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0C1CBA-08B6-417A-A497-2BA03C90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453336"/>
            <a:ext cx="335360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6F7D3CF-2AF9-4D53-B889-4E435C987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49" y="3850129"/>
            <a:ext cx="2838427" cy="23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AF4949-FAFA-4609-9219-EDB8FC209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988" y="764123"/>
            <a:ext cx="5976664" cy="266487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Well over half of all Diamond faults are IOT related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/>
              <a:t>There is no redundancy in Diamond IOT amplifiers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/>
              <a:t>Amplifier must shut down to protect any IOT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/>
              <a:t>Separate power supplies  would be beneficial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/>
              <a:t>Solid state amplifiers would provide necessary redundancy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All light sources using solid state amplifiers report superior amplifier MTBF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Several possible industrial suppliers exist</a:t>
            </a:r>
          </a:p>
        </p:txBody>
      </p:sp>
      <p:pic>
        <p:nvPicPr>
          <p:cNvPr id="14" name="Picture 5" descr="image003">
            <a:extLst>
              <a:ext uri="{FF2B5EF4-FFF2-40B4-BE49-F238E27FC236}">
                <a16:creationId xmlns:a16="http://schemas.microsoft.com/office/drawing/2014/main" id="{297FADE3-E060-4047-9E1A-F7B0276D5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003" b="3337"/>
          <a:stretch/>
        </p:blipFill>
        <p:spPr bwMode="auto">
          <a:xfrm>
            <a:off x="9117327" y="3850129"/>
            <a:ext cx="295533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A5B2672-1B87-4491-804C-C1E477B96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2" y="3850129"/>
            <a:ext cx="2922672" cy="210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BF470BE3-DF1F-4AD9-ABCD-146FD12A5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55" y="3850129"/>
            <a:ext cx="3204094" cy="18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EA2A332-7425-4CBE-83B4-2E7AD2724A03}"/>
              </a:ext>
            </a:extLst>
          </p:cNvPr>
          <p:cNvSpPr txBox="1">
            <a:spLocks/>
          </p:cNvSpPr>
          <p:nvPr/>
        </p:nvSpPr>
        <p:spPr>
          <a:xfrm>
            <a:off x="450291" y="764123"/>
            <a:ext cx="5213661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Vacuum tubes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/>
              <a:t>Proven IOTs or klystrons at 500 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/>
              <a:t>Tens of kV in HVPS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/>
              <a:t>Limited redundancy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/>
              <a:t>Obsolescence may become an issue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Solid state amplifiers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/>
              <a:t>LDMOS power transistors up to 1kW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/>
              <a:t>Typically use 50V supplies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/>
              <a:t>Easier to work with and less noise on beam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/>
              <a:t>Extreme redundancy for fault tolerance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901B6A-74B0-4116-961A-CB4362162773}"/>
              </a:ext>
            </a:extLst>
          </p:cNvPr>
          <p:cNvSpPr txBox="1"/>
          <p:nvPr/>
        </p:nvSpPr>
        <p:spPr>
          <a:xfrm>
            <a:off x="2066685" y="6540319"/>
            <a:ext cx="1974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E. Montesinos, LLRF2017</a:t>
            </a:r>
          </a:p>
        </p:txBody>
      </p:sp>
    </p:spTree>
    <p:extLst>
      <p:ext uri="{BB962C8B-B14F-4D97-AF65-F5344CB8AC3E}">
        <p14:creationId xmlns:p14="http://schemas.microsoft.com/office/powerpoint/2010/main" val="2865856292"/>
      </p:ext>
    </p:extLst>
  </p:cSld>
  <p:clrMapOvr>
    <a:masterClrMapping/>
  </p:clrMapOvr>
</p:sld>
</file>

<file path=ppt/theme/theme1.xml><?xml version="1.0" encoding="utf-8"?>
<a:theme xmlns:a="http://schemas.openxmlformats.org/drawingml/2006/main" name="DDBA_slides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B5EF72708F146B92D14D39AE66C8B" ma:contentTypeVersion="13" ma:contentTypeDescription="Create a new document." ma:contentTypeScope="" ma:versionID="9f911de80c75b89364532dc6e3c4fa5c">
  <xsd:schema xmlns:xsd="http://www.w3.org/2001/XMLSchema" xmlns:xs="http://www.w3.org/2001/XMLSchema" xmlns:p="http://schemas.microsoft.com/office/2006/metadata/properties" xmlns:ns3="b6dd6437-eec4-4072-b613-e605fa1dca79" xmlns:ns4="2d7d9568-760a-49a8-9c8d-ea909a5172d6" targetNamespace="http://schemas.microsoft.com/office/2006/metadata/properties" ma:root="true" ma:fieldsID="ea960822a35b0a0c82c616a588ae3d56" ns3:_="" ns4:_="">
    <xsd:import namespace="b6dd6437-eec4-4072-b613-e605fa1dca79"/>
    <xsd:import namespace="2d7d9568-760a-49a8-9c8d-ea909a5172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d6437-eec4-4072-b613-e605fa1dca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d9568-760a-49a8-9c8d-ea909a5172d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B004A7-08CA-494B-AEC3-7C76A3CACFD3}">
  <ds:schemaRefs>
    <ds:schemaRef ds:uri="b6dd6437-eec4-4072-b613-e605fa1dca7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2d7d9568-760a-49a8-9c8d-ea909a5172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8B7EA0-E00B-4489-A589-739FC70224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d6437-eec4-4072-b613-e605fa1dca79"/>
    <ds:schemaRef ds:uri="2d7d9568-760a-49a8-9c8d-ea909a517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1FB75E-A57B-46FD-B988-BA04C17A8F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6484</TotalTime>
  <Words>1387</Words>
  <Application>Microsoft Office PowerPoint</Application>
  <PresentationFormat>Widescreen</PresentationFormat>
  <Paragraphs>317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Times</vt:lpstr>
      <vt:lpstr>Wingdings</vt:lpstr>
      <vt:lpstr>DDBA_slides_template3</vt:lpstr>
      <vt:lpstr>Diamond-II Project Review  C. Christou</vt:lpstr>
      <vt:lpstr>Diamond Light Source</vt:lpstr>
      <vt:lpstr>Diamond-II upgrade</vt:lpstr>
      <vt:lpstr>Energy increase to 3.5 GeV</vt:lpstr>
      <vt:lpstr>Machine parameters</vt:lpstr>
      <vt:lpstr>Cavity type</vt:lpstr>
      <vt:lpstr>Cavity layout</vt:lpstr>
      <vt:lpstr>Cavity operating parameters</vt:lpstr>
      <vt:lpstr>Amplifier design</vt:lpstr>
      <vt:lpstr>Low level RF</vt:lpstr>
      <vt:lpstr>Higher Harmonic Cavity</vt:lpstr>
      <vt:lpstr>Higher Harmonic Cavity manufacturing</vt:lpstr>
      <vt:lpstr>Higher Harmonic Cavity operation</vt:lpstr>
      <vt:lpstr>Transient beam loading effects</vt:lpstr>
      <vt:lpstr>Installation plan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GigE Camera Upgrade</dc:title>
  <dc:creator>Bobb, Lorraine (DLSLtd,RAL,TEC)</dc:creator>
  <cp:lastModifiedBy>Christou, Chris (DLSLtd,RAL,TEC)</cp:lastModifiedBy>
  <cp:revision>16</cp:revision>
  <dcterms:created xsi:type="dcterms:W3CDTF">2021-02-18T15:13:01Z</dcterms:created>
  <dcterms:modified xsi:type="dcterms:W3CDTF">2022-10-07T11:38:33Z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0x0101003FEB5EF72708F146B92D14D39AE66C8B</vt:lpwstr>
  </property>
</Properties>
</file>