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sldIdLst>
    <p:sldId id="395" r:id="rId2"/>
    <p:sldId id="397" r:id="rId3"/>
    <p:sldId id="399" r:id="rId4"/>
    <p:sldId id="400" r:id="rId5"/>
    <p:sldId id="393" r:id="rId6"/>
    <p:sldId id="394" r:id="rId7"/>
    <p:sldId id="372" r:id="rId8"/>
    <p:sldId id="374" r:id="rId9"/>
    <p:sldId id="385" r:id="rId10"/>
    <p:sldId id="373" r:id="rId11"/>
    <p:sldId id="401" r:id="rId12"/>
    <p:sldId id="402" r:id="rId13"/>
  </p:sldIdLst>
  <p:sldSz cx="9144000" cy="5715000" type="screen16x10"/>
  <p:notesSz cx="6794500" cy="99314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orient="horz" pos="288">
          <p15:clr>
            <a:srgbClr val="A4A3A4"/>
          </p15:clr>
        </p15:guide>
        <p15:guide id="3" orient="horz" pos="3297" userDrawn="1">
          <p15:clr>
            <a:srgbClr val="A4A3A4"/>
          </p15:clr>
        </p15:guide>
        <p15:guide id="4" orient="horz" pos="847" userDrawn="1">
          <p15:clr>
            <a:srgbClr val="A4A3A4"/>
          </p15:clr>
        </p15:guide>
        <p15:guide id="5" pos="2880">
          <p15:clr>
            <a:srgbClr val="A4A3A4"/>
          </p15:clr>
        </p15:guide>
        <p15:guide id="6" pos="521">
          <p15:clr>
            <a:srgbClr val="A4A3A4"/>
          </p15:clr>
        </p15:guide>
        <p15:guide id="7" pos="52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5B99"/>
    <a:srgbClr val="132577"/>
    <a:srgbClr val="009999"/>
    <a:srgbClr val="FFCCFF"/>
    <a:srgbClr val="ED7703"/>
    <a:srgbClr val="B7B9BA"/>
    <a:srgbClr val="336699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7" autoAdjust="0"/>
  </p:normalViewPr>
  <p:slideViewPr>
    <p:cSldViewPr showGuides="1">
      <p:cViewPr varScale="1">
        <p:scale>
          <a:sx n="110" d="100"/>
          <a:sy n="110" d="100"/>
        </p:scale>
        <p:origin x="1152" y="68"/>
      </p:cViewPr>
      <p:guideLst>
        <p:guide orient="horz" pos="1800"/>
        <p:guide orient="horz" pos="288"/>
        <p:guide orient="horz" pos="3297"/>
        <p:guide orient="horz" pos="847"/>
        <p:guide pos="2880"/>
        <p:guide pos="521"/>
        <p:guide pos="52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0E798-53FF-4C51-A981-953463752515}" type="datetimeFigureOut">
              <a:rPr lang="fr-FR" smtClean="0"/>
              <a:pPr/>
              <a:t>09/10/2022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744538"/>
            <a:ext cx="59563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6CD8F-B7ED-4A05-9FB1-A01CC0EF02CC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5940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129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1500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2317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 bwMode="gray">
          <a:xfrm>
            <a:off x="827089" y="1"/>
            <a:ext cx="7489825" cy="457729"/>
          </a:xfrm>
          <a:noFill/>
        </p:spPr>
        <p:txBody>
          <a:bodyPr anchor="b" anchorCtr="0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827088" y="457729"/>
            <a:ext cx="7489825" cy="479558"/>
          </a:xfr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26/07/2013</a:t>
            </a:r>
            <a:endParaRPr lang="en-US" noProof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HamonLIP'2022 – 10-12 October 2022       -        Harmonic RF system for ESRF-EBS     -       Jörn Jacob et al.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727200" y="126000"/>
            <a:ext cx="8236800" cy="496800"/>
          </a:xfrm>
          <a:solidFill>
            <a:schemeClr val="accent1"/>
          </a:solidFill>
        </p:spPr>
        <p:txBody>
          <a:bodyPr lIns="108000" tIns="0" rIns="108000" anchor="ctr" anchorCtr="0"/>
          <a:lstStyle>
            <a:lvl1pPr>
              <a:lnSpc>
                <a:spcPct val="85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3351600" y="915000"/>
            <a:ext cx="5612400" cy="2970000"/>
          </a:xfrm>
          <a:solidFill>
            <a:srgbClr val="4E5B99"/>
          </a:solidFill>
        </p:spPr>
        <p:txBody>
          <a:bodyPr lIns="216000" tIns="252000"/>
          <a:lstStyle>
            <a:lvl1pPr marL="0" indent="0">
              <a:spcAft>
                <a:spcPts val="300"/>
              </a:spcAft>
              <a:buFont typeface="Arial" pitchFamily="34" charset="0"/>
              <a:buNone/>
              <a:defRPr sz="28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spcAft>
                <a:spcPts val="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 sz="22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80000"/>
              <a:buNone/>
              <a:defRPr sz="175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727200" y="915000"/>
            <a:ext cx="2574000" cy="2970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noProof="0" smtClean="0"/>
              <a:t>26/07/2013</a:t>
            </a:r>
            <a:endParaRPr lang="en-US" noProof="0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smtClean="0"/>
              <a:t>HamonLIP'2022 – 10-12 October 2022       -        Harmonic RF system for ESRF-EBS     -       Jörn Jacob et al.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4pPr>
              <a:spcBef>
                <a:spcPts val="0"/>
              </a:spcBef>
              <a:spcAft>
                <a:spcPts val="300"/>
              </a:spcAft>
              <a:buSzPct val="80000"/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26/07/2013</a:t>
            </a:r>
            <a:endParaRPr lang="en-US" noProof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HamonLIP'2022 – 10-12 October 2022       -        Harmonic RF system for ESRF-EBS     -       Jörn Jacob et al.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26/07/2013</a:t>
            </a:r>
            <a:endParaRPr lang="en-US" noProof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HamonLIP'2022 – 10-12 October 2022       -        Harmonic RF system for ESRF-EBS     -       Jörn Jacob et al.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20372-D767-4554-8108-68849245E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2CBD57-A924-43A2-ADA6-3268C820E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26/07/2013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B79AE9-8BE4-4AFF-B9C8-59F5073C7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HamonLIP'2022 – 10-12 October 2022       -        Harmonic RF system for ESRF-EBS     -       Jörn Jacob et al.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BA3EBC-2EEE-4402-A651-D0AC83963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C6C7A-AD63-4852-9E30-39F252A825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108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logo_text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68056" y="5067000"/>
            <a:ext cx="1975944" cy="648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727200" y="126000"/>
            <a:ext cx="82368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727200" y="805272"/>
            <a:ext cx="8236800" cy="43319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0" y="5587803"/>
            <a:ext cx="611560" cy="1271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26/07/2013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630001" y="5402791"/>
            <a:ext cx="6120000" cy="17707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 cap="none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HamonLIP'2022 – 10-12 October 2022       -        Harmonic RF system for ESRF-EBS     -       Jörn Jacob et al.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98001" y="5402865"/>
            <a:ext cx="413559" cy="177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accent1"/>
                </a:solidFill>
              </a:defRPr>
            </a:lvl1pPr>
          </a:lstStyle>
          <a:p>
            <a:r>
              <a:rPr lang="fr-FR" dirty="0" smtClean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80000" y="126000"/>
            <a:ext cx="4968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0" r:id="rId3"/>
    <p:sldLayoutId id="2147483654" r:id="rId4"/>
    <p:sldLayoutId id="2147483655" r:id="rId5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1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000"/>
        </a:spcAft>
        <a:buFont typeface="Arial" pitchFamily="34" charset="0"/>
        <a:buNone/>
        <a:defRPr sz="1800" b="1" kern="120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ts val="0"/>
        </a:spcBef>
        <a:spcAft>
          <a:spcPts val="1500"/>
        </a:spcAft>
        <a:buFont typeface="Arial" pitchFamily="34" charset="0"/>
        <a:buNone/>
        <a:defRPr sz="17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None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6"/>
        </a:buClr>
        <a:buSzPct val="80000"/>
        <a:buFont typeface="Wingdings" pitchFamily="2" charset="2"/>
        <a:buChar char="l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62050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6"/>
        </a:buClr>
        <a:buFont typeface="ITCOfficinaSans LT Book" pitchFamily="2" charset="0"/>
        <a:buChar char="&gt;"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0" y="1113880"/>
            <a:ext cx="914400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Aft>
                <a:spcPts val="600"/>
              </a:spcAft>
              <a:buClr>
                <a:srgbClr val="7DA9DA"/>
              </a:buClr>
              <a:defRPr/>
            </a:pPr>
            <a:r>
              <a:rPr lang="en-US" sz="2000" b="1" dirty="0" smtClean="0">
                <a:solidFill>
                  <a:srgbClr val="C00000"/>
                </a:solidFill>
                <a:latin typeface="+mj-lt"/>
              </a:rPr>
              <a:t>Harmonic RF project for ESRF-EBS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US" sz="1600" b="1" dirty="0" smtClean="0">
                <a:solidFill>
                  <a:srgbClr val="132577"/>
                </a:solidFill>
                <a:latin typeface="+mj-lt"/>
              </a:rPr>
              <a:t>Lee Carver</a:t>
            </a:r>
            <a:r>
              <a:rPr lang="en-US" sz="1600" b="1" dirty="0">
                <a:solidFill>
                  <a:srgbClr val="132577"/>
                </a:solidFill>
                <a:latin typeface="+mj-lt"/>
              </a:rPr>
              <a:t>, </a:t>
            </a:r>
            <a:r>
              <a:rPr lang="en-US" sz="1600" b="1" dirty="0">
                <a:solidFill>
                  <a:srgbClr val="132577"/>
                </a:solidFill>
              </a:rPr>
              <a:t>Alessandro </a:t>
            </a:r>
            <a:r>
              <a:rPr lang="en-US" sz="1600" b="1" dirty="0" err="1">
                <a:solidFill>
                  <a:srgbClr val="132577"/>
                </a:solidFill>
              </a:rPr>
              <a:t>D’Elia</a:t>
            </a:r>
            <a:r>
              <a:rPr lang="en-US" sz="1600" b="1" dirty="0">
                <a:solidFill>
                  <a:srgbClr val="132577"/>
                </a:solidFill>
              </a:rPr>
              <a:t>, </a:t>
            </a:r>
            <a:r>
              <a:rPr lang="en-US" sz="1600" b="1" u="sng" dirty="0">
                <a:solidFill>
                  <a:srgbClr val="132577"/>
                </a:solidFill>
              </a:rPr>
              <a:t>Jörn Jacob</a:t>
            </a:r>
            <a:r>
              <a:rPr lang="en-US" sz="1600" b="1" dirty="0">
                <a:solidFill>
                  <a:srgbClr val="132577"/>
                </a:solidFill>
              </a:rPr>
              <a:t>, </a:t>
            </a:r>
            <a:r>
              <a:rPr lang="en-US" sz="1600" b="1" dirty="0" smtClean="0">
                <a:solidFill>
                  <a:srgbClr val="132577"/>
                </a:solidFill>
                <a:latin typeface="+mj-lt"/>
              </a:rPr>
              <a:t>Vincent Serrière, </a:t>
            </a:r>
            <a:r>
              <a:rPr lang="en-US" sz="1600" b="1" dirty="0">
                <a:solidFill>
                  <a:srgbClr val="132577"/>
                </a:solidFill>
                <a:latin typeface="+mj-lt"/>
              </a:rPr>
              <a:t>Simon </a:t>
            </a:r>
            <a:r>
              <a:rPr lang="en-US" sz="1600" b="1" dirty="0" smtClean="0">
                <a:solidFill>
                  <a:srgbClr val="132577"/>
                </a:solidFill>
                <a:latin typeface="+mj-lt"/>
              </a:rPr>
              <a:t>White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121196"/>
            <a:ext cx="91440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buFontTx/>
              <a:buNone/>
              <a:tabLst/>
              <a:defRPr/>
            </a:pPr>
            <a:r>
              <a:rPr lang="en-GB" sz="1600" b="1" kern="0" noProof="0" dirty="0" err="1" smtClean="0">
                <a:solidFill>
                  <a:srgbClr val="132577"/>
                </a:solidFill>
              </a:rPr>
              <a:t>HarmonLIP</a:t>
            </a:r>
            <a:r>
              <a:rPr lang="en-GB" sz="1600" b="1" kern="0" noProof="0" dirty="0" smtClean="0">
                <a:solidFill>
                  <a:srgbClr val="132577"/>
                </a:solidFill>
              </a:rPr>
              <a:t> Workshop</a:t>
            </a:r>
            <a:endParaRPr kumimoji="0" lang="en-GB" sz="1600" i="0" u="none" strike="noStrike" kern="0" cap="none" spc="0" normalizeH="0" baseline="0" noProof="0" dirty="0" smtClean="0">
              <a:ln>
                <a:noFill/>
              </a:ln>
              <a:solidFill>
                <a:srgbClr val="132577"/>
              </a:solidFill>
              <a:effectLst/>
              <a:uLnTx/>
              <a:uFillTx/>
              <a:ea typeface="+mn-ea"/>
              <a:cs typeface="+mn-cs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GB" sz="1600" kern="0" noProof="0" dirty="0" smtClean="0">
                <a:solidFill>
                  <a:srgbClr val="132577"/>
                </a:solidFill>
              </a:rPr>
              <a:t>MAX IV / Lund</a:t>
            </a:r>
            <a:r>
              <a:rPr kumimoji="0" lang="en-GB" sz="1600" u="none" strike="noStrike" kern="0" cap="none" spc="0" normalizeH="0" baseline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ea typeface="+mn-ea"/>
                <a:cs typeface="+mn-cs"/>
              </a:rPr>
              <a:t>, 10-12 October</a:t>
            </a:r>
            <a:r>
              <a:rPr kumimoji="0" lang="en-GB" sz="1600" u="none" strike="noStrike" kern="0" cap="none" spc="0" normalizeH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1600" u="none" strike="noStrike" kern="0" cap="none" spc="0" normalizeH="0" baseline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ea typeface="+mn-ea"/>
                <a:cs typeface="+mn-cs"/>
              </a:rPr>
              <a:t>2022</a:t>
            </a:r>
            <a:endParaRPr lang="en-GB" sz="1600" kern="0" dirty="0" smtClean="0">
              <a:solidFill>
                <a:srgbClr val="132577"/>
              </a:solidFill>
            </a:endParaRPr>
          </a:p>
        </p:txBody>
      </p:sp>
      <p:pic>
        <p:nvPicPr>
          <p:cNvPr id="6" name="Image 8" descr="logo_couv.jpg"/>
          <p:cNvPicPr>
            <a:picLocks noChangeAspect="1"/>
          </p:cNvPicPr>
          <p:nvPr/>
        </p:nvPicPr>
        <p:blipFill>
          <a:blip r:embed="rId3" cstate="print"/>
          <a:srcRect l="9524" t="12659" r="9524" b="36705"/>
          <a:stretch>
            <a:fillRect/>
          </a:stretch>
        </p:blipFill>
        <p:spPr>
          <a:xfrm>
            <a:off x="539552" y="4391427"/>
            <a:ext cx="4896544" cy="12251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738" y="2156493"/>
            <a:ext cx="1818438" cy="21484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C015A2-0851-45BE-A294-8B648523B1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2" t="5100" r="31888" b="11844"/>
          <a:stretch/>
        </p:blipFill>
        <p:spPr>
          <a:xfrm>
            <a:off x="6047724" y="2137420"/>
            <a:ext cx="2268692" cy="21675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894" y="2152023"/>
            <a:ext cx="3264295" cy="21529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759624" y="4873724"/>
            <a:ext cx="338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®"/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Part of this work has been performed within the frame of the WP2 collaboration among ESRF, HZB, KEK, PSI </a:t>
            </a:r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</a:rPr>
              <a:t>&amp; SOLEIL</a:t>
            </a: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13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Cell 25 with 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3 main RF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and 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3 harmonic RF cavities</a:t>
            </a:r>
            <a:endParaRPr lang="en-GB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10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HamonLIP'2022 – 10-12 October 2022       -        Harmonic RF system for ESRF-EBS     -       Jörn Jacob et al.</a:t>
            </a:r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" y="700087"/>
            <a:ext cx="9039225" cy="4314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08104" y="2065412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132577"/>
                </a:solidFill>
              </a:rPr>
              <a:t>3 harmonic cavities designed to fit in remaining space of cell 25</a:t>
            </a:r>
            <a:endParaRPr lang="en-GB" sz="1400" dirty="0">
              <a:solidFill>
                <a:srgbClr val="1325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13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11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HamonLIP'2022 – 10-12 October 2022       -        Harmonic RF system for ESRF-EBS     -       Jörn Jacob et al.</a:t>
            </a:r>
            <a:endParaRPr lang="en-US" noProof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gray">
          <a:xfrm>
            <a:off x="755576" y="841276"/>
            <a:ext cx="8208424" cy="4248472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77500" lnSpcReduction="20000"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  <a:defRPr sz="1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600"/>
              </a:spcAft>
            </a:pPr>
            <a:r>
              <a:rPr lang="en-US" dirty="0" smtClean="0"/>
              <a:t>Status and objectives:</a:t>
            </a:r>
            <a:endParaRPr lang="en-US" b="0" dirty="0" smtClean="0"/>
          </a:p>
          <a:p>
            <a:pPr marL="269875" lvl="2" indent="-182563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Challenging design of 4</a:t>
            </a:r>
            <a:r>
              <a:rPr lang="en-US" baseline="30000" dirty="0" smtClean="0"/>
              <a:t>th</a:t>
            </a:r>
            <a:r>
              <a:rPr lang="en-US" dirty="0" smtClean="0"/>
              <a:t> harmonic cavity goes on: </a:t>
            </a:r>
            <a:r>
              <a:rPr lang="en-US" dirty="0">
                <a:solidFill>
                  <a:srgbClr val="00B050"/>
                </a:solidFill>
                <a:sym typeface="Symbol" panose="05050102010706020507" pitchFamily="18" charset="2"/>
              </a:rPr>
              <a:t></a:t>
            </a:r>
            <a:r>
              <a:rPr lang="en-US" dirty="0" smtClean="0">
                <a:solidFill>
                  <a:srgbClr val="00B050"/>
                </a:solidFill>
              </a:rPr>
              <a:t> Vincent </a:t>
            </a:r>
            <a:r>
              <a:rPr lang="en-US" dirty="0" err="1" smtClean="0">
                <a:solidFill>
                  <a:srgbClr val="00B050"/>
                </a:solidFill>
              </a:rPr>
              <a:t>Serrière’s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smtClean="0">
                <a:solidFill>
                  <a:srgbClr val="00B050"/>
                </a:solidFill>
              </a:rPr>
              <a:t>presentation of latest findings</a:t>
            </a:r>
            <a:endParaRPr lang="en-US" dirty="0" smtClean="0">
              <a:solidFill>
                <a:srgbClr val="00B050"/>
              </a:solidFill>
            </a:endParaRPr>
          </a:p>
          <a:p>
            <a:pPr marL="269875" lvl="2" indent="-182563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Launch procurement of cavity and 1.4 GHz SSA </a:t>
            </a:r>
            <a:r>
              <a:rPr lang="en-US" dirty="0" err="1" smtClean="0"/>
              <a:t>hopfully</a:t>
            </a:r>
            <a:r>
              <a:rPr lang="en-US" dirty="0" smtClean="0"/>
              <a:t> early 2023, including prototype phases</a:t>
            </a:r>
          </a:p>
          <a:p>
            <a:pPr marL="269875" lvl="2" indent="-182563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Why not 3rd harmonic at 1.057 GHz ?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 smtClean="0"/>
              <a:t>Existing </a:t>
            </a:r>
            <a:r>
              <a:rPr lang="en-US" dirty="0"/>
              <a:t>1.3…1.4 GHz SSAs was the main reason to go to 1.4 </a:t>
            </a:r>
            <a:r>
              <a:rPr lang="en-US" dirty="0" smtClean="0"/>
              <a:t>GHz fro an active system, now </a:t>
            </a:r>
            <a:r>
              <a:rPr lang="en-US" dirty="0"/>
              <a:t>also high power transistors around 1 GHz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/>
              <a:t>As suggested by Patrick </a:t>
            </a:r>
            <a:r>
              <a:rPr lang="en-US" dirty="0" err="1"/>
              <a:t>Marchand</a:t>
            </a:r>
            <a:r>
              <a:rPr lang="en-US" dirty="0"/>
              <a:t>: we could now also envisage a 3HC </a:t>
            </a:r>
            <a:r>
              <a:rPr lang="en-US" dirty="0" smtClean="0"/>
              <a:t>system</a:t>
            </a:r>
            <a:endParaRPr lang="en-US" dirty="0"/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/>
              <a:t>We would need 1.6 to 1.8 MV at 1057.11 MHz for 5.5 to 6.0 MV at 352.37 MHz, 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/>
              <a:t>Cavities expected to have R/Q = 44 </a:t>
            </a:r>
            <a:r>
              <a:rPr lang="en-US" dirty="0" smtClean="0"/>
              <a:t>Ohm, </a:t>
            </a:r>
            <a:r>
              <a:rPr lang="en-US" dirty="0" err="1" smtClean="0"/>
              <a:t>Qo</a:t>
            </a:r>
            <a:r>
              <a:rPr lang="en-US" dirty="0" smtClean="0"/>
              <a:t> </a:t>
            </a:r>
            <a:r>
              <a:rPr lang="en-US" dirty="0" smtClean="0">
                <a:sym typeface="Symbol" panose="05050102010706020507" pitchFamily="18" charset="2"/>
              </a:rPr>
              <a:t></a:t>
            </a:r>
            <a:r>
              <a:rPr lang="en-US" dirty="0" smtClean="0"/>
              <a:t> 40000</a:t>
            </a:r>
          </a:p>
          <a:p>
            <a:pPr marL="269875" lvl="2" indent="-182563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Collaborations :</a:t>
            </a:r>
          </a:p>
          <a:p>
            <a:pPr marL="627063" lvl="3" indent="-182563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Particle tracking simulations under way in a collaboration of ESRF RF and Beam Dynamics groups: </a:t>
            </a:r>
            <a:r>
              <a:rPr lang="en-US" dirty="0">
                <a:solidFill>
                  <a:srgbClr val="00B050"/>
                </a:solidFill>
                <a:sym typeface="Symbol" panose="05050102010706020507" pitchFamily="18" charset="2"/>
              </a:rPr>
              <a:t></a:t>
            </a:r>
            <a:r>
              <a:rPr lang="en-US" dirty="0" smtClean="0">
                <a:solidFill>
                  <a:srgbClr val="00B050"/>
                </a:solidFill>
              </a:rPr>
              <a:t> Lee </a:t>
            </a:r>
            <a:r>
              <a:rPr lang="en-US" dirty="0" err="1" smtClean="0">
                <a:solidFill>
                  <a:srgbClr val="00B050"/>
                </a:solidFill>
              </a:rPr>
              <a:t>Carvers’s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>
                <a:solidFill>
                  <a:srgbClr val="00B050"/>
                </a:solidFill>
              </a:rPr>
              <a:t>presentation</a:t>
            </a:r>
            <a:endParaRPr lang="en-US" dirty="0" smtClean="0"/>
          </a:p>
          <a:p>
            <a:pPr marL="627063" lvl="3" indent="-182563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International exchange and bench marking </a:t>
            </a:r>
            <a:r>
              <a:rPr lang="en-US" dirty="0" smtClean="0">
                <a:solidFill>
                  <a:srgbClr val="00B050"/>
                </a:solidFill>
                <a:sym typeface="Symbol" panose="05050102010706020507" pitchFamily="18" charset="2"/>
              </a:rPr>
              <a:t></a:t>
            </a:r>
            <a:r>
              <a:rPr lang="en-US" dirty="0" smtClean="0">
                <a:solidFill>
                  <a:srgbClr val="00B050"/>
                </a:solidFill>
              </a:rPr>
              <a:t> WP2 collaboration </a:t>
            </a:r>
            <a:r>
              <a:rPr lang="en-US" sz="1600" dirty="0">
                <a:solidFill>
                  <a:srgbClr val="00B050"/>
                </a:solidFill>
              </a:rPr>
              <a:t>ESRF, HZB, KEK, PSI &amp; SOLEIL</a:t>
            </a:r>
            <a:r>
              <a:rPr lang="en-US" dirty="0" smtClean="0">
                <a:solidFill>
                  <a:srgbClr val="00B050"/>
                </a:solidFill>
              </a:rPr>
              <a:t>, </a:t>
            </a:r>
            <a:r>
              <a:rPr lang="en-US" dirty="0" err="1" smtClean="0">
                <a:solidFill>
                  <a:srgbClr val="00B050"/>
                </a:solidFill>
              </a:rPr>
              <a:t>HarmonLIP</a:t>
            </a:r>
            <a:endParaRPr lang="en-US" dirty="0" smtClean="0"/>
          </a:p>
          <a:p>
            <a:pPr marL="627063" lvl="3" indent="-182563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Planned </a:t>
            </a:r>
            <a:r>
              <a:rPr lang="en-US" dirty="0" smtClean="0"/>
              <a:t>collaboration </a:t>
            </a:r>
            <a:r>
              <a:rPr lang="en-US" dirty="0"/>
              <a:t>with ESRF Detector &amp; Electronics group </a:t>
            </a:r>
            <a:r>
              <a:rPr lang="en-US" dirty="0" smtClean="0"/>
              <a:t>for the development of a fast digital RF feedback system built with ESRF FPGA controllers </a:t>
            </a:r>
          </a:p>
          <a:p>
            <a:pPr marL="269875" lvl="2" indent="-182563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Remarks on Active vs Passive and Robinson DC </a:t>
            </a:r>
            <a:r>
              <a:rPr lang="en-US" dirty="0">
                <a:solidFill>
                  <a:srgbClr val="00B050"/>
                </a:solidFill>
                <a:sym typeface="Symbol" panose="05050102010706020507" pitchFamily="18" charset="2"/>
              </a:rPr>
              <a:t>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smtClean="0">
                <a:solidFill>
                  <a:srgbClr val="00B050"/>
                </a:solidFill>
              </a:rPr>
              <a:t>J. Jacob’s dedicated presentation</a:t>
            </a:r>
            <a:endParaRPr lang="en-US" dirty="0" smtClean="0"/>
          </a:p>
          <a:p>
            <a:pPr marL="269875" lvl="2" indent="-182563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Implementation on EBS possibly in about 3 years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764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Many thanks for your attention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 smtClean="0"/>
              <a:t>HamonLIP'2022 – 10-12 October 2022       -        Harmonic RF system for ESRF-EBS     -       Jörn Jacob et al.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5945" b="13077"/>
          <a:stretch/>
        </p:blipFill>
        <p:spPr bwMode="auto">
          <a:xfrm>
            <a:off x="171762" y="639154"/>
            <a:ext cx="8792238" cy="4740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814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ESRF 1992: First 3</a:t>
            </a:r>
            <a:r>
              <a:rPr lang="en-US" cap="none" baseline="30000" dirty="0" smtClean="0"/>
              <a:t>rd</a:t>
            </a:r>
            <a:r>
              <a:rPr lang="en-US" dirty="0" smtClean="0"/>
              <a:t> generation synchrotron light source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 noProof="0" smtClean="0"/>
              <a:t>HamonLIP'2022 – 10-12 October 2022       -        Harmonic RF system for ESRF-EBS     -       Jörn Jacob et al.</a:t>
            </a:r>
            <a:endParaRPr lang="en-US" noProof="0"/>
          </a:p>
        </p:txBody>
      </p:sp>
      <p:pic>
        <p:nvPicPr>
          <p:cNvPr id="8" name="Picture 2" descr="P:\DIR\COM\PHOTOS\PHOTOS AERIAL VIEWS\2015_05_11_AERIAL VIEW_MOREL_MAY 2015\JPEG_LR\ESRF AERIAL VIEWS_MOREL_MAY 2015_LR_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21358"/>
            <a:ext cx="7056784" cy="4695230"/>
          </a:xfrm>
          <a:prstGeom prst="rect">
            <a:avLst/>
          </a:prstGeom>
          <a:noFill/>
        </p:spPr>
      </p:pic>
      <p:sp>
        <p:nvSpPr>
          <p:cNvPr id="9" name="TextBox 10"/>
          <p:cNvSpPr txBox="1"/>
          <p:nvPr/>
        </p:nvSpPr>
        <p:spPr>
          <a:xfrm>
            <a:off x="4644008" y="2857500"/>
            <a:ext cx="10801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C000"/>
                </a:solidFill>
              </a:rPr>
              <a:t>200 </a:t>
            </a:r>
            <a:r>
              <a:rPr lang="en-US" sz="1600" b="1" dirty="0" err="1" smtClean="0">
                <a:solidFill>
                  <a:srgbClr val="FFC000"/>
                </a:solidFill>
              </a:rPr>
              <a:t>MeV</a:t>
            </a:r>
            <a:r>
              <a:rPr lang="en-US" sz="1600" b="1" dirty="0" smtClean="0">
                <a:solidFill>
                  <a:srgbClr val="FFC000"/>
                </a:solidFill>
              </a:rPr>
              <a:t> Linac</a:t>
            </a:r>
            <a:endParaRPr lang="en-GB" sz="1600" b="1" dirty="0">
              <a:solidFill>
                <a:srgbClr val="FFC000"/>
              </a:solidFill>
            </a:endParaRPr>
          </a:p>
        </p:txBody>
      </p:sp>
      <p:sp>
        <p:nvSpPr>
          <p:cNvPr id="10" name="TextBox 11"/>
          <p:cNvSpPr txBox="1"/>
          <p:nvPr/>
        </p:nvSpPr>
        <p:spPr>
          <a:xfrm>
            <a:off x="4139952" y="2353444"/>
            <a:ext cx="10801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6 </a:t>
            </a:r>
            <a:r>
              <a:rPr lang="en-US" sz="1600" b="1" dirty="0" err="1" smtClean="0">
                <a:solidFill>
                  <a:srgbClr val="C00000"/>
                </a:solidFill>
              </a:rPr>
              <a:t>GeV</a:t>
            </a:r>
            <a:r>
              <a:rPr lang="en-US" sz="1600" b="1" dirty="0" smtClean="0">
                <a:solidFill>
                  <a:srgbClr val="C00000"/>
                </a:solidFill>
              </a:rPr>
              <a:t> Booster</a:t>
            </a:r>
            <a:endParaRPr lang="en-GB" sz="1600" b="1" dirty="0">
              <a:solidFill>
                <a:srgbClr val="C00000"/>
              </a:solidFill>
            </a:endParaRPr>
          </a:p>
        </p:txBody>
      </p:sp>
      <p:sp>
        <p:nvSpPr>
          <p:cNvPr id="11" name="TextBox 12"/>
          <p:cNvSpPr txBox="1"/>
          <p:nvPr/>
        </p:nvSpPr>
        <p:spPr>
          <a:xfrm>
            <a:off x="3851920" y="3496860"/>
            <a:ext cx="28719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</a:rPr>
              <a:t>6 </a:t>
            </a:r>
            <a:r>
              <a:rPr lang="en-US" sz="1600" b="1" dirty="0" err="1" smtClean="0">
                <a:solidFill>
                  <a:srgbClr val="002060"/>
                </a:solidFill>
              </a:rPr>
              <a:t>GeV</a:t>
            </a:r>
            <a:r>
              <a:rPr lang="en-US" sz="1600" b="1" dirty="0" smtClean="0">
                <a:solidFill>
                  <a:srgbClr val="002060"/>
                </a:solidFill>
              </a:rPr>
              <a:t> Storage Ring </a:t>
            </a:r>
          </a:p>
          <a:p>
            <a:pPr algn="ctr"/>
            <a:r>
              <a:rPr lang="en-US" sz="1600" b="1" dirty="0" smtClean="0">
                <a:solidFill>
                  <a:srgbClr val="002060"/>
                </a:solidFill>
              </a:rPr>
              <a:t>200 mA</a:t>
            </a:r>
            <a:endParaRPr lang="en-GB" sz="1600" b="1" dirty="0">
              <a:solidFill>
                <a:srgbClr val="002060"/>
              </a:solidFill>
            </a:endParaRPr>
          </a:p>
        </p:txBody>
      </p:sp>
      <p:sp>
        <p:nvSpPr>
          <p:cNvPr id="12" name="TextBox 14"/>
          <p:cNvSpPr txBox="1"/>
          <p:nvPr/>
        </p:nvSpPr>
        <p:spPr>
          <a:xfrm>
            <a:off x="935596" y="3983906"/>
            <a:ext cx="2628292" cy="13696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 smtClean="0">
                <a:solidFill>
                  <a:srgbClr val="002060"/>
                </a:solidFill>
              </a:rPr>
              <a:t>Existing Storage Ring</a:t>
            </a:r>
          </a:p>
          <a:p>
            <a:pPr marL="625475" indent="-625475"/>
            <a:r>
              <a:rPr lang="en-US" sz="1100" b="1" dirty="0" smtClean="0">
                <a:solidFill>
                  <a:srgbClr val="002060"/>
                </a:solidFill>
              </a:rPr>
              <a:t>1992: 	commissioning</a:t>
            </a:r>
          </a:p>
          <a:p>
            <a:pPr marL="625475" indent="-625475"/>
            <a:r>
              <a:rPr lang="en-US" sz="1100" b="1" dirty="0" smtClean="0">
                <a:solidFill>
                  <a:srgbClr val="002060"/>
                </a:solidFill>
              </a:rPr>
              <a:t>1994: 	external users</a:t>
            </a:r>
          </a:p>
          <a:p>
            <a:pPr marL="625475" indent="-625475"/>
            <a:r>
              <a:rPr lang="en-US" sz="1100" b="1" dirty="0" smtClean="0">
                <a:solidFill>
                  <a:srgbClr val="002060"/>
                </a:solidFill>
              </a:rPr>
              <a:t>since then: </a:t>
            </a:r>
          </a:p>
          <a:p>
            <a:pPr marL="182563" indent="-174625">
              <a:buFont typeface="Arial" pitchFamily="34" charset="0"/>
              <a:buChar char="•"/>
            </a:pPr>
            <a:r>
              <a:rPr lang="en-US" sz="1100" b="1" dirty="0" smtClean="0">
                <a:solidFill>
                  <a:srgbClr val="002060"/>
                </a:solidFill>
              </a:rPr>
              <a:t>many upgrades</a:t>
            </a:r>
          </a:p>
          <a:p>
            <a:pPr marL="182563" indent="-174625">
              <a:buFont typeface="Arial" pitchFamily="34" charset="0"/>
              <a:buChar char="•"/>
            </a:pPr>
            <a:r>
              <a:rPr lang="en-US" sz="1100" b="1" dirty="0" smtClean="0">
                <a:solidFill>
                  <a:srgbClr val="002060"/>
                </a:solidFill>
              </a:rPr>
              <a:t>brilliance increase by about a factor 1000</a:t>
            </a:r>
            <a:endParaRPr lang="en-GB" sz="1100" b="1" dirty="0">
              <a:solidFill>
                <a:srgbClr val="002060"/>
              </a:solidFill>
            </a:endParaRPr>
          </a:p>
        </p:txBody>
      </p:sp>
      <p:sp>
        <p:nvSpPr>
          <p:cNvPr id="13" name="TextBox 15"/>
          <p:cNvSpPr txBox="1"/>
          <p:nvPr/>
        </p:nvSpPr>
        <p:spPr>
          <a:xfrm rot="559618">
            <a:off x="4572000" y="1633364"/>
            <a:ext cx="2259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Up to 100 </a:t>
            </a:r>
            <a:r>
              <a:rPr lang="en-US" sz="16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keV</a:t>
            </a:r>
            <a:r>
              <a:rPr lang="en-US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X-rays</a:t>
            </a:r>
            <a:endParaRPr lang="en-GB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6"/>
          <p:cNvSpPr txBox="1"/>
          <p:nvPr/>
        </p:nvSpPr>
        <p:spPr>
          <a:xfrm>
            <a:off x="4492683" y="4259375"/>
            <a:ext cx="3301358" cy="8617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 smtClean="0">
                <a:solidFill>
                  <a:srgbClr val="C00000"/>
                </a:solidFill>
              </a:rPr>
              <a:t>2020 New </a:t>
            </a:r>
            <a:r>
              <a:rPr lang="en-US" sz="1200" b="1" u="sng" dirty="0" smtClean="0">
                <a:solidFill>
                  <a:srgbClr val="C00000"/>
                </a:solidFill>
              </a:rPr>
              <a:t>E</a:t>
            </a:r>
            <a:r>
              <a:rPr lang="en-US" sz="1200" b="1" dirty="0" smtClean="0">
                <a:solidFill>
                  <a:srgbClr val="C00000"/>
                </a:solidFill>
              </a:rPr>
              <a:t>xtremely </a:t>
            </a:r>
            <a:r>
              <a:rPr lang="en-US" sz="1200" b="1" u="sng" dirty="0" smtClean="0">
                <a:solidFill>
                  <a:srgbClr val="C00000"/>
                </a:solidFill>
              </a:rPr>
              <a:t>B</a:t>
            </a:r>
            <a:r>
              <a:rPr lang="en-US" sz="1200" b="1" dirty="0" smtClean="0">
                <a:solidFill>
                  <a:srgbClr val="C00000"/>
                </a:solidFill>
              </a:rPr>
              <a:t>rilliant </a:t>
            </a:r>
            <a:r>
              <a:rPr lang="en-US" sz="1200" b="1" u="sng" dirty="0" smtClean="0">
                <a:solidFill>
                  <a:srgbClr val="C00000"/>
                </a:solidFill>
              </a:rPr>
              <a:t>S</a:t>
            </a:r>
            <a:r>
              <a:rPr lang="en-US" sz="1200" b="1" dirty="0" smtClean="0">
                <a:solidFill>
                  <a:srgbClr val="C00000"/>
                </a:solidFill>
              </a:rPr>
              <a:t>ource: EBS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en-US" sz="1100" b="1" dirty="0" smtClean="0">
                <a:solidFill>
                  <a:srgbClr val="C00000"/>
                </a:solidFill>
              </a:rPr>
              <a:t>First 4</a:t>
            </a:r>
            <a:r>
              <a:rPr lang="en-US" sz="1100" b="1" baseline="30000" dirty="0" smtClean="0">
                <a:solidFill>
                  <a:srgbClr val="C00000"/>
                </a:solidFill>
              </a:rPr>
              <a:t>th</a:t>
            </a:r>
            <a:r>
              <a:rPr lang="en-US" sz="1100" b="1" dirty="0" smtClean="0">
                <a:solidFill>
                  <a:srgbClr val="C00000"/>
                </a:solidFill>
              </a:rPr>
              <a:t> generation high energy light source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en-US" sz="1100" b="1" dirty="0" smtClean="0">
                <a:solidFill>
                  <a:srgbClr val="C00000"/>
                </a:solidFill>
              </a:rPr>
              <a:t>further brilliance increase by a factor 40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en-US" sz="1100" b="1" dirty="0" smtClean="0">
                <a:solidFill>
                  <a:srgbClr val="C00000"/>
                </a:solidFill>
              </a:rPr>
              <a:t>Substantial gain in coherence </a:t>
            </a:r>
          </a:p>
        </p:txBody>
      </p:sp>
      <p:sp>
        <p:nvSpPr>
          <p:cNvPr id="15" name="Right Arrow 17"/>
          <p:cNvSpPr/>
          <p:nvPr/>
        </p:nvSpPr>
        <p:spPr>
          <a:xfrm>
            <a:off x="3610269" y="4519382"/>
            <a:ext cx="792088" cy="241788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  <a:p>
            <a:pPr algn="ctr"/>
            <a:endParaRPr lang="en-GB" dirty="0"/>
          </a:p>
        </p:txBody>
      </p:sp>
      <p:pic>
        <p:nvPicPr>
          <p:cNvPr id="16" name="Picture 3" descr="P:\DIR\COM\LOGOS-2014\Logo files\JPG\ESRF-Logo-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2380" y="805272"/>
            <a:ext cx="971600" cy="1059859"/>
          </a:xfrm>
          <a:prstGeom prst="rect">
            <a:avLst/>
          </a:prstGeom>
          <a:noFill/>
        </p:spPr>
      </p:pic>
      <p:sp>
        <p:nvSpPr>
          <p:cNvPr id="17" name="TextBox 12"/>
          <p:cNvSpPr txBox="1"/>
          <p:nvPr/>
        </p:nvSpPr>
        <p:spPr>
          <a:xfrm rot="17866744">
            <a:off x="2756126" y="2150387"/>
            <a:ext cx="1698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</a:rPr>
              <a:t>Circ = 844 m</a:t>
            </a:r>
          </a:p>
        </p:txBody>
      </p:sp>
    </p:spTree>
    <p:extLst>
      <p:ext uri="{BB962C8B-B14F-4D97-AF65-F5344CB8AC3E}">
        <p14:creationId xmlns:p14="http://schemas.microsoft.com/office/powerpoint/2010/main" val="110013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EBS RF system Layout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3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 smtClean="0"/>
              <a:t>HamonLIP'2022 – 10-12 October 2022       -        Harmonic RF system for ESRF-EBS     -       Jörn Jacob et al.</a:t>
            </a:r>
            <a:endParaRPr lang="en-US" dirty="0"/>
          </a:p>
        </p:txBody>
      </p:sp>
      <p:grpSp>
        <p:nvGrpSpPr>
          <p:cNvPr id="7" name="Group 180"/>
          <p:cNvGrpSpPr/>
          <p:nvPr/>
        </p:nvGrpSpPr>
        <p:grpSpPr>
          <a:xfrm>
            <a:off x="3413373" y="1387658"/>
            <a:ext cx="2626854" cy="827293"/>
            <a:chOff x="2981325" y="1835884"/>
            <a:chExt cx="2626854" cy="827293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2981325" y="1962154"/>
              <a:ext cx="300038" cy="69056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>
            <a:xfrm flipV="1">
              <a:off x="3543301" y="1835884"/>
              <a:ext cx="300038" cy="69055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>
            <a:xfrm rot="20820000">
              <a:off x="3167641" y="1997111"/>
              <a:ext cx="1265" cy="374134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>
            <a:xfrm rot="20820000">
              <a:off x="3743002" y="1865291"/>
              <a:ext cx="4762" cy="371226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>
            <a:xfrm flipH="1">
              <a:off x="3195736" y="2228775"/>
              <a:ext cx="604838" cy="140494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grpSp>
          <p:nvGrpSpPr>
            <p:cNvPr id="13" name="Group 346"/>
            <p:cNvGrpSpPr/>
            <p:nvPr/>
          </p:nvGrpSpPr>
          <p:grpSpPr>
            <a:xfrm>
              <a:off x="3517442" y="2303177"/>
              <a:ext cx="2090737" cy="360000"/>
              <a:chOff x="3729038" y="2476499"/>
              <a:chExt cx="2090737" cy="450000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3729038" y="2476499"/>
                <a:ext cx="95250" cy="45000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3814763" y="2895559"/>
                <a:ext cx="1892758" cy="23858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5691188" y="2476500"/>
                <a:ext cx="128587" cy="41910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</p:grpSp>
      </p:grpSp>
      <p:sp>
        <p:nvSpPr>
          <p:cNvPr id="17" name="Oval 5"/>
          <p:cNvSpPr>
            <a:spLocks noChangeArrowheads="1"/>
          </p:cNvSpPr>
          <p:nvPr/>
        </p:nvSpPr>
        <p:spPr bwMode="auto">
          <a:xfrm>
            <a:off x="1024802" y="880462"/>
            <a:ext cx="7954963" cy="4384675"/>
          </a:xfrm>
          <a:prstGeom prst="ellipse">
            <a:avLst/>
          </a:prstGeom>
          <a:noFill/>
          <a:ln w="57150">
            <a:solidFill>
              <a:sysClr val="windowText" lastClr="000000">
                <a:lumMod val="50000"/>
                <a:lumOff val="50000"/>
              </a:sysClr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07504" y="625252"/>
            <a:ext cx="28167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EBS Storage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Ring</a:t>
            </a:r>
          </a:p>
        </p:txBody>
      </p:sp>
      <p:sp>
        <p:nvSpPr>
          <p:cNvPr id="19" name="Rectangle 28"/>
          <p:cNvSpPr>
            <a:spLocks noChangeArrowheads="1"/>
          </p:cNvSpPr>
          <p:nvPr/>
        </p:nvSpPr>
        <p:spPr bwMode="auto">
          <a:xfrm>
            <a:off x="6516216" y="3361556"/>
            <a:ext cx="19442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NEW Teststand: </a:t>
            </a:r>
            <a:r>
              <a:rPr kumimoji="0" lang="en-US" sz="12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 new adjacent building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AutoShape 384"/>
          <p:cNvSpPr>
            <a:spLocks noChangeArrowheads="1"/>
          </p:cNvSpPr>
          <p:nvPr/>
        </p:nvSpPr>
        <p:spPr bwMode="auto">
          <a:xfrm>
            <a:off x="3491161" y="919287"/>
            <a:ext cx="366960" cy="733663"/>
          </a:xfrm>
          <a:prstGeom prst="triangle">
            <a:avLst>
              <a:gd name="adj" fmla="val 50000"/>
            </a:avLst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1" name="Group 12"/>
          <p:cNvGrpSpPr/>
          <p:nvPr/>
        </p:nvGrpSpPr>
        <p:grpSpPr>
          <a:xfrm>
            <a:off x="6430327" y="2517404"/>
            <a:ext cx="912800" cy="900906"/>
            <a:chOff x="1501849" y="3426609"/>
            <a:chExt cx="912800" cy="900906"/>
          </a:xfrm>
        </p:grpSpPr>
        <p:sp>
          <p:nvSpPr>
            <p:cNvPr id="22" name="AutoShape 389"/>
            <p:cNvSpPr>
              <a:spLocks noChangeArrowheads="1"/>
            </p:cNvSpPr>
            <p:nvPr/>
          </p:nvSpPr>
          <p:spPr bwMode="auto">
            <a:xfrm rot="16200000">
              <a:off x="1418228" y="3510230"/>
              <a:ext cx="900906" cy="733663"/>
            </a:xfrm>
            <a:prstGeom prst="triangle">
              <a:avLst>
                <a:gd name="adj" fmla="val 50000"/>
              </a:avLst>
            </a:prstGeom>
            <a:solidFill>
              <a:srgbClr val="66FFFF"/>
            </a:solidFill>
            <a:ln w="19050" algn="ctr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Text Box 390"/>
            <p:cNvSpPr txBox="1">
              <a:spLocks noChangeArrowheads="1"/>
            </p:cNvSpPr>
            <p:nvPr/>
          </p:nvSpPr>
          <p:spPr bwMode="auto">
            <a:xfrm>
              <a:off x="1515730" y="3698180"/>
              <a:ext cx="898919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KLYS 2</a:t>
              </a:r>
            </a:p>
          </p:txBody>
        </p:sp>
      </p:grpSp>
      <p:sp>
        <p:nvSpPr>
          <p:cNvPr id="25" name="AutoShape 755"/>
          <p:cNvSpPr>
            <a:spLocks noChangeArrowheads="1"/>
          </p:cNvSpPr>
          <p:nvPr/>
        </p:nvSpPr>
        <p:spPr bwMode="auto">
          <a:xfrm rot="780000" flipV="1">
            <a:off x="5769191" y="693307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AutoShape 755"/>
          <p:cNvSpPr>
            <a:spLocks noChangeArrowheads="1"/>
          </p:cNvSpPr>
          <p:nvPr/>
        </p:nvSpPr>
        <p:spPr bwMode="auto">
          <a:xfrm rot="780000" flipV="1">
            <a:off x="6044223" y="761666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AutoShape 755"/>
          <p:cNvSpPr>
            <a:spLocks noChangeArrowheads="1"/>
          </p:cNvSpPr>
          <p:nvPr/>
        </p:nvSpPr>
        <p:spPr bwMode="auto">
          <a:xfrm rot="780000" flipV="1">
            <a:off x="6327820" y="824716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" name="AutoShape 755"/>
          <p:cNvSpPr>
            <a:spLocks noChangeArrowheads="1"/>
          </p:cNvSpPr>
          <p:nvPr/>
        </p:nvSpPr>
        <p:spPr bwMode="auto">
          <a:xfrm rot="780000" flipV="1">
            <a:off x="6610887" y="890067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" name="AutoShape 755"/>
          <p:cNvSpPr>
            <a:spLocks noChangeArrowheads="1"/>
          </p:cNvSpPr>
          <p:nvPr/>
        </p:nvSpPr>
        <p:spPr bwMode="auto">
          <a:xfrm rot="20820000" flipV="1">
            <a:off x="2909251" y="954666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AutoShape 755"/>
          <p:cNvSpPr>
            <a:spLocks noChangeArrowheads="1"/>
          </p:cNvSpPr>
          <p:nvPr/>
        </p:nvSpPr>
        <p:spPr bwMode="auto">
          <a:xfrm rot="20820000" flipV="1">
            <a:off x="3186415" y="895541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" name="AutoShape 755"/>
          <p:cNvSpPr>
            <a:spLocks noChangeArrowheads="1"/>
          </p:cNvSpPr>
          <p:nvPr/>
        </p:nvSpPr>
        <p:spPr bwMode="auto">
          <a:xfrm rot="20820000" flipV="1">
            <a:off x="3468950" y="827890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AutoShape 755"/>
          <p:cNvSpPr>
            <a:spLocks noChangeArrowheads="1"/>
          </p:cNvSpPr>
          <p:nvPr/>
        </p:nvSpPr>
        <p:spPr bwMode="auto">
          <a:xfrm rot="20820000" flipV="1">
            <a:off x="3752016" y="762539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" name="AutoShape 755"/>
          <p:cNvSpPr>
            <a:spLocks noChangeArrowheads="1"/>
          </p:cNvSpPr>
          <p:nvPr/>
        </p:nvSpPr>
        <p:spPr bwMode="auto">
          <a:xfrm rot="20820000" flipV="1">
            <a:off x="4032762" y="697723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rot="780000" flipH="1" flipV="1">
            <a:off x="5758663" y="1068910"/>
            <a:ext cx="7144" cy="321989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35" name="Straight Arrow Connector 34"/>
          <p:cNvCxnSpPr/>
          <p:nvPr/>
        </p:nvCxnSpPr>
        <p:spPr>
          <a:xfrm rot="780000" flipH="1" flipV="1">
            <a:off x="6036436" y="1135957"/>
            <a:ext cx="7144" cy="321989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36" name="Straight Connector 35"/>
          <p:cNvCxnSpPr/>
          <p:nvPr/>
        </p:nvCxnSpPr>
        <p:spPr>
          <a:xfrm>
            <a:off x="5716546" y="1382813"/>
            <a:ext cx="304800" cy="73819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37" name="Straight Connector 36"/>
          <p:cNvCxnSpPr/>
          <p:nvPr/>
        </p:nvCxnSpPr>
        <p:spPr>
          <a:xfrm rot="780000">
            <a:off x="5816778" y="1415335"/>
            <a:ext cx="1265" cy="374134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grpSp>
        <p:nvGrpSpPr>
          <p:cNvPr id="38" name="Group 214"/>
          <p:cNvGrpSpPr/>
          <p:nvPr/>
        </p:nvGrpSpPr>
        <p:grpSpPr>
          <a:xfrm>
            <a:off x="5766031" y="1200778"/>
            <a:ext cx="839010" cy="720439"/>
            <a:chOff x="5333983" y="1649004"/>
            <a:chExt cx="839010" cy="720439"/>
          </a:xfrm>
        </p:grpSpPr>
        <p:cxnSp>
          <p:nvCxnSpPr>
            <p:cNvPr id="39" name="Straight Arrow Connector 38"/>
            <p:cNvCxnSpPr/>
            <p:nvPr/>
          </p:nvCxnSpPr>
          <p:spPr>
            <a:xfrm rot="780000" flipH="1" flipV="1">
              <a:off x="5885119" y="1649004"/>
              <a:ext cx="7144" cy="321989"/>
            </a:xfrm>
            <a:prstGeom prst="straightConnector1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headEnd type="none"/>
              <a:tailEnd type="triangle"/>
            </a:ln>
            <a:effectLst/>
          </p:spPr>
        </p:cxnSp>
        <p:cxnSp>
          <p:nvCxnSpPr>
            <p:cNvPr id="40" name="Straight Arrow Connector 39"/>
            <p:cNvCxnSpPr/>
            <p:nvPr/>
          </p:nvCxnSpPr>
          <p:spPr>
            <a:xfrm rot="780000" flipH="1" flipV="1">
              <a:off x="6165849" y="1713826"/>
              <a:ext cx="7144" cy="321989"/>
            </a:xfrm>
            <a:prstGeom prst="straightConnector1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headEnd type="none"/>
              <a:tailEnd type="triangle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>
            <a:xfrm>
              <a:off x="5844092" y="1966911"/>
              <a:ext cx="307181" cy="66675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>
            <a:xfrm rot="780000">
              <a:off x="5960107" y="1998217"/>
              <a:ext cx="4762" cy="371226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>
            <a:xfrm flipH="1" flipV="1">
              <a:off x="5333983" y="2226468"/>
              <a:ext cx="602457" cy="140494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cxnSp>
        <p:nvCxnSpPr>
          <p:cNvPr id="44" name="Straight Arrow Connector 43"/>
          <p:cNvCxnSpPr/>
          <p:nvPr/>
        </p:nvCxnSpPr>
        <p:spPr>
          <a:xfrm rot="20820000" flipH="1" flipV="1">
            <a:off x="3383867" y="1264346"/>
            <a:ext cx="7144" cy="321989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45" name="Straight Arrow Connector 44"/>
          <p:cNvCxnSpPr/>
          <p:nvPr/>
        </p:nvCxnSpPr>
        <p:spPr>
          <a:xfrm rot="20820000" flipH="1" flipV="1">
            <a:off x="3662919" y="1202840"/>
            <a:ext cx="7144" cy="321989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46" name="Straight Arrow Connector 45"/>
          <p:cNvCxnSpPr/>
          <p:nvPr/>
        </p:nvCxnSpPr>
        <p:spPr>
          <a:xfrm rot="20820000" flipH="1" flipV="1">
            <a:off x="3943654" y="1138037"/>
            <a:ext cx="7144" cy="321989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47" name="Straight Arrow Connector 46"/>
          <p:cNvCxnSpPr/>
          <p:nvPr/>
        </p:nvCxnSpPr>
        <p:spPr>
          <a:xfrm rot="20820000" flipH="1" flipV="1">
            <a:off x="4224388" y="1073234"/>
            <a:ext cx="7144" cy="321989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none"/>
            <a:tailEnd type="triangle"/>
          </a:ln>
          <a:effectLst/>
        </p:spPr>
      </p:cxnSp>
      <p:sp>
        <p:nvSpPr>
          <p:cNvPr id="48" name="AutoShape 755"/>
          <p:cNvSpPr>
            <a:spLocks noChangeArrowheads="1"/>
          </p:cNvSpPr>
          <p:nvPr/>
        </p:nvSpPr>
        <p:spPr bwMode="auto">
          <a:xfrm flipV="1">
            <a:off x="4743814" y="5071506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AutoShape 755"/>
          <p:cNvSpPr>
            <a:spLocks noChangeArrowheads="1"/>
          </p:cNvSpPr>
          <p:nvPr/>
        </p:nvSpPr>
        <p:spPr bwMode="auto">
          <a:xfrm flipV="1">
            <a:off x="5034326" y="5069145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0" name="AutoShape 755"/>
          <p:cNvSpPr>
            <a:spLocks noChangeArrowheads="1"/>
          </p:cNvSpPr>
          <p:nvPr/>
        </p:nvSpPr>
        <p:spPr bwMode="auto">
          <a:xfrm flipV="1">
            <a:off x="5324838" y="5069145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1" name="Text Box 11"/>
          <p:cNvSpPr txBox="1">
            <a:spLocks noChangeArrowheads="1"/>
          </p:cNvSpPr>
          <p:nvPr/>
        </p:nvSpPr>
        <p:spPr bwMode="auto">
          <a:xfrm>
            <a:off x="6516216" y="605359"/>
            <a:ext cx="64633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Cell 7</a:t>
            </a:r>
          </a:p>
        </p:txBody>
      </p:sp>
      <p:cxnSp>
        <p:nvCxnSpPr>
          <p:cNvPr id="52" name="Straight Connector 51"/>
          <p:cNvCxnSpPr/>
          <p:nvPr/>
        </p:nvCxnSpPr>
        <p:spPr>
          <a:xfrm flipH="1" flipV="1">
            <a:off x="3146673" y="1790149"/>
            <a:ext cx="633239" cy="686569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53" name="Straight Arrow Connector 52"/>
          <p:cNvCxnSpPr/>
          <p:nvPr/>
        </p:nvCxnSpPr>
        <p:spPr>
          <a:xfrm flipH="1" flipV="1">
            <a:off x="3044825" y="1309881"/>
            <a:ext cx="111920" cy="502444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tailEnd type="triangle"/>
          </a:ln>
          <a:effectLst/>
        </p:spPr>
      </p:cxnSp>
      <p:grpSp>
        <p:nvGrpSpPr>
          <p:cNvPr id="54" name="Group 84"/>
          <p:cNvGrpSpPr/>
          <p:nvPr/>
        </p:nvGrpSpPr>
        <p:grpSpPr>
          <a:xfrm>
            <a:off x="3491880" y="2526221"/>
            <a:ext cx="898919" cy="900906"/>
            <a:chOff x="3059832" y="2974447"/>
            <a:chExt cx="898919" cy="900906"/>
          </a:xfrm>
        </p:grpSpPr>
        <p:sp>
          <p:nvSpPr>
            <p:cNvPr id="55" name="AutoShape 389"/>
            <p:cNvSpPr>
              <a:spLocks noChangeArrowheads="1"/>
            </p:cNvSpPr>
            <p:nvPr/>
          </p:nvSpPr>
          <p:spPr bwMode="auto">
            <a:xfrm rot="5400000">
              <a:off x="3059362" y="3058068"/>
              <a:ext cx="900906" cy="733663"/>
            </a:xfrm>
            <a:prstGeom prst="triangle">
              <a:avLst>
                <a:gd name="adj" fmla="val 50000"/>
              </a:avLst>
            </a:prstGeom>
            <a:solidFill>
              <a:srgbClr val="66FFFF"/>
            </a:solidFill>
            <a:ln w="19050" algn="ctr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Text Box 390"/>
            <p:cNvSpPr txBox="1">
              <a:spLocks noChangeArrowheads="1"/>
            </p:cNvSpPr>
            <p:nvPr/>
          </p:nvSpPr>
          <p:spPr bwMode="auto">
            <a:xfrm>
              <a:off x="3059832" y="3246020"/>
              <a:ext cx="898919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KLYS 1</a:t>
              </a:r>
            </a:p>
          </p:txBody>
        </p:sp>
      </p:grpSp>
      <p:cxnSp>
        <p:nvCxnSpPr>
          <p:cNvPr id="57" name="Elbow Connector 56"/>
          <p:cNvCxnSpPr/>
          <p:nvPr/>
        </p:nvCxnSpPr>
        <p:spPr>
          <a:xfrm rot="16200000" flipH="1">
            <a:off x="4278770" y="4520481"/>
            <a:ext cx="705882" cy="403636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0000FF"/>
            </a:solidFill>
            <a:prstDash val="solid"/>
            <a:tailEnd type="triangle"/>
          </a:ln>
          <a:effectLst/>
        </p:spPr>
      </p:cxnSp>
      <p:cxnSp>
        <p:nvCxnSpPr>
          <p:cNvPr id="58" name="Elbow Connector 57"/>
          <p:cNvCxnSpPr/>
          <p:nvPr/>
        </p:nvCxnSpPr>
        <p:spPr>
          <a:xfrm rot="5400000">
            <a:off x="4934184" y="4563903"/>
            <a:ext cx="689812" cy="313612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0000FF"/>
            </a:solidFill>
            <a:prstDash val="solid"/>
            <a:tailEnd type="triangle"/>
          </a:ln>
          <a:effectLst/>
        </p:spPr>
      </p:cxnSp>
      <p:cxnSp>
        <p:nvCxnSpPr>
          <p:cNvPr id="59" name="Straight Connector 58"/>
          <p:cNvCxnSpPr/>
          <p:nvPr/>
        </p:nvCxnSpPr>
        <p:spPr>
          <a:xfrm flipH="1">
            <a:off x="6007809" y="4584348"/>
            <a:ext cx="385010" cy="288758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60" name="Straight Connector 59"/>
          <p:cNvCxnSpPr/>
          <p:nvPr/>
        </p:nvCxnSpPr>
        <p:spPr>
          <a:xfrm>
            <a:off x="5415053" y="4863481"/>
            <a:ext cx="609600" cy="0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61" name="Straight Connector 61"/>
          <p:cNvCxnSpPr>
            <a:stCxn id="55" idx="0"/>
          </p:cNvCxnSpPr>
          <p:nvPr/>
        </p:nvCxnSpPr>
        <p:spPr>
          <a:xfrm>
            <a:off x="4308695" y="2976674"/>
            <a:ext cx="552478" cy="1719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62" name="Straight Connector 62"/>
          <p:cNvCxnSpPr/>
          <p:nvPr/>
        </p:nvCxnSpPr>
        <p:spPr>
          <a:xfrm flipV="1">
            <a:off x="4861173" y="2835518"/>
            <a:ext cx="80963" cy="147637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63" name="Straight Connector 63"/>
          <p:cNvCxnSpPr/>
          <p:nvPr/>
        </p:nvCxnSpPr>
        <p:spPr>
          <a:xfrm>
            <a:off x="5001667" y="2199724"/>
            <a:ext cx="0" cy="352425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64" name="Straight Connector 64"/>
          <p:cNvCxnSpPr/>
          <p:nvPr/>
        </p:nvCxnSpPr>
        <p:spPr>
          <a:xfrm>
            <a:off x="4999286" y="2556912"/>
            <a:ext cx="92868" cy="95250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65" name="Straight Arrow Connector 65"/>
          <p:cNvCxnSpPr/>
          <p:nvPr/>
        </p:nvCxnSpPr>
        <p:spPr>
          <a:xfrm>
            <a:off x="5001667" y="2687880"/>
            <a:ext cx="2381" cy="161925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oval"/>
            <a:tailEnd type="oval"/>
          </a:ln>
          <a:effectLst/>
        </p:spPr>
      </p:cxnSp>
      <p:cxnSp>
        <p:nvCxnSpPr>
          <p:cNvPr id="66" name="Straight Arrow Connector 66"/>
          <p:cNvCxnSpPr/>
          <p:nvPr/>
        </p:nvCxnSpPr>
        <p:spPr>
          <a:xfrm flipV="1">
            <a:off x="5132636" y="2604537"/>
            <a:ext cx="592931" cy="4762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oval"/>
            <a:tailEnd type="none"/>
          </a:ln>
          <a:effectLst/>
        </p:spPr>
      </p:cxnSp>
      <p:cxnSp>
        <p:nvCxnSpPr>
          <p:cNvPr id="67" name="Straight Connector 67"/>
          <p:cNvCxnSpPr>
            <a:stCxn id="22" idx="0"/>
          </p:cNvCxnSpPr>
          <p:nvPr/>
        </p:nvCxnSpPr>
        <p:spPr>
          <a:xfrm flipH="1">
            <a:off x="5830342" y="2967857"/>
            <a:ext cx="599986" cy="5773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68" name="Straight Connector 68"/>
          <p:cNvCxnSpPr/>
          <p:nvPr/>
        </p:nvCxnSpPr>
        <p:spPr>
          <a:xfrm flipH="1" flipV="1">
            <a:off x="5677943" y="2928387"/>
            <a:ext cx="166686" cy="50006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69" name="Straight Arrow Connector 69"/>
          <p:cNvCxnSpPr/>
          <p:nvPr/>
        </p:nvCxnSpPr>
        <p:spPr>
          <a:xfrm>
            <a:off x="5723186" y="2604537"/>
            <a:ext cx="4762" cy="238125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tailEnd type="oval"/>
          </a:ln>
          <a:effectLst/>
        </p:spPr>
      </p:cxnSp>
      <p:cxnSp>
        <p:nvCxnSpPr>
          <p:cNvPr id="70" name="Straight Arrow Connector 70"/>
          <p:cNvCxnSpPr/>
          <p:nvPr/>
        </p:nvCxnSpPr>
        <p:spPr>
          <a:xfrm flipH="1">
            <a:off x="5724126" y="3054395"/>
            <a:ext cx="2386" cy="358427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oval"/>
            <a:tailEnd type="none"/>
          </a:ln>
          <a:effectLst/>
        </p:spPr>
      </p:cxnSp>
      <p:sp>
        <p:nvSpPr>
          <p:cNvPr id="71" name="Text Box 11"/>
          <p:cNvSpPr txBox="1">
            <a:spLocks noChangeArrowheads="1"/>
          </p:cNvSpPr>
          <p:nvPr/>
        </p:nvSpPr>
        <p:spPr bwMode="auto">
          <a:xfrm>
            <a:off x="2771800" y="605359"/>
            <a:ext cx="64633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Cell 5</a:t>
            </a:r>
          </a:p>
        </p:txBody>
      </p:sp>
      <p:sp>
        <p:nvSpPr>
          <p:cNvPr id="72" name="Rectangle 179"/>
          <p:cNvSpPr>
            <a:spLocks noChangeArrowheads="1"/>
          </p:cNvSpPr>
          <p:nvPr/>
        </p:nvSpPr>
        <p:spPr bwMode="auto">
          <a:xfrm>
            <a:off x="5882273" y="3048158"/>
            <a:ext cx="647700" cy="719137"/>
          </a:xfrm>
          <a:prstGeom prst="rect">
            <a:avLst/>
          </a:prstGeom>
          <a:noFill/>
          <a:ln w="38100" algn="ctr">
            <a:solidFill>
              <a:sysClr val="window" lastClr="FFFFFF">
                <a:lumMod val="75000"/>
              </a:sysClr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3" name="Line 148"/>
          <p:cNvSpPr>
            <a:spLocks noChangeShapeType="1"/>
          </p:cNvSpPr>
          <p:nvPr/>
        </p:nvSpPr>
        <p:spPr bwMode="auto">
          <a:xfrm flipH="1" flipV="1">
            <a:off x="5717667" y="3396615"/>
            <a:ext cx="273557" cy="381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971922" y="3102141"/>
            <a:ext cx="372099" cy="603251"/>
            <a:chOff x="5971922" y="3102141"/>
            <a:chExt cx="372099" cy="603251"/>
          </a:xfrm>
        </p:grpSpPr>
        <p:sp>
          <p:nvSpPr>
            <p:cNvPr id="75" name="Line 167"/>
            <p:cNvSpPr>
              <a:spLocks noChangeShapeType="1"/>
            </p:cNvSpPr>
            <p:nvPr/>
          </p:nvSpPr>
          <p:spPr bwMode="auto">
            <a:xfrm flipH="1" flipV="1">
              <a:off x="6196234" y="3489492"/>
              <a:ext cx="0" cy="2159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Line 171"/>
            <p:cNvSpPr>
              <a:spLocks noChangeShapeType="1"/>
            </p:cNvSpPr>
            <p:nvPr/>
          </p:nvSpPr>
          <p:spPr bwMode="auto">
            <a:xfrm flipV="1">
              <a:off x="5992385" y="3695073"/>
              <a:ext cx="214080" cy="1588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Line 169"/>
            <p:cNvSpPr>
              <a:spLocks noChangeShapeType="1"/>
            </p:cNvSpPr>
            <p:nvPr/>
          </p:nvSpPr>
          <p:spPr bwMode="auto">
            <a:xfrm flipV="1">
              <a:off x="5971922" y="3104522"/>
              <a:ext cx="234543" cy="6350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Line 170"/>
            <p:cNvSpPr>
              <a:spLocks noChangeShapeType="1"/>
            </p:cNvSpPr>
            <p:nvPr/>
          </p:nvSpPr>
          <p:spPr bwMode="auto">
            <a:xfrm flipH="1">
              <a:off x="6191511" y="3111666"/>
              <a:ext cx="1574" cy="22383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72" name="Group 171"/>
            <p:cNvGrpSpPr/>
            <p:nvPr/>
          </p:nvGrpSpPr>
          <p:grpSpPr>
            <a:xfrm>
              <a:off x="6050654" y="3332815"/>
              <a:ext cx="293367" cy="167313"/>
              <a:chOff x="6050654" y="3332815"/>
              <a:chExt cx="293367" cy="167313"/>
            </a:xfrm>
          </p:grpSpPr>
          <p:sp>
            <p:nvSpPr>
              <p:cNvPr id="82" name="Rectangle 174"/>
              <p:cNvSpPr>
                <a:spLocks noChangeArrowheads="1"/>
              </p:cNvSpPr>
              <p:nvPr/>
            </p:nvSpPr>
            <p:spPr bwMode="auto">
              <a:xfrm>
                <a:off x="6050654" y="3332815"/>
                <a:ext cx="58263" cy="167035"/>
              </a:xfrm>
              <a:prstGeom prst="rect">
                <a:avLst/>
              </a:prstGeom>
              <a:solidFill>
                <a:srgbClr val="FF9900"/>
              </a:solidFill>
              <a:ln w="9525" algn="ctr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3" name="Rectangle 175"/>
              <p:cNvSpPr>
                <a:spLocks noChangeArrowheads="1"/>
              </p:cNvSpPr>
              <p:nvPr/>
            </p:nvSpPr>
            <p:spPr bwMode="auto">
              <a:xfrm>
                <a:off x="6109065" y="3333093"/>
                <a:ext cx="58263" cy="167035"/>
              </a:xfrm>
              <a:prstGeom prst="rect">
                <a:avLst/>
              </a:prstGeom>
              <a:solidFill>
                <a:srgbClr val="FF9900"/>
              </a:solidFill>
              <a:ln w="9525" algn="ctr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4" name="Rectangle 176"/>
              <p:cNvSpPr>
                <a:spLocks noChangeArrowheads="1"/>
              </p:cNvSpPr>
              <p:nvPr/>
            </p:nvSpPr>
            <p:spPr bwMode="auto">
              <a:xfrm>
                <a:off x="6165959" y="3333788"/>
                <a:ext cx="58263" cy="165199"/>
              </a:xfrm>
              <a:prstGeom prst="rect">
                <a:avLst/>
              </a:prstGeom>
              <a:solidFill>
                <a:srgbClr val="FF9900"/>
              </a:solidFill>
              <a:ln w="9525" algn="ctr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5" name="Rectangle 177"/>
              <p:cNvSpPr>
                <a:spLocks noChangeArrowheads="1"/>
              </p:cNvSpPr>
              <p:nvPr/>
            </p:nvSpPr>
            <p:spPr bwMode="auto">
              <a:xfrm>
                <a:off x="6226127" y="3334552"/>
                <a:ext cx="58263" cy="165199"/>
              </a:xfrm>
              <a:prstGeom prst="rect">
                <a:avLst/>
              </a:prstGeom>
              <a:solidFill>
                <a:srgbClr val="FF9900"/>
              </a:solidFill>
              <a:ln w="9525" algn="ctr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6" name="Rectangle 178"/>
              <p:cNvSpPr>
                <a:spLocks noChangeArrowheads="1"/>
              </p:cNvSpPr>
              <p:nvPr/>
            </p:nvSpPr>
            <p:spPr bwMode="auto">
              <a:xfrm>
                <a:off x="6285758" y="3333480"/>
                <a:ext cx="58263" cy="165199"/>
              </a:xfrm>
              <a:prstGeom prst="rect">
                <a:avLst/>
              </a:prstGeom>
              <a:solidFill>
                <a:srgbClr val="FF9900"/>
              </a:solidFill>
              <a:ln w="9525" algn="ctr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81" name="Line 168"/>
            <p:cNvSpPr>
              <a:spLocks noChangeShapeType="1"/>
            </p:cNvSpPr>
            <p:nvPr/>
          </p:nvSpPr>
          <p:spPr bwMode="auto">
            <a:xfrm>
              <a:off x="5990024" y="3102141"/>
              <a:ext cx="3148" cy="596901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7" name="AutoShape 755"/>
          <p:cNvSpPr>
            <a:spLocks noChangeArrowheads="1"/>
          </p:cNvSpPr>
          <p:nvPr/>
        </p:nvSpPr>
        <p:spPr bwMode="auto">
          <a:xfrm rot="780000" flipV="1">
            <a:off x="6906060" y="942901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88" name="Group 243"/>
          <p:cNvGrpSpPr/>
          <p:nvPr/>
        </p:nvGrpSpPr>
        <p:grpSpPr>
          <a:xfrm>
            <a:off x="3779912" y="2242016"/>
            <a:ext cx="1080120" cy="306710"/>
            <a:chOff x="3347864" y="2690242"/>
            <a:chExt cx="1080120" cy="306710"/>
          </a:xfrm>
        </p:grpSpPr>
        <p:cxnSp>
          <p:nvCxnSpPr>
            <p:cNvPr id="89" name="Straight Connector 93"/>
            <p:cNvCxnSpPr/>
            <p:nvPr/>
          </p:nvCxnSpPr>
          <p:spPr>
            <a:xfrm flipV="1">
              <a:off x="3779912" y="2780928"/>
              <a:ext cx="388144" cy="4762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90" name="Straight Connector 94"/>
            <p:cNvCxnSpPr/>
            <p:nvPr/>
          </p:nvCxnSpPr>
          <p:spPr>
            <a:xfrm>
              <a:off x="4139952" y="2780928"/>
              <a:ext cx="216024" cy="216024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91" name="Straight Connector 95"/>
            <p:cNvCxnSpPr/>
            <p:nvPr/>
          </p:nvCxnSpPr>
          <p:spPr>
            <a:xfrm flipH="1">
              <a:off x="3635896" y="2780928"/>
              <a:ext cx="144016" cy="144016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92" name="Straight Connector 96"/>
            <p:cNvCxnSpPr/>
            <p:nvPr/>
          </p:nvCxnSpPr>
          <p:spPr>
            <a:xfrm flipH="1">
              <a:off x="3347864" y="2924944"/>
              <a:ext cx="288032" cy="0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93" name="Straight Connector 97"/>
            <p:cNvCxnSpPr/>
            <p:nvPr/>
          </p:nvCxnSpPr>
          <p:spPr>
            <a:xfrm>
              <a:off x="3861817" y="2690242"/>
              <a:ext cx="216024" cy="72008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</p:cxnSp>
        <p:cxnSp>
          <p:nvCxnSpPr>
            <p:cNvPr id="94" name="Straight Connector 98"/>
            <p:cNvCxnSpPr/>
            <p:nvPr/>
          </p:nvCxnSpPr>
          <p:spPr>
            <a:xfrm flipV="1">
              <a:off x="3861817" y="2690242"/>
              <a:ext cx="207640" cy="80392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</p:cxnSp>
        <p:cxnSp>
          <p:nvCxnSpPr>
            <p:cNvPr id="95" name="Straight Connector 99"/>
            <p:cNvCxnSpPr/>
            <p:nvPr/>
          </p:nvCxnSpPr>
          <p:spPr>
            <a:xfrm>
              <a:off x="4211960" y="2852936"/>
              <a:ext cx="216024" cy="72008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96" name="Straight Connector 100"/>
            <p:cNvCxnSpPr/>
            <p:nvPr/>
          </p:nvCxnSpPr>
          <p:spPr>
            <a:xfrm flipV="1">
              <a:off x="4355976" y="2924944"/>
              <a:ext cx="72008" cy="72008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grpSp>
        <p:nvGrpSpPr>
          <p:cNvPr id="97" name="Group 244"/>
          <p:cNvGrpSpPr/>
          <p:nvPr/>
        </p:nvGrpSpPr>
        <p:grpSpPr>
          <a:xfrm flipH="1">
            <a:off x="5140077" y="2214582"/>
            <a:ext cx="1080120" cy="306710"/>
            <a:chOff x="3347864" y="2690242"/>
            <a:chExt cx="1080120" cy="306710"/>
          </a:xfrm>
        </p:grpSpPr>
        <p:cxnSp>
          <p:nvCxnSpPr>
            <p:cNvPr id="98" name="Straight Connector 102"/>
            <p:cNvCxnSpPr/>
            <p:nvPr/>
          </p:nvCxnSpPr>
          <p:spPr>
            <a:xfrm flipV="1">
              <a:off x="3779912" y="2780928"/>
              <a:ext cx="388144" cy="4762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99" name="Straight Connector 103"/>
            <p:cNvCxnSpPr/>
            <p:nvPr/>
          </p:nvCxnSpPr>
          <p:spPr>
            <a:xfrm>
              <a:off x="4139952" y="2780928"/>
              <a:ext cx="216024" cy="216024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100" name="Straight Connector 104"/>
            <p:cNvCxnSpPr/>
            <p:nvPr/>
          </p:nvCxnSpPr>
          <p:spPr>
            <a:xfrm flipH="1">
              <a:off x="3635896" y="2780928"/>
              <a:ext cx="144016" cy="144016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101" name="Straight Connector 105"/>
            <p:cNvCxnSpPr/>
            <p:nvPr/>
          </p:nvCxnSpPr>
          <p:spPr>
            <a:xfrm flipH="1">
              <a:off x="3347864" y="2924944"/>
              <a:ext cx="288032" cy="0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102" name="Straight Connector 106"/>
            <p:cNvCxnSpPr/>
            <p:nvPr/>
          </p:nvCxnSpPr>
          <p:spPr>
            <a:xfrm>
              <a:off x="3861817" y="2690242"/>
              <a:ext cx="216024" cy="72008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</p:cxnSp>
        <p:cxnSp>
          <p:nvCxnSpPr>
            <p:cNvPr id="103" name="Straight Connector 107"/>
            <p:cNvCxnSpPr/>
            <p:nvPr/>
          </p:nvCxnSpPr>
          <p:spPr>
            <a:xfrm flipV="1">
              <a:off x="3861817" y="2690242"/>
              <a:ext cx="207640" cy="80392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</p:cxnSp>
        <p:cxnSp>
          <p:nvCxnSpPr>
            <p:cNvPr id="104" name="Straight Connector 108"/>
            <p:cNvCxnSpPr/>
            <p:nvPr/>
          </p:nvCxnSpPr>
          <p:spPr>
            <a:xfrm>
              <a:off x="4211960" y="2852936"/>
              <a:ext cx="216024" cy="72008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105" name="Straight Connector 109"/>
            <p:cNvCxnSpPr/>
            <p:nvPr/>
          </p:nvCxnSpPr>
          <p:spPr>
            <a:xfrm flipV="1">
              <a:off x="4355976" y="2924944"/>
              <a:ext cx="72008" cy="72008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cxnSp>
        <p:nvCxnSpPr>
          <p:cNvPr id="106" name="Straight Connector 110"/>
          <p:cNvCxnSpPr/>
          <p:nvPr/>
        </p:nvCxnSpPr>
        <p:spPr>
          <a:xfrm flipV="1">
            <a:off x="6204198" y="1828646"/>
            <a:ext cx="600050" cy="628253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107" name="Straight Arrow Connector 111"/>
          <p:cNvCxnSpPr/>
          <p:nvPr/>
        </p:nvCxnSpPr>
        <p:spPr>
          <a:xfrm flipV="1">
            <a:off x="6804248" y="1324590"/>
            <a:ext cx="144016" cy="504056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tailEnd type="triangle"/>
          </a:ln>
          <a:effectLst/>
        </p:spPr>
      </p:cxnSp>
      <p:grpSp>
        <p:nvGrpSpPr>
          <p:cNvPr id="108" name="Group 273"/>
          <p:cNvGrpSpPr/>
          <p:nvPr/>
        </p:nvGrpSpPr>
        <p:grpSpPr>
          <a:xfrm rot="20719406">
            <a:off x="5529214" y="3917118"/>
            <a:ext cx="1238297" cy="807381"/>
            <a:chOff x="2195737" y="4005066"/>
            <a:chExt cx="1238297" cy="807381"/>
          </a:xfrm>
        </p:grpSpPr>
        <p:cxnSp>
          <p:nvCxnSpPr>
            <p:cNvPr id="109" name="Straight Connector 113"/>
            <p:cNvCxnSpPr/>
            <p:nvPr/>
          </p:nvCxnSpPr>
          <p:spPr>
            <a:xfrm flipH="1">
              <a:off x="2699792" y="4381500"/>
              <a:ext cx="186283" cy="88018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grpSp>
          <p:nvGrpSpPr>
            <p:cNvPr id="110" name="Group 81"/>
            <p:cNvGrpSpPr/>
            <p:nvPr/>
          </p:nvGrpSpPr>
          <p:grpSpPr>
            <a:xfrm>
              <a:off x="2195737" y="4293096"/>
              <a:ext cx="590225" cy="519351"/>
              <a:chOff x="5948662" y="5832878"/>
              <a:chExt cx="590225" cy="519351"/>
            </a:xfrm>
          </p:grpSpPr>
          <p:sp>
            <p:nvSpPr>
              <p:cNvPr id="115" name="Oval 948"/>
              <p:cNvSpPr>
                <a:spLocks noChangeAspect="1" noChangeArrowheads="1"/>
              </p:cNvSpPr>
              <p:nvPr/>
            </p:nvSpPr>
            <p:spPr bwMode="auto">
              <a:xfrm>
                <a:off x="5964217" y="5832878"/>
                <a:ext cx="560070" cy="519351"/>
              </a:xfrm>
              <a:prstGeom prst="ellipse">
                <a:avLst/>
              </a:prstGeom>
              <a:solidFill>
                <a:srgbClr val="CCFFCC"/>
              </a:solidFill>
              <a:ln w="28575" algn="ctr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" name="TextBox 120"/>
              <p:cNvSpPr txBox="1"/>
              <p:nvPr/>
            </p:nvSpPr>
            <p:spPr>
              <a:xfrm>
                <a:off x="5948662" y="5875270"/>
                <a:ext cx="5902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75 kW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tower</a:t>
                </a:r>
                <a:endPara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11" name="Group 263"/>
            <p:cNvGrpSpPr/>
            <p:nvPr/>
          </p:nvGrpSpPr>
          <p:grpSpPr>
            <a:xfrm>
              <a:off x="2843809" y="4005066"/>
              <a:ext cx="590225" cy="519351"/>
              <a:chOff x="5948662" y="5832880"/>
              <a:chExt cx="590225" cy="519351"/>
            </a:xfrm>
          </p:grpSpPr>
          <p:sp>
            <p:nvSpPr>
              <p:cNvPr id="113" name="Oval 948"/>
              <p:cNvSpPr>
                <a:spLocks noChangeAspect="1" noChangeArrowheads="1"/>
              </p:cNvSpPr>
              <p:nvPr/>
            </p:nvSpPr>
            <p:spPr bwMode="auto">
              <a:xfrm>
                <a:off x="5964217" y="5832880"/>
                <a:ext cx="560070" cy="519351"/>
              </a:xfrm>
              <a:prstGeom prst="ellipse">
                <a:avLst/>
              </a:prstGeom>
              <a:solidFill>
                <a:srgbClr val="CCFFCC"/>
              </a:solidFill>
              <a:ln w="28575" algn="ctr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" name="TextBox 118"/>
              <p:cNvSpPr txBox="1"/>
              <p:nvPr/>
            </p:nvSpPr>
            <p:spPr>
              <a:xfrm>
                <a:off x="5948662" y="5875271"/>
                <a:ext cx="5902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75 kW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tower</a:t>
                </a:r>
                <a:endPara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112" name="Straight Connector 116"/>
            <p:cNvCxnSpPr/>
            <p:nvPr/>
          </p:nvCxnSpPr>
          <p:spPr>
            <a:xfrm>
              <a:off x="2819400" y="4410075"/>
              <a:ext cx="171450" cy="323850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grpSp>
        <p:nvGrpSpPr>
          <p:cNvPr id="117" name="Group 302"/>
          <p:cNvGrpSpPr/>
          <p:nvPr/>
        </p:nvGrpSpPr>
        <p:grpSpPr>
          <a:xfrm rot="20719406">
            <a:off x="3562127" y="3718154"/>
            <a:ext cx="1238297" cy="807381"/>
            <a:chOff x="2195737" y="4005066"/>
            <a:chExt cx="1238297" cy="807381"/>
          </a:xfrm>
        </p:grpSpPr>
        <p:cxnSp>
          <p:nvCxnSpPr>
            <p:cNvPr id="118" name="Straight Connector 122"/>
            <p:cNvCxnSpPr/>
            <p:nvPr/>
          </p:nvCxnSpPr>
          <p:spPr>
            <a:xfrm flipH="1">
              <a:off x="2699792" y="4381500"/>
              <a:ext cx="186283" cy="88018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grpSp>
          <p:nvGrpSpPr>
            <p:cNvPr id="119" name="Group 81"/>
            <p:cNvGrpSpPr/>
            <p:nvPr/>
          </p:nvGrpSpPr>
          <p:grpSpPr>
            <a:xfrm>
              <a:off x="2195737" y="4293096"/>
              <a:ext cx="590225" cy="519351"/>
              <a:chOff x="5948662" y="5832878"/>
              <a:chExt cx="590225" cy="519351"/>
            </a:xfrm>
          </p:grpSpPr>
          <p:sp>
            <p:nvSpPr>
              <p:cNvPr id="124" name="Oval 948"/>
              <p:cNvSpPr>
                <a:spLocks noChangeAspect="1" noChangeArrowheads="1"/>
              </p:cNvSpPr>
              <p:nvPr/>
            </p:nvSpPr>
            <p:spPr bwMode="auto">
              <a:xfrm>
                <a:off x="5964217" y="5832878"/>
                <a:ext cx="560070" cy="519351"/>
              </a:xfrm>
              <a:prstGeom prst="ellipse">
                <a:avLst/>
              </a:prstGeom>
              <a:solidFill>
                <a:srgbClr val="CCFFCC"/>
              </a:solidFill>
              <a:ln w="28575" algn="ctr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" name="TextBox 129"/>
              <p:cNvSpPr txBox="1"/>
              <p:nvPr/>
            </p:nvSpPr>
            <p:spPr>
              <a:xfrm>
                <a:off x="5948662" y="5875270"/>
                <a:ext cx="5902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75 kW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tower</a:t>
                </a:r>
                <a:endPara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20" name="Group 263"/>
            <p:cNvGrpSpPr/>
            <p:nvPr/>
          </p:nvGrpSpPr>
          <p:grpSpPr>
            <a:xfrm>
              <a:off x="2843809" y="4005066"/>
              <a:ext cx="590225" cy="519351"/>
              <a:chOff x="5948662" y="5832880"/>
              <a:chExt cx="590225" cy="519351"/>
            </a:xfrm>
          </p:grpSpPr>
          <p:sp>
            <p:nvSpPr>
              <p:cNvPr id="122" name="Oval 948"/>
              <p:cNvSpPr>
                <a:spLocks noChangeAspect="1" noChangeArrowheads="1"/>
              </p:cNvSpPr>
              <p:nvPr/>
            </p:nvSpPr>
            <p:spPr bwMode="auto">
              <a:xfrm>
                <a:off x="5964217" y="5832880"/>
                <a:ext cx="560070" cy="519351"/>
              </a:xfrm>
              <a:prstGeom prst="ellipse">
                <a:avLst/>
              </a:prstGeom>
              <a:solidFill>
                <a:srgbClr val="CCFFCC"/>
              </a:solidFill>
              <a:ln w="28575" algn="ctr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" name="TextBox 127"/>
              <p:cNvSpPr txBox="1"/>
              <p:nvPr/>
            </p:nvSpPr>
            <p:spPr>
              <a:xfrm>
                <a:off x="5948662" y="5875271"/>
                <a:ext cx="5902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75 kW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tower</a:t>
                </a:r>
                <a:endPara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121" name="Straight Connector 125"/>
            <p:cNvCxnSpPr/>
            <p:nvPr/>
          </p:nvCxnSpPr>
          <p:spPr>
            <a:xfrm>
              <a:off x="2819400" y="4410075"/>
              <a:ext cx="171450" cy="323850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grpSp>
        <p:nvGrpSpPr>
          <p:cNvPr id="126" name="Group 311"/>
          <p:cNvGrpSpPr/>
          <p:nvPr/>
        </p:nvGrpSpPr>
        <p:grpSpPr>
          <a:xfrm rot="20719406">
            <a:off x="4580535" y="3747102"/>
            <a:ext cx="1238297" cy="807381"/>
            <a:chOff x="2195737" y="4005066"/>
            <a:chExt cx="1238297" cy="807381"/>
          </a:xfrm>
        </p:grpSpPr>
        <p:cxnSp>
          <p:nvCxnSpPr>
            <p:cNvPr id="127" name="Straight Connector 131"/>
            <p:cNvCxnSpPr/>
            <p:nvPr/>
          </p:nvCxnSpPr>
          <p:spPr>
            <a:xfrm flipH="1">
              <a:off x="2699792" y="4381500"/>
              <a:ext cx="186283" cy="88018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grpSp>
          <p:nvGrpSpPr>
            <p:cNvPr id="128" name="Group 81"/>
            <p:cNvGrpSpPr/>
            <p:nvPr/>
          </p:nvGrpSpPr>
          <p:grpSpPr>
            <a:xfrm>
              <a:off x="2195737" y="4293096"/>
              <a:ext cx="590225" cy="519351"/>
              <a:chOff x="5948662" y="5832878"/>
              <a:chExt cx="590225" cy="519351"/>
            </a:xfrm>
          </p:grpSpPr>
          <p:sp>
            <p:nvSpPr>
              <p:cNvPr id="133" name="Oval 948"/>
              <p:cNvSpPr>
                <a:spLocks noChangeAspect="1" noChangeArrowheads="1"/>
              </p:cNvSpPr>
              <p:nvPr/>
            </p:nvSpPr>
            <p:spPr bwMode="auto">
              <a:xfrm>
                <a:off x="5964217" y="5832878"/>
                <a:ext cx="560070" cy="519351"/>
              </a:xfrm>
              <a:prstGeom prst="ellipse">
                <a:avLst/>
              </a:prstGeom>
              <a:solidFill>
                <a:srgbClr val="CCFFCC"/>
              </a:solidFill>
              <a:ln w="28575" algn="ctr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4" name="TextBox 138"/>
              <p:cNvSpPr txBox="1"/>
              <p:nvPr/>
            </p:nvSpPr>
            <p:spPr>
              <a:xfrm>
                <a:off x="5948662" y="5875270"/>
                <a:ext cx="5902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75 kW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tower</a:t>
                </a:r>
                <a:endPara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29" name="Group 263"/>
            <p:cNvGrpSpPr/>
            <p:nvPr/>
          </p:nvGrpSpPr>
          <p:grpSpPr>
            <a:xfrm>
              <a:off x="2843809" y="4005066"/>
              <a:ext cx="590225" cy="519351"/>
              <a:chOff x="5948662" y="5832880"/>
              <a:chExt cx="590225" cy="519351"/>
            </a:xfrm>
          </p:grpSpPr>
          <p:sp>
            <p:nvSpPr>
              <p:cNvPr id="131" name="Oval 948"/>
              <p:cNvSpPr>
                <a:spLocks noChangeAspect="1" noChangeArrowheads="1"/>
              </p:cNvSpPr>
              <p:nvPr/>
            </p:nvSpPr>
            <p:spPr bwMode="auto">
              <a:xfrm>
                <a:off x="5964217" y="5832880"/>
                <a:ext cx="560070" cy="519351"/>
              </a:xfrm>
              <a:prstGeom prst="ellipse">
                <a:avLst/>
              </a:prstGeom>
              <a:solidFill>
                <a:srgbClr val="CCFFCC"/>
              </a:solidFill>
              <a:ln w="28575" algn="ctr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2" name="TextBox 136"/>
              <p:cNvSpPr txBox="1"/>
              <p:nvPr/>
            </p:nvSpPr>
            <p:spPr>
              <a:xfrm>
                <a:off x="5948662" y="5875271"/>
                <a:ext cx="5902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75 kW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tower</a:t>
                </a:r>
                <a:endPara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130" name="Straight Connector 134"/>
            <p:cNvCxnSpPr/>
            <p:nvPr/>
          </p:nvCxnSpPr>
          <p:spPr>
            <a:xfrm>
              <a:off x="2819400" y="4410075"/>
              <a:ext cx="171450" cy="323850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145" name="Text Box 11"/>
          <p:cNvSpPr txBox="1">
            <a:spLocks noChangeArrowheads="1"/>
          </p:cNvSpPr>
          <p:nvPr/>
        </p:nvSpPr>
        <p:spPr bwMode="auto">
          <a:xfrm>
            <a:off x="5580112" y="5233764"/>
            <a:ext cx="75052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Cell 25</a:t>
            </a:r>
          </a:p>
        </p:txBody>
      </p:sp>
      <p:sp>
        <p:nvSpPr>
          <p:cNvPr id="146" name="TextBox 152"/>
          <p:cNvSpPr txBox="1"/>
          <p:nvPr/>
        </p:nvSpPr>
        <p:spPr>
          <a:xfrm>
            <a:off x="4139952" y="2333551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-7 dB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</p:txBody>
      </p:sp>
      <p:sp>
        <p:nvSpPr>
          <p:cNvPr id="147" name="TextBox 153"/>
          <p:cNvSpPr txBox="1"/>
          <p:nvPr/>
        </p:nvSpPr>
        <p:spPr>
          <a:xfrm>
            <a:off x="5364088" y="2261543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-7 dB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</p:txBody>
      </p:sp>
      <p:cxnSp>
        <p:nvCxnSpPr>
          <p:cNvPr id="148" name="Straight Arrow Connector 148"/>
          <p:cNvCxnSpPr/>
          <p:nvPr/>
        </p:nvCxnSpPr>
        <p:spPr>
          <a:xfrm>
            <a:off x="5420668" y="4864283"/>
            <a:ext cx="0" cy="211832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tailEnd type="triangle"/>
          </a:ln>
          <a:effectLst/>
        </p:spPr>
      </p:cxnSp>
      <p:cxnSp>
        <p:nvCxnSpPr>
          <p:cNvPr id="149" name="Straight Arrow Connector 148"/>
          <p:cNvCxnSpPr>
            <a:stCxn id="17" idx="7"/>
          </p:cNvCxnSpPr>
          <p:nvPr/>
        </p:nvCxnSpPr>
        <p:spPr>
          <a:xfrm>
            <a:off x="7814787" y="1522582"/>
            <a:ext cx="237261" cy="146873"/>
          </a:xfrm>
          <a:prstGeom prst="straightConnector1">
            <a:avLst/>
          </a:prstGeom>
          <a:noFill/>
          <a:ln w="57150" cap="flat" cmpd="sng" algn="ctr">
            <a:solidFill>
              <a:sysClr val="window" lastClr="FFFFFF">
                <a:lumMod val="50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B0C64577-4F80-4CFC-8C87-E1FBEA76113F}"/>
              </a:ext>
            </a:extLst>
          </p:cNvPr>
          <p:cNvGrpSpPr/>
          <p:nvPr/>
        </p:nvGrpSpPr>
        <p:grpSpPr>
          <a:xfrm>
            <a:off x="677069" y="4734606"/>
            <a:ext cx="4033205" cy="596639"/>
            <a:chOff x="245021" y="4893951"/>
            <a:chExt cx="4033205" cy="596639"/>
          </a:xfrm>
        </p:grpSpPr>
        <p:sp>
          <p:nvSpPr>
            <p:cNvPr id="151" name="TextBox 144"/>
            <p:cNvSpPr txBox="1"/>
            <p:nvPr/>
          </p:nvSpPr>
          <p:spPr>
            <a:xfrm>
              <a:off x="245021" y="4893951"/>
              <a:ext cx="2736304" cy="27699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0066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</a:rPr>
                <a:t>Space for 4</a:t>
              </a:r>
              <a:r>
                <a:rPr kumimoji="0" lang="en-US" sz="1200" b="1" i="0" u="none" strike="noStrike" kern="0" cap="none" spc="0" normalizeH="0" baseline="30000" noProof="0" dirty="0" smtClean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</a:rPr>
                <a:t>th</a:t>
              </a: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</a:rPr>
                <a:t> 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</a:rPr>
                <a:t>harmonic RF </a:t>
              </a: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</a:rPr>
                <a:t>system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8173565D-D0DD-41A1-B18E-FB68799676A1}"/>
                </a:ext>
              </a:extLst>
            </p:cNvPr>
            <p:cNvCxnSpPr>
              <a:cxnSpLocks/>
              <a:stCxn id="151" idx="3"/>
            </p:cNvCxnSpPr>
            <p:nvPr/>
          </p:nvCxnSpPr>
          <p:spPr>
            <a:xfrm>
              <a:off x="2981325" y="5032451"/>
              <a:ext cx="798587" cy="216642"/>
            </a:xfrm>
            <a:prstGeom prst="straightConnector1">
              <a:avLst/>
            </a:prstGeom>
            <a:ln w="28575">
              <a:solidFill>
                <a:srgbClr val="00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3" name="Group 11">
              <a:extLst>
                <a:ext uri="{FF2B5EF4-FFF2-40B4-BE49-F238E27FC236}">
                  <a16:creationId xmlns:a16="http://schemas.microsoft.com/office/drawing/2014/main" id="{F95F94CF-9356-41FC-A796-7EBEBC5CC765}"/>
                </a:ext>
              </a:extLst>
            </p:cNvPr>
            <p:cNvGrpSpPr/>
            <p:nvPr/>
          </p:nvGrpSpPr>
          <p:grpSpPr>
            <a:xfrm>
              <a:off x="3671858" y="5305292"/>
              <a:ext cx="606368" cy="185298"/>
              <a:chOff x="3671858" y="5305292"/>
              <a:chExt cx="606368" cy="185298"/>
            </a:xfrm>
          </p:grpSpPr>
          <p:sp>
            <p:nvSpPr>
              <p:cNvPr id="154" name="AutoShape 755"/>
              <p:cNvSpPr>
                <a:spLocks noChangeArrowheads="1"/>
              </p:cNvSpPr>
              <p:nvPr/>
            </p:nvSpPr>
            <p:spPr bwMode="auto">
              <a:xfrm flipV="1">
                <a:off x="3879097" y="5310329"/>
                <a:ext cx="78018" cy="172941"/>
              </a:xfrm>
              <a:prstGeom prst="octagon">
                <a:avLst>
                  <a:gd name="adj" fmla="val 29287"/>
                </a:avLst>
              </a:prstGeom>
              <a:solidFill>
                <a:srgbClr val="FF9900"/>
              </a:solidFill>
              <a:ln w="9525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5" name="AutoShape 755"/>
              <p:cNvSpPr>
                <a:spLocks noChangeArrowheads="1"/>
              </p:cNvSpPr>
              <p:nvPr/>
            </p:nvSpPr>
            <p:spPr bwMode="auto">
              <a:xfrm flipV="1">
                <a:off x="3988064" y="5310329"/>
                <a:ext cx="78018" cy="172941"/>
              </a:xfrm>
              <a:prstGeom prst="octagon">
                <a:avLst>
                  <a:gd name="adj" fmla="val 29287"/>
                </a:avLst>
              </a:prstGeom>
              <a:solidFill>
                <a:srgbClr val="FF9900"/>
              </a:solidFill>
              <a:ln w="9525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6" name="AutoShape 755">
                <a:extLst>
                  <a:ext uri="{FF2B5EF4-FFF2-40B4-BE49-F238E27FC236}">
                    <a16:creationId xmlns:a16="http://schemas.microsoft.com/office/drawing/2014/main" id="{35F3E823-48F4-4055-AD94-811E95537F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4093740" y="5317649"/>
                <a:ext cx="78018" cy="172941"/>
              </a:xfrm>
              <a:prstGeom prst="octagon">
                <a:avLst>
                  <a:gd name="adj" fmla="val 29287"/>
                </a:avLst>
              </a:prstGeom>
              <a:solidFill>
                <a:srgbClr val="FF9900"/>
              </a:solidFill>
              <a:ln w="9525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7" name="AutoShape 755">
                <a:extLst>
                  <a:ext uri="{FF2B5EF4-FFF2-40B4-BE49-F238E27FC236}">
                    <a16:creationId xmlns:a16="http://schemas.microsoft.com/office/drawing/2014/main" id="{94396EB7-50D5-4B15-B1F4-46722C6C60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4200208" y="5314510"/>
                <a:ext cx="78018" cy="172941"/>
              </a:xfrm>
              <a:prstGeom prst="octagon">
                <a:avLst>
                  <a:gd name="adj" fmla="val 29287"/>
                </a:avLst>
              </a:prstGeom>
              <a:solidFill>
                <a:srgbClr val="FF9900"/>
              </a:solidFill>
              <a:ln w="9525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8" name="AutoShape 755">
                <a:extLst>
                  <a:ext uri="{FF2B5EF4-FFF2-40B4-BE49-F238E27FC236}">
                    <a16:creationId xmlns:a16="http://schemas.microsoft.com/office/drawing/2014/main" id="{997E68F4-AB34-4479-B99F-F1F5EE18AA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3671858" y="5305292"/>
                <a:ext cx="78018" cy="172941"/>
              </a:xfrm>
              <a:prstGeom prst="octagon">
                <a:avLst>
                  <a:gd name="adj" fmla="val 29287"/>
                </a:avLst>
              </a:prstGeom>
              <a:solidFill>
                <a:srgbClr val="FF9900"/>
              </a:solidFill>
              <a:ln w="9525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9" name="AutoShape 755">
                <a:extLst>
                  <a:ext uri="{FF2B5EF4-FFF2-40B4-BE49-F238E27FC236}">
                    <a16:creationId xmlns:a16="http://schemas.microsoft.com/office/drawing/2014/main" id="{FA0979C7-71DF-4F2F-8531-3C3CEB5CF5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3769631" y="5310997"/>
                <a:ext cx="78018" cy="172941"/>
              </a:xfrm>
              <a:prstGeom prst="octagon">
                <a:avLst>
                  <a:gd name="adj" fmla="val 29287"/>
                </a:avLst>
              </a:prstGeom>
              <a:solidFill>
                <a:srgbClr val="FF9900"/>
              </a:solidFill>
              <a:ln w="9525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98" name="TextBox 143"/>
          <p:cNvSpPr txBox="1"/>
          <p:nvPr/>
        </p:nvSpPr>
        <p:spPr>
          <a:xfrm>
            <a:off x="4427984" y="985292"/>
            <a:ext cx="1152128" cy="830997"/>
          </a:xfrm>
          <a:prstGeom prst="rect">
            <a:avLst/>
          </a:prstGeom>
          <a:noFill/>
          <a:ln>
            <a:solidFill>
              <a:srgbClr val="4E5B99"/>
            </a:solidFill>
          </a:ln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200" i="0" u="none" strike="noStrike" kern="0" cap="none" spc="0" normalizeH="0" baseline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</a:rPr>
              <a:t>Symmetric 3dB</a:t>
            </a:r>
            <a:r>
              <a:rPr kumimoji="0" lang="en-US" sz="1200" i="0" u="none" strike="noStrike" kern="0" cap="none" spc="0" normalizeH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</a:rPr>
              <a:t> splitting using existing magic T’s</a:t>
            </a:r>
            <a:endParaRPr kumimoji="0" lang="en-US" sz="1200" i="0" u="none" strike="noStrike" kern="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</a:endParaRPr>
          </a:p>
        </p:txBody>
      </p:sp>
      <p:pic>
        <p:nvPicPr>
          <p:cNvPr id="160" name="Picture 15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" y="1474348"/>
            <a:ext cx="2783921" cy="2341095"/>
          </a:xfrm>
          <a:prstGeom prst="rect">
            <a:avLst/>
          </a:prstGeom>
        </p:spPr>
      </p:pic>
      <p:grpSp>
        <p:nvGrpSpPr>
          <p:cNvPr id="162" name="Group 161"/>
          <p:cNvGrpSpPr/>
          <p:nvPr/>
        </p:nvGrpSpPr>
        <p:grpSpPr>
          <a:xfrm>
            <a:off x="6960899" y="1702760"/>
            <a:ext cx="2143270" cy="780117"/>
            <a:chOff x="4527755" y="1411926"/>
            <a:chExt cx="2329785" cy="958881"/>
          </a:xfrm>
        </p:grpSpPr>
        <p:pic>
          <p:nvPicPr>
            <p:cNvPr id="163" name="Picture 16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27755" y="1414631"/>
              <a:ext cx="2222246" cy="956176"/>
            </a:xfrm>
            <a:prstGeom prst="rect">
              <a:avLst/>
            </a:prstGeom>
            <a:noFill/>
            <a:ln w="9525">
              <a:solidFill>
                <a:srgbClr val="006600"/>
              </a:solidFill>
              <a:miter lim="800000"/>
              <a:headEnd/>
              <a:tailEnd/>
            </a:ln>
          </p:spPr>
        </p:pic>
        <p:sp>
          <p:nvSpPr>
            <p:cNvPr id="164" name="Text Box 55"/>
            <p:cNvSpPr txBox="1">
              <a:spLocks noChangeArrowheads="1"/>
            </p:cNvSpPr>
            <p:nvPr/>
          </p:nvSpPr>
          <p:spPr bwMode="auto">
            <a:xfrm>
              <a:off x="4545167" y="1411926"/>
              <a:ext cx="2312373" cy="340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352 MHz </a:t>
              </a:r>
              <a:r>
                <a:rPr lang="en-US" sz="1200" dirty="0" smtClean="0">
                  <a:solidFill>
                    <a:schemeClr val="accent1">
                      <a:lumMod val="75000"/>
                    </a:schemeClr>
                  </a:solidFill>
                </a:rPr>
                <a:t>1.1 </a:t>
              </a:r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MW </a:t>
              </a:r>
              <a:r>
                <a:rPr lang="en-US" sz="1200" dirty="0" smtClean="0">
                  <a:solidFill>
                    <a:schemeClr val="accent1">
                      <a:lumMod val="75000"/>
                    </a:schemeClr>
                  </a:solidFill>
                </a:rPr>
                <a:t>klystron</a:t>
              </a:r>
              <a:endParaRPr lang="en-US" sz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740552" y="3933807"/>
            <a:ext cx="2038807" cy="1621044"/>
            <a:chOff x="7107770" y="1546485"/>
            <a:chExt cx="2038807" cy="1621044"/>
          </a:xfrm>
        </p:grpSpPr>
        <p:pic>
          <p:nvPicPr>
            <p:cNvPr id="161" name="Picture 160" descr="C:\Users\jacob\Documents\WORKSHOPS\ESLS\2011\DSC_0152 Resized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24934" y="1546485"/>
              <a:ext cx="2021643" cy="16169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9" name="Rectangle 168"/>
            <p:cNvSpPr/>
            <p:nvPr/>
          </p:nvSpPr>
          <p:spPr>
            <a:xfrm>
              <a:off x="7107770" y="2779731"/>
              <a:ext cx="2011919" cy="387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r">
                <a:lnSpc>
                  <a:spcPct val="80000"/>
                </a:lnSpc>
              </a:pPr>
              <a:r>
                <a:rPr lang="en-US" sz="1200" b="1" dirty="0" smtClean="0">
                  <a:solidFill>
                    <a:schemeClr val="bg1"/>
                  </a:solidFill>
                  <a:sym typeface="Symbol" panose="05050102010706020507" pitchFamily="18" charset="2"/>
                </a:rPr>
                <a:t>ELTA/AREVA </a:t>
              </a:r>
            </a:p>
            <a:p>
              <a:pPr marL="0" lvl="1" algn="r">
                <a:lnSpc>
                  <a:spcPct val="80000"/>
                </a:lnSpc>
              </a:pPr>
              <a:r>
                <a:rPr lang="en-US" sz="1200" b="1" dirty="0" smtClean="0">
                  <a:solidFill>
                    <a:schemeClr val="bg1"/>
                  </a:solidFill>
                  <a:sym typeface="Symbol" panose="05050102010706020507" pitchFamily="18" charset="2"/>
                </a:rPr>
                <a:t>based </a:t>
              </a:r>
              <a:r>
                <a:rPr lang="en-US" sz="1200" b="1" dirty="0">
                  <a:solidFill>
                    <a:schemeClr val="bg1"/>
                  </a:solidFill>
                  <a:sym typeface="Symbol" panose="05050102010706020507" pitchFamily="18" charset="2"/>
                </a:rPr>
                <a:t>on SOLEIL design</a:t>
              </a:r>
              <a:r>
                <a:rPr lang="en-US" sz="1200" b="1" dirty="0">
                  <a:solidFill>
                    <a:schemeClr val="bg1"/>
                  </a:solidFill>
                </a:rPr>
                <a:t> </a:t>
              </a:r>
              <a:endParaRPr lang="en-GB" sz="1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430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Gradual implementation of </a:t>
            </a:r>
            <a:r>
              <a:rPr lang="en-US" dirty="0" smtClean="0">
                <a:solidFill>
                  <a:srgbClr val="FF0000"/>
                </a:solidFill>
              </a:rPr>
              <a:t>10</a:t>
            </a:r>
            <a:r>
              <a:rPr lang="en-US" dirty="0" smtClean="0">
                <a:solidFill>
                  <a:srgbClr val="92D050"/>
                </a:solidFill>
              </a:rPr>
              <a:t> SSA (each 110 kW RF,  max 250 kW AC)</a:t>
            </a:r>
            <a:endParaRPr lang="en-GB" dirty="0">
              <a:solidFill>
                <a:srgbClr val="92D05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4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 noProof="0" smtClean="0"/>
              <a:t>HamonLIP'2022 – 10-12 October 2022       -        Harmonic RF system for ESRF-EBS     -       Jörn Jacob et al.</a:t>
            </a:r>
            <a:endParaRPr lang="en-US" noProof="0" dirty="0"/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1024802" y="880462"/>
            <a:ext cx="7954963" cy="4384675"/>
          </a:xfrm>
          <a:prstGeom prst="ellipse">
            <a:avLst/>
          </a:prstGeom>
          <a:noFill/>
          <a:ln w="57150">
            <a:solidFill>
              <a:sysClr val="windowText" lastClr="000000">
                <a:lumMod val="50000"/>
                <a:lumOff val="50000"/>
              </a:sysClr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AutoShape 384"/>
          <p:cNvSpPr>
            <a:spLocks noChangeArrowheads="1"/>
          </p:cNvSpPr>
          <p:nvPr/>
        </p:nvSpPr>
        <p:spPr bwMode="auto">
          <a:xfrm>
            <a:off x="3485510" y="934791"/>
            <a:ext cx="366960" cy="733663"/>
          </a:xfrm>
          <a:prstGeom prst="triangle">
            <a:avLst>
              <a:gd name="adj" fmla="val 50000"/>
            </a:avLst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AutoShape 755"/>
          <p:cNvSpPr>
            <a:spLocks noChangeArrowheads="1"/>
          </p:cNvSpPr>
          <p:nvPr/>
        </p:nvSpPr>
        <p:spPr bwMode="auto">
          <a:xfrm rot="780000" flipV="1">
            <a:off x="5769191" y="693307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AutoShape 755"/>
          <p:cNvSpPr>
            <a:spLocks noChangeArrowheads="1"/>
          </p:cNvSpPr>
          <p:nvPr/>
        </p:nvSpPr>
        <p:spPr bwMode="auto">
          <a:xfrm rot="780000" flipV="1">
            <a:off x="6044223" y="761666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AutoShape 755"/>
          <p:cNvSpPr>
            <a:spLocks noChangeArrowheads="1"/>
          </p:cNvSpPr>
          <p:nvPr/>
        </p:nvSpPr>
        <p:spPr bwMode="auto">
          <a:xfrm rot="780000" flipV="1">
            <a:off x="6327820" y="824716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AutoShape 755"/>
          <p:cNvSpPr>
            <a:spLocks noChangeArrowheads="1"/>
          </p:cNvSpPr>
          <p:nvPr/>
        </p:nvSpPr>
        <p:spPr bwMode="auto">
          <a:xfrm rot="20820000" flipV="1">
            <a:off x="2909251" y="954666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AutoShape 755"/>
          <p:cNvSpPr>
            <a:spLocks noChangeArrowheads="1"/>
          </p:cNvSpPr>
          <p:nvPr/>
        </p:nvSpPr>
        <p:spPr bwMode="auto">
          <a:xfrm rot="20820000" flipV="1">
            <a:off x="3186415" y="895541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AutoShape 755"/>
          <p:cNvSpPr>
            <a:spLocks noChangeArrowheads="1"/>
          </p:cNvSpPr>
          <p:nvPr/>
        </p:nvSpPr>
        <p:spPr bwMode="auto">
          <a:xfrm rot="20820000" flipV="1">
            <a:off x="3468950" y="827890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AutoShape 755"/>
          <p:cNvSpPr>
            <a:spLocks noChangeArrowheads="1"/>
          </p:cNvSpPr>
          <p:nvPr/>
        </p:nvSpPr>
        <p:spPr bwMode="auto">
          <a:xfrm rot="20820000" flipV="1">
            <a:off x="3752016" y="762539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AutoShape 755"/>
          <p:cNvSpPr>
            <a:spLocks noChangeArrowheads="1"/>
          </p:cNvSpPr>
          <p:nvPr/>
        </p:nvSpPr>
        <p:spPr bwMode="auto">
          <a:xfrm rot="20820000" flipV="1">
            <a:off x="4032762" y="697723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780000" flipH="1" flipV="1">
            <a:off x="5758663" y="1068910"/>
            <a:ext cx="7144" cy="321989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>
          <a:xfrm rot="780000" flipH="1" flipV="1">
            <a:off x="6036436" y="1135957"/>
            <a:ext cx="7144" cy="321989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17" name="Straight Connector 16"/>
          <p:cNvCxnSpPr/>
          <p:nvPr/>
        </p:nvCxnSpPr>
        <p:spPr>
          <a:xfrm>
            <a:off x="6600912" y="1532866"/>
            <a:ext cx="214558" cy="93915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18" name="Straight Arrow Connector 17"/>
          <p:cNvCxnSpPr/>
          <p:nvPr/>
        </p:nvCxnSpPr>
        <p:spPr>
          <a:xfrm flipH="1" flipV="1">
            <a:off x="3318378" y="1264064"/>
            <a:ext cx="65198" cy="267344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19" name="Straight Arrow Connector 18"/>
          <p:cNvCxnSpPr/>
          <p:nvPr/>
        </p:nvCxnSpPr>
        <p:spPr>
          <a:xfrm flipH="1" flipV="1">
            <a:off x="3612793" y="1191611"/>
            <a:ext cx="96357" cy="293012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20" name="Straight Arrow Connector 19"/>
          <p:cNvCxnSpPr/>
          <p:nvPr/>
        </p:nvCxnSpPr>
        <p:spPr>
          <a:xfrm flipH="1" flipV="1">
            <a:off x="3907530" y="1142968"/>
            <a:ext cx="69047" cy="340274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>
          <a:xfrm rot="20820000" flipH="1" flipV="1">
            <a:off x="4224388" y="1073234"/>
            <a:ext cx="7144" cy="321989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none"/>
            <a:tailEnd type="triangle"/>
          </a:ln>
          <a:effectLst/>
        </p:spPr>
      </p:cxnSp>
      <p:sp>
        <p:nvSpPr>
          <p:cNvPr id="22" name="AutoShape 755"/>
          <p:cNvSpPr>
            <a:spLocks noChangeArrowheads="1"/>
          </p:cNvSpPr>
          <p:nvPr/>
        </p:nvSpPr>
        <p:spPr bwMode="auto">
          <a:xfrm flipV="1">
            <a:off x="4743814" y="5071506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AutoShape 755"/>
          <p:cNvSpPr>
            <a:spLocks noChangeArrowheads="1"/>
          </p:cNvSpPr>
          <p:nvPr/>
        </p:nvSpPr>
        <p:spPr bwMode="auto">
          <a:xfrm flipV="1">
            <a:off x="5034326" y="5069145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AutoShape 755"/>
          <p:cNvSpPr>
            <a:spLocks noChangeArrowheads="1"/>
          </p:cNvSpPr>
          <p:nvPr/>
        </p:nvSpPr>
        <p:spPr bwMode="auto">
          <a:xfrm flipV="1">
            <a:off x="5324838" y="5069145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6472935" y="605359"/>
            <a:ext cx="7328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Cell 7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3044826" y="1309882"/>
            <a:ext cx="48015" cy="182121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tailEnd type="triangle"/>
          </a:ln>
          <a:effectLst/>
        </p:spPr>
      </p:cxnSp>
      <p:grpSp>
        <p:nvGrpSpPr>
          <p:cNvPr id="27" name="Group 84"/>
          <p:cNvGrpSpPr/>
          <p:nvPr/>
        </p:nvGrpSpPr>
        <p:grpSpPr>
          <a:xfrm>
            <a:off x="3491862" y="2526221"/>
            <a:ext cx="898919" cy="900906"/>
            <a:chOff x="3059814" y="2974447"/>
            <a:chExt cx="898919" cy="900906"/>
          </a:xfrm>
        </p:grpSpPr>
        <p:sp>
          <p:nvSpPr>
            <p:cNvPr id="28" name="AutoShape 389"/>
            <p:cNvSpPr>
              <a:spLocks noChangeArrowheads="1"/>
            </p:cNvSpPr>
            <p:nvPr/>
          </p:nvSpPr>
          <p:spPr bwMode="auto">
            <a:xfrm rot="5400000">
              <a:off x="3059362" y="3058068"/>
              <a:ext cx="900906" cy="733663"/>
            </a:xfrm>
            <a:prstGeom prst="triangle">
              <a:avLst>
                <a:gd name="adj" fmla="val 50000"/>
              </a:avLst>
            </a:prstGeom>
            <a:solidFill>
              <a:srgbClr val="66FFFF"/>
            </a:solidFill>
            <a:ln w="19050" algn="ctr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Text Box 390"/>
            <p:cNvSpPr txBox="1">
              <a:spLocks noChangeArrowheads="1"/>
            </p:cNvSpPr>
            <p:nvPr/>
          </p:nvSpPr>
          <p:spPr bwMode="auto">
            <a:xfrm>
              <a:off x="3059814" y="3275092"/>
              <a:ext cx="898919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KLYS 1</a:t>
              </a:r>
            </a:p>
          </p:txBody>
        </p:sp>
      </p:grpSp>
      <p:cxnSp>
        <p:nvCxnSpPr>
          <p:cNvPr id="30" name="Elbow Connector 29"/>
          <p:cNvCxnSpPr>
            <a:stCxn id="178" idx="0"/>
          </p:cNvCxnSpPr>
          <p:nvPr/>
        </p:nvCxnSpPr>
        <p:spPr>
          <a:xfrm rot="16200000" flipH="1">
            <a:off x="4596920" y="4833030"/>
            <a:ext cx="266082" cy="199233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0000FF"/>
            </a:solidFill>
            <a:prstDash val="solid"/>
            <a:tailEnd type="triangle"/>
          </a:ln>
          <a:effectLst/>
        </p:spPr>
      </p:cxnSp>
      <p:cxnSp>
        <p:nvCxnSpPr>
          <p:cNvPr id="34" name="Straight Connector 33"/>
          <p:cNvCxnSpPr>
            <a:stCxn id="28" idx="0"/>
          </p:cNvCxnSpPr>
          <p:nvPr/>
        </p:nvCxnSpPr>
        <p:spPr>
          <a:xfrm>
            <a:off x="4308695" y="2976674"/>
            <a:ext cx="552478" cy="1719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35" name="Straight Connector 34"/>
          <p:cNvCxnSpPr/>
          <p:nvPr/>
        </p:nvCxnSpPr>
        <p:spPr>
          <a:xfrm flipV="1">
            <a:off x="4861173" y="2835518"/>
            <a:ext cx="80963" cy="147637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36" name="Straight Connector 35"/>
          <p:cNvCxnSpPr>
            <a:stCxn id="125" idx="1"/>
          </p:cNvCxnSpPr>
          <p:nvPr/>
        </p:nvCxnSpPr>
        <p:spPr>
          <a:xfrm>
            <a:off x="4997688" y="2283894"/>
            <a:ext cx="9653" cy="237371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dash"/>
          </a:ln>
          <a:effectLst/>
        </p:spPr>
      </p:cxnSp>
      <p:cxnSp>
        <p:nvCxnSpPr>
          <p:cNvPr id="37" name="Straight Connector 36"/>
          <p:cNvCxnSpPr/>
          <p:nvPr/>
        </p:nvCxnSpPr>
        <p:spPr>
          <a:xfrm>
            <a:off x="4999286" y="2556912"/>
            <a:ext cx="92868" cy="95250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38" name="Straight Arrow Connector 37"/>
          <p:cNvCxnSpPr/>
          <p:nvPr/>
        </p:nvCxnSpPr>
        <p:spPr>
          <a:xfrm>
            <a:off x="5001667" y="2687880"/>
            <a:ext cx="2381" cy="161925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oval"/>
            <a:tailEnd type="oval"/>
          </a:ln>
          <a:effectLst/>
        </p:spPr>
      </p:cxnSp>
      <p:cxnSp>
        <p:nvCxnSpPr>
          <p:cNvPr id="39" name="Straight Arrow Connector 38"/>
          <p:cNvCxnSpPr/>
          <p:nvPr/>
        </p:nvCxnSpPr>
        <p:spPr>
          <a:xfrm flipV="1">
            <a:off x="5132636" y="2604537"/>
            <a:ext cx="592931" cy="4762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oval"/>
            <a:tailEnd type="none"/>
          </a:ln>
          <a:effectLst/>
        </p:spPr>
      </p:cxnSp>
      <p:cxnSp>
        <p:nvCxnSpPr>
          <p:cNvPr id="40" name="Straight Connector 39"/>
          <p:cNvCxnSpPr>
            <a:stCxn id="90" idx="0"/>
          </p:cNvCxnSpPr>
          <p:nvPr/>
        </p:nvCxnSpPr>
        <p:spPr>
          <a:xfrm flipH="1">
            <a:off x="5830342" y="2967857"/>
            <a:ext cx="599986" cy="5773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41" name="Straight Connector 40"/>
          <p:cNvCxnSpPr/>
          <p:nvPr/>
        </p:nvCxnSpPr>
        <p:spPr>
          <a:xfrm flipH="1" flipV="1">
            <a:off x="5677943" y="2928387"/>
            <a:ext cx="166686" cy="50006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42" name="Straight Arrow Connector 41"/>
          <p:cNvCxnSpPr/>
          <p:nvPr/>
        </p:nvCxnSpPr>
        <p:spPr>
          <a:xfrm>
            <a:off x="5723186" y="2604537"/>
            <a:ext cx="4762" cy="238125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tailEnd type="oval"/>
          </a:ln>
          <a:effectLst/>
        </p:spPr>
      </p:cxnSp>
      <p:cxnSp>
        <p:nvCxnSpPr>
          <p:cNvPr id="43" name="Straight Arrow Connector 42"/>
          <p:cNvCxnSpPr/>
          <p:nvPr/>
        </p:nvCxnSpPr>
        <p:spPr>
          <a:xfrm flipH="1">
            <a:off x="5724126" y="3054395"/>
            <a:ext cx="2386" cy="358427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oval"/>
            <a:tailEnd type="none"/>
          </a:ln>
          <a:effectLst/>
        </p:spPr>
      </p:cxnSp>
      <p:sp>
        <p:nvSpPr>
          <p:cNvPr id="44" name="Text Box 11"/>
          <p:cNvSpPr txBox="1">
            <a:spLocks noChangeArrowheads="1"/>
          </p:cNvSpPr>
          <p:nvPr/>
        </p:nvSpPr>
        <p:spPr bwMode="auto">
          <a:xfrm>
            <a:off x="2728519" y="605359"/>
            <a:ext cx="7328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Cell 5</a:t>
            </a:r>
          </a:p>
        </p:txBody>
      </p:sp>
      <p:sp>
        <p:nvSpPr>
          <p:cNvPr id="45" name="Rectangle 179"/>
          <p:cNvSpPr>
            <a:spLocks noChangeArrowheads="1"/>
          </p:cNvSpPr>
          <p:nvPr/>
        </p:nvSpPr>
        <p:spPr bwMode="auto">
          <a:xfrm>
            <a:off x="5882273" y="3048158"/>
            <a:ext cx="647700" cy="719137"/>
          </a:xfrm>
          <a:prstGeom prst="rect">
            <a:avLst/>
          </a:prstGeom>
          <a:noFill/>
          <a:ln w="38100" algn="ctr">
            <a:solidFill>
              <a:sysClr val="window" lastClr="FFFFFF">
                <a:lumMod val="75000"/>
              </a:sysClr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6" name="Line 148"/>
          <p:cNvSpPr>
            <a:spLocks noChangeShapeType="1"/>
          </p:cNvSpPr>
          <p:nvPr/>
        </p:nvSpPr>
        <p:spPr bwMode="auto">
          <a:xfrm flipH="1" flipV="1">
            <a:off x="5717667" y="3396615"/>
            <a:ext cx="273557" cy="381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5971922" y="3102141"/>
            <a:ext cx="372099" cy="603251"/>
            <a:chOff x="5971922" y="3102141"/>
            <a:chExt cx="372099" cy="603251"/>
          </a:xfrm>
        </p:grpSpPr>
        <p:sp>
          <p:nvSpPr>
            <p:cNvPr id="48" name="Line 167"/>
            <p:cNvSpPr>
              <a:spLocks noChangeShapeType="1"/>
            </p:cNvSpPr>
            <p:nvPr/>
          </p:nvSpPr>
          <p:spPr bwMode="auto">
            <a:xfrm flipH="1" flipV="1">
              <a:off x="6196234" y="3489492"/>
              <a:ext cx="0" cy="2159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Line 171"/>
            <p:cNvSpPr>
              <a:spLocks noChangeShapeType="1"/>
            </p:cNvSpPr>
            <p:nvPr/>
          </p:nvSpPr>
          <p:spPr bwMode="auto">
            <a:xfrm flipV="1">
              <a:off x="5992385" y="3695073"/>
              <a:ext cx="214080" cy="1588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Line 169"/>
            <p:cNvSpPr>
              <a:spLocks noChangeShapeType="1"/>
            </p:cNvSpPr>
            <p:nvPr/>
          </p:nvSpPr>
          <p:spPr bwMode="auto">
            <a:xfrm flipV="1">
              <a:off x="5971922" y="3104522"/>
              <a:ext cx="234543" cy="6350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Line 170"/>
            <p:cNvSpPr>
              <a:spLocks noChangeShapeType="1"/>
            </p:cNvSpPr>
            <p:nvPr/>
          </p:nvSpPr>
          <p:spPr bwMode="auto">
            <a:xfrm flipH="1">
              <a:off x="6191511" y="3111666"/>
              <a:ext cx="1574" cy="22383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6050654" y="3332815"/>
              <a:ext cx="293367" cy="167313"/>
              <a:chOff x="6050654" y="3332815"/>
              <a:chExt cx="293367" cy="167313"/>
            </a:xfrm>
          </p:grpSpPr>
          <p:sp>
            <p:nvSpPr>
              <p:cNvPr id="54" name="Rectangle 174"/>
              <p:cNvSpPr>
                <a:spLocks noChangeArrowheads="1"/>
              </p:cNvSpPr>
              <p:nvPr/>
            </p:nvSpPr>
            <p:spPr bwMode="auto">
              <a:xfrm>
                <a:off x="6050654" y="3332815"/>
                <a:ext cx="58263" cy="167035"/>
              </a:xfrm>
              <a:prstGeom prst="rect">
                <a:avLst/>
              </a:prstGeom>
              <a:solidFill>
                <a:srgbClr val="FF9900"/>
              </a:solidFill>
              <a:ln w="9525" algn="ctr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Rectangle 175"/>
              <p:cNvSpPr>
                <a:spLocks noChangeArrowheads="1"/>
              </p:cNvSpPr>
              <p:nvPr/>
            </p:nvSpPr>
            <p:spPr bwMode="auto">
              <a:xfrm>
                <a:off x="6109065" y="3333093"/>
                <a:ext cx="58263" cy="167035"/>
              </a:xfrm>
              <a:prstGeom prst="rect">
                <a:avLst/>
              </a:prstGeom>
              <a:solidFill>
                <a:srgbClr val="FF9900"/>
              </a:solidFill>
              <a:ln w="9525" algn="ctr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Rectangle 176"/>
              <p:cNvSpPr>
                <a:spLocks noChangeArrowheads="1"/>
              </p:cNvSpPr>
              <p:nvPr/>
            </p:nvSpPr>
            <p:spPr bwMode="auto">
              <a:xfrm>
                <a:off x="6165959" y="3333788"/>
                <a:ext cx="58263" cy="165199"/>
              </a:xfrm>
              <a:prstGeom prst="rect">
                <a:avLst/>
              </a:prstGeom>
              <a:solidFill>
                <a:srgbClr val="FF9900"/>
              </a:solidFill>
              <a:ln w="9525" algn="ctr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Rectangle 177"/>
              <p:cNvSpPr>
                <a:spLocks noChangeArrowheads="1"/>
              </p:cNvSpPr>
              <p:nvPr/>
            </p:nvSpPr>
            <p:spPr bwMode="auto">
              <a:xfrm>
                <a:off x="6226127" y="3334552"/>
                <a:ext cx="58263" cy="165199"/>
              </a:xfrm>
              <a:prstGeom prst="rect">
                <a:avLst/>
              </a:prstGeom>
              <a:solidFill>
                <a:srgbClr val="FF9900"/>
              </a:solidFill>
              <a:ln w="9525" algn="ctr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Rectangle 178"/>
              <p:cNvSpPr>
                <a:spLocks noChangeArrowheads="1"/>
              </p:cNvSpPr>
              <p:nvPr/>
            </p:nvSpPr>
            <p:spPr bwMode="auto">
              <a:xfrm>
                <a:off x="6285758" y="3333480"/>
                <a:ext cx="58263" cy="165199"/>
              </a:xfrm>
              <a:prstGeom prst="rect">
                <a:avLst/>
              </a:prstGeom>
              <a:solidFill>
                <a:srgbClr val="FF9900"/>
              </a:solidFill>
              <a:ln w="9525" algn="ctr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3" name="Line 168"/>
            <p:cNvSpPr>
              <a:spLocks noChangeShapeType="1"/>
            </p:cNvSpPr>
            <p:nvPr/>
          </p:nvSpPr>
          <p:spPr bwMode="auto">
            <a:xfrm>
              <a:off x="5990024" y="3102141"/>
              <a:ext cx="3148" cy="596901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6" name="TextBox 139"/>
          <p:cNvSpPr txBox="1"/>
          <p:nvPr/>
        </p:nvSpPr>
        <p:spPr>
          <a:xfrm>
            <a:off x="6032345" y="4377207"/>
            <a:ext cx="1491983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3 existing  150 </a:t>
            </a:r>
            <a:r>
              <a: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kW </a:t>
            </a:r>
            <a:r>
              <a:rPr kumimoji="0" lang="en-US" sz="1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SSAs / ELTA</a:t>
            </a:r>
            <a:endParaRPr kumimoji="0" lang="en-GB" sz="1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87" name="Straight Arrow Connector 148"/>
          <p:cNvCxnSpPr>
            <a:stCxn id="176" idx="0"/>
          </p:cNvCxnSpPr>
          <p:nvPr/>
        </p:nvCxnSpPr>
        <p:spPr>
          <a:xfrm flipH="1">
            <a:off x="5127341" y="4801716"/>
            <a:ext cx="6626" cy="274076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tailEnd type="triangle"/>
          </a:ln>
          <a:effectLst/>
        </p:spPr>
      </p:cxnSp>
      <p:cxnSp>
        <p:nvCxnSpPr>
          <p:cNvPr id="88" name="Straight Arrow Connector 87"/>
          <p:cNvCxnSpPr>
            <a:stCxn id="5" idx="7"/>
          </p:cNvCxnSpPr>
          <p:nvPr/>
        </p:nvCxnSpPr>
        <p:spPr>
          <a:xfrm>
            <a:off x="7814787" y="1522582"/>
            <a:ext cx="237261" cy="146873"/>
          </a:xfrm>
          <a:prstGeom prst="straightConnector1">
            <a:avLst/>
          </a:prstGeom>
          <a:noFill/>
          <a:ln w="57150" cap="flat" cmpd="sng" algn="ctr">
            <a:solidFill>
              <a:sysClr val="window" lastClr="FFFFFF">
                <a:lumMod val="50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grpSp>
        <p:nvGrpSpPr>
          <p:cNvPr id="89" name="Group 12"/>
          <p:cNvGrpSpPr/>
          <p:nvPr/>
        </p:nvGrpSpPr>
        <p:grpSpPr>
          <a:xfrm>
            <a:off x="6430327" y="2517404"/>
            <a:ext cx="912299" cy="900906"/>
            <a:chOff x="1501849" y="3426609"/>
            <a:chExt cx="912299" cy="900906"/>
          </a:xfrm>
        </p:grpSpPr>
        <p:sp>
          <p:nvSpPr>
            <p:cNvPr id="90" name="AutoShape 389"/>
            <p:cNvSpPr>
              <a:spLocks noChangeArrowheads="1"/>
            </p:cNvSpPr>
            <p:nvPr/>
          </p:nvSpPr>
          <p:spPr bwMode="auto">
            <a:xfrm rot="16200000">
              <a:off x="1418228" y="3510230"/>
              <a:ext cx="900906" cy="733663"/>
            </a:xfrm>
            <a:prstGeom prst="triangle">
              <a:avLst>
                <a:gd name="adj" fmla="val 50000"/>
              </a:avLst>
            </a:prstGeom>
            <a:solidFill>
              <a:srgbClr val="66FFFF"/>
            </a:solidFill>
            <a:ln w="19050" algn="ctr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Text Box 390"/>
            <p:cNvSpPr txBox="1">
              <a:spLocks noChangeArrowheads="1"/>
            </p:cNvSpPr>
            <p:nvPr/>
          </p:nvSpPr>
          <p:spPr bwMode="auto">
            <a:xfrm>
              <a:off x="1515229" y="3731989"/>
              <a:ext cx="898919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KLYS 2</a:t>
              </a:r>
            </a:p>
          </p:txBody>
        </p:sp>
      </p:grpSp>
      <p:cxnSp>
        <p:nvCxnSpPr>
          <p:cNvPr id="92" name="Straight Arrow Connector 91"/>
          <p:cNvCxnSpPr/>
          <p:nvPr/>
        </p:nvCxnSpPr>
        <p:spPr>
          <a:xfrm flipV="1">
            <a:off x="6285534" y="1215104"/>
            <a:ext cx="72802" cy="329114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none"/>
            <a:tailEnd type="triangle"/>
          </a:ln>
          <a:effectLst/>
        </p:spPr>
      </p:cxnSp>
      <p:sp>
        <p:nvSpPr>
          <p:cNvPr id="93" name="Isosceles Triangle 92"/>
          <p:cNvSpPr/>
          <p:nvPr/>
        </p:nvSpPr>
        <p:spPr>
          <a:xfrm>
            <a:off x="3239672" y="1746908"/>
            <a:ext cx="459374" cy="426337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Isosceles Triangle 93"/>
          <p:cNvSpPr/>
          <p:nvPr/>
        </p:nvSpPr>
        <p:spPr>
          <a:xfrm>
            <a:off x="2719210" y="1749665"/>
            <a:ext cx="459374" cy="426337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Isosceles Triangle 94"/>
          <p:cNvSpPr/>
          <p:nvPr/>
        </p:nvSpPr>
        <p:spPr>
          <a:xfrm>
            <a:off x="2195736" y="1749665"/>
            <a:ext cx="459374" cy="426337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6" name="Straight Connector 95"/>
          <p:cNvCxnSpPr/>
          <p:nvPr/>
        </p:nvCxnSpPr>
        <p:spPr>
          <a:xfrm flipV="1">
            <a:off x="2422043" y="1492495"/>
            <a:ext cx="686297" cy="111198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97" name="Straight Connector 96"/>
          <p:cNvCxnSpPr>
            <a:stCxn id="95" idx="0"/>
          </p:cNvCxnSpPr>
          <p:nvPr/>
        </p:nvCxnSpPr>
        <p:spPr>
          <a:xfrm flipV="1">
            <a:off x="2425423" y="1594410"/>
            <a:ext cx="0" cy="155255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98" name="Straight Connector 97"/>
          <p:cNvCxnSpPr/>
          <p:nvPr/>
        </p:nvCxnSpPr>
        <p:spPr>
          <a:xfrm flipV="1">
            <a:off x="2953419" y="1531408"/>
            <a:ext cx="426777" cy="91274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99" name="Straight Connector 98"/>
          <p:cNvCxnSpPr/>
          <p:nvPr/>
        </p:nvCxnSpPr>
        <p:spPr>
          <a:xfrm flipV="1">
            <a:off x="3469359" y="1603693"/>
            <a:ext cx="0" cy="155255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100" name="Straight Connector 99"/>
          <p:cNvCxnSpPr/>
          <p:nvPr/>
        </p:nvCxnSpPr>
        <p:spPr>
          <a:xfrm flipV="1">
            <a:off x="3466214" y="1477926"/>
            <a:ext cx="244549" cy="132908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01" name="Isosceles Triangle 100"/>
          <p:cNvSpPr/>
          <p:nvPr/>
        </p:nvSpPr>
        <p:spPr>
          <a:xfrm>
            <a:off x="5003389" y="1745113"/>
            <a:ext cx="459374" cy="426337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02" name="Straight Connector 101"/>
          <p:cNvCxnSpPr/>
          <p:nvPr/>
        </p:nvCxnSpPr>
        <p:spPr>
          <a:xfrm flipV="1">
            <a:off x="5227451" y="1365339"/>
            <a:ext cx="510316" cy="185527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103" name="Straight Connector 102"/>
          <p:cNvCxnSpPr>
            <a:stCxn id="101" idx="0"/>
          </p:cNvCxnSpPr>
          <p:nvPr/>
        </p:nvCxnSpPr>
        <p:spPr>
          <a:xfrm flipV="1">
            <a:off x="5233076" y="1547638"/>
            <a:ext cx="2667" cy="197475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04" name="AutoShape 755"/>
          <p:cNvSpPr>
            <a:spLocks noChangeArrowheads="1"/>
          </p:cNvSpPr>
          <p:nvPr/>
        </p:nvSpPr>
        <p:spPr bwMode="auto">
          <a:xfrm rot="780000" flipV="1">
            <a:off x="6610887" y="890067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5" name="AutoShape 755"/>
          <p:cNvSpPr>
            <a:spLocks noChangeArrowheads="1"/>
          </p:cNvSpPr>
          <p:nvPr/>
        </p:nvSpPr>
        <p:spPr bwMode="auto">
          <a:xfrm rot="780000" flipV="1">
            <a:off x="6906060" y="942901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B0C64577-4F80-4CFC-8C87-E1FBEA76113F}"/>
              </a:ext>
            </a:extLst>
          </p:cNvPr>
          <p:cNvGrpSpPr/>
          <p:nvPr/>
        </p:nvGrpSpPr>
        <p:grpSpPr>
          <a:xfrm>
            <a:off x="3092840" y="4761897"/>
            <a:ext cx="1617434" cy="577081"/>
            <a:chOff x="2660792" y="4921242"/>
            <a:chExt cx="1617434" cy="577081"/>
          </a:xfrm>
        </p:grpSpPr>
        <p:sp>
          <p:nvSpPr>
            <p:cNvPr id="107" name="TextBox 144"/>
            <p:cNvSpPr txBox="1"/>
            <p:nvPr/>
          </p:nvSpPr>
          <p:spPr>
            <a:xfrm>
              <a:off x="2660792" y="4921242"/>
              <a:ext cx="981965" cy="57708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000066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</a:rPr>
                <a:t>Space for 4</a:t>
              </a:r>
              <a:r>
                <a:rPr kumimoji="0" lang="en-US" sz="1050" i="0" u="none" strike="noStrike" kern="0" cap="none" spc="0" normalizeH="0" baseline="30000" noProof="0" dirty="0" smtClean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</a:rPr>
                <a:t>th</a:t>
              </a:r>
              <a:r>
                <a:rPr kumimoji="0" lang="en-US" sz="105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</a:rPr>
                <a:t> harmonic </a:t>
              </a:r>
              <a:r>
                <a:rPr kumimoji="0" lang="en-US" sz="105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</a:rPr>
                <a:t>RF </a:t>
              </a:r>
              <a:r>
                <a:rPr kumimoji="0" lang="en-US" sz="105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</a:rPr>
                <a:t>system</a:t>
              </a:r>
              <a:endParaRPr kumimoji="0" lang="en-US" sz="105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8173565D-D0DD-41A1-B18E-FB68799676A1}"/>
                </a:ext>
              </a:extLst>
            </p:cNvPr>
            <p:cNvCxnSpPr>
              <a:cxnSpLocks/>
              <a:stCxn id="107" idx="3"/>
            </p:cNvCxnSpPr>
            <p:nvPr/>
          </p:nvCxnSpPr>
          <p:spPr>
            <a:xfrm>
              <a:off x="3642758" y="5059742"/>
              <a:ext cx="314357" cy="189351"/>
            </a:xfrm>
            <a:prstGeom prst="straightConnector1">
              <a:avLst/>
            </a:prstGeom>
            <a:ln w="28575">
              <a:solidFill>
                <a:srgbClr val="00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9" name="Group 11">
              <a:extLst>
                <a:ext uri="{FF2B5EF4-FFF2-40B4-BE49-F238E27FC236}">
                  <a16:creationId xmlns:a16="http://schemas.microsoft.com/office/drawing/2014/main" id="{F95F94CF-9356-41FC-A796-7EBEBC5CC765}"/>
                </a:ext>
              </a:extLst>
            </p:cNvPr>
            <p:cNvGrpSpPr/>
            <p:nvPr/>
          </p:nvGrpSpPr>
          <p:grpSpPr>
            <a:xfrm>
              <a:off x="3671858" y="5305292"/>
              <a:ext cx="606368" cy="185298"/>
              <a:chOff x="3671858" y="5305292"/>
              <a:chExt cx="606368" cy="185298"/>
            </a:xfrm>
          </p:grpSpPr>
          <p:sp>
            <p:nvSpPr>
              <p:cNvPr id="110" name="AutoShape 755"/>
              <p:cNvSpPr>
                <a:spLocks noChangeArrowheads="1"/>
              </p:cNvSpPr>
              <p:nvPr/>
            </p:nvSpPr>
            <p:spPr bwMode="auto">
              <a:xfrm flipV="1">
                <a:off x="3879097" y="5310329"/>
                <a:ext cx="78018" cy="172941"/>
              </a:xfrm>
              <a:prstGeom prst="octagon">
                <a:avLst>
                  <a:gd name="adj" fmla="val 29287"/>
                </a:avLst>
              </a:prstGeom>
              <a:solidFill>
                <a:srgbClr val="FF9900"/>
              </a:solidFill>
              <a:ln w="9525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" name="AutoShape 755"/>
              <p:cNvSpPr>
                <a:spLocks noChangeArrowheads="1"/>
              </p:cNvSpPr>
              <p:nvPr/>
            </p:nvSpPr>
            <p:spPr bwMode="auto">
              <a:xfrm flipV="1">
                <a:off x="3988064" y="5310329"/>
                <a:ext cx="78018" cy="172941"/>
              </a:xfrm>
              <a:prstGeom prst="octagon">
                <a:avLst>
                  <a:gd name="adj" fmla="val 29287"/>
                </a:avLst>
              </a:prstGeom>
              <a:solidFill>
                <a:srgbClr val="FF9900"/>
              </a:solidFill>
              <a:ln w="9525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" name="AutoShape 755">
                <a:extLst>
                  <a:ext uri="{FF2B5EF4-FFF2-40B4-BE49-F238E27FC236}">
                    <a16:creationId xmlns:a16="http://schemas.microsoft.com/office/drawing/2014/main" id="{35F3E823-48F4-4055-AD94-811E95537F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4093740" y="5317649"/>
                <a:ext cx="78018" cy="172941"/>
              </a:xfrm>
              <a:prstGeom prst="octagon">
                <a:avLst>
                  <a:gd name="adj" fmla="val 29287"/>
                </a:avLst>
              </a:prstGeom>
              <a:solidFill>
                <a:srgbClr val="FF9900"/>
              </a:solidFill>
              <a:ln w="9525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" name="AutoShape 755">
                <a:extLst>
                  <a:ext uri="{FF2B5EF4-FFF2-40B4-BE49-F238E27FC236}">
                    <a16:creationId xmlns:a16="http://schemas.microsoft.com/office/drawing/2014/main" id="{94396EB7-50D5-4B15-B1F4-46722C6C60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4200208" y="5314510"/>
                <a:ext cx="78018" cy="172941"/>
              </a:xfrm>
              <a:prstGeom prst="octagon">
                <a:avLst>
                  <a:gd name="adj" fmla="val 29287"/>
                </a:avLst>
              </a:prstGeom>
              <a:solidFill>
                <a:srgbClr val="FF9900"/>
              </a:solidFill>
              <a:ln w="9525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" name="AutoShape 755">
                <a:extLst>
                  <a:ext uri="{FF2B5EF4-FFF2-40B4-BE49-F238E27FC236}">
                    <a16:creationId xmlns:a16="http://schemas.microsoft.com/office/drawing/2014/main" id="{997E68F4-AB34-4479-B99F-F1F5EE18AA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3671858" y="5305292"/>
                <a:ext cx="78018" cy="172941"/>
              </a:xfrm>
              <a:prstGeom prst="octagon">
                <a:avLst>
                  <a:gd name="adj" fmla="val 29287"/>
                </a:avLst>
              </a:prstGeom>
              <a:solidFill>
                <a:srgbClr val="FF9900"/>
              </a:solidFill>
              <a:ln w="9525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" name="AutoShape 755">
                <a:extLst>
                  <a:ext uri="{FF2B5EF4-FFF2-40B4-BE49-F238E27FC236}">
                    <a16:creationId xmlns:a16="http://schemas.microsoft.com/office/drawing/2014/main" id="{FA0979C7-71DF-4F2F-8531-3C3CEB5CF5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3769631" y="5310997"/>
                <a:ext cx="78018" cy="172941"/>
              </a:xfrm>
              <a:prstGeom prst="octagon">
                <a:avLst>
                  <a:gd name="adj" fmla="val 29287"/>
                </a:avLst>
              </a:prstGeom>
              <a:solidFill>
                <a:srgbClr val="FF9900"/>
              </a:solidFill>
              <a:ln w="9525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cxnSp>
        <p:nvCxnSpPr>
          <p:cNvPr id="116" name="Straight Arrow Connector 115"/>
          <p:cNvCxnSpPr/>
          <p:nvPr/>
        </p:nvCxnSpPr>
        <p:spPr>
          <a:xfrm flipV="1">
            <a:off x="6599638" y="1267747"/>
            <a:ext cx="54032" cy="276471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117" name="Straight Arrow Connector 116"/>
          <p:cNvCxnSpPr/>
          <p:nvPr/>
        </p:nvCxnSpPr>
        <p:spPr>
          <a:xfrm flipV="1">
            <a:off x="6911878" y="1318939"/>
            <a:ext cx="41038" cy="188703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118" name="Straight Connector 117"/>
          <p:cNvCxnSpPr/>
          <p:nvPr/>
        </p:nvCxnSpPr>
        <p:spPr>
          <a:xfrm flipV="1">
            <a:off x="5776737" y="1453422"/>
            <a:ext cx="222544" cy="90796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19" name="Isosceles Triangle 118"/>
          <p:cNvSpPr/>
          <p:nvPr/>
        </p:nvSpPr>
        <p:spPr>
          <a:xfrm>
            <a:off x="5552127" y="1745113"/>
            <a:ext cx="459374" cy="426337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20" name="Straight Connector 119"/>
          <p:cNvCxnSpPr>
            <a:stCxn id="119" idx="0"/>
          </p:cNvCxnSpPr>
          <p:nvPr/>
        </p:nvCxnSpPr>
        <p:spPr>
          <a:xfrm flipV="1">
            <a:off x="5781814" y="1547638"/>
            <a:ext cx="2667" cy="197475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21" name="Isosceles Triangle 120"/>
          <p:cNvSpPr/>
          <p:nvPr/>
        </p:nvSpPr>
        <p:spPr>
          <a:xfrm>
            <a:off x="6056183" y="1745113"/>
            <a:ext cx="459374" cy="426337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22" name="Straight Connector 121"/>
          <p:cNvCxnSpPr>
            <a:stCxn id="121" idx="0"/>
          </p:cNvCxnSpPr>
          <p:nvPr/>
        </p:nvCxnSpPr>
        <p:spPr>
          <a:xfrm flipH="1" flipV="1">
            <a:off x="6284391" y="1531408"/>
            <a:ext cx="1479" cy="213705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23" name="Isosceles Triangle 122"/>
          <p:cNvSpPr/>
          <p:nvPr/>
        </p:nvSpPr>
        <p:spPr>
          <a:xfrm>
            <a:off x="6574279" y="1747949"/>
            <a:ext cx="459374" cy="426337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TextBox 123"/>
          <p:cNvSpPr txBox="1"/>
          <p:nvPr/>
        </p:nvSpPr>
        <p:spPr>
          <a:xfrm>
            <a:off x="2165884" y="2166458"/>
            <a:ext cx="5045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0000FF"/>
                </a:solidFill>
              </a:rPr>
              <a:t>2023</a:t>
            </a:r>
            <a:endParaRPr lang="en-GB" sz="1050" b="1" dirty="0">
              <a:solidFill>
                <a:srgbClr val="0000FF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4997688" y="2156936"/>
            <a:ext cx="5215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0000FF"/>
                </a:solidFill>
              </a:rPr>
              <a:t>2023</a:t>
            </a:r>
            <a:endParaRPr lang="en-GB" sz="1050" b="1" dirty="0">
              <a:solidFill>
                <a:srgbClr val="0000FF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5558109" y="2160974"/>
            <a:ext cx="5215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0000FF"/>
                </a:solidFill>
              </a:rPr>
              <a:t>2024</a:t>
            </a:r>
            <a:endParaRPr lang="en-GB" sz="1050" b="1" dirty="0">
              <a:solidFill>
                <a:srgbClr val="0000FF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6044344" y="2160974"/>
            <a:ext cx="5215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0000FF"/>
                </a:solidFill>
              </a:rPr>
              <a:t>2024</a:t>
            </a:r>
            <a:endParaRPr lang="en-GB" sz="1050" b="1" dirty="0">
              <a:solidFill>
                <a:srgbClr val="0000FF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7154187" y="2161817"/>
            <a:ext cx="5215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0000FF"/>
                </a:solidFill>
              </a:rPr>
              <a:t>2025</a:t>
            </a:r>
            <a:endParaRPr lang="en-GB" sz="1050" b="1" dirty="0">
              <a:solidFill>
                <a:srgbClr val="0000FF"/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3200520" y="2172617"/>
            <a:ext cx="5215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0000FF"/>
                </a:solidFill>
              </a:rPr>
              <a:t>2026</a:t>
            </a:r>
            <a:endParaRPr lang="en-GB" sz="1050" b="1" dirty="0">
              <a:solidFill>
                <a:srgbClr val="0000FF"/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3687456" y="2166458"/>
            <a:ext cx="5215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0000FF"/>
                </a:solidFill>
              </a:rPr>
              <a:t>2026</a:t>
            </a:r>
          </a:p>
          <a:p>
            <a:r>
              <a:rPr lang="en-US" sz="1050" b="1" dirty="0" smtClean="0">
                <a:solidFill>
                  <a:srgbClr val="0000FF"/>
                </a:solidFill>
              </a:rPr>
              <a:t>Dec.</a:t>
            </a:r>
            <a:endParaRPr lang="en-GB" sz="1050" b="1" dirty="0">
              <a:solidFill>
                <a:srgbClr val="0000FF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7295666" y="2692529"/>
            <a:ext cx="1763433" cy="738664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dirty="0" smtClean="0"/>
              <a:t>Keep Klystron 2 if still spare klystrons left as a unique high power RF source for the teststand</a:t>
            </a:r>
            <a:endParaRPr lang="en-GB" sz="1050" dirty="0"/>
          </a:p>
        </p:txBody>
      </p:sp>
      <p:sp>
        <p:nvSpPr>
          <p:cNvPr id="132" name="TextBox 5">
            <a:extLst>
              <a:ext uri="{FF2B5EF4-FFF2-40B4-BE49-F238E27FC236}">
                <a16:creationId xmlns:a16="http://schemas.microsoft.com/office/drawing/2014/main" id="{DA5E52BA-620D-4E7A-98D5-6BB7F013BFD1}"/>
              </a:ext>
            </a:extLst>
          </p:cNvPr>
          <p:cNvSpPr txBox="1"/>
          <p:nvPr/>
        </p:nvSpPr>
        <p:spPr>
          <a:xfrm>
            <a:off x="2838329" y="1046645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/>
              <a:t>01</a:t>
            </a:r>
            <a:endParaRPr lang="en-GB" sz="1100" b="1" dirty="0"/>
          </a:p>
        </p:txBody>
      </p:sp>
      <p:sp>
        <p:nvSpPr>
          <p:cNvPr id="133" name="TextBox 6">
            <a:extLst>
              <a:ext uri="{FF2B5EF4-FFF2-40B4-BE49-F238E27FC236}">
                <a16:creationId xmlns:a16="http://schemas.microsoft.com/office/drawing/2014/main" id="{8BFB2567-B696-462B-9BFB-028CFFFCAB8C}"/>
              </a:ext>
            </a:extLst>
          </p:cNvPr>
          <p:cNvSpPr txBox="1"/>
          <p:nvPr/>
        </p:nvSpPr>
        <p:spPr>
          <a:xfrm>
            <a:off x="3113578" y="969125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/>
              <a:t>02</a:t>
            </a:r>
            <a:endParaRPr lang="en-GB" sz="1100" b="1" dirty="0"/>
          </a:p>
        </p:txBody>
      </p:sp>
      <p:sp>
        <p:nvSpPr>
          <p:cNvPr id="134" name="TextBox 7">
            <a:extLst>
              <a:ext uri="{FF2B5EF4-FFF2-40B4-BE49-F238E27FC236}">
                <a16:creationId xmlns:a16="http://schemas.microsoft.com/office/drawing/2014/main" id="{4E953B9F-BBE0-46A8-A5FA-06A0C9D6B8B6}"/>
              </a:ext>
            </a:extLst>
          </p:cNvPr>
          <p:cNvSpPr txBox="1"/>
          <p:nvPr/>
        </p:nvSpPr>
        <p:spPr>
          <a:xfrm>
            <a:off x="3397357" y="900560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/>
              <a:t>03</a:t>
            </a:r>
            <a:endParaRPr lang="en-GB" sz="1100" b="1" dirty="0"/>
          </a:p>
        </p:txBody>
      </p:sp>
      <p:sp>
        <p:nvSpPr>
          <p:cNvPr id="135" name="TextBox 8">
            <a:extLst>
              <a:ext uri="{FF2B5EF4-FFF2-40B4-BE49-F238E27FC236}">
                <a16:creationId xmlns:a16="http://schemas.microsoft.com/office/drawing/2014/main" id="{46EFBF3F-3DBC-429E-8EEF-B873AEADE4F8}"/>
              </a:ext>
            </a:extLst>
          </p:cNvPr>
          <p:cNvSpPr txBox="1"/>
          <p:nvPr/>
        </p:nvSpPr>
        <p:spPr>
          <a:xfrm>
            <a:off x="3676620" y="835483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/>
              <a:t>04</a:t>
            </a:r>
            <a:endParaRPr lang="en-GB" sz="1100" b="1" dirty="0"/>
          </a:p>
        </p:txBody>
      </p:sp>
      <p:sp>
        <p:nvSpPr>
          <p:cNvPr id="136" name="TextBox 9">
            <a:extLst>
              <a:ext uri="{FF2B5EF4-FFF2-40B4-BE49-F238E27FC236}">
                <a16:creationId xmlns:a16="http://schemas.microsoft.com/office/drawing/2014/main" id="{8B5C146A-1106-4B49-BEA0-C5B146C8ABE7}"/>
              </a:ext>
            </a:extLst>
          </p:cNvPr>
          <p:cNvSpPr txBox="1"/>
          <p:nvPr/>
        </p:nvSpPr>
        <p:spPr>
          <a:xfrm>
            <a:off x="3959019" y="787428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/>
              <a:t>05</a:t>
            </a:r>
            <a:endParaRPr lang="en-GB" sz="1100" b="1" dirty="0"/>
          </a:p>
        </p:txBody>
      </p:sp>
      <p:sp>
        <p:nvSpPr>
          <p:cNvPr id="137" name="TextBox 10">
            <a:extLst>
              <a:ext uri="{FF2B5EF4-FFF2-40B4-BE49-F238E27FC236}">
                <a16:creationId xmlns:a16="http://schemas.microsoft.com/office/drawing/2014/main" id="{460A57DF-681F-4AE1-8E71-4CD3D7E5B278}"/>
              </a:ext>
            </a:extLst>
          </p:cNvPr>
          <p:cNvSpPr txBox="1"/>
          <p:nvPr/>
        </p:nvSpPr>
        <p:spPr>
          <a:xfrm>
            <a:off x="5684993" y="807421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/>
              <a:t>06</a:t>
            </a:r>
            <a:endParaRPr lang="en-GB" sz="1100" b="1" dirty="0"/>
          </a:p>
        </p:txBody>
      </p:sp>
      <p:sp>
        <p:nvSpPr>
          <p:cNvPr id="138" name="TextBox 11">
            <a:extLst>
              <a:ext uri="{FF2B5EF4-FFF2-40B4-BE49-F238E27FC236}">
                <a16:creationId xmlns:a16="http://schemas.microsoft.com/office/drawing/2014/main" id="{BD9E72CB-65B2-4C02-8CDD-6E5E9D023EB3}"/>
              </a:ext>
            </a:extLst>
          </p:cNvPr>
          <p:cNvSpPr txBox="1"/>
          <p:nvPr/>
        </p:nvSpPr>
        <p:spPr>
          <a:xfrm>
            <a:off x="5980175" y="838796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/>
              <a:t>07</a:t>
            </a:r>
            <a:endParaRPr lang="en-GB" sz="1100" b="1" dirty="0"/>
          </a:p>
        </p:txBody>
      </p:sp>
      <p:sp>
        <p:nvSpPr>
          <p:cNvPr id="139" name="TextBox 12">
            <a:extLst>
              <a:ext uri="{FF2B5EF4-FFF2-40B4-BE49-F238E27FC236}">
                <a16:creationId xmlns:a16="http://schemas.microsoft.com/office/drawing/2014/main" id="{0458C0B2-C491-42DA-843A-539D77DD60C3}"/>
              </a:ext>
            </a:extLst>
          </p:cNvPr>
          <p:cNvSpPr txBox="1"/>
          <p:nvPr/>
        </p:nvSpPr>
        <p:spPr>
          <a:xfrm>
            <a:off x="6254919" y="903939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/>
              <a:t>08</a:t>
            </a:r>
            <a:endParaRPr lang="en-GB" sz="1100" b="1" dirty="0"/>
          </a:p>
        </p:txBody>
      </p:sp>
      <p:sp>
        <p:nvSpPr>
          <p:cNvPr id="140" name="TextBox 13">
            <a:extLst>
              <a:ext uri="{FF2B5EF4-FFF2-40B4-BE49-F238E27FC236}">
                <a16:creationId xmlns:a16="http://schemas.microsoft.com/office/drawing/2014/main" id="{012666A6-FF84-414E-8A0B-340B3545F671}"/>
              </a:ext>
            </a:extLst>
          </p:cNvPr>
          <p:cNvSpPr txBox="1"/>
          <p:nvPr/>
        </p:nvSpPr>
        <p:spPr>
          <a:xfrm>
            <a:off x="6543474" y="976950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/>
              <a:t>09</a:t>
            </a:r>
            <a:endParaRPr lang="en-GB" sz="1100" b="1" dirty="0"/>
          </a:p>
        </p:txBody>
      </p:sp>
      <p:sp>
        <p:nvSpPr>
          <p:cNvPr id="141" name="TextBox 14">
            <a:extLst>
              <a:ext uri="{FF2B5EF4-FFF2-40B4-BE49-F238E27FC236}">
                <a16:creationId xmlns:a16="http://schemas.microsoft.com/office/drawing/2014/main" id="{BC598C4E-2408-475C-BD93-416F54BD944D}"/>
              </a:ext>
            </a:extLst>
          </p:cNvPr>
          <p:cNvSpPr txBox="1"/>
          <p:nvPr/>
        </p:nvSpPr>
        <p:spPr>
          <a:xfrm>
            <a:off x="6819866" y="1042301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/>
              <a:t>10</a:t>
            </a:r>
            <a:endParaRPr lang="en-GB" sz="1100" b="1" dirty="0"/>
          </a:p>
        </p:txBody>
      </p:sp>
      <p:sp>
        <p:nvSpPr>
          <p:cNvPr id="142" name="TextBox 14">
            <a:extLst>
              <a:ext uri="{FF2B5EF4-FFF2-40B4-BE49-F238E27FC236}">
                <a16:creationId xmlns:a16="http://schemas.microsoft.com/office/drawing/2014/main" id="{BC598C4E-2408-475C-BD93-416F54BD944D}"/>
              </a:ext>
            </a:extLst>
          </p:cNvPr>
          <p:cNvSpPr txBox="1"/>
          <p:nvPr/>
        </p:nvSpPr>
        <p:spPr>
          <a:xfrm>
            <a:off x="4663508" y="5127753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 smtClean="0"/>
              <a:t>13</a:t>
            </a:r>
            <a:endParaRPr lang="en-GB" sz="1100" b="1" dirty="0"/>
          </a:p>
        </p:txBody>
      </p:sp>
      <p:sp>
        <p:nvSpPr>
          <p:cNvPr id="143" name="TextBox 14">
            <a:extLst>
              <a:ext uri="{FF2B5EF4-FFF2-40B4-BE49-F238E27FC236}">
                <a16:creationId xmlns:a16="http://schemas.microsoft.com/office/drawing/2014/main" id="{BC598C4E-2408-475C-BD93-416F54BD944D}"/>
              </a:ext>
            </a:extLst>
          </p:cNvPr>
          <p:cNvSpPr txBox="1"/>
          <p:nvPr/>
        </p:nvSpPr>
        <p:spPr>
          <a:xfrm>
            <a:off x="4956461" y="5137050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 smtClean="0"/>
              <a:t>12</a:t>
            </a:r>
            <a:endParaRPr lang="en-GB" sz="1100" b="1" dirty="0"/>
          </a:p>
        </p:txBody>
      </p:sp>
      <p:sp>
        <p:nvSpPr>
          <p:cNvPr id="144" name="TextBox 14">
            <a:extLst>
              <a:ext uri="{FF2B5EF4-FFF2-40B4-BE49-F238E27FC236}">
                <a16:creationId xmlns:a16="http://schemas.microsoft.com/office/drawing/2014/main" id="{BC598C4E-2408-475C-BD93-416F54BD944D}"/>
              </a:ext>
            </a:extLst>
          </p:cNvPr>
          <p:cNvSpPr txBox="1"/>
          <p:nvPr/>
        </p:nvSpPr>
        <p:spPr>
          <a:xfrm>
            <a:off x="5264127" y="5139416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 smtClean="0"/>
              <a:t>11</a:t>
            </a:r>
            <a:endParaRPr lang="en-GB" sz="1100" b="1" dirty="0"/>
          </a:p>
        </p:txBody>
      </p:sp>
      <p:sp>
        <p:nvSpPr>
          <p:cNvPr id="145" name="Isosceles Triangle 144"/>
          <p:cNvSpPr/>
          <p:nvPr/>
        </p:nvSpPr>
        <p:spPr>
          <a:xfrm>
            <a:off x="3744934" y="1746280"/>
            <a:ext cx="459374" cy="426337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Isosceles Triangle 145"/>
          <p:cNvSpPr/>
          <p:nvPr/>
        </p:nvSpPr>
        <p:spPr>
          <a:xfrm>
            <a:off x="7132797" y="1741357"/>
            <a:ext cx="459374" cy="426337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Isosceles Triangle 146"/>
          <p:cNvSpPr/>
          <p:nvPr/>
        </p:nvSpPr>
        <p:spPr>
          <a:xfrm>
            <a:off x="4253898" y="1748825"/>
            <a:ext cx="459374" cy="426337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8" name="Straight Connector 147"/>
          <p:cNvCxnSpPr/>
          <p:nvPr/>
        </p:nvCxnSpPr>
        <p:spPr>
          <a:xfrm flipV="1">
            <a:off x="2948897" y="1603693"/>
            <a:ext cx="0" cy="155255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149" name="Straight Connector 148"/>
          <p:cNvCxnSpPr/>
          <p:nvPr/>
        </p:nvCxnSpPr>
        <p:spPr>
          <a:xfrm flipH="1" flipV="1">
            <a:off x="3971260" y="1467293"/>
            <a:ext cx="3361" cy="289026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150" name="Straight Connector 149"/>
          <p:cNvCxnSpPr/>
          <p:nvPr/>
        </p:nvCxnSpPr>
        <p:spPr>
          <a:xfrm flipV="1">
            <a:off x="4483585" y="1577045"/>
            <a:ext cx="0" cy="155255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151" name="Straight Connector 150"/>
          <p:cNvCxnSpPr/>
          <p:nvPr/>
        </p:nvCxnSpPr>
        <p:spPr>
          <a:xfrm flipH="1" flipV="1">
            <a:off x="4257386" y="1359571"/>
            <a:ext cx="222504" cy="221347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152" name="Straight Connector 151"/>
          <p:cNvCxnSpPr/>
          <p:nvPr/>
        </p:nvCxnSpPr>
        <p:spPr>
          <a:xfrm flipV="1">
            <a:off x="6803966" y="1597914"/>
            <a:ext cx="0" cy="155255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153" name="Straight Connector 152"/>
          <p:cNvCxnSpPr/>
          <p:nvPr/>
        </p:nvCxnSpPr>
        <p:spPr>
          <a:xfrm flipV="1">
            <a:off x="7362484" y="1586102"/>
            <a:ext cx="0" cy="155255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154" name="Straight Connector 153"/>
          <p:cNvCxnSpPr/>
          <p:nvPr/>
        </p:nvCxnSpPr>
        <p:spPr>
          <a:xfrm>
            <a:off x="6899742" y="1494513"/>
            <a:ext cx="457988" cy="105687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55" name="TextBox 154"/>
          <p:cNvSpPr txBox="1"/>
          <p:nvPr/>
        </p:nvSpPr>
        <p:spPr>
          <a:xfrm>
            <a:off x="2684962" y="2172617"/>
            <a:ext cx="5045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0000FF"/>
                </a:solidFill>
              </a:rPr>
              <a:t>2026</a:t>
            </a:r>
            <a:endParaRPr lang="en-GB" sz="1050" b="1" dirty="0">
              <a:solidFill>
                <a:srgbClr val="0000FF"/>
              </a:solidFill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4243846" y="2164337"/>
            <a:ext cx="5215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0000FF"/>
                </a:solidFill>
              </a:rPr>
              <a:t>2026</a:t>
            </a:r>
          </a:p>
          <a:p>
            <a:r>
              <a:rPr lang="en-US" sz="1050" b="1" dirty="0" smtClean="0">
                <a:solidFill>
                  <a:srgbClr val="0000FF"/>
                </a:solidFill>
              </a:rPr>
              <a:t>Dec.</a:t>
            </a:r>
            <a:endParaRPr lang="en-GB" sz="1050" b="1" dirty="0">
              <a:solidFill>
                <a:srgbClr val="0000FF"/>
              </a:solidFill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6596679" y="2158805"/>
            <a:ext cx="5215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0000FF"/>
                </a:solidFill>
              </a:rPr>
              <a:t>2025</a:t>
            </a:r>
            <a:endParaRPr lang="en-GB" sz="1050" b="1" dirty="0">
              <a:solidFill>
                <a:srgbClr val="0000FF"/>
              </a:solidFill>
            </a:endParaRPr>
          </a:p>
        </p:txBody>
      </p:sp>
      <p:cxnSp>
        <p:nvCxnSpPr>
          <p:cNvPr id="158" name="Straight Connector 157"/>
          <p:cNvCxnSpPr/>
          <p:nvPr/>
        </p:nvCxnSpPr>
        <p:spPr>
          <a:xfrm>
            <a:off x="3464937" y="2569468"/>
            <a:ext cx="747023" cy="8427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 flipH="1">
            <a:off x="3455680" y="2583185"/>
            <a:ext cx="747023" cy="8427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 Box 11"/>
          <p:cNvSpPr txBox="1">
            <a:spLocks noChangeArrowheads="1"/>
          </p:cNvSpPr>
          <p:nvPr/>
        </p:nvSpPr>
        <p:spPr bwMode="auto">
          <a:xfrm>
            <a:off x="5482366" y="5244774"/>
            <a:ext cx="84670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Cell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25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1685266" y="2611726"/>
            <a:ext cx="1769462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Klystron 1 dismounted in Autumn 2026 to free space for last 2 SSAs for cavities 04 and 05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193467" y="816660"/>
            <a:ext cx="1899521" cy="15388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</a:rPr>
              <a:t>SAT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 for each SSA connected to RF power </a:t>
            </a:r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</a:rPr>
              <a:t>teststand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, switching between: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cavity in teststand and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load with variable mismatch (EH tuner)</a:t>
            </a:r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6467112" y="3502213"/>
            <a:ext cx="1280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ym typeface="Symbol" panose="05050102010706020507" pitchFamily="18" charset="2"/>
              </a:rPr>
              <a:t> </a:t>
            </a:r>
            <a:r>
              <a:rPr lang="en-US" sz="1200" dirty="0" smtClean="0"/>
              <a:t>RF Teststand</a:t>
            </a:r>
            <a:endParaRPr lang="en-GB" sz="1200" dirty="0"/>
          </a:p>
        </p:txBody>
      </p:sp>
      <p:cxnSp>
        <p:nvCxnSpPr>
          <p:cNvPr id="173" name="Elbow Connector 172"/>
          <p:cNvCxnSpPr>
            <a:stCxn id="177" idx="0"/>
          </p:cNvCxnSpPr>
          <p:nvPr/>
        </p:nvCxnSpPr>
        <p:spPr>
          <a:xfrm rot="5400000">
            <a:off x="5393469" y="4830593"/>
            <a:ext cx="286709" cy="223435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0000FF"/>
            </a:solidFill>
            <a:prstDash val="solid"/>
            <a:tailEnd type="triangle"/>
          </a:ln>
          <a:effectLst/>
        </p:spPr>
      </p:cxnSp>
      <p:sp>
        <p:nvSpPr>
          <p:cNvPr id="176" name="Isosceles Triangle 175"/>
          <p:cNvSpPr/>
          <p:nvPr/>
        </p:nvSpPr>
        <p:spPr>
          <a:xfrm flipV="1">
            <a:off x="4904280" y="4375379"/>
            <a:ext cx="459374" cy="426337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7" name="Isosceles Triangle 176"/>
          <p:cNvSpPr/>
          <p:nvPr/>
        </p:nvSpPr>
        <p:spPr>
          <a:xfrm flipV="1">
            <a:off x="5418853" y="4372619"/>
            <a:ext cx="459374" cy="426337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8" name="Isosceles Triangle 177"/>
          <p:cNvSpPr/>
          <p:nvPr/>
        </p:nvSpPr>
        <p:spPr>
          <a:xfrm flipV="1">
            <a:off x="4400658" y="4373269"/>
            <a:ext cx="459374" cy="426337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3" name="TextBox 139"/>
          <p:cNvSpPr txBox="1"/>
          <p:nvPr/>
        </p:nvSpPr>
        <p:spPr>
          <a:xfrm>
            <a:off x="7665289" y="1723692"/>
            <a:ext cx="1426901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10 new 110 kW SSAs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by </a:t>
            </a:r>
            <a:r>
              <a:rPr kumimoji="0" lang="en-US" sz="12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JEMA France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2020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541F9F0-1F1F-764A-831F-753A0EC1044E}"/>
              </a:ext>
            </a:extLst>
          </p:cNvPr>
          <p:cNvGrpSpPr/>
          <p:nvPr/>
        </p:nvGrpSpPr>
        <p:grpSpPr>
          <a:xfrm>
            <a:off x="91656" y="2497460"/>
            <a:ext cx="3755022" cy="2905331"/>
            <a:chOff x="838201" y="1690688"/>
            <a:chExt cx="4700236" cy="371184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4A8F2A1-F4CF-F84E-AFA8-AF006A994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1" y="1690688"/>
              <a:ext cx="4700236" cy="3581530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E2BAA8E-01B9-E14E-976E-D96379153CD6}"/>
                </a:ext>
              </a:extLst>
            </p:cNvPr>
            <p:cNvCxnSpPr/>
            <p:nvPr/>
          </p:nvCxnSpPr>
          <p:spPr>
            <a:xfrm>
              <a:off x="3459177" y="1755919"/>
              <a:ext cx="0" cy="3646618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FED3ED3-C57B-AB4D-BE1C-9ADA202E276D}"/>
                </a:ext>
              </a:extLst>
            </p:cNvPr>
            <p:cNvSpPr txBox="1"/>
            <p:nvPr/>
          </p:nvSpPr>
          <p:spPr>
            <a:xfrm>
              <a:off x="1562311" y="2751691"/>
              <a:ext cx="1888885" cy="355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/>
                <a:t>Threshold ~1.4mA</a:t>
              </a:r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Lifetime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in EBS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5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HamonLIP'2022 – 10-12 October 2022       -        Harmonic RF system for ESRF-EBS     -       Jörn Jacob et al.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387882"/>
              </p:ext>
            </p:extLst>
          </p:nvPr>
        </p:nvGraphicFramePr>
        <p:xfrm>
          <a:off x="3491880" y="664361"/>
          <a:ext cx="5477741" cy="2317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71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74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47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3362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For</a:t>
                      </a:r>
                      <a:r>
                        <a:rPr lang="en-US" sz="1400" b="0" baseline="0" dirty="0" smtClean="0"/>
                        <a:t> all modes: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 noProof="0" dirty="0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Hor. Emit. </a:t>
                      </a:r>
                      <a:r>
                        <a:rPr kumimoji="0" lang="en-GB" sz="16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sym typeface="Symbol"/>
                        </a:rPr>
                        <a:t></a:t>
                      </a:r>
                      <a:r>
                        <a:rPr kumimoji="0" lang="en-GB" sz="1400" b="0" i="1" u="none" strike="noStrike" kern="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sym typeface="Symbol"/>
                        </a:rPr>
                        <a:t>z</a:t>
                      </a:r>
                      <a:r>
                        <a:rPr lang="en-US" sz="1400" b="0" dirty="0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</a:rPr>
                        <a:t> = 135 pm</a:t>
                      </a:r>
                      <a:endParaRPr lang="en-GB" sz="1400" b="0" dirty="0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Multibunch</a:t>
                      </a:r>
                      <a:r>
                        <a:rPr lang="en-US" sz="1400" dirty="0" smtClean="0"/>
                        <a:t> 7/8 filling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16-bunches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4-bunches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75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Total current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200 mA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92 mA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40 mA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75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Current</a:t>
                      </a:r>
                      <a:r>
                        <a:rPr lang="en-US" sz="140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per bunch</a:t>
                      </a:r>
                      <a:endParaRPr lang="en-US" sz="1400" dirty="0" smtClean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0.23 mA</a:t>
                      </a:r>
                      <a:endParaRPr lang="en-GB" sz="14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5.75</a:t>
                      </a:r>
                      <a:r>
                        <a:rPr lang="en-US" sz="140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mA</a:t>
                      </a:r>
                      <a:endParaRPr lang="en-GB" sz="14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10 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375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Bunch length (calc.)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 </a:t>
                      </a:r>
                      <a:r>
                        <a:rPr lang="en-US" sz="1400" dirty="0" err="1" smtClean="0"/>
                        <a:t>ps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31 </a:t>
                      </a:r>
                      <a:r>
                        <a:rPr lang="en-US" sz="1400" dirty="0" err="1" smtClean="0"/>
                        <a:t>ps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37 </a:t>
                      </a:r>
                      <a:r>
                        <a:rPr lang="en-US" sz="1400" dirty="0" err="1" smtClean="0"/>
                        <a:t>ps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3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noProof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Vert. Emit. </a:t>
                      </a:r>
                      <a:r>
                        <a:rPr kumimoji="0" lang="en-GB" sz="16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sym typeface="Symbol"/>
                        </a:rPr>
                        <a:t></a:t>
                      </a:r>
                      <a:r>
                        <a:rPr kumimoji="0" lang="en-GB" sz="1400" b="0" i="1" u="none" strike="noStrike" kern="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sym typeface="Symbol"/>
                        </a:rPr>
                        <a:t>z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set at</a:t>
                      </a:r>
                      <a:endParaRPr lang="en-GB" sz="1400" dirty="0" smtClean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10 pm</a:t>
                      </a:r>
                      <a:endParaRPr lang="en-GB" sz="1400" dirty="0" smtClean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20 pm</a:t>
                      </a:r>
                      <a:endParaRPr lang="en-GB" sz="14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20 pm</a:t>
                      </a:r>
                      <a:endParaRPr lang="en-GB" sz="14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722533"/>
                  </a:ext>
                </a:extLst>
              </a:tr>
              <a:tr h="353754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solidFill>
                            <a:srgbClr val="C00000"/>
                          </a:solidFill>
                        </a:rPr>
                        <a:t>Touschek</a:t>
                      </a:r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 Lifetime</a:t>
                      </a:r>
                      <a:endParaRPr lang="en-GB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33 h</a:t>
                      </a:r>
                      <a:endParaRPr lang="en-GB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3.5 h</a:t>
                      </a:r>
                      <a:endParaRPr lang="en-GB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2.5 h</a:t>
                      </a:r>
                      <a:endParaRPr lang="en-GB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Oval 7"/>
          <p:cNvSpPr/>
          <p:nvPr/>
        </p:nvSpPr>
        <p:spPr>
          <a:xfrm>
            <a:off x="6912755" y="2608577"/>
            <a:ext cx="1944217" cy="37319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6840748" y="2981771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computed, not measured</a:t>
            </a:r>
            <a:endParaRPr lang="en-GB" sz="1400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28966" y="4230344"/>
            <a:ext cx="2631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132577"/>
                </a:solidFill>
              </a:rPr>
              <a:t>Measured MWI factor 2 lower than </a:t>
            </a:r>
            <a:r>
              <a:rPr lang="en-US" sz="1400" dirty="0" err="1" smtClean="0">
                <a:solidFill>
                  <a:srgbClr val="132577"/>
                </a:solidFill>
              </a:rPr>
              <a:t>GdfidL</a:t>
            </a:r>
            <a:r>
              <a:rPr lang="en-US" sz="1400" dirty="0" smtClean="0">
                <a:solidFill>
                  <a:srgbClr val="132577"/>
                </a:solidFill>
              </a:rPr>
              <a:t> computation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084" y="4657700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[S. White, N. </a:t>
            </a:r>
            <a:r>
              <a:rPr lang="en-US" sz="1400" dirty="0" err="1" smtClean="0">
                <a:solidFill>
                  <a:schemeClr val="bg2">
                    <a:lumMod val="75000"/>
                  </a:schemeClr>
                </a:solidFill>
              </a:rPr>
              <a:t>Carmignani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 et al.]</a:t>
            </a:r>
          </a:p>
        </p:txBody>
      </p:sp>
    </p:spTree>
    <p:extLst>
      <p:ext uri="{BB962C8B-B14F-4D97-AF65-F5344CB8AC3E}">
        <p14:creationId xmlns:p14="http://schemas.microsoft.com/office/powerpoint/2010/main" val="338712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4</a:t>
            </a:r>
            <a:r>
              <a:rPr lang="en-US" baseline="300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th</a:t>
            </a: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harmonic RF system for bunch lengthening</a:t>
            </a:r>
            <a:endParaRPr lang="en-GB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6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HamonLIP'2022 – 10-12 October 2022       -        Harmonic RF system for ESRF-EBS     -       Jörn Jacob et al.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gray">
          <a:xfrm>
            <a:off x="442382" y="700252"/>
            <a:ext cx="4027753" cy="4821543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  <a:defRPr sz="1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600"/>
              </a:spcAft>
            </a:pPr>
            <a:r>
              <a:rPr lang="en-US" dirty="0" smtClean="0"/>
              <a:t>Harmonic RF system at 1.41 GHz</a:t>
            </a:r>
            <a:endParaRPr lang="en-US" b="0" dirty="0" smtClean="0"/>
          </a:p>
          <a:p>
            <a:pPr marL="269875" lvl="2" indent="-182563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Bunch lengthening by a factor 2.5 to 3</a:t>
            </a:r>
          </a:p>
          <a:p>
            <a:pPr marL="87312" lvl="2" algn="just">
              <a:spcAft>
                <a:spcPts val="600"/>
              </a:spcAft>
            </a:pPr>
            <a:r>
              <a:rPr lang="en-US" b="1" dirty="0" smtClean="0">
                <a:solidFill>
                  <a:schemeClr val="accent6"/>
                </a:solidFill>
              </a:rPr>
              <a:t>1</a:t>
            </a:r>
            <a:r>
              <a:rPr lang="en-US" b="1" baseline="30000" dirty="0" smtClean="0">
                <a:solidFill>
                  <a:schemeClr val="accent6"/>
                </a:solidFill>
              </a:rPr>
              <a:t>st</a:t>
            </a:r>
            <a:r>
              <a:rPr lang="en-US" b="1" dirty="0" smtClean="0">
                <a:solidFill>
                  <a:schemeClr val="accent6"/>
                </a:solidFill>
              </a:rPr>
              <a:t> Priority for high I / bunch (16b and 4 x 10 mA)</a:t>
            </a:r>
          </a:p>
          <a:p>
            <a:pPr marL="269875" lvl="2" indent="-182563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Reduced </a:t>
            </a:r>
            <a:r>
              <a:rPr lang="en-US" dirty="0" err="1" smtClean="0">
                <a:solidFill>
                  <a:srgbClr val="C00000"/>
                </a:solidFill>
              </a:rPr>
              <a:t>Touschek</a:t>
            </a:r>
            <a:r>
              <a:rPr lang="en-US" dirty="0" smtClean="0">
                <a:solidFill>
                  <a:srgbClr val="C00000"/>
                </a:solidFill>
              </a:rPr>
              <a:t> scattering, IBS and microwave instability:</a:t>
            </a:r>
          </a:p>
          <a:p>
            <a:pPr marL="730250" lvl="3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 smtClean="0"/>
              <a:t>Increased lifetime </a:t>
            </a:r>
            <a:r>
              <a:rPr lang="en-US" dirty="0" smtClean="0">
                <a:sym typeface="Symbol" panose="05050102010706020507" pitchFamily="18" charset="2"/>
              </a:rPr>
              <a:t></a:t>
            </a:r>
            <a:r>
              <a:rPr lang="en-US" dirty="0" smtClean="0"/>
              <a:t> less frequent injections, reduced loss rate and radiation load</a:t>
            </a:r>
          </a:p>
          <a:p>
            <a:pPr marL="730250" lvl="3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 smtClean="0"/>
              <a:t>Improved overall stability</a:t>
            </a:r>
          </a:p>
          <a:p>
            <a:pPr marL="730250" lvl="3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 smtClean="0"/>
              <a:t>Room for smaller In-Vacuum ID gaps</a:t>
            </a:r>
          </a:p>
          <a:p>
            <a:pPr marL="730250" lvl="3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/>
              <a:t>a</a:t>
            </a:r>
            <a:r>
              <a:rPr lang="en-US" dirty="0" smtClean="0"/>
              <a:t>lleviate possible impact from future lattice developments like mini-beta straights</a:t>
            </a:r>
          </a:p>
          <a:p>
            <a:pPr marL="730250" lvl="3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 smtClean="0"/>
              <a:t>Reduced emittance and energy blow up</a:t>
            </a:r>
          </a:p>
          <a:p>
            <a:pPr marL="269875" lvl="2" indent="-182563" algn="just">
              <a:lnSpc>
                <a:spcPct val="10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Reduced heat-load and stress of critical chambers, like ceramic chambers or In-Vacuum IDs</a:t>
            </a:r>
          </a:p>
          <a:p>
            <a:pPr marL="730250" lvl="3" indent="-285750" algn="just">
              <a:lnSpc>
                <a:spcPct val="100000"/>
              </a:lnSpc>
              <a:spcAft>
                <a:spcPts val="600"/>
              </a:spcAft>
              <a:buFont typeface="Symbol" panose="05050102010706020507" pitchFamily="18" charset="2"/>
              <a:buChar char="®"/>
            </a:pPr>
            <a:r>
              <a:rPr lang="en-US" dirty="0" smtClean="0"/>
              <a:t>Today maximum 35 mA in 16 bunch and 20 mA in 4 bunch operation until installation of new ceramic Kicker chambers</a:t>
            </a:r>
            <a:endParaRPr lang="en-US" dirty="0"/>
          </a:p>
          <a:p>
            <a:pPr marL="87312" lvl="2" algn="just">
              <a:lnSpc>
                <a:spcPct val="100000"/>
              </a:lnSpc>
              <a:spcAft>
                <a:spcPts val="600"/>
              </a:spcAft>
            </a:pPr>
            <a:r>
              <a:rPr lang="en-US" b="1" dirty="0" smtClean="0">
                <a:solidFill>
                  <a:schemeClr val="accent6"/>
                </a:solidFill>
              </a:rPr>
              <a:t>2</a:t>
            </a:r>
            <a:r>
              <a:rPr lang="en-US" b="1" baseline="30000" dirty="0" smtClean="0">
                <a:solidFill>
                  <a:schemeClr val="accent6"/>
                </a:solidFill>
              </a:rPr>
              <a:t>nd</a:t>
            </a:r>
            <a:r>
              <a:rPr lang="en-US" b="1" dirty="0" smtClean="0">
                <a:solidFill>
                  <a:schemeClr val="accent6"/>
                </a:solidFill>
              </a:rPr>
              <a:t> step: for </a:t>
            </a:r>
            <a:r>
              <a:rPr lang="en-US" b="1" dirty="0" err="1" smtClean="0">
                <a:solidFill>
                  <a:schemeClr val="accent6"/>
                </a:solidFill>
              </a:rPr>
              <a:t>multibunch</a:t>
            </a:r>
            <a:r>
              <a:rPr lang="en-US" b="1" dirty="0" smtClean="0">
                <a:solidFill>
                  <a:schemeClr val="accent6"/>
                </a:solidFill>
              </a:rPr>
              <a:t> operation</a:t>
            </a:r>
            <a:endParaRPr lang="en-US" b="1" dirty="0">
              <a:solidFill>
                <a:schemeClr val="accent6"/>
              </a:solidFill>
            </a:endParaRPr>
          </a:p>
          <a:p>
            <a:pPr marL="269875" lvl="2" indent="-182563" algn="just">
              <a:lnSpc>
                <a:spcPct val="10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/>
              <a:t>Intrinsically less </a:t>
            </a:r>
            <a:r>
              <a:rPr lang="en-US" sz="1600" dirty="0" err="1" smtClean="0"/>
              <a:t>Touschek</a:t>
            </a:r>
            <a:r>
              <a:rPr lang="en-US" sz="1600" dirty="0" smtClean="0"/>
              <a:t> scattering, very low IBS, no MWI </a:t>
            </a:r>
          </a:p>
          <a:p>
            <a:pPr marL="269875" lvl="2" indent="-182563" algn="just">
              <a:lnSpc>
                <a:spcPct val="10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/>
              <a:t>7/8 </a:t>
            </a:r>
            <a:r>
              <a:rPr lang="en-US" sz="1600" dirty="0"/>
              <a:t>filling </a:t>
            </a:r>
            <a:r>
              <a:rPr lang="en-US" sz="1600" dirty="0">
                <a:sym typeface="Symbol" panose="05050102010706020507" pitchFamily="18" charset="2"/>
              </a:rPr>
              <a:t> strong transient beam loading (TBL) almost impossible to avoid</a:t>
            </a:r>
          </a:p>
          <a:p>
            <a:pPr marL="730250" lvl="3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 smtClean="0">
                <a:sym typeface="Symbol" panose="05050102010706020507" pitchFamily="18" charset="2"/>
              </a:rPr>
              <a:t>Phase transients partly spoil bunch lengthening</a:t>
            </a:r>
          </a:p>
          <a:p>
            <a:pPr marL="730250" lvl="3" indent="-285750" algn="just">
              <a:spcAft>
                <a:spcPts val="600"/>
              </a:spcAft>
              <a:buFont typeface="Symbol" panose="05050102010706020507" pitchFamily="18" charset="2"/>
              <a:buChar char="Þ"/>
            </a:pPr>
            <a:r>
              <a:rPr lang="en-US" dirty="0" smtClean="0">
                <a:sym typeface="Symbol" panose="05050102010706020507" pitchFamily="18" charset="2"/>
              </a:rPr>
              <a:t>Minimize R/Q of harmonic cavities </a:t>
            </a:r>
            <a:r>
              <a:rPr lang="en-US" dirty="0" smtClean="0">
                <a:solidFill>
                  <a:srgbClr val="C00000"/>
                </a:solidFill>
                <a:sym typeface="Symbol" panose="05050102010706020507" pitchFamily="18" charset="2"/>
              </a:rPr>
              <a:t> E020 mode</a:t>
            </a:r>
            <a:r>
              <a:rPr lang="en-US" dirty="0">
                <a:solidFill>
                  <a:srgbClr val="C00000"/>
                </a:solidFill>
                <a:sym typeface="Symbol" panose="05050102010706020507" pitchFamily="18" charset="2"/>
              </a:rPr>
              <a:t> </a:t>
            </a:r>
            <a:r>
              <a:rPr lang="en-US" dirty="0" smtClean="0">
                <a:solidFill>
                  <a:srgbClr val="C00000"/>
                </a:solidFill>
                <a:sym typeface="Symbol" panose="05050102010706020507" pitchFamily="18" charset="2"/>
              </a:rPr>
              <a:t>cavity </a:t>
            </a:r>
            <a:endParaRPr lang="en-US" dirty="0" smtClean="0"/>
          </a:p>
          <a:p>
            <a:endParaRPr lang="en-GB" dirty="0"/>
          </a:p>
        </p:txBody>
      </p:sp>
      <p:grpSp>
        <p:nvGrpSpPr>
          <p:cNvPr id="12" name="Group 11"/>
          <p:cNvGrpSpPr/>
          <p:nvPr/>
        </p:nvGrpSpPr>
        <p:grpSpPr>
          <a:xfrm>
            <a:off x="5507466" y="2344874"/>
            <a:ext cx="2708042" cy="1469093"/>
            <a:chOff x="5400375" y="427678"/>
            <a:chExt cx="2708042" cy="1469093"/>
          </a:xfrm>
        </p:grpSpPr>
        <p:sp>
          <p:nvSpPr>
            <p:cNvPr id="14" name="TextBox 13"/>
            <p:cNvSpPr txBox="1"/>
            <p:nvPr/>
          </p:nvSpPr>
          <p:spPr>
            <a:xfrm>
              <a:off x="7165430" y="1635161"/>
              <a:ext cx="7200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i="1" dirty="0" smtClean="0">
                  <a:sym typeface="Symbol"/>
                </a:rPr>
                <a:t></a:t>
              </a:r>
              <a:r>
                <a:rPr lang="en-GB" sz="1100" i="1" baseline="-25000" dirty="0" smtClean="0">
                  <a:sym typeface="Symbol"/>
                </a:rPr>
                <a:t>RF </a:t>
              </a:r>
              <a:r>
                <a:rPr lang="en-GB" sz="1100" i="1" dirty="0" smtClean="0">
                  <a:sym typeface="Symbol"/>
                </a:rPr>
                <a:t>t</a:t>
              </a:r>
              <a:endParaRPr lang="en-GB" sz="1100" i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509246" y="427678"/>
              <a:ext cx="86409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V [MV]</a:t>
              </a:r>
              <a:endParaRPr lang="en-GB" sz="11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400375" y="735455"/>
              <a:ext cx="1224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>
                  <a:solidFill>
                    <a:srgbClr val="0070C0"/>
                  </a:solidFill>
                </a:rPr>
                <a:t>Vc</a:t>
              </a:r>
              <a:r>
                <a:rPr lang="en-US" sz="1200" dirty="0" smtClean="0">
                  <a:solidFill>
                    <a:srgbClr val="0070C0"/>
                  </a:solidFill>
                </a:rPr>
                <a:t> = 6.0 MV</a:t>
              </a:r>
              <a:endParaRPr lang="en-GB" sz="1200" dirty="0">
                <a:solidFill>
                  <a:srgbClr val="0070C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831841" y="1256272"/>
              <a:ext cx="16561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>
                  <a:solidFill>
                    <a:srgbClr val="C00000"/>
                  </a:solidFill>
                </a:rPr>
                <a:t>Vh,opt</a:t>
              </a:r>
              <a:r>
                <a:rPr lang="en-US" sz="1200" dirty="0" smtClean="0">
                  <a:solidFill>
                    <a:srgbClr val="C00000"/>
                  </a:solidFill>
                </a:rPr>
                <a:t> = 1.27 MV</a:t>
              </a:r>
              <a:endParaRPr lang="en-GB" sz="1200" dirty="0">
                <a:solidFill>
                  <a:srgbClr val="C0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41294" y="969226"/>
              <a:ext cx="1224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>
                  <a:solidFill>
                    <a:srgbClr val="ED7703"/>
                  </a:solidFill>
                </a:rPr>
                <a:t>Uo</a:t>
              </a:r>
              <a:r>
                <a:rPr lang="en-US" sz="1200" dirty="0" smtClean="0">
                  <a:solidFill>
                    <a:srgbClr val="ED7703"/>
                  </a:solidFill>
                </a:rPr>
                <a:t> = 3.1 MV</a:t>
              </a:r>
              <a:endParaRPr lang="en-GB" sz="1200" dirty="0">
                <a:solidFill>
                  <a:srgbClr val="ED7703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468729" y="459532"/>
              <a:ext cx="6396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>
                  <a:solidFill>
                    <a:schemeClr val="accent5">
                      <a:lumMod val="75000"/>
                    </a:schemeClr>
                  </a:solidFill>
                </a:rPr>
                <a:t>Vtot</a:t>
              </a:r>
              <a:endParaRPr lang="en-GB" sz="1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651935" y="1480492"/>
            <a:ext cx="4320480" cy="3024336"/>
            <a:chOff x="4716016" y="2137420"/>
            <a:chExt cx="4320480" cy="3024336"/>
          </a:xfrm>
        </p:grpSpPr>
        <p:grpSp>
          <p:nvGrpSpPr>
            <p:cNvPr id="7" name="Group 6"/>
            <p:cNvGrpSpPr/>
            <p:nvPr/>
          </p:nvGrpSpPr>
          <p:grpSpPr>
            <a:xfrm>
              <a:off x="4716016" y="2137420"/>
              <a:ext cx="4320480" cy="3024336"/>
              <a:chOff x="4716016" y="2137420"/>
              <a:chExt cx="4320480" cy="3024336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4716016" y="2137420"/>
                <a:ext cx="4320480" cy="3024336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830491" y="2246266"/>
                <a:ext cx="4084361" cy="2693771"/>
              </a:xfrm>
              <a:prstGeom prst="rect">
                <a:avLst/>
              </a:prstGeom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4816380" y="4884757"/>
              <a:ext cx="40722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>
                  <a:solidFill>
                    <a:srgbClr val="336699"/>
                  </a:solidFill>
                </a:rPr>
                <a:t>Principle: 4</a:t>
              </a:r>
              <a:r>
                <a:rPr lang="en-US" sz="1200" i="1" baseline="30000" dirty="0" smtClean="0">
                  <a:solidFill>
                    <a:srgbClr val="336699"/>
                  </a:solidFill>
                </a:rPr>
                <a:t>th</a:t>
              </a:r>
              <a:r>
                <a:rPr lang="en-US" sz="1200" i="1" dirty="0" smtClean="0">
                  <a:solidFill>
                    <a:srgbClr val="336699"/>
                  </a:solidFill>
                </a:rPr>
                <a:t> harmonic RF system for bunch lengthening</a:t>
              </a:r>
              <a:endParaRPr lang="en-GB" sz="1200" i="1" dirty="0">
                <a:solidFill>
                  <a:srgbClr val="336699"/>
                </a:solidFill>
              </a:endParaRPr>
            </a:p>
          </p:txBody>
        </p:sp>
      </p:grpSp>
      <p:sp>
        <p:nvSpPr>
          <p:cNvPr id="3" name="Oval 2"/>
          <p:cNvSpPr/>
          <p:nvPr/>
        </p:nvSpPr>
        <p:spPr>
          <a:xfrm>
            <a:off x="5565522" y="2318452"/>
            <a:ext cx="130448" cy="2880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5376182" y="2415272"/>
            <a:ext cx="538540" cy="9486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591813" y="4926404"/>
            <a:ext cx="29131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indent="-269875">
              <a:buFont typeface="Symbol" panose="05050102010706020507" pitchFamily="18" charset="2"/>
              <a:buChar char="®"/>
            </a:pPr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</a:rPr>
              <a:t>E020 mode cavity initially proposed 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by Naoto Yamamoto / </a:t>
            </a:r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</a:rPr>
              <a:t>KEK </a:t>
            </a: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79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4</a:t>
            </a:r>
            <a:r>
              <a:rPr lang="en-US" baseline="30000" dirty="0" smtClean="0">
                <a:solidFill>
                  <a:schemeClr val="bg1">
                    <a:lumMod val="85000"/>
                  </a:schemeClr>
                </a:solidFill>
              </a:rPr>
              <a:t>th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harmonic 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2-cell E020 mode cavity 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– in house development</a:t>
            </a:r>
            <a:endParaRPr lang="en-GB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059832" y="3161456"/>
            <a:ext cx="3320481" cy="232004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Active NC cavity design well advanced:</a:t>
            </a:r>
          </a:p>
          <a:p>
            <a:pPr marL="357188" lvl="2" indent="-177800">
              <a:buFont typeface="Wingdings" panose="05000000000000000000" pitchFamily="2" charset="2"/>
              <a:buChar char="ü"/>
            </a:pPr>
            <a:r>
              <a:rPr lang="en-US" dirty="0" smtClean="0"/>
              <a:t>2 coupled and 2 uncoupled cells considered</a:t>
            </a:r>
          </a:p>
          <a:p>
            <a:pPr marL="357188" lvl="2" indent="-177800">
              <a:buFont typeface="Wingdings" panose="05000000000000000000" pitchFamily="2" charset="2"/>
              <a:buChar char="ü"/>
            </a:pPr>
            <a:r>
              <a:rPr lang="en-US" dirty="0" err="1" smtClean="0"/>
              <a:t>Freq</a:t>
            </a:r>
            <a:r>
              <a:rPr lang="en-US" dirty="0" smtClean="0"/>
              <a:t> = 1.409 GHz </a:t>
            </a:r>
          </a:p>
          <a:p>
            <a:pPr marL="357188" lvl="2" indent="-177800">
              <a:buFont typeface="Wingdings" panose="05000000000000000000" pitchFamily="2" charset="2"/>
              <a:buChar char="ü"/>
            </a:pPr>
            <a:r>
              <a:rPr lang="en-US" dirty="0" smtClean="0">
                <a:sym typeface="Symbol" panose="05050102010706020507" pitchFamily="18" charset="2"/>
              </a:rPr>
              <a:t>R/Q </a:t>
            </a:r>
            <a:r>
              <a:rPr lang="en-US" dirty="0">
                <a:sym typeface="Symbol" panose="05050102010706020507" pitchFamily="18" charset="2"/>
              </a:rPr>
              <a:t>= 44.5 ohm/cell</a:t>
            </a:r>
          </a:p>
          <a:p>
            <a:pPr marL="357188" lvl="2" indent="-177800">
              <a:buFont typeface="Wingdings" panose="05000000000000000000" pitchFamily="2" charset="2"/>
              <a:buChar char="ü"/>
            </a:pPr>
            <a:r>
              <a:rPr lang="en-US" dirty="0">
                <a:sym typeface="Symbol" panose="05050102010706020507" pitchFamily="18" charset="2"/>
              </a:rPr>
              <a:t>Q0 = </a:t>
            </a:r>
            <a:r>
              <a:rPr lang="en-US" dirty="0" smtClean="0">
                <a:sym typeface="Symbol" panose="05050102010706020507" pitchFamily="18" charset="2"/>
              </a:rPr>
              <a:t>30500</a:t>
            </a:r>
            <a:endParaRPr lang="en-US" dirty="0"/>
          </a:p>
          <a:p>
            <a:pPr marL="357188" lvl="2" indent="-177800">
              <a:buFont typeface="Wingdings" panose="05000000000000000000" pitchFamily="2" charset="2"/>
              <a:buChar char="ü"/>
            </a:pPr>
            <a:r>
              <a:rPr lang="en-US" dirty="0" smtClean="0"/>
              <a:t>Smart HOM &amp; LOM dampers almost not affecting Q0 of E020 mode</a:t>
            </a:r>
          </a:p>
          <a:p>
            <a:pPr marL="357188" lvl="2" indent="-177800">
              <a:buFont typeface="Wingdings" panose="05000000000000000000" pitchFamily="2" charset="2"/>
              <a:buChar char="ü"/>
            </a:pPr>
            <a:r>
              <a:rPr lang="en-US" dirty="0" smtClean="0"/>
              <a:t>Elaborate water cooling</a:t>
            </a:r>
          </a:p>
          <a:p>
            <a:pPr marL="357188" lvl="2" indent="-177800">
              <a:buFont typeface="Wingdings" panose="05000000000000000000" pitchFamily="2" charset="2"/>
              <a:buChar char="ü"/>
            </a:pPr>
            <a:r>
              <a:rPr lang="en-US" dirty="0" smtClean="0"/>
              <a:t>Aperture coupler: coupling </a:t>
            </a:r>
            <a:r>
              <a:rPr lang="en-US" dirty="0" smtClean="0">
                <a:sym typeface="Symbol" panose="05050102010706020507" pitchFamily="18" charset="2"/>
              </a:rPr>
              <a:t> = 1</a:t>
            </a:r>
          </a:p>
          <a:p>
            <a:pPr marL="357188" lvl="2" indent="-177800">
              <a:buFont typeface="Wingdings" panose="05000000000000000000" pitchFamily="2" charset="2"/>
              <a:buChar char="ü"/>
            </a:pPr>
            <a:r>
              <a:rPr lang="en-US" dirty="0" smtClean="0">
                <a:sym typeface="Symbol" panose="05050102010706020507" pitchFamily="18" charset="2"/>
              </a:rPr>
              <a:t>Vacuum ports on HOM dampers also preserving Q0</a:t>
            </a:r>
          </a:p>
          <a:p>
            <a:pPr marL="550862" lvl="2" indent="-285750">
              <a:buFont typeface="Wingdings" panose="05000000000000000000" pitchFamily="2" charset="2"/>
              <a:buChar char="ü"/>
            </a:pPr>
            <a:endParaRPr lang="en-US" dirty="0" smtClean="0"/>
          </a:p>
          <a:p>
            <a:pPr marL="550862" lvl="2" indent="-285750">
              <a:buFont typeface="Wingdings" panose="05000000000000000000" pitchFamily="2" charset="2"/>
              <a:buChar char="ü"/>
            </a:pP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7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HamonLIP'2022 – 10-12 October 2022       -        Harmonic RF system for ESRF-EBS     -       Jörn Jacob et al.</a:t>
            </a:r>
            <a:endParaRPr lang="en-US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0" y="642982"/>
            <a:ext cx="2088232" cy="2467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C015A2-0851-45BE-A294-8B648523B1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2" t="5100" r="31888" b="11844"/>
          <a:stretch/>
        </p:blipFill>
        <p:spPr>
          <a:xfrm>
            <a:off x="3347863" y="654862"/>
            <a:ext cx="2548711" cy="243504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ED73978-1213-4ED8-AEEE-0D982DD34409}"/>
              </a:ext>
            </a:extLst>
          </p:cNvPr>
          <p:cNvGrpSpPr/>
          <p:nvPr/>
        </p:nvGrpSpPr>
        <p:grpSpPr>
          <a:xfrm>
            <a:off x="6459512" y="3117562"/>
            <a:ext cx="2561680" cy="1574227"/>
            <a:chOff x="727200" y="836712"/>
            <a:chExt cx="3267231" cy="211810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36E2C54-3865-43D2-A942-B1181E9CB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7200" y="1419956"/>
              <a:ext cx="3267231" cy="1534865"/>
            </a:xfrm>
            <a:prstGeom prst="rect">
              <a:avLst/>
            </a:prstGeom>
          </p:spPr>
        </p:pic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81879FA4-BC92-4017-8560-D150B81BDF57}"/>
                </a:ext>
              </a:extLst>
            </p:cNvPr>
            <p:cNvSpPr txBox="1"/>
            <p:nvPr/>
          </p:nvSpPr>
          <p:spPr>
            <a:xfrm>
              <a:off x="1763688" y="836712"/>
              <a:ext cx="848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/>
                <a:t>H-Field</a:t>
              </a:r>
            </a:p>
          </p:txBody>
        </p:sp>
      </p:grp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5076056" y="928092"/>
            <a:ext cx="454868" cy="230832"/>
          </a:xfrm>
          <a:prstGeom prst="straightConnector1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826456" y="2267575"/>
            <a:ext cx="945344" cy="517917"/>
          </a:xfrm>
          <a:prstGeom prst="straightConnector1">
            <a:avLst/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9847627">
            <a:off x="1961918" y="2456717"/>
            <a:ext cx="874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454 mm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CBD9390-96CD-4BF5-91D3-02E0C6A374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10820" r="34250" b="10763"/>
          <a:stretch/>
        </p:blipFill>
        <p:spPr>
          <a:xfrm flipH="1">
            <a:off x="6906503" y="1123323"/>
            <a:ext cx="1769953" cy="198668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1AC4A48-15C1-41D6-A18E-4DA839770D7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8" t="16674" r="31462" b="14536"/>
          <a:stretch/>
        </p:blipFill>
        <p:spPr>
          <a:xfrm>
            <a:off x="743377" y="3137530"/>
            <a:ext cx="2072055" cy="21139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30924" y="697259"/>
            <a:ext cx="2209428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Ferrite LOM (E010 mode) &amp; HOM absorber</a:t>
            </a:r>
            <a:endParaRPr lang="en-GB" sz="1200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6635638" y="1130880"/>
            <a:ext cx="744674" cy="426176"/>
          </a:xfrm>
          <a:prstGeom prst="straightConnector1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267587" y="5074341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</a:rPr>
              <a:t>[Alex </a:t>
            </a:r>
            <a:r>
              <a:rPr lang="en-US" sz="1200" dirty="0" err="1" smtClean="0">
                <a:solidFill>
                  <a:schemeClr val="bg2">
                    <a:lumMod val="75000"/>
                  </a:schemeClr>
                </a:solidFill>
              </a:rPr>
              <a:t>D’Elia</a:t>
            </a:r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</a:rPr>
              <a:t>, Vincent Serrière]</a:t>
            </a:r>
            <a:endParaRPr lang="en-GB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98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ACTIVE harmonic system </a:t>
            </a:r>
            <a:r>
              <a:rPr lang="en-US" dirty="0" smtClean="0"/>
              <a:t>- </a:t>
            </a:r>
            <a:r>
              <a:rPr lang="en-US" dirty="0" smtClean="0">
                <a:solidFill>
                  <a:srgbClr val="FFC000"/>
                </a:solidFill>
              </a:rPr>
              <a:t>Power requirements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8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HamonLIP'2022 – 10-12 October 2022       -        Harmonic RF system for ESRF-EBS     -       Jörn Jacob et al.</a:t>
            </a:r>
            <a:endParaRPr lang="en-US" noProof="0" dirty="0"/>
          </a:p>
        </p:txBody>
      </p: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179512" y="2065412"/>
            <a:ext cx="4348856" cy="3312817"/>
            <a:chOff x="4278317" y="697260"/>
            <a:chExt cx="4685683" cy="356940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78317" y="697260"/>
              <a:ext cx="4685683" cy="35694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948264" y="1201316"/>
              <a:ext cx="1080120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Thresholds for LCBI</a:t>
              </a:r>
              <a:endParaRPr lang="en-GB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081098" y="2735796"/>
              <a:ext cx="14072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accent6">
                      <a:lumMod val="75000"/>
                    </a:schemeClr>
                  </a:solidFill>
                </a:rPr>
                <a:t>HOM impedances</a:t>
              </a:r>
              <a:endParaRPr lang="en-GB" sz="12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8852397"/>
              </p:ext>
            </p:extLst>
          </p:nvPr>
        </p:nvGraphicFramePr>
        <p:xfrm>
          <a:off x="179512" y="712916"/>
          <a:ext cx="4685684" cy="1262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465">
                  <a:extLst>
                    <a:ext uri="{9D8B030D-6E8A-4147-A177-3AD203B41FA5}">
                      <a16:colId xmlns:a16="http://schemas.microsoft.com/office/drawing/2014/main" val="3407499816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553620924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854890226"/>
                    </a:ext>
                  </a:extLst>
                </a:gridCol>
                <a:gridCol w="1272931">
                  <a:extLst>
                    <a:ext uri="{9D8B030D-6E8A-4147-A177-3AD203B41FA5}">
                      <a16:colId xmlns:a16="http://schemas.microsoft.com/office/drawing/2014/main" val="32135408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Main RF</a:t>
                      </a:r>
                    </a:p>
                    <a:p>
                      <a:r>
                        <a:rPr lang="en-US" sz="1200" dirty="0" smtClean="0"/>
                        <a:t>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Harmonic RF</a:t>
                      </a:r>
                    </a:p>
                    <a:p>
                      <a:r>
                        <a:rPr lang="en-US" sz="1200" dirty="0" smtClean="0"/>
                        <a:t>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 x 2</a:t>
                      </a:r>
                    </a:p>
                    <a:p>
                      <a:pPr algn="ctr"/>
                      <a:r>
                        <a:rPr lang="en-US" sz="1200" dirty="0" smtClean="0"/>
                        <a:t>Harm</a:t>
                      </a:r>
                      <a:r>
                        <a:rPr lang="en-US" sz="1200" baseline="0" dirty="0" smtClean="0"/>
                        <a:t> Cav </a:t>
                      </a:r>
                      <a:r>
                        <a:rPr lang="en-US" sz="1200" dirty="0" smtClean="0"/>
                        <a:t>cells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 x 2 </a:t>
                      </a:r>
                    </a:p>
                    <a:p>
                      <a:pPr algn="ctr"/>
                      <a:r>
                        <a:rPr lang="en-US" sz="1200" dirty="0" smtClean="0"/>
                        <a:t>Harm</a:t>
                      </a:r>
                      <a:r>
                        <a:rPr lang="en-US" sz="1200" baseline="0" dirty="0" smtClean="0"/>
                        <a:t> Cav </a:t>
                      </a:r>
                      <a:r>
                        <a:rPr lang="en-US" sz="1200" dirty="0" smtClean="0"/>
                        <a:t>cells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9621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6.5 MV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1.49 MV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46 kW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26 kW</a:t>
                      </a:r>
                      <a:endParaRPr lang="en-GB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132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6.0 MV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/>
                        <a:t>(nominal)</a:t>
                      </a:r>
                      <a:endParaRPr lang="en-GB" sz="105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1.35 MV</a:t>
                      </a:r>
                      <a:endParaRPr lang="en-GB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38 kW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22</a:t>
                      </a:r>
                      <a:r>
                        <a:rPr lang="en-US" sz="1200" baseline="0" dirty="0" smtClean="0"/>
                        <a:t> kW</a:t>
                      </a:r>
                      <a:endParaRPr lang="en-GB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221986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865196" y="712916"/>
            <a:ext cx="4065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4E5B99"/>
                </a:solidFill>
              </a:rPr>
              <a:t>Optimum harmonic cavity tuning: </a:t>
            </a:r>
            <a:r>
              <a:rPr lang="en-US" sz="1400" b="1" dirty="0" smtClean="0">
                <a:solidFill>
                  <a:srgbClr val="4E5B99"/>
                </a:solidFill>
              </a:rPr>
              <a:t>Load angle = 0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rgbClr val="4E5B99"/>
                </a:solidFill>
              </a:rPr>
              <a:t>(exactly as for main RF)</a:t>
            </a:r>
            <a:endParaRPr lang="en-GB" sz="1400" dirty="0">
              <a:solidFill>
                <a:srgbClr val="4E5B99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196" y="1214383"/>
            <a:ext cx="3895258" cy="399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3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189C28-DB70-4B4F-A7EA-214DFB764A55}"/>
              </a:ext>
            </a:extLst>
          </p:cNvPr>
          <p:cNvSpPr txBox="1"/>
          <p:nvPr/>
        </p:nvSpPr>
        <p:spPr>
          <a:xfrm>
            <a:off x="164942" y="628034"/>
            <a:ext cx="599095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>
                <a:solidFill>
                  <a:schemeClr val="accent6"/>
                </a:solidFill>
              </a:rPr>
              <a:t>R</a:t>
            </a:r>
            <a:r>
              <a:rPr lang="en-US" sz="1200" dirty="0" smtClean="0">
                <a:solidFill>
                  <a:schemeClr val="accent6"/>
                </a:solidFill>
              </a:rPr>
              <a:t>eplacing PML with real ferrites in the 3D model:</a:t>
            </a:r>
          </a:p>
          <a:p>
            <a:pPr marL="266700" indent="-2667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rgbClr val="132577"/>
                </a:solidFill>
                <a:sym typeface="Symbol" panose="05050102010706020507" pitchFamily="18" charset="2"/>
              </a:rPr>
              <a:t>revealed small </a:t>
            </a:r>
            <a:r>
              <a:rPr lang="en-GB" sz="1200" dirty="0">
                <a:solidFill>
                  <a:srgbClr val="132577"/>
                </a:solidFill>
                <a:sym typeface="Symbol" panose="05050102010706020507" pitchFamily="18" charset="2"/>
              </a:rPr>
              <a:t>azimuthal modulation of fields </a:t>
            </a:r>
            <a:r>
              <a:rPr lang="en-GB" sz="1200" dirty="0" smtClean="0">
                <a:solidFill>
                  <a:srgbClr val="132577"/>
                </a:solidFill>
                <a:sym typeface="Symbol" panose="05050102010706020507" pitchFamily="18" charset="2"/>
              </a:rPr>
              <a:t>of TM020 / -mode of coupled cells</a:t>
            </a:r>
          </a:p>
          <a:p>
            <a:pPr marL="266700" indent="-266700">
              <a:spcAft>
                <a:spcPts val="600"/>
              </a:spcAft>
              <a:buFont typeface="Symbol" panose="05050102010706020507" pitchFamily="18" charset="2"/>
              <a:buChar char="®"/>
            </a:pPr>
            <a:r>
              <a:rPr lang="en-US" sz="1200" dirty="0" smtClean="0">
                <a:solidFill>
                  <a:srgbClr val="132577"/>
                </a:solidFill>
              </a:rPr>
              <a:t>coupling to higher order waveguide TE mode in coaxial HOM/LOM damper reaching ferrite ring</a:t>
            </a:r>
          </a:p>
          <a:p>
            <a:pPr marL="266700" indent="-266700">
              <a:spcAft>
                <a:spcPts val="600"/>
              </a:spcAft>
              <a:buFont typeface="Symbol" panose="05050102010706020507" pitchFamily="18" charset="2"/>
              <a:buChar char="®"/>
            </a:pPr>
            <a:r>
              <a:rPr lang="en-US" sz="1200" dirty="0" smtClean="0">
                <a:solidFill>
                  <a:srgbClr val="132577"/>
                </a:solidFill>
              </a:rPr>
              <a:t>Reduction of Q by a factor 2 !</a:t>
            </a:r>
            <a:endParaRPr lang="en-US" sz="1200" dirty="0">
              <a:solidFill>
                <a:srgbClr val="132577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200" dirty="0" smtClean="0">
                <a:solidFill>
                  <a:srgbClr val="00B050"/>
                </a:solidFill>
              </a:rPr>
              <a:t>2 investigated possibilities </a:t>
            </a:r>
            <a:r>
              <a:rPr lang="en-GB" sz="1200" dirty="0" smtClean="0">
                <a:solidFill>
                  <a:srgbClr val="00B050"/>
                </a:solidFill>
              </a:rPr>
              <a:t>to mitigate this problem:</a:t>
            </a:r>
            <a:endParaRPr lang="en-GB" sz="1200" dirty="0">
              <a:solidFill>
                <a:srgbClr val="00B050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7822478-251D-4EFC-957D-B0F117040F4C}"/>
              </a:ext>
            </a:extLst>
          </p:cNvPr>
          <p:cNvGrpSpPr/>
          <p:nvPr/>
        </p:nvGrpSpPr>
        <p:grpSpPr>
          <a:xfrm>
            <a:off x="6103345" y="683059"/>
            <a:ext cx="2810135" cy="1368935"/>
            <a:chOff x="8357191" y="683061"/>
            <a:chExt cx="3746846" cy="182524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FEE1697-8ECD-4A93-9A5F-7C9F8C4D5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7191" y="1116536"/>
              <a:ext cx="3332607" cy="139177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FB4E4E0-FB91-409E-8F94-0F0048F80457}"/>
                </a:ext>
              </a:extLst>
            </p:cNvPr>
            <p:cNvSpPr txBox="1"/>
            <p:nvPr/>
          </p:nvSpPr>
          <p:spPr>
            <a:xfrm>
              <a:off x="8455174" y="683061"/>
              <a:ext cx="3648863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>
                  <a:solidFill>
                    <a:srgbClr val="132577"/>
                  </a:solidFill>
                </a:rPr>
                <a:t>H-Field penetration in the original structure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8E7297E-B1EC-495C-A005-F5EADEAF9552}"/>
              </a:ext>
            </a:extLst>
          </p:cNvPr>
          <p:cNvGrpSpPr/>
          <p:nvPr/>
        </p:nvGrpSpPr>
        <p:grpSpPr>
          <a:xfrm>
            <a:off x="42892" y="2104658"/>
            <a:ext cx="4311616" cy="3053275"/>
            <a:chOff x="57189" y="2715660"/>
            <a:chExt cx="5748821" cy="407103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605D4E9-F267-4CE2-A5F0-052A926B7A7D}"/>
                </a:ext>
              </a:extLst>
            </p:cNvPr>
            <p:cNvSpPr txBox="1"/>
            <p:nvPr/>
          </p:nvSpPr>
          <p:spPr>
            <a:xfrm>
              <a:off x="3222561" y="2819676"/>
              <a:ext cx="2458477" cy="333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050" dirty="0">
                  <a:solidFill>
                    <a:srgbClr val="132577"/>
                  </a:solidFill>
                </a:rPr>
                <a:t>Remarks:</a:t>
              </a:r>
            </a:p>
            <a:p>
              <a:pPr marL="257175" indent="-257175">
                <a:spcAft>
                  <a:spcPts val="600"/>
                </a:spcAft>
                <a:buFont typeface="+mj-lt"/>
                <a:buAutoNum type="arabicPeriod"/>
              </a:pPr>
              <a:r>
                <a:rPr lang="en-GB" sz="1050" dirty="0" smtClean="0">
                  <a:solidFill>
                    <a:srgbClr val="132577"/>
                  </a:solidFill>
                </a:rPr>
                <a:t>Additional </a:t>
              </a:r>
              <a:r>
                <a:rPr lang="en-GB" sz="1050" dirty="0">
                  <a:solidFill>
                    <a:srgbClr val="132577"/>
                  </a:solidFill>
                </a:rPr>
                <a:t>choke </a:t>
              </a:r>
              <a:r>
                <a:rPr lang="en-GB" sz="1050" dirty="0" smtClean="0">
                  <a:solidFill>
                    <a:srgbClr val="132577"/>
                  </a:solidFill>
                </a:rPr>
                <a:t>to stop </a:t>
              </a:r>
              <a:r>
                <a:rPr lang="en-GB" sz="1050" dirty="0">
                  <a:solidFill>
                    <a:srgbClr val="132577"/>
                  </a:solidFill>
                </a:rPr>
                <a:t>TE </a:t>
              </a:r>
              <a:r>
                <a:rPr lang="en-GB" sz="1050" dirty="0" smtClean="0">
                  <a:solidFill>
                    <a:srgbClr val="132577"/>
                  </a:solidFill>
                </a:rPr>
                <a:t>propagation</a:t>
              </a:r>
              <a:endParaRPr lang="en-GB" sz="1050" dirty="0">
                <a:solidFill>
                  <a:srgbClr val="132577"/>
                </a:solidFill>
              </a:endParaRPr>
            </a:p>
            <a:p>
              <a:pPr marL="257175" indent="-257175">
                <a:spcAft>
                  <a:spcPts val="600"/>
                </a:spcAft>
                <a:buFont typeface="+mj-lt"/>
                <a:buAutoNum type="arabicPeriod"/>
              </a:pPr>
              <a:r>
                <a:rPr lang="en-GB" sz="1050" dirty="0" smtClean="0">
                  <a:solidFill>
                    <a:srgbClr val="132577"/>
                  </a:solidFill>
                </a:rPr>
                <a:t>Initial RF </a:t>
              </a:r>
              <a:r>
                <a:rPr lang="en-GB" sz="1050" dirty="0">
                  <a:solidFill>
                    <a:srgbClr val="132577"/>
                  </a:solidFill>
                </a:rPr>
                <a:t>performances </a:t>
              </a:r>
              <a:r>
                <a:rPr lang="en-GB" sz="1050" dirty="0" smtClean="0">
                  <a:solidFill>
                    <a:srgbClr val="132577"/>
                  </a:solidFill>
                </a:rPr>
                <a:t>recovered</a:t>
              </a:r>
              <a:endParaRPr lang="en-GB" sz="1050" dirty="0">
                <a:solidFill>
                  <a:srgbClr val="132577"/>
                </a:solidFill>
              </a:endParaRPr>
            </a:p>
            <a:p>
              <a:pPr marL="257175" indent="-257175">
                <a:spcAft>
                  <a:spcPts val="600"/>
                </a:spcAft>
                <a:buFont typeface="+mj-lt"/>
                <a:buAutoNum type="arabicPeriod"/>
              </a:pPr>
              <a:r>
                <a:rPr lang="en-GB" sz="1050" dirty="0">
                  <a:solidFill>
                    <a:srgbClr val="132577"/>
                  </a:solidFill>
                </a:rPr>
                <a:t>Power density at the ferrite after optimization ~10W/cm</a:t>
              </a:r>
              <a:r>
                <a:rPr lang="en-GB" sz="1050" baseline="30000" dirty="0">
                  <a:solidFill>
                    <a:srgbClr val="132577"/>
                  </a:solidFill>
                </a:rPr>
                <a:t>2 </a:t>
              </a:r>
              <a:r>
                <a:rPr lang="en-GB" sz="1050" dirty="0">
                  <a:solidFill>
                    <a:srgbClr val="132577"/>
                  </a:solidFill>
                </a:rPr>
                <a:t>(15W/cm</a:t>
              </a:r>
              <a:r>
                <a:rPr lang="en-GB" sz="1050" baseline="30000" dirty="0">
                  <a:solidFill>
                    <a:srgbClr val="132577"/>
                  </a:solidFill>
                </a:rPr>
                <a:t>2</a:t>
              </a:r>
              <a:r>
                <a:rPr lang="en-GB" sz="1050" dirty="0">
                  <a:solidFill>
                    <a:srgbClr val="132577"/>
                  </a:solidFill>
                </a:rPr>
                <a:t> is the limit given by the </a:t>
              </a:r>
              <a:r>
                <a:rPr lang="en-GB" sz="1050" dirty="0" smtClean="0">
                  <a:solidFill>
                    <a:srgbClr val="132577"/>
                  </a:solidFill>
                </a:rPr>
                <a:t>manufacturer: being  checked on teststand);</a:t>
              </a:r>
              <a:endParaRPr lang="en-GB" sz="1050" dirty="0">
                <a:solidFill>
                  <a:srgbClr val="132577"/>
                </a:solidFill>
              </a:endParaRPr>
            </a:p>
            <a:p>
              <a:pPr marL="257175" indent="-257175">
                <a:spcAft>
                  <a:spcPts val="600"/>
                </a:spcAft>
                <a:buFont typeface="+mj-lt"/>
                <a:buAutoNum type="arabicPeriod"/>
              </a:pPr>
              <a:r>
                <a:rPr lang="en-GB" sz="1050" dirty="0">
                  <a:solidFill>
                    <a:srgbClr val="132577"/>
                  </a:solidFill>
                </a:rPr>
                <a:t>Cavity slightly longer (by ~80mm in total).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F414CA1-ED05-4306-81A6-10A28F57C9C0}"/>
                </a:ext>
              </a:extLst>
            </p:cNvPr>
            <p:cNvSpPr/>
            <p:nvPr/>
          </p:nvSpPr>
          <p:spPr>
            <a:xfrm>
              <a:off x="96005" y="2759343"/>
              <a:ext cx="5634353" cy="402735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402B723-7A59-4B6D-ACD8-6C2287A27698}"/>
                </a:ext>
              </a:extLst>
            </p:cNvPr>
            <p:cNvSpPr txBox="1"/>
            <p:nvPr/>
          </p:nvSpPr>
          <p:spPr>
            <a:xfrm>
              <a:off x="4213266" y="6290731"/>
              <a:ext cx="159274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50" b="1" dirty="0" smtClean="0">
                  <a:solidFill>
                    <a:srgbClr val="FF0000"/>
                  </a:solidFill>
                </a:rPr>
                <a:t>Possibility 1</a:t>
              </a:r>
              <a:endParaRPr lang="en-GB" sz="1350" b="1" dirty="0">
                <a:solidFill>
                  <a:srgbClr val="FF0000"/>
                </a:solidFill>
              </a:endParaRP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FA22F6E4-CE31-4486-95CD-B56F49BE6475}"/>
                </a:ext>
              </a:extLst>
            </p:cNvPr>
            <p:cNvGrpSpPr/>
            <p:nvPr/>
          </p:nvGrpSpPr>
          <p:grpSpPr>
            <a:xfrm>
              <a:off x="57189" y="2715660"/>
              <a:ext cx="3245346" cy="3964064"/>
              <a:chOff x="57189" y="2715660"/>
              <a:chExt cx="3245346" cy="3964064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C79CAF88-1852-4B16-923D-0957BE42B712}"/>
                  </a:ext>
                </a:extLst>
              </p:cNvPr>
              <p:cNvGrpSpPr/>
              <p:nvPr/>
            </p:nvGrpSpPr>
            <p:grpSpPr>
              <a:xfrm>
                <a:off x="247833" y="2959635"/>
                <a:ext cx="3054702" cy="3720089"/>
                <a:chOff x="247833" y="2959635"/>
                <a:chExt cx="3054702" cy="3720089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BE3D0153-C24F-445A-B478-F1999954B4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34541" t="3598" r="33395"/>
                <a:stretch/>
              </p:blipFill>
              <p:spPr>
                <a:xfrm>
                  <a:off x="247833" y="2959635"/>
                  <a:ext cx="3054702" cy="3292292"/>
                </a:xfrm>
                <a:prstGeom prst="rect">
                  <a:avLst/>
                </a:prstGeom>
              </p:spPr>
            </p:pic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6ECA7CD-A6C2-47D4-8F3E-18B2FFB14337}"/>
                    </a:ext>
                  </a:extLst>
                </p:cNvPr>
                <p:cNvSpPr txBox="1"/>
                <p:nvPr/>
              </p:nvSpPr>
              <p:spPr>
                <a:xfrm>
                  <a:off x="1419839" y="6371948"/>
                  <a:ext cx="1152452" cy="307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900" dirty="0">
                      <a:solidFill>
                        <a:srgbClr val="132577"/>
                      </a:solidFill>
                    </a:rPr>
                    <a:t>Ferrite </a:t>
                  </a:r>
                  <a:r>
                    <a:rPr lang="en-GB" sz="900" dirty="0" smtClean="0">
                      <a:solidFill>
                        <a:srgbClr val="132577"/>
                      </a:solidFill>
                    </a:rPr>
                    <a:t>Loads</a:t>
                  </a:r>
                  <a:endParaRPr lang="en-GB" sz="900" dirty="0">
                    <a:solidFill>
                      <a:srgbClr val="132577"/>
                    </a:solidFill>
                  </a:endParaRPr>
                </a:p>
              </p:txBody>
            </p: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96D034BB-3898-486E-84CD-5FC609D818B4}"/>
                    </a:ext>
                  </a:extLst>
                </p:cNvPr>
                <p:cNvCxnSpPr>
                  <a:stCxn id="36" idx="0"/>
                </p:cNvCxnSpPr>
                <p:nvPr/>
              </p:nvCxnSpPr>
              <p:spPr>
                <a:xfrm flipV="1">
                  <a:off x="1996066" y="5192785"/>
                  <a:ext cx="1007193" cy="117916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952ACE94-8AE8-4049-BF53-944BC89A2858}"/>
                    </a:ext>
                  </a:extLst>
                </p:cNvPr>
                <p:cNvCxnSpPr>
                  <a:cxnSpLocks/>
                  <a:stCxn id="36" idx="0"/>
                </p:cNvCxnSpPr>
                <p:nvPr/>
              </p:nvCxnSpPr>
              <p:spPr>
                <a:xfrm flipH="1" flipV="1">
                  <a:off x="668565" y="5125673"/>
                  <a:ext cx="1327501" cy="124627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25307EC-5240-449F-8BDE-EE2F3F57FF3E}"/>
                  </a:ext>
                </a:extLst>
              </p:cNvPr>
              <p:cNvSpPr txBox="1"/>
              <p:nvPr/>
            </p:nvSpPr>
            <p:spPr>
              <a:xfrm>
                <a:off x="57189" y="2715660"/>
                <a:ext cx="1960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1" dirty="0">
                    <a:solidFill>
                      <a:srgbClr val="FF0000"/>
                    </a:solidFill>
                  </a:rPr>
                  <a:t>Additional choke </a:t>
                </a:r>
              </a:p>
            </p:txBody>
          </p: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6D2C2E10-21C9-4294-8EC4-5D4355FAE65E}"/>
                  </a:ext>
                </a:extLst>
              </p:cNvPr>
              <p:cNvCxnSpPr>
                <a:cxnSpLocks/>
                <a:stCxn id="57" idx="2"/>
              </p:cNvCxnSpPr>
              <p:nvPr/>
            </p:nvCxnSpPr>
            <p:spPr>
              <a:xfrm flipH="1">
                <a:off x="815416" y="3084992"/>
                <a:ext cx="221956" cy="2957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85F71F-FD77-4DBD-8404-61D46474509C}"/>
              </a:ext>
            </a:extLst>
          </p:cNvPr>
          <p:cNvGrpSpPr/>
          <p:nvPr/>
        </p:nvGrpSpPr>
        <p:grpSpPr>
          <a:xfrm>
            <a:off x="4339635" y="2137420"/>
            <a:ext cx="4732662" cy="3042937"/>
            <a:chOff x="5786180" y="2759343"/>
            <a:chExt cx="6310214" cy="405725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36244A6-3FDB-4770-B36F-9D27E2D2105B}"/>
                </a:ext>
              </a:extLst>
            </p:cNvPr>
            <p:cNvSpPr txBox="1"/>
            <p:nvPr/>
          </p:nvSpPr>
          <p:spPr>
            <a:xfrm>
              <a:off x="9089038" y="3116612"/>
              <a:ext cx="2949164" cy="3436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050" dirty="0">
                  <a:solidFill>
                    <a:srgbClr val="132577"/>
                  </a:solidFill>
                </a:rPr>
                <a:t>Remarks:</a:t>
              </a:r>
            </a:p>
            <a:p>
              <a:pPr marL="257175" indent="-257175">
                <a:spcAft>
                  <a:spcPts val="600"/>
                </a:spcAft>
                <a:buFont typeface="+mj-lt"/>
                <a:buAutoNum type="arabicPeriod"/>
              </a:pPr>
              <a:r>
                <a:rPr lang="en-GB" sz="1050" dirty="0" smtClean="0">
                  <a:solidFill>
                    <a:srgbClr val="132577"/>
                  </a:solidFill>
                </a:rPr>
                <a:t>1 additional HOM damper per cell </a:t>
              </a:r>
              <a:r>
                <a:rPr lang="en-GB" sz="1050" dirty="0">
                  <a:solidFill>
                    <a:srgbClr val="132577"/>
                  </a:solidFill>
                </a:rPr>
                <a:t>to stay within LCBI </a:t>
              </a:r>
              <a:r>
                <a:rPr lang="en-GB" sz="1050" dirty="0" smtClean="0">
                  <a:solidFill>
                    <a:srgbClr val="132577"/>
                  </a:solidFill>
                </a:rPr>
                <a:t>threshold</a:t>
              </a:r>
              <a:endParaRPr lang="en-GB" sz="1050" dirty="0">
                <a:solidFill>
                  <a:srgbClr val="132577"/>
                </a:solidFill>
              </a:endParaRPr>
            </a:p>
            <a:p>
              <a:pPr marL="257175" indent="-257175">
                <a:spcAft>
                  <a:spcPts val="600"/>
                </a:spcAft>
                <a:buFont typeface="+mj-lt"/>
                <a:buAutoNum type="arabicPeriod"/>
              </a:pPr>
              <a:r>
                <a:rPr lang="en-GB" sz="1050" dirty="0">
                  <a:solidFill>
                    <a:srgbClr val="132577"/>
                  </a:solidFill>
                </a:rPr>
                <a:t>Q factor ~5% lower because of the HOM </a:t>
              </a:r>
              <a:r>
                <a:rPr lang="en-GB" sz="1050" dirty="0" smtClean="0">
                  <a:solidFill>
                    <a:srgbClr val="132577"/>
                  </a:solidFill>
                </a:rPr>
                <a:t>dampers</a:t>
              </a:r>
              <a:endParaRPr lang="en-GB" sz="1050" dirty="0">
                <a:solidFill>
                  <a:srgbClr val="132577"/>
                </a:solidFill>
              </a:endParaRPr>
            </a:p>
            <a:p>
              <a:pPr marL="257175" indent="-257175">
                <a:spcAft>
                  <a:spcPts val="600"/>
                </a:spcAft>
                <a:buFont typeface="+mj-lt"/>
                <a:buAutoNum type="arabicPeriod"/>
              </a:pPr>
              <a:r>
                <a:rPr lang="en-GB" sz="1050" dirty="0">
                  <a:solidFill>
                    <a:srgbClr val="132577"/>
                  </a:solidFill>
                </a:rPr>
                <a:t>Power density at the ferrite  ~15W/cm</a:t>
              </a:r>
              <a:r>
                <a:rPr lang="en-GB" sz="1050" baseline="30000" dirty="0">
                  <a:solidFill>
                    <a:srgbClr val="132577"/>
                  </a:solidFill>
                </a:rPr>
                <a:t>2 </a:t>
              </a:r>
              <a:r>
                <a:rPr lang="en-GB" sz="1050" dirty="0">
                  <a:solidFill>
                    <a:srgbClr val="132577"/>
                  </a:solidFill>
                </a:rPr>
                <a:t>(no optimizations done yet);</a:t>
              </a:r>
            </a:p>
            <a:p>
              <a:pPr marL="257175" indent="-257175">
                <a:spcAft>
                  <a:spcPts val="600"/>
                </a:spcAft>
                <a:buFont typeface="+mj-lt"/>
                <a:buAutoNum type="arabicPeriod"/>
              </a:pPr>
              <a:r>
                <a:rPr lang="en-GB" sz="1050" dirty="0" smtClean="0">
                  <a:solidFill>
                    <a:srgbClr val="132577"/>
                  </a:solidFill>
                </a:rPr>
                <a:t>Review of mechanical </a:t>
              </a:r>
              <a:r>
                <a:rPr lang="en-GB" sz="1050" dirty="0">
                  <a:solidFill>
                    <a:srgbClr val="132577"/>
                  </a:solidFill>
                </a:rPr>
                <a:t>integration of the </a:t>
              </a:r>
              <a:r>
                <a:rPr lang="en-GB" sz="1050" dirty="0" smtClean="0">
                  <a:solidFill>
                    <a:srgbClr val="132577"/>
                  </a:solidFill>
                </a:rPr>
                <a:t>disk needed</a:t>
              </a:r>
              <a:endParaRPr lang="en-GB" sz="1050" dirty="0">
                <a:solidFill>
                  <a:srgbClr val="132577"/>
                </a:solidFill>
              </a:endParaRPr>
            </a:p>
            <a:p>
              <a:pPr marL="257175" indent="-257175">
                <a:spcAft>
                  <a:spcPts val="600"/>
                </a:spcAft>
                <a:buFont typeface="+mj-lt"/>
                <a:buAutoNum type="arabicPeriod"/>
              </a:pPr>
              <a:r>
                <a:rPr lang="en-GB" sz="1050" dirty="0">
                  <a:solidFill>
                    <a:srgbClr val="132577"/>
                  </a:solidFill>
                </a:rPr>
                <a:t>Cavity length does not change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89540CE-426B-4C67-8624-C5EF00ADB2F0}"/>
                </a:ext>
              </a:extLst>
            </p:cNvPr>
            <p:cNvSpPr/>
            <p:nvPr/>
          </p:nvSpPr>
          <p:spPr>
            <a:xfrm>
              <a:off x="5786180" y="2759343"/>
              <a:ext cx="6252022" cy="402735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6FBC075-E069-4B9C-A90E-17502AA7987A}"/>
                </a:ext>
              </a:extLst>
            </p:cNvPr>
            <p:cNvSpPr txBox="1"/>
            <p:nvPr/>
          </p:nvSpPr>
          <p:spPr>
            <a:xfrm>
              <a:off x="10434793" y="6303152"/>
              <a:ext cx="159274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50" b="1" dirty="0" smtClean="0">
                  <a:solidFill>
                    <a:srgbClr val="FF0000"/>
                  </a:solidFill>
                </a:rPr>
                <a:t>Possibility </a:t>
              </a:r>
              <a:r>
                <a:rPr lang="en-GB" sz="1350" b="1" dirty="0">
                  <a:solidFill>
                    <a:srgbClr val="FF0000"/>
                  </a:solidFill>
                </a:rPr>
                <a:t>2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E7EDF95-8AC3-4A12-AAF0-970B6C2C09EF}"/>
                </a:ext>
              </a:extLst>
            </p:cNvPr>
            <p:cNvGrpSpPr/>
            <p:nvPr/>
          </p:nvGrpSpPr>
          <p:grpSpPr>
            <a:xfrm>
              <a:off x="6080939" y="2767232"/>
              <a:ext cx="6015455" cy="4049361"/>
              <a:chOff x="6392996" y="2713346"/>
              <a:chExt cx="6015455" cy="404936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532969CF-8BB3-4949-B487-92A3606E6B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4474" r="23840"/>
              <a:stretch/>
            </p:blipFill>
            <p:spPr>
              <a:xfrm>
                <a:off x="6392996" y="2857463"/>
                <a:ext cx="3133651" cy="3364654"/>
              </a:xfrm>
              <a:prstGeom prst="rect">
                <a:avLst/>
              </a:prstGeom>
            </p:spPr>
          </p:pic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A97821D5-B912-4856-8487-B5EDF7C2BC43}"/>
                  </a:ext>
                </a:extLst>
              </p:cNvPr>
              <p:cNvGrpSpPr/>
              <p:nvPr/>
            </p:nvGrpSpPr>
            <p:grpSpPr>
              <a:xfrm>
                <a:off x="6668219" y="2713346"/>
                <a:ext cx="5740232" cy="4049361"/>
                <a:chOff x="6668219" y="2713346"/>
                <a:chExt cx="5740232" cy="4049361"/>
              </a:xfrm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3F2DBCF5-D46C-42C6-87D5-7C2F8A0685E6}"/>
                    </a:ext>
                  </a:extLst>
                </p:cNvPr>
                <p:cNvGrpSpPr/>
                <p:nvPr/>
              </p:nvGrpSpPr>
              <p:grpSpPr>
                <a:xfrm>
                  <a:off x="6668219" y="5753822"/>
                  <a:ext cx="2458528" cy="1008885"/>
                  <a:chOff x="6668219" y="5753822"/>
                  <a:chExt cx="2458528" cy="1008885"/>
                </a:xfrm>
              </p:grpSpPr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52F82E6C-F119-48F3-836F-E0FA6DD481A4}"/>
                      </a:ext>
                    </a:extLst>
                  </p:cNvPr>
                  <p:cNvSpPr txBox="1"/>
                  <p:nvPr/>
                </p:nvSpPr>
                <p:spPr>
                  <a:xfrm>
                    <a:off x="7446671" y="6454931"/>
                    <a:ext cx="1152451" cy="3077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900" dirty="0">
                        <a:solidFill>
                          <a:srgbClr val="132577"/>
                        </a:solidFill>
                      </a:rPr>
                      <a:t>Ferrite </a:t>
                    </a:r>
                    <a:r>
                      <a:rPr lang="en-GB" sz="900" dirty="0" smtClean="0">
                        <a:solidFill>
                          <a:srgbClr val="132577"/>
                        </a:solidFill>
                      </a:rPr>
                      <a:t>Loads</a:t>
                    </a:r>
                    <a:endParaRPr lang="en-GB" sz="900" dirty="0">
                      <a:solidFill>
                        <a:srgbClr val="132577"/>
                      </a:solidFill>
                    </a:endParaRPr>
                  </a:p>
                </p:txBody>
              </p:sp>
              <p:cxnSp>
                <p:nvCxnSpPr>
                  <p:cNvPr id="45" name="Straight Arrow Connector 44">
                    <a:extLst>
                      <a:ext uri="{FF2B5EF4-FFF2-40B4-BE49-F238E27FC236}">
                        <a16:creationId xmlns:a16="http://schemas.microsoft.com/office/drawing/2014/main" id="{BF2C730A-FB52-4FF3-B5C0-976E4F0E9A0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996840" y="5753822"/>
                    <a:ext cx="1129907" cy="683078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Arrow Connector 45">
                    <a:extLst>
                      <a:ext uri="{FF2B5EF4-FFF2-40B4-BE49-F238E27FC236}">
                        <a16:creationId xmlns:a16="http://schemas.microsoft.com/office/drawing/2014/main" id="{1DAE30A5-4968-43EE-9D49-15D47CB9F70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6668219" y="5753822"/>
                    <a:ext cx="1328623" cy="683078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609F4A7E-DF88-4399-9CC6-DA070FD09B72}"/>
                    </a:ext>
                  </a:extLst>
                </p:cNvPr>
                <p:cNvSpPr txBox="1"/>
                <p:nvPr/>
              </p:nvSpPr>
              <p:spPr>
                <a:xfrm>
                  <a:off x="8328270" y="2713346"/>
                  <a:ext cx="408018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b="1" dirty="0" smtClean="0">
                      <a:solidFill>
                        <a:srgbClr val="FF0000"/>
                      </a:solidFill>
                    </a:rPr>
                    <a:t>Coupling lots </a:t>
                  </a:r>
                  <a:r>
                    <a:rPr lang="en-GB" sz="1200" b="1" dirty="0">
                      <a:solidFill>
                        <a:srgbClr val="FF0000"/>
                      </a:solidFill>
                    </a:rPr>
                    <a:t>moved </a:t>
                  </a:r>
                  <a:r>
                    <a:rPr lang="en-GB" sz="1200" b="1" dirty="0" smtClean="0">
                      <a:solidFill>
                        <a:srgbClr val="FF0000"/>
                      </a:solidFill>
                    </a:rPr>
                    <a:t>towards </a:t>
                  </a:r>
                  <a:r>
                    <a:rPr lang="en-GB" sz="1200" b="1" dirty="0" err="1" smtClean="0">
                      <a:solidFill>
                        <a:srgbClr val="FF0000"/>
                      </a:solidFill>
                    </a:rPr>
                    <a:t>cav</a:t>
                  </a:r>
                  <a:r>
                    <a:rPr lang="en-GB" sz="1200" b="1" dirty="0" smtClean="0">
                      <a:solidFill>
                        <a:srgbClr val="FF0000"/>
                      </a:solidFill>
                    </a:rPr>
                    <a:t>’ axis</a:t>
                  </a:r>
                  <a:endParaRPr lang="en-GB" sz="1200" b="1" dirty="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63" name="Straight Arrow Connector 62">
                  <a:extLst>
                    <a:ext uri="{FF2B5EF4-FFF2-40B4-BE49-F238E27FC236}">
                      <a16:creationId xmlns:a16="http://schemas.microsoft.com/office/drawing/2014/main" id="{8B22940D-535C-45AF-B244-4EA9D77B7B0C}"/>
                    </a:ext>
                  </a:extLst>
                </p:cNvPr>
                <p:cNvCxnSpPr>
                  <a:cxnSpLocks/>
                  <a:stCxn id="62" idx="1"/>
                </p:cNvCxnSpPr>
                <p:nvPr/>
              </p:nvCxnSpPr>
              <p:spPr>
                <a:xfrm flipH="1">
                  <a:off x="7850044" y="2898013"/>
                  <a:ext cx="478226" cy="121556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with Ferrite instead of PML revealed new challenge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HamonLIP'2022 – 10-12 October 2022       -        Harmonic RF system for ESRF-EBS     -       Jörn Jacob et al.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C6C7A-AD63-4852-9E30-39F252A8253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09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de-screen">
  <a:themeElements>
    <a:clrScheme name="ESRF">
      <a:dk1>
        <a:sysClr val="windowText" lastClr="000000"/>
      </a:dk1>
      <a:lt1>
        <a:sysClr val="window" lastClr="FFFFFF"/>
      </a:lt1>
      <a:dk2>
        <a:srgbClr val="B7B9BA"/>
      </a:dk2>
      <a:lt2>
        <a:srgbClr val="AF007C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51A026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wide-screen</Template>
  <TotalTime>0</TotalTime>
  <Words>1413</Words>
  <Application>Microsoft Office PowerPoint</Application>
  <PresentationFormat>On-screen Show (16:10)</PresentationFormat>
  <Paragraphs>249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ITCOfficinaSans LT Book</vt:lpstr>
      <vt:lpstr>Symbol</vt:lpstr>
      <vt:lpstr>Wingdings</vt:lpstr>
      <vt:lpstr>wide-screen</vt:lpstr>
      <vt:lpstr>PowerPoint Presentation</vt:lpstr>
      <vt:lpstr>ESRF 1992: First 3rd generation synchrotron light source</vt:lpstr>
      <vt:lpstr>EBS RF system Layout</vt:lpstr>
      <vt:lpstr>Gradual implementation of 10 SSA (each 110 kW RF,  max 250 kW AC)</vt:lpstr>
      <vt:lpstr>Lifetime in EBS</vt:lpstr>
      <vt:lpstr>4th harmonic RF system for bunch lengthening</vt:lpstr>
      <vt:lpstr>4th harmonic 2-cell E020 mode cavity – in house development</vt:lpstr>
      <vt:lpstr>ACTIVE harmonic system - Power requirements</vt:lpstr>
      <vt:lpstr>Simulation with Ferrite instead of PML revealed new challenge</vt:lpstr>
      <vt:lpstr>Cell 25 with 3 main RF and 3 harmonic RF cavities</vt:lpstr>
      <vt:lpstr>Status</vt:lpstr>
      <vt:lpstr>Many thanks for your attention</vt:lpstr>
    </vt:vector>
  </TitlesOfParts>
  <Company>ESRF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CLAVEL Corinne</dc:creator>
  <cp:lastModifiedBy>JACOB Jorn</cp:lastModifiedBy>
  <cp:revision>634</cp:revision>
  <cp:lastPrinted>2019-10-30T08:00:30Z</cp:lastPrinted>
  <dcterms:created xsi:type="dcterms:W3CDTF">2014-01-17T08:20:57Z</dcterms:created>
  <dcterms:modified xsi:type="dcterms:W3CDTF">2022-10-10T08:34:12Z</dcterms:modified>
</cp:coreProperties>
</file>