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7" r:id="rId5"/>
    <p:sldId id="273" r:id="rId6"/>
    <p:sldId id="263" r:id="rId7"/>
    <p:sldId id="260" r:id="rId8"/>
    <p:sldId id="271" r:id="rId9"/>
    <p:sldId id="261" r:id="rId10"/>
    <p:sldId id="265" r:id="rId11"/>
    <p:sldId id="268" r:id="rId12"/>
    <p:sldId id="266" r:id="rId13"/>
    <p:sldId id="262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4E8B"/>
    <a:srgbClr val="BCD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94"/>
  </p:normalViewPr>
  <p:slideViewPr>
    <p:cSldViewPr snapToGrid="0" snapToObjects="1" showGuides="1">
      <p:cViewPr varScale="1">
        <p:scale>
          <a:sx n="99" d="100"/>
          <a:sy n="99" d="100"/>
        </p:scale>
        <p:origin x="84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98376-67D4-4BC4-996C-AE07EC230E2C}" type="datetimeFigureOut">
              <a:rPr lang="de-DE" smtClean="0"/>
              <a:t>11.10.2022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C999A-5A26-482F-B6E8-F8DEB88A06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768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25591CE0-D79E-0246-BC2A-3F5CA4010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62785"/>
            <a:ext cx="12192000" cy="41061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262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262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2625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59F48FC-2605-394C-88DA-678ACCBE2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828C05B-6588-224C-A400-0B770D4C0864}"/>
              </a:ext>
            </a:extLst>
          </p:cNvPr>
          <p:cNvSpPr/>
          <p:nvPr userDrawn="1"/>
        </p:nvSpPr>
        <p:spPr>
          <a:xfrm>
            <a:off x="8805742" y="4749256"/>
            <a:ext cx="1656184" cy="165618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7714C198-5905-BE49-AC9F-57E7474324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5305543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3" name="Textplatzhalter 18">
            <a:extLst>
              <a:ext uri="{FF2B5EF4-FFF2-40B4-BE49-F238E27FC236}">
                <a16:creationId xmlns:a16="http://schemas.microsoft.com/office/drawing/2014/main" id="{DE464674-1518-1647-8861-DF39B0AB3F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5739490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1EB2A590-122C-9E41-BF84-61FE894EF59A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1A12957-312E-7A4C-8525-81C600AB25B4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F048576-E8AD-B649-970A-914BCCB6CCC2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BCD233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FD99AFF-F828-F24B-B40D-0909AA29A358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B5A3834-3A04-D74D-B87D-899C345171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5C00210-99AF-0E4F-BE9C-4E18FB441107}"/>
              </a:ext>
            </a:extLst>
          </p:cNvPr>
          <p:cNvSpPr/>
          <p:nvPr userDrawn="1"/>
        </p:nvSpPr>
        <p:spPr>
          <a:xfrm>
            <a:off x="8827666" y="4749256"/>
            <a:ext cx="1656184" cy="1656184"/>
          </a:xfrm>
          <a:prstGeom prst="ellipse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platzhalter 18">
            <a:extLst>
              <a:ext uri="{FF2B5EF4-FFF2-40B4-BE49-F238E27FC236}">
                <a16:creationId xmlns:a16="http://schemas.microsoft.com/office/drawing/2014/main" id="{56651F90-87D8-A343-9F3F-9DCBBA9635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5305543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762CF7CF-1CAF-4546-9B84-0B533C25F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5739490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4645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3 z.B.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BEF23178-630A-874F-9CB2-FB6BFF2EE8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8926" y="4616450"/>
            <a:ext cx="11614150" cy="19446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B38E91-AAE6-6643-86D1-EE5CEB74B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EF8A3F-99D4-0E4F-A11C-D6DCB358D1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8926" y="1612900"/>
            <a:ext cx="11614150" cy="3284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941342"/>
            <a:ext cx="12192000" cy="26751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3249612"/>
            <a:ext cx="11036300" cy="547688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mehrzeilig sein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B68C694-BBB6-1847-A5CC-ED5BB5EC0B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1941342"/>
            <a:ext cx="11036300" cy="1855957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27666" y="3854450"/>
            <a:ext cx="1656184" cy="1656184"/>
          </a:xfrm>
          <a:prstGeom prst="ellipse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3544949-F749-CB48-BC8D-DCF4F8DE65FC}"/>
              </a:ext>
            </a:extLst>
          </p:cNvPr>
          <p:cNvSpPr/>
          <p:nvPr userDrawn="1"/>
        </p:nvSpPr>
        <p:spPr>
          <a:xfrm>
            <a:off x="577850" y="461645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3E6ED63-906E-E043-ABF7-0EAB54F027B8}"/>
              </a:ext>
            </a:extLst>
          </p:cNvPr>
          <p:cNvSpPr/>
          <p:nvPr userDrawn="1"/>
        </p:nvSpPr>
        <p:spPr>
          <a:xfrm>
            <a:off x="1009850" y="461645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C1BE680-5E65-2B4D-AB30-5DE75588709B}"/>
              </a:ext>
            </a:extLst>
          </p:cNvPr>
          <p:cNvSpPr/>
          <p:nvPr userDrawn="1"/>
        </p:nvSpPr>
        <p:spPr>
          <a:xfrm>
            <a:off x="1441550" y="461645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/>
              </a:solidFill>
            </a:endParaRP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4410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4844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0054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5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5"/>
              </a:solidFill>
            </a:endParaRP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F2E95589-6537-4D47-84C0-55FA48CA113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Markus Ries, HarmonLIP Workshop, MAXIV, 11.10.2022</a:t>
            </a:r>
            <a:endParaRPr lang="de-DE"/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934F5C24-478F-4341-8AB2-C3B8DAAADCE3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93E4E5B-8250-48E7-86A0-03124C1ED4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5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5D844AD-7FE7-7C4B-ABC7-62D1AFD61512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36159AA-0883-E040-B04F-0956C54F2AF6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9E1E49-C4A6-ED46-A5AD-D3CAAFA0BB8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FBA6DC7-BF94-48AA-8460-D93B036698B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Markus Ries, HarmonLIP Workshop, MAXIV, 11.10.2022</a:t>
            </a:r>
            <a:endParaRPr lang="de-DE"/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B01C9A59-950A-4DEF-A536-2C1DBF8356C0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AEDFA0C-2E95-4249-82B2-632B5E7533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5181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D166127-8F6F-3747-9D2E-9343E79C6A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8ECD78C-D996-2C49-9E17-07F0B3247BE9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7959A54-9950-1B43-817C-EE295E98FAA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8D0AD654-8EEA-470E-AC89-8552940BB53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Markus Ries, HarmonLIP Workshop, MAXIV, 11.10.2022</a:t>
            </a:r>
            <a:endParaRPr lang="de-DE"/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BFB1A686-F9A8-464B-A05C-73FD48B605EF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D939512-455D-41B3-9A15-5757B3582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5847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B29E17F-F786-DA46-892D-9AC9057EFBEC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8A19D77-AAFF-8B4C-A56A-219924348047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AF1682-6FCF-B24A-88D5-A567401A8E4A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C867531C-1840-48DB-9725-42BE371E956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Markus Ries, HarmonLIP Workshop, MAXIV, 11.10.2022</a:t>
            </a:r>
            <a:endParaRPr lang="de-DE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A2F92D8B-11D6-4CE3-9144-1D5D6008DEA8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A2ACEFA0-62B9-4775-B0CC-1EFE86A8C9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CEBBC38-EF7B-F448-AB72-6B21CE4927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172F898-CDD2-EB46-935F-1A01F39663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84A07B7-25E7-A147-A6FE-B58A3B5D85F6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6911299D-57C4-48C5-8B2E-2ADB5BE1EEB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Markus Ries, HarmonLIP Workshop, MAXIV, 11.10.2022</a:t>
            </a:r>
            <a:endParaRPr lang="de-DE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BFF68FFA-1044-4E9F-8356-97B6F0E329F9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258A15-D87F-4778-A194-3C5F2B9951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8C26B1F-6643-5D4B-9331-A6AF47F302BF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E5AE330-4793-1247-A8B2-0502F6C0C372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B5D097C-8800-2843-8D1C-E802969F5417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8F2A7931-4B8D-4FA0-B0B0-05D8F7315E7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Markus Ries, HarmonLIP Workshop, MAXIV, 11.10.2022</a:t>
            </a:r>
            <a:endParaRPr lang="de-DE"/>
          </a:p>
        </p:txBody>
      </p:sp>
      <p:sp>
        <p:nvSpPr>
          <p:cNvPr id="11" name="Foliennummernplatzhalter 11">
            <a:extLst>
              <a:ext uri="{FF2B5EF4-FFF2-40B4-BE49-F238E27FC236}">
                <a16:creationId xmlns:a16="http://schemas.microsoft.com/office/drawing/2014/main" id="{47EF36CD-9CB8-453C-8BD8-2E830C36A0DA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89F8082-7472-4054-BF27-BE3C2C9D6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F44F69-732F-B74F-945A-CBDADE829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C750C6-0F28-DD4E-ABB0-AE06DA556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Markus Ries, HarmonLIP Workshop, MAXIV, 11.10.2022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230171-9C22-6342-A988-40172D895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DF1E7-7728-684B-896D-8CFDB8DC33E7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7" r:id="rId2"/>
    <p:sldLayoutId id="2147483661" r:id="rId3"/>
    <p:sldLayoutId id="2147483650" r:id="rId4"/>
    <p:sldLayoutId id="2147483651" r:id="rId5"/>
    <p:sldLayoutId id="2147483662" r:id="rId6"/>
    <p:sldLayoutId id="2147483663" r:id="rId7"/>
    <p:sldLayoutId id="2147483664" r:id="rId8"/>
    <p:sldLayoutId id="2147483665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4DB40-66B4-764A-863A-A04AF3385D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Harmonic </a:t>
            </a:r>
            <a:r>
              <a:rPr lang="de-DE" dirty="0" err="1"/>
              <a:t>cavities</a:t>
            </a:r>
            <a:r>
              <a:rPr lang="de-DE" dirty="0"/>
              <a:t> @ HZB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675535B-FF88-BD42-A4F0-26794C6E44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BESSY II and MLS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AEC944-1D7E-344E-A10A-A3BEBA3CD0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850" y="4601460"/>
            <a:ext cx="7391868" cy="696912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11.10.2022, Markus Ries on behalf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HZB </a:t>
            </a:r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err="1"/>
              <a:t>group</a:t>
            </a:r>
            <a:endParaRPr lang="de-DE" dirty="0"/>
          </a:p>
          <a:p>
            <a:r>
              <a:rPr lang="de-DE" dirty="0"/>
              <a:t>https://indico.maxiv.lu.se/event/5098/contributions/6747/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9C0AD8-758C-104A-AA8D-E601C6C781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486283">
            <a:off x="8920918" y="5420615"/>
            <a:ext cx="1386591" cy="876058"/>
          </a:xfrm>
        </p:spPr>
        <p:txBody>
          <a:bodyPr>
            <a:normAutofit/>
          </a:bodyPr>
          <a:lstStyle/>
          <a:p>
            <a:r>
              <a:rPr lang="de-DE" dirty="0"/>
              <a:t>!</a:t>
            </a:r>
            <a:r>
              <a:rPr lang="de-DE" dirty="0" err="1"/>
              <a:t>harmagic</a:t>
            </a:r>
            <a:r>
              <a:rPr lang="de-DE" dirty="0"/>
              <a:t>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5760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BD7E4-4DA0-EAE1-2677-6EF05055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3.5</a:t>
            </a:r>
            <a:r>
              <a:rPr lang="en-US" baseline="30000" dirty="0"/>
              <a:t>th</a:t>
            </a:r>
            <a:r>
              <a:rPr lang="en-US" dirty="0"/>
              <a:t> harmonic cavity @ 1.75 GHz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5A312-ADCF-42B6-A52C-AB85FC8CF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629" y="1489472"/>
            <a:ext cx="3739777" cy="26878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VSR “light”</a:t>
            </a: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instead of shorten every 2</a:t>
            </a:r>
            <a:r>
              <a:rPr lang="en-US" sz="18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nd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bunch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 lengthen every 2</a:t>
            </a:r>
            <a:r>
              <a:rPr lang="en-US" sz="1800" baseline="300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nd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 bunch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voltages of 3</a:t>
            </a:r>
            <a:r>
              <a:rPr lang="en-US" sz="18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rd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and 3.5</a:t>
            </a:r>
            <a:r>
              <a:rPr lang="en-US" sz="18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harmonic defined by main RF gradient, momentum acceptance, bunch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see the talk of Adolfo Velez</a:t>
            </a: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Wed. 12, 10:10</a:t>
            </a:r>
            <a:endParaRPr lang="en-DE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31EBF0-2CF8-B9E4-2B8E-638375A52F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227" y="5198408"/>
            <a:ext cx="5518150" cy="828675"/>
          </a:xfrm>
        </p:spPr>
        <p:txBody>
          <a:bodyPr/>
          <a:lstStyle/>
          <a:p>
            <a:r>
              <a:rPr lang="en-US" dirty="0"/>
              <a:t>R&amp;D with potential</a:t>
            </a:r>
            <a:br>
              <a:rPr lang="en-US" dirty="0"/>
            </a:br>
            <a:r>
              <a:rPr lang="en-US" dirty="0"/>
              <a:t>relevance for BESSY III</a:t>
            </a:r>
            <a:endParaRPr lang="en-DE" dirty="0"/>
          </a:p>
          <a:p>
            <a:endParaRPr lang="en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6E7626-4E2C-ED68-9B5F-8C1F1D3A9C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R&amp;D</a:t>
            </a:r>
            <a:endParaRPr lang="en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32E3C6F-F70A-D2F4-7E76-40E27DC8447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Markus Ries, HarmonLIP Workshop, MAXIV, 11.10.2022</a:t>
            </a:r>
            <a:endParaRPr lang="de-DE"/>
          </a:p>
        </p:txBody>
      </p:sp>
      <p:pic>
        <p:nvPicPr>
          <p:cNvPr id="9" name="Picture Placeholder 58">
            <a:extLst>
              <a:ext uri="{FF2B5EF4-FFF2-40B4-BE49-F238E27FC236}">
                <a16:creationId xmlns:a16="http://schemas.microsoft.com/office/drawing/2014/main" id="{1A041173-A75C-D22B-15A8-1FA236591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1195" y="1489472"/>
            <a:ext cx="8228882" cy="4118146"/>
          </a:xfrm>
          <a:prstGeom prst="rect">
            <a:avLst/>
          </a:prstGeom>
        </p:spPr>
      </p:pic>
      <p:pic>
        <p:nvPicPr>
          <p:cNvPr id="5" name="Grafik 22">
            <a:extLst>
              <a:ext uri="{FF2B5EF4-FFF2-40B4-BE49-F238E27FC236}">
                <a16:creationId xmlns:a16="http://schemas.microsoft.com/office/drawing/2014/main" id="{655A6C22-3934-3BCD-0C16-04B9199EB6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" t="-13366" r="871" b="-13366"/>
          <a:stretch/>
        </p:blipFill>
        <p:spPr bwMode="auto">
          <a:xfrm>
            <a:off x="2132259" y="4242648"/>
            <a:ext cx="852118" cy="810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4151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0B561-B1D4-1043-F64A-2262CF9B0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go now</a:t>
            </a:r>
            <a:br>
              <a:rPr lang="en-US" dirty="0"/>
            </a:br>
            <a:r>
              <a:rPr lang="en-US" dirty="0"/>
              <a:t>with Harmonic cavities?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56EB5-1228-B481-C2F4-CAC0B30A6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918" y="1282700"/>
            <a:ext cx="5518150" cy="190103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BESSY II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ensure reliability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explore beating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improve user operation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high potential for SSMB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upgrade to </a:t>
            </a:r>
            <a:r>
              <a:rPr lang="en-US" sz="1800" dirty="0" err="1"/>
              <a:t>dLLRF</a:t>
            </a:r>
            <a:r>
              <a:rPr lang="en-US" sz="1800" dirty="0"/>
              <a:t> (20 units including fund. RF)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design ingredient for BESSY III and MLS2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contribute to a common / standardized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timescale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6 x 1.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5 GHz cavities @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4 x 1.7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5 GHz cavities @ 2026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C1C87-CB3A-F6F2-67F0-99DEC64FF1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3993" y="5694191"/>
            <a:ext cx="6082832" cy="828675"/>
          </a:xfrm>
        </p:spPr>
        <p:txBody>
          <a:bodyPr>
            <a:normAutofit/>
          </a:bodyPr>
          <a:lstStyle/>
          <a:p>
            <a:r>
              <a:rPr lang="en-US" dirty="0"/>
              <a:t>quite some work to do…</a:t>
            </a:r>
          </a:p>
          <a:p>
            <a:r>
              <a:rPr lang="en-US" dirty="0"/>
              <a:t>see talk of </a:t>
            </a:r>
            <a:r>
              <a:rPr lang="en-US" dirty="0" err="1"/>
              <a:t>Andranik</a:t>
            </a:r>
            <a:r>
              <a:rPr lang="en-US" dirty="0"/>
              <a:t> </a:t>
            </a:r>
            <a:r>
              <a:rPr lang="en-US" dirty="0" err="1"/>
              <a:t>Tsakanian</a:t>
            </a:r>
            <a:r>
              <a:rPr lang="en-US" dirty="0"/>
              <a:t> tomorrow</a:t>
            </a:r>
            <a:endParaRPr lang="en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A99E82-0803-039B-4A8D-A8EC085683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49" y="288926"/>
            <a:ext cx="5000400" cy="224546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  <a:endParaRPr lang="en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0DC643-61BE-740B-0E82-3D9BF1933D9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Markus Ries, HarmonLIP Workshop, MAXIV, 11.10.2022</a:t>
            </a:r>
            <a:endParaRPr lang="de-DE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AFEE915-94ED-3F9D-00D7-61B8A4F1E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819106"/>
              </p:ext>
            </p:extLst>
          </p:nvPr>
        </p:nvGraphicFramePr>
        <p:xfrm>
          <a:off x="5492955" y="955640"/>
          <a:ext cx="6502400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9578606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18797500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7409574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5254791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Item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Machine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Frequency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Requested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792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Cavity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BESSY II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 GHz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53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BESSY II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1.75 GHz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906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MLS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 GHz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952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Transmitter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BESSY II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 GHz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3x15kW</a:t>
                      </a:r>
                      <a:br>
                        <a:rPr lang="en-US" dirty="0"/>
                      </a:br>
                      <a:r>
                        <a:rPr lang="en-US" dirty="0"/>
                        <a:t>(1 existing)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877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BESSY II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1.75 GHz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3x15kW</a:t>
                      </a:r>
                      <a:br>
                        <a:rPr lang="en-US" dirty="0"/>
                      </a:br>
                      <a:r>
                        <a:rPr lang="en-US" dirty="0"/>
                        <a:t>(3 existing)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741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MLS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 GHz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1x15kW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991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dLLRF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BESSY II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 GHz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3+1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940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BESSY II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1.75 GHz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3+1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662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MLS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 GHz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1+1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676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4300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FDAE7-D739-84FF-B921-AFA40A508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 term future at BESSY II</a:t>
            </a:r>
            <a:endParaRPr lang="en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F32108-8C0E-FDFB-D954-DAB4908ECA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Outlook</a:t>
            </a:r>
            <a:endParaRPr lang="en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B56C67-A302-02A1-DE71-B0E2C5FEF1A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Markus Ries, HarmonLIP Workshop, MAXIV, 11.10.2022</a:t>
            </a:r>
            <a:endParaRPr lang="de-DE"/>
          </a:p>
        </p:txBody>
      </p:sp>
      <p:pic>
        <p:nvPicPr>
          <p:cNvPr id="9" name="Picture 8" descr="A picture containing toy, cluttered&#10;&#10;Description automatically generated">
            <a:extLst>
              <a:ext uri="{FF2B5EF4-FFF2-40B4-BE49-F238E27FC236}">
                <a16:creationId xmlns:a16="http://schemas.microsoft.com/office/drawing/2014/main" id="{10C7FB2C-8D95-C205-C763-6D61D5364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2" b="25270"/>
          <a:stretch/>
        </p:blipFill>
        <p:spPr>
          <a:xfrm>
            <a:off x="596289" y="2060557"/>
            <a:ext cx="10857432" cy="3386327"/>
          </a:xfrm>
          <a:prstGeom prst="rect">
            <a:avLst/>
          </a:prstGeom>
        </p:spPr>
      </p:pic>
      <p:pic>
        <p:nvPicPr>
          <p:cNvPr id="4" name="Picture 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7A461E32-DE56-FEC8-C856-5B975767FA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84" t="7239" r="34948"/>
          <a:stretch/>
        </p:blipFill>
        <p:spPr>
          <a:xfrm>
            <a:off x="9267237" y="256591"/>
            <a:ext cx="2648839" cy="27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59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8E91-FDF8-A8D0-EB6E-1E590991BC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2088348" cy="224546"/>
          </a:xfrm>
        </p:spPr>
        <p:txBody>
          <a:bodyPr>
            <a:normAutofit/>
          </a:bodyPr>
          <a:lstStyle/>
          <a:p>
            <a:r>
              <a:rPr lang="en-US" dirty="0"/>
              <a:t>Acknowledgement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98EF8-2135-113B-DD2A-670ADAB53FD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Markus Ries, HarmonLIP Workshop, MAXIV, 11.10.2022</a:t>
            </a:r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27E6F3-B38D-FC34-EFDD-525609A5EEBB}"/>
              </a:ext>
            </a:extLst>
          </p:cNvPr>
          <p:cNvSpPr txBox="1"/>
          <p:nvPr/>
        </p:nvSpPr>
        <p:spPr>
          <a:xfrm>
            <a:off x="500918" y="1001027"/>
            <a:ext cx="11309280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/>
              <a:t>many thanks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to all HZB and PTB staff contributing to operation and development activities,</a:t>
            </a:r>
          </a:p>
          <a:p>
            <a:pPr algn="l"/>
            <a:r>
              <a:rPr lang="en-US" dirty="0"/>
              <a:t>to the colleagues from ALBA and DESY for their collaboration,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and all contributors to this workshop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and</a:t>
            </a:r>
          </a:p>
          <a:p>
            <a:pPr algn="l"/>
            <a:r>
              <a:rPr lang="en-US" dirty="0"/>
              <a:t>			</a:t>
            </a:r>
            <a:r>
              <a:rPr lang="en-US" sz="4800" dirty="0"/>
              <a:t>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409656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F4D08B-54E4-8991-5382-C438724205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Adlershof</a:t>
            </a:r>
            <a:r>
              <a:rPr lang="en-US" dirty="0"/>
              <a:t> campus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D8229-5C8A-F6C7-736A-CF6CFC498D1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Markus Ries, HarmonLIP Workshop, MAXIV, 11.10.2022</a:t>
            </a:r>
            <a:endParaRPr lang="de-DE"/>
          </a:p>
        </p:txBody>
      </p:sp>
      <p:pic>
        <p:nvPicPr>
          <p:cNvPr id="6" name="Picture Placeholder 1">
            <a:extLst>
              <a:ext uri="{FF2B5EF4-FFF2-40B4-BE49-F238E27FC236}">
                <a16:creationId xmlns:a16="http://schemas.microsoft.com/office/drawing/2014/main" id="{3FB8EFF7-8A75-0DFD-DA8A-F94D6BFC4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7" b="16977"/>
          <a:stretch>
            <a:fillRect/>
          </a:stretch>
        </p:blipFill>
        <p:spPr>
          <a:xfrm>
            <a:off x="577850" y="836613"/>
            <a:ext cx="11036300" cy="4932362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7AFA37E-24B7-1A44-1A1F-B68F1F57BCC7}"/>
              </a:ext>
            </a:extLst>
          </p:cNvPr>
          <p:cNvSpPr txBox="1">
            <a:spLocks/>
          </p:cNvSpPr>
          <p:nvPr/>
        </p:nvSpPr>
        <p:spPr>
          <a:xfrm>
            <a:off x="576482" y="5892800"/>
            <a:ext cx="11036300" cy="393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HZB / Dirk </a:t>
            </a:r>
            <a:r>
              <a:rPr lang="en-US" sz="1600" dirty="0" err="1"/>
              <a:t>Laubner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36628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F389EA-DC90-986B-2962-ECFD6C5A2E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1886217" cy="224546"/>
          </a:xfrm>
        </p:spPr>
        <p:txBody>
          <a:bodyPr>
            <a:normAutofit/>
          </a:bodyPr>
          <a:lstStyle/>
          <a:p>
            <a:r>
              <a:rPr lang="en-US" dirty="0"/>
              <a:t>BESSY II </a:t>
            </a:r>
            <a:r>
              <a:rPr lang="en-DE" dirty="0"/>
              <a:t>–</a:t>
            </a:r>
            <a:r>
              <a:rPr lang="en-US" dirty="0"/>
              <a:t> user facility</a:t>
            </a:r>
          </a:p>
          <a:p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E9D96-F397-8E5A-6C0E-2422B173947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Markus Ries, HarmonLIP Workshop, MAXIV, 11.10.2022</a:t>
            </a:r>
            <a:endParaRPr lang="de-DE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EFC7C6B-36A7-FFF8-08D8-110D75DCE9CF}"/>
              </a:ext>
            </a:extLst>
          </p:cNvPr>
          <p:cNvSpPr txBox="1">
            <a:spLocks/>
          </p:cNvSpPr>
          <p:nvPr/>
        </p:nvSpPr>
        <p:spPr>
          <a:xfrm>
            <a:off x="577850" y="3502787"/>
            <a:ext cx="5314950" cy="27158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i="0" kern="1200">
                <a:solidFill>
                  <a:schemeClr val="accent5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hybrid filling pattern operation</a:t>
            </a:r>
            <a:br>
              <a:rPr lang="en-US" sz="1800" dirty="0"/>
            </a:br>
            <a:r>
              <a:rPr lang="en-DE" sz="1800" dirty="0">
                <a:sym typeface="Wingdings" panose="05000000000000000000" pitchFamily="2" charset="2"/>
              </a:rPr>
              <a:t></a:t>
            </a:r>
            <a:r>
              <a:rPr lang="en-US" sz="1800" dirty="0">
                <a:sym typeface="Wingdings" panose="05000000000000000000" pitchFamily="2" charset="2"/>
              </a:rPr>
              <a:t> flux, brightness, timing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single bunch, few bunch </a:t>
            </a:r>
            <a:r>
              <a:rPr lang="en-DE" sz="1800" dirty="0">
                <a:sym typeface="Wingdings" panose="05000000000000000000" pitchFamily="2" charset="2"/>
              </a:rPr>
              <a:t></a:t>
            </a:r>
            <a:r>
              <a:rPr lang="en-GB" sz="1800" dirty="0">
                <a:sym typeface="Wingdings" panose="05000000000000000000" pitchFamily="2" charset="2"/>
              </a:rPr>
              <a:t> timing 100ps</a:t>
            </a:r>
            <a:endParaRPr lang="en-US" sz="1800" dirty="0"/>
          </a:p>
          <a:p>
            <a:r>
              <a:rPr lang="en-US" sz="1800" dirty="0"/>
              <a:t>low-Alpha </a:t>
            </a:r>
            <a:r>
              <a:rPr lang="en-DE" sz="1800" dirty="0">
                <a:sym typeface="Wingdings" panose="05000000000000000000" pitchFamily="2" charset="2"/>
              </a:rPr>
              <a:t></a:t>
            </a:r>
            <a:r>
              <a:rPr lang="en-GB" sz="1800" dirty="0">
                <a:sym typeface="Wingdings" panose="05000000000000000000" pitchFamily="2" charset="2"/>
              </a:rPr>
              <a:t> timing 2ps, coherent THz radiation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73C3C45-8243-3A7A-7CBB-48C71B54C9B6}"/>
              </a:ext>
            </a:extLst>
          </p:cNvPr>
          <p:cNvSpPr txBox="1">
            <a:spLocks/>
          </p:cNvSpPr>
          <p:nvPr/>
        </p:nvSpPr>
        <p:spPr>
          <a:xfrm>
            <a:off x="6131538" y="3337129"/>
            <a:ext cx="6060462" cy="30471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1988 design, 1994 ground breaking,</a:t>
            </a:r>
            <a:br>
              <a:rPr lang="en-US" sz="1800" dirty="0"/>
            </a:br>
            <a:r>
              <a:rPr lang="en-US" sz="1800" dirty="0"/>
              <a:t>1998 user operation</a:t>
            </a:r>
          </a:p>
          <a:p>
            <a:r>
              <a:rPr lang="en-US" sz="1800" dirty="0"/>
              <a:t>1.7 GeV, 300 mA</a:t>
            </a:r>
          </a:p>
          <a:p>
            <a:r>
              <a:rPr lang="en-US" sz="1800" dirty="0"/>
              <a:t>decay machine with </a:t>
            </a:r>
            <a:r>
              <a:rPr lang="en-US" sz="1800" dirty="0" err="1"/>
              <a:t>TopUp</a:t>
            </a:r>
            <a:r>
              <a:rPr lang="en-US" sz="1800" dirty="0"/>
              <a:t> upgrade</a:t>
            </a:r>
          </a:p>
          <a:p>
            <a:r>
              <a:rPr lang="en-GB" sz="1800" dirty="0"/>
              <a:t>slicing facility upgrade</a:t>
            </a:r>
          </a:p>
          <a:p>
            <a:r>
              <a:rPr lang="en-GB" sz="1800" dirty="0"/>
              <a:t>superconducting wave length shifter (x2)</a:t>
            </a:r>
          </a:p>
          <a:p>
            <a:r>
              <a:rPr lang="en-GB" sz="1800" dirty="0"/>
              <a:t>in-vacuum undulator</a:t>
            </a:r>
          </a:p>
          <a:p>
            <a:r>
              <a:rPr lang="en-GB" sz="1800" dirty="0"/>
              <a:t>4 x 500 MHz EU cavity </a:t>
            </a:r>
            <a:r>
              <a:rPr lang="en-GB" sz="1800" dirty="0">
                <a:sym typeface="Wingdings" panose="05000000000000000000" pitchFamily="2" charset="2"/>
              </a:rPr>
              <a:t> 1.4MV with ~75 kW beam loading</a:t>
            </a:r>
            <a:endParaRPr lang="en-GB" sz="1800" dirty="0"/>
          </a:p>
          <a:p>
            <a:endParaRPr lang="en-GB" sz="1800" dirty="0"/>
          </a:p>
        </p:txBody>
      </p:sp>
      <p:pic>
        <p:nvPicPr>
          <p:cNvPr id="8" name="Picture Placeholder 13">
            <a:extLst>
              <a:ext uri="{FF2B5EF4-FFF2-40B4-BE49-F238E27FC236}">
                <a16:creationId xmlns:a16="http://schemas.microsoft.com/office/drawing/2014/main" id="{9273D087-5D0D-0CAA-B861-C21531510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" t="-2035" r="-92" b="-1297"/>
          <a:stretch/>
        </p:blipFill>
        <p:spPr bwMode="auto">
          <a:xfrm>
            <a:off x="4345861" y="266319"/>
            <a:ext cx="7236542" cy="292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A0F3E32-7A54-2CE0-BB9B-D7DF7B75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836613"/>
            <a:ext cx="3345221" cy="1476375"/>
          </a:xfrm>
        </p:spPr>
        <p:txBody>
          <a:bodyPr/>
          <a:lstStyle/>
          <a:p>
            <a:r>
              <a:rPr lang="en-US" dirty="0"/>
              <a:t>BESSY II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C4FAE1-7D9C-0C35-652E-0706858096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6" t="4512" b="5257"/>
          <a:stretch/>
        </p:blipFill>
        <p:spPr>
          <a:xfrm>
            <a:off x="681788" y="4000885"/>
            <a:ext cx="5107073" cy="15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25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9D3A48C-3534-6C4E-9008-7E8747608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Harmonic cavities for BESSY II</a:t>
            </a:r>
            <a:endParaRPr lang="en-DE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9A65EBE-E52A-0241-8B1D-BDEBB3B489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49" y="288926"/>
            <a:ext cx="5000400" cy="224546"/>
          </a:xfrm>
        </p:spPr>
        <p:txBody>
          <a:bodyPr>
            <a:normAutofit/>
          </a:bodyPr>
          <a:lstStyle/>
          <a:p>
            <a:r>
              <a:rPr lang="en-US" dirty="0"/>
              <a:t>Why harmonic cavities @ BESSY II?</a:t>
            </a:r>
            <a:endParaRPr lang="en-DE" dirty="0"/>
          </a:p>
          <a:p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A81A5-935C-F276-2C2B-4EAB4CCC15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Markus Ries, HarmonLIP Workshop, MAXIV, 11.10.2022</a:t>
            </a:r>
            <a:endParaRPr lang="de-DE"/>
          </a:p>
        </p:txBody>
      </p:sp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70FCCBD7-C575-96C1-F7AC-158263642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2250" y="1431602"/>
            <a:ext cx="5000400" cy="33484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4A492F-DB1C-0D29-42E4-DC17A1A97533}"/>
              </a:ext>
            </a:extLst>
          </p:cNvPr>
          <p:cNvSpPr txBox="1"/>
          <p:nvPr/>
        </p:nvSpPr>
        <p:spPr>
          <a:xfrm>
            <a:off x="500918" y="1601733"/>
            <a:ext cx="3914401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designed as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decay machine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without in-vacuum IDs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harmonic cavities  for bunch length control nice-to-have-technology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high power incident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DE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rPr>
              <a:t> </a:t>
            </a:r>
            <a:r>
              <a:rPr lang="en-GB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hardware kept alive </a:t>
            </a:r>
            <a:r>
              <a:rPr lang="en-GB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beyond its lifecycle, no spares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GB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bunch length sensitive experiments: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GB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STXM, slicing, low-alpha (CSR)…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GB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GB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there probably will be another CPMU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60FB24-AEDA-EF69-D2A9-EB31CF707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 bwMode="auto">
          <a:xfrm>
            <a:off x="9797163" y="3140149"/>
            <a:ext cx="1911616" cy="1323508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3D175F21-8E26-B494-7D93-4D3B21EA9D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085"/>
          <a:stretch/>
        </p:blipFill>
        <p:spPr bwMode="auto">
          <a:xfrm>
            <a:off x="9369170" y="4928988"/>
            <a:ext cx="2767602" cy="1004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DF69D-8F53-138B-A60F-1FFBE4681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97163" y="1431602"/>
            <a:ext cx="1911616" cy="1433712"/>
          </a:xfrm>
          <a:prstGeom prst="rect">
            <a:avLst/>
          </a:prstGeom>
        </p:spPr>
      </p:pic>
      <p:sp>
        <p:nvSpPr>
          <p:cNvPr id="8" name="Rechteck 9">
            <a:extLst>
              <a:ext uri="{FF2B5EF4-FFF2-40B4-BE49-F238E27FC236}">
                <a16:creationId xmlns:a16="http://schemas.microsoft.com/office/drawing/2014/main" id="{631937F2-80FD-4028-4AB3-810FFBDC87B2}"/>
              </a:ext>
            </a:extLst>
          </p:cNvPr>
          <p:cNvSpPr/>
          <p:nvPr/>
        </p:nvSpPr>
        <p:spPr bwMode="auto">
          <a:xfrm>
            <a:off x="4882255" y="5426398"/>
            <a:ext cx="4220390" cy="777723"/>
          </a:xfrm>
          <a:prstGeom prst="rect">
            <a:avLst/>
          </a:prstGeom>
          <a:solidFill>
            <a:srgbClr val="005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required for user operation of BESSY II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with state of the art in-vacuum insertion devices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B67EE0-7266-9520-572A-39689E1337EB}"/>
              </a:ext>
            </a:extLst>
          </p:cNvPr>
          <p:cNvSpPr txBox="1"/>
          <p:nvPr/>
        </p:nvSpPr>
        <p:spPr>
          <a:xfrm>
            <a:off x="4540375" y="4940947"/>
            <a:ext cx="4743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30% bunch lengthening, 25% lifetime increase</a:t>
            </a:r>
            <a:endParaRPr lang="en-GB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163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F770-042E-CC89-D23C-531673D5B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&amp; beam loading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525D2-F8A9-B918-EA10-5D8564420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07" y="1489472"/>
            <a:ext cx="4244741" cy="443969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coupled bunch instability thresholds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transverse ~100mA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longitudinal ~ 250mA</a:t>
            </a:r>
            <a:br>
              <a:rPr lang="en-US" sz="1800" dirty="0"/>
            </a:br>
            <a:r>
              <a:rPr lang="en-US" sz="1800" dirty="0"/>
              <a:t>(dominated by passive cavities)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large transient of ~120ps for standard fill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we try to convince our users to go towards shorter gap (200 ns </a:t>
            </a:r>
            <a:r>
              <a:rPr lang="en-US" sz="1800" dirty="0">
                <a:sym typeface="Wingdings" panose="05000000000000000000" pitchFamily="2" charset="2"/>
              </a:rPr>
              <a:t> 60 ns</a:t>
            </a:r>
            <a:r>
              <a:rPr lang="en-US" sz="18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hard with diverse user community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BESSY III perspective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 temperature detuning for main or harmonic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“harmonic plunger” for 3</a:t>
            </a:r>
            <a:r>
              <a:rPr lang="en-US" sz="1800" baseline="30000" dirty="0"/>
              <a:t>rd</a:t>
            </a:r>
            <a:r>
              <a:rPr lang="en-US" sz="1800" dirty="0"/>
              <a:t> harmonic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8BAC44-E242-621F-15AC-5185366FB8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2D254C2-4BA0-A599-8F17-3E71FF92DE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Markus Ries, HarmonLIP Workshop, MAXIV, 11.10.2022</a:t>
            </a:r>
            <a:endParaRPr lang="de-DE"/>
          </a:p>
        </p:txBody>
      </p:sp>
      <p:pic>
        <p:nvPicPr>
          <p:cNvPr id="8" name="Picture 7" descr="Timeline&#10;&#10;Description automatically generated with low confidence">
            <a:extLst>
              <a:ext uri="{FF2B5EF4-FFF2-40B4-BE49-F238E27FC236}">
                <a16:creationId xmlns:a16="http://schemas.microsoft.com/office/drawing/2014/main" id="{4DFA2BD4-80B2-5FBE-7B7F-897A0242C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718" y="1605841"/>
            <a:ext cx="7495402" cy="37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98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8CAD42-4F50-2C7C-DD73-7B245FA37D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ECC22-00D8-8508-F023-A339F14B85D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Markus Ries, HarmonLIP Workshop, MAXIV, 11.10.2022</a:t>
            </a:r>
            <a:endParaRPr lang="de-DE"/>
          </a:p>
        </p:txBody>
      </p:sp>
      <p:pic>
        <p:nvPicPr>
          <p:cNvPr id="6" name="Google Shape;200;p27">
            <a:extLst>
              <a:ext uri="{FF2B5EF4-FFF2-40B4-BE49-F238E27FC236}">
                <a16:creationId xmlns:a16="http://schemas.microsoft.com/office/drawing/2014/main" id="{6E88F65E-91CD-3284-669A-C1EEB3999C0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-2176" t="-1584" b="-1946"/>
          <a:stretch/>
        </p:blipFill>
        <p:spPr>
          <a:xfrm>
            <a:off x="152399" y="627474"/>
            <a:ext cx="5252168" cy="565864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Google Shape;202;p27">
            <a:extLst>
              <a:ext uri="{FF2B5EF4-FFF2-40B4-BE49-F238E27FC236}">
                <a16:creationId xmlns:a16="http://schemas.microsoft.com/office/drawing/2014/main" id="{5495F1D5-6FE5-4071-2738-DA7397420EDE}"/>
              </a:ext>
            </a:extLst>
          </p:cNvPr>
          <p:cNvSpPr txBox="1"/>
          <p:nvPr/>
        </p:nvSpPr>
        <p:spPr>
          <a:xfrm>
            <a:off x="5312973" y="897825"/>
            <a:ext cx="3081196" cy="414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Font typeface="Source Sans Pro"/>
              <a:buAutoNum type="arabicPeriod"/>
            </a:pPr>
            <a: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  <a:t>1</a:t>
            </a:r>
            <a:r>
              <a:rPr lang="en-GB" baseline="30000" dirty="0">
                <a:latin typeface="Source Sans Pro"/>
                <a:ea typeface="Source Sans Pro"/>
                <a:cs typeface="Source Sans Pro"/>
                <a:sym typeface="Source Sans Pro"/>
              </a:rPr>
              <a:t>st</a:t>
            </a:r>
            <a: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  <a:t> ID harmonics polarized </a:t>
            </a:r>
            <a:r>
              <a:rPr lang="en-GB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up to 1 </a:t>
            </a:r>
            <a:r>
              <a:rPr lang="en-GB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keV</a:t>
            </a:r>
            <a:r>
              <a:rPr lang="en-GB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  <a:t>from conventional APPLE-II </a:t>
            </a:r>
            <a:r>
              <a:rPr lang="en-GB" dirty="0" err="1">
                <a:latin typeface="Source Sans Pro"/>
                <a:ea typeface="Source Sans Pro"/>
                <a:cs typeface="Source Sans Pro"/>
                <a:sym typeface="Source Sans Pro"/>
              </a:rPr>
              <a:t>undulator</a:t>
            </a:r>
            <a:endParaRPr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Font typeface="Source Sans Pro"/>
              <a:buAutoNum type="arabicPeriod"/>
            </a:pPr>
            <a: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  <a:t>Diffraction limited to 1 </a:t>
            </a:r>
            <a:r>
              <a:rPr lang="en-GB" dirty="0" err="1">
                <a:latin typeface="Source Sans Pro"/>
                <a:ea typeface="Source Sans Pro"/>
                <a:cs typeface="Source Sans Pro"/>
                <a:sym typeface="Source Sans Pro"/>
              </a:rPr>
              <a:t>keV</a:t>
            </a:r>
            <a:endParaRPr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Font typeface="Source Sans Pro"/>
              <a:buAutoNum type="arabicPeriod"/>
            </a:pPr>
            <a: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  <a:t>Stay in Berlin-</a:t>
            </a:r>
            <a:r>
              <a:rPr lang="en-GB" dirty="0" err="1">
                <a:latin typeface="Source Sans Pro"/>
                <a:ea typeface="Source Sans Pro"/>
                <a:cs typeface="Source Sans Pro"/>
                <a:sym typeface="Source Sans Pro"/>
              </a:rPr>
              <a:t>Adlershof</a:t>
            </a:r>
            <a:b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  <a:t>with same capacity</a:t>
            </a:r>
            <a:endParaRPr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Font typeface="Source Sans Pro"/>
              <a:buAutoNum type="arabicPeriod"/>
            </a:pPr>
            <a:r>
              <a:rPr lang="en-GB" dirty="0" err="1">
                <a:latin typeface="Source Sans Pro"/>
                <a:ea typeface="Source Sans Pro"/>
                <a:cs typeface="Source Sans Pro"/>
                <a:sym typeface="Source Sans Pro"/>
              </a:rPr>
              <a:t>Nanometer</a:t>
            </a:r>
            <a: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  <a:t> spatial res. &amp; phase space matching</a:t>
            </a:r>
            <a:endParaRPr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Font typeface="Source Sans Pro"/>
              <a:buAutoNum type="arabicPeriod"/>
            </a:pPr>
            <a: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  <a:t>PTB/BAM metrology applications</a:t>
            </a:r>
            <a:endParaRPr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" name="Google Shape;205;p27">
            <a:extLst>
              <a:ext uri="{FF2B5EF4-FFF2-40B4-BE49-F238E27FC236}">
                <a16:creationId xmlns:a16="http://schemas.microsoft.com/office/drawing/2014/main" id="{054178B1-DABE-7DB3-1E39-BB96F37EA6A9}"/>
              </a:ext>
            </a:extLst>
          </p:cNvPr>
          <p:cNvSpPr txBox="1"/>
          <p:nvPr/>
        </p:nvSpPr>
        <p:spPr>
          <a:xfrm>
            <a:off x="8472999" y="897825"/>
            <a:ext cx="3463362" cy="483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Font typeface="Source Sans Pro"/>
              <a:buAutoNum type="arabicPeriod"/>
            </a:pPr>
            <a: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  <a:t>Ring Energy	</a:t>
            </a:r>
            <a:r>
              <a:rPr lang="en-GB" b="1" dirty="0">
                <a:latin typeface="Source Sans Pro"/>
                <a:ea typeface="Source Sans Pro"/>
                <a:cs typeface="Source Sans Pro"/>
                <a:sym typeface="Source Sans Pro"/>
              </a:rPr>
              <a:t>2.5 GeV </a:t>
            </a:r>
            <a:b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  <a:t>		(1.7 GeV)</a:t>
            </a:r>
            <a:b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</a:br>
            <a:endParaRPr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Font typeface="Source Sans Pro"/>
              <a:buAutoNum type="arabicPeriod"/>
            </a:pPr>
            <a: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  <a:t>Emittance	</a:t>
            </a:r>
            <a:r>
              <a:rPr lang="en-GB" b="1" dirty="0">
                <a:latin typeface="Source Sans Pro"/>
                <a:ea typeface="Source Sans Pro"/>
                <a:cs typeface="Source Sans Pro"/>
                <a:sym typeface="Source Sans Pro"/>
              </a:rPr>
              <a:t>100 pm rad</a:t>
            </a:r>
            <a:br>
              <a:rPr lang="en-GB" b="1" dirty="0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  <a:t>		(5 nm rad)</a:t>
            </a:r>
            <a:endParaRPr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Font typeface="Source Sans Pro"/>
              <a:buAutoNum type="arabicPeriod"/>
            </a:pPr>
            <a: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  <a:t>Circ.		</a:t>
            </a:r>
            <a:r>
              <a:rPr lang="en-GB" b="1" dirty="0">
                <a:latin typeface="Source Sans Pro"/>
                <a:ea typeface="Source Sans Pro"/>
                <a:cs typeface="Source Sans Pro"/>
                <a:sym typeface="Source Sans Pro"/>
              </a:rPr>
              <a:t>350 m </a:t>
            </a:r>
            <a:br>
              <a:rPr lang="en-GB" b="1" dirty="0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b="1" dirty="0">
                <a:latin typeface="Source Sans Pro"/>
                <a:ea typeface="Source Sans Pro"/>
                <a:cs typeface="Source Sans Pro"/>
                <a:sym typeface="Source Sans Pro"/>
              </a:rPr>
              <a:t>	16 straights @ 5.6 m</a:t>
            </a:r>
            <a: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  <a:t>( 240 m, 16 straights @ 4 m)</a:t>
            </a:r>
            <a:endParaRPr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Font typeface="Source Sans Pro"/>
              <a:buAutoNum type="arabicPeriod"/>
            </a:pPr>
            <a: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  <a:t>Low beta straights &amp; </a:t>
            </a:r>
            <a:b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  <a:t>Round beams</a:t>
            </a:r>
            <a:endParaRPr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Font typeface="Source Sans Pro"/>
              <a:buAutoNum type="arabicPeriod"/>
            </a:pPr>
            <a:r>
              <a:rPr lang="en-GB" b="1" dirty="0">
                <a:latin typeface="Source Sans Pro"/>
                <a:ea typeface="Source Sans Pro"/>
                <a:cs typeface="Source Sans Pro"/>
                <a:sym typeface="Source Sans Pro"/>
              </a:rPr>
              <a:t>Metrology </a:t>
            </a:r>
            <a:r>
              <a:rPr lang="en-DE" b="1" dirty="0">
                <a:latin typeface="Source Sans Pro"/>
                <a:ea typeface="Source Sans Pro"/>
                <a:cs typeface="Source Sans Pro"/>
                <a:sym typeface="Source Sans Pro"/>
              </a:rPr>
              <a:t>–</a:t>
            </a:r>
            <a:r>
              <a:rPr lang="en-GB" b="1" dirty="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GB" b="1" dirty="0" err="1">
                <a:latin typeface="Source Sans Pro"/>
                <a:ea typeface="Source Sans Pro"/>
                <a:cs typeface="Source Sans Pro"/>
                <a:sym typeface="Source Sans Pro"/>
              </a:rPr>
              <a:t>hom</a:t>
            </a:r>
            <a:r>
              <a:rPr lang="en-GB" b="1" dirty="0">
                <a:latin typeface="Source Sans Pro"/>
                <a:ea typeface="Source Sans Pro"/>
                <a:cs typeface="Source Sans Pro"/>
                <a:sym typeface="Source Sans Pro"/>
              </a:rPr>
              <a:t>. bends</a:t>
            </a:r>
            <a:endParaRPr lang="en-US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Font typeface="Source Sans Pro"/>
              <a:buAutoNum type="arabicPeriod"/>
            </a:pPr>
            <a: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  <a:t>Momentum 	</a:t>
            </a:r>
            <a:r>
              <a:rPr lang="en-GB" b="1" dirty="0">
                <a:latin typeface="Source Sans Pro"/>
                <a:ea typeface="Source Sans Pro"/>
                <a:cs typeface="Source Sans Pro"/>
                <a:sym typeface="Source Sans Pro"/>
              </a:rPr>
              <a:t>&gt; 1.0e-4</a:t>
            </a:r>
            <a:br>
              <a:rPr lang="en-GB" b="1" dirty="0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  <a:t>compaction factor</a:t>
            </a:r>
            <a:b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dirty="0">
                <a:latin typeface="Source Sans Pro"/>
                <a:ea typeface="Source Sans Pro"/>
                <a:cs typeface="Source Sans Pro"/>
                <a:sym typeface="Source Sans Pro"/>
              </a:rPr>
              <a:t>Bunch length	</a:t>
            </a:r>
            <a:r>
              <a:rPr lang="en-GB" b="1" dirty="0">
                <a:latin typeface="Source Sans Pro"/>
                <a:ea typeface="Source Sans Pro"/>
                <a:cs typeface="Source Sans Pro"/>
                <a:sym typeface="Source Sans Pro"/>
              </a:rPr>
              <a:t>~ 10 </a:t>
            </a:r>
            <a:r>
              <a:rPr lang="en-GB" b="1" dirty="0" err="1">
                <a:latin typeface="Source Sans Pro"/>
                <a:ea typeface="Source Sans Pro"/>
                <a:cs typeface="Source Sans Pro"/>
                <a:sym typeface="Source Sans Pro"/>
              </a:rPr>
              <a:t>ps</a:t>
            </a:r>
            <a:r>
              <a:rPr lang="en-GB" b="1" dirty="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b="1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" name="Google Shape;207;p27">
            <a:extLst>
              <a:ext uri="{FF2B5EF4-FFF2-40B4-BE49-F238E27FC236}">
                <a16:creationId xmlns:a16="http://schemas.microsoft.com/office/drawing/2014/main" id="{F0396C17-FC79-56F9-7E35-C2173AB77D0B}"/>
              </a:ext>
            </a:extLst>
          </p:cNvPr>
          <p:cNvSpPr txBox="1"/>
          <p:nvPr/>
        </p:nvSpPr>
        <p:spPr>
          <a:xfrm>
            <a:off x="5999540" y="5777174"/>
            <a:ext cx="3811185" cy="738633"/>
          </a:xfrm>
          <a:prstGeom prst="rect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 x 500 MHz EU cavity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 x 1.5 GHz  Harmonic EU cavity</a:t>
            </a:r>
            <a:endParaRPr dirty="0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" name="Google Shape;206;p27">
            <a:extLst>
              <a:ext uri="{FF2B5EF4-FFF2-40B4-BE49-F238E27FC236}">
                <a16:creationId xmlns:a16="http://schemas.microsoft.com/office/drawing/2014/main" id="{A6A62FA0-E023-97F1-035C-16C81BD05AEB}"/>
              </a:ext>
            </a:extLst>
          </p:cNvPr>
          <p:cNvSpPr/>
          <p:nvPr/>
        </p:nvSpPr>
        <p:spPr>
          <a:xfrm>
            <a:off x="8164825" y="1148567"/>
            <a:ext cx="641875" cy="3806892"/>
          </a:xfrm>
          <a:custGeom>
            <a:avLst/>
            <a:gdLst/>
            <a:ahLst/>
            <a:cxnLst/>
            <a:rect l="l" t="t" r="r" b="b"/>
            <a:pathLst>
              <a:path w="25675" h="112969" extrusionOk="0">
                <a:moveTo>
                  <a:pt x="3424" y="0"/>
                </a:moveTo>
                <a:lnTo>
                  <a:pt x="10612" y="0"/>
                </a:lnTo>
                <a:lnTo>
                  <a:pt x="10612" y="64701"/>
                </a:lnTo>
                <a:lnTo>
                  <a:pt x="16090" y="65119"/>
                </a:lnTo>
                <a:lnTo>
                  <a:pt x="15063" y="60593"/>
                </a:lnTo>
                <a:lnTo>
                  <a:pt x="25675" y="68124"/>
                </a:lnTo>
                <a:lnTo>
                  <a:pt x="15405" y="72574"/>
                </a:lnTo>
                <a:lnTo>
                  <a:pt x="15748" y="68200"/>
                </a:lnTo>
                <a:lnTo>
                  <a:pt x="10955" y="67782"/>
                </a:lnTo>
                <a:lnTo>
                  <a:pt x="11297" y="112969"/>
                </a:lnTo>
                <a:lnTo>
                  <a:pt x="0" y="112969"/>
                </a:lnTo>
              </a:path>
            </a:pathLst>
          </a:custGeom>
          <a:noFill/>
          <a:ln w="19050" cap="flat" cmpd="sng">
            <a:solidFill>
              <a:srgbClr val="00589C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E888DB4-FE3E-2403-6F5E-3C586E30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567" y="8362"/>
            <a:ext cx="6029427" cy="1476375"/>
          </a:xfrm>
        </p:spPr>
        <p:txBody>
          <a:bodyPr/>
          <a:lstStyle/>
          <a:p>
            <a:r>
              <a:rPr lang="en-US" dirty="0"/>
              <a:t>BESSY III</a:t>
            </a:r>
          </a:p>
        </p:txBody>
      </p:sp>
    </p:spTree>
    <p:extLst>
      <p:ext uri="{BB962C8B-B14F-4D97-AF65-F5344CB8AC3E}">
        <p14:creationId xmlns:p14="http://schemas.microsoft.com/office/powerpoint/2010/main" val="873739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7C18C-1AA8-46DD-6E43-C0088975C1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89C10-5BB3-5629-E978-67A08927E6C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Markus Ries, HarmonLIP Workshop, MAXIV, 11.10.2022</a:t>
            </a:r>
            <a:endParaRPr lang="de-DE"/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4F057E4F-29E3-5F40-19FF-333D3B3BA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622" y="401107"/>
            <a:ext cx="4179318" cy="26199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elle 17">
                <a:extLst>
                  <a:ext uri="{FF2B5EF4-FFF2-40B4-BE49-F238E27FC236}">
                    <a16:creationId xmlns:a16="http://schemas.microsoft.com/office/drawing/2014/main" id="{21466744-5F8D-3D24-1EE4-FF9D95C1D1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1247772"/>
                  </p:ext>
                </p:extLst>
              </p:nvPr>
            </p:nvGraphicFramePr>
            <p:xfrm>
              <a:off x="287114" y="3218308"/>
              <a:ext cx="6682637" cy="2786661"/>
            </p:xfrm>
            <a:graphic>
              <a:graphicData uri="http://schemas.openxmlformats.org/drawingml/2006/table">
                <a:tbl>
                  <a:tblPr firstRow="1" firstCol="1" lastRow="1" lastCol="1" bandRow="1" bandCol="1">
                    <a:tableStyleId>{5C22544A-7EE6-4342-B048-85BDC9FD1C3A}</a:tableStyleId>
                  </a:tblPr>
                  <a:tblGrid>
                    <a:gridCol w="328777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9485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97331">
                    <a:tc>
                      <a:txBody>
                        <a:bodyPr/>
                        <a:lstStyle/>
                        <a:p>
                          <a:pPr indent="118745" algn="l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Circumference</a:t>
                          </a:r>
                          <a:endParaRPr lang="de-DE" sz="18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B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indent="118745" algn="ctr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latin typeface="+mn-lt"/>
                            </a:rPr>
                            <a:t>48 m</a:t>
                          </a:r>
                          <a:endParaRPr lang="de-DE" sz="1800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 anchorCtr="1">
                        <a:solidFill>
                          <a:srgbClr val="FFFB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71965">
                    <a:tc>
                      <a:txBody>
                        <a:bodyPr/>
                        <a:lstStyle/>
                        <a:p>
                          <a:pPr indent="118745" algn="l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Revolution frequency</a:t>
                          </a:r>
                          <a:endParaRPr lang="de-DE" sz="18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B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118745"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80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800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de-DE" sz="1800" b="1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𝐫𝐞𝐯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8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latin typeface="+mn-lt"/>
                            </a:rPr>
                            <a:t>  = 6.25</a:t>
                          </a:r>
                          <a:r>
                            <a:rPr lang="de-DE" sz="1800" baseline="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latin typeface="+mn-lt"/>
                            </a:rPr>
                            <a:t> MHz</a:t>
                          </a:r>
                          <a:endParaRPr lang="de-DE" sz="1800" baseline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  <a:p>
                          <a:pPr indent="118745"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800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de-DE" sz="1800" b="1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𝐫𝐞𝐯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800" b="1" i="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latin typeface="+mn-lt"/>
                              <a:ea typeface="Times New Roman"/>
                            </a:rPr>
                            <a:t>  = 160 </a:t>
                          </a:r>
                          <a:r>
                            <a:rPr lang="de-DE" sz="1800" b="1" i="0" dirty="0" err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latin typeface="+mn-lt"/>
                              <a:ea typeface="Times New Roman"/>
                            </a:rPr>
                            <a:t>ns</a:t>
                          </a:r>
                          <a:endParaRPr lang="de-DE" sz="1800" b="1" i="0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 anchorCtr="1">
                        <a:solidFill>
                          <a:srgbClr val="FFFB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76954">
                    <a:tc>
                      <a:txBody>
                        <a:bodyPr/>
                        <a:lstStyle/>
                        <a:p>
                          <a:pPr indent="118745" algn="l"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Operational Energy</a:t>
                          </a:r>
                          <a:endParaRPr lang="de-DE" sz="18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B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118745" algn="ctr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latin typeface="+mn-lt"/>
                            </a:rPr>
                            <a:t>50 MeV 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to </a:t>
                          </a:r>
                          <a:r>
                            <a:rPr lang="en-US" sz="18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latin typeface="+mn-lt"/>
                            </a:rPr>
                            <a:t>630 MeV</a:t>
                          </a:r>
                          <a:endParaRPr lang="de-DE" sz="1800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B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28520">
                    <a:tc>
                      <a:txBody>
                        <a:bodyPr/>
                        <a:lstStyle/>
                        <a:p>
                          <a:pPr indent="118745" algn="l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Mom. Comp. Factor </a:t>
                          </a:r>
                        </a:p>
                      </a:txBody>
                      <a:tcPr marL="68580" marR="68580" marT="0" marB="0" anchor="ctr">
                        <a:solidFill>
                          <a:srgbClr val="FFFB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118745" algn="ctr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2"/>
                              </a:solidFill>
                              <a:effectLst/>
                              <a:latin typeface="+mn-lt"/>
                            </a:rPr>
                            <a:t>-5x10</a:t>
                          </a:r>
                          <a:r>
                            <a:rPr lang="en-US" sz="1800" baseline="30000" dirty="0">
                              <a:solidFill>
                                <a:schemeClr val="tx2"/>
                              </a:solidFill>
                              <a:effectLst/>
                              <a:latin typeface="+mn-lt"/>
                            </a:rPr>
                            <a:t>-2</a:t>
                          </a:r>
                          <a:r>
                            <a:rPr lang="en-US" sz="1800" dirty="0">
                              <a:solidFill>
                                <a:schemeClr val="tx2"/>
                              </a:solidFill>
                              <a:effectLst/>
                              <a:latin typeface="+mn-lt"/>
                            </a:rPr>
                            <a:t> &lt; </a:t>
                          </a:r>
                          <a:r>
                            <a:rPr lang="en-GB" sz="1800" dirty="0">
                              <a:solidFill>
                                <a:schemeClr val="tx2"/>
                              </a:solidFill>
                              <a:effectLst/>
                              <a:latin typeface="+mn-lt"/>
                            </a:rPr>
                            <a:t>α &lt; </a:t>
                          </a:r>
                          <a:r>
                            <a:rPr lang="en-US" sz="1800" dirty="0">
                              <a:solidFill>
                                <a:schemeClr val="tx2"/>
                              </a:solidFill>
                              <a:effectLst/>
                              <a:latin typeface="+mn-lt"/>
                            </a:rPr>
                            <a:t>5x10</a:t>
                          </a:r>
                          <a:r>
                            <a:rPr lang="en-US" sz="1800" baseline="30000" dirty="0">
                              <a:solidFill>
                                <a:schemeClr val="tx2"/>
                              </a:solidFill>
                              <a:effectLst/>
                              <a:latin typeface="+mn-lt"/>
                            </a:rPr>
                            <a:t>-2</a:t>
                          </a:r>
                          <a:endParaRPr lang="de-DE" sz="1800" dirty="0">
                            <a:solidFill>
                              <a:schemeClr val="accent2"/>
                            </a:solidFill>
                            <a:effectLst/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B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48742">
                    <a:tc>
                      <a:txBody>
                        <a:bodyPr/>
                        <a:lstStyle/>
                        <a:p>
                          <a:pPr indent="118745" algn="l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emittances at 630/250 MeV</a:t>
                          </a:r>
                          <a:endParaRPr lang="de-DE" sz="18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B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252000" algn="ctr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latin typeface="+mn-lt"/>
                            </a:rPr>
                            <a:t>120</a:t>
                          </a: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(Standard User)</a:t>
                          </a:r>
                          <a:b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</a:br>
                          <a:r>
                            <a:rPr lang="en-US" sz="18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latin typeface="+mn-lt"/>
                            </a:rPr>
                            <a:t>30 </a:t>
                          </a:r>
                          <a:r>
                            <a:rPr lang="en-US" sz="1800" dirty="0" err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latin typeface="+mn-lt"/>
                            </a:rPr>
                            <a:t>nmrad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(SSMB)</a:t>
                          </a:r>
                          <a:endParaRPr lang="de-DE" sz="1800" b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B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43288">
                    <a:tc>
                      <a:txBody>
                        <a:bodyPr/>
                        <a:lstStyle/>
                        <a:p>
                          <a:pPr indent="118745" algn="l">
                            <a:spcAft>
                              <a:spcPts val="0"/>
                            </a:spcAft>
                          </a:pPr>
                          <a:r>
                            <a:rPr lang="de-DE" sz="18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/>
                            </a:rPr>
                            <a:t>RF frequency</a:t>
                          </a:r>
                        </a:p>
                      </a:txBody>
                      <a:tcPr marL="68580" marR="68580" marT="0" marB="0" anchor="ctr">
                        <a:solidFill>
                          <a:srgbClr val="FFFB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252000" algn="ctr">
                            <a:spcAft>
                              <a:spcPts val="0"/>
                            </a:spcAft>
                          </a:pPr>
                          <a:r>
                            <a:rPr lang="de-DE" sz="1800" b="1" dirty="0">
                              <a:solidFill>
                                <a:schemeClr val="tx2"/>
                              </a:solidFill>
                              <a:effectLst/>
                              <a:latin typeface="+mn-lt"/>
                              <a:ea typeface="Times New Roman"/>
                            </a:rPr>
                            <a:t>500 MHz</a:t>
                          </a:r>
                        </a:p>
                      </a:txBody>
                      <a:tcPr marL="68580" marR="68580" marT="0" marB="0" anchor="ctr" anchorCtr="1">
                        <a:solidFill>
                          <a:srgbClr val="FFFB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2065617"/>
                      </a:ext>
                    </a:extLst>
                  </a:tr>
                  <a:tr h="343288">
                    <a:tc>
                      <a:txBody>
                        <a:bodyPr/>
                        <a:lstStyle/>
                        <a:p>
                          <a:pPr indent="118745" algn="l">
                            <a:spcAft>
                              <a:spcPts val="0"/>
                            </a:spcAft>
                          </a:pPr>
                          <a:r>
                            <a:rPr lang="de-DE" sz="18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/>
                            </a:rPr>
                            <a:t>One</a:t>
                          </a:r>
                          <a:r>
                            <a:rPr lang="de-DE" sz="18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/>
                            </a:rPr>
                            <a:t> </a:t>
                          </a:r>
                          <a:r>
                            <a:rPr lang="de-DE" sz="18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/>
                            </a:rPr>
                            <a:t>Undulator</a:t>
                          </a:r>
                          <a:r>
                            <a:rPr lang="de-DE" sz="18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/>
                            </a:rPr>
                            <a:t> </a:t>
                          </a:r>
                        </a:p>
                      </a:txBody>
                      <a:tcPr marL="68580" marR="68580" marT="0" marB="0" anchor="ctr">
                        <a:solidFill>
                          <a:srgbClr val="FFFB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252000" algn="ctr">
                            <a:spcAft>
                              <a:spcPts val="0"/>
                            </a:spcAft>
                          </a:pPr>
                          <a:r>
                            <a:rPr lang="de-DE" sz="1800" b="1" dirty="0">
                              <a:solidFill>
                                <a:schemeClr val="tx2"/>
                              </a:solidFill>
                              <a:effectLst/>
                              <a:latin typeface="+mn-lt"/>
                              <a:ea typeface="Times New Roman"/>
                            </a:rPr>
                            <a:t>U125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 </m:t>
                                  </m:r>
                                  <m:r>
                                    <a:rPr kumimoji="0" lang="de-DE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𝛌</m:t>
                                  </m:r>
                                </m:e>
                                <m:sub>
                                  <m: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𝑢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800" b="1" dirty="0">
                              <a:solidFill>
                                <a:schemeClr val="tx2"/>
                              </a:solidFill>
                              <a:effectLst/>
                              <a:latin typeface="+mn-lt"/>
                              <a:ea typeface="Times New Roman"/>
                            </a:rPr>
                            <a:t> = 125 mm</a:t>
                          </a:r>
                        </a:p>
                      </a:txBody>
                      <a:tcPr marL="68580" marR="68580" marT="0" marB="0" anchor="ctr" anchorCtr="1">
                        <a:solidFill>
                          <a:srgbClr val="FFFB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079596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elle 17">
                <a:extLst>
                  <a:ext uri="{FF2B5EF4-FFF2-40B4-BE49-F238E27FC236}">
                    <a16:creationId xmlns:a16="http://schemas.microsoft.com/office/drawing/2014/main" id="{21466744-5F8D-3D24-1EE4-FF9D95C1D1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1247772"/>
                  </p:ext>
                </p:extLst>
              </p:nvPr>
            </p:nvGraphicFramePr>
            <p:xfrm>
              <a:off x="287114" y="3218308"/>
              <a:ext cx="6682637" cy="2786661"/>
            </p:xfrm>
            <a:graphic>
              <a:graphicData uri="http://schemas.openxmlformats.org/drawingml/2006/table">
                <a:tbl>
                  <a:tblPr firstRow="1" firstCol="1" lastRow="1" lastCol="1" bandRow="1" bandCol="1">
                    <a:tableStyleId>{5C22544A-7EE6-4342-B048-85BDC9FD1C3A}</a:tableStyleId>
                  </a:tblPr>
                  <a:tblGrid>
                    <a:gridCol w="328777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9485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97331">
                    <a:tc>
                      <a:txBody>
                        <a:bodyPr/>
                        <a:lstStyle/>
                        <a:p>
                          <a:pPr indent="118745" algn="l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Circumference</a:t>
                          </a:r>
                          <a:endParaRPr lang="de-DE" sz="18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B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indent="118745" algn="ctr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latin typeface="+mn-lt"/>
                            </a:rPr>
                            <a:t>48 m</a:t>
                          </a:r>
                          <a:endParaRPr lang="de-DE" sz="1800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 anchorCtr="1">
                        <a:solidFill>
                          <a:srgbClr val="FFFB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indent="118745" algn="l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Revolution frequency</a:t>
                          </a:r>
                          <a:endParaRPr lang="de-DE" sz="18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B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8580" marR="68580" marT="0" marB="0" anchor="ctr" anchorCtr="1">
                        <a:blipFill>
                          <a:blip r:embed="rId3"/>
                          <a:stretch>
                            <a:fillRect l="-97127" t="-65556" r="-718" b="-3744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76954">
                    <a:tc>
                      <a:txBody>
                        <a:bodyPr/>
                        <a:lstStyle/>
                        <a:p>
                          <a:pPr indent="118745" algn="l"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Operational Energy</a:t>
                          </a:r>
                          <a:endParaRPr lang="de-DE" sz="18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B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118745" algn="ctr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latin typeface="+mn-lt"/>
                            </a:rPr>
                            <a:t>50 MeV 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to </a:t>
                          </a:r>
                          <a:r>
                            <a:rPr lang="en-US" sz="18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latin typeface="+mn-lt"/>
                            </a:rPr>
                            <a:t>630 MeV</a:t>
                          </a:r>
                          <a:endParaRPr lang="de-DE" sz="1800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B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28520">
                    <a:tc>
                      <a:txBody>
                        <a:bodyPr/>
                        <a:lstStyle/>
                        <a:p>
                          <a:pPr indent="118745" algn="l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Mom. Comp. Factor </a:t>
                          </a:r>
                        </a:p>
                      </a:txBody>
                      <a:tcPr marL="68580" marR="68580" marT="0" marB="0" anchor="ctr">
                        <a:solidFill>
                          <a:srgbClr val="FFFB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118745" algn="ctr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2"/>
                              </a:solidFill>
                              <a:effectLst/>
                              <a:latin typeface="+mn-lt"/>
                            </a:rPr>
                            <a:t>-5x10</a:t>
                          </a:r>
                          <a:r>
                            <a:rPr lang="en-US" sz="1800" baseline="30000" dirty="0">
                              <a:solidFill>
                                <a:schemeClr val="tx2"/>
                              </a:solidFill>
                              <a:effectLst/>
                              <a:latin typeface="+mn-lt"/>
                            </a:rPr>
                            <a:t>-2</a:t>
                          </a:r>
                          <a:r>
                            <a:rPr lang="en-US" sz="1800" dirty="0">
                              <a:solidFill>
                                <a:schemeClr val="tx2"/>
                              </a:solidFill>
                              <a:effectLst/>
                              <a:latin typeface="+mn-lt"/>
                            </a:rPr>
                            <a:t> &lt; </a:t>
                          </a:r>
                          <a:r>
                            <a:rPr lang="en-GB" sz="1800" dirty="0">
                              <a:solidFill>
                                <a:schemeClr val="tx2"/>
                              </a:solidFill>
                              <a:effectLst/>
                              <a:latin typeface="+mn-lt"/>
                            </a:rPr>
                            <a:t>α &lt; </a:t>
                          </a:r>
                          <a:r>
                            <a:rPr lang="en-US" sz="1800" dirty="0">
                              <a:solidFill>
                                <a:schemeClr val="tx2"/>
                              </a:solidFill>
                              <a:effectLst/>
                              <a:latin typeface="+mn-lt"/>
                            </a:rPr>
                            <a:t>5x10</a:t>
                          </a:r>
                          <a:r>
                            <a:rPr lang="en-US" sz="1800" baseline="30000" dirty="0">
                              <a:solidFill>
                                <a:schemeClr val="tx2"/>
                              </a:solidFill>
                              <a:effectLst/>
                              <a:latin typeface="+mn-lt"/>
                            </a:rPr>
                            <a:t>-2</a:t>
                          </a:r>
                          <a:endParaRPr lang="de-DE" sz="1800" dirty="0">
                            <a:solidFill>
                              <a:schemeClr val="accent2"/>
                            </a:solidFill>
                            <a:effectLst/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B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indent="118745" algn="l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emittances at 630/250 MeV</a:t>
                          </a:r>
                          <a:endParaRPr lang="de-DE" sz="18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B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252000" algn="ctr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latin typeface="+mn-lt"/>
                            </a:rPr>
                            <a:t>120</a:t>
                          </a: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(Standard User)</a:t>
                          </a:r>
                          <a:b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</a:br>
                          <a:r>
                            <a:rPr lang="en-US" sz="18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latin typeface="+mn-lt"/>
                            </a:rPr>
                            <a:t>30 </a:t>
                          </a:r>
                          <a:r>
                            <a:rPr lang="en-US" sz="1800" dirty="0" err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latin typeface="+mn-lt"/>
                            </a:rPr>
                            <a:t>nmrad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(SSMB)</a:t>
                          </a:r>
                          <a:endParaRPr lang="de-DE" sz="1800" b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B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43288">
                    <a:tc>
                      <a:txBody>
                        <a:bodyPr/>
                        <a:lstStyle/>
                        <a:p>
                          <a:pPr indent="118745" algn="l">
                            <a:spcAft>
                              <a:spcPts val="0"/>
                            </a:spcAft>
                          </a:pPr>
                          <a:r>
                            <a:rPr lang="de-DE" sz="18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/>
                            </a:rPr>
                            <a:t>RF frequency</a:t>
                          </a:r>
                        </a:p>
                      </a:txBody>
                      <a:tcPr marL="68580" marR="68580" marT="0" marB="0" anchor="ctr">
                        <a:solidFill>
                          <a:srgbClr val="FFFB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252000" algn="ctr">
                            <a:spcAft>
                              <a:spcPts val="0"/>
                            </a:spcAft>
                          </a:pPr>
                          <a:r>
                            <a:rPr lang="de-DE" sz="1800" b="1" dirty="0">
                              <a:solidFill>
                                <a:schemeClr val="tx2"/>
                              </a:solidFill>
                              <a:effectLst/>
                              <a:latin typeface="+mn-lt"/>
                              <a:ea typeface="Times New Roman"/>
                            </a:rPr>
                            <a:t>500 MHz</a:t>
                          </a:r>
                        </a:p>
                      </a:txBody>
                      <a:tcPr marL="68580" marR="68580" marT="0" marB="0" anchor="ctr" anchorCtr="1">
                        <a:solidFill>
                          <a:srgbClr val="FFFB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2065617"/>
                      </a:ext>
                    </a:extLst>
                  </a:tr>
                  <a:tr h="343288">
                    <a:tc>
                      <a:txBody>
                        <a:bodyPr/>
                        <a:lstStyle/>
                        <a:p>
                          <a:pPr indent="118745" algn="l">
                            <a:spcAft>
                              <a:spcPts val="0"/>
                            </a:spcAft>
                          </a:pPr>
                          <a:r>
                            <a:rPr lang="de-DE" sz="18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/>
                            </a:rPr>
                            <a:t>One</a:t>
                          </a:r>
                          <a:r>
                            <a:rPr lang="de-DE" sz="18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/>
                            </a:rPr>
                            <a:t> </a:t>
                          </a:r>
                          <a:r>
                            <a:rPr lang="de-DE" sz="18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/>
                            </a:rPr>
                            <a:t>Undulator</a:t>
                          </a:r>
                          <a:r>
                            <a:rPr lang="de-DE" sz="18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/>
                            </a:rPr>
                            <a:t> </a:t>
                          </a:r>
                        </a:p>
                      </a:txBody>
                      <a:tcPr marL="68580" marR="68580" marT="0" marB="0" anchor="ctr">
                        <a:solidFill>
                          <a:srgbClr val="FFFB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8580" marR="68580" marT="0" marB="0" anchor="ctr" anchorCtr="1">
                        <a:blipFill>
                          <a:blip r:embed="rId3"/>
                          <a:stretch>
                            <a:fillRect l="-97127" t="-722807" r="-718" b="-298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079596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feld 19">
            <a:extLst>
              <a:ext uri="{FF2B5EF4-FFF2-40B4-BE49-F238E27FC236}">
                <a16:creationId xmlns:a16="http://schemas.microsoft.com/office/drawing/2014/main" id="{0E5D2853-9B00-507E-4329-A1CB609738C8}"/>
              </a:ext>
            </a:extLst>
          </p:cNvPr>
          <p:cNvSpPr txBox="1"/>
          <p:nvPr/>
        </p:nvSpPr>
        <p:spPr>
          <a:xfrm>
            <a:off x="-237122" y="1975314"/>
            <a:ext cx="6986502" cy="858608"/>
          </a:xfrm>
          <a:prstGeom prst="rect">
            <a:avLst/>
          </a:prstGeom>
          <a:noFill/>
        </p:spPr>
        <p:txBody>
          <a:bodyPr wrap="square" rtlCol="0" anchor="t" anchorCtr="1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user operation since 2008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owned by PTB, designed &amp; operated by HZB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38w/a standard operation, 8 weeks special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baseline="300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baseline="30000" dirty="0">
              <a:solidFill>
                <a:schemeClr val="accent2"/>
              </a:solidFill>
            </a:endParaRPr>
          </a:p>
        </p:txBody>
      </p:sp>
      <p:pic>
        <p:nvPicPr>
          <p:cNvPr id="9" name="Grafik 5">
            <a:extLst>
              <a:ext uri="{FF2B5EF4-FFF2-40B4-BE49-F238E27FC236}">
                <a16:creationId xmlns:a16="http://schemas.microsoft.com/office/drawing/2014/main" id="{26F78743-5269-47F2-04C6-B95E1388FD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71" y="3165818"/>
            <a:ext cx="3973885" cy="3186991"/>
          </a:xfrm>
          <a:prstGeom prst="rect">
            <a:avLst/>
          </a:prstGeom>
        </p:spPr>
      </p:pic>
      <p:sp>
        <p:nvSpPr>
          <p:cNvPr id="10" name="Rectangle 14">
            <a:extLst>
              <a:ext uri="{FF2B5EF4-FFF2-40B4-BE49-F238E27FC236}">
                <a16:creationId xmlns:a16="http://schemas.microsoft.com/office/drawing/2014/main" id="{E3839D8E-FA69-2C98-7BF9-2CBFC59A9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3411" y="139719"/>
            <a:ext cx="2393618" cy="295466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altLang="de-DE" sz="1200" b="1" dirty="0" err="1">
                <a:latin typeface="+mn-lt"/>
              </a:rPr>
              <a:t>Metrology</a:t>
            </a:r>
            <a:r>
              <a:rPr lang="de-DE" altLang="de-DE" sz="1200" b="1" dirty="0">
                <a:latin typeface="+mn-lt"/>
              </a:rPr>
              <a:t> Light Source (MLS)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71BEDB-4EE4-B093-7E44-E653B38A2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2545" y="1161603"/>
            <a:ext cx="758022" cy="295466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altLang="de-DE" sz="1200" b="1" dirty="0">
                <a:latin typeface="+mn-lt"/>
              </a:rPr>
              <a:t>BESSYII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579E962-19DE-D862-D618-B942163F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96" y="571148"/>
            <a:ext cx="6016651" cy="1476375"/>
          </a:xfrm>
        </p:spPr>
        <p:txBody>
          <a:bodyPr/>
          <a:lstStyle/>
          <a:p>
            <a:r>
              <a:rPr lang="en-US" dirty="0"/>
              <a:t>Metrology Light Source</a:t>
            </a:r>
          </a:p>
        </p:txBody>
      </p:sp>
      <p:pic>
        <p:nvPicPr>
          <p:cNvPr id="13" name="Grafik 2">
            <a:extLst>
              <a:ext uri="{FF2B5EF4-FFF2-40B4-BE49-F238E27FC236}">
                <a16:creationId xmlns:a16="http://schemas.microsoft.com/office/drawing/2014/main" id="{DF86ADE4-7628-E0C1-2BA1-00CF28B934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45" b="-12445"/>
          <a:stretch/>
        </p:blipFill>
        <p:spPr>
          <a:xfrm>
            <a:off x="10691357" y="2018363"/>
            <a:ext cx="1398100" cy="1222374"/>
          </a:xfrm>
          <a:prstGeom prst="rect">
            <a:avLst/>
          </a:prstGeom>
          <a:noFill/>
        </p:spPr>
      </p:pic>
      <p:sp>
        <p:nvSpPr>
          <p:cNvPr id="14" name="Pfeil: nach unten 7">
            <a:extLst>
              <a:ext uri="{FF2B5EF4-FFF2-40B4-BE49-F238E27FC236}">
                <a16:creationId xmlns:a16="http://schemas.microsoft.com/office/drawing/2014/main" id="{F1C6D946-81C6-BE2D-73AC-BBAD973225E4}"/>
              </a:ext>
            </a:extLst>
          </p:cNvPr>
          <p:cNvSpPr/>
          <p:nvPr/>
        </p:nvSpPr>
        <p:spPr>
          <a:xfrm>
            <a:off x="10691356" y="368154"/>
            <a:ext cx="82463" cy="860481"/>
          </a:xfrm>
          <a:prstGeom prst="downArrow">
            <a:avLst/>
          </a:prstGeom>
          <a:solidFill>
            <a:srgbClr val="FFFFCC"/>
          </a:solidFill>
          <a:ln w="127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83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36098CF-7F6B-017A-F7F3-04B0C21E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Harmonic cavities for MLS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0546119-226A-17B0-F784-C232B90D25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49" y="288926"/>
            <a:ext cx="5000400" cy="224546"/>
          </a:xfrm>
        </p:spPr>
        <p:txBody>
          <a:bodyPr>
            <a:normAutofit/>
          </a:bodyPr>
          <a:lstStyle/>
          <a:p>
            <a:r>
              <a:rPr lang="en-GB"/>
              <a:t>Why harmonic cavities @ MLS?</a:t>
            </a:r>
          </a:p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40663-9AB7-20A4-6751-E57DD9A71FF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Markus Ries, HarmonLIP Workshop, MAXIV, 11.10.2022</a:t>
            </a:r>
          </a:p>
        </p:txBody>
      </p:sp>
      <p:pic>
        <p:nvPicPr>
          <p:cNvPr id="2" name="Grafik 9">
            <a:extLst>
              <a:ext uri="{FF2B5EF4-FFF2-40B4-BE49-F238E27FC236}">
                <a16:creationId xmlns:a16="http://schemas.microsoft.com/office/drawing/2014/main" id="{8CC21746-AD28-DC89-0F31-5678C88265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15374" y="31180"/>
            <a:ext cx="2274083" cy="186532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1D8D06E-496B-60B9-DD78-1FB0E26A3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598370" y="547957"/>
            <a:ext cx="841237" cy="500029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C125E0F8-09EF-95F7-61C6-8D8605197F0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28" y="3118585"/>
            <a:ext cx="3950740" cy="2015084"/>
          </a:xfrm>
          <a:prstGeom prst="rect">
            <a:avLst/>
          </a:prstGeom>
        </p:spPr>
      </p:pic>
      <p:pic>
        <p:nvPicPr>
          <p:cNvPr id="7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BB92D3AD-1C25-6D1A-70F6-70E45D4975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53"/>
          <a:stretch/>
        </p:blipFill>
        <p:spPr>
          <a:xfrm>
            <a:off x="7178432" y="4157475"/>
            <a:ext cx="4911025" cy="1721599"/>
          </a:xfrm>
          <a:prstGeom prst="rect">
            <a:avLst/>
          </a:prstGeom>
        </p:spPr>
      </p:pic>
      <p:sp>
        <p:nvSpPr>
          <p:cNvPr id="8" name="Rechteck 8">
            <a:extLst>
              <a:ext uri="{FF2B5EF4-FFF2-40B4-BE49-F238E27FC236}">
                <a16:creationId xmlns:a16="http://schemas.microsoft.com/office/drawing/2014/main" id="{1469C1C3-754B-1398-C0EC-F6AE5FB9D805}"/>
              </a:ext>
            </a:extLst>
          </p:cNvPr>
          <p:cNvSpPr/>
          <p:nvPr/>
        </p:nvSpPr>
        <p:spPr>
          <a:xfrm>
            <a:off x="3899715" y="5917628"/>
            <a:ext cx="90280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/>
              <a:t>Deng, X., Chao, A., Feikes, J. </a:t>
            </a:r>
            <a:r>
              <a:rPr lang="en-GB" sz="1100" i="1"/>
              <a:t>et al.</a:t>
            </a:r>
            <a:r>
              <a:rPr lang="en-GB" sz="1100"/>
              <a:t> Experimental demonstration of the mechanism of steady-state microbunching. </a:t>
            </a:r>
            <a:r>
              <a:rPr lang="en-GB" sz="1100" i="1"/>
              <a:t>Nature</a:t>
            </a:r>
            <a:r>
              <a:rPr lang="en-GB" sz="1100"/>
              <a:t> </a:t>
            </a:r>
            <a:r>
              <a:rPr lang="en-GB" sz="1100" b="1"/>
              <a:t>590, </a:t>
            </a:r>
            <a:r>
              <a:rPr lang="en-GB" sz="1100"/>
              <a:t>576–579 (2021)</a:t>
            </a:r>
          </a:p>
        </p:txBody>
      </p:sp>
      <p:sp>
        <p:nvSpPr>
          <p:cNvPr id="10" name="Textfeld 19">
            <a:extLst>
              <a:ext uri="{FF2B5EF4-FFF2-40B4-BE49-F238E27FC236}">
                <a16:creationId xmlns:a16="http://schemas.microsoft.com/office/drawing/2014/main" id="{DB5E70FE-9B44-33E7-2E25-84C3897A57D0}"/>
              </a:ext>
            </a:extLst>
          </p:cNvPr>
          <p:cNvSpPr txBox="1"/>
          <p:nvPr/>
        </p:nvSpPr>
        <p:spPr>
          <a:xfrm>
            <a:off x="190576" y="1535614"/>
            <a:ext cx="7506236" cy="5016497"/>
          </a:xfrm>
          <a:prstGeom prst="rect">
            <a:avLst/>
          </a:prstGeom>
          <a:noFill/>
        </p:spPr>
        <p:txBody>
          <a:bodyPr wrap="square" rtlCol="0" anchor="t" anchorCtr="1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first storage ring </a:t>
            </a:r>
            <a:r>
              <a:rPr lang="en-GB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optimized for low alpha operation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by using a dedicated </a:t>
            </a:r>
            <a:r>
              <a:rPr lang="en-GB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sextupole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and octupole correction scheme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unique conditions for experimental ARD towards steady state microbunching  -&gt; necessary condition for SSMB: </a:t>
            </a:r>
            <a:r>
              <a:rPr lang="en-GB" dirty="0">
                <a:solidFill>
                  <a:srgbClr val="C0504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|α| ≤ 2x</a:t>
            </a:r>
            <a:r>
              <a:rPr lang="en-GB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10</a:t>
            </a:r>
            <a:r>
              <a:rPr lang="en-GB" baseline="300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regular and frequent user operation in low-alpha (CSR)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operation conditions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standard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homogeneous fill pattern,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 gap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decaying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low alpha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homogeneous fill pattern,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 gap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decaying beam, 160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SSMB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short train, 10 µA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aseline="30000" dirty="0">
              <a:solidFill>
                <a:schemeClr val="accent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D3FE49E9-6CC2-8728-7D9A-A6473C37F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3606" y="1131195"/>
            <a:ext cx="4911025" cy="306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27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2F2F4A8D-082E-9DC6-12FF-72D129D73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Harmonic EU cavity</a:t>
            </a:r>
            <a:endParaRPr lang="en-DE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0287E67-0764-2192-B9F3-2583FC6AA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ALBA Active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collaboration ALBA/HZB/DESY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under 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 operation at BESSY II at this very moment</a:t>
            </a:r>
            <a:br>
              <a:rPr lang="en-US" sz="1800" dirty="0"/>
            </a:br>
            <a:r>
              <a:rPr lang="en-US" sz="1800" dirty="0"/>
              <a:t>(parked at -4.5 rev. harmonic, transmitter off)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96AE65A-FDE1-B8BC-4DF1-91D3507C0D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799326"/>
            <a:ext cx="5518150" cy="828675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 talk of Alexander </a:t>
            </a:r>
            <a:r>
              <a:rPr lang="en-US" dirty="0" err="1">
                <a:sym typeface="Wingdings" panose="05000000000000000000" pitchFamily="2" charset="2"/>
              </a:rPr>
              <a:t>Matveenko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today 15:55</a:t>
            </a:r>
            <a:endParaRPr lang="en-DE" dirty="0"/>
          </a:p>
        </p:txBody>
      </p:sp>
      <p:pic>
        <p:nvPicPr>
          <p:cNvPr id="12" name="Chart Placeholder 11">
            <a:extLst>
              <a:ext uri="{FF2B5EF4-FFF2-40B4-BE49-F238E27FC236}">
                <a16:creationId xmlns:a16="http://schemas.microsoft.com/office/drawing/2014/main" id="{C12DFDCA-EF95-F4EF-3F3E-C08CF6F2D1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2" b="8983"/>
          <a:stretch/>
        </p:blipFill>
        <p:spPr>
          <a:xfrm>
            <a:off x="6095999" y="1218334"/>
            <a:ext cx="5518150" cy="5038091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09EECD9-A161-981B-85EA-90AF9D3E38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49" y="288926"/>
            <a:ext cx="5000400" cy="224546"/>
          </a:xfrm>
        </p:spPr>
        <p:txBody>
          <a:bodyPr/>
          <a:lstStyle/>
          <a:p>
            <a:r>
              <a:rPr lang="en-US" dirty="0"/>
              <a:t>Prototype working at BESSY II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C84EC-0B6A-F7A3-9240-54D7F7F3C3C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Markus Ries, HarmonLIP Workshop, MAXIV, 11.10.2022</a:t>
            </a:r>
            <a:endParaRPr lang="de-DE"/>
          </a:p>
        </p:txBody>
      </p:sp>
      <p:pic>
        <p:nvPicPr>
          <p:cNvPr id="13" name="Picture Placeholder 48">
            <a:extLst>
              <a:ext uri="{FF2B5EF4-FFF2-40B4-BE49-F238E27FC236}">
                <a16:creationId xmlns:a16="http://schemas.microsoft.com/office/drawing/2014/main" id="{B1D02506-976C-7F87-258A-928051D37F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54" t="2703" r="-4054" b="2703"/>
          <a:stretch/>
        </p:blipFill>
        <p:spPr>
          <a:xfrm>
            <a:off x="4546255" y="3717375"/>
            <a:ext cx="1112706" cy="973618"/>
          </a:xfrm>
          <a:prstGeom prst="rect">
            <a:avLst/>
          </a:prstGeom>
          <a:noFill/>
        </p:spPr>
      </p:pic>
      <p:pic>
        <p:nvPicPr>
          <p:cNvPr id="14" name="Grafik 1">
            <a:extLst>
              <a:ext uri="{FF2B5EF4-FFF2-40B4-BE49-F238E27FC236}">
                <a16:creationId xmlns:a16="http://schemas.microsoft.com/office/drawing/2014/main" id="{E657AC51-5D73-996A-573E-712B49E59A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780"/>
          <a:stretch/>
        </p:blipFill>
        <p:spPr>
          <a:xfrm>
            <a:off x="2354678" y="3834157"/>
            <a:ext cx="1754539" cy="740054"/>
          </a:xfrm>
          <a:prstGeom prst="rect">
            <a:avLst/>
          </a:prstGeom>
        </p:spPr>
      </p:pic>
      <p:pic>
        <p:nvPicPr>
          <p:cNvPr id="15" name="Picture 2" descr="ALBA">
            <a:extLst>
              <a:ext uri="{FF2B5EF4-FFF2-40B4-BE49-F238E27FC236}">
                <a16:creationId xmlns:a16="http://schemas.microsoft.com/office/drawing/2014/main" id="{C3E3A764-BB37-AD09-C570-B703AA33D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95" r="17895"/>
          <a:stretch>
            <a:fillRect/>
          </a:stretch>
        </p:blipFill>
        <p:spPr bwMode="auto">
          <a:xfrm>
            <a:off x="477639" y="3548214"/>
            <a:ext cx="144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727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HZB NE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186"/>
      </a:accent1>
      <a:accent2>
        <a:srgbClr val="6CABE9"/>
      </a:accent2>
      <a:accent3>
        <a:srgbClr val="D15E57"/>
      </a:accent3>
      <a:accent4>
        <a:srgbClr val="C6D970"/>
      </a:accent4>
      <a:accent5>
        <a:srgbClr val="BCD233"/>
      </a:accent5>
      <a:accent6>
        <a:srgbClr val="9AC6F3"/>
      </a:accent6>
      <a:hlink>
        <a:srgbClr val="002D4D"/>
      </a:hlink>
      <a:folHlink>
        <a:srgbClr val="F7652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1023</Words>
  <Application>Microsoft Office PowerPoint</Application>
  <PresentationFormat>Widescreen</PresentationFormat>
  <Paragraphs>188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 Math</vt:lpstr>
      <vt:lpstr>Source Sans Pro</vt:lpstr>
      <vt:lpstr>Source Sans Pro Light</vt:lpstr>
      <vt:lpstr>Source Sans Pro Semibold</vt:lpstr>
      <vt:lpstr>Office</vt:lpstr>
      <vt:lpstr>Harmonic cavities @ HZB</vt:lpstr>
      <vt:lpstr>PowerPoint Presentation</vt:lpstr>
      <vt:lpstr>BESSY II</vt:lpstr>
      <vt:lpstr>Harmonic cavities for BESSY II</vt:lpstr>
      <vt:lpstr>Stability &amp; beam loading</vt:lpstr>
      <vt:lpstr>BESSY III</vt:lpstr>
      <vt:lpstr>Metrology Light Source</vt:lpstr>
      <vt:lpstr>Harmonic cavities for MLS</vt:lpstr>
      <vt:lpstr>Harmonic EU cavity</vt:lpstr>
      <vt:lpstr>3.5th harmonic cavity @ 1.75 GHz</vt:lpstr>
      <vt:lpstr>Where do we go now with Harmonic cavities?</vt:lpstr>
      <vt:lpstr>Mid term future at BESSY II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Monica Mantel</dc:creator>
  <cp:lastModifiedBy>Ries, Markus</cp:lastModifiedBy>
  <cp:revision>226</cp:revision>
  <dcterms:created xsi:type="dcterms:W3CDTF">2021-07-30T13:31:34Z</dcterms:created>
  <dcterms:modified xsi:type="dcterms:W3CDTF">2022-10-11T06:21:53Z</dcterms:modified>
</cp:coreProperties>
</file>