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6" r:id="rId3"/>
    <p:sldId id="291" r:id="rId4"/>
    <p:sldId id="307" r:id="rId5"/>
    <p:sldId id="297" r:id="rId6"/>
    <p:sldId id="298" r:id="rId7"/>
    <p:sldId id="299" r:id="rId8"/>
    <p:sldId id="304" r:id="rId9"/>
    <p:sldId id="305" r:id="rId10"/>
    <p:sldId id="300" r:id="rId11"/>
    <p:sldId id="308" r:id="rId12"/>
    <p:sldId id="309" r:id="rId13"/>
    <p:sldId id="303" r:id="rId14"/>
    <p:sldId id="292" r:id="rId15"/>
    <p:sldId id="310" r:id="rId16"/>
    <p:sldId id="311" r:id="rId17"/>
    <p:sldId id="312" r:id="rId18"/>
    <p:sldId id="295" r:id="rId19"/>
    <p:sldId id="306" r:id="rId20"/>
    <p:sldId id="302" r:id="rId21"/>
    <p:sldId id="258" r:id="rId22"/>
    <p:sldId id="271" r:id="rId23"/>
    <p:sldId id="279" r:id="rId24"/>
    <p:sldId id="294" r:id="rId25"/>
    <p:sldId id="286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ørgen S. Nielse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6449" autoAdjust="0"/>
  </p:normalViewPr>
  <p:slideViewPr>
    <p:cSldViewPr snapToGrid="0">
      <p:cViewPr varScale="1">
        <p:scale>
          <a:sx n="129" d="100"/>
          <a:sy n="129" d="100"/>
        </p:scale>
        <p:origin x="21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9394FC49-F78B-4FF8-9376-C50452A67C20}" type="datetimeFigureOut">
              <a:rPr lang="en-US" smtClean="0"/>
              <a:pPr/>
              <a:t>10/10/2022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601EEC0-E54E-44B5-A782-C2E380877E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23E2BB9-0C65-4730-8E9B-671617FA6CA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A5EF1139-C632-4E0A-8166-EED5B8673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(Raw) Cavity scans are from \\isasvr14\isadfs\Nat_ISA-Astrid2\AccPhys\RF\LandauCavity\191217-HOMinvestigations\191231a-RevHarmTuningScan\RawAnalyzerScreens, rHarmTscan_43_h48 and _h177 (20°C, detuning setpoint is 400 kHz), see ELOG 1438</a:t>
            </a:r>
            <a:br>
              <a:rPr lang="en-US" dirty="0"/>
            </a:br>
            <a:r>
              <a:rPr lang="en-US" dirty="0"/>
              <a:t>      Rev. harm. 177 resonance is taken as the middle of the sharp flank.</a:t>
            </a:r>
          </a:p>
          <a:p>
            <a:r>
              <a:rPr lang="da-DK" dirty="0" err="1"/>
              <a:t>Calculated</a:t>
            </a:r>
            <a:r>
              <a:rPr lang="da-DK" dirty="0"/>
              <a:t> plot of </a:t>
            </a:r>
            <a:r>
              <a:rPr lang="da-DK" dirty="0" err="1"/>
              <a:t>main</a:t>
            </a:r>
            <a:r>
              <a:rPr lang="da-DK" dirty="0"/>
              <a:t> and revHarm177 </a:t>
            </a:r>
            <a:r>
              <a:rPr lang="da-DK" dirty="0" err="1"/>
              <a:t>resonances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from \\isasvr14\isadfs\Nat_ISA-Astrid2\AccPhys\RF\LandauCavity\191217-HOMinvestigations\191231a-RevHarmTuningScan\calculations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MRS441 camera picture is MRS441CAM_220925_191316_180mA_scr.png from \\isasvr14\isadfs\Nat_ISA-Astrid2\AccPhys\Instabilities\BeamModeMeas\220921-OptimizeWithSmallCooler_Scope06\220925g-Accum180mA_noScopeData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2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is EvenFill_VsBeamcurrent_fSync.png from \\isasvr14\isadfs\Nat_ISA-Astrid2\AccPhys\Instabilities\BeamModeMeas\220921-OptimizeWithSmallCooler_Scope06\analyse\HarmonLIPworkshop\Comparison20and30degC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6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\\isasvr14\isadfs\Nat_ISA-Astrid2\AccPhys\Instabilities\BeamModeMeas\220621-Scope03with3moreSignals\220624c-BeamAccumAtLandau400kHz\BeamModeData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\\isasvr14\isadfs\Nat_ISA-Astrid2\AccPhys\Instabilities\BeamModeMeas\220921-OptimizeWithSmallCooler_Scope06\220925d-BeamAccumAtLandau320kHz30degC\BeamModeData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6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is EvenFill_VsLandauDetune_fSync.png from \\isasvr14\isadfs\Nat_ISA-Astrid2\AccPhys\Instabilities\BeamModeMeas\220621-Scope03with3moreSignals\analyse\CSdata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9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\\isasvr14\isadfs\Nat_ISA-Astrid2\AccPhys\Instabilities\BeamModeMeas\220621-Scope03with3moreSignals\analyse\CSdata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94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8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9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4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Before</a:t>
            </a:r>
            <a:r>
              <a:rPr lang="da-DK" baseline="0" dirty="0"/>
              <a:t> Landau </a:t>
            </a:r>
            <a:r>
              <a:rPr lang="da-DK" baseline="0" dirty="0" err="1"/>
              <a:t>cavity</a:t>
            </a:r>
            <a:r>
              <a:rPr lang="da-DK" baseline="0" dirty="0"/>
              <a:t>: data is from 150304</a:t>
            </a:r>
          </a:p>
          <a:p>
            <a:r>
              <a:rPr lang="da-DK" baseline="0" dirty="0"/>
              <a:t>With Landau </a:t>
            </a:r>
            <a:r>
              <a:rPr lang="da-DK" baseline="0" dirty="0" err="1"/>
              <a:t>cavity</a:t>
            </a:r>
            <a:r>
              <a:rPr lang="da-DK" baseline="0" dirty="0"/>
              <a:t>: data is from 150924 (</a:t>
            </a:r>
            <a:r>
              <a:rPr lang="da-DK" baseline="0" dirty="0" err="1"/>
              <a:t>stored</a:t>
            </a:r>
            <a:r>
              <a:rPr lang="da-DK" baseline="0" dirty="0"/>
              <a:t> in \\isa\data\Astrid2\AccPhys\Instabilities\BeamModeMeas\150911-SingleChMeasWithLandauCavity\150924a-UserBeam120mA\BeamModeData)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before Landau cavity is from \\isasvr14\isadfs\Nat_ISA-Astrid2\AccPhys\Instabilities\BeamModeMeas\150304-OneChannelMeasurements\RePlot_221005_forHarmonLIP\150304d-DecayingBeam</a:t>
            </a:r>
          </a:p>
          <a:p>
            <a:r>
              <a:rPr lang="da-DK" dirty="0"/>
              <a:t>Data from </a:t>
            </a:r>
            <a:r>
              <a:rPr lang="da-DK" dirty="0" err="1"/>
              <a:t>after</a:t>
            </a:r>
            <a:r>
              <a:rPr lang="da-DK" dirty="0"/>
              <a:t> Landau </a:t>
            </a:r>
            <a:r>
              <a:rPr lang="da-DK" dirty="0" err="1"/>
              <a:t>cavity</a:t>
            </a:r>
            <a:r>
              <a:rPr lang="da-DK" dirty="0"/>
              <a:t> is from \\\isasvr14\isadfs\Nat_ISA-Astrid2\AccPhys\Instabilities\BeamModeMeas\150911-SingleChMeasWithLandauCavity\RePlot_221005_forHarmonLIP\150924a-UserBeam120mA (BeamModeUBXsum_20150924T103653_122mA)</a:t>
            </a:r>
          </a:p>
          <a:p>
            <a:r>
              <a:rPr lang="da-DK" dirty="0"/>
              <a:t>MRS441 camera </a:t>
            </a:r>
            <a:r>
              <a:rPr lang="da-DK" dirty="0" err="1"/>
              <a:t>picture</a:t>
            </a:r>
            <a:r>
              <a:rPr lang="da-DK" dirty="0"/>
              <a:t> for </a:t>
            </a:r>
            <a:r>
              <a:rPr lang="da-DK" dirty="0" err="1"/>
              <a:t>Before</a:t>
            </a:r>
            <a:r>
              <a:rPr lang="da-DK" dirty="0"/>
              <a:t> Landau </a:t>
            </a:r>
            <a:r>
              <a:rPr lang="da-DK" dirty="0" err="1"/>
              <a:t>cavity</a:t>
            </a:r>
            <a:r>
              <a:rPr lang="da-DK" dirty="0"/>
              <a:t> is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MRS441 camera </a:t>
            </a:r>
            <a:r>
              <a:rPr lang="da-DK" dirty="0" err="1"/>
              <a:t>picture</a:t>
            </a:r>
            <a:r>
              <a:rPr lang="da-DK" dirty="0"/>
              <a:t> for With Landau </a:t>
            </a:r>
            <a:r>
              <a:rPr lang="da-DK" dirty="0" err="1"/>
              <a:t>cavity</a:t>
            </a:r>
            <a:r>
              <a:rPr lang="da-DK" dirty="0"/>
              <a:t> is 160120_085846-ScrDumpOfMRS441videoProgram.png from \\isasvr14\isadfs\Nat_ISA-Astrid2\AccPhys\Diagnostics\MRS\160119-NewFitsChangesBeamsizes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is 220622b-LandauScan_180mA_LandauAmplitudes.png from \\isasvr14\isadfs\Nat_ISA-Astrid2\AccPhys\Instabilities\BeamModeMeas\220621-Scope03with3moreSignals\220622b-LandauScan_180mA\analyse\FFTplots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is LandauScan_LandauCavModeAmplitudes.png from \\isasvr14\isadfs\Nat_ISA-Astrid2\AccPhys\Instabilities\BeamModeMeas\220621-Scope03with3moreSignals\analyse\LandauFFTplots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is BeamCurrentAccum_LandauCavModeAmplitudes.png from \\isasvr14\isadfs\Nat_ISA-Astrid2\AccPhys\Instabilities\BeamModeMeas\220621-Scope03with3moreSignals\analyse\LandauFFTplots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5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is EvenFill_VsBeamcurrent_fSync.png from \\isasvr14\isadfs\Nat_ISA-Astrid2\AccPhys\Instabilities\BeamModeMeas\220621-Scope03with3moreSignals\analyse\CSdata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ISA3Dss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CD74E-AB9E-4037-B9AF-D421D1D10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BA442-8D4E-4B5C-8575-D516FACDA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547383"/>
            <a:ext cx="4261357" cy="225686"/>
          </a:xfrm>
        </p:spPr>
        <p:txBody>
          <a:bodyPr/>
          <a:lstStyle/>
          <a:p>
            <a:pPr>
              <a:defRPr/>
            </a:pPr>
            <a:r>
              <a:rPr lang="en-US" dirty="0"/>
              <a:t>ESLS-RF 16 (9-10/9 2012), ASTRID/ASTRID2 RF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547383"/>
            <a:ext cx="365760" cy="225686"/>
          </a:xfrm>
        </p:spPr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B2662-3B56-4086-B104-4EED3E2CE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29AC5-4CAA-43F6-9450-1B1C874AC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8131-3310-4ED1-BFA8-93688FD0F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24B80-B14B-4990-84A4-8E191CD68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B619E-E2CE-4535-B95C-865C2930E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CCBB-8D8C-4DF7-B357-CF75C1BC8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015728-517F-4306-9F4A-4B86F50AC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7B5BFE-98B6-493F-888D-4EDFF79B3E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ISA3Dss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0545"/>
            <a:ext cx="7772400" cy="18297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ASTRID2 </a:t>
            </a: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Harmonic Cavity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57250" y="3100388"/>
            <a:ext cx="7429500" cy="2114550"/>
          </a:xfrm>
        </p:spPr>
        <p:txBody>
          <a:bodyPr/>
          <a:lstStyle/>
          <a:p>
            <a:pPr marR="0"/>
            <a:r>
              <a:rPr lang="en-US"/>
              <a:t>Jørgen S. Nielsen</a:t>
            </a:r>
          </a:p>
          <a:p>
            <a:pPr marR="0"/>
            <a:r>
              <a:rPr lang="en-US"/>
              <a:t>Center for Storage Ring Facilities (ISA)</a:t>
            </a:r>
          </a:p>
          <a:p>
            <a:pPr marR="0"/>
            <a:r>
              <a:rPr lang="en-US"/>
              <a:t>Aarhus University</a:t>
            </a:r>
          </a:p>
          <a:p>
            <a:pPr marR="0"/>
            <a:r>
              <a:rPr lang="en-US"/>
              <a:t>Denmark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86525"/>
            <a:ext cx="4249737" cy="2873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Have recorded all resonances with a network analyzer for  various cavity temperatures (baking the cavity)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Temperature dependance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4B1072E-54DA-461C-970E-7D2278056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8234"/>
            <a:ext cx="2579427" cy="1934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5ADA72-0344-4D4C-B167-0AA4FDB735D0}"/>
              </a:ext>
            </a:extLst>
          </p:cNvPr>
          <p:cNvSpPr txBox="1"/>
          <p:nvPr/>
        </p:nvSpPr>
        <p:spPr>
          <a:xfrm>
            <a:off x="377588" y="1781167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Main resonance</a:t>
            </a:r>
          </a:p>
          <a:p>
            <a:r>
              <a:rPr lang="en-US" sz="1400" dirty="0"/>
              <a:t>20°C, detune setpoint = 400 kHz</a:t>
            </a:r>
            <a:endParaRPr lang="da-DK" sz="1400" dirty="0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76A529F8-94C7-4F8D-88A8-8E7EC3B15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38499"/>
            <a:ext cx="2579427" cy="1934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FBFEC8-6718-4602-8CF5-E5FCEB7F9A0E}"/>
              </a:ext>
            </a:extLst>
          </p:cNvPr>
          <p:cNvSpPr txBox="1"/>
          <p:nvPr/>
        </p:nvSpPr>
        <p:spPr>
          <a:xfrm>
            <a:off x="377588" y="4368261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Rev. Harm. 177</a:t>
            </a:r>
          </a:p>
          <a:p>
            <a:r>
              <a:rPr lang="en-US" sz="1400" dirty="0"/>
              <a:t>20°C, detune setpoint = 400 kHz</a:t>
            </a:r>
            <a:endParaRPr lang="da-DK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E6B526-7A7B-45AE-80B7-B11FB5B13950}"/>
              </a:ext>
            </a:extLst>
          </p:cNvPr>
          <p:cNvGrpSpPr/>
          <p:nvPr/>
        </p:nvGrpSpPr>
        <p:grpSpPr>
          <a:xfrm>
            <a:off x="3036626" y="1750727"/>
            <a:ext cx="6283481" cy="5025176"/>
            <a:chOff x="3036626" y="1750727"/>
            <a:chExt cx="6283481" cy="5025176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62A90212-C8E3-4B4F-AF59-50831DFD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626" y="1750727"/>
              <a:ext cx="6283481" cy="502517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2FADFF-A3CC-47D6-8F1A-3D055A4CBF02}"/>
                </a:ext>
              </a:extLst>
            </p:cNvPr>
            <p:cNvSpPr txBox="1"/>
            <p:nvPr/>
          </p:nvSpPr>
          <p:spPr>
            <a:xfrm>
              <a:off x="6694631" y="2226019"/>
              <a:ext cx="213552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Calculation based on fits</a:t>
              </a:r>
              <a:endParaRPr lang="da-DK" sz="1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844B42-5B15-4B87-B808-B24C68201430}"/>
                </a:ext>
              </a:extLst>
            </p:cNvPr>
            <p:cNvSpPr/>
            <p:nvPr/>
          </p:nvSpPr>
          <p:spPr>
            <a:xfrm>
              <a:off x="6533107" y="3264324"/>
              <a:ext cx="69426" cy="69426"/>
            </a:xfrm>
            <a:prstGeom prst="ellipse">
              <a:avLst/>
            </a:prstGeom>
            <a:noFill/>
            <a:ln w="952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6B234A9-6DB6-4DE8-9212-DAD700F603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2533" y="2891213"/>
              <a:ext cx="426918" cy="363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F81313-F584-444D-BB23-9FF9BB6AB0AB}"/>
                </a:ext>
              </a:extLst>
            </p:cNvPr>
            <p:cNvSpPr txBox="1"/>
            <p:nvPr/>
          </p:nvSpPr>
          <p:spPr>
            <a:xfrm>
              <a:off x="6948488" y="260692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Nominal</a:t>
              </a:r>
              <a:endParaRPr lang="da-DK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E560BE-95EF-436D-87AD-3AA1B7D6EDFA}"/>
                </a:ext>
              </a:extLst>
            </p:cNvPr>
            <p:cNvSpPr/>
            <p:nvPr/>
          </p:nvSpPr>
          <p:spPr>
            <a:xfrm>
              <a:off x="6108940" y="3259141"/>
              <a:ext cx="69426" cy="6942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5CF872-49F1-41C1-A8A0-820A29D9294C}"/>
                </a:ext>
              </a:extLst>
            </p:cNvPr>
            <p:cNvSpPr txBox="1"/>
            <p:nvPr/>
          </p:nvSpPr>
          <p:spPr>
            <a:xfrm>
              <a:off x="5429486" y="2320268"/>
              <a:ext cx="96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Cooling</a:t>
              </a:r>
              <a:endParaRPr lang="da-DK" dirty="0">
                <a:solidFill>
                  <a:schemeClr val="accent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19D5EE-D7BD-4417-8CF1-0D686DD1D8F7}"/>
                </a:ext>
              </a:extLst>
            </p:cNvPr>
            <p:cNvCxnSpPr>
              <a:cxnSpLocks/>
            </p:cNvCxnSpPr>
            <p:nvPr/>
          </p:nvCxnSpPr>
          <p:spPr>
            <a:xfrm>
              <a:off x="5999517" y="2605617"/>
              <a:ext cx="107858" cy="62647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D6F62A-2364-4984-93ED-769B3966FC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1492" y="3403451"/>
              <a:ext cx="377114" cy="31391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221E7-51B0-49D5-863C-050B47FA953C}"/>
                </a:ext>
              </a:extLst>
            </p:cNvPr>
            <p:cNvSpPr txBox="1"/>
            <p:nvPr/>
          </p:nvSpPr>
          <p:spPr>
            <a:xfrm>
              <a:off x="7707045" y="340602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Heating</a:t>
              </a:r>
              <a:endParaRPr lang="da-DK" dirty="0">
                <a:solidFill>
                  <a:schemeClr val="accent3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0855930-6C92-4FBA-996C-463CA52DFAD1}"/>
                </a:ext>
              </a:extLst>
            </p:cNvPr>
            <p:cNvSpPr/>
            <p:nvPr/>
          </p:nvSpPr>
          <p:spPr>
            <a:xfrm>
              <a:off x="6294059" y="3846594"/>
              <a:ext cx="69426" cy="69426"/>
            </a:xfrm>
            <a:prstGeom prst="ellipse">
              <a:avLst/>
            </a:prstGeom>
            <a:noFill/>
            <a:ln w="9525">
              <a:solidFill>
                <a:schemeClr val="accent3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0B29F2-6647-4B72-813C-C2B70B86F9FC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6396417" y="3590688"/>
              <a:ext cx="1310628" cy="29061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B07F224-DBF0-492D-8079-684C7AFA9E09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4629871"/>
              <a:ext cx="842372" cy="61312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DBCE3E-3141-48FE-82B1-8B4AFE22C8F7}"/>
                </a:ext>
              </a:extLst>
            </p:cNvPr>
            <p:cNvSpPr/>
            <p:nvPr/>
          </p:nvSpPr>
          <p:spPr>
            <a:xfrm>
              <a:off x="5429486" y="3846594"/>
              <a:ext cx="69426" cy="69426"/>
            </a:xfrm>
            <a:prstGeom prst="ellipse">
              <a:avLst/>
            </a:prstGeom>
            <a:noFill/>
            <a:ln w="952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43BBB2-5D84-4F5C-9E89-26880E332F9F}"/>
              </a:ext>
            </a:extLst>
          </p:cNvPr>
          <p:cNvSpPr txBox="1"/>
          <p:nvPr/>
        </p:nvSpPr>
        <p:spPr>
          <a:xfrm>
            <a:off x="5050217" y="6360956"/>
            <a:ext cx="22958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Cavity detune set [kHz]</a:t>
            </a:r>
            <a:endParaRPr lang="da-DK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46856-5FF5-46BB-BF0E-4D1C55D69E2F}"/>
              </a:ext>
            </a:extLst>
          </p:cNvPr>
          <p:cNvSpPr txBox="1"/>
          <p:nvPr/>
        </p:nvSpPr>
        <p:spPr>
          <a:xfrm rot="16200000">
            <a:off x="2173673" y="3994113"/>
            <a:ext cx="26260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Cavity actual detune [kHz]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4542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In August 2022, a small (borrowed) cooler/heater (10-40°C) was installed for our 3</a:t>
            </a:r>
            <a:r>
              <a:rPr lang="en-US" sz="2000" baseline="30000" dirty="0">
                <a:solidFill>
                  <a:srgbClr val="0070C0"/>
                </a:solidFill>
              </a:rPr>
              <a:t>rd</a:t>
            </a:r>
            <a:r>
              <a:rPr lang="en-US" sz="2000" dirty="0">
                <a:solidFill>
                  <a:srgbClr val="0070C0"/>
                </a:solidFill>
              </a:rPr>
              <a:t> harm. cavity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By raising the 3</a:t>
            </a:r>
            <a:r>
              <a:rPr lang="en-US" sz="2000" baseline="30000" dirty="0">
                <a:solidFill>
                  <a:srgbClr val="002060"/>
                </a:solidFill>
              </a:rPr>
              <a:t>rd</a:t>
            </a:r>
            <a:r>
              <a:rPr lang="en-US" sz="2000" dirty="0">
                <a:solidFill>
                  <a:srgbClr val="002060"/>
                </a:solidFill>
              </a:rPr>
              <a:t> harm. cavity temperature (30-35°C) we can operate stable at smaller main resonance detuning (“jumping” below the RevHarm177 resonance)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Beam lifetime is better (~2.3 h @180 mA versus ~2.0 h earlier)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with a smaller and more stable horizontal beam size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The range with stable beam is (still) rather narrow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Unless careful with temperature, we see an increase in vertical beam size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It seems that LCBI modes are damped even more, but measurements are uncertain</a:t>
            </a:r>
          </a:p>
          <a:p>
            <a:pPr lvl="2"/>
            <a:r>
              <a:rPr lang="en-US" sz="1400" dirty="0">
                <a:solidFill>
                  <a:schemeClr val="accent6"/>
                </a:solidFill>
              </a:rPr>
              <a:t>Bunches are not always nice gaussians, so (automatically) finding the bunch crossing time is not always easy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Increased cavity temperature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D8D04-2EE8-4870-8FB0-FB2B233D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279" y="4607709"/>
            <a:ext cx="23431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4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Synchrotron frequency measurements are consistent for various cavity temperatures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 fontScale="90000"/>
          </a:bodyPr>
          <a:lstStyle/>
          <a:p>
            <a:r>
              <a:rPr lang="en-US" dirty="0"/>
              <a:t>Sync. freq. vary cav. temperature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402EC754-8306-4DD0-8922-50F963DF8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1549024"/>
            <a:ext cx="7019932" cy="52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At a Landau cavity temperature of 20°C beam parameters (lifetime, beam sizes, …) are only stable in a rather narrow range around a cavity detuning of 400 kHz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With a beam lifetime of ~2.0 h, and some jitter in horizontal beam size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At elevated temperatures (30-35°C) parameters can be found which give better beam lifetime and more stable beam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Presently beam lifetime is ~2.3 h, with a smaller and more stable horizontal beam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Vertically beam size is as earlier (at the right settings)</a:t>
            </a:r>
          </a:p>
          <a:p>
            <a:pPr lvl="1"/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We will have to build a dedicated cooler/heater system, which can go higher up in temperature (20-70°C)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We should expect some need for conditioning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1152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         </a:t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		</a:t>
            </a:r>
            <a:r>
              <a:rPr lang="en-US" sz="2800" dirty="0">
                <a:solidFill>
                  <a:srgbClr val="0070C0"/>
                </a:solidFill>
              </a:rPr>
              <a:t>Thank you for your attention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8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109728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         </a:t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Extra/spare slides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845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435A7EC7-E522-4F69-9690-09466C8A6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73" y="1429677"/>
            <a:ext cx="5333559" cy="39986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r>
              <a:rPr lang="en-US" sz="3200" dirty="0"/>
              <a:t>LCBI, 180 mA, Landau cav. at 20°C, detune 400 kHz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CE7CD967-EB2B-4E07-9762-EB3F341B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52" y="3784866"/>
            <a:ext cx="4099074" cy="3073134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279F3A3-D303-4991-A309-496178229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82"/>
            <a:ext cx="3869741" cy="290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1FF12B-5359-4BB7-A6BA-869ED2A90C60}"/>
              </a:ext>
            </a:extLst>
          </p:cNvPr>
          <p:cNvSpPr txBox="1"/>
          <p:nvPr/>
        </p:nvSpPr>
        <p:spPr>
          <a:xfrm>
            <a:off x="4921960" y="5647518"/>
            <a:ext cx="4593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220624c-BeamAccumAtLandau400kHz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11970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B5BAE5E8-49A8-4D75-A3D2-B0E09BCE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88" y="1739152"/>
            <a:ext cx="5588736" cy="41899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r>
              <a:rPr lang="en-US" sz="3200" dirty="0"/>
              <a:t>LCBI, 180 mA, Landau cav. at 30°C, detune set 320 kHz (actual 240 kHz)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542FFEA4-8525-459F-9799-B74083216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030"/>
            <a:ext cx="4093437" cy="3068908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8EC81ED-476B-47DB-A606-D1674A68E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" y="950259"/>
            <a:ext cx="4011214" cy="3007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D9BC13-B200-4F28-96E5-1BFD7D47409B}"/>
              </a:ext>
            </a:extLst>
          </p:cNvPr>
          <p:cNvSpPr txBox="1"/>
          <p:nvPr/>
        </p:nvSpPr>
        <p:spPr>
          <a:xfrm>
            <a:off x="4784142" y="6084356"/>
            <a:ext cx="3972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220925d-BeamAccumAtLandau320kHz30degC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6359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806450"/>
            <a:ext cx="8229600" cy="52008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All bunch positions can be found by finding all zero crossings</a:t>
            </a:r>
          </a:p>
          <a:p>
            <a:pPr lvl="1"/>
            <a:r>
              <a:rPr lang="en-US" dirty="0"/>
              <a:t>We can follow the oscillation of each bunch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3855" y="6541615"/>
            <a:ext cx="4261357" cy="225686"/>
          </a:xfrm>
        </p:spPr>
        <p:txBody>
          <a:bodyPr/>
          <a:lstStyle/>
          <a:p>
            <a:pPr>
              <a:defRPr/>
            </a:pPr>
            <a:r>
              <a:rPr lang="en-US" dirty="0"/>
              <a:t>ESLS XXIII (24-25/11 2015),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39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Longitudinal coupled bunch instability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565" y="2220067"/>
            <a:ext cx="4440230" cy="330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52651"/>
            <a:ext cx="4368800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\\isa\data\Astrid2\AccPhys\Instabilities\BeamModeMeas\150110-UBXandMix\Analyse\150111a-UBX145-EvenFill\BeamModeUBX_20150111T152820_10mA_modeAmplitude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 r="7168"/>
          <a:stretch/>
        </p:blipFill>
        <p:spPr bwMode="auto">
          <a:xfrm>
            <a:off x="1927186" y="4165600"/>
            <a:ext cx="3415779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0717" y="554168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Before</a:t>
            </a:r>
            <a:r>
              <a:rPr lang="da-DK" dirty="0"/>
              <a:t> Landau </a:t>
            </a:r>
            <a:r>
              <a:rPr lang="da-DK" dirty="0" err="1"/>
              <a:t>cavity</a:t>
            </a:r>
            <a:endParaRPr lang="da-DK" dirty="0"/>
          </a:p>
          <a:p>
            <a:r>
              <a:rPr lang="da-DK" dirty="0"/>
              <a:t>10 mA</a:t>
            </a:r>
          </a:p>
        </p:txBody>
      </p:sp>
    </p:spTree>
    <p:extLst>
      <p:ext uri="{BB962C8B-B14F-4D97-AF65-F5344CB8AC3E}">
        <p14:creationId xmlns:p14="http://schemas.microsoft.com/office/powerpoint/2010/main" val="124668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General trend is lower sync. freq. for lower detuning, but with other effects also taking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Synch. Freq. Vs cavity detuning</a:t>
            </a:r>
          </a:p>
        </p:txBody>
      </p:sp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68E59F2-A90A-423F-8282-979181D9E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69"/>
            <a:ext cx="8641429" cy="51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14400"/>
            <a:ext cx="5718413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Copy of MAX IV cavity, except 315 MHz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Cavity stub end diameter changed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Thanks to </a:t>
            </a:r>
            <a:r>
              <a:rPr lang="en-US" dirty="0" err="1">
                <a:solidFill>
                  <a:srgbClr val="00B050"/>
                </a:solidFill>
              </a:rPr>
              <a:t>Åke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 err="1">
                <a:solidFill>
                  <a:srgbClr val="00B050"/>
                </a:solidFill>
              </a:rPr>
              <a:t>MaxLab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Installed March 2015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Fixed cooling water temperature of ~20°C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(at the time)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ASTRID2 3</a:t>
            </a:r>
            <a:r>
              <a:rPr lang="en-US" baseline="30000" dirty="0"/>
              <a:t>rd</a:t>
            </a:r>
            <a:r>
              <a:rPr lang="en-US" dirty="0"/>
              <a:t> harm. cavity</a:t>
            </a:r>
          </a:p>
        </p:txBody>
      </p:sp>
      <p:pic>
        <p:nvPicPr>
          <p:cNvPr id="5122" name="Picture 2" descr="\\isa\data\Pictures\ASTRID2\RF\LandauCavity\150924-LandauCavityInTheRing\IMG_6874-reduc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/>
          <a:stretch/>
        </p:blipFill>
        <p:spPr bwMode="auto">
          <a:xfrm>
            <a:off x="6391000" y="3611603"/>
            <a:ext cx="2229666" cy="29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isa\data\Pictures\ASTRID2\RF\LandauCavity\141113-Mounted_on_stand\IMG_6727-reduced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53" y="3680918"/>
            <a:ext cx="2838893" cy="28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4632" y="331158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Installed in the 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90EC4-C1E3-4DF2-B0A3-1498CAFC6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375" y="737166"/>
            <a:ext cx="2932526" cy="23590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B109D6-6BA9-4A84-AF30-5EF2E0FA237B}"/>
              </a:ext>
            </a:extLst>
          </p:cNvPr>
          <p:cNvCxnSpPr>
            <a:cxnSpLocks/>
          </p:cNvCxnSpPr>
          <p:nvPr/>
        </p:nvCxnSpPr>
        <p:spPr>
          <a:xfrm flipV="1">
            <a:off x="6045958" y="1916703"/>
            <a:ext cx="1241948" cy="55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9D1846-71B5-4A1E-9E56-2CAA023250CE}"/>
              </a:ext>
            </a:extLst>
          </p:cNvPr>
          <p:cNvSpPr txBox="1"/>
          <p:nvPr/>
        </p:nvSpPr>
        <p:spPr>
          <a:xfrm>
            <a:off x="3368604" y="33515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installation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3DC58E55-F623-47AB-80E7-E5F6BE9C8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3229" y="238836"/>
            <a:ext cx="2694001" cy="2033515"/>
          </a:xfrm>
          <a:prstGeom prst="rect">
            <a:avLst/>
          </a:prstGeom>
        </p:spPr>
      </p:pic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63199671-187C-4124-AF74-6B27FADF7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4" y="990927"/>
            <a:ext cx="3166894" cy="23904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Other parameters (cav. at 20°C)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A7E85B45-37CF-4F41-8AFE-D190AE2AD8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39" y="994766"/>
            <a:ext cx="3224871" cy="2434233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BC1CED7A-E99C-4A07-8071-27A3367D6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2" y="4156912"/>
            <a:ext cx="3166896" cy="2390471"/>
          </a:xfrm>
          <a:prstGeom prst="rect">
            <a:avLst/>
          </a:prstGeo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29B022AC-AA6C-4C8A-A252-CF0B391695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39" y="4155878"/>
            <a:ext cx="3390103" cy="25589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0157B0-C7EE-497D-8CE4-B76A1CD9F585}"/>
              </a:ext>
            </a:extLst>
          </p:cNvPr>
          <p:cNvSpPr txBox="1"/>
          <p:nvPr/>
        </p:nvSpPr>
        <p:spPr>
          <a:xfrm>
            <a:off x="1268849" y="392965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beam size</a:t>
            </a:r>
            <a:endParaRPr lang="da-D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0D832-8B7C-4B16-A4CA-7753E948BCD1}"/>
              </a:ext>
            </a:extLst>
          </p:cNvPr>
          <p:cNvSpPr txBox="1"/>
          <p:nvPr/>
        </p:nvSpPr>
        <p:spPr>
          <a:xfrm>
            <a:off x="5351806" y="3929658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beam size</a:t>
            </a:r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69356-0CA8-406D-AA91-2F715E5C50E9}"/>
              </a:ext>
            </a:extLst>
          </p:cNvPr>
          <p:cNvSpPr txBox="1"/>
          <p:nvPr/>
        </p:nvSpPr>
        <p:spPr>
          <a:xfrm>
            <a:off x="4907738" y="77744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(minimum) Bunch length</a:t>
            </a:r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FAB82-B657-4879-9B99-0715BECAE0B5}"/>
              </a:ext>
            </a:extLst>
          </p:cNvPr>
          <p:cNvSpPr txBox="1"/>
          <p:nvPr/>
        </p:nvSpPr>
        <p:spPr>
          <a:xfrm>
            <a:off x="1469345" y="74206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lifetime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961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ASTRID2 is since 2013 the new synchrotron light source  in Aarhus, Denmark</a:t>
            </a:r>
          </a:p>
          <a:p>
            <a:r>
              <a:rPr lang="en-US" dirty="0">
                <a:solidFill>
                  <a:schemeClr val="accent1"/>
                </a:solidFill>
              </a:rPr>
              <a:t>ASTRID2 main parameters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Electron energy:	580 MeV</a:t>
            </a:r>
          </a:p>
          <a:p>
            <a:pPr lvl="1"/>
            <a:r>
              <a:rPr lang="en-US" dirty="0"/>
              <a:t>Emittance:		12 nm</a:t>
            </a:r>
          </a:p>
          <a:p>
            <a:pPr lvl="1"/>
            <a:r>
              <a:rPr lang="en-US" dirty="0"/>
              <a:t>Beam Current:		200 mA</a:t>
            </a:r>
          </a:p>
          <a:p>
            <a:pPr lvl="1"/>
            <a:r>
              <a:rPr lang="en-US" dirty="0"/>
              <a:t>Circumference:	45.7 m</a:t>
            </a:r>
          </a:p>
          <a:p>
            <a:pPr lvl="1"/>
            <a:r>
              <a:rPr lang="en-US" dirty="0"/>
              <a:t>6-fold symmetry</a:t>
            </a:r>
          </a:p>
          <a:p>
            <a:pPr lvl="2"/>
            <a:r>
              <a:rPr lang="en-US" dirty="0"/>
              <a:t>lattice: DBA with 12 combined function dipole magnets</a:t>
            </a:r>
          </a:p>
          <a:p>
            <a:pPr lvl="3"/>
            <a:r>
              <a:rPr lang="en-US" dirty="0"/>
              <a:t>Integrated quadrupole gradient</a:t>
            </a:r>
          </a:p>
          <a:p>
            <a:pPr lvl="1"/>
            <a:r>
              <a:rPr lang="en-US" dirty="0"/>
              <a:t>4 straight sections for insertion devices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Using ASTRID as booster (full energy injection)</a:t>
            </a:r>
          </a:p>
          <a:p>
            <a:pPr lvl="3"/>
            <a:r>
              <a:rPr lang="en-US" dirty="0"/>
              <a:t>Allows top-up operation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XXIII (24-25/11 2015),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ASTRID2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XXIII (24-25/11 2015),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ASTRID2 Layout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79" y="1095564"/>
            <a:ext cx="8457335" cy="49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14400"/>
            <a:ext cx="5060951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Installed March 2015</a:t>
            </a:r>
          </a:p>
          <a:p>
            <a:r>
              <a:rPr lang="en-US" dirty="0">
                <a:solidFill>
                  <a:schemeClr val="accent6"/>
                </a:solidFill>
              </a:rPr>
              <a:t>Prebaked (130°C)</a:t>
            </a:r>
          </a:p>
          <a:p>
            <a:r>
              <a:rPr lang="en-US" dirty="0">
                <a:solidFill>
                  <a:schemeClr val="accent6"/>
                </a:solidFill>
              </a:rPr>
              <a:t>Preconditioned with 100 W (~20 kV)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Multipactoring</a:t>
            </a:r>
            <a:r>
              <a:rPr lang="en-US" dirty="0">
                <a:solidFill>
                  <a:schemeClr val="accent4"/>
                </a:solidFill>
              </a:rPr>
              <a:t> around 10 W (200 V)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XXIII (24-25/11 2015),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Landau cavity</a:t>
            </a:r>
          </a:p>
        </p:txBody>
      </p:sp>
      <p:pic>
        <p:nvPicPr>
          <p:cNvPr id="5122" name="Picture 2" descr="\\isa\data\Pictures\ASTRID2\RF\LandauCavity\150924-LandauCavityInTheRing\IMG_6874-reduc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/>
          <a:stretch/>
        </p:blipFill>
        <p:spPr bwMode="auto">
          <a:xfrm>
            <a:off x="5556695" y="1943100"/>
            <a:ext cx="3387670" cy="44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isa\data\Pictures\ASTRID2\RF\LandauCavity\141113-Mounted_on_stand\IMG_6727-reduced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3544497"/>
            <a:ext cx="2838893" cy="28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272" y="15737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Installed in the 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02448"/>
            <a:ext cx="8438083" cy="53728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have strong longitudinal coupled instability</a:t>
            </a:r>
          </a:p>
          <a:p>
            <a:r>
              <a:rPr lang="en-US" dirty="0">
                <a:solidFill>
                  <a:schemeClr val="accent6"/>
                </a:solidFill>
              </a:rPr>
              <a:t>Mode amplitudes are up to ~0.1 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10 ns bunch separation</a:t>
            </a:r>
          </a:p>
          <a:p>
            <a:r>
              <a:rPr lang="en-US" dirty="0">
                <a:solidFill>
                  <a:srgbClr val="00B050"/>
                </a:solidFill>
              </a:rPr>
              <a:t>Threshold (beam current) is low (a few mA)</a:t>
            </a:r>
          </a:p>
          <a:p>
            <a:r>
              <a:rPr lang="en-US" dirty="0">
                <a:solidFill>
                  <a:srgbClr val="00B050"/>
                </a:solidFill>
              </a:rPr>
              <a:t>Through dispersion it gives strong horizontal oscillations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Clearly visible on our SR diagnostic camera (with short exposure time)</a:t>
            </a:r>
          </a:p>
          <a:p>
            <a:pPr lvl="2"/>
            <a:r>
              <a:rPr lang="en-US" sz="1800" dirty="0">
                <a:solidFill>
                  <a:srgbClr val="00B050"/>
                </a:solidFill>
              </a:rPr>
              <a:t>Dispersion = 0.18 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XXIII (24-25/11 2015),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r>
              <a:rPr lang="en-US" sz="3200" dirty="0"/>
              <a:t>Longitudinal coupled bunch instability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07" y="4796261"/>
            <a:ext cx="1907540" cy="190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6" y="4796261"/>
            <a:ext cx="2238375" cy="190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39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02448"/>
            <a:ext cx="8438083" cy="53728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Landau cavity is damping the instability a little, and it changes which modes are the strongest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can find a Landau detuning where the beam appears stable on our diagnostic camera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We are moving the oscillations higher up in frequency (where they are less apparent)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XXIII (24-25/11 2015), ASTRID2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r>
              <a:rPr lang="en-US" sz="3200" dirty="0"/>
              <a:t>Longitudinal coupled bunch instability</a:t>
            </a:r>
          </a:p>
        </p:txBody>
      </p:sp>
      <p:pic>
        <p:nvPicPr>
          <p:cNvPr id="1026" name="Picture 2" descr="\\isa\data\Astrid2\AccPhys\Instabilities\BeamModeMeas\150911-SingleChMeasWithLandauCavity\150924a-UserBeam120mA\BeamModeData\BeamModeUBXsum_20150924T103653_122mA_bunchPosi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58" y="3806494"/>
            <a:ext cx="3762884" cy="28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4109" y="3275107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Before</a:t>
            </a:r>
            <a:r>
              <a:rPr lang="da-DK" sz="1600" dirty="0"/>
              <a:t> Landau </a:t>
            </a:r>
            <a:r>
              <a:rPr lang="da-DK" sz="1600" dirty="0" err="1"/>
              <a:t>cavity</a:t>
            </a:r>
            <a:r>
              <a:rPr lang="da-DK" sz="1600" dirty="0"/>
              <a:t> (24 mA)</a:t>
            </a:r>
          </a:p>
          <a:p>
            <a:r>
              <a:rPr lang="da-DK" sz="1600" dirty="0"/>
              <a:t>Dominant mode: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0980" y="3263552"/>
            <a:ext cx="279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With Landau </a:t>
            </a:r>
            <a:r>
              <a:rPr lang="da-DK" sz="1600" dirty="0" err="1"/>
              <a:t>cavity</a:t>
            </a:r>
            <a:r>
              <a:rPr lang="da-DK" sz="1600" dirty="0"/>
              <a:t> (120 mA)</a:t>
            </a:r>
          </a:p>
          <a:p>
            <a:r>
              <a:rPr lang="da-DK" sz="1600" dirty="0"/>
              <a:t>Dominant mode: 15</a:t>
            </a:r>
          </a:p>
        </p:txBody>
      </p:sp>
      <p:pic>
        <p:nvPicPr>
          <p:cNvPr id="1027" name="Picture 3" descr="\\isa\data\Astrid2\AccPhys\Instabilities\BeamModeMeas\150304-OneChannelMeasurements\Analyse\150304d-DecayingBeam\BeamModeUBXsum_20150304T180352_24mA_bunchPositi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8" y="3830923"/>
            <a:ext cx="3730314" cy="27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3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Better lifetime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Before: 1.4 h @ 80 mA and 1.0 h @ 120 mA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After:   2.0 h @ 80 mA and 1.85 h @ 120 mA</a:t>
            </a:r>
          </a:p>
          <a:p>
            <a:r>
              <a:rPr lang="en-US" dirty="0">
                <a:solidFill>
                  <a:schemeClr val="accent1"/>
                </a:solidFill>
              </a:rPr>
              <a:t>More stable beam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Moved instabilities to higher frequencies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SR diagnostic camera (in control room) showed a more stable beam (and happy users)</a:t>
            </a:r>
          </a:p>
          <a:p>
            <a:r>
              <a:rPr lang="en-US" dirty="0">
                <a:solidFill>
                  <a:schemeClr val="accent4"/>
                </a:solidFill>
              </a:rPr>
              <a:t>Good tuning range is limited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Was for long using a detuning of around +400 kHz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     </a:t>
            </a:r>
            <a:r>
              <a:rPr lang="en-US" sz="1800" dirty="0">
                <a:solidFill>
                  <a:srgbClr val="00B050"/>
                </a:solidFill>
              </a:rPr>
              <a:t>(possible tuning range is ±500 kHz).</a:t>
            </a:r>
            <a:endParaRPr lang="en-US" dirty="0">
              <a:solidFill>
                <a:srgbClr val="00B050"/>
              </a:solidFill>
            </a:endParaRPr>
          </a:p>
          <a:p>
            <a:pPr lvl="2"/>
            <a:r>
              <a:rPr lang="en-US" sz="1800" dirty="0">
                <a:solidFill>
                  <a:schemeClr val="accent4"/>
                </a:solidFill>
              </a:rPr>
              <a:t>“Theoretical optimum” (flat potential) should be +160 kHz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Drop in cavity voltage and outgassing 250-300 kHz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Benefits (at installation time)</a:t>
            </a:r>
          </a:p>
        </p:txBody>
      </p:sp>
    </p:spTree>
    <p:extLst>
      <p:ext uri="{BB962C8B-B14F-4D97-AF65-F5344CB8AC3E}">
        <p14:creationId xmlns:p14="http://schemas.microsoft.com/office/powerpoint/2010/main" val="202644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After installation of 3</a:t>
            </a:r>
            <a:r>
              <a:rPr lang="en-US" sz="2400" baseline="30000" dirty="0">
                <a:solidFill>
                  <a:srgbClr val="0070C0"/>
                </a:solidFill>
              </a:rPr>
              <a:t>rd</a:t>
            </a:r>
            <a:r>
              <a:rPr lang="en-US" sz="2400" dirty="0">
                <a:solidFill>
                  <a:srgbClr val="0070C0"/>
                </a:solidFill>
              </a:rPr>
              <a:t> cavity Longitudinal Coupled Bunch Instability (LCBI) mode spectra changed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LCBI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0DD1E-B74F-4859-B81B-32D1E8E2DAB0}"/>
              </a:ext>
            </a:extLst>
          </p:cNvPr>
          <p:cNvSpPr txBox="1"/>
          <p:nvPr/>
        </p:nvSpPr>
        <p:spPr>
          <a:xfrm>
            <a:off x="1239736" y="1736758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Before</a:t>
            </a:r>
            <a:r>
              <a:rPr lang="da-DK" sz="1600" dirty="0"/>
              <a:t> Landau </a:t>
            </a:r>
            <a:r>
              <a:rPr lang="da-DK" sz="1600" dirty="0" err="1"/>
              <a:t>cavity</a:t>
            </a:r>
            <a:r>
              <a:rPr lang="da-DK" sz="1600" dirty="0"/>
              <a:t> (24 mA)</a:t>
            </a:r>
          </a:p>
          <a:p>
            <a:r>
              <a:rPr lang="da-DK" sz="1600" dirty="0"/>
              <a:t>Dominant mode: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9FD3D-5EC1-462C-BABD-D0EB34D5D7C6}"/>
              </a:ext>
            </a:extLst>
          </p:cNvPr>
          <p:cNvSpPr txBox="1"/>
          <p:nvPr/>
        </p:nvSpPr>
        <p:spPr>
          <a:xfrm>
            <a:off x="4822837" y="1736758"/>
            <a:ext cx="279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With Landau </a:t>
            </a:r>
            <a:r>
              <a:rPr lang="da-DK" sz="1600" dirty="0" err="1"/>
              <a:t>cavity</a:t>
            </a:r>
            <a:r>
              <a:rPr lang="da-DK" sz="1600" dirty="0"/>
              <a:t> (120 mA)</a:t>
            </a:r>
          </a:p>
          <a:p>
            <a:r>
              <a:rPr lang="da-DK" sz="1600" dirty="0"/>
              <a:t>Dominant mode: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958D01-536C-4155-97AA-91F09FD2B5E2}"/>
              </a:ext>
            </a:extLst>
          </p:cNvPr>
          <p:cNvSpPr txBox="1"/>
          <p:nvPr/>
        </p:nvSpPr>
        <p:spPr>
          <a:xfrm rot="16200000">
            <a:off x="-785967" y="3093934"/>
            <a:ext cx="2350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Relative bunch time [ns]</a:t>
            </a:r>
          </a:p>
          <a:p>
            <a:pPr algn="ctr"/>
            <a:r>
              <a:rPr lang="en-US" sz="1200" dirty="0"/>
              <a:t>measured with fast oscilloscope</a:t>
            </a:r>
            <a:endParaRPr lang="da-DK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D7411-0AC8-4AEB-A548-F764A8A39C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" y="4712432"/>
            <a:ext cx="1220934" cy="104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DE867-A405-417C-BDC5-63FF79512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94" y="4786157"/>
            <a:ext cx="1212706" cy="1148358"/>
          </a:xfrm>
          <a:prstGeom prst="rect">
            <a:avLst/>
          </a:prstGeo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5D9DEA8F-DDE3-4A4D-82AF-E5D3324D9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13" y="4709430"/>
            <a:ext cx="3215073" cy="1929455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CED9CEC6-7E22-4CFF-AC55-99871FDFE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0" y="2258854"/>
            <a:ext cx="4083422" cy="2450576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FE7A5CA-9908-4FA5-B938-C03332D23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60" y="2258855"/>
            <a:ext cx="4083423" cy="2450576"/>
          </a:xfrm>
          <a:prstGeom prst="rect">
            <a:avLst/>
          </a:prstGeom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AFAB7F6A-9C9B-4EE7-9CCA-B7E2803C1A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98" y="4709430"/>
            <a:ext cx="3215072" cy="192945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C86BCB-6F90-4B3C-B5DE-31A86C7A7F3F}"/>
              </a:ext>
            </a:extLst>
          </p:cNvPr>
          <p:cNvCxnSpPr/>
          <p:nvPr/>
        </p:nvCxnSpPr>
        <p:spPr>
          <a:xfrm>
            <a:off x="4746567" y="1845424"/>
            <a:ext cx="0" cy="488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A9DAB2C-E052-4849-9F06-9F03D74071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14665"/>
          <a:stretch/>
        </p:blipFill>
        <p:spPr bwMode="auto">
          <a:xfrm>
            <a:off x="47716" y="5795171"/>
            <a:ext cx="1224730" cy="977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46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Direct sampling of Landau cavity pickup signal with (fast) scope and then FFT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Strong HOM at rev. harm. 177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9139884B-F9B4-4523-804E-9125F4825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24" y="2148155"/>
            <a:ext cx="4431084" cy="2659217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E04E1FDA-16D7-4679-9768-17E7BA4E1C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249"/>
            <a:ext cx="4431083" cy="26592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4DFACF-9599-4454-AEF3-E718A069E20B}"/>
              </a:ext>
            </a:extLst>
          </p:cNvPr>
          <p:cNvSpPr txBox="1"/>
          <p:nvPr/>
        </p:nvSpPr>
        <p:spPr>
          <a:xfrm>
            <a:off x="1103387" y="191757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Detuning = +400 kHz</a:t>
            </a:r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972C1-9ECE-4ABB-920B-D96D602347F5}"/>
              </a:ext>
            </a:extLst>
          </p:cNvPr>
          <p:cNvSpPr txBox="1"/>
          <p:nvPr/>
        </p:nvSpPr>
        <p:spPr>
          <a:xfrm>
            <a:off x="5534470" y="191757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Detuning = +300 kHz</a:t>
            </a:r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F0817B-711E-4D04-86DA-F34A287036D0}"/>
              </a:ext>
            </a:extLst>
          </p:cNvPr>
          <p:cNvSpPr txBox="1"/>
          <p:nvPr/>
        </p:nvSpPr>
        <p:spPr>
          <a:xfrm>
            <a:off x="1984398" y="5123365"/>
            <a:ext cx="2672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Fundamental (315 MHz)</a:t>
            </a:r>
            <a:endParaRPr lang="da-DK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3947BA-B6F9-454C-8A40-1D05B4A0EE2E}"/>
              </a:ext>
            </a:extLst>
          </p:cNvPr>
          <p:cNvCxnSpPr/>
          <p:nvPr/>
        </p:nvCxnSpPr>
        <p:spPr>
          <a:xfrm flipH="1" flipV="1">
            <a:off x="1282890" y="2543938"/>
            <a:ext cx="929134" cy="257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050FCA-E48C-4999-89FC-9BF09C0AFDFA}"/>
              </a:ext>
            </a:extLst>
          </p:cNvPr>
          <p:cNvCxnSpPr>
            <a:cxnSpLocks/>
          </p:cNvCxnSpPr>
          <p:nvPr/>
        </p:nvCxnSpPr>
        <p:spPr>
          <a:xfrm flipV="1">
            <a:off x="4537024" y="2619000"/>
            <a:ext cx="744660" cy="250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8FEC10-E954-42C3-9294-870604F4EA77}"/>
              </a:ext>
            </a:extLst>
          </p:cNvPr>
          <p:cNvSpPr txBox="1"/>
          <p:nvPr/>
        </p:nvSpPr>
        <p:spPr>
          <a:xfrm>
            <a:off x="4909354" y="5125153"/>
            <a:ext cx="2937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Rev. harm. 177 (1.16 GHz)</a:t>
            </a:r>
            <a:endParaRPr lang="da-DK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CAE12B-89FD-4905-8017-3DF83693D57D}"/>
              </a:ext>
            </a:extLst>
          </p:cNvPr>
          <p:cNvCxnSpPr/>
          <p:nvPr/>
        </p:nvCxnSpPr>
        <p:spPr>
          <a:xfrm flipH="1" flipV="1">
            <a:off x="1876567" y="2543938"/>
            <a:ext cx="3268639" cy="257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87AFAE-F990-45CE-8858-011AF547B9DC}"/>
              </a:ext>
            </a:extLst>
          </p:cNvPr>
          <p:cNvCxnSpPr>
            <a:cxnSpLocks/>
          </p:cNvCxnSpPr>
          <p:nvPr/>
        </p:nvCxnSpPr>
        <p:spPr>
          <a:xfrm flipV="1">
            <a:off x="5169855" y="2619001"/>
            <a:ext cx="691858" cy="250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7B66B0-1A73-43A9-9B68-C96CF477694E}"/>
              </a:ext>
            </a:extLst>
          </p:cNvPr>
          <p:cNvSpPr txBox="1"/>
          <p:nvPr/>
        </p:nvSpPr>
        <p:spPr>
          <a:xfrm>
            <a:off x="2397716" y="5846850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92D050"/>
                </a:solidFill>
              </a:rPr>
              <a:t>Beam has been accumulated at a cavity detuning of +400 kHz</a:t>
            </a:r>
          </a:p>
          <a:p>
            <a:pPr algn="r"/>
            <a:r>
              <a:rPr lang="en-US" dirty="0">
                <a:solidFill>
                  <a:srgbClr val="92D050"/>
                </a:solidFill>
              </a:rPr>
              <a:t>and a cavity temperature of ~20°C</a:t>
            </a:r>
            <a:endParaRPr lang="da-DK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3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816D3CF-008E-480C-AAF0-16DD46AEF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2" y="1385248"/>
            <a:ext cx="7982239" cy="479036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Scanning the cavity detuning yields a dip in amplitude of the fundamental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Reduction in fundamental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4A924-C86E-447C-880D-46562A416599}"/>
              </a:ext>
            </a:extLst>
          </p:cNvPr>
          <p:cNvSpPr txBox="1"/>
          <p:nvPr/>
        </p:nvSpPr>
        <p:spPr>
          <a:xfrm>
            <a:off x="2621539" y="6109584"/>
            <a:ext cx="652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Beam has been accumulated at a cavity detuning of +400 kHz</a:t>
            </a:r>
            <a:endParaRPr lang="da-DK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97E3B-73B8-49F8-82BE-0A9B28013F52}"/>
              </a:ext>
            </a:extLst>
          </p:cNvPr>
          <p:cNvSpPr txBox="1"/>
          <p:nvPr/>
        </p:nvSpPr>
        <p:spPr>
          <a:xfrm>
            <a:off x="3607724" y="3255699"/>
            <a:ext cx="10567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Beam</a:t>
            </a:r>
          </a:p>
          <a:p>
            <a:pPr algn="ctr"/>
            <a:r>
              <a:rPr lang="en-US" dirty="0"/>
              <a:t>very</a:t>
            </a:r>
          </a:p>
          <a:p>
            <a:pPr algn="ctr"/>
            <a:r>
              <a:rPr lang="en-US" dirty="0"/>
              <a:t>unstable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759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E31D66-0D0E-4D01-886A-86D943C9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6" y="1307137"/>
            <a:ext cx="8686800" cy="52131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Cavity behavior depends on “history”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 fontScale="90000"/>
          </a:bodyPr>
          <a:lstStyle/>
          <a:p>
            <a:r>
              <a:rPr lang="en-US" dirty="0"/>
              <a:t>Accumulate at various detuning's</a:t>
            </a:r>
          </a:p>
        </p:txBody>
      </p:sp>
    </p:spTree>
    <p:extLst>
      <p:ext uri="{BB962C8B-B14F-4D97-AF65-F5344CB8AC3E}">
        <p14:creationId xmlns:p14="http://schemas.microsoft.com/office/powerpoint/2010/main" val="70666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Cavity amplitudes as function of beam current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Amplitude of fundamental (blue) increases as detuning is lowered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But amplitude of RevHarm177 (red) are more irregular, but with a tendency that smaller detuning give much more amplitude of harmonic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Beam accumulation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EA4F282-85EB-470F-BC71-F2ACD3DB2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" y="2184171"/>
            <a:ext cx="7458501" cy="44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1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Synchrotron frequency gives a measure of total voltage seen by the beam (or rather slope around synchronous point)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Synchrotron frequency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A5E5AD78-4B7E-4D68-8C5D-BDB80FA2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549268"/>
            <a:ext cx="7132452" cy="5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6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8558</TotalTime>
  <Words>1873</Words>
  <Application>Microsoft Office PowerPoint</Application>
  <PresentationFormat>On-screen Show (4:3)</PresentationFormat>
  <Paragraphs>240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The ASTRID2  3rd Harmonic Cavity</vt:lpstr>
      <vt:lpstr>ASTRID2 3rd harm. cavity</vt:lpstr>
      <vt:lpstr>Benefits (at installation time)</vt:lpstr>
      <vt:lpstr>LCBI</vt:lpstr>
      <vt:lpstr>Strong HOM at rev. harm. 177</vt:lpstr>
      <vt:lpstr>Reduction in fundamental</vt:lpstr>
      <vt:lpstr>Accumulate at various detuning's</vt:lpstr>
      <vt:lpstr>Beam accumulation</vt:lpstr>
      <vt:lpstr>Synchrotron frequency</vt:lpstr>
      <vt:lpstr>Temperature dependance</vt:lpstr>
      <vt:lpstr>Increased cavity temperature</vt:lpstr>
      <vt:lpstr>Sync. freq. vary cav. temperature</vt:lpstr>
      <vt:lpstr>Summary</vt:lpstr>
      <vt:lpstr>PowerPoint Presentation</vt:lpstr>
      <vt:lpstr>PowerPoint Presentation</vt:lpstr>
      <vt:lpstr>LCBI, 180 mA, Landau cav. at 20°C, detune 400 kHz</vt:lpstr>
      <vt:lpstr>LCBI, 180 mA, Landau cav. at 30°C, detune set 320 kHz (actual 240 kHz)</vt:lpstr>
      <vt:lpstr>Longitudinal coupled bunch instability</vt:lpstr>
      <vt:lpstr>Synch. Freq. Vs cavity detuning</vt:lpstr>
      <vt:lpstr>Other parameters (cav. at 20°C)</vt:lpstr>
      <vt:lpstr>ASTRID2</vt:lpstr>
      <vt:lpstr>ASTRID2 Layout</vt:lpstr>
      <vt:lpstr>Landau cavity</vt:lpstr>
      <vt:lpstr>Longitudinal coupled bunch instability</vt:lpstr>
      <vt:lpstr>Longitudinal coupled bunch instability</vt:lpstr>
    </vt:vector>
  </TitlesOfParts>
  <Company>IFA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LLRF system for  ASTRID and the proposed ASTRID2</dc:title>
  <dc:creator>Jørgen S. Nielsen</dc:creator>
  <cp:lastModifiedBy>Jørgen S. Nielsen</cp:lastModifiedBy>
  <cp:revision>301</cp:revision>
  <cp:lastPrinted>2015-09-25T12:59:05Z</cp:lastPrinted>
  <dcterms:created xsi:type="dcterms:W3CDTF">2007-09-27T11:14:36Z</dcterms:created>
  <dcterms:modified xsi:type="dcterms:W3CDTF">2022-10-10T07:53:21Z</dcterms:modified>
</cp:coreProperties>
</file>