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627" r:id="rId3"/>
    <p:sldId id="659" r:id="rId4"/>
    <p:sldId id="667" r:id="rId5"/>
    <p:sldId id="648" r:id="rId6"/>
    <p:sldId id="650" r:id="rId7"/>
    <p:sldId id="651" r:id="rId8"/>
    <p:sldId id="671" r:id="rId9"/>
    <p:sldId id="672" r:id="rId10"/>
    <p:sldId id="665" r:id="rId11"/>
    <p:sldId id="655" r:id="rId12"/>
    <p:sldId id="656" r:id="rId13"/>
    <p:sldId id="657" r:id="rId14"/>
    <p:sldId id="666" r:id="rId15"/>
    <p:sldId id="658" r:id="rId16"/>
    <p:sldId id="668" r:id="rId17"/>
    <p:sldId id="6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FF0000"/>
    <a:srgbClr val="FAFD8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5352" autoAdjust="0"/>
  </p:normalViewPr>
  <p:slideViewPr>
    <p:cSldViewPr>
      <p:cViewPr>
        <p:scale>
          <a:sx n="68" d="100"/>
          <a:sy n="68" d="100"/>
        </p:scale>
        <p:origin x="11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E865A-0024-4DB2-99CC-62D88A99387D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7D69-8C94-46A8-A743-622BC022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2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7D69-8C94-46A8-A743-622BC022F1E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37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7D69-8C94-46A8-A743-622BC022F1EE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9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0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008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>
                <a:solidFill>
                  <a:srgbClr val="FFFFFF"/>
                </a:solidFill>
              </a:rPr>
              <a:pPr/>
              <a:t>10/10/2022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7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>
                <a:solidFill>
                  <a:srgbClr val="FFFFFF"/>
                </a:solidFill>
              </a:rPr>
              <a:pPr/>
              <a:t>10/10/2022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0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3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9" name="Bildobjekt 8" descr="logo RGB15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2132856"/>
            <a:ext cx="6048672" cy="821953"/>
          </a:xfrm>
        </p:spPr>
        <p:txBody>
          <a:bodyPr>
            <a:normAutofit/>
          </a:bodyPr>
          <a:lstStyle/>
          <a:p>
            <a:r>
              <a:rPr lang="en-US" dirty="0" smtClean="0"/>
              <a:t>Harmonic Cavities at MAX IV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7704856" cy="18002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Åke Andersson on </a:t>
            </a:r>
            <a:r>
              <a:rPr lang="sv-SE" sz="2800" dirty="0" err="1" smtClean="0"/>
              <a:t>behalf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MAX IV team </a:t>
            </a:r>
          </a:p>
          <a:p>
            <a:endParaRPr lang="sv-SE" sz="2800" dirty="0"/>
          </a:p>
          <a:p>
            <a:endParaRPr lang="sv-SE" sz="2800" dirty="0" smtClean="0"/>
          </a:p>
          <a:p>
            <a:r>
              <a:rPr lang="sv-SE" sz="2800" dirty="0" err="1" smtClean="0"/>
              <a:t>HarmonLIP</a:t>
            </a:r>
            <a:r>
              <a:rPr lang="sv-SE" sz="2800" dirty="0" smtClean="0"/>
              <a:t>, MAX IV, Lund, Sweden, </a:t>
            </a:r>
            <a:r>
              <a:rPr lang="sv-SE" sz="2800" dirty="0" err="1" smtClean="0"/>
              <a:t>October</a:t>
            </a:r>
            <a:r>
              <a:rPr lang="sv-SE" sz="2800" dirty="0" smtClean="0"/>
              <a:t> 2022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710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58" y="300825"/>
            <a:ext cx="7593294" cy="77098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HCs in 3 GeV ring: </a:t>
            </a:r>
            <a:r>
              <a:rPr lang="sv-SE" dirty="0" err="1" smtClean="0"/>
              <a:t>Suppression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Coupled</a:t>
            </a:r>
            <a:r>
              <a:rPr lang="sv-SE" dirty="0" smtClean="0"/>
              <a:t> </a:t>
            </a:r>
            <a:r>
              <a:rPr lang="sv-SE" dirty="0" err="1" smtClean="0"/>
              <a:t>Bunch</a:t>
            </a:r>
            <a:r>
              <a:rPr lang="sv-SE" dirty="0" smtClean="0"/>
              <a:t> </a:t>
            </a:r>
            <a:r>
              <a:rPr lang="sv-SE" dirty="0" err="1" smtClean="0"/>
              <a:t>Instabilities</a:t>
            </a:r>
            <a:r>
              <a:rPr lang="sv-SE" dirty="0" smtClean="0"/>
              <a:t> and </a:t>
            </a:r>
            <a:r>
              <a:rPr lang="sv-SE" dirty="0" err="1" smtClean="0"/>
              <a:t>Bunch</a:t>
            </a:r>
            <a:r>
              <a:rPr lang="sv-SE" dirty="0" smtClean="0"/>
              <a:t> </a:t>
            </a:r>
            <a:r>
              <a:rPr lang="sv-SE" dirty="0" err="1" smtClean="0"/>
              <a:t>Lengthening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14329"/>
            <a:ext cx="6768752" cy="5626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05" y="2073115"/>
            <a:ext cx="1235895" cy="9851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25764" y="1908642"/>
            <a:ext cx="1152128" cy="28803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37619"/>
            <a:ext cx="1291873" cy="10481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099629" y="5099411"/>
            <a:ext cx="1624499" cy="22428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0028" y="3687936"/>
            <a:ext cx="1008112" cy="8060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980" y="3325134"/>
            <a:ext cx="1199367" cy="967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33" y="3361480"/>
            <a:ext cx="1163926" cy="96806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3698099" y="4017066"/>
            <a:ext cx="1089926" cy="3910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39302" y="3325134"/>
            <a:ext cx="1504698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Needed much more effort than in the 1.5 GeV ring!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822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162"/>
            <a:ext cx="8285688" cy="698976"/>
          </a:xfrm>
        </p:spPr>
        <p:txBody>
          <a:bodyPr>
            <a:normAutofit/>
          </a:bodyPr>
          <a:lstStyle/>
          <a:p>
            <a:pPr algn="ctr"/>
            <a:r>
              <a:rPr lang="sv-SE" sz="2400" dirty="0" err="1" smtClean="0"/>
              <a:t>Transient</a:t>
            </a:r>
            <a:r>
              <a:rPr lang="sv-SE" sz="2400" dirty="0" smtClean="0"/>
              <a:t> </a:t>
            </a:r>
            <a:r>
              <a:rPr lang="sv-SE" sz="2400" dirty="0" err="1" smtClean="0"/>
              <a:t>beam</a:t>
            </a:r>
            <a:r>
              <a:rPr lang="sv-SE" sz="2400" dirty="0" smtClean="0"/>
              <a:t> </a:t>
            </a:r>
            <a:r>
              <a:rPr lang="sv-SE" sz="2400" dirty="0" err="1" smtClean="0"/>
              <a:t>loading</a:t>
            </a:r>
            <a:r>
              <a:rPr lang="sv-SE" sz="2400" dirty="0" smtClean="0"/>
              <a:t> </a:t>
            </a:r>
            <a:r>
              <a:rPr lang="sv-SE" sz="2400" dirty="0" err="1" smtClean="0"/>
              <a:t>when</a:t>
            </a:r>
            <a:r>
              <a:rPr lang="sv-SE" sz="2400" dirty="0" smtClean="0"/>
              <a:t> </a:t>
            </a:r>
            <a:r>
              <a:rPr lang="sv-SE" sz="2400" dirty="0" err="1" smtClean="0"/>
              <a:t>running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a gap</a:t>
            </a:r>
            <a:endParaRPr lang="sv-SE" sz="2400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71407" y="28526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sv-SE" altLang="sv-SE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sv-SE" altLang="sv-S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FFFF"/>
                </a:solidFill>
              </a:rPr>
              <a:t>3 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6227" y="14847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FFFF"/>
                </a:solidFill>
              </a:rPr>
              <a:t>50 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39976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FFFF"/>
                </a:solidFill>
              </a:rPr>
              <a:t>170 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6494" y="38291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FFFF"/>
                </a:solidFill>
              </a:rPr>
              <a:t>200 mA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536" y="908720"/>
            <a:ext cx="8424936" cy="5256584"/>
            <a:chOff x="0" y="977240"/>
            <a:chExt cx="9163017" cy="58771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10" y="4089494"/>
              <a:ext cx="2248161" cy="181334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2712" y="977240"/>
              <a:ext cx="5338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mtClean="0">
                  <a:solidFill>
                    <a:schemeClr val="accent1"/>
                  </a:solidFill>
                </a:rPr>
                <a:t>Bunch fill-pattern seen on BPM sum signal</a:t>
              </a:r>
              <a:endParaRPr lang="sv-SE" dirty="0" err="1" smtClean="0">
                <a:solidFill>
                  <a:schemeClr val="accent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06870"/>
              <a:ext cx="9144000" cy="25200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471" y="5282512"/>
              <a:ext cx="1594479" cy="124065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 flipV="1">
              <a:off x="884886" y="2875730"/>
              <a:ext cx="1390225" cy="2560879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38" y="4067381"/>
              <a:ext cx="1541297" cy="1240654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H="1" flipV="1">
              <a:off x="492261" y="2924944"/>
              <a:ext cx="392626" cy="1449242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796136" y="2924944"/>
              <a:ext cx="2016224" cy="1762764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27" y="4236353"/>
              <a:ext cx="1533481" cy="1257675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H="1" flipV="1">
              <a:off x="1655535" y="2780928"/>
              <a:ext cx="4177114" cy="1800200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807041" y="6133462"/>
              <a:ext cx="4355976" cy="7209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b="1" dirty="0" err="1" smtClean="0">
                  <a:solidFill>
                    <a:schemeClr val="accent1"/>
                  </a:solidFill>
                </a:rPr>
                <a:t>Longest</a:t>
              </a:r>
              <a:r>
                <a:rPr lang="sv-SE" sz="1400" b="1" dirty="0" smtClean="0">
                  <a:solidFill>
                    <a:schemeClr val="accent1"/>
                  </a:solidFill>
                </a:rPr>
                <a:t> </a:t>
              </a:r>
              <a:r>
                <a:rPr lang="sv-SE" sz="1400" b="1" dirty="0" err="1" smtClean="0">
                  <a:solidFill>
                    <a:schemeClr val="accent1"/>
                  </a:solidFill>
                </a:rPr>
                <a:t>bunches</a:t>
              </a:r>
              <a:r>
                <a:rPr lang="sv-SE" sz="1400" b="1" dirty="0" smtClean="0">
                  <a:solidFill>
                    <a:schemeClr val="accent1"/>
                  </a:solidFill>
                </a:rPr>
                <a:t> ~ 680 ps (FWHM)</a:t>
              </a:r>
            </a:p>
            <a:p>
              <a:r>
                <a:rPr lang="sv-SE" sz="1400" b="1" dirty="0" err="1" smtClean="0">
                  <a:solidFill>
                    <a:schemeClr val="accent1"/>
                  </a:solidFill>
                </a:rPr>
                <a:t>Natural</a:t>
              </a:r>
              <a:r>
                <a:rPr lang="sv-SE" sz="1400" b="1" dirty="0" smtClean="0">
                  <a:solidFill>
                    <a:schemeClr val="accent1"/>
                  </a:solidFill>
                </a:rPr>
                <a:t> </a:t>
              </a:r>
              <a:r>
                <a:rPr lang="sv-SE" sz="1400" b="1" dirty="0" err="1" smtClean="0">
                  <a:solidFill>
                    <a:schemeClr val="accent1"/>
                  </a:solidFill>
                </a:rPr>
                <a:t>bunch</a:t>
              </a:r>
              <a:r>
                <a:rPr lang="sv-SE" sz="1400" b="1" dirty="0" smtClean="0">
                  <a:solidFill>
                    <a:schemeClr val="accent1"/>
                  </a:solidFill>
                </a:rPr>
                <a:t> </a:t>
              </a:r>
              <a:r>
                <a:rPr lang="sv-SE" sz="1400" b="1" dirty="0" err="1" smtClean="0">
                  <a:solidFill>
                    <a:schemeClr val="accent1"/>
                  </a:solidFill>
                </a:rPr>
                <a:t>length</a:t>
              </a:r>
              <a:r>
                <a:rPr lang="sv-SE" sz="1400" b="1" dirty="0" smtClean="0">
                  <a:solidFill>
                    <a:schemeClr val="accent1"/>
                  </a:solidFill>
                </a:rPr>
                <a:t> = 95 ps (FWHM)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409" y="4320117"/>
              <a:ext cx="1563966" cy="1260373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H="1" flipV="1">
              <a:off x="1228954" y="2666904"/>
              <a:ext cx="2669147" cy="1914224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448690" y="5984037"/>
            <a:ext cx="4363670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Effective BL </a:t>
            </a:r>
            <a:r>
              <a:rPr lang="en-GB" sz="2400" b="1" dirty="0"/>
              <a:t>&lt;</a:t>
            </a:r>
            <a:r>
              <a:rPr lang="en-GB" sz="2400" b="1" dirty="0" smtClean="0"/>
              <a:t> 5, more like 3</a:t>
            </a:r>
            <a:endParaRPr lang="en-GB" sz="24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2562" y="5614704"/>
            <a:ext cx="1914344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Why need for gap? See talk by Francis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322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6836756" cy="75383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Modelling of Cavity HOMs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904" y="2229060"/>
            <a:ext cx="2866291" cy="151845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1369" y="858367"/>
            <a:ext cx="5897756" cy="2889145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Multiple techniques to characterize HOM parameters under real operational conditions.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Optimization takes into account not only the growth rates but also the coherent tune shifts.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Tune shifts from the same mode in different cavities can be made to partially cancel one another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Final optimization done at delivery current (300 mA)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8" y="3971173"/>
            <a:ext cx="2535665" cy="2192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45" y="4050322"/>
            <a:ext cx="2927288" cy="2034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49" y="175790"/>
            <a:ext cx="1656946" cy="1877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023" y="3943513"/>
            <a:ext cx="2650451" cy="22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3" y="27211"/>
            <a:ext cx="9116153" cy="724437"/>
          </a:xfrm>
        </p:spPr>
        <p:txBody>
          <a:bodyPr>
            <a:normAutofit/>
          </a:bodyPr>
          <a:lstStyle/>
          <a:p>
            <a:pPr algn="ctr"/>
            <a:r>
              <a:rPr lang="en-GB" sz="3100" dirty="0" smtClean="0"/>
              <a:t>Cavity Temperature/Voltage Optimization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8" y="751648"/>
            <a:ext cx="9048750" cy="119438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RCDS (Robust Conjugate Direction Search) for </a:t>
            </a:r>
            <a:r>
              <a:rPr lang="en-GB" b="1" dirty="0" smtClean="0">
                <a:solidFill>
                  <a:schemeClr val="tx1"/>
                </a:solidFill>
              </a:rPr>
              <a:t>optimum main and harmonic cavity voltage amplitudes and temperatures </a:t>
            </a:r>
            <a:r>
              <a:rPr lang="en-GB" dirty="0" smtClean="0">
                <a:solidFill>
                  <a:schemeClr val="tx1"/>
                </a:solidFill>
              </a:rPr>
              <a:t>in order to allow increasing the beam </a:t>
            </a:r>
            <a:r>
              <a:rPr lang="en-GB" dirty="0" smtClean="0">
                <a:solidFill>
                  <a:schemeClr val="tx1"/>
                </a:solidFill>
              </a:rPr>
              <a:t>current, </a:t>
            </a:r>
            <a:r>
              <a:rPr lang="en-GB" b="1" dirty="0" smtClean="0">
                <a:solidFill>
                  <a:schemeClr val="tx1"/>
                </a:solidFill>
              </a:rPr>
              <a:t>keeping the beam energy spread at natural level.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" y="2184613"/>
            <a:ext cx="5692628" cy="4256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6924" y="3805643"/>
            <a:ext cx="322075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Spectral Flux at </a:t>
            </a:r>
            <a:r>
              <a:rPr lang="en-GB" b="1" dirty="0" smtClean="0">
                <a:solidFill>
                  <a:schemeClr val="accent1"/>
                </a:solidFill>
              </a:rPr>
              <a:t>15</a:t>
            </a:r>
            <a:r>
              <a:rPr lang="en-GB" b="1" baseline="30000" dirty="0" smtClean="0">
                <a:solidFill>
                  <a:schemeClr val="accent1"/>
                </a:solidFill>
              </a:rPr>
              <a:t>th</a:t>
            </a:r>
            <a:r>
              <a:rPr lang="en-GB" b="1" dirty="0" smtClean="0">
                <a:solidFill>
                  <a:schemeClr val="accent1"/>
                </a:solidFill>
              </a:rPr>
              <a:t> Harmonic 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in pin-hole geometry at </a:t>
            </a:r>
            <a:r>
              <a:rPr lang="en-GB" b="1" dirty="0" err="1" smtClean="0">
                <a:solidFill>
                  <a:schemeClr val="accent1"/>
                </a:solidFill>
              </a:rPr>
              <a:t>BioMAX</a:t>
            </a:r>
            <a:endParaRPr lang="en-GB" b="1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6924" y="5942253"/>
            <a:ext cx="317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 </a:t>
            </a:r>
            <a:r>
              <a:rPr lang="en-GB" dirty="0">
                <a:solidFill>
                  <a:schemeClr val="accent1"/>
                </a:solidFill>
              </a:rPr>
              <a:t>by </a:t>
            </a:r>
            <a:r>
              <a:rPr lang="en-GB" b="1" dirty="0" err="1" smtClean="0">
                <a:solidFill>
                  <a:schemeClr val="accent1"/>
                </a:solidFill>
              </a:rPr>
              <a:t>Ishkhan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Gorgisyan</a:t>
            </a:r>
            <a:endParaRPr lang="en-GB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116632"/>
            <a:ext cx="7593294" cy="626968"/>
          </a:xfrm>
        </p:spPr>
        <p:txBody>
          <a:bodyPr>
            <a:normAutofit fontScale="90000"/>
          </a:bodyPr>
          <a:lstStyle/>
          <a:p>
            <a:r>
              <a:rPr lang="sv-SE" smtClean="0"/>
              <a:t>HCs and Coupled Robinson Instabilities 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1" y="836712"/>
            <a:ext cx="8948261" cy="1080120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>
                <a:solidFill>
                  <a:schemeClr val="tx1"/>
                </a:solidFill>
              </a:rPr>
              <a:t>Theoretical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curves</a:t>
            </a:r>
            <a:r>
              <a:rPr lang="sv-SE" dirty="0" smtClean="0">
                <a:solidFill>
                  <a:schemeClr val="tx1"/>
                </a:solidFill>
              </a:rPr>
              <a:t>: </a:t>
            </a:r>
            <a:r>
              <a:rPr lang="sv-SE" dirty="0" err="1" smtClean="0">
                <a:solidFill>
                  <a:schemeClr val="tx1"/>
                </a:solidFill>
              </a:rPr>
              <a:t>R.A.Bosch</a:t>
            </a:r>
            <a:r>
              <a:rPr lang="sv-SE" dirty="0" smtClean="0">
                <a:solidFill>
                  <a:schemeClr val="tx1"/>
                </a:solidFill>
              </a:rPr>
              <a:t> et al, PRSTAB Vol. 4 074401 , 2001</a:t>
            </a:r>
          </a:p>
          <a:p>
            <a:r>
              <a:rPr lang="sv-SE" dirty="0" err="1" smtClean="0">
                <a:solidFill>
                  <a:schemeClr val="tx1"/>
                </a:solidFill>
              </a:rPr>
              <a:t>Beam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response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observed</a:t>
            </a:r>
            <a:r>
              <a:rPr lang="sv-SE" dirty="0" smtClean="0">
                <a:solidFill>
                  <a:schemeClr val="tx1"/>
                </a:solidFill>
              </a:rPr>
              <a:t> on </a:t>
            </a:r>
            <a:r>
              <a:rPr lang="sv-SE" dirty="0" err="1" smtClean="0">
                <a:solidFill>
                  <a:schemeClr val="tx1"/>
                </a:solidFill>
              </a:rPr>
              <a:t>spectrum</a:t>
            </a:r>
            <a:r>
              <a:rPr lang="sv-SE" dirty="0" smtClean="0">
                <a:solidFill>
                  <a:schemeClr val="tx1"/>
                </a:solidFill>
              </a:rPr>
              <a:t> analyser, excitation by </a:t>
            </a:r>
            <a:r>
              <a:rPr lang="sv-SE" dirty="0" err="1" smtClean="0">
                <a:solidFill>
                  <a:schemeClr val="tx1"/>
                </a:solidFill>
              </a:rPr>
              <a:t>BbB</a:t>
            </a:r>
            <a:r>
              <a:rPr lang="sv-SE" dirty="0" smtClean="0">
                <a:solidFill>
                  <a:schemeClr val="tx1"/>
                </a:solidFill>
              </a:rPr>
              <a:t> feedback system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8" y="1772816"/>
            <a:ext cx="5057829" cy="4304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6093940"/>
            <a:ext cx="543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Data by </a:t>
            </a:r>
            <a:r>
              <a:rPr lang="sv-SE" dirty="0" err="1" smtClean="0">
                <a:solidFill>
                  <a:schemeClr val="accent1"/>
                </a:solidFill>
              </a:rPr>
              <a:t>F.Cullinan</a:t>
            </a:r>
            <a:r>
              <a:rPr lang="sv-SE" dirty="0" smtClean="0">
                <a:solidFill>
                  <a:schemeClr val="accent1"/>
                </a:solidFill>
              </a:rPr>
              <a:t>, </a:t>
            </a:r>
            <a:r>
              <a:rPr lang="sv-SE" dirty="0" err="1" smtClean="0">
                <a:solidFill>
                  <a:schemeClr val="accent1"/>
                </a:solidFill>
              </a:rPr>
              <a:t>Å.Andersson</a:t>
            </a:r>
            <a:r>
              <a:rPr lang="sv-SE" dirty="0" smtClean="0">
                <a:solidFill>
                  <a:schemeClr val="accent1"/>
                </a:solidFill>
              </a:rPr>
              <a:t>, </a:t>
            </a:r>
            <a:r>
              <a:rPr lang="sv-SE" dirty="0" err="1" smtClean="0">
                <a:solidFill>
                  <a:schemeClr val="accent1"/>
                </a:solidFill>
              </a:rPr>
              <a:t>R.A.Bosch</a:t>
            </a:r>
            <a:r>
              <a:rPr lang="sv-SE" dirty="0" smtClean="0">
                <a:solidFill>
                  <a:schemeClr val="accent1"/>
                </a:solidFill>
              </a:rPr>
              <a:t> &amp; </a:t>
            </a:r>
            <a:r>
              <a:rPr lang="sv-SE" dirty="0" err="1" smtClean="0">
                <a:solidFill>
                  <a:schemeClr val="accent1"/>
                </a:solidFill>
              </a:rPr>
              <a:t>P.F.Tavares</a:t>
            </a:r>
            <a:endParaRPr lang="sv-SE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837574"/>
            <a:ext cx="1901495" cy="11739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932040" y="2644958"/>
            <a:ext cx="2232248" cy="1360106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43" y="3925010"/>
            <a:ext cx="1919724" cy="11923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907710" y="4653136"/>
            <a:ext cx="1256578" cy="651931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573016"/>
            <a:ext cx="1763688" cy="31393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instability is suppressed by a Mode-0 feedback system on one main cavity.</a:t>
            </a:r>
          </a:p>
          <a:p>
            <a:r>
              <a:rPr lang="en-GB" dirty="0" smtClean="0"/>
              <a:t>Built by </a:t>
            </a:r>
            <a:r>
              <a:rPr lang="en-GB" dirty="0" smtClean="0">
                <a:solidFill>
                  <a:srgbClr val="F60000"/>
                </a:solidFill>
              </a:rPr>
              <a:t>David </a:t>
            </a:r>
            <a:r>
              <a:rPr lang="en-GB" dirty="0" smtClean="0">
                <a:solidFill>
                  <a:srgbClr val="F60000"/>
                </a:solidFill>
              </a:rPr>
              <a:t>McGinnis</a:t>
            </a:r>
            <a:r>
              <a:rPr lang="en-GB" dirty="0"/>
              <a:t>, </a:t>
            </a:r>
            <a:r>
              <a:rPr lang="en-GB" dirty="0" smtClean="0"/>
              <a:t>see LLRF2019/218</a:t>
            </a:r>
            <a:r>
              <a:rPr lang="en-GB" dirty="0"/>
              <a:t>, LLRF 2019, Chicago.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2229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356"/>
            <a:ext cx="9453576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Flat-potential feedforward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10510"/>
            <a:ext cx="5040560" cy="2232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Maintaining </a:t>
            </a:r>
            <a:r>
              <a:rPr lang="en-GB" dirty="0" smtClean="0">
                <a:solidFill>
                  <a:schemeClr val="tx1"/>
                </a:solidFill>
              </a:rPr>
              <a:t>Flat-Potential </a:t>
            </a:r>
            <a:r>
              <a:rPr lang="en-GB" dirty="0">
                <a:solidFill>
                  <a:schemeClr val="tx1"/>
                </a:solidFill>
              </a:rPr>
              <a:t>at different Currents/ID settings  </a:t>
            </a:r>
            <a:r>
              <a:rPr lang="en-GB" dirty="0" smtClean="0">
                <a:solidFill>
                  <a:schemeClr val="tx1"/>
                </a:solidFill>
              </a:rPr>
              <a:t>is possible </a:t>
            </a:r>
            <a:r>
              <a:rPr lang="en-GB" b="1" dirty="0" smtClean="0">
                <a:solidFill>
                  <a:schemeClr val="tx1"/>
                </a:solidFill>
              </a:rPr>
              <a:t>also </a:t>
            </a:r>
            <a:r>
              <a:rPr lang="en-GB" b="1" dirty="0">
                <a:solidFill>
                  <a:schemeClr val="tx1"/>
                </a:solidFill>
              </a:rPr>
              <a:t>w</a:t>
            </a:r>
            <a:r>
              <a:rPr lang="en-GB" b="1" dirty="0" smtClean="0">
                <a:solidFill>
                  <a:schemeClr val="tx1"/>
                </a:solidFill>
              </a:rPr>
              <a:t>ith a Passive Cavity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tango device calculates the settings of main and harmonic cavities that created flat (or near-flat) potential conditions for a given beam current and energy loss per turn (defined by dipoles and ID gaps)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278" y="824991"/>
            <a:ext cx="3427226" cy="518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8" y="3212976"/>
            <a:ext cx="43474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660048"/>
          </a:xfrm>
        </p:spPr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815585"/>
            <a:ext cx="8568952" cy="384502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Harmonic Cavities are critical for the performance of the MAX IV rings.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availability of two rings with widely different parameters and the same RF system components allows for a variety of parametric studies.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Transient beam loading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Robinson Coupling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Mode 1 Instability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HOM Modelling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2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660048"/>
          </a:xfrm>
        </p:spPr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815585"/>
            <a:ext cx="8568952" cy="384502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Harmonic Cavities are critical for the performance of the MAX IV rings.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availability of two rings with widely different parameters and the same RF system components allows for a variety of parametric studies.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Transient beam loading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Robinson Coupling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Mode 1 Instability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HOM Modelling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35" y="2636912"/>
            <a:ext cx="6410365" cy="422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" y="5157192"/>
            <a:ext cx="2162477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Sverker\Documents\Övrigt\Fysikaktuellt 2015\1-2S5D6229_Perry Nordeng -fi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Bildtext 1 23"/>
          <p:cNvSpPr/>
          <p:nvPr/>
        </p:nvSpPr>
        <p:spPr>
          <a:xfrm>
            <a:off x="2483768" y="5072567"/>
            <a:ext cx="1872208" cy="360040"/>
          </a:xfrm>
          <a:prstGeom prst="borderCallout1">
            <a:avLst>
              <a:gd name="adj1" fmla="val 53884"/>
              <a:gd name="adj2" fmla="val 106275"/>
              <a:gd name="adj3" fmla="val 90734"/>
              <a:gd name="adj4" fmla="val 155945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Electron sources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37" name="Bildtext 1 25"/>
          <p:cNvSpPr/>
          <p:nvPr/>
        </p:nvSpPr>
        <p:spPr>
          <a:xfrm>
            <a:off x="1675072" y="769442"/>
            <a:ext cx="2896928" cy="402407"/>
          </a:xfrm>
          <a:prstGeom prst="borderCallout1">
            <a:avLst>
              <a:gd name="adj1" fmla="val 106079"/>
              <a:gd name="adj2" fmla="val 44927"/>
              <a:gd name="adj3" fmla="val 248883"/>
              <a:gd name="adj4" fmla="val 6212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3 GeV ring</a:t>
            </a:r>
          </a:p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528 </a:t>
            </a:r>
            <a:r>
              <a:rPr lang="sv-SE" sz="1600" b="1" dirty="0">
                <a:solidFill>
                  <a:prstClr val="black"/>
                </a:solidFill>
              </a:rPr>
              <a:t>m </a:t>
            </a:r>
            <a:r>
              <a:rPr lang="sv-SE" sz="1600" b="1" dirty="0" smtClean="0">
                <a:solidFill>
                  <a:prstClr val="black"/>
                </a:solidFill>
              </a:rPr>
              <a:t>circ, MBA, 330 pmrad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38" name="Bildtext 1 28"/>
          <p:cNvSpPr/>
          <p:nvPr/>
        </p:nvSpPr>
        <p:spPr>
          <a:xfrm>
            <a:off x="1526145" y="4055777"/>
            <a:ext cx="1674812" cy="504056"/>
          </a:xfrm>
          <a:prstGeom prst="borderCallout1">
            <a:avLst>
              <a:gd name="adj1" fmla="val 37184"/>
              <a:gd name="adj2" fmla="val 101833"/>
              <a:gd name="adj3" fmla="val 103151"/>
              <a:gd name="adj4" fmla="val 16542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err="1" smtClean="0">
                <a:solidFill>
                  <a:prstClr val="black"/>
                </a:solidFill>
              </a:rPr>
              <a:t>Linear</a:t>
            </a:r>
            <a:r>
              <a:rPr lang="sv-SE" sz="1600" b="1" dirty="0" smtClean="0">
                <a:solidFill>
                  <a:prstClr val="black"/>
                </a:solidFill>
              </a:rPr>
              <a:t> accelerator </a:t>
            </a:r>
            <a:r>
              <a:rPr lang="sv-SE" sz="1600" b="1" dirty="0">
                <a:solidFill>
                  <a:prstClr val="black"/>
                </a:solidFill>
              </a:rPr>
              <a:t>(ca 250 m)</a:t>
            </a:r>
          </a:p>
        </p:txBody>
      </p:sp>
      <p:sp>
        <p:nvSpPr>
          <p:cNvPr id="39" name="Bildtext 1 30"/>
          <p:cNvSpPr/>
          <p:nvPr/>
        </p:nvSpPr>
        <p:spPr>
          <a:xfrm>
            <a:off x="-36512" y="2767580"/>
            <a:ext cx="2451376" cy="517404"/>
          </a:xfrm>
          <a:prstGeom prst="borderCallout1">
            <a:avLst>
              <a:gd name="adj1" fmla="val 54272"/>
              <a:gd name="adj2" fmla="val 101924"/>
              <a:gd name="adj3" fmla="val 134165"/>
              <a:gd name="adj4" fmla="val 13090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1.5 GeV Ring </a:t>
            </a:r>
          </a:p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96 </a:t>
            </a:r>
            <a:r>
              <a:rPr lang="sv-SE" sz="1600" b="1" dirty="0">
                <a:solidFill>
                  <a:prstClr val="black"/>
                </a:solidFill>
              </a:rPr>
              <a:t>m  </a:t>
            </a:r>
            <a:r>
              <a:rPr lang="sv-SE" sz="1600" b="1" dirty="0" smtClean="0">
                <a:solidFill>
                  <a:prstClr val="black"/>
                </a:solidFill>
              </a:rPr>
              <a:t>circ., DBA, 6 nmrad</a:t>
            </a:r>
            <a:endParaRPr lang="sv-SE" sz="1600" b="1" dirty="0">
              <a:solidFill>
                <a:prstClr val="black"/>
              </a:solidFill>
            </a:endParaRPr>
          </a:p>
        </p:txBody>
      </p:sp>
      <p:pic>
        <p:nvPicPr>
          <p:cNvPr id="43" name="Picture 2" descr="C:\Users\Sverker\Documents\Övrigt\Fysikaktuellt 2015\1-2S5D6229_Perry Nordeng -f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52" t="17778" r="39099" b="73001"/>
          <a:stretch/>
        </p:blipFill>
        <p:spPr bwMode="auto">
          <a:xfrm>
            <a:off x="4318905" y="1219332"/>
            <a:ext cx="1248032" cy="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MAX IV Accelerators</a:t>
            </a:r>
            <a:endParaRPr lang="sv-SE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ildtext 1 28"/>
          <p:cNvSpPr/>
          <p:nvPr/>
        </p:nvSpPr>
        <p:spPr>
          <a:xfrm>
            <a:off x="88876" y="1340768"/>
            <a:ext cx="1674812" cy="504056"/>
          </a:xfrm>
          <a:prstGeom prst="borderCallout1">
            <a:avLst>
              <a:gd name="adj1" fmla="val 37184"/>
              <a:gd name="adj2" fmla="val 101833"/>
              <a:gd name="adj3" fmla="val 150393"/>
              <a:gd name="adj4" fmla="val 104005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>
              <a:defRPr/>
            </a:pPr>
            <a:r>
              <a:rPr lang="sv-SE" sz="1600" b="1" dirty="0" smtClean="0">
                <a:solidFill>
                  <a:prstClr val="black"/>
                </a:solidFill>
              </a:rPr>
              <a:t>Short Pulse Facility</a:t>
            </a:r>
            <a:endParaRPr lang="sv-SE" sz="1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6587" y="6505206"/>
            <a:ext cx="177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>
                <a:solidFill>
                  <a:schemeClr val="bg1"/>
                </a:solidFill>
              </a:rPr>
              <a:t>Slide by S.Werin</a:t>
            </a:r>
            <a:endParaRPr lang="sv-SE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93294" cy="842992"/>
          </a:xfrm>
        </p:spPr>
        <p:txBody>
          <a:bodyPr/>
          <a:lstStyle/>
          <a:p>
            <a:r>
              <a:rPr lang="en-GB" dirty="0" smtClean="0"/>
              <a:t>Harmonic Cavities @ MAX 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48464" cy="449309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two MAX IV rings  use the same type of main (100 MHz) and harmonic (300 MHz) cavities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Harmonic Cavities were part of the baseline design and installed from day one.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 particular the 3 GeV ring, the first fourth-generation light source, depends critically on the use of Harmonic Cavities for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unch lengthening to mitigate intra-beam scattering and improve lifetime.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Increased synchrotron frequency spread to mitigate coupled-bunch modes.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availability of two rings using the same RF systems allows insight into scaling laws of the relevant physical phenomena.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2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93294" cy="770984"/>
          </a:xfrm>
        </p:spPr>
        <p:txBody>
          <a:bodyPr/>
          <a:lstStyle/>
          <a:p>
            <a:pPr algn="ctr"/>
            <a:r>
              <a:rPr lang="en-GB" dirty="0" smtClean="0"/>
              <a:t>MAX IV Rings Nominal Parameters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211"/>
              </p:ext>
            </p:extLst>
          </p:nvPr>
        </p:nvGraphicFramePr>
        <p:xfrm>
          <a:off x="179511" y="1397000"/>
          <a:ext cx="8712969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9">
                  <a:extLst>
                    <a:ext uri="{9D8B030D-6E8A-4147-A177-3AD203B41FA5}">
                      <a16:colId xmlns:a16="http://schemas.microsoft.com/office/drawing/2014/main" val="143265072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18807794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201609715"/>
                    </a:ext>
                  </a:extLst>
                </a:gridCol>
              </a:tblGrid>
              <a:tr h="4269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GeV 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 GeV Ring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87539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[GeV]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61229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Current</a:t>
                      </a:r>
                      <a:r>
                        <a:rPr lang="en-GB" baseline="0" dirty="0" smtClean="0"/>
                        <a:t> [mA]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58930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Circumference [m]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60102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RF frequency</a:t>
                      </a:r>
                      <a:r>
                        <a:rPr lang="en-GB" baseline="0" dirty="0" smtClean="0"/>
                        <a:t> [MHz]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99.931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99.931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66250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Harmonic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627839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Revolution Frequency [kHz]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3123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09351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Loss per</a:t>
                      </a:r>
                      <a:r>
                        <a:rPr lang="en-GB" baseline="0" dirty="0" smtClean="0"/>
                        <a:t> turn (dipoles) [</a:t>
                      </a:r>
                      <a:r>
                        <a:rPr lang="en-GB" baseline="0" dirty="0" err="1" smtClean="0"/>
                        <a:t>keV</a:t>
                      </a:r>
                      <a:r>
                        <a:rPr lang="en-GB" baseline="0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29251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Loss per turn (</a:t>
                      </a:r>
                      <a:r>
                        <a:rPr lang="en-GB" dirty="0" err="1" smtClean="0"/>
                        <a:t>dip+IDs</a:t>
                      </a:r>
                      <a:r>
                        <a:rPr lang="en-GB" dirty="0" smtClean="0"/>
                        <a:t>) [</a:t>
                      </a:r>
                      <a:r>
                        <a:rPr lang="en-GB" dirty="0" err="1" smtClean="0"/>
                        <a:t>keV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̴</a:t>
                      </a:r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39831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Momentum compaction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3.07E-4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3.04E-3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542568"/>
                  </a:ext>
                </a:extLst>
              </a:tr>
              <a:tr h="426936">
                <a:tc>
                  <a:txBody>
                    <a:bodyPr/>
                    <a:lstStyle/>
                    <a:p>
                      <a:r>
                        <a:rPr lang="en-GB" dirty="0" smtClean="0"/>
                        <a:t>Horizontal</a:t>
                      </a:r>
                      <a:r>
                        <a:rPr lang="en-GB" baseline="0" dirty="0" smtClean="0"/>
                        <a:t> emittance (bare ring) [pmrad]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5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5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47" y="-94828"/>
            <a:ext cx="759329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Main </a:t>
            </a:r>
            <a:r>
              <a:rPr lang="sv-SE" dirty="0" err="1" smtClean="0"/>
              <a:t>cavity</a:t>
            </a:r>
            <a:r>
              <a:rPr lang="sv-SE" dirty="0" smtClean="0"/>
              <a:t> parameters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" y="764700"/>
            <a:ext cx="8812873" cy="54864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77110"/>
              </p:ext>
            </p:extLst>
          </p:nvPr>
        </p:nvGraphicFramePr>
        <p:xfrm>
          <a:off x="4211960" y="764704"/>
          <a:ext cx="4932040" cy="548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020">
                  <a:extLst>
                    <a:ext uri="{9D8B030D-6E8A-4147-A177-3AD203B41FA5}">
                      <a16:colId xmlns:a16="http://schemas.microsoft.com/office/drawing/2014/main" val="4155633662"/>
                    </a:ext>
                  </a:extLst>
                </a:gridCol>
                <a:gridCol w="2466020">
                  <a:extLst>
                    <a:ext uri="{9D8B030D-6E8A-4147-A177-3AD203B41FA5}">
                      <a16:colId xmlns:a16="http://schemas.microsoft.com/office/drawing/2014/main" val="3707409370"/>
                    </a:ext>
                  </a:extLst>
                </a:gridCol>
              </a:tblGrid>
              <a:tr h="5896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 cavities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016"/>
                  </a:ext>
                </a:extLst>
              </a:tr>
              <a:tr h="679465">
                <a:tc>
                  <a:txBody>
                    <a:bodyPr/>
                    <a:lstStyle/>
                    <a:p>
                      <a:r>
                        <a:rPr lang="en-GB" dirty="0" smtClean="0"/>
                        <a:t>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Capacity Loaded, Normal Conducting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9128"/>
                  </a:ext>
                </a:extLst>
              </a:tr>
              <a:tr h="679465"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r>
                        <a:rPr lang="en-GB" baseline="0" dirty="0" smtClean="0"/>
                        <a:t> tuning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Elastic one-side deformation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20966"/>
                  </a:ext>
                </a:extLst>
              </a:tr>
              <a:tr h="589638">
                <a:tc>
                  <a:txBody>
                    <a:bodyPr/>
                    <a:lstStyle/>
                    <a:p>
                      <a:r>
                        <a:rPr lang="en-GB" dirty="0" smtClean="0"/>
                        <a:t>HOM dampers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Ports available,</a:t>
                      </a:r>
                      <a:r>
                        <a:rPr lang="en-GB" baseline="0" dirty="0" smtClean="0"/>
                        <a:t> not used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66914"/>
                  </a:ext>
                </a:extLst>
              </a:tr>
              <a:tr h="5896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For 3 GeV ring: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1028"/>
                  </a:ext>
                </a:extLst>
              </a:tr>
              <a:tr h="589638">
                <a:tc>
                  <a:txBody>
                    <a:bodyPr/>
                    <a:lstStyle/>
                    <a:p>
                      <a:r>
                        <a:rPr lang="en-GB" dirty="0" smtClean="0"/>
                        <a:t>Max voltage/cavity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</a:t>
                      </a:r>
                      <a:r>
                        <a:rPr lang="en-GB" baseline="0" dirty="0" smtClean="0"/>
                        <a:t> kV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90562"/>
                  </a:ext>
                </a:extLst>
              </a:tr>
              <a:tr h="589638">
                <a:tc>
                  <a:txBody>
                    <a:bodyPr/>
                    <a:lstStyle/>
                    <a:p>
                      <a:r>
                        <a:rPr lang="en-GB" dirty="0" smtClean="0"/>
                        <a:t>Max wall </a:t>
                      </a:r>
                      <a:r>
                        <a:rPr lang="en-GB" dirty="0" smtClean="0"/>
                        <a:t>loss/cavity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r>
                        <a:rPr lang="en-GB" baseline="0" dirty="0" smtClean="0"/>
                        <a:t> kW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30022"/>
                  </a:ext>
                </a:extLst>
              </a:tr>
              <a:tr h="589638">
                <a:tc>
                  <a:txBody>
                    <a:bodyPr/>
                    <a:lstStyle/>
                    <a:p>
                      <a:r>
                        <a:rPr lang="en-GB" dirty="0" smtClean="0"/>
                        <a:t>Max</a:t>
                      </a:r>
                      <a:r>
                        <a:rPr lang="en-GB" baseline="0" dirty="0" smtClean="0"/>
                        <a:t> power to beam/</a:t>
                      </a:r>
                      <a:r>
                        <a:rPr lang="en-GB" baseline="0" dirty="0" err="1" smtClean="0"/>
                        <a:t>cav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500 kW/6 = 83 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58433"/>
                  </a:ext>
                </a:extLst>
              </a:tr>
              <a:tr h="589638">
                <a:tc>
                  <a:txBody>
                    <a:bodyPr/>
                    <a:lstStyle/>
                    <a:p>
                      <a:r>
                        <a:rPr lang="en-GB" dirty="0" smtClean="0"/>
                        <a:t>Optimum coupling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159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4571089"/>
            <a:ext cx="57606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*6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678243" y="3685798"/>
            <a:ext cx="533717" cy="2232248"/>
          </a:xfrm>
          <a:prstGeom prst="leftBrace">
            <a:avLst>
              <a:gd name="adj1" fmla="val 8333"/>
              <a:gd name="adj2" fmla="val 51644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8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97206"/>
            <a:ext cx="7593294" cy="804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 smtClean="0"/>
              <a:t>Harmonic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r>
              <a:rPr lang="sv-SE" dirty="0" smtClean="0"/>
              <a:t> parameters</a:t>
            </a:r>
            <a:endParaRPr lang="sv-SE" dirty="0"/>
          </a:p>
        </p:txBody>
      </p:sp>
      <p:pic>
        <p:nvPicPr>
          <p:cNvPr id="79" name="Picture 78" descr="Cavity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15" y="764705"/>
            <a:ext cx="451298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1658" y="3964414"/>
            <a:ext cx="404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Inner </a:t>
            </a:r>
            <a:r>
              <a:rPr lang="sv-SE" dirty="0" err="1" smtClean="0"/>
              <a:t>length</a:t>
            </a:r>
            <a:r>
              <a:rPr lang="sv-SE" dirty="0" smtClean="0"/>
              <a:t>/diameter: 312mm/400mm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465313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Theory</a:t>
            </a:r>
            <a:r>
              <a:rPr lang="sv-SE" dirty="0" smtClean="0"/>
              <a:t> </a:t>
            </a:r>
            <a:r>
              <a:rPr lang="sv-SE" dirty="0" err="1" smtClean="0"/>
              <a:t>R</a:t>
            </a:r>
            <a:r>
              <a:rPr lang="sv-SE" baseline="-25000" dirty="0" err="1" smtClean="0"/>
              <a:t>sh</a:t>
            </a:r>
            <a:r>
              <a:rPr lang="sv-SE" dirty="0" smtClean="0"/>
              <a:t>/Q: 2.85M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sv-SE" dirty="0" smtClean="0">
                <a:latin typeface="Calibri" panose="020F0502020204030204" pitchFamily="34" charset="0"/>
              </a:rPr>
              <a:t>/21600</a:t>
            </a:r>
          </a:p>
          <a:p>
            <a:r>
              <a:rPr lang="sv-SE" dirty="0" smtClean="0">
                <a:latin typeface="Calibri" panose="020F0502020204030204" pitchFamily="34" charset="0"/>
              </a:rPr>
              <a:t>(</a:t>
            </a:r>
            <a:r>
              <a:rPr lang="sv-SE" dirty="0" err="1" smtClean="0">
                <a:latin typeface="Calibri" panose="020F0502020204030204" pitchFamily="34" charset="0"/>
              </a:rPr>
              <a:t>Definiton</a:t>
            </a:r>
            <a:r>
              <a:rPr lang="sv-SE" dirty="0" smtClean="0">
                <a:latin typeface="Calibri" panose="020F0502020204030204" pitchFamily="34" charset="0"/>
              </a:rPr>
              <a:t>: </a:t>
            </a:r>
            <a:r>
              <a:rPr lang="sv-SE" dirty="0" err="1" smtClean="0">
                <a:latin typeface="Calibri" panose="020F0502020204030204" pitchFamily="34" charset="0"/>
              </a:rPr>
              <a:t>R</a:t>
            </a:r>
            <a:r>
              <a:rPr lang="sv-SE" baseline="-25000" dirty="0" err="1" smtClean="0">
                <a:latin typeface="Calibri" panose="020F0502020204030204" pitchFamily="34" charset="0"/>
              </a:rPr>
              <a:t>sh</a:t>
            </a:r>
            <a:r>
              <a:rPr lang="sv-SE" dirty="0" smtClean="0">
                <a:latin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</a:rPr>
              <a:t>=</a:t>
            </a:r>
            <a:r>
              <a:rPr lang="sv-SE" dirty="0" smtClean="0">
                <a:latin typeface="Calibri" panose="020F0502020204030204" pitchFamily="34" charset="0"/>
              </a:rPr>
              <a:t> V</a:t>
            </a:r>
            <a:r>
              <a:rPr lang="sv-SE" baseline="30000" dirty="0" smtClean="0">
                <a:latin typeface="Calibri" panose="020F0502020204030204" pitchFamily="34" charset="0"/>
              </a:rPr>
              <a:t>2</a:t>
            </a:r>
            <a:r>
              <a:rPr lang="sv-SE" dirty="0" smtClean="0">
                <a:latin typeface="Calibri" panose="020F0502020204030204" pitchFamily="34" charset="0"/>
              </a:rPr>
              <a:t>/2P)</a:t>
            </a:r>
          </a:p>
          <a:p>
            <a:r>
              <a:rPr lang="sv-SE" b="1" dirty="0" err="1" smtClean="0">
                <a:latin typeface="Calibri" panose="020F0502020204030204" pitchFamily="34" charset="0"/>
              </a:rPr>
              <a:t>Measured</a:t>
            </a:r>
            <a:r>
              <a:rPr lang="sv-SE" b="1" dirty="0" smtClean="0">
                <a:latin typeface="Calibri" panose="020F0502020204030204" pitchFamily="34" charset="0"/>
              </a:rPr>
              <a:t> Q: </a:t>
            </a:r>
            <a:r>
              <a:rPr lang="sv-SE" b="1" dirty="0" smtClean="0">
                <a:latin typeface="Calibri" panose="020F0502020204030204" pitchFamily="34" charset="0"/>
              </a:rPr>
              <a:t> </a:t>
            </a:r>
            <a:r>
              <a:rPr lang="sv-SE" b="1" dirty="0" smtClean="0">
                <a:latin typeface="Calibri" panose="020F0502020204030204" pitchFamily="34" charset="0"/>
              </a:rPr>
              <a:t>20900 </a:t>
            </a:r>
            <a:r>
              <a:rPr lang="sv-S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sv-SE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sv-SE" b="1" baseline="-25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sh</a:t>
            </a:r>
            <a:r>
              <a:rPr lang="sv-S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= 2.75 M</a:t>
            </a:r>
            <a:r>
              <a:rPr lang="el-GR" b="1" dirty="0" smtClean="0">
                <a:latin typeface="Calibri" panose="020F0502020204030204" pitchFamily="34" charset="0"/>
              </a:rPr>
              <a:t>Ω</a:t>
            </a:r>
            <a:endParaRPr lang="sv-SE" b="1" dirty="0" smtClean="0"/>
          </a:p>
        </p:txBody>
      </p:sp>
      <p:pic>
        <p:nvPicPr>
          <p:cNvPr id="9" name="Content Placeholder 4" descr="Presentation for 300MHz Ca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" y="836712"/>
            <a:ext cx="3938000" cy="52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512" y="6089211"/>
            <a:ext cx="352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 dirty="0" err="1" smtClean="0">
                <a:solidFill>
                  <a:srgbClr val="333399"/>
                </a:solidFill>
              </a:rPr>
              <a:t>Mechanical</a:t>
            </a:r>
            <a:r>
              <a:rPr lang="sv-SE" altLang="sv-SE" sz="1200" dirty="0" smtClean="0">
                <a:solidFill>
                  <a:srgbClr val="333399"/>
                </a:solidFill>
              </a:rPr>
              <a:t> design, </a:t>
            </a:r>
            <a:r>
              <a:rPr lang="sv-SE" altLang="sv-SE" sz="1200" dirty="0" err="1" smtClean="0">
                <a:solidFill>
                  <a:srgbClr val="333399"/>
                </a:solidFill>
              </a:rPr>
              <a:t>Elsayed</a:t>
            </a:r>
            <a:r>
              <a:rPr lang="sv-SE" altLang="sv-SE" sz="1200" dirty="0" smtClean="0">
                <a:solidFill>
                  <a:srgbClr val="333399"/>
                </a:solidFill>
              </a:rPr>
              <a:t> </a:t>
            </a:r>
            <a:r>
              <a:rPr lang="sv-SE" altLang="sv-SE" sz="1200" dirty="0" err="1" smtClean="0">
                <a:solidFill>
                  <a:srgbClr val="333399"/>
                </a:solidFill>
              </a:rPr>
              <a:t>Elafifi</a:t>
            </a:r>
            <a:r>
              <a:rPr lang="sv-SE" altLang="sv-SE" sz="1200" dirty="0" smtClean="0">
                <a:solidFill>
                  <a:srgbClr val="333399"/>
                </a:solidFill>
              </a:rPr>
              <a:t>, MAX-</a:t>
            </a:r>
            <a:r>
              <a:rPr lang="sv-SE" altLang="sv-SE" sz="1200" dirty="0" err="1" smtClean="0">
                <a:solidFill>
                  <a:srgbClr val="333399"/>
                </a:solidFill>
              </a:rPr>
              <a:t>lab</a:t>
            </a:r>
            <a:endParaRPr lang="sv-SE" altLang="sv-SE" sz="1200" dirty="0" smtClean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4271" y="1210398"/>
            <a:ext cx="1944216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Capacity loaded; 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Tuning </a:t>
            </a:r>
            <a:r>
              <a:rPr lang="en-GB" dirty="0" smtClean="0"/>
              <a:t>by </a:t>
            </a:r>
            <a:r>
              <a:rPr lang="en-GB" dirty="0" smtClean="0"/>
              <a:t>two-sided elastic deformation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(unused) ports for HOM damping</a:t>
            </a:r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902425"/>
            <a:ext cx="116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300 MHz</a:t>
            </a:r>
            <a:endParaRPr lang="sv-SE" b="1" dirty="0" smtClean="0"/>
          </a:p>
        </p:txBody>
      </p:sp>
    </p:spTree>
    <p:extLst>
      <p:ext uri="{BB962C8B-B14F-4D97-AF65-F5344CB8AC3E}">
        <p14:creationId xmlns:p14="http://schemas.microsoft.com/office/powerpoint/2010/main" val="201721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97206"/>
            <a:ext cx="7593294" cy="804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 smtClean="0"/>
              <a:t>Harmonic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r>
              <a:rPr lang="sv-SE" dirty="0" smtClean="0"/>
              <a:t> parameters</a:t>
            </a:r>
            <a:endParaRPr lang="sv-SE" dirty="0"/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57329"/>
              </p:ext>
            </p:extLst>
          </p:nvPr>
        </p:nvGraphicFramePr>
        <p:xfrm>
          <a:off x="0" y="1198476"/>
          <a:ext cx="482602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>
                  <a:extLst>
                    <a:ext uri="{9D8B030D-6E8A-4147-A177-3AD203B41FA5}">
                      <a16:colId xmlns:a16="http://schemas.microsoft.com/office/drawing/2014/main" val="4155633662"/>
                    </a:ext>
                  </a:extLst>
                </a:gridCol>
                <a:gridCol w="1838198">
                  <a:extLst>
                    <a:ext uri="{9D8B030D-6E8A-4147-A177-3AD203B41FA5}">
                      <a16:colId xmlns:a16="http://schemas.microsoft.com/office/drawing/2014/main" val="3707409370"/>
                    </a:ext>
                  </a:extLst>
                </a:gridCol>
              </a:tblGrid>
              <a:tr h="3248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Harmonic cavities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Harmonic 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299.793</a:t>
                      </a:r>
                      <a:r>
                        <a:rPr lang="en-GB" baseline="0" dirty="0" smtClean="0"/>
                        <a:t> MHz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2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Active/passive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Passive</a:t>
                      </a:r>
                      <a:r>
                        <a:rPr lang="en-GB" baseline="0" dirty="0" smtClean="0"/>
                        <a:t> (Landau)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61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max </a:t>
                      </a:r>
                      <a:r>
                        <a:rPr lang="en-GB" dirty="0" smtClean="0"/>
                        <a:t>voltage for near-FP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500 kV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6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Number of cavities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shunt impedance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8.25 M</a:t>
                      </a: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9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</a:t>
                      </a:r>
                      <a:r>
                        <a:rPr lang="en-GB" baseline="0" dirty="0" smtClean="0"/>
                        <a:t> power/</a:t>
                      </a:r>
                      <a:r>
                        <a:rPr lang="en-GB" baseline="0" dirty="0" err="1" smtClean="0"/>
                        <a:t>cav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3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Number of cavities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8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shunt impedance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5.5 M</a:t>
                      </a: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23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</a:t>
                      </a:r>
                      <a:r>
                        <a:rPr lang="en-GB" baseline="0" dirty="0" smtClean="0"/>
                        <a:t> power/</a:t>
                      </a:r>
                      <a:r>
                        <a:rPr lang="en-GB" baseline="0" dirty="0" err="1" smtClean="0"/>
                        <a:t>cav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11.4 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810789"/>
                  </a:ext>
                </a:extLst>
              </a:tr>
            </a:tbl>
          </a:graphicData>
        </a:graphic>
      </p:graphicFrame>
      <p:pic>
        <p:nvPicPr>
          <p:cNvPr id="79" name="Picture 78" descr="Cavity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67" y="836712"/>
            <a:ext cx="4208533" cy="3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2320" y="902425"/>
            <a:ext cx="116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300 MHz</a:t>
            </a:r>
            <a:endParaRPr lang="sv-SE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65102" y="504104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Theory</a:t>
            </a:r>
            <a:r>
              <a:rPr lang="sv-SE" dirty="0" smtClean="0"/>
              <a:t> </a:t>
            </a:r>
            <a:r>
              <a:rPr lang="sv-SE" dirty="0" err="1" smtClean="0"/>
              <a:t>R</a:t>
            </a:r>
            <a:r>
              <a:rPr lang="sv-SE" baseline="-25000" dirty="0" err="1" smtClean="0"/>
              <a:t>sh</a:t>
            </a:r>
            <a:r>
              <a:rPr lang="sv-SE" dirty="0" smtClean="0"/>
              <a:t>/Q: 2.85M</a:t>
            </a:r>
            <a:r>
              <a:rPr lang="el-GR" dirty="0" smtClean="0">
                <a:latin typeface="Calibri" panose="020F0502020204030204" pitchFamily="34" charset="0"/>
              </a:rPr>
              <a:t>Ω</a:t>
            </a:r>
            <a:r>
              <a:rPr lang="sv-SE" dirty="0" smtClean="0">
                <a:latin typeface="Calibri" panose="020F0502020204030204" pitchFamily="34" charset="0"/>
              </a:rPr>
              <a:t>/21600</a:t>
            </a:r>
          </a:p>
          <a:p>
            <a:r>
              <a:rPr lang="sv-SE" dirty="0" smtClean="0">
                <a:latin typeface="Calibri" panose="020F0502020204030204" pitchFamily="34" charset="0"/>
              </a:rPr>
              <a:t>(</a:t>
            </a:r>
            <a:r>
              <a:rPr lang="sv-SE" dirty="0" err="1" smtClean="0">
                <a:latin typeface="Calibri" panose="020F0502020204030204" pitchFamily="34" charset="0"/>
              </a:rPr>
              <a:t>Definiton</a:t>
            </a:r>
            <a:r>
              <a:rPr lang="sv-SE" dirty="0" smtClean="0">
                <a:latin typeface="Calibri" panose="020F0502020204030204" pitchFamily="34" charset="0"/>
              </a:rPr>
              <a:t>: </a:t>
            </a:r>
            <a:r>
              <a:rPr lang="sv-SE" dirty="0" err="1" smtClean="0">
                <a:latin typeface="Calibri" panose="020F0502020204030204" pitchFamily="34" charset="0"/>
              </a:rPr>
              <a:t>R</a:t>
            </a:r>
            <a:r>
              <a:rPr lang="sv-SE" baseline="-25000" dirty="0" err="1" smtClean="0">
                <a:latin typeface="Calibri" panose="020F0502020204030204" pitchFamily="34" charset="0"/>
              </a:rPr>
              <a:t>sh</a:t>
            </a:r>
            <a:r>
              <a:rPr lang="sv-SE" dirty="0" smtClean="0">
                <a:latin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</a:rPr>
              <a:t>=</a:t>
            </a:r>
            <a:r>
              <a:rPr lang="sv-SE" dirty="0" smtClean="0">
                <a:latin typeface="Calibri" panose="020F0502020204030204" pitchFamily="34" charset="0"/>
              </a:rPr>
              <a:t> V</a:t>
            </a:r>
            <a:r>
              <a:rPr lang="sv-SE" baseline="30000" dirty="0" smtClean="0">
                <a:latin typeface="Calibri" panose="020F0502020204030204" pitchFamily="34" charset="0"/>
              </a:rPr>
              <a:t>2</a:t>
            </a:r>
            <a:r>
              <a:rPr lang="sv-SE" dirty="0" smtClean="0">
                <a:latin typeface="Calibri" panose="020F0502020204030204" pitchFamily="34" charset="0"/>
              </a:rPr>
              <a:t>/2P)</a:t>
            </a:r>
          </a:p>
          <a:p>
            <a:r>
              <a:rPr lang="sv-SE" b="1" dirty="0" err="1" smtClean="0">
                <a:latin typeface="Calibri" panose="020F0502020204030204" pitchFamily="34" charset="0"/>
              </a:rPr>
              <a:t>Measured</a:t>
            </a:r>
            <a:r>
              <a:rPr lang="sv-SE" b="1" dirty="0" smtClean="0">
                <a:latin typeface="Calibri" panose="020F0502020204030204" pitchFamily="34" charset="0"/>
              </a:rPr>
              <a:t> Q: </a:t>
            </a:r>
            <a:r>
              <a:rPr lang="sv-SE" b="1" dirty="0" smtClean="0">
                <a:latin typeface="Calibri" panose="020F0502020204030204" pitchFamily="34" charset="0"/>
              </a:rPr>
              <a:t>20900 </a:t>
            </a:r>
            <a:r>
              <a:rPr lang="sv-S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sv-SE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sv-SE" b="1" baseline="-25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sh</a:t>
            </a:r>
            <a:r>
              <a:rPr lang="sv-S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= 2.75 M</a:t>
            </a:r>
            <a:r>
              <a:rPr lang="el-GR" b="1" dirty="0" smtClean="0">
                <a:latin typeface="Calibri" panose="020F0502020204030204" pitchFamily="34" charset="0"/>
              </a:rPr>
              <a:t>Ω</a:t>
            </a:r>
            <a:endParaRPr lang="sv-SE" b="1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4826022" y="2564904"/>
            <a:ext cx="466058" cy="261121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06882" y="3870510"/>
            <a:ext cx="244827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examples for the 3 GeV ring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0130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26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1.5 GeV: RF Straight </a:t>
            </a:r>
            <a:r>
              <a:rPr lang="en-US" dirty="0"/>
              <a:t>S</a:t>
            </a:r>
            <a:r>
              <a:rPr lang="en-US" dirty="0" smtClean="0"/>
              <a:t>ection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1008"/>
            <a:ext cx="7542654" cy="5656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771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</a:rPr>
              <a:t>270 </a:t>
            </a:r>
            <a:r>
              <a:rPr lang="sv-SE" sz="2400" dirty="0" smtClean="0">
                <a:solidFill>
                  <a:schemeClr val="accent1"/>
                </a:solidFill>
              </a:rPr>
              <a:t>kV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224" y="6830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</a:rPr>
              <a:t>270 </a:t>
            </a:r>
            <a:r>
              <a:rPr lang="sv-SE" sz="2400" dirty="0" smtClean="0">
                <a:solidFill>
                  <a:schemeClr val="accent1"/>
                </a:solidFill>
              </a:rPr>
              <a:t>kV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7924" y="6830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</a:rPr>
              <a:t>~90 </a:t>
            </a:r>
            <a:r>
              <a:rPr lang="sv-SE" sz="2400" dirty="0" smtClean="0">
                <a:solidFill>
                  <a:schemeClr val="accent1"/>
                </a:solidFill>
              </a:rPr>
              <a:t>kV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6624" y="73934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</a:rPr>
              <a:t>~90 </a:t>
            </a:r>
            <a:r>
              <a:rPr lang="sv-SE" sz="2400" dirty="0" smtClean="0">
                <a:solidFill>
                  <a:schemeClr val="accent1"/>
                </a:solidFill>
              </a:rPr>
              <a:t>kV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329" y="2879231"/>
            <a:ext cx="1619672" cy="1846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libri" panose="020F0502020204030204" pitchFamily="34" charset="0"/>
              </a:rPr>
              <a:t>A</a:t>
            </a:r>
            <a:r>
              <a:rPr lang="el-GR" sz="2400" baseline="-25000" dirty="0" smtClean="0">
                <a:latin typeface="Calibri" panose="020F0502020204030204" pitchFamily="34" charset="0"/>
              </a:rPr>
              <a:t>ε</a:t>
            </a:r>
            <a:r>
              <a:rPr lang="sv-SE" sz="2400" dirty="0" smtClean="0">
                <a:latin typeface="Calibri" panose="020F0502020204030204" pitchFamily="34" charset="0"/>
              </a:rPr>
              <a:t> = </a:t>
            </a:r>
            <a:r>
              <a:rPr lang="sv-SE" sz="2400" dirty="0" smtClean="0">
                <a:latin typeface="Calibri" panose="020F0502020204030204" pitchFamily="34" charset="0"/>
              </a:rPr>
              <a:t>4.0</a:t>
            </a:r>
            <a:r>
              <a:rPr lang="sv-SE" sz="2400" dirty="0" smtClean="0">
                <a:latin typeface="Calibri" panose="020F0502020204030204" pitchFamily="34" charset="0"/>
              </a:rPr>
              <a:t> </a:t>
            </a:r>
            <a:r>
              <a:rPr lang="sv-SE" sz="2400" dirty="0" smtClean="0">
                <a:latin typeface="Calibri" panose="020F0502020204030204" pitchFamily="34" charset="0"/>
              </a:rPr>
              <a:t>% </a:t>
            </a:r>
          </a:p>
          <a:p>
            <a:r>
              <a:rPr lang="sv-SE" sz="2400" dirty="0" err="1">
                <a:latin typeface="Calibri" panose="020F0502020204030204" pitchFamily="34" charset="0"/>
              </a:rPr>
              <a:t>f</a:t>
            </a:r>
            <a:r>
              <a:rPr lang="sv-SE" sz="2400" baseline="-25000" dirty="0" err="1" smtClean="0">
                <a:latin typeface="Calibri" panose="020F0502020204030204" pitchFamily="34" charset="0"/>
              </a:rPr>
              <a:t>s</a:t>
            </a:r>
            <a:r>
              <a:rPr lang="sv-SE" sz="2400" dirty="0" smtClean="0">
                <a:latin typeface="Calibri" panose="020F0502020204030204" pitchFamily="34" charset="0"/>
              </a:rPr>
              <a:t> = </a:t>
            </a:r>
            <a:r>
              <a:rPr lang="sv-SE" sz="2400" dirty="0" smtClean="0">
                <a:latin typeface="Calibri" panose="020F0502020204030204" pitchFamily="34" charset="0"/>
              </a:rPr>
              <a:t>7.3</a:t>
            </a:r>
            <a:r>
              <a:rPr lang="sv-SE" sz="2400" dirty="0" smtClean="0">
                <a:latin typeface="Calibri" panose="020F0502020204030204" pitchFamily="34" charset="0"/>
              </a:rPr>
              <a:t> kHz</a:t>
            </a:r>
          </a:p>
          <a:p>
            <a:r>
              <a:rPr lang="sv-SE" sz="2400" dirty="0" smtClean="0">
                <a:latin typeface="Calibri" panose="020F0502020204030204" pitchFamily="34" charset="0"/>
              </a:rPr>
              <a:t>w/o Landaus</a:t>
            </a:r>
            <a:endParaRPr lang="sv-SE" sz="2400" dirty="0" smtClean="0">
              <a:latin typeface="Calibri" panose="020F0502020204030204" pitchFamily="34" charset="0"/>
            </a:endParaRP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493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93294" cy="7709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Lengthening at 500 mA in the 1.5 GeV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78" y="995007"/>
            <a:ext cx="7593294" cy="384502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the early days (~2018) at 500 mA we observed ion </a:t>
            </a:r>
            <a:r>
              <a:rPr lang="en-GB" dirty="0" smtClean="0">
                <a:solidFill>
                  <a:schemeClr val="tx1"/>
                </a:solidFill>
              </a:rPr>
              <a:t>trapping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which we cured by introducing a gap in the bunch train with a resulting transient.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We can now run at 500 mA in uniform fill </a:t>
            </a:r>
            <a:r>
              <a:rPr lang="en-GB" dirty="0" smtClean="0">
                <a:solidFill>
                  <a:schemeClr val="tx1"/>
                </a:solidFill>
              </a:rPr>
              <a:t>(vacuum improved along the years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850956" cy="3032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75" y="3119264"/>
            <a:ext cx="4527109" cy="2362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2998" y="2882136"/>
            <a:ext cx="370486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Landaus tuned to 65 kV &amp; 115 kV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2040" y="55172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FWHM = 725 </a:t>
            </a:r>
            <a:r>
              <a:rPr lang="en-GB" dirty="0" err="1" smtClean="0"/>
              <a:t>ps</a:t>
            </a:r>
            <a:endParaRPr lang="en-GB" dirty="0" smtClean="0"/>
          </a:p>
          <a:p>
            <a:r>
              <a:rPr lang="en-GB" dirty="0" err="1" smtClean="0"/>
              <a:t>FWHM</a:t>
            </a:r>
            <a:r>
              <a:rPr lang="en-GB" baseline="-25000" dirty="0" err="1" smtClean="0"/>
              <a:t>nat</a:t>
            </a:r>
            <a:r>
              <a:rPr lang="en-GB" dirty="0" smtClean="0"/>
              <a:t> = 116.4 </a:t>
            </a:r>
            <a:r>
              <a:rPr lang="en-GB" dirty="0" err="1" smtClean="0"/>
              <a:t>ps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25800" y="5602968"/>
            <a:ext cx="136668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BL = 6.2</a:t>
            </a:r>
            <a:endParaRPr lang="en-GB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348622" y="30078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Measurements: </a:t>
            </a:r>
            <a:r>
              <a:rPr lang="en-GB" dirty="0" smtClean="0">
                <a:solidFill>
                  <a:srgbClr val="FF0000"/>
                </a:solidFill>
              </a:rPr>
              <a:t>Miriam </a:t>
            </a:r>
            <a:r>
              <a:rPr lang="en-GB" dirty="0" err="1" smtClean="0">
                <a:solidFill>
                  <a:srgbClr val="FF0000"/>
                </a:solidFill>
              </a:rPr>
              <a:t>Brosi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68998"/>
      </p:ext>
    </p:extLst>
  </p:cSld>
  <p:clrMapOvr>
    <a:masterClrMapping/>
  </p:clrMapOvr>
</p:sld>
</file>

<file path=ppt/theme/theme1.xml><?xml version="1.0" encoding="utf-8"?>
<a:theme xmlns:a="http://schemas.openxmlformats.org/drawingml/2006/main" name="MAX IV template">
  <a:themeElements>
    <a:clrScheme name="MAX IV 2013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868689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17256</TotalTime>
  <Words>964</Words>
  <Application>Microsoft Office PowerPoint</Application>
  <PresentationFormat>On-screen Show (4:3)</PresentationFormat>
  <Paragraphs>173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MAX IV template</vt:lpstr>
      <vt:lpstr>Harmonic Cavities at MAX IV </vt:lpstr>
      <vt:lpstr>PowerPoint Presentation</vt:lpstr>
      <vt:lpstr>Harmonic Cavities @ MAX IV</vt:lpstr>
      <vt:lpstr>MAX IV Rings Nominal Parameters</vt:lpstr>
      <vt:lpstr>PowerPoint Presentation</vt:lpstr>
      <vt:lpstr>PowerPoint Presentation</vt:lpstr>
      <vt:lpstr>PowerPoint Presentation</vt:lpstr>
      <vt:lpstr>1.5 GeV: RF Straight Section </vt:lpstr>
      <vt:lpstr>Lengthening at 500 mA in the 1.5 GeV Ring</vt:lpstr>
      <vt:lpstr>HCs in 3 GeV ring: Suppression of Coupled Bunch Instabilities and Bunch Lengthening</vt:lpstr>
      <vt:lpstr>Transient beam loading when running with a gap</vt:lpstr>
      <vt:lpstr>Modelling of Cavity HOMs</vt:lpstr>
      <vt:lpstr>Cavity Temperature/Voltage Optimization</vt:lpstr>
      <vt:lpstr>HCs and Coupled Robinson Instabilities </vt:lpstr>
      <vt:lpstr>The Flat-potential feedforward device</vt:lpstr>
      <vt:lpstr>Summary</vt:lpstr>
      <vt:lpstr>Summary</vt:lpstr>
    </vt:vector>
  </TitlesOfParts>
  <Company>MAX-lab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Beamline / Storage ring integration</dc:title>
  <dc:creator>Franz Hennies</dc:creator>
  <cp:lastModifiedBy>Åke Andersson</cp:lastModifiedBy>
  <cp:revision>1062</cp:revision>
  <cp:lastPrinted>2017-04-24T06:54:32Z</cp:lastPrinted>
  <dcterms:created xsi:type="dcterms:W3CDTF">2014-03-18T11:37:12Z</dcterms:created>
  <dcterms:modified xsi:type="dcterms:W3CDTF">2022-10-10T23:01:22Z</dcterms:modified>
</cp:coreProperties>
</file>