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2" r:id="rId2"/>
    <p:sldId id="258" r:id="rId3"/>
    <p:sldId id="257" r:id="rId4"/>
    <p:sldId id="261" r:id="rId5"/>
    <p:sldId id="260" r:id="rId6"/>
    <p:sldId id="259" r:id="rId7"/>
    <p:sldId id="263" r:id="rId8"/>
    <p:sldId id="264" r:id="rId9"/>
    <p:sldId id="272" r:id="rId10"/>
    <p:sldId id="273" r:id="rId11"/>
    <p:sldId id="278" r:id="rId12"/>
    <p:sldId id="279" r:id="rId13"/>
    <p:sldId id="280" r:id="rId14"/>
    <p:sldId id="282" r:id="rId15"/>
    <p:sldId id="283" r:id="rId16"/>
    <p:sldId id="284" r:id="rId17"/>
    <p:sldId id="265" r:id="rId18"/>
    <p:sldId id="285" r:id="rId19"/>
    <p:sldId id="266" r:id="rId20"/>
    <p:sldId id="271" r:id="rId21"/>
    <p:sldId id="281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7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E6B26D2-D4EB-4F2A-AF86-86DAAAF2B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5803901-4EB8-4B7D-A8A7-B3E5A803DA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BF74E-F782-4A87-9517-D0F05EC80680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195C808-05E6-4FE6-9072-A13A981A02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D2DE4E-04FD-4AD7-B0C7-245CFD5C7E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F2B0-91E5-409C-82F6-5FDA81DA05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9924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B8CFA-D2E1-421C-9FF1-72A3BDF2EFF6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927C9-E85E-485B-B23B-28B37B751B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40376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BB13DE-631D-4B47-87B2-AD98F9FCE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3E17F60-EE3B-4409-86CF-A115CD9F2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217B051-F484-4387-A0A7-FA3FCEC9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2B15A-385C-4666-9BCA-1B385B4A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E1032F-C0A7-401D-8B51-B60B7820B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621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9EFEEB-8578-41F1-AF93-D8ACC8B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E61DE4E-DA0E-41F6-9BEF-23E631751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A3015D-1467-4A2B-854D-58C088E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7EB0B97-E938-4794-BADD-6344194A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A9A8E8-10FE-462E-A667-B80D4248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449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5137552-87BD-4DF4-B3A8-51A499468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6AE5155-A3AB-47C7-B62D-050221C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C11A94-C66D-4FD0-99A8-39303F918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8FD459B-CF2A-4971-A6A5-ED33A1C03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A3B068-79E7-4981-A68D-D485B3F1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30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0C952C-A9FD-449A-8926-CF11BF14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4E947D-65A3-4D68-9227-CDB397F76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84E4B7-9826-4792-B9B6-D9B7CBF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685B36E-466F-4194-AD0E-5A244A89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68E93F5-CCA9-42B0-89F5-D0D178AE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418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9661EE-63EA-4810-9F3C-A1006475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94F67B-3B41-4E84-9B5F-DE45CA09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E14B808-81B0-4AED-B740-3A0C87E99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9756891-CBA2-4175-98D5-47B02979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41EA80-1771-4C65-ADF8-AB8B9048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205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2A6AA1-D9AC-43DA-9E64-BE12783C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18C7C-5F37-41E6-B7B6-275259731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F260694-F07D-41D5-A484-756863343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81B172D-2973-4534-AFF3-BC1056A5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055FFB3-FEE5-43C9-B747-E6652EC5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1881587-31EF-4A8C-973F-2D6F2B1E0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64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921D5C-9C5C-421B-82E5-D18C6F11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B05469-705B-4EE6-A8FF-B988B6428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B9335C4-A163-43F6-8ACF-A2916479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C9532F-FF49-4BD1-B66A-BAE74CD6B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3A0EDD0-2DEF-446F-A5CE-F2DF88122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0294D4E-DBE7-4A5D-83F8-4585EC2D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E3226C2-3C22-4EAB-B618-DDD058424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B225984-2CF9-4D80-84EA-A7579E0D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58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0CDDA8-9E5D-433E-AB51-528C3C5D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4F6A6A-B655-441C-B9DC-0F87C8EA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1A0A05A-B887-4AFF-8364-3C09043C4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33F4EF-4E89-46B2-BCBE-3C829A47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13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0DDCC9C-D94E-4661-8927-D0E63683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74DD5E0-06A4-4D4B-8F32-47C3CAB5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D0A0F4-79EE-413A-B9AA-C03C2C9A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8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645CB6-2843-4102-B481-BFFD4098C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A5E659-BAE1-45AA-A6AE-55D99B4CC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063F89-C35E-47A1-9A68-F8AAB96DD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195B1-6727-4259-9A42-1F9E1489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8C425D-482E-43E1-B506-59CCC8CF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14CD2D5-3ED2-4C4E-8771-DDB19C8B5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64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B68806-D219-4FEA-B067-9560D9F32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5DCEDF2-3B75-4A81-80FA-1B1F6C332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EEB89A5-461B-4CDF-B230-A8FCB04D2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61927E-F3A2-4FC1-B8ED-A265AD5F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E86FA6E-2C86-42CB-8152-C50550A3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C438C8A-9FBF-4997-8189-144215B2F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56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EDE408C-1653-44D3-A41A-0DC30A9C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84AAC8-3CD4-4EE4-9F43-F85DD95B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DD40C32-A821-4720-9409-B476D679C5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FC184-D1D5-4C5E-8E53-B68C3BD311FB}" type="datetimeFigureOut">
              <a:rPr lang="pl-PL" smtClean="0"/>
              <a:t>10.10.2022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C377C7-DC9C-4696-BF64-DD836E004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F233B6-9580-46E1-A7A7-41EA8F316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31529-6EE4-4949-88D4-688B4358631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878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740AA22-8175-4939-81D3-E9D56CA9D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91" y="2754607"/>
            <a:ext cx="3588519" cy="1372231"/>
          </a:xfrm>
          <a:prstGeom prst="rect">
            <a:avLst/>
          </a:prstGeom>
        </p:spPr>
      </p:pic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92F30D37-C697-4C2F-8C79-F93964E75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21536" r="49934" b="22070"/>
          <a:stretch/>
        </p:blipFill>
        <p:spPr>
          <a:xfrm>
            <a:off x="0" y="0"/>
            <a:ext cx="5195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2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10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RF Project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Review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5804876" cy="2277547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Oscilator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LOFE and DIFE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LLRF system on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Nutaq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picodigitizer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Signals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didtribution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endplate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motor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R&amp;STransmitters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Solidstate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 60kW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61E69F-5676-C2DF-A4CF-99A4F153B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814" y="1842778"/>
            <a:ext cx="6545970" cy="302323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18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11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RF Project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Review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5804876" cy="2554545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Oscilator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LOFE and DIFE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LLRF system on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Nutaq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picodigitizer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Signals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didtribution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endplate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motor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R&amp;STransmitters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Solidstate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60kW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Load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(AFT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Microwaves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 descr="Obraz zawierający wewnątrz, transport, silnik, rukola&#10;&#10;Opis wygenerowany automatycznie">
            <a:extLst>
              <a:ext uri="{FF2B5EF4-FFF2-40B4-BE49-F238E27FC236}">
                <a16:creationId xmlns:a16="http://schemas.microsoft.com/office/drawing/2014/main" id="{D03820D5-51A2-52E1-462B-279FF0D8A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4656" y="1854856"/>
            <a:ext cx="6214553" cy="2870175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16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12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RF Project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Review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6775580" cy="409342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Oscilator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LOFE and DIFE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LLRF system on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Nutaq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picodigitizer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Signals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didtribution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endplate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motor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R&amp;STransmitters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Solidstate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60kW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Load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(AFT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Microwaves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6 1/8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Coaxial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Power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Couplers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Main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resonance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covidy for 100 MHz and 30kW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for 3rd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harmonic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– 300Mhz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Pickups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044A142-B43D-93EE-77C4-136D269A5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86952"/>
            <a:ext cx="3834005" cy="1770725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57C8A10-B289-6EDC-431A-9DAB7EECB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532" y="2403765"/>
            <a:ext cx="3834005" cy="1700109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 descr="Obraz zawierający tekst, dysk twardy, akumulator&#10;&#10;Opis wygenerowany automatycznie">
            <a:extLst>
              <a:ext uri="{FF2B5EF4-FFF2-40B4-BE49-F238E27FC236}">
                <a16:creationId xmlns:a16="http://schemas.microsoft.com/office/drawing/2014/main" id="{E3EAA70B-A613-7631-CB78-2960E7B80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86" y="4401519"/>
            <a:ext cx="3819251" cy="1763911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13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RF Project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Review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5804876" cy="449353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Master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Oscilator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LOFE and DIFE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LLRF system on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Nutaq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picodigitizer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Signals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didtribution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endplate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motor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R&amp;STransmitters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Solidstate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60kW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Load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(AFT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Microwaves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1/8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Coaxial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Couplers</a:t>
            </a:r>
            <a:endParaRPr lang="pl-PL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Main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resonance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covidy for 100 MHz and 30kW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3rd </a:t>
            </a: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harmonic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300Mhz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Pickups</a:t>
            </a:r>
            <a:r>
              <a:rPr lang="pl-PL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50F9964D-87DC-7B3D-948B-198E13CAA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15" y="559415"/>
            <a:ext cx="3946515" cy="2219915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83D391F-0961-114D-A527-2C636C4BE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630" y="3086572"/>
            <a:ext cx="3959400" cy="2219915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 descr="Obraz zawierający tekst, zrzut ekranu, wewnątrz&#10;&#10;Opis wygenerowany automatycznie">
            <a:extLst>
              <a:ext uri="{FF2B5EF4-FFF2-40B4-BE49-F238E27FC236}">
                <a16:creationId xmlns:a16="http://schemas.microsoft.com/office/drawing/2014/main" id="{B68BA7D0-8157-6A4B-62D8-E3789E665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41" y="3810172"/>
            <a:ext cx="4565117" cy="2213606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59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14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Operation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5619346" cy="200054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Injection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Modulators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set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value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: 1180V (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now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Kicker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set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: 1600V</a:t>
            </a:r>
          </a:p>
          <a:p>
            <a:pPr marL="285750" indent="-285750">
              <a:buFontTx/>
              <a:buChar char="-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Plungers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possition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: 30mm (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Inserted</a:t>
            </a:r>
            <a:r>
              <a:rPr lang="pl-PL" sz="2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CBB4AA3-5EE7-D8ED-5EC8-F544DDEC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207" y="331721"/>
            <a:ext cx="3119784" cy="255335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1846BDE-2A93-FE38-12D2-B15A32E86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36" y="3234503"/>
            <a:ext cx="3435716" cy="280039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78C2B5C2-784E-2F6A-EC49-EE3BF89A3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378" y="3235625"/>
            <a:ext cx="4044254" cy="26837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1DB0CE6B-1045-6D0D-280C-9F12A90864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497" y="3232262"/>
            <a:ext cx="3471205" cy="280263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8228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15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Operation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3" y="1070304"/>
            <a:ext cx="5089404" cy="501675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Injection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Modulators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set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value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: 1180V</a:t>
            </a: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Kicker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set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: 1600V</a:t>
            </a: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Plungers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possition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: 30mm (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Insterted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Injected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current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~430mA</a:t>
            </a: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Average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slope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inj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Efficjency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) &gt;2000uA/s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RF power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incresing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50 – 160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mV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(1 – 15kW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Increase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RF power to 260mV (~55 kW)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Start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app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,  </a:t>
            </a:r>
          </a:p>
          <a:p>
            <a:pPr marL="285750" indent="-285750">
              <a:buFontTx/>
              <a:buChar char="-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At ~1.1geV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plunger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to 43mm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possition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After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start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python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correction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Setting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las ID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possition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Delivery the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Start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decreasing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RF power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app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If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needed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– fine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plungers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B91F78-9BB1-176C-953F-FB3E15386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103" y="1070304"/>
            <a:ext cx="6104711" cy="38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67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16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Operation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37163" y="1313645"/>
            <a:ext cx="5397261" cy="11387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During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operation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, some fine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plunger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or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RF power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needed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8C9E9A-B8B8-22E3-4B4D-EB8650728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12" y="1102724"/>
            <a:ext cx="5949490" cy="3429519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612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D3E1B4D-1E11-6FAB-8EDA-1C7350E459EA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Main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 2022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012760-9D03-C081-ADF0-7EA91C5F580E}"/>
              </a:ext>
            </a:extLst>
          </p:cNvPr>
          <p:cNvSpPr txBox="1"/>
          <p:nvPr/>
        </p:nvSpPr>
        <p:spPr>
          <a:xfrm>
            <a:off x="238395" y="1119916"/>
            <a:ext cx="6104711" cy="141577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Damaged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ferrites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on the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second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after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clean-up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working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well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Ordered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new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one from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Microwave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Techniques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. Delivery: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Feb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2023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Obraz 7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D8CC53F8-DA01-47B5-9FB8-CE4EBC8E2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10" name="Obraz 9" descr="Obraz zawierający podłoże, wewnątrz, kafelek, sąsiadująco&#10;&#10;Opis wygenerowany automatycznie">
            <a:extLst>
              <a:ext uri="{FF2B5EF4-FFF2-40B4-BE49-F238E27FC236}">
                <a16:creationId xmlns:a16="http://schemas.microsoft.com/office/drawing/2014/main" id="{4981EF56-172E-D7E8-257F-27A80BEFE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24" y="810009"/>
            <a:ext cx="5116421" cy="2363005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E871D4D-51BB-89DA-FB8A-126025202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24" y="3684985"/>
            <a:ext cx="5116422" cy="2363006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34DCC9C-38FC-5DA9-C3A5-A59238974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" y="3683017"/>
            <a:ext cx="5120680" cy="2364973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79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4D3E1B4D-1E11-6FAB-8EDA-1C7350E459EA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Main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 2022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5012760-9D03-C081-ADF0-7EA91C5F580E}"/>
              </a:ext>
            </a:extLst>
          </p:cNvPr>
          <p:cNvSpPr txBox="1"/>
          <p:nvPr/>
        </p:nvSpPr>
        <p:spPr>
          <a:xfrm>
            <a:off x="238395" y="1119916"/>
            <a:ext cx="6104711" cy="141577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Damaged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ferrites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on the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second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ciculator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after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clean-up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working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well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Ordered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new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one from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Microwave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Techniques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. Delivery:       </a:t>
            </a:r>
          </a:p>
          <a:p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pl-PL" i="1" dirty="0" err="1">
                <a:latin typeface="Cambria" panose="02040503050406030204" pitchFamily="18" charset="0"/>
                <a:ea typeface="Cambria" panose="02040503050406030204" pitchFamily="18" charset="0"/>
              </a:rPr>
              <a:t>Feb</a:t>
            </a:r>
            <a:r>
              <a:rPr lang="pl-PL" i="1" dirty="0">
                <a:latin typeface="Cambria" panose="02040503050406030204" pitchFamily="18" charset="0"/>
                <a:ea typeface="Cambria" panose="02040503050406030204" pitchFamily="18" charset="0"/>
              </a:rPr>
              <a:t> 2023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Obraz 7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D8CC53F8-DA01-47B5-9FB8-CE4EBC8E2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96B1850-E932-8ABD-2BAA-BFD23A578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234" y="2138416"/>
            <a:ext cx="5258638" cy="3753858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95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19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0" name="Symbol zastępczy stopki 12">
            <a:extLst>
              <a:ext uri="{FF2B5EF4-FFF2-40B4-BE49-F238E27FC236}">
                <a16:creationId xmlns:a16="http://schemas.microsoft.com/office/drawing/2014/main" id="{E70DAD0F-DDEA-444D-A1A0-DAB19180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298" y="6004285"/>
            <a:ext cx="11823404" cy="254702"/>
          </a:xfrm>
        </p:spPr>
        <p:txBody>
          <a:bodyPr/>
          <a:lstStyle/>
          <a:p>
            <a:pPr algn="l"/>
            <a:r>
              <a:rPr lang="pl-PL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Stopka</a:t>
            </a: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Main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 2022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9D4233D-C809-FDAA-0689-3EF9D2D64AA5}"/>
              </a:ext>
            </a:extLst>
          </p:cNvPr>
          <p:cNvSpPr txBox="1"/>
          <p:nvPr/>
        </p:nvSpPr>
        <p:spPr>
          <a:xfrm>
            <a:off x="476654" y="1070306"/>
            <a:ext cx="5047185" cy="206210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Fault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in K00 Modulator „Tank Temp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Interlock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(burned resistors)</a:t>
            </a:r>
          </a:p>
          <a:p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     -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Emergency replacing and plan to do it on the other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modulators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4E752E-3BD8-F14A-420A-B5234205E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08" y="1398915"/>
            <a:ext cx="6310294" cy="4732721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0B76CF-6837-AE7F-2C0B-D6A5A6010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30" y="3272840"/>
            <a:ext cx="3811727" cy="2858796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42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5CFA5963-726E-4011-A66F-90810F33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62" y="768129"/>
            <a:ext cx="3041264" cy="1162964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942AB266-8525-4D23-AFCA-4049A09A6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473" y="2620184"/>
            <a:ext cx="10668000" cy="973658"/>
          </a:xfrm>
        </p:spPr>
        <p:txBody>
          <a:bodyPr>
            <a:normAutofit fontScale="90000"/>
          </a:bodyPr>
          <a:lstStyle/>
          <a:p>
            <a:pPr algn="l"/>
            <a:r>
              <a:rPr lang="pl-PL" sz="40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HarmonLIP</a:t>
            </a:r>
            <a:r>
              <a:rPr lang="pl-PL" sz="40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</a:t>
            </a:r>
            <a:r>
              <a:rPr lang="pl-PL" sz="40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Meeteing</a:t>
            </a:r>
            <a:br>
              <a:rPr lang="pl-PL" sz="40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</a:br>
            <a:r>
              <a:rPr lang="pl-PL" sz="4000" dirty="0" err="1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Review</a:t>
            </a:r>
            <a:r>
              <a:rPr lang="pl-PL" sz="4000" dirty="0">
                <a:solidFill>
                  <a:srgbClr val="2C2B2B"/>
                </a:solidFill>
                <a:latin typeface="Poppins Medium" panose="00000600000000000000" pitchFamily="2" charset="-18"/>
                <a:cs typeface="Poppins Medium" panose="00000600000000000000" pitchFamily="2" charset="-18"/>
              </a:rPr>
              <a:t> of Synchrotron Solaris Project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08E40827-2699-40B0-9C81-0F76152C70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525" y="4205918"/>
            <a:ext cx="10662948" cy="1302471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Lund, Max IV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Laboratory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10.10.2022</a:t>
            </a:r>
          </a:p>
          <a:p>
            <a:pPr algn="l"/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Krzysztof Guła</a:t>
            </a:r>
          </a:p>
          <a:p>
            <a:pPr algn="l"/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SOLARIS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National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Synchrotron </a:t>
            </a:r>
            <a:r>
              <a:rPr lang="pl-PL" sz="2000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Research</a:t>
            </a:r>
            <a:r>
              <a:rPr lang="pl-PL" sz="2000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395703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20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0" name="Symbol zastępczy stopki 12">
            <a:extLst>
              <a:ext uri="{FF2B5EF4-FFF2-40B4-BE49-F238E27FC236}">
                <a16:creationId xmlns:a16="http://schemas.microsoft.com/office/drawing/2014/main" id="{E70DAD0F-DDEA-444D-A1A0-DAB19180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298" y="6004285"/>
            <a:ext cx="11823404" cy="254702"/>
          </a:xfrm>
        </p:spPr>
        <p:txBody>
          <a:bodyPr/>
          <a:lstStyle/>
          <a:p>
            <a:pPr algn="l"/>
            <a:r>
              <a:rPr lang="pl-PL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Stopka</a:t>
            </a: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Main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failures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in 2022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9D4233D-C809-FDAA-0689-3EF9D2D64AA5}"/>
              </a:ext>
            </a:extLst>
          </p:cNvPr>
          <p:cNvSpPr txBox="1"/>
          <p:nvPr/>
        </p:nvSpPr>
        <p:spPr>
          <a:xfrm>
            <a:off x="476654" y="1070305"/>
            <a:ext cx="5148894" cy="11387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K03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modul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fault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(power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supply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, HVPS,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Phase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shifter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      -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Fail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modules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replaced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0310D36-8B1B-FE77-D78C-AE21E39D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84" y="1065314"/>
            <a:ext cx="6301294" cy="354447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63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21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Future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Problems</a:t>
            </a:r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, </a:t>
            </a:r>
            <a:r>
              <a:rPr lang="en-US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Questions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6414476" cy="1846659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Application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for automatic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000" dirty="0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Using Field S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tabilisation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function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on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Find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best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point to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operate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Emmitance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beam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lenght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shape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Studies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better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understand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RF </a:t>
            </a:r>
            <a:r>
              <a:rPr lang="pl-PL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knowlage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155A98D-5FF9-D9BE-049F-00C16124E7D8}"/>
              </a:ext>
            </a:extLst>
          </p:cNvPr>
          <p:cNvSpPr txBox="1"/>
          <p:nvPr/>
        </p:nvSpPr>
        <p:spPr>
          <a:xfrm>
            <a:off x="476654" y="3725739"/>
            <a:ext cx="55778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Thank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you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for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your</a:t>
            </a: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pl-P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attention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3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20" name="Symbol zastępczy stopki 12">
            <a:extLst>
              <a:ext uri="{FF2B5EF4-FFF2-40B4-BE49-F238E27FC236}">
                <a16:creationId xmlns:a16="http://schemas.microsoft.com/office/drawing/2014/main" id="{E70DAD0F-DDEA-444D-A1A0-DAB19180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298" y="6004285"/>
            <a:ext cx="11823404" cy="254702"/>
          </a:xfrm>
        </p:spPr>
        <p:txBody>
          <a:bodyPr/>
          <a:lstStyle/>
          <a:p>
            <a:pPr algn="l"/>
            <a:r>
              <a:rPr lang="pl-PL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Harmon</a:t>
            </a:r>
            <a:r>
              <a:rPr lang="pl-PL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dirty="0" err="1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Leaps</a:t>
            </a:r>
            <a:r>
              <a:rPr lang="pl-PL" dirty="0">
                <a:solidFill>
                  <a:srgbClr val="2C2B2B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2022. Max IV Lab - Solaris</a:t>
            </a: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8BE7EA6-C321-E0EA-42C8-2DB898FFC5D6}"/>
              </a:ext>
            </a:extLst>
          </p:cNvPr>
          <p:cNvSpPr txBox="1"/>
          <p:nvPr/>
        </p:nvSpPr>
        <p:spPr>
          <a:xfrm>
            <a:off x="348596" y="399434"/>
            <a:ext cx="5331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Outline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37328AA-B9A1-3B9C-D867-9DFB8D748B31}"/>
              </a:ext>
            </a:extLst>
          </p:cNvPr>
          <p:cNvSpPr txBox="1"/>
          <p:nvPr/>
        </p:nvSpPr>
        <p:spPr>
          <a:xfrm>
            <a:off x="662609" y="1166191"/>
            <a:ext cx="3151504" cy="147732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Quick</a:t>
            </a:r>
            <a:r>
              <a:rPr lang="pl-PL" dirty="0"/>
              <a:t> </a:t>
            </a:r>
            <a:r>
              <a:rPr lang="pl-PL" dirty="0" err="1"/>
              <a:t>review</a:t>
            </a:r>
            <a:r>
              <a:rPr lang="pl-PL" dirty="0"/>
              <a:t> of NRSC Solaris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RF </a:t>
            </a:r>
            <a:r>
              <a:rPr lang="pl-PL" dirty="0" err="1"/>
              <a:t>project</a:t>
            </a:r>
            <a:r>
              <a:rPr lang="pl-PL" dirty="0"/>
              <a:t> </a:t>
            </a:r>
            <a:r>
              <a:rPr lang="pl-PL" dirty="0" err="1"/>
              <a:t>review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Operation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Failures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307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az 25">
            <a:extLst>
              <a:ext uri="{FF2B5EF4-FFF2-40B4-BE49-F238E27FC236}">
                <a16:creationId xmlns:a16="http://schemas.microsoft.com/office/drawing/2014/main" id="{72F572AB-6219-4400-B695-5CDD989A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4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7" name="Obraz 6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350D6C35-37B3-4A77-B2DF-8AA59950F2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2" name="Symbol zastępczy zawartości 7">
            <a:extLst>
              <a:ext uri="{FF2B5EF4-FFF2-40B4-BE49-F238E27FC236}">
                <a16:creationId xmlns:a16="http://schemas.microsoft.com/office/drawing/2014/main" id="{0B0DB99D-7F12-EFF5-4845-C8751F6EC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9" r="1626"/>
          <a:stretch/>
        </p:blipFill>
        <p:spPr bwMode="auto">
          <a:xfrm>
            <a:off x="348596" y="1000120"/>
            <a:ext cx="5394478" cy="316296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1DD66A4-2E4E-3E7A-B542-48C0303715CC}"/>
              </a:ext>
            </a:extLst>
          </p:cNvPr>
          <p:cNvSpPr txBox="1"/>
          <p:nvPr/>
        </p:nvSpPr>
        <p:spPr>
          <a:xfrm>
            <a:off x="6036350" y="1000120"/>
            <a:ext cx="5794013" cy="140807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First light source infrastructure in Poland.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Build with unique collaboration between MAXIV Laboratory and Jagiellonian University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, l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ocated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 at Jagiellonian University Campus in Krakow.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 defTabSz="685800" eaLnBrk="0" hangingPunct="0">
              <a:defRPr/>
            </a:pPr>
            <a:endParaRPr lang="pl-PL" sz="135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3FBB206-BB71-CB88-E76C-1732CCBF7896}"/>
              </a:ext>
            </a:extLst>
          </p:cNvPr>
          <p:cNvSpPr txBox="1"/>
          <p:nvPr/>
        </p:nvSpPr>
        <p:spPr>
          <a:xfrm>
            <a:off x="348595" y="4210981"/>
            <a:ext cx="5394479" cy="180518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Design&amp;installation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: 2010-2015</a:t>
            </a: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In o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</a:rPr>
              <a:t>peration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 since May 2015.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First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Users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October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2018</a:t>
            </a:r>
            <a:endParaRPr lang="en-US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Staff in 2021: 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&gt;100 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</a:rPr>
              <a:t>Employees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Accelerator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Department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17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Employees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RF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Section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5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Members</a:t>
            </a: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B34CE7-A460-669A-A45C-405724CAEC25}"/>
              </a:ext>
            </a:extLst>
          </p:cNvPr>
          <p:cNvSpPr txBox="1"/>
          <p:nvPr/>
        </p:nvSpPr>
        <p:spPr>
          <a:xfrm>
            <a:off x="348596" y="399434"/>
            <a:ext cx="5331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National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Synchrotron </a:t>
            </a:r>
            <a:r>
              <a:rPr lang="pl-P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Research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Centre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1129AD-6B3B-0D38-3B5F-D08594242D53}"/>
              </a:ext>
            </a:extLst>
          </p:cNvPr>
          <p:cNvSpPr txBox="1"/>
          <p:nvPr/>
        </p:nvSpPr>
        <p:spPr>
          <a:xfrm>
            <a:off x="6036349" y="2802903"/>
            <a:ext cx="5794013" cy="22390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Operating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parametrs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</a:p>
          <a:p>
            <a:pPr defTabSz="685800" eaLnBrk="0" hangingPunct="0"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-   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Beam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Current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~430mA (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possible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500mA)</a:t>
            </a:r>
          </a:p>
          <a:p>
            <a:pPr marL="285750" indent="-285750" defTabSz="685800" eaLnBrk="0" hangingPunct="0">
              <a:buFontTx/>
              <a:buChar char="-"/>
              <a:defRPr/>
            </a:pP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Lifetime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product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: ~4.5</a:t>
            </a:r>
          </a:p>
          <a:p>
            <a:pPr marL="285750" indent="-285750" defTabSz="685800" eaLnBrk="0" hangingPunct="0">
              <a:buFontTx/>
              <a:buChar char="-"/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2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injections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per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day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8:00AM and 8:00PM</a:t>
            </a:r>
          </a:p>
          <a:p>
            <a:pPr marL="285750" indent="-285750" defTabSz="685800" eaLnBrk="0" hangingPunct="0">
              <a:buFontTx/>
              <a:buChar char="-"/>
              <a:defRPr/>
            </a:pP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X </a:t>
            </a:r>
            <a:r>
              <a:rPr lang="pl-PL" dirty="0" err="1">
                <a:solidFill>
                  <a:prstClr val="black"/>
                </a:solidFill>
                <a:latin typeface="Cambria" panose="02040503050406030204" pitchFamily="18" charset="0"/>
              </a:rPr>
              <a:t>emitance</a:t>
            </a:r>
            <a:r>
              <a:rPr lang="pl-PL" dirty="0">
                <a:solidFill>
                  <a:prstClr val="black"/>
                </a:solidFill>
                <a:latin typeface="Cambria" panose="02040503050406030204" pitchFamily="18" charset="0"/>
              </a:rPr>
              <a:t> ~10nm rad</a:t>
            </a:r>
          </a:p>
          <a:p>
            <a:pPr marL="285750" indent="-285750" defTabSz="685800" eaLnBrk="0" hangingPunct="0">
              <a:buFontTx/>
              <a:buChar char="-"/>
              <a:defRPr/>
            </a:pP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285750" indent="-285750" defTabSz="685800" eaLnBrk="0" hangingPunct="0">
              <a:buFontTx/>
              <a:buChar char="-"/>
              <a:defRPr/>
            </a:pPr>
            <a:endParaRPr lang="pl-PL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just" defTabSz="685800" eaLnBrk="0" hangingPunct="0">
              <a:defRPr/>
            </a:pPr>
            <a:endParaRPr lang="pl-PL" sz="135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2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9DAE49E0-976B-4D2E-850B-688B9B81A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pic>
        <p:nvPicPr>
          <p:cNvPr id="8" name="Obraz 7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E519C7F-B912-48F8-AF16-C1469A8D2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5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graphicFrame>
        <p:nvGraphicFramePr>
          <p:cNvPr id="6" name="Table 137">
            <a:extLst>
              <a:ext uri="{FF2B5EF4-FFF2-40B4-BE49-F238E27FC236}">
                <a16:creationId xmlns:a16="http://schemas.microsoft.com/office/drawing/2014/main" id="{82C46ED5-EF92-8869-3379-76286F3DF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921706"/>
              </p:ext>
            </p:extLst>
          </p:nvPr>
        </p:nvGraphicFramePr>
        <p:xfrm>
          <a:off x="364540" y="2951547"/>
          <a:ext cx="3659187" cy="29209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625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4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11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Storage</a:t>
                      </a:r>
                      <a:r>
                        <a:rPr lang="en-US" sz="1100" baseline="0" dirty="0">
                          <a:latin typeface="Cambria" pitchFamily="18" charset="0"/>
                        </a:rPr>
                        <a:t> Ring </a:t>
                      </a:r>
                      <a:r>
                        <a:rPr lang="en-US" sz="1100" dirty="0">
                          <a:latin typeface="Cambria" pitchFamily="18" charset="0"/>
                        </a:rPr>
                        <a:t>Parameters</a:t>
                      </a:r>
                    </a:p>
                  </a:txBody>
                  <a:tcPr marL="91490" marR="91490" marT="45740" marB="457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Value</a:t>
                      </a:r>
                    </a:p>
                  </a:txBody>
                  <a:tcPr marL="91490" marR="9149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Energy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Cambria" pitchFamily="18" charset="0"/>
                        </a:rPr>
                        <a:t>1.5 GeV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Current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500 mA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Circumference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96 m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28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Horizontal emittance (bare lattice)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>
                          <a:latin typeface="Cambria" pitchFamily="18" charset="0"/>
                        </a:rPr>
                        <a:t>5.982</a:t>
                      </a:r>
                      <a:r>
                        <a:rPr lang="en-US" sz="1100" dirty="0">
                          <a:latin typeface="Cambria" pitchFamily="18" charset="0"/>
                        </a:rPr>
                        <a:t> nm rad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Coupling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1%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Tunes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Q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x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Q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11.22, 3.1</a:t>
                      </a:r>
                      <a:r>
                        <a:rPr lang="pl-PL" sz="1100" dirty="0">
                          <a:latin typeface="Cambria" pitchFamily="18" charset="0"/>
                        </a:rPr>
                        <a:t>5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286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Natural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chromaticities</a:t>
                      </a:r>
                      <a:r>
                        <a:rPr lang="en-US" sz="110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ξ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x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ξ</a:t>
                      </a:r>
                      <a:r>
                        <a:rPr lang="en-US" sz="1100" baseline="-25000" dirty="0" err="1">
                          <a:latin typeface="Cambria" pitchFamily="18" charset="0"/>
                        </a:rPr>
                        <a:t>y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-22.9</a:t>
                      </a:r>
                      <a:r>
                        <a:rPr lang="pl-PL" sz="1100" dirty="0">
                          <a:latin typeface="Cambria" pitchFamily="18" charset="0"/>
                        </a:rPr>
                        <a:t>6</a:t>
                      </a:r>
                      <a:r>
                        <a:rPr lang="en-US" sz="1100" dirty="0">
                          <a:latin typeface="Cambria" pitchFamily="18" charset="0"/>
                        </a:rPr>
                        <a:t>, </a:t>
                      </a:r>
                      <a:r>
                        <a:rPr lang="pl-PL" sz="1100" dirty="0">
                          <a:latin typeface="Cambria" pitchFamily="18" charset="0"/>
                        </a:rPr>
                        <a:t>-</a:t>
                      </a:r>
                      <a:r>
                        <a:rPr lang="en-US" sz="1100" dirty="0">
                          <a:latin typeface="Cambria" pitchFamily="18" charset="0"/>
                        </a:rPr>
                        <a:t>17.1</a:t>
                      </a:r>
                      <a:r>
                        <a:rPr lang="pl-PL" sz="1100" dirty="0">
                          <a:latin typeface="Cambria" pitchFamily="18" charset="0"/>
                        </a:rPr>
                        <a:t>4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Momentum compaction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3.0</a:t>
                      </a:r>
                      <a:r>
                        <a:rPr lang="pl-PL" sz="1100" dirty="0">
                          <a:latin typeface="Cambria" pitchFamily="18" charset="0"/>
                        </a:rPr>
                        <a:t>55</a:t>
                      </a:r>
                      <a:r>
                        <a:rPr lang="pl-PL" sz="1100" baseline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>
                          <a:latin typeface="Cambria" pitchFamily="18" charset="0"/>
                        </a:rPr>
                        <a:t>x 10</a:t>
                      </a:r>
                      <a:r>
                        <a:rPr lang="en-US" sz="1100" baseline="30000" dirty="0">
                          <a:latin typeface="Cambria" pitchFamily="18" charset="0"/>
                        </a:rPr>
                        <a:t>-3</a:t>
                      </a:r>
                      <a:endParaRPr lang="en-US" sz="1100" b="1" baseline="3000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Momentum acceptance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4%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16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Overall Lifetime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13 </a:t>
                      </a:r>
                      <a:r>
                        <a:rPr lang="en-US" sz="1100" dirty="0" err="1">
                          <a:latin typeface="Cambria" pitchFamily="18" charset="0"/>
                        </a:rPr>
                        <a:t>hrs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137">
            <a:extLst>
              <a:ext uri="{FF2B5EF4-FFF2-40B4-BE49-F238E27FC236}">
                <a16:creationId xmlns:a16="http://schemas.microsoft.com/office/drawing/2014/main" id="{B456E744-80BD-9799-E8CA-0910F581D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74259"/>
              </p:ext>
            </p:extLst>
          </p:nvPr>
        </p:nvGraphicFramePr>
        <p:xfrm>
          <a:off x="364540" y="832594"/>
          <a:ext cx="4359860" cy="1813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127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803">
                <a:tc>
                  <a:txBody>
                    <a:bodyPr/>
                    <a:lstStyle/>
                    <a:p>
                      <a:r>
                        <a:rPr lang="pl-PL" sz="1100" dirty="0" err="1">
                          <a:latin typeface="Cambria" pitchFamily="18" charset="0"/>
                        </a:rPr>
                        <a:t>Injecto</a:t>
                      </a:r>
                      <a:r>
                        <a:rPr lang="pl-PL" sz="1100" baseline="0" dirty="0" err="1">
                          <a:latin typeface="Cambria" pitchFamily="18" charset="0"/>
                        </a:rPr>
                        <a:t>r</a:t>
                      </a:r>
                      <a:r>
                        <a:rPr lang="pl-PL" sz="1100" baseline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dirty="0">
                          <a:latin typeface="Cambria" pitchFamily="18" charset="0"/>
                        </a:rPr>
                        <a:t>Parameters</a:t>
                      </a:r>
                    </a:p>
                  </a:txBody>
                  <a:tcPr marL="91490" marR="91490" marT="45740" marB="4574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Value</a:t>
                      </a:r>
                    </a:p>
                  </a:txBody>
                  <a:tcPr marL="91490" marR="9149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mbria" pitchFamily="18" charset="0"/>
                        </a:rPr>
                        <a:t>Energy</a:t>
                      </a:r>
                      <a:r>
                        <a:rPr lang="pl-PL" sz="1100" dirty="0">
                          <a:latin typeface="Cambria" pitchFamily="18" charset="0"/>
                        </a:rPr>
                        <a:t> max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b="0" dirty="0">
                          <a:latin typeface="Cambria" pitchFamily="18" charset="0"/>
                        </a:rPr>
                        <a:t>600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M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eV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Cambria" pitchFamily="18" charset="0"/>
                        </a:rPr>
                        <a:t>Bunch </a:t>
                      </a:r>
                      <a:r>
                        <a:rPr lang="pl-PL" sz="1100" dirty="0" err="1">
                          <a:latin typeface="Cambria" pitchFamily="18" charset="0"/>
                        </a:rPr>
                        <a:t>charge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>
                          <a:latin typeface="Cambria" pitchFamily="18" charset="0"/>
                        </a:rPr>
                        <a:t>0.1 </a:t>
                      </a:r>
                      <a:r>
                        <a:rPr lang="pl-PL" sz="1100" dirty="0" err="1">
                          <a:latin typeface="Cambria" pitchFamily="18" charset="0"/>
                        </a:rPr>
                        <a:t>nC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latin typeface="Cambria" pitchFamily="18" charset="0"/>
                        </a:rPr>
                        <a:t>Emitance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geom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, 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 x/y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latin typeface="Cambria" pitchFamily="18" charset="0"/>
                        </a:rPr>
                        <a:t>3.1 / 2.0 nm rad</a:t>
                      </a:r>
                      <a:endParaRPr lang="en-US" sz="1100" b="1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6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Energy spread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Cambria" pitchFamily="18" charset="0"/>
                        </a:rPr>
                        <a:t>0.23%</a:t>
                      </a: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Bunch length (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rms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)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latin typeface="Cambria" pitchFamily="18" charset="0"/>
                        </a:rPr>
                        <a:t>3.68 </a:t>
                      </a:r>
                      <a:r>
                        <a:rPr lang="en-US" sz="1100" b="0" dirty="0" err="1">
                          <a:latin typeface="Cambria" pitchFamily="18" charset="0"/>
                        </a:rPr>
                        <a:t>ps</a:t>
                      </a:r>
                      <a:endParaRPr lang="en-US" sz="1100" b="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0839"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mbria" pitchFamily="18" charset="0"/>
                        </a:rPr>
                        <a:t>Injection rep</a:t>
                      </a:r>
                      <a:r>
                        <a:rPr lang="pl-PL" sz="1100" b="0" dirty="0" err="1">
                          <a:latin typeface="Cambria" pitchFamily="18" charset="0"/>
                        </a:rPr>
                        <a:t>etition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rate</a:t>
                      </a:r>
                    </a:p>
                  </a:txBody>
                  <a:tcPr marL="91490" marR="91490" marT="45740" marB="4574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b="0" dirty="0" err="1">
                          <a:latin typeface="Cambria" pitchFamily="18" charset="0"/>
                        </a:rPr>
                        <a:t>Up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to 10</a:t>
                      </a:r>
                      <a:r>
                        <a:rPr lang="en-US" sz="1100" b="0" dirty="0">
                          <a:latin typeface="Cambria" pitchFamily="18" charset="0"/>
                        </a:rPr>
                        <a:t> Hz</a:t>
                      </a:r>
                      <a:r>
                        <a:rPr lang="pl-PL" sz="1100" b="0" dirty="0">
                          <a:latin typeface="Cambria" pitchFamily="18" charset="0"/>
                        </a:rPr>
                        <a:t> (linac</a:t>
                      </a:r>
                      <a:r>
                        <a:rPr lang="pl-PL" sz="1100" b="0" baseline="0" dirty="0">
                          <a:latin typeface="Cambria" pitchFamily="18" charset="0"/>
                        </a:rPr>
                        <a:t> </a:t>
                      </a:r>
                      <a:r>
                        <a:rPr lang="pl-PL" sz="1100" b="0" baseline="0" dirty="0" err="1">
                          <a:latin typeface="Cambria" pitchFamily="18" charset="0"/>
                        </a:rPr>
                        <a:t>up</a:t>
                      </a:r>
                      <a:r>
                        <a:rPr lang="pl-PL" sz="1100" b="0" baseline="0" dirty="0">
                          <a:latin typeface="Cambria" pitchFamily="18" charset="0"/>
                        </a:rPr>
                        <a:t> to 100Hz)</a:t>
                      </a:r>
                      <a:endParaRPr lang="en-US" sz="1100" b="0" dirty="0">
                        <a:latin typeface="Cambria" pitchFamily="18" charset="0"/>
                      </a:endParaRPr>
                    </a:p>
                  </a:txBody>
                  <a:tcPr marL="91490" marR="91490" marT="45740" marB="4574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711C6E0A-8A24-EF4A-4595-47B3E02BDA2D}"/>
              </a:ext>
            </a:extLst>
          </p:cNvPr>
          <p:cNvSpPr txBox="1"/>
          <p:nvPr/>
        </p:nvSpPr>
        <p:spPr>
          <a:xfrm>
            <a:off x="386788" y="323529"/>
            <a:ext cx="15543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Accelerators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" name="Obraz 9" descr="Obraz zawierający tekst, wewnątrz, stół roboczy&#10;&#10;Opis wygenerowany automatycznie">
            <a:extLst>
              <a:ext uri="{FF2B5EF4-FFF2-40B4-BE49-F238E27FC236}">
                <a16:creationId xmlns:a16="http://schemas.microsoft.com/office/drawing/2014/main" id="{652E029C-5CBC-C585-33AD-F77EC4DBB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308" y="3177531"/>
            <a:ext cx="3193068" cy="243737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Obraz 11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397A4B18-CA8C-3467-BAAD-63CFCB1B23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886" r="3812" b="4525"/>
          <a:stretch/>
        </p:blipFill>
        <p:spPr>
          <a:xfrm>
            <a:off x="5647308" y="133651"/>
            <a:ext cx="3193068" cy="244852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1F73F91A-238D-C9C0-9F37-030D0ADE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198" y="4643160"/>
            <a:ext cx="2802203" cy="161582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GB" sz="11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1.5GeV Storage ring </a:t>
            </a: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GB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DBA Cells – 96 m </a:t>
            </a:r>
            <a:r>
              <a:rPr lang="en-GB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circ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umference</a:t>
            </a:r>
            <a:endParaRPr lang="en-GB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GB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Space for ID’s (10 sections) ~ 3.5 m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straight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sections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IDs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MHz RF system</a:t>
            </a: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MHz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Cavities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Injection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dipole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kicker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Ramping</a:t>
            </a:r>
            <a:endParaRPr lang="pl-PL" sz="11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operation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1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since</a:t>
            </a:r>
            <a:r>
              <a:rPr lang="pl-PL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 2015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DDD2434D-E410-4E49-F980-AD9D9359C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198" y="1726415"/>
            <a:ext cx="3193068" cy="12263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00" eaLnBrk="1" hangingPunct="1">
              <a:defRPr/>
            </a:pPr>
            <a:r>
              <a:rPr lang="en-US" sz="1100" b="1" u="sng" dirty="0">
                <a:solidFill>
                  <a:prstClr val="black"/>
                </a:solidFill>
                <a:latin typeface="Cambria" pitchFamily="18" charset="0"/>
              </a:rPr>
              <a:t>600 MeV </a:t>
            </a:r>
            <a:r>
              <a:rPr lang="en-US" sz="1100" b="1" u="sng" dirty="0" err="1">
                <a:solidFill>
                  <a:prstClr val="black"/>
                </a:solidFill>
                <a:latin typeface="Cambria" pitchFamily="18" charset="0"/>
              </a:rPr>
              <a:t>Linac</a:t>
            </a:r>
            <a:endParaRPr lang="pl-PL" sz="1100" b="1" u="sng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b="1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RF Thermionic Gun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6 S-band 2998.5 MHz</a:t>
            </a: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accelerating structures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Accelerating gradient 20 MeV/m</a:t>
            </a: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3 RF Units &amp; SLED cavities</a:t>
            </a:r>
            <a:endParaRPr lang="pl-PL" sz="1100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Dog-leg </a:t>
            </a:r>
            <a:r>
              <a:rPr lang="pl-PL" sz="1100" dirty="0" err="1">
                <a:solidFill>
                  <a:prstClr val="black"/>
                </a:solidFill>
                <a:latin typeface="Cambria" pitchFamily="18" charset="0"/>
              </a:rPr>
              <a:t>vertical</a:t>
            </a:r>
            <a:r>
              <a:rPr lang="pl-PL" sz="1100" dirty="0">
                <a:solidFill>
                  <a:prstClr val="black"/>
                </a:solidFill>
                <a:latin typeface="Cambria" pitchFamily="18" charset="0"/>
              </a:rPr>
              <a:t> transfer </a:t>
            </a:r>
            <a:r>
              <a:rPr lang="pl-PL" sz="1100" dirty="0" err="1">
                <a:solidFill>
                  <a:prstClr val="black"/>
                </a:solidFill>
                <a:latin typeface="Cambria" pitchFamily="18" charset="0"/>
              </a:rPr>
              <a:t>line</a:t>
            </a:r>
            <a:endParaRPr lang="en-US" sz="1100" dirty="0">
              <a:solidFill>
                <a:prstClr val="black"/>
              </a:solidFill>
              <a:latin typeface="Cambria" pitchFamily="18" charset="0"/>
            </a:endParaRPr>
          </a:p>
          <a:p>
            <a:pPr marL="171450" indent="-171450" defTabSz="685800" eaLnBrk="1" hangingPunct="1">
              <a:buFont typeface="Wingdings" panose="05000000000000000000" pitchFamily="2" charset="2"/>
              <a:buChar char="Ø"/>
              <a:defRPr/>
            </a:pPr>
            <a:r>
              <a:rPr lang="en-US" sz="1100" dirty="0">
                <a:solidFill>
                  <a:prstClr val="black"/>
                </a:solidFill>
                <a:latin typeface="Cambria" pitchFamily="18" charset="0"/>
              </a:rPr>
              <a:t>In operation since Dec. 2014</a:t>
            </a:r>
          </a:p>
        </p:txBody>
      </p:sp>
    </p:spTree>
    <p:extLst>
      <p:ext uri="{BB962C8B-B14F-4D97-AF65-F5344CB8AC3E}">
        <p14:creationId xmlns:p14="http://schemas.microsoft.com/office/powerpoint/2010/main" val="325633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21962C8E-FB37-4F6E-94CF-21926A2D9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pic>
        <p:nvPicPr>
          <p:cNvPr id="8" name="Obraz 7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CBF46FB-A403-4103-9C68-DDD5D6C19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6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24" name="Symbol zastępczy zawartości 36">
            <a:extLst>
              <a:ext uri="{FF2B5EF4-FFF2-40B4-BE49-F238E27FC236}">
                <a16:creationId xmlns:a16="http://schemas.microsoft.com/office/drawing/2014/main" id="{38A826DA-7923-E7DB-C094-437C0768B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350" y="472225"/>
            <a:ext cx="9836995" cy="58425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8BA406FA-6B28-F58F-99AD-87A8E3564D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71933" y="2664473"/>
            <a:ext cx="32403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l-PL" sz="1200" b="1" dirty="0" err="1"/>
              <a:t>Experimental</a:t>
            </a:r>
            <a:r>
              <a:rPr lang="pl-PL" sz="1200" b="1" dirty="0"/>
              <a:t> hall </a:t>
            </a:r>
            <a:r>
              <a:rPr lang="pl-PL" sz="1200" b="1" dirty="0" err="1"/>
              <a:t>extension</a:t>
            </a:r>
            <a:r>
              <a:rPr lang="pl-PL" sz="1200" b="1" dirty="0"/>
              <a:t> – in </a:t>
            </a:r>
            <a:r>
              <a:rPr lang="pl-PL" sz="1200" b="1" dirty="0" err="1"/>
              <a:t>progress</a:t>
            </a:r>
            <a:endParaRPr lang="en-GB" sz="1200" b="1" baseline="30000" dirty="0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31A60D58-AD85-C75D-458F-7758F9BA951D}"/>
              </a:ext>
            </a:extLst>
          </p:cNvPr>
          <p:cNvSpPr/>
          <p:nvPr/>
        </p:nvSpPr>
        <p:spPr bwMode="auto">
          <a:xfrm>
            <a:off x="147913" y="913842"/>
            <a:ext cx="968437" cy="3744912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Symbol zastępczy numeru slajdu 14">
            <a:extLst>
              <a:ext uri="{FF2B5EF4-FFF2-40B4-BE49-F238E27FC236}">
                <a16:creationId xmlns:a16="http://schemas.microsoft.com/office/drawing/2014/main" id="{87B2D277-D3FA-0C8A-F459-E761E7FB25D2}"/>
              </a:ext>
            </a:extLst>
          </p:cNvPr>
          <p:cNvSpPr txBox="1">
            <a:spLocks/>
          </p:cNvSpPr>
          <p:nvPr/>
        </p:nvSpPr>
        <p:spPr>
          <a:xfrm>
            <a:off x="7479371" y="5652831"/>
            <a:ext cx="2133600" cy="261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A759B35-CFCC-45A5-8C8A-7CF42F2A093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76182DDE-2394-4266-7FA3-46686F1813F3}"/>
              </a:ext>
            </a:extLst>
          </p:cNvPr>
          <p:cNvSpPr txBox="1"/>
          <p:nvPr/>
        </p:nvSpPr>
        <p:spPr>
          <a:xfrm>
            <a:off x="1686008" y="520450"/>
            <a:ext cx="887681" cy="276999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DEMETER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3E40A7E8-50F1-7B7C-F194-34E178733FC6}"/>
              </a:ext>
            </a:extLst>
          </p:cNvPr>
          <p:cNvSpPr txBox="1"/>
          <p:nvPr/>
        </p:nvSpPr>
        <p:spPr>
          <a:xfrm>
            <a:off x="2649304" y="449397"/>
            <a:ext cx="109224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PIRX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(Peem XAS)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C93E9373-6C07-0DCF-4868-B281725DD711}"/>
              </a:ext>
            </a:extLst>
          </p:cNvPr>
          <p:cNvSpPr txBox="1"/>
          <p:nvPr/>
        </p:nvSpPr>
        <p:spPr>
          <a:xfrm>
            <a:off x="3973513" y="452177"/>
            <a:ext cx="961559" cy="461665"/>
          </a:xfrm>
          <a:prstGeom prst="rect">
            <a:avLst/>
          </a:prstGeom>
          <a:solidFill>
            <a:srgbClr val="0070C0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URANOS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pl-PL" sz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Uarpes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D0BDFA8-3F21-D8AB-C47A-CBFBB0CA0D81}"/>
              </a:ext>
            </a:extLst>
          </p:cNvPr>
          <p:cNvSpPr txBox="1"/>
          <p:nvPr/>
        </p:nvSpPr>
        <p:spPr>
          <a:xfrm>
            <a:off x="5254011" y="514055"/>
            <a:ext cx="847366" cy="276999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PHELIX</a:t>
            </a: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ECCD182D-55F3-2590-EDBE-97D6C7671CBC}"/>
              </a:ext>
            </a:extLst>
          </p:cNvPr>
          <p:cNvSpPr txBox="1"/>
          <p:nvPr/>
        </p:nvSpPr>
        <p:spPr>
          <a:xfrm>
            <a:off x="5912072" y="3773712"/>
            <a:ext cx="677989" cy="276999"/>
          </a:xfrm>
          <a:prstGeom prst="rect">
            <a:avLst/>
          </a:prstGeom>
          <a:solidFill>
            <a:srgbClr val="FF33CC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POLYX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70C8DDCC-20A5-9DE4-D4C1-DC935D001D8A}"/>
              </a:ext>
            </a:extLst>
          </p:cNvPr>
          <p:cNvSpPr txBox="1"/>
          <p:nvPr/>
        </p:nvSpPr>
        <p:spPr>
          <a:xfrm>
            <a:off x="5567568" y="4294559"/>
            <a:ext cx="1141762" cy="461665"/>
          </a:xfrm>
          <a:prstGeom prst="rect">
            <a:avLst/>
          </a:prstGeom>
          <a:solidFill>
            <a:srgbClr val="7030A0">
              <a:alpha val="52000"/>
            </a:srgb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ASTRA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pl-PL" sz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Solabs</a:t>
            </a: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1AE7D607-4395-2B3F-4DDB-440459895FAB}"/>
              </a:ext>
            </a:extLst>
          </p:cNvPr>
          <p:cNvSpPr txBox="1"/>
          <p:nvPr/>
        </p:nvSpPr>
        <p:spPr>
          <a:xfrm>
            <a:off x="3551199" y="4756224"/>
            <a:ext cx="677989" cy="276999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LUMOS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B31A85DA-A5BC-9A10-211B-DD28ACD28501}"/>
              </a:ext>
            </a:extLst>
          </p:cNvPr>
          <p:cNvSpPr txBox="1"/>
          <p:nvPr/>
        </p:nvSpPr>
        <p:spPr>
          <a:xfrm>
            <a:off x="2914859" y="4097495"/>
            <a:ext cx="854200" cy="27699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PINHOLE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0A5426A9-0DF5-7FB9-ADCA-742C06D2B906}"/>
              </a:ext>
            </a:extLst>
          </p:cNvPr>
          <p:cNvSpPr txBox="1"/>
          <p:nvPr/>
        </p:nvSpPr>
        <p:spPr>
          <a:xfrm>
            <a:off x="7987620" y="185264"/>
            <a:ext cx="3897777" cy="120032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5</a:t>
            </a:r>
            <a:r>
              <a:rPr lang="en-US" dirty="0"/>
              <a:t> fully operational beamline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fully operational diagnostic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2</a:t>
            </a:r>
            <a:r>
              <a:rPr lang="en-US" dirty="0"/>
              <a:t> beamline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beamline under commissioning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B1077A49-406D-F0CA-9CCD-22C7222AF86B}"/>
              </a:ext>
            </a:extLst>
          </p:cNvPr>
          <p:cNvSpPr txBox="1"/>
          <p:nvPr/>
        </p:nvSpPr>
        <p:spPr>
          <a:xfrm>
            <a:off x="5799454" y="2882230"/>
            <a:ext cx="677989" cy="461665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CIRI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(FTIR)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72831E6D-53BA-17F3-2448-8599FBCDCB80}"/>
              </a:ext>
            </a:extLst>
          </p:cNvPr>
          <p:cNvSpPr txBox="1"/>
          <p:nvPr/>
        </p:nvSpPr>
        <p:spPr>
          <a:xfrm>
            <a:off x="1261964" y="3105885"/>
            <a:ext cx="813565" cy="276999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pl-PL" sz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SOLCRYS</a:t>
            </a:r>
          </a:p>
        </p:txBody>
      </p:sp>
    </p:spTree>
    <p:extLst>
      <p:ext uri="{BB962C8B-B14F-4D97-AF65-F5344CB8AC3E}">
        <p14:creationId xmlns:p14="http://schemas.microsoft.com/office/powerpoint/2010/main" val="27806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1B6C12E0-734F-4CB0-A22F-74DA75887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pic>
        <p:nvPicPr>
          <p:cNvPr id="61" name="Obraz 60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1DEA5E10-9FAF-D27B-0A68-C333BB7C7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7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AB2EC3A2-5BFD-925D-27E4-8EF8DB249CA4}"/>
              </a:ext>
            </a:extLst>
          </p:cNvPr>
          <p:cNvSpPr txBox="1"/>
          <p:nvPr/>
        </p:nvSpPr>
        <p:spPr>
          <a:xfrm>
            <a:off x="393120" y="462680"/>
            <a:ext cx="2595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DDD3B2C9-BC7E-3336-9008-BCBBCC05C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16" y="1729730"/>
            <a:ext cx="7224924" cy="4395217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554B7121-F6F9-2F0F-438B-6E154832608C}"/>
              </a:ext>
            </a:extLst>
          </p:cNvPr>
          <p:cNvSpPr txBox="1"/>
          <p:nvPr/>
        </p:nvSpPr>
        <p:spPr>
          <a:xfrm>
            <a:off x="2685031" y="5733206"/>
            <a:ext cx="95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Injector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267666C7-6CB7-2769-4618-43406F0285C2}"/>
              </a:ext>
            </a:extLst>
          </p:cNvPr>
          <p:cNvSpPr txBox="1"/>
          <p:nvPr/>
        </p:nvSpPr>
        <p:spPr>
          <a:xfrm>
            <a:off x="555493" y="2538182"/>
            <a:ext cx="1749197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Thermionic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1" name="Łącznik prosty ze strzałką 40">
            <a:extLst>
              <a:ext uri="{FF2B5EF4-FFF2-40B4-BE49-F238E27FC236}">
                <a16:creationId xmlns:a16="http://schemas.microsoft.com/office/drawing/2014/main" id="{A33DAF64-E356-A0F4-98CF-F00E335AAC0C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2304690" y="2703008"/>
            <a:ext cx="760682" cy="1984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AD53CC2-AF86-29AC-6521-A5C2BF6C870A}"/>
              </a:ext>
            </a:extLst>
          </p:cNvPr>
          <p:cNvSpPr txBox="1"/>
          <p:nvPr/>
        </p:nvSpPr>
        <p:spPr>
          <a:xfrm>
            <a:off x="1222888" y="3416335"/>
            <a:ext cx="2424253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accelerate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structures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3" name="Łącznik prosty ze strzałką 42">
            <a:extLst>
              <a:ext uri="{FF2B5EF4-FFF2-40B4-BE49-F238E27FC236}">
                <a16:creationId xmlns:a16="http://schemas.microsoft.com/office/drawing/2014/main" id="{D9E5462C-035D-5E8E-4422-297AFC6521A8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647141" y="2737844"/>
            <a:ext cx="186873" cy="863157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ze strzałką 43">
            <a:extLst>
              <a:ext uri="{FF2B5EF4-FFF2-40B4-BE49-F238E27FC236}">
                <a16:creationId xmlns:a16="http://schemas.microsoft.com/office/drawing/2014/main" id="{8C854019-454E-FB19-B92D-9818D937A914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3647141" y="3169892"/>
            <a:ext cx="986108" cy="43110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ze strzałką 44">
            <a:extLst>
              <a:ext uri="{FF2B5EF4-FFF2-40B4-BE49-F238E27FC236}">
                <a16:creationId xmlns:a16="http://schemas.microsoft.com/office/drawing/2014/main" id="{6EDEAAD5-17C3-EF6C-337C-0191C02D9D71}"/>
              </a:ext>
            </a:extLst>
          </p:cNvPr>
          <p:cNvCxnSpPr>
            <a:cxnSpLocks/>
          </p:cNvCxnSpPr>
          <p:nvPr/>
        </p:nvCxnSpPr>
        <p:spPr>
          <a:xfrm>
            <a:off x="3230301" y="3584063"/>
            <a:ext cx="2087841" cy="1384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ze strzałką 45">
            <a:extLst>
              <a:ext uri="{FF2B5EF4-FFF2-40B4-BE49-F238E27FC236}">
                <a16:creationId xmlns:a16="http://schemas.microsoft.com/office/drawing/2014/main" id="{68AF4685-654A-7E06-C1BC-E12A70604A26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647141" y="3601001"/>
            <a:ext cx="2470236" cy="42116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E99382A-05F4-3CBB-4AA2-8D6296EC30BE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647141" y="3601001"/>
            <a:ext cx="3155129" cy="856963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ze strzałką 47">
            <a:extLst>
              <a:ext uri="{FF2B5EF4-FFF2-40B4-BE49-F238E27FC236}">
                <a16:creationId xmlns:a16="http://schemas.microsoft.com/office/drawing/2014/main" id="{DD3E0CED-218D-62B6-205C-401EDD904FCA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3647141" y="3601001"/>
            <a:ext cx="3859281" cy="1211764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>
            <a:extLst>
              <a:ext uri="{FF2B5EF4-FFF2-40B4-BE49-F238E27FC236}">
                <a16:creationId xmlns:a16="http://schemas.microsoft.com/office/drawing/2014/main" id="{B12EB60D-A717-9FAE-6F14-BC140C4C7DE5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4633249" y="2583758"/>
            <a:ext cx="3442045" cy="31312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Łącznik prosty ze strzałką 49">
            <a:extLst>
              <a:ext uri="{FF2B5EF4-FFF2-40B4-BE49-F238E27FC236}">
                <a16:creationId xmlns:a16="http://schemas.microsoft.com/office/drawing/2014/main" id="{25485B80-2791-7DDE-16D5-BE1B883125C9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6356732" y="2583758"/>
            <a:ext cx="1718562" cy="137735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CFECE2BC-05EA-376F-262D-AFB6FDE4928A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8075294" y="2583758"/>
            <a:ext cx="49417" cy="225203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B452C52F-F2F9-40A0-B860-CF6D69C3629C}"/>
              </a:ext>
            </a:extLst>
          </p:cNvPr>
          <p:cNvSpPr txBox="1"/>
          <p:nvPr/>
        </p:nvSpPr>
        <p:spPr>
          <a:xfrm>
            <a:off x="329691" y="1248500"/>
            <a:ext cx="3421771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Klystron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with modulator for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gun</a:t>
            </a:r>
            <a:r>
              <a:rPr lang="pl-PL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110346F7-D718-E59E-85BE-879762FFB2B5}"/>
              </a:ext>
            </a:extLst>
          </p:cNvPr>
          <p:cNvCxnSpPr>
            <a:cxnSpLocks/>
          </p:cNvCxnSpPr>
          <p:nvPr/>
        </p:nvCxnSpPr>
        <p:spPr>
          <a:xfrm>
            <a:off x="2088727" y="1649190"/>
            <a:ext cx="1662735" cy="32107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Łącznik prosty ze strzałką 53">
            <a:extLst>
              <a:ext uri="{FF2B5EF4-FFF2-40B4-BE49-F238E27FC236}">
                <a16:creationId xmlns:a16="http://schemas.microsoft.com/office/drawing/2014/main" id="{1DDF1CB4-0D3E-85E6-81E8-C02DA04F8175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4816344" y="1588170"/>
            <a:ext cx="2818896" cy="81092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643938F0-0C3C-7060-4BA1-AC629F55916E}"/>
              </a:ext>
            </a:extLst>
          </p:cNvPr>
          <p:cNvSpPr txBox="1"/>
          <p:nvPr/>
        </p:nvSpPr>
        <p:spPr>
          <a:xfrm>
            <a:off x="5418190" y="1218838"/>
            <a:ext cx="4434099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klystrons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with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mdulators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accelaration</a:t>
            </a: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EC5E8E9-AE8A-ADBD-116E-6FDFDB0F92AD}"/>
              </a:ext>
            </a:extLst>
          </p:cNvPr>
          <p:cNvSpPr txBox="1"/>
          <p:nvPr/>
        </p:nvSpPr>
        <p:spPr>
          <a:xfrm>
            <a:off x="6486141" y="2214426"/>
            <a:ext cx="3178306" cy="36933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accelerating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dirty="0" err="1"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with SLED</a:t>
            </a:r>
          </a:p>
        </p:txBody>
      </p:sp>
    </p:spTree>
    <p:extLst>
      <p:ext uri="{BB962C8B-B14F-4D97-AF65-F5344CB8AC3E}">
        <p14:creationId xmlns:p14="http://schemas.microsoft.com/office/powerpoint/2010/main" val="383836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az 33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15023573-08A5-6504-C169-F107FB6C9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B0D847E-6177-919B-C9AB-60693E390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78" y="1146266"/>
            <a:ext cx="4822634" cy="4885164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BE644B3-ACD3-764A-7B16-B946F109C75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SOLARIS RF System</a:t>
            </a:r>
            <a:endParaRPr lang="en-GB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64285D-4AA3-D70C-C624-5F9086BC4190}"/>
              </a:ext>
            </a:extLst>
          </p:cNvPr>
          <p:cNvSpPr txBox="1"/>
          <p:nvPr/>
        </p:nvSpPr>
        <p:spPr>
          <a:xfrm>
            <a:off x="5162244" y="6061334"/>
            <a:ext cx="276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1400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1400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system for Storage Ring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ADE208A-A1A9-A785-80D5-CF196EB200FA}"/>
              </a:ext>
            </a:extLst>
          </p:cNvPr>
          <p:cNvSpPr txBox="1"/>
          <p:nvPr/>
        </p:nvSpPr>
        <p:spPr>
          <a:xfrm>
            <a:off x="514985" y="1253563"/>
            <a:ext cx="2085175" cy="101566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6 1/8” EIA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rigid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coax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line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with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directional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coupler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Exir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Broadcasting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AB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2ED741E-2CB7-0DFD-8F90-18CA0755F1FB}"/>
              </a:ext>
            </a:extLst>
          </p:cNvPr>
          <p:cNvSpPr txBox="1"/>
          <p:nvPr/>
        </p:nvSpPr>
        <p:spPr>
          <a:xfrm>
            <a:off x="514985" y="2382791"/>
            <a:ext cx="1770654" cy="8617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Circulator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isolator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AFT.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FWD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120kW CW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REV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100%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D221E15-6F7B-85FE-CA60-EBD2B6C9EB05}"/>
              </a:ext>
            </a:extLst>
          </p:cNvPr>
          <p:cNvSpPr txBox="1"/>
          <p:nvPr/>
        </p:nvSpPr>
        <p:spPr>
          <a:xfrm>
            <a:off x="514985" y="3575418"/>
            <a:ext cx="2387362" cy="1077218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100Mhz RF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transmitter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THR9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R&amp;S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Technology: Solid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State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.: 99.93MHz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RF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peak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power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61.2 kW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7911F36-8710-BA52-8AC0-463E249E0749}"/>
              </a:ext>
            </a:extLst>
          </p:cNvPr>
          <p:cNvSpPr txBox="1"/>
          <p:nvPr/>
        </p:nvSpPr>
        <p:spPr>
          <a:xfrm>
            <a:off x="514985" y="4976769"/>
            <a:ext cx="2578753" cy="1554272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Digital LLRF for SR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Alba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Comercial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µTCA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board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Nutaq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picodigitizer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Control of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amplitude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phase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covidy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Control of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resonance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frequency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(covidy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Safety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interlock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I/Q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demodulation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technique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Tango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device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server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for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setting-up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33E187C7-3DD5-F023-CD0E-D252F2D0BBD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02347" y="4114027"/>
            <a:ext cx="2259896" cy="523009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9405B7F9-CDA8-3080-03A9-F1396D84CAA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285639" y="2813678"/>
            <a:ext cx="3053288" cy="615322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5B41D36-09DF-D00A-CFEA-9B704C3E771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600160" y="1761395"/>
            <a:ext cx="3945716" cy="670068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5A4300A-7D48-E05B-BC81-7F344FC74922}"/>
              </a:ext>
            </a:extLst>
          </p:cNvPr>
          <p:cNvSpPr txBox="1"/>
          <p:nvPr/>
        </p:nvSpPr>
        <p:spPr>
          <a:xfrm>
            <a:off x="9906361" y="1292690"/>
            <a:ext cx="2066490" cy="11387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100 MHz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Main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MunufacturerResearch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Instruments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Resonant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.: 99.93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/>
              <a:t>± 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540kHz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Gap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300kV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97CCDAF-2850-08B3-4A2C-F420589FDBC0}"/>
              </a:ext>
            </a:extLst>
          </p:cNvPr>
          <p:cNvSpPr txBox="1"/>
          <p:nvPr/>
        </p:nvSpPr>
        <p:spPr>
          <a:xfrm>
            <a:off x="9906361" y="2598036"/>
            <a:ext cx="2066490" cy="1138773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300 MHz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Landau</a:t>
            </a:r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MunufacturerResearch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Instruments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Resonant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freq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.: 99.93 MHz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/>
              <a:t>± 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550kHz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Gap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voltage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450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kV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9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C5418377-DBB1-9B51-37C7-5BD083395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04052" y="3334637"/>
            <a:ext cx="895570" cy="2038499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CE1AB1C-E4A9-97B1-4808-8444423176D4}"/>
              </a:ext>
            </a:extLst>
          </p:cNvPr>
          <p:cNvSpPr txBox="1"/>
          <p:nvPr/>
        </p:nvSpPr>
        <p:spPr>
          <a:xfrm>
            <a:off x="10362733" y="5565310"/>
            <a:ext cx="1566076" cy="593974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Plunger</a:t>
            </a:r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Munufacturer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Measline</a:t>
            </a:r>
            <a:endParaRPr lang="pl-PL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Tuning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900" dirty="0" err="1">
                <a:latin typeface="Cambria" panose="02040503050406030204" pitchFamily="18" charset="0"/>
                <a:ea typeface="Cambria" panose="02040503050406030204" pitchFamily="18" charset="0"/>
              </a:rPr>
              <a:t>range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900" dirty="0"/>
              <a:t>± </a:t>
            </a:r>
            <a:r>
              <a:rPr lang="pl-PL" sz="900" dirty="0">
                <a:latin typeface="Cambria" panose="02040503050406030204" pitchFamily="18" charset="0"/>
                <a:ea typeface="Cambria" panose="02040503050406030204" pitchFamily="18" charset="0"/>
              </a:rPr>
              <a:t>500kHz</a:t>
            </a: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4CB4ACC4-9C42-7BAE-3B85-B8C308974129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7665396" y="3429000"/>
            <a:ext cx="3480375" cy="2136310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5D58E822-3293-E64B-2604-9B3185B02E18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9499622" y="4114027"/>
            <a:ext cx="1646149" cy="1451283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8E35B8D7-BF48-5820-D26C-3DE35A7D140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383294" y="1862077"/>
            <a:ext cx="2523067" cy="864353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9986E9CB-35EB-1295-9FE4-7447A6B254F0}"/>
              </a:ext>
            </a:extLst>
          </p:cNvPr>
          <p:cNvCxnSpPr>
            <a:cxnSpLocks/>
          </p:cNvCxnSpPr>
          <p:nvPr/>
        </p:nvCxnSpPr>
        <p:spPr>
          <a:xfrm flipH="1">
            <a:off x="7405417" y="2835026"/>
            <a:ext cx="2500944" cy="277486"/>
          </a:xfrm>
          <a:prstGeom prst="straightConnector1">
            <a:avLst/>
          </a:prstGeom>
          <a:ln>
            <a:solidFill>
              <a:srgbClr val="003399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8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5E7FBB6E-F7C5-4DC5-BFA7-E253E288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0970"/>
            <a:ext cx="12192000" cy="952500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896C452D-DAED-4CB1-BA9D-9956D8B8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62257"/>
            <a:ext cx="2743200" cy="365125"/>
          </a:xfrm>
        </p:spPr>
        <p:txBody>
          <a:bodyPr/>
          <a:lstStyle/>
          <a:p>
            <a:pPr algn="ctr"/>
            <a:fld id="{B7831529-6EE4-4949-88D4-688B43586314}" type="slidenum">
              <a:rPr lang="pl-PL" smtClean="0">
                <a:latin typeface="Poppins Medium" panose="00000600000000000000" pitchFamily="2" charset="-18"/>
                <a:cs typeface="Poppins Medium" panose="00000600000000000000" pitchFamily="2" charset="-18"/>
              </a:rPr>
              <a:pPr algn="ctr"/>
              <a:t>9</a:t>
            </a:fld>
            <a:endParaRPr lang="pl-PL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pic>
        <p:nvPicPr>
          <p:cNvPr id="3" name="Obraz 2" descr="Obraz zawierający tekst, siekiera, grafika wektorowa&#10;&#10;Opis wygenerowany automatycznie">
            <a:extLst>
              <a:ext uri="{FF2B5EF4-FFF2-40B4-BE49-F238E27FC236}">
                <a16:creationId xmlns:a16="http://schemas.microsoft.com/office/drawing/2014/main" id="{F2A915D4-FAA9-4B2C-810E-2987FB200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21253" r="54588" b="21893"/>
          <a:stretch/>
        </p:blipFill>
        <p:spPr>
          <a:xfrm>
            <a:off x="6087289" y="-15470"/>
            <a:ext cx="6104711" cy="688893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BFA1FC-C05C-45CA-624E-F92BF416194B}"/>
              </a:ext>
            </a:extLst>
          </p:cNvPr>
          <p:cNvSpPr txBox="1"/>
          <p:nvPr/>
        </p:nvSpPr>
        <p:spPr>
          <a:xfrm>
            <a:off x="476655" y="462435"/>
            <a:ext cx="444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RF Project </a:t>
            </a:r>
            <a:r>
              <a:rPr lang="pl-PL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Review</a:t>
            </a:r>
            <a:endParaRPr lang="en-GB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20D006B-1CEB-60FB-D149-F356D3F6911B}"/>
              </a:ext>
            </a:extLst>
          </p:cNvPr>
          <p:cNvSpPr txBox="1"/>
          <p:nvPr/>
        </p:nvSpPr>
        <p:spPr>
          <a:xfrm>
            <a:off x="476654" y="1070304"/>
            <a:ext cx="5804876" cy="2369880"/>
          </a:xfrm>
          <a:prstGeom prst="rect">
            <a:avLst/>
          </a:prstGeom>
          <a:noFill/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Master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Oscilator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(R&amp;S SMA 100A)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LOFE and DIFE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Units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LLRF system on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Nutaq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picodigitizer</a:t>
            </a:r>
            <a:endParaRPr lang="pl-PL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Signals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didtribution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Cavity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endplate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motor </a:t>
            </a:r>
            <a:r>
              <a:rPr lang="pl-PL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control</a:t>
            </a:r>
            <a:r>
              <a:rPr lang="pl-PL" sz="2400" dirty="0">
                <a:latin typeface="Cambria" panose="02040503050406030204" pitchFamily="18" charset="0"/>
                <a:ea typeface="Cambria" panose="02040503050406030204" pitchFamily="18" charset="0"/>
              </a:rPr>
              <a:t> unit</a:t>
            </a: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pl-PL" sz="1400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Obraz 8" descr="Obraz zawierający sprzęt elektroniczny, komputer&#10;&#10;Opis wygenerowany automatycznie">
            <a:extLst>
              <a:ext uri="{FF2B5EF4-FFF2-40B4-BE49-F238E27FC236}">
                <a16:creationId xmlns:a16="http://schemas.microsoft.com/office/drawing/2014/main" id="{F797B82D-D158-0ED1-6B63-90EDD0F3D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9080" y="1817889"/>
            <a:ext cx="6274456" cy="2897841"/>
          </a:xfrm>
          <a:prstGeom prst="rect">
            <a:avLst/>
          </a:prstGeom>
          <a:ln>
            <a:solidFill>
              <a:srgbClr val="00339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42788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5768</TotalTime>
  <Words>1078</Words>
  <Application>Microsoft Office PowerPoint</Application>
  <PresentationFormat>Panoramiczny</PresentationFormat>
  <Paragraphs>253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Poppins</vt:lpstr>
      <vt:lpstr>Poppins Medium</vt:lpstr>
      <vt:lpstr>Wingdings</vt:lpstr>
      <vt:lpstr>Motyw pakietu Office</vt:lpstr>
      <vt:lpstr>Prezentacja programu PowerPoint</vt:lpstr>
      <vt:lpstr>HarmonLIP Meeteing Review of Synchrotron Solaris Project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Kowalik</dc:creator>
  <cp:lastModifiedBy>Krzysztof Guła</cp:lastModifiedBy>
  <cp:revision>17</cp:revision>
  <dcterms:created xsi:type="dcterms:W3CDTF">2022-04-21T09:26:44Z</dcterms:created>
  <dcterms:modified xsi:type="dcterms:W3CDTF">2022-10-11T05:47:05Z</dcterms:modified>
</cp:coreProperties>
</file>