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691" r:id="rId2"/>
  </p:sldMasterIdLst>
  <p:notesMasterIdLst>
    <p:notesMasterId r:id="rId21"/>
  </p:notesMasterIdLst>
  <p:sldIdLst>
    <p:sldId id="256" r:id="rId3"/>
    <p:sldId id="314" r:id="rId4"/>
    <p:sldId id="350" r:id="rId5"/>
    <p:sldId id="351" r:id="rId6"/>
    <p:sldId id="292" r:id="rId7"/>
    <p:sldId id="352" r:id="rId8"/>
    <p:sldId id="354" r:id="rId9"/>
    <p:sldId id="282" r:id="rId10"/>
    <p:sldId id="353" r:id="rId11"/>
    <p:sldId id="355" r:id="rId12"/>
    <p:sldId id="357" r:id="rId13"/>
    <p:sldId id="358" r:id="rId14"/>
    <p:sldId id="359" r:id="rId15"/>
    <p:sldId id="361" r:id="rId16"/>
    <p:sldId id="360" r:id="rId17"/>
    <p:sldId id="277" r:id="rId18"/>
    <p:sldId id="258" r:id="rId19"/>
    <p:sldId id="260" r:id="rId20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MELIN Alexis" initials="GA" lastIdx="3" clrIdx="0">
    <p:extLst>
      <p:ext uri="{19B8F6BF-5375-455C-9EA6-DF929625EA0E}">
        <p15:presenceInfo xmlns:p15="http://schemas.microsoft.com/office/powerpoint/2012/main" userId="S::alexis.gamelin@synchrotron-soleil.fr::b93c260d-2c65-4993-ad5f-967aa32335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BAE"/>
    <a:srgbClr val="79A1CA"/>
    <a:srgbClr val="014D9A"/>
    <a:srgbClr val="FC9804"/>
    <a:srgbClr val="FFCC00"/>
    <a:srgbClr val="F0DC08"/>
    <a:srgbClr val="EFE12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86156" autoAdjust="0"/>
  </p:normalViewPr>
  <p:slideViewPr>
    <p:cSldViewPr>
      <p:cViewPr varScale="1">
        <p:scale>
          <a:sx n="86" d="100"/>
          <a:sy n="86" d="100"/>
        </p:scale>
        <p:origin x="33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584" y="274638"/>
            <a:ext cx="95184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774852-1469-4BEA-A7CF-4A0C3C760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33F69CA-CC92-42F0-A062-433EE349C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59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5F7565C5-2647-4061-81E3-FE8B5889F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9BA8B8DB-2CD7-42B8-A7A2-852CF800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BE3956D8-B3AB-44CD-8EEB-D756C2082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80C8B97-739D-451B-BC1A-5613345EE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B20C71F5-C2EE-4CC6-8FDA-33C48348F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A0961E9-C44D-450C-BC8B-C891ADD54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84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3311690" y="4523636"/>
            <a:ext cx="8887537" cy="1065604"/>
          </a:xfrm>
          <a:prstGeom prst="rect">
            <a:avLst/>
          </a:prstGeom>
          <a:solidFill>
            <a:srgbClr val="79A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EEDE12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3312469" y="5275833"/>
            <a:ext cx="8879537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2094542" y="4227563"/>
            <a:ext cx="9985109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4E5F4D74-AA44-48BA-B051-DD42F824A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972F70-41B3-450A-A232-A94110638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2255573" y="4492805"/>
            <a:ext cx="9936427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2255574" y="5301208"/>
            <a:ext cx="9936428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4261" y="4689711"/>
            <a:ext cx="96144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6B87C3D-E727-4806-9F3E-F058E6CCF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4B3584-258F-41CA-8ECD-840A991A5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3298EB4E-E612-4665-8BBA-A2F796407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3372BD5-0E83-439D-A4F9-5DF4F0D95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2895BCFF-AAF5-4184-8AAF-BA83A2BDC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79EAE9C-9BA1-4DF6-9BAD-C8ECAE90B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44B8E24F-B1AC-4EB6-91A2-C71A9C777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D3BCE335-118D-40C8-92DC-09AD8D309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3C4087AD-28DB-4DE6-8B47-FAD1D4D94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0AC65-88F6-4FE7-B8FB-1A950E18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575BDE66-8820-4C18-9675-6C7C44B8E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A6A7FF82-A9A9-4D71-BEED-89C2FFDEC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527A5F94-7978-4D96-9DAD-FEEFAE5DE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17CA8D8-00BB-4D56-84D2-C5E1249BA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2330681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EFB9FBD-546A-4D82-AA9A-3C313AE5BB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851"/>
          <a:stretch/>
        </p:blipFill>
        <p:spPr bwMode="auto">
          <a:xfrm>
            <a:off x="168052" y="128216"/>
            <a:ext cx="1307604" cy="11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EC27AC-0D5B-4CCE-921A-F3BBC595A9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D7C594B-4E31-4EF4-A19F-1F448A976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SOLEIL UPGRADE MAC#1 - 18-20 May 2022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1EFD1563-F6E8-4563-99F2-5F2E55038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0D1CF1D-014B-42C1-88F6-09C56D0FE0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0926"/>
            <a:ext cx="8023352" cy="5666750"/>
          </a:xfrm>
          <a:prstGeom prst="rect">
            <a:avLst/>
          </a:prstGeom>
          <a:effectLst>
            <a:softEdge rad="1054100"/>
          </a:effectLst>
        </p:spPr>
      </p:pic>
    </p:spTree>
    <p:extLst>
      <p:ext uri="{BB962C8B-B14F-4D97-AF65-F5344CB8AC3E}">
        <p14:creationId xmlns:p14="http://schemas.microsoft.com/office/powerpoint/2010/main" val="127632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2" r:id="rId2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55573" y="19440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21900" y="1259999"/>
            <a:ext cx="10992651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751179CC-BC98-47B1-8948-539E8235911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r="19851"/>
          <a:stretch/>
        </p:blipFill>
        <p:spPr bwMode="auto">
          <a:xfrm>
            <a:off x="168052" y="128216"/>
            <a:ext cx="1307604" cy="11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E073AE8-1785-4976-913F-2AA046895C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D101A451-A207-4E29-A555-608C88F7D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SOLEIL UPGRADE MAC#1 - 18-20 May 2022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55EA1F4-F864-4BD0-ABEB-981C0FBDD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34" r:id="rId9"/>
    <p:sldLayoutId id="2147483753" r:id="rId10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SOLEIL II project review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88FB9A-9D5A-4C3E-B4D7-43B834B4C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696F438-53BC-488C-AF9E-88366B8D08EC}"/>
              </a:ext>
            </a:extLst>
          </p:cNvPr>
          <p:cNvSpPr txBox="1"/>
          <p:nvPr/>
        </p:nvSpPr>
        <p:spPr>
          <a:xfrm>
            <a:off x="6624183" y="5697588"/>
            <a:ext cx="545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Alexis Gamelin on behalf of SOLEIL II Project Team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3EE1A6-2495-449A-8561-58024195EBC2}"/>
              </a:ext>
            </a:extLst>
          </p:cNvPr>
          <p:cNvSpPr txBox="1"/>
          <p:nvPr/>
        </p:nvSpPr>
        <p:spPr>
          <a:xfrm>
            <a:off x="3304108" y="58960"/>
            <a:ext cx="5731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err="1"/>
              <a:t>HarmonLIP</a:t>
            </a:r>
            <a:endParaRPr lang="fr-FR" sz="3200" dirty="0"/>
          </a:p>
          <a:p>
            <a:r>
              <a:rPr lang="fr-FR" sz="3200" dirty="0"/>
              <a:t>      Lund, 11-12 </a:t>
            </a:r>
            <a:r>
              <a:rPr lang="fr-FR" sz="3200" dirty="0" err="1"/>
              <a:t>October</a:t>
            </a:r>
            <a:r>
              <a:rPr lang="fr-FR" sz="3200" dirty="0"/>
              <a:t> 2022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F6D2AF-8BCD-468D-B838-8FA70A034B69}"/>
              </a:ext>
            </a:extLst>
          </p:cNvPr>
          <p:cNvSpPr txBox="1"/>
          <p:nvPr/>
        </p:nvSpPr>
        <p:spPr>
          <a:xfrm>
            <a:off x="7464152" y="5997543"/>
            <a:ext cx="4566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of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performed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frame of the WP2 collaboration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ESRF, HZB, KEK, PSI and SOLEIL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427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filling at 500 mA (with SB collective effects)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AF9C5F2-7998-41B9-92B0-BEB33A011241}"/>
              </a:ext>
            </a:extLst>
          </p:cNvPr>
          <p:cNvSpPr txBox="1"/>
          <p:nvPr/>
        </p:nvSpPr>
        <p:spPr>
          <a:xfrm>
            <a:off x="551384" y="6621405"/>
            <a:ext cx="90730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[3] He, T., Li, W., Bai, Z., &amp; Wang, L. (2022). Periodic transient beam loading effect with passive harmonic cavities in electron storage rings.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024401.</a:t>
            </a:r>
            <a:endParaRPr lang="en-US" sz="900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BED82DB-63D9-4014-A869-CD3861691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319819"/>
            <a:ext cx="7548133" cy="4218361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C8B41C0C-1B31-46E4-9C72-21D53F8BCA2D}"/>
              </a:ext>
            </a:extLst>
          </p:cNvPr>
          <p:cNvSpPr txBox="1"/>
          <p:nvPr/>
        </p:nvSpPr>
        <p:spPr>
          <a:xfrm>
            <a:off x="8177816" y="3322652"/>
            <a:ext cx="35155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As expected from [3], added bunch lengthening from the impedance push the threshold toward higher values.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With the effect of the impedance added, the m = 4 HC provide sufficient margin compared to the requirement for the main operation mode.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0C22BF-0B34-4B13-958C-07A24898B0D7}"/>
              </a:ext>
            </a:extLst>
          </p:cNvPr>
          <p:cNvSpPr txBox="1"/>
          <p:nvPr/>
        </p:nvSpPr>
        <p:spPr>
          <a:xfrm>
            <a:off x="5951984" y="424257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1,2 mA/bunch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80ED4E9-F51B-4391-9C46-6F3163964C5F}"/>
              </a:ext>
            </a:extLst>
          </p:cNvPr>
          <p:cNvCxnSpPr/>
          <p:nvPr/>
        </p:nvCxnSpPr>
        <p:spPr>
          <a:xfrm>
            <a:off x="983432" y="4869160"/>
            <a:ext cx="68407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17B6D13E-2C2F-4B2E-9C83-F9B7CA83F488}"/>
              </a:ext>
            </a:extLst>
          </p:cNvPr>
          <p:cNvSpPr txBox="1"/>
          <p:nvPr/>
        </p:nvSpPr>
        <p:spPr>
          <a:xfrm>
            <a:off x="5951984" y="45811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0 mA/bunch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42E091F-0378-4BCC-BBCE-B177AD061081}"/>
              </a:ext>
            </a:extLst>
          </p:cNvPr>
          <p:cNvSpPr/>
          <p:nvPr/>
        </p:nvSpPr>
        <p:spPr>
          <a:xfrm>
            <a:off x="1243113" y="5788654"/>
            <a:ext cx="6321398" cy="291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802A68-048F-4B91-BF14-472CF4122CE2}"/>
              </a:ext>
            </a:extLst>
          </p:cNvPr>
          <p:cNvSpPr txBox="1"/>
          <p:nvPr/>
        </p:nvSpPr>
        <p:spPr>
          <a:xfrm>
            <a:off x="2345231" y="5512919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Harmonic cavity detuning decreases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2F5A15F0-F2C5-44D5-8DC3-6F3F06A89C49}"/>
                  </a:ext>
                </a:extLst>
              </p:cNvPr>
              <p:cNvSpPr txBox="1"/>
              <p:nvPr/>
            </p:nvSpPr>
            <p:spPr>
              <a:xfrm>
                <a:off x="8174342" y="1398757"/>
                <a:ext cx="3638147" cy="1600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/>
                  <a:t>The turning points corresponds to the threshold of the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instability / PTBL. </a:t>
                </a:r>
              </a:p>
              <a:p>
                <a:pPr algn="just"/>
                <a:endParaRPr lang="en-US" sz="1400" dirty="0"/>
              </a:p>
              <a:p>
                <a:pPr algn="just"/>
                <a:r>
                  <a:rPr lang="en-US" sz="1400" dirty="0"/>
                  <a:t>The instability leads to a decrease of the average harmonic voltage and thus a decrease of the average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1400" dirty="0"/>
                  <a:t> for lower HC detuning.</a:t>
                </a: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2F5A15F0-F2C5-44D5-8DC3-6F3F06A89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42" y="1398757"/>
                <a:ext cx="3638147" cy="1600438"/>
              </a:xfrm>
              <a:prstGeom prst="rect">
                <a:avLst/>
              </a:prstGeom>
              <a:blipFill>
                <a:blip r:embed="rId3"/>
                <a:stretch>
                  <a:fillRect l="-503" t="-380" r="-503"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3908558A-D437-41C6-A655-B6FE066F3A0B}"/>
              </a:ext>
            </a:extLst>
          </p:cNvPr>
          <p:cNvCxnSpPr>
            <a:cxnSpLocks/>
          </p:cNvCxnSpPr>
          <p:nvPr/>
        </p:nvCxnSpPr>
        <p:spPr>
          <a:xfrm flipH="1">
            <a:off x="6672064" y="1538208"/>
            <a:ext cx="150227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8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493AD2D-3725-4A4F-8FD4-DC519B207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04304"/>
            <a:ext cx="7344816" cy="415766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bunch mode at 100 mA (with SB collective effects)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0C22BF-0B34-4B13-958C-07A24898B0D7}"/>
              </a:ext>
            </a:extLst>
          </p:cNvPr>
          <p:cNvSpPr txBox="1"/>
          <p:nvPr/>
        </p:nvSpPr>
        <p:spPr>
          <a:xfrm>
            <a:off x="4151784" y="364976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12,5 mA/bunch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80ED4E9-F51B-4391-9C46-6F3163964C5F}"/>
              </a:ext>
            </a:extLst>
          </p:cNvPr>
          <p:cNvCxnSpPr>
            <a:cxnSpLocks/>
          </p:cNvCxnSpPr>
          <p:nvPr/>
        </p:nvCxnSpPr>
        <p:spPr>
          <a:xfrm>
            <a:off x="767408" y="4869160"/>
            <a:ext cx="676875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17B6D13E-2C2F-4B2E-9C83-F9B7CA83F488}"/>
              </a:ext>
            </a:extLst>
          </p:cNvPr>
          <p:cNvSpPr txBox="1"/>
          <p:nvPr/>
        </p:nvSpPr>
        <p:spPr>
          <a:xfrm>
            <a:off x="5663952" y="45811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0 mA/bunch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CFB83F8-A3C3-4878-BDB5-2B3668AAD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955" y="1240519"/>
            <a:ext cx="3175265" cy="207152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B113BFC-6329-483B-86FF-2A7089791D58}"/>
              </a:ext>
            </a:extLst>
          </p:cNvPr>
          <p:cNvSpPr txBox="1"/>
          <p:nvPr/>
        </p:nvSpPr>
        <p:spPr>
          <a:xfrm>
            <a:off x="8976320" y="1689762"/>
            <a:ext cx="8960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HC off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0A18D45-7255-4DD5-867A-EE3A53464E12}"/>
              </a:ext>
            </a:extLst>
          </p:cNvPr>
          <p:cNvSpPr txBox="1"/>
          <p:nvPr/>
        </p:nvSpPr>
        <p:spPr>
          <a:xfrm>
            <a:off x="10266253" y="1323776"/>
            <a:ext cx="8960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HC 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1E58BF-0121-418D-8D79-34E710F76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49" y="3806306"/>
            <a:ext cx="3240276" cy="207152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38F990E-1BAF-41E7-AC44-EA6DC49B1C9F}"/>
              </a:ext>
            </a:extLst>
          </p:cNvPr>
          <p:cNvSpPr txBox="1"/>
          <p:nvPr/>
        </p:nvSpPr>
        <p:spPr>
          <a:xfrm>
            <a:off x="9016387" y="4055618"/>
            <a:ext cx="8960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HC off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E6A4EE-6F5E-4BE1-9A33-CC61704AF861}"/>
              </a:ext>
            </a:extLst>
          </p:cNvPr>
          <p:cNvSpPr txBox="1"/>
          <p:nvPr/>
        </p:nvSpPr>
        <p:spPr>
          <a:xfrm>
            <a:off x="10255391" y="4877996"/>
            <a:ext cx="9177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HC on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0DC1F0A-1E44-4860-B63F-3C991F97E61D}"/>
              </a:ext>
            </a:extLst>
          </p:cNvPr>
          <p:cNvCxnSpPr>
            <a:cxnSpLocks/>
          </p:cNvCxnSpPr>
          <p:nvPr/>
        </p:nvCxnSpPr>
        <p:spPr>
          <a:xfrm flipV="1">
            <a:off x="5406575" y="2599865"/>
            <a:ext cx="2700544" cy="6212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6B29441-1E6C-4C43-8086-35394707114F}"/>
              </a:ext>
            </a:extLst>
          </p:cNvPr>
          <p:cNvCxnSpPr>
            <a:cxnSpLocks/>
          </p:cNvCxnSpPr>
          <p:nvPr/>
        </p:nvCxnSpPr>
        <p:spPr>
          <a:xfrm>
            <a:off x="5320165" y="3221161"/>
            <a:ext cx="3008083" cy="713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90214B99-7059-47B6-A0A1-B2BB9B8E35FB}"/>
              </a:ext>
            </a:extLst>
          </p:cNvPr>
          <p:cNvSpPr txBox="1"/>
          <p:nvPr/>
        </p:nvSpPr>
        <p:spPr>
          <a:xfrm>
            <a:off x="8691916" y="95731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Mean center of mass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E25D3DD-B4A5-47E5-8AFB-9C8A9F9FCFA1}"/>
              </a:ext>
            </a:extLst>
          </p:cNvPr>
          <p:cNvSpPr txBox="1"/>
          <p:nvPr/>
        </p:nvSpPr>
        <p:spPr>
          <a:xfrm>
            <a:off x="8400256" y="3511262"/>
            <a:ext cx="3175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Mean RMS bunch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47094B40-8A71-4905-9781-2BA0E6D6BC99}"/>
                  </a:ext>
                </a:extLst>
              </p:cNvPr>
              <p:cNvSpPr txBox="1"/>
              <p:nvPr/>
            </p:nvSpPr>
            <p:spPr>
              <a:xfrm>
                <a:off x="731275" y="5631429"/>
                <a:ext cx="72369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A dipole-quadrupole instability is observed in a given tuning range when the single bunch collective effects are considered (MWI regime).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This instability is observed at lower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1400" dirty="0"/>
                  <a:t> (and lower bunch length) for the 3HC.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It seems like a “weak” instability: excited beam but not beam loss ?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47094B40-8A71-4905-9781-2BA0E6D6B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75" y="5631429"/>
                <a:ext cx="7236933" cy="954107"/>
              </a:xfrm>
              <a:prstGeom prst="rect">
                <a:avLst/>
              </a:prstGeom>
              <a:blipFill>
                <a:blip r:embed="rId5"/>
                <a:stretch>
                  <a:fillRect l="-168" t="-1282" r="-253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>
            <a:extLst>
              <a:ext uri="{FF2B5EF4-FFF2-40B4-BE49-F238E27FC236}">
                <a16:creationId xmlns:a16="http://schemas.microsoft.com/office/drawing/2014/main" id="{5157D144-D21A-40BD-8184-AD5E4B2DA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7976" y="1606579"/>
            <a:ext cx="2273176" cy="15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1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bunch mode at 100 mA (with SB collective effects)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C43A7BC-F014-40C4-A1A3-C31E3C38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65590"/>
            <a:ext cx="5896798" cy="342947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596DFEA-B8BA-4726-A575-DDEDAE74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3" y="1444250"/>
            <a:ext cx="5820587" cy="3448531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DE76B83-C88F-4213-8E93-0386311C9B31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9120336" y="1357500"/>
            <a:ext cx="1258570" cy="5593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C9E787D8-6B80-4D3A-BB7C-A4BA6DD9D8F7}"/>
              </a:ext>
            </a:extLst>
          </p:cNvPr>
          <p:cNvSpPr txBox="1"/>
          <p:nvPr/>
        </p:nvSpPr>
        <p:spPr>
          <a:xfrm>
            <a:off x="8765014" y="988168"/>
            <a:ext cx="32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Dipole-Quadrupole instability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B3C51D3-5A8E-4A54-BCF8-8FF8B728E9F7}"/>
              </a:ext>
            </a:extLst>
          </p:cNvPr>
          <p:cNvSpPr txBox="1"/>
          <p:nvPr/>
        </p:nvSpPr>
        <p:spPr>
          <a:xfrm>
            <a:off x="1127448" y="4927207"/>
            <a:ext cx="37538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3HC only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29BC5DF-CCAE-45C2-B966-9A779D0CB3CB}"/>
              </a:ext>
            </a:extLst>
          </p:cNvPr>
          <p:cNvSpPr txBox="1"/>
          <p:nvPr/>
        </p:nvSpPr>
        <p:spPr>
          <a:xfrm>
            <a:off x="7243410" y="4979742"/>
            <a:ext cx="37538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3HC + impedance model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50C658A-758F-4334-9E83-75404C625BA5}"/>
              </a:ext>
            </a:extLst>
          </p:cNvPr>
          <p:cNvSpPr txBox="1"/>
          <p:nvPr/>
        </p:nvSpPr>
        <p:spPr>
          <a:xfrm>
            <a:off x="7464152" y="4655713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Dipole mode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A4AF136-3B82-4ECF-9DDE-9988F3329C49}"/>
              </a:ext>
            </a:extLst>
          </p:cNvPr>
          <p:cNvSpPr txBox="1"/>
          <p:nvPr/>
        </p:nvSpPr>
        <p:spPr>
          <a:xfrm>
            <a:off x="10181387" y="4655210"/>
            <a:ext cx="1910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Quadrupole mode (?)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7035911-C7E2-434A-9C5C-E4B034E72C6A}"/>
              </a:ext>
            </a:extLst>
          </p:cNvPr>
          <p:cNvCxnSpPr>
            <a:cxnSpLocks/>
          </p:cNvCxnSpPr>
          <p:nvPr/>
        </p:nvCxnSpPr>
        <p:spPr>
          <a:xfrm flipH="1" flipV="1">
            <a:off x="10181387" y="3591097"/>
            <a:ext cx="883165" cy="104735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9667D63C-02C8-450B-BA4A-2E59EB9A0972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8076220" y="3789040"/>
            <a:ext cx="828092" cy="8666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7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09687F3-DFC9-4551-84B3-1031DAFBE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718" y="4038526"/>
            <a:ext cx="4411957" cy="232834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6AED9DA-8BBC-4015-9CAD-41514E343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196752"/>
            <a:ext cx="7421011" cy="42392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bunch mode at 20 mA (with SB collective effects)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0C22BF-0B34-4B13-958C-07A24898B0D7}"/>
              </a:ext>
            </a:extLst>
          </p:cNvPr>
          <p:cNvSpPr txBox="1"/>
          <p:nvPr/>
        </p:nvSpPr>
        <p:spPr>
          <a:xfrm>
            <a:off x="5205577" y="342900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20 mA/bunch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80ED4E9-F51B-4391-9C46-6F3163964C5F}"/>
              </a:ext>
            </a:extLst>
          </p:cNvPr>
          <p:cNvCxnSpPr>
            <a:cxnSpLocks/>
          </p:cNvCxnSpPr>
          <p:nvPr/>
        </p:nvCxnSpPr>
        <p:spPr>
          <a:xfrm>
            <a:off x="911424" y="4653136"/>
            <a:ext cx="662473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17B6D13E-2C2F-4B2E-9C83-F9B7CA83F488}"/>
              </a:ext>
            </a:extLst>
          </p:cNvPr>
          <p:cNvSpPr txBox="1"/>
          <p:nvPr/>
        </p:nvSpPr>
        <p:spPr>
          <a:xfrm>
            <a:off x="911424" y="433604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0 mA/bunch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F782A4B-14C0-4E18-A841-D19BAC2F6C36}"/>
                  </a:ext>
                </a:extLst>
              </p:cNvPr>
              <p:cNvSpPr txBox="1"/>
              <p:nvPr/>
            </p:nvSpPr>
            <p:spPr>
              <a:xfrm>
                <a:off x="7952882" y="1338975"/>
                <a:ext cx="3675356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The same kind of dipole-quadrupole oscillations as in 8 bunch mode is observed when impedance is added.</a:t>
                </a:r>
              </a:p>
              <a:p>
                <a:pPr algn="just"/>
                <a:endParaRPr lang="en-US" sz="1400" dirty="0"/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In addition, fast beam loss is observed (w/ and w/o impedance) due to the “fast mode coupling instability” (?).</a:t>
                </a:r>
              </a:p>
              <a:p>
                <a:pPr algn="just"/>
                <a:endParaRPr lang="en-US" sz="1400" dirty="0"/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400" dirty="0"/>
                  <a:t>The fast beam loss happens sooner (in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1400" dirty="0"/>
                  <a:t> and in detuning) when the impedance is taken into account.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F782A4B-14C0-4E18-A841-D19BAC2F6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882" y="1338975"/>
                <a:ext cx="3675356" cy="2462213"/>
              </a:xfrm>
              <a:prstGeom prst="rect">
                <a:avLst/>
              </a:prstGeom>
              <a:blipFill>
                <a:blip r:embed="rId4"/>
                <a:stretch>
                  <a:fillRect l="-332" t="-495" r="-498" b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BF8FA1E2-5EFA-4068-B00D-C91017D64AC2}"/>
              </a:ext>
            </a:extLst>
          </p:cNvPr>
          <p:cNvSpPr/>
          <p:nvPr/>
        </p:nvSpPr>
        <p:spPr>
          <a:xfrm>
            <a:off x="1127448" y="5661248"/>
            <a:ext cx="6321398" cy="291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D78F28-5619-434B-BBD4-77C80AD8B814}"/>
              </a:ext>
            </a:extLst>
          </p:cNvPr>
          <p:cNvSpPr txBox="1"/>
          <p:nvPr/>
        </p:nvSpPr>
        <p:spPr>
          <a:xfrm>
            <a:off x="2229566" y="5385513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Harmonic cavity detuning decreases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D736156-CD6F-4C43-A02C-9112C3F16EB4}"/>
              </a:ext>
            </a:extLst>
          </p:cNvPr>
          <p:cNvCxnSpPr>
            <a:cxnSpLocks/>
          </p:cNvCxnSpPr>
          <p:nvPr/>
        </p:nvCxnSpPr>
        <p:spPr>
          <a:xfrm>
            <a:off x="6179275" y="4346929"/>
            <a:ext cx="5389333" cy="666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38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bunch mode at 20 mA (with SB collective effects)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4C76AE-BC8C-4418-AE1E-964603E36B44}"/>
              </a:ext>
            </a:extLst>
          </p:cNvPr>
          <p:cNvSpPr txBox="1"/>
          <p:nvPr/>
        </p:nvSpPr>
        <p:spPr>
          <a:xfrm>
            <a:off x="7681041" y="836712"/>
            <a:ext cx="37538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3HC + impedance model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8D0D96B-D2AD-44C7-A82E-6C767D17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403" y="1206044"/>
            <a:ext cx="4235989" cy="25109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DF917D-D24A-4304-B400-B6FEC2AF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388" y="4163476"/>
            <a:ext cx="4399370" cy="26945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980B47-5A07-4706-A46A-2B24DDD88E59}"/>
              </a:ext>
            </a:extLst>
          </p:cNvPr>
          <p:cNvSpPr txBox="1"/>
          <p:nvPr/>
        </p:nvSpPr>
        <p:spPr>
          <a:xfrm>
            <a:off x="3334845" y="836712"/>
            <a:ext cx="37538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3HC only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B64495C-8B62-4EAE-A114-A5BB551010B9}"/>
              </a:ext>
            </a:extLst>
          </p:cNvPr>
          <p:cNvSpPr txBox="1"/>
          <p:nvPr/>
        </p:nvSpPr>
        <p:spPr>
          <a:xfrm>
            <a:off x="3194471" y="3796843"/>
            <a:ext cx="37538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4HC only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85C7B96-0AF7-4D2D-872E-18786B82B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040" y="1244324"/>
            <a:ext cx="4391848" cy="258092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6095895-A694-4D8C-92D0-FD32559BCC8F}"/>
              </a:ext>
            </a:extLst>
          </p:cNvPr>
          <p:cNvSpPr txBox="1"/>
          <p:nvPr/>
        </p:nvSpPr>
        <p:spPr>
          <a:xfrm>
            <a:off x="7581038" y="3800703"/>
            <a:ext cx="37538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4HC + impedance model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CC5B416-66B2-49CF-A288-3BE0121E7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4178209"/>
            <a:ext cx="4275655" cy="24521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025347D-975D-4AB3-84D8-7204FDE72761}"/>
              </a:ext>
            </a:extLst>
          </p:cNvPr>
          <p:cNvSpPr txBox="1"/>
          <p:nvPr/>
        </p:nvSpPr>
        <p:spPr>
          <a:xfrm>
            <a:off x="0" y="2116687"/>
            <a:ext cx="2999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Without SB collective effects, the 4</a:t>
            </a:r>
            <a:r>
              <a:rPr lang="en-US" sz="1400" baseline="30000" dirty="0"/>
              <a:t>th</a:t>
            </a:r>
            <a:r>
              <a:rPr lang="en-US" sz="1400" dirty="0"/>
              <a:t> HC allows to lengthen the bunch all the way to double bump bunch in a stable way.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For the 3</a:t>
            </a:r>
            <a:r>
              <a:rPr lang="en-US" sz="1400" baseline="30000" dirty="0"/>
              <a:t>rd</a:t>
            </a:r>
            <a:r>
              <a:rPr lang="en-US" sz="1400" dirty="0"/>
              <a:t> harmonic, the bunch lengthening is very rapidly limited by the merging of these two modes.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Adding the SB collective effects lower the threshold of this instability.</a:t>
            </a:r>
          </a:p>
        </p:txBody>
      </p:sp>
    </p:spTree>
    <p:extLst>
      <p:ext uri="{BB962C8B-B14F-4D97-AF65-F5344CB8AC3E}">
        <p14:creationId xmlns:p14="http://schemas.microsoft.com/office/powerpoint/2010/main" val="61075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4E2E99-78FA-4442-8867-7FADCCD2E893}"/>
              </a:ext>
            </a:extLst>
          </p:cNvPr>
          <p:cNvSpPr txBox="1"/>
          <p:nvPr/>
        </p:nvSpPr>
        <p:spPr>
          <a:xfrm>
            <a:off x="263352" y="1152149"/>
            <a:ext cx="1130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For the SOLEIL II project: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Self-consistent tracking simulations including impedance model have shown that SC passive HC allows to reach a large enough bunch lengthening factor in all the planned operation modes for the SOLEIL Upgrade.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The 4</a:t>
            </a:r>
            <a:r>
              <a:rPr lang="en-US" sz="1600" baseline="30000" dirty="0"/>
              <a:t>th</a:t>
            </a:r>
            <a:r>
              <a:rPr lang="en-US" sz="1600" dirty="0"/>
              <a:t> harmonic provide more margin in the modes with a lower total current compared to the 3</a:t>
            </a:r>
            <a:r>
              <a:rPr lang="en-US" sz="1600" baseline="30000" dirty="0"/>
              <a:t>rd</a:t>
            </a:r>
            <a:r>
              <a:rPr lang="en-US" sz="1600" dirty="0"/>
              <a:t> harmonic.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CE79C28-D054-4EC2-B348-8A5541586EAF}"/>
                  </a:ext>
                </a:extLst>
              </p:cNvPr>
              <p:cNvSpPr txBox="1"/>
              <p:nvPr/>
            </p:nvSpPr>
            <p:spPr>
              <a:xfrm>
                <a:off x="263352" y="3053278"/>
                <a:ext cx="1130461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Lessons learned:</a:t>
                </a:r>
              </a:p>
              <a:p>
                <a:endParaRPr lang="en-US" sz="1600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The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 / PTBL instability threshold is increased for higher harmonic and more generally when the bunch length is increased.</a:t>
                </a:r>
              </a:p>
              <a:p>
                <a:endParaRPr lang="en-US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/>
                  <a:t>Adding an impedance model to the HC tracking can considerably change the results (in particular for the high current per bunch regime).</a:t>
                </a: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CE79C28-D054-4EC2-B348-8A5541586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053278"/>
                <a:ext cx="11304616" cy="1815882"/>
              </a:xfrm>
              <a:prstGeom prst="rect">
                <a:avLst/>
              </a:prstGeom>
              <a:blipFill>
                <a:blip r:embed="rId2"/>
                <a:stretch>
                  <a:fillRect l="-270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61D921BF-5C0F-40CE-BBFE-279BD86143D4}"/>
              </a:ext>
            </a:extLst>
          </p:cNvPr>
          <p:cNvSpPr txBox="1"/>
          <p:nvPr/>
        </p:nvSpPr>
        <p:spPr>
          <a:xfrm>
            <a:off x="767408" y="5172275"/>
            <a:ext cx="11268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The high current per bunch regime (and interaction with the MWI) needs to be better understood: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Dipole-quadrupole instability in the MWI regime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Single bunch instability leading to fast beam loss</a:t>
            </a:r>
          </a:p>
        </p:txBody>
      </p:sp>
    </p:spTree>
    <p:extLst>
      <p:ext uri="{BB962C8B-B14F-4D97-AF65-F5344CB8AC3E}">
        <p14:creationId xmlns:p14="http://schemas.microsoft.com/office/powerpoint/2010/main" val="385817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0BC6BBD-42DE-4464-85FD-1285BD940596}"/>
              </a:ext>
            </a:extLst>
          </p:cNvPr>
          <p:cNvSpPr txBox="1">
            <a:spLocks/>
          </p:cNvSpPr>
          <p:nvPr/>
        </p:nvSpPr>
        <p:spPr>
          <a:xfrm>
            <a:off x="2978835" y="2465431"/>
            <a:ext cx="6234329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Thank you for your attention!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92BE57A6-3A8B-4964-B6AC-3663C679B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5816" y="6378095"/>
            <a:ext cx="6816544" cy="360000"/>
          </a:xfrm>
        </p:spPr>
        <p:txBody>
          <a:bodyPr/>
          <a:lstStyle/>
          <a:p>
            <a:r>
              <a:rPr lang="fr-FR" dirty="0"/>
              <a:t>SOLEIL UPGRADE MAC#1 - 18-20 May 2022</a:t>
            </a:r>
          </a:p>
        </p:txBody>
      </p:sp>
    </p:spTree>
    <p:extLst>
      <p:ext uri="{BB962C8B-B14F-4D97-AF65-F5344CB8AC3E}">
        <p14:creationId xmlns:p14="http://schemas.microsoft.com/office/powerpoint/2010/main" val="191875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8B79D02-60D3-4431-A075-DB013DAF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9" y="1214773"/>
            <a:ext cx="7294660" cy="52083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31BAE0-7918-4A73-8B81-9F9AF4E0438C}"/>
              </a:ext>
            </a:extLst>
          </p:cNvPr>
          <p:cNvSpPr txBox="1"/>
          <p:nvPr/>
        </p:nvSpPr>
        <p:spPr>
          <a:xfrm>
            <a:off x="3144252" y="168336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TDR_1 Model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1390B8D-60E4-4D33-97F2-1E250BAF58B9}"/>
              </a:ext>
            </a:extLst>
          </p:cNvPr>
          <p:cNvCxnSpPr/>
          <p:nvPr/>
        </p:nvCxnSpPr>
        <p:spPr>
          <a:xfrm>
            <a:off x="2157663" y="1683362"/>
            <a:ext cx="0" cy="30330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9B4194E-AB6A-4812-B8BD-D88EF1C0F82F}"/>
              </a:ext>
            </a:extLst>
          </p:cNvPr>
          <p:cNvSpPr txBox="1"/>
          <p:nvPr/>
        </p:nvSpPr>
        <p:spPr>
          <a:xfrm>
            <a:off x="2151305" y="2662989"/>
            <a:ext cx="1905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Sorted by strength of contribution (area on the plot)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C05707E-A142-4006-B51E-2BD8644B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8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AE41EE9-E295-42AB-B95C-FAFC1AA1A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98" y="1209960"/>
            <a:ext cx="7878097" cy="539520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491560-9B09-45CE-A81D-F0E19F8D1872}"/>
              </a:ext>
            </a:extLst>
          </p:cNvPr>
          <p:cNvSpPr txBox="1"/>
          <p:nvPr/>
        </p:nvSpPr>
        <p:spPr>
          <a:xfrm>
            <a:off x="2991852" y="203628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TDR_1 Model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38AF485-1401-445D-BDDE-C614F421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9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31FC8C-2ACF-448C-B513-AA527FAF2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7FFA749-AD8B-41A8-9F89-34B579F1EC85}"/>
                  </a:ext>
                </a:extLst>
              </p:cNvPr>
              <p:cNvSpPr txBox="1"/>
              <p:nvPr/>
            </p:nvSpPr>
            <p:spPr>
              <a:xfrm>
                <a:off x="5015880" y="2136338"/>
                <a:ext cx="63360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SOLEIL II Project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Overview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RF System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Beam dynamics &amp; tracking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Uniform filling at 500 mA 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instability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Single bunch collective effects (no HC)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Impact of SB collective effects on HC performance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7FFA749-AD8B-41A8-9F89-34B579F1E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2136338"/>
                <a:ext cx="6336064" cy="2031325"/>
              </a:xfrm>
              <a:prstGeom prst="rect">
                <a:avLst/>
              </a:prstGeom>
              <a:blipFill>
                <a:blip r:embed="rId2"/>
                <a:stretch>
                  <a:fillRect l="-674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87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19BDC-065B-48A5-92DD-7C174D46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SOLEIL II TDR lattice</a:t>
            </a: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62573919-8EAD-4E5F-9CB7-E2C143F0CEB4}"/>
              </a:ext>
            </a:extLst>
          </p:cNvPr>
          <p:cNvSpPr/>
          <p:nvPr/>
        </p:nvSpPr>
        <p:spPr>
          <a:xfrm>
            <a:off x="3147302" y="1770339"/>
            <a:ext cx="5938920" cy="3326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0840" rIns="90000" bIns="45000"/>
          <a:lstStyle/>
          <a:p>
            <a:pPr>
              <a:lnSpc>
                <a:spcPct val="93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5FB6BB-D71B-44E9-8502-A6BD0114DE6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4139" y="1198408"/>
            <a:ext cx="8640000" cy="3060000"/>
          </a:xfrm>
          <a:prstGeom prst="rect">
            <a:avLst/>
          </a:prstGeom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332BC952-2A59-4CCF-8709-E42C56FD2910}"/>
              </a:ext>
            </a:extLst>
          </p:cNvPr>
          <p:cNvSpPr txBox="1"/>
          <p:nvPr/>
        </p:nvSpPr>
        <p:spPr>
          <a:xfrm>
            <a:off x="1158019" y="1756408"/>
            <a:ext cx="10800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400" b="0" strike="noStrike" spc="-1">
                <a:latin typeface="Arial"/>
              </a:rPr>
              <a:t>2BA  type</a:t>
            </a:r>
          </a:p>
        </p:txBody>
      </p:sp>
      <p:sp>
        <p:nvSpPr>
          <p:cNvPr id="7" name="TextShape 3">
            <a:extLst>
              <a:ext uri="{FF2B5EF4-FFF2-40B4-BE49-F238E27FC236}">
                <a16:creationId xmlns:a16="http://schemas.microsoft.com/office/drawing/2014/main" id="{BCB5FCC9-32A8-4433-AA3A-20315B7B5865}"/>
              </a:ext>
            </a:extLst>
          </p:cNvPr>
          <p:cNvSpPr txBox="1"/>
          <p:nvPr/>
        </p:nvSpPr>
        <p:spPr>
          <a:xfrm>
            <a:off x="363139" y="1250248"/>
            <a:ext cx="6480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400" b="0" strike="noStrike" spc="-1">
                <a:latin typeface="Arial"/>
              </a:rPr>
              <a:t>12 m</a:t>
            </a:r>
          </a:p>
        </p:txBody>
      </p:sp>
      <p:sp>
        <p:nvSpPr>
          <p:cNvPr id="8" name="TextShape 4">
            <a:extLst>
              <a:ext uri="{FF2B5EF4-FFF2-40B4-BE49-F238E27FC236}">
                <a16:creationId xmlns:a16="http://schemas.microsoft.com/office/drawing/2014/main" id="{F1886466-0F3D-4B26-8452-ACED39A63C6B}"/>
              </a:ext>
            </a:extLst>
          </p:cNvPr>
          <p:cNvSpPr txBox="1"/>
          <p:nvPr/>
        </p:nvSpPr>
        <p:spPr>
          <a:xfrm>
            <a:off x="2271139" y="1250248"/>
            <a:ext cx="6480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400" b="0" strike="noStrike" spc="-1">
                <a:latin typeface="Arial"/>
              </a:rPr>
              <a:t>7 m</a:t>
            </a:r>
          </a:p>
        </p:txBody>
      </p:sp>
      <p:sp>
        <p:nvSpPr>
          <p:cNvPr id="9" name="TextShape 5">
            <a:extLst>
              <a:ext uri="{FF2B5EF4-FFF2-40B4-BE49-F238E27FC236}">
                <a16:creationId xmlns:a16="http://schemas.microsoft.com/office/drawing/2014/main" id="{0CCC35DD-6246-4014-B23B-2DD110409920}"/>
              </a:ext>
            </a:extLst>
          </p:cNvPr>
          <p:cNvSpPr txBox="1"/>
          <p:nvPr/>
        </p:nvSpPr>
        <p:spPr>
          <a:xfrm>
            <a:off x="3315139" y="1250248"/>
            <a:ext cx="6480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400" b="0" strike="noStrike" spc="-1">
                <a:latin typeface="Arial"/>
              </a:rPr>
              <a:t>3.8 m</a:t>
            </a:r>
          </a:p>
        </p:txBody>
      </p:sp>
      <p:sp>
        <p:nvSpPr>
          <p:cNvPr id="10" name="TextShape 6">
            <a:extLst>
              <a:ext uri="{FF2B5EF4-FFF2-40B4-BE49-F238E27FC236}">
                <a16:creationId xmlns:a16="http://schemas.microsoft.com/office/drawing/2014/main" id="{7CF19B63-D108-4F60-81A3-3FF1507935BF}"/>
              </a:ext>
            </a:extLst>
          </p:cNvPr>
          <p:cNvSpPr txBox="1"/>
          <p:nvPr/>
        </p:nvSpPr>
        <p:spPr>
          <a:xfrm>
            <a:off x="1338019" y="1213888"/>
            <a:ext cx="6480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200" b="0" i="1" strike="noStrike" spc="-1" dirty="0">
                <a:solidFill>
                  <a:srgbClr val="FF3366"/>
                </a:solidFill>
                <a:latin typeface="Arial"/>
              </a:rPr>
              <a:t>22.5°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11" name="TextShape 7">
            <a:extLst>
              <a:ext uri="{FF2B5EF4-FFF2-40B4-BE49-F238E27FC236}">
                <a16:creationId xmlns:a16="http://schemas.microsoft.com/office/drawing/2014/main" id="{9F3EFCCD-7750-4D0D-8A0C-B6BE1DB21F28}"/>
              </a:ext>
            </a:extLst>
          </p:cNvPr>
          <p:cNvSpPr txBox="1"/>
          <p:nvPr/>
        </p:nvSpPr>
        <p:spPr>
          <a:xfrm>
            <a:off x="2814019" y="1213888"/>
            <a:ext cx="6480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200" b="0" i="1" strike="noStrike" spc="-1">
                <a:solidFill>
                  <a:srgbClr val="FF3366"/>
                </a:solidFill>
                <a:latin typeface="Arial"/>
              </a:rPr>
              <a:t>11.25°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2" name="TextShape 8">
            <a:extLst>
              <a:ext uri="{FF2B5EF4-FFF2-40B4-BE49-F238E27FC236}">
                <a16:creationId xmlns:a16="http://schemas.microsoft.com/office/drawing/2014/main" id="{AB53A67D-C9EA-4B2F-A8C5-5E5B38CBC5B5}"/>
              </a:ext>
            </a:extLst>
          </p:cNvPr>
          <p:cNvSpPr txBox="1"/>
          <p:nvPr/>
        </p:nvSpPr>
        <p:spPr>
          <a:xfrm>
            <a:off x="2094019" y="2690248"/>
            <a:ext cx="756000" cy="48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1400" b="0" strike="noStrike" spc="-1">
                <a:latin typeface="Arial"/>
              </a:rPr>
              <a:t>4.15 m</a:t>
            </a:r>
          </a:p>
        </p:txBody>
      </p:sp>
      <p:sp>
        <p:nvSpPr>
          <p:cNvPr id="13" name="TextShape 9">
            <a:extLst>
              <a:ext uri="{FF2B5EF4-FFF2-40B4-BE49-F238E27FC236}">
                <a16:creationId xmlns:a16="http://schemas.microsoft.com/office/drawing/2014/main" id="{79D79EE3-8191-4343-819C-B423BDE70505}"/>
              </a:ext>
            </a:extLst>
          </p:cNvPr>
          <p:cNvSpPr txBox="1"/>
          <p:nvPr/>
        </p:nvSpPr>
        <p:spPr>
          <a:xfrm>
            <a:off x="3390019" y="2692768"/>
            <a:ext cx="756000" cy="48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1400" b="0" strike="noStrike" spc="-1">
                <a:latin typeface="Arial"/>
              </a:rPr>
              <a:t>2.73 m</a:t>
            </a:r>
          </a:p>
        </p:txBody>
      </p:sp>
      <p:sp>
        <p:nvSpPr>
          <p:cNvPr id="14" name="TextShape 10">
            <a:extLst>
              <a:ext uri="{FF2B5EF4-FFF2-40B4-BE49-F238E27FC236}">
                <a16:creationId xmlns:a16="http://schemas.microsoft.com/office/drawing/2014/main" id="{3CDAEF02-ED84-4437-8B51-632BDDAE763B}"/>
              </a:ext>
            </a:extLst>
          </p:cNvPr>
          <p:cNvSpPr txBox="1"/>
          <p:nvPr/>
        </p:nvSpPr>
        <p:spPr>
          <a:xfrm>
            <a:off x="258019" y="2690608"/>
            <a:ext cx="756000" cy="48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1400" b="0" strike="noStrike" spc="-1">
                <a:latin typeface="Arial"/>
              </a:rPr>
              <a:t>7.35 m</a:t>
            </a:r>
          </a:p>
        </p:txBody>
      </p:sp>
      <p:sp>
        <p:nvSpPr>
          <p:cNvPr id="15" name="TextShape 11">
            <a:extLst>
              <a:ext uri="{FF2B5EF4-FFF2-40B4-BE49-F238E27FC236}">
                <a16:creationId xmlns:a16="http://schemas.microsoft.com/office/drawing/2014/main" id="{29DC37BC-0A44-4810-AC8E-DAAF7CB986FE}"/>
              </a:ext>
            </a:extLst>
          </p:cNvPr>
          <p:cNvSpPr txBox="1"/>
          <p:nvPr/>
        </p:nvSpPr>
        <p:spPr>
          <a:xfrm>
            <a:off x="2814019" y="2689888"/>
            <a:ext cx="6480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200" b="0" i="1" strike="noStrike" spc="-1" dirty="0">
                <a:solidFill>
                  <a:srgbClr val="FF3366"/>
                </a:solidFill>
                <a:latin typeface="Arial"/>
              </a:rPr>
              <a:t>11.25°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16" name="TextShape 12">
            <a:extLst>
              <a:ext uri="{FF2B5EF4-FFF2-40B4-BE49-F238E27FC236}">
                <a16:creationId xmlns:a16="http://schemas.microsoft.com/office/drawing/2014/main" id="{5389CCCE-7B79-4BFB-984C-CD96867AC032}"/>
              </a:ext>
            </a:extLst>
          </p:cNvPr>
          <p:cNvSpPr txBox="1"/>
          <p:nvPr/>
        </p:nvSpPr>
        <p:spPr>
          <a:xfrm>
            <a:off x="1338019" y="2689888"/>
            <a:ext cx="6480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200" b="0" i="1" strike="noStrike" spc="-1">
                <a:solidFill>
                  <a:srgbClr val="FF3366"/>
                </a:solidFill>
                <a:latin typeface="Arial"/>
              </a:rPr>
              <a:t>22.5°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7" name="TextShape 13">
            <a:extLst>
              <a:ext uri="{FF2B5EF4-FFF2-40B4-BE49-F238E27FC236}">
                <a16:creationId xmlns:a16="http://schemas.microsoft.com/office/drawing/2014/main" id="{E323166A-48D3-42BF-90D6-3528B978ECCD}"/>
              </a:ext>
            </a:extLst>
          </p:cNvPr>
          <p:cNvSpPr txBox="1"/>
          <p:nvPr/>
        </p:nvSpPr>
        <p:spPr>
          <a:xfrm>
            <a:off x="582019" y="3266248"/>
            <a:ext cx="15120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1400" b="0" strike="noStrike" spc="-1">
                <a:latin typeface="Arial"/>
              </a:rPr>
              <a:t>7BA HOA type</a:t>
            </a:r>
          </a:p>
        </p:txBody>
      </p:sp>
      <p:sp>
        <p:nvSpPr>
          <p:cNvPr id="18" name="TextShape 14">
            <a:extLst>
              <a:ext uri="{FF2B5EF4-FFF2-40B4-BE49-F238E27FC236}">
                <a16:creationId xmlns:a16="http://schemas.microsoft.com/office/drawing/2014/main" id="{E8915A38-B4FE-4AF6-BAF4-20CF3AA384A8}"/>
              </a:ext>
            </a:extLst>
          </p:cNvPr>
          <p:cNvSpPr txBox="1"/>
          <p:nvPr/>
        </p:nvSpPr>
        <p:spPr>
          <a:xfrm>
            <a:off x="2194345" y="3280216"/>
            <a:ext cx="1512000" cy="29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1400" b="0" strike="noStrike" spc="-1" dirty="0">
                <a:latin typeface="Arial"/>
              </a:rPr>
              <a:t>4BA HOA type</a:t>
            </a:r>
          </a:p>
        </p:txBody>
      </p:sp>
      <p:sp>
        <p:nvSpPr>
          <p:cNvPr id="19" name="TextShape 15">
            <a:extLst>
              <a:ext uri="{FF2B5EF4-FFF2-40B4-BE49-F238E27FC236}">
                <a16:creationId xmlns:a16="http://schemas.microsoft.com/office/drawing/2014/main" id="{A155E2EC-C0D8-4E65-9037-BAA4535EFEB0}"/>
              </a:ext>
            </a:extLst>
          </p:cNvPr>
          <p:cNvSpPr txBox="1"/>
          <p:nvPr/>
        </p:nvSpPr>
        <p:spPr>
          <a:xfrm>
            <a:off x="7631102" y="2602244"/>
            <a:ext cx="4156200" cy="68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fr-FR" sz="1400" b="1" strike="noStrike" spc="-1" dirty="0">
                <a:latin typeface="Arial"/>
              </a:rPr>
              <a:t>Upgrade</a:t>
            </a:r>
            <a:r>
              <a:rPr lang="fr-FR" sz="1400" b="0" strike="noStrike" spc="-1" dirty="0">
                <a:latin typeface="Arial"/>
              </a:rPr>
              <a:t> at  </a:t>
            </a:r>
            <a:r>
              <a:rPr lang="fr-FR" sz="1400" b="1" strike="noStrike" spc="-1" dirty="0">
                <a:solidFill>
                  <a:srgbClr val="0000FF"/>
                </a:solidFill>
                <a:latin typeface="Arial"/>
              </a:rPr>
              <a:t>84 </a:t>
            </a:r>
            <a:r>
              <a:rPr lang="fr-FR" sz="1400" b="1" strike="noStrike" spc="-1" dirty="0" err="1">
                <a:solidFill>
                  <a:srgbClr val="0000FF"/>
                </a:solidFill>
                <a:latin typeface="Arial"/>
              </a:rPr>
              <a:t>pm.rad</a:t>
            </a:r>
            <a:r>
              <a:rPr lang="fr-FR" sz="1400" b="0" strike="noStrike" spc="-1" dirty="0">
                <a:latin typeface="Arial"/>
              </a:rPr>
              <a:t>   [126 </a:t>
            </a:r>
            <a:r>
              <a:rPr lang="fr-FR" sz="1400" b="0" strike="noStrike" spc="-1" dirty="0" err="1">
                <a:latin typeface="Arial"/>
              </a:rPr>
              <a:t>dipoles</a:t>
            </a:r>
            <a:r>
              <a:rPr lang="fr-FR" sz="1400" b="0" strike="noStrike" spc="-1" dirty="0">
                <a:latin typeface="Arial"/>
              </a:rPr>
              <a:t>]</a:t>
            </a:r>
          </a:p>
          <a:p>
            <a:pPr algn="r"/>
            <a:r>
              <a:rPr lang="fr-FR" sz="1400" b="0" strike="noStrike" spc="-1" dirty="0">
                <a:latin typeface="Arial"/>
              </a:rPr>
              <a:t>+reverse-</a:t>
            </a:r>
            <a:r>
              <a:rPr lang="fr-FR" sz="1400" b="0" strike="noStrike" spc="-1" dirty="0" err="1">
                <a:latin typeface="Arial"/>
              </a:rPr>
              <a:t>bend</a:t>
            </a:r>
            <a:r>
              <a:rPr lang="fr-FR" sz="1400" b="0" strike="noStrike" spc="-1" dirty="0">
                <a:latin typeface="Arial"/>
              </a:rPr>
              <a:t> to </a:t>
            </a:r>
            <a:r>
              <a:rPr lang="fr-FR" sz="1400" b="0" strike="noStrike" spc="-1" dirty="0" err="1">
                <a:latin typeface="Arial"/>
              </a:rPr>
              <a:t>lower</a:t>
            </a:r>
            <a:r>
              <a:rPr lang="fr-FR" sz="1400" b="0" strike="noStrike" spc="-1" dirty="0">
                <a:latin typeface="Arial"/>
              </a:rPr>
              <a:t> the </a:t>
            </a:r>
            <a:r>
              <a:rPr lang="fr-FR" sz="1400" b="0" strike="noStrike" spc="-1" dirty="0" err="1">
                <a:latin typeface="Arial"/>
              </a:rPr>
              <a:t>emittance</a:t>
            </a:r>
            <a:endParaRPr lang="fr-FR" sz="1400" b="0" strike="noStrike" spc="-1" dirty="0">
              <a:latin typeface="Arial"/>
            </a:endParaRPr>
          </a:p>
          <a:p>
            <a:pPr algn="r"/>
            <a:r>
              <a:rPr lang="fr-FR" sz="1400" b="0" strike="noStrike" spc="-1" dirty="0">
                <a:latin typeface="Arial"/>
              </a:rPr>
              <a:t>24 % of straight </a:t>
            </a:r>
            <a:r>
              <a:rPr lang="fr-FR" sz="1400" b="0" strike="noStrike" spc="-1" dirty="0" err="1">
                <a:latin typeface="Arial"/>
              </a:rPr>
              <a:t>length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0" name="TextShape 16">
            <a:extLst>
              <a:ext uri="{FF2B5EF4-FFF2-40B4-BE49-F238E27FC236}">
                <a16:creationId xmlns:a16="http://schemas.microsoft.com/office/drawing/2014/main" id="{042F62D5-4C0E-4C99-946E-215F3759E291}"/>
              </a:ext>
            </a:extLst>
          </p:cNvPr>
          <p:cNvSpPr txBox="1"/>
          <p:nvPr/>
        </p:nvSpPr>
        <p:spPr>
          <a:xfrm>
            <a:off x="8286246" y="1147885"/>
            <a:ext cx="3444164" cy="48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/>
            <a:r>
              <a:rPr lang="fr-FR" sz="1400" b="1" strike="noStrike" spc="-1" dirty="0" err="1">
                <a:latin typeface="Arial"/>
              </a:rPr>
              <a:t>Present</a:t>
            </a:r>
            <a:r>
              <a:rPr lang="fr-FR" sz="1400" b="1" strike="noStrike" spc="-1" dirty="0">
                <a:latin typeface="Arial"/>
              </a:rPr>
              <a:t> </a:t>
            </a:r>
            <a:r>
              <a:rPr lang="fr-FR" sz="1400" b="1" strike="noStrike" spc="-1" dirty="0" err="1">
                <a:latin typeface="Arial"/>
              </a:rPr>
              <a:t>lattice</a:t>
            </a:r>
            <a:r>
              <a:rPr lang="fr-FR" sz="1400" b="0" strike="noStrike" spc="-1" dirty="0">
                <a:latin typeface="Arial"/>
              </a:rPr>
              <a:t> at 4 </a:t>
            </a:r>
            <a:r>
              <a:rPr lang="fr-FR" sz="1400" b="0" strike="noStrike" spc="-1" dirty="0" err="1">
                <a:latin typeface="Arial"/>
              </a:rPr>
              <a:t>nm.rad</a:t>
            </a:r>
            <a:r>
              <a:rPr lang="fr-FR" sz="1400" b="0" strike="noStrike" spc="-1" dirty="0">
                <a:latin typeface="Arial"/>
              </a:rPr>
              <a:t>   [32 </a:t>
            </a:r>
            <a:r>
              <a:rPr lang="fr-FR" sz="1400" b="0" strike="noStrike" spc="-1" dirty="0" err="1">
                <a:latin typeface="Arial"/>
              </a:rPr>
              <a:t>dipoles</a:t>
            </a:r>
            <a:r>
              <a:rPr lang="fr-FR" sz="1400" b="0" strike="noStrike" spc="-1" dirty="0">
                <a:latin typeface="Arial"/>
              </a:rPr>
              <a:t>]</a:t>
            </a:r>
          </a:p>
          <a:p>
            <a:pPr algn="r"/>
            <a:r>
              <a:rPr lang="fr-FR" sz="1400" b="0" strike="noStrike" spc="-1" dirty="0">
                <a:latin typeface="Arial"/>
              </a:rPr>
              <a:t>40 % of </a:t>
            </a:r>
            <a:r>
              <a:rPr lang="fr-FR" sz="1400" b="0" strike="noStrike" spc="-1" dirty="0" err="1">
                <a:latin typeface="Arial"/>
              </a:rPr>
              <a:t>straigth</a:t>
            </a:r>
            <a:r>
              <a:rPr lang="fr-FR" sz="1400" b="0" strike="noStrike" spc="-1" dirty="0">
                <a:latin typeface="Arial"/>
              </a:rPr>
              <a:t> </a:t>
            </a:r>
            <a:r>
              <a:rPr lang="fr-FR" sz="1400" b="0" strike="noStrike" spc="-1" dirty="0" err="1">
                <a:latin typeface="Arial"/>
              </a:rPr>
              <a:t>length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8823A98-6152-4656-9341-CEE4E0D8A95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43182" y="4222799"/>
            <a:ext cx="3168000" cy="2293200"/>
          </a:xfrm>
          <a:prstGeom prst="rect">
            <a:avLst/>
          </a:prstGeom>
          <a:ln>
            <a:noFill/>
          </a:ln>
        </p:spPr>
      </p:pic>
      <p:sp>
        <p:nvSpPr>
          <p:cNvPr id="24" name="Line 20">
            <a:extLst>
              <a:ext uri="{FF2B5EF4-FFF2-40B4-BE49-F238E27FC236}">
                <a16:creationId xmlns:a16="http://schemas.microsoft.com/office/drawing/2014/main" id="{0F02366A-E830-4A4C-AD4D-1E0F75EFCE24}"/>
              </a:ext>
            </a:extLst>
          </p:cNvPr>
          <p:cNvSpPr/>
          <p:nvPr/>
        </p:nvSpPr>
        <p:spPr>
          <a:xfrm flipH="1">
            <a:off x="1003182" y="3180207"/>
            <a:ext cx="1649880" cy="124779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994FBA50-7B61-4E15-B069-36C5AF99AF43}"/>
              </a:ext>
            </a:extLst>
          </p:cNvPr>
          <p:cNvSpPr/>
          <p:nvPr/>
        </p:nvSpPr>
        <p:spPr>
          <a:xfrm>
            <a:off x="3572105" y="3180207"/>
            <a:ext cx="23077" cy="124779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ormula 22">
                <a:extLst>
                  <a:ext uri="{FF2B5EF4-FFF2-40B4-BE49-F238E27FC236}">
                    <a16:creationId xmlns:a16="http://schemas.microsoft.com/office/drawing/2014/main" id="{BDFF221F-1F92-4099-BF60-0E78A8A754BA}"/>
                  </a:ext>
                </a:extLst>
              </p:cNvPr>
              <p:cNvSpPr txBox="1"/>
              <p:nvPr/>
            </p:nvSpPr>
            <p:spPr>
              <a:xfrm>
                <a:off x="950598" y="4451064"/>
                <a:ext cx="1143421" cy="34200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</a:rPr>
                        <m:t>∼1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6" name="Formula 22">
                <a:extLst>
                  <a:ext uri="{FF2B5EF4-FFF2-40B4-BE49-F238E27FC236}">
                    <a16:creationId xmlns:a16="http://schemas.microsoft.com/office/drawing/2014/main" id="{BDFF221F-1F92-4099-BF60-0E78A8A75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98" y="4451064"/>
                <a:ext cx="1143421" cy="342000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ormula 23">
                <a:extLst>
                  <a:ext uri="{FF2B5EF4-FFF2-40B4-BE49-F238E27FC236}">
                    <a16:creationId xmlns:a16="http://schemas.microsoft.com/office/drawing/2014/main" id="{C9DEF106-022A-410B-A013-08E143DDFF66}"/>
                  </a:ext>
                </a:extLst>
              </p:cNvPr>
              <p:cNvSpPr txBox="1"/>
              <p:nvPr/>
            </p:nvSpPr>
            <p:spPr>
              <a:xfrm>
                <a:off x="966679" y="4726871"/>
                <a:ext cx="1271340" cy="4726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  <m:r>
                        <a:rPr lang="fr-FR">
                          <a:latin typeface="Cambria Math" panose="02040503050406030204" pitchFamily="18" charset="0"/>
                        </a:rPr>
                        <m:t>∼1.5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7" name="Formula 23">
                <a:extLst>
                  <a:ext uri="{FF2B5EF4-FFF2-40B4-BE49-F238E27FC236}">
                    <a16:creationId xmlns:a16="http://schemas.microsoft.com/office/drawing/2014/main" id="{C9DEF106-022A-410B-A013-08E143DDF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79" y="4726871"/>
                <a:ext cx="1271340" cy="472680"/>
              </a:xfrm>
              <a:prstGeom prst="rect">
                <a:avLst/>
              </a:prstGeom>
              <a:blipFill>
                <a:blip r:embed="rId5"/>
                <a:stretch>
                  <a:fillRect l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4">
            <a:extLst>
              <a:ext uri="{FF2B5EF4-FFF2-40B4-BE49-F238E27FC236}">
                <a16:creationId xmlns:a16="http://schemas.microsoft.com/office/drawing/2014/main" id="{FCCD27ED-0321-4FFE-9708-DCF00B3CB4C9}"/>
              </a:ext>
            </a:extLst>
          </p:cNvPr>
          <p:cNvSpPr/>
          <p:nvPr/>
        </p:nvSpPr>
        <p:spPr>
          <a:xfrm>
            <a:off x="4497019" y="1684048"/>
            <a:ext cx="0" cy="129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26">
            <a:extLst>
              <a:ext uri="{FF2B5EF4-FFF2-40B4-BE49-F238E27FC236}">
                <a16:creationId xmlns:a16="http://schemas.microsoft.com/office/drawing/2014/main" id="{19E36754-13BC-40E7-8A05-6933173A8358}"/>
              </a:ext>
            </a:extLst>
          </p:cNvPr>
          <p:cNvSpPr/>
          <p:nvPr/>
        </p:nvSpPr>
        <p:spPr>
          <a:xfrm>
            <a:off x="4674499" y="1935688"/>
            <a:ext cx="1559880" cy="62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>
              <a:lnSpc>
                <a:spcPct val="100000"/>
              </a:lnSpc>
            </a:pPr>
            <a:r>
              <a:rPr lang="fr-FR" sz="1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Section </a:t>
            </a:r>
            <a:r>
              <a:rPr lang="fr-FR" sz="13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replaced</a:t>
            </a:r>
            <a:endParaRPr lang="fr-FR" sz="1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by a 3T </a:t>
            </a:r>
            <a:r>
              <a:rPr lang="fr-FR" sz="13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superbend</a:t>
            </a:r>
            <a:endParaRPr lang="fr-FR" sz="1300" b="0" strike="noStrike" spc="-1" dirty="0">
              <a:latin typeface="Arial"/>
            </a:endParaRPr>
          </a:p>
        </p:txBody>
      </p:sp>
      <p:sp>
        <p:nvSpPr>
          <p:cNvPr id="34" name="Flèche : bas 33">
            <a:extLst>
              <a:ext uri="{FF2B5EF4-FFF2-40B4-BE49-F238E27FC236}">
                <a16:creationId xmlns:a16="http://schemas.microsoft.com/office/drawing/2014/main" id="{115990AA-8587-4B44-9EA6-C2209137B78A}"/>
              </a:ext>
            </a:extLst>
          </p:cNvPr>
          <p:cNvSpPr/>
          <p:nvPr/>
        </p:nvSpPr>
        <p:spPr>
          <a:xfrm>
            <a:off x="9923348" y="1767635"/>
            <a:ext cx="448208" cy="689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2716B865-D743-4827-81FF-B7187C7DD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3743" y="3382169"/>
            <a:ext cx="3321580" cy="341628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6D5F76A-8F3C-4AEE-93F8-4B6594176DB4}"/>
              </a:ext>
            </a:extLst>
          </p:cNvPr>
          <p:cNvSpPr txBox="1"/>
          <p:nvPr/>
        </p:nvSpPr>
        <p:spPr>
          <a:xfrm>
            <a:off x="4130682" y="4461458"/>
            <a:ext cx="4231585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/>
              <a:t>Major features of the TDR lattice: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Fit “at best” the beamlines positioning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Permanent magnets for dipoles, quadrupoles and reverse bends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Standard beam pipe inner diameter of 12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95 % NEG coated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Off axis injection (using MIK)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Beam lifetime of ~ 4 </a:t>
            </a:r>
            <a:r>
              <a:rPr lang="en-US" sz="1400" dirty="0" err="1"/>
              <a:t>hrs</a:t>
            </a:r>
            <a:r>
              <a:rPr lang="en-US" sz="1400" dirty="0"/>
              <a:t> w/o HC</a:t>
            </a:r>
          </a:p>
        </p:txBody>
      </p:sp>
    </p:spTree>
    <p:extLst>
      <p:ext uri="{BB962C8B-B14F-4D97-AF65-F5344CB8AC3E}">
        <p14:creationId xmlns:p14="http://schemas.microsoft.com/office/powerpoint/2010/main" val="41912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 System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4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A96A9B6-CE95-4DC9-AFE3-76C9608BFA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44" y="4103716"/>
                <a:ext cx="5651149" cy="180265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Main RF : ESRF - EBS fundamental cavity</a:t>
                </a:r>
              </a:p>
              <a:p>
                <a:pPr lvl="1"/>
                <a:r>
                  <a:rPr lang="en-US" dirty="0"/>
                  <a:t>Rs (per cavity) = 5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35 000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dirty="0"/>
                  <a:t> = 3 or 4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= 5 833)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= 1,8 MV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=352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A96A9B6-CE95-4DC9-AFE3-76C9608BFA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44" y="4103716"/>
                <a:ext cx="5651149" cy="1802659"/>
              </a:xfrm>
              <a:blipFill>
                <a:blip r:embed="rId2"/>
                <a:stretch>
                  <a:fillRect l="-539" t="-3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8698E2E4-7660-4716-89C8-325AAF35E952}"/>
              </a:ext>
            </a:extLst>
          </p:cNvPr>
          <p:cNvSpPr txBox="1"/>
          <p:nvPr/>
        </p:nvSpPr>
        <p:spPr>
          <a:xfrm>
            <a:off x="761908" y="3556755"/>
            <a:ext cx="439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Fixed parameters: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751BAC-6D11-448C-B27F-BB8482CF644B}"/>
              </a:ext>
            </a:extLst>
          </p:cNvPr>
          <p:cNvCxnSpPr>
            <a:cxnSpLocks/>
          </p:cNvCxnSpPr>
          <p:nvPr/>
        </p:nvCxnSpPr>
        <p:spPr>
          <a:xfrm>
            <a:off x="5818096" y="1052736"/>
            <a:ext cx="34507" cy="563143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5E52E-5013-4B6B-976F-52D1179CA828}"/>
              </a:ext>
            </a:extLst>
          </p:cNvPr>
          <p:cNvSpPr txBox="1"/>
          <p:nvPr/>
        </p:nvSpPr>
        <p:spPr>
          <a:xfrm>
            <a:off x="761908" y="1284553"/>
            <a:ext cx="439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Objectives for the double RF system: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1848534-BB7F-4D69-8768-1999063BDADA}"/>
                  </a:ext>
                </a:extLst>
              </p:cNvPr>
              <p:cNvSpPr txBox="1"/>
              <p:nvPr/>
            </p:nvSpPr>
            <p:spPr>
              <a:xfrm>
                <a:off x="241768" y="1700808"/>
                <a:ext cx="543212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/>
                  <a:t>To provide suitable lifetime and IBS reduction, the RF system should be able to lengthen the bunches up to 100 </a:t>
                </a:r>
                <a:r>
                  <a:rPr lang="en-US" sz="1400" dirty="0" err="1"/>
                  <a:t>ps</a:t>
                </a:r>
                <a:r>
                  <a:rPr lang="en-US" sz="1400" dirty="0"/>
                  <a:t> FWHM (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400" dirty="0"/>
                  <a:t> 40 </a:t>
                </a:r>
                <a:r>
                  <a:rPr lang="en-US" sz="1400" dirty="0" err="1"/>
                  <a:t>ps</a:t>
                </a:r>
                <a:r>
                  <a:rPr lang="en-US" sz="1400" dirty="0"/>
                  <a:t> RMS) in all operation modes: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Uniform </a:t>
                </a:r>
                <a:r>
                  <a:rPr lang="fr-FR" sz="1400" dirty="0" err="1"/>
                  <a:t>filling</a:t>
                </a:r>
                <a:r>
                  <a:rPr lang="fr-FR" sz="1400" dirty="0"/>
                  <a:t> @ 500 mA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8 </a:t>
                </a:r>
                <a:r>
                  <a:rPr lang="fr-FR" sz="1400" dirty="0" err="1"/>
                  <a:t>bunches</a:t>
                </a:r>
                <a:r>
                  <a:rPr lang="fr-FR" sz="1400" dirty="0"/>
                  <a:t> @ 100 mA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1 </a:t>
                </a:r>
                <a:r>
                  <a:rPr lang="fr-FR" sz="1400" dirty="0" err="1"/>
                  <a:t>bunch</a:t>
                </a:r>
                <a:r>
                  <a:rPr lang="fr-FR" sz="1400" dirty="0"/>
                  <a:t> @ 20 mA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16/32 bunches @ TBD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1848534-BB7F-4D69-8768-1999063BD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8" y="1700808"/>
                <a:ext cx="5432128" cy="1600438"/>
              </a:xfrm>
              <a:prstGeom prst="rect">
                <a:avLst/>
              </a:prstGeom>
              <a:blipFill>
                <a:blip r:embed="rId3"/>
                <a:stretch>
                  <a:fillRect l="-337" t="-760" r="-337"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85913F45-BBEA-4E9C-9400-BC6EE5C0E79E}"/>
              </a:ext>
            </a:extLst>
          </p:cNvPr>
          <p:cNvSpPr txBox="1"/>
          <p:nvPr/>
        </p:nvSpPr>
        <p:spPr>
          <a:xfrm>
            <a:off x="6888088" y="1133282"/>
            <a:ext cx="439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Options considered for the HC: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A531A43C-D094-4C36-A896-38532B2949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3654" y="1689437"/>
                <a:ext cx="5688633" cy="486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+mj-lt"/>
                  <a:buAutoNum type="arabicPeriod"/>
                </a:pPr>
                <a:r>
                  <a:rPr lang="en-US" sz="1800" dirty="0"/>
                  <a:t>Passive SC : Super3HC (scaled at m = 3 or m = 4)</a:t>
                </a:r>
              </a:p>
              <a:p>
                <a:pPr lvl="1"/>
                <a:r>
                  <a:rPr lang="en-US" sz="1600" dirty="0"/>
                  <a:t>Rs (per cavity) = </a:t>
                </a:r>
                <a14:m>
                  <m:oMath xmlns:m="http://schemas.openxmlformats.org/officeDocument/2006/math"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4,5</m:t>
                    </m:r>
                    <m:r>
                      <a:rPr lang="fr-FR" sz="16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m:rPr>
                        <m:sty m:val="p"/>
                      </m:rPr>
                      <a:rPr lang="fr-FR" sz="160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=</a:t>
                </a:r>
                <a14:m>
                  <m:oMath xmlns:m="http://schemas.openxmlformats.org/officeDocument/2006/math">
                    <m:r>
                      <a:rPr lang="fr-FR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45 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sz="1600" dirty="0"/>
                  <a:t> = 2</a:t>
                </a:r>
              </a:p>
              <a:p>
                <a:pPr lvl="1"/>
                <a:endParaRPr lang="en-US" sz="1600" dirty="0"/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Passive NC : ESRF harmonic 2-cell cavity (m = 4)</a:t>
                </a:r>
              </a:p>
              <a:p>
                <a:pPr lvl="1"/>
                <a:r>
                  <a:rPr lang="en-US" sz="1600" dirty="0"/>
                  <a:t>Rs (per cavity) = 2,4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fr-FR" sz="160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= 27 000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88,8 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sz="1600" dirty="0"/>
                  <a:t>= 2 or 3</a:t>
                </a:r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Active NC : ESRF harmonic 2-cell cavity (m = 4)</a:t>
                </a:r>
              </a:p>
              <a:p>
                <a:pPr lvl="1"/>
                <a:r>
                  <a:rPr lang="en-US" sz="1600" dirty="0"/>
                  <a:t>Rs (per cavity) = 2,4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fr-FR" sz="160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= 27 000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/>
                  <a:t> = 13 500 (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160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sz="1600" dirty="0"/>
                  <a:t>= 1 to 3</a:t>
                </a: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A531A43C-D094-4C36-A896-38532B294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654" y="1689437"/>
                <a:ext cx="5688633" cy="4860000"/>
              </a:xfrm>
              <a:prstGeom prst="rect">
                <a:avLst/>
              </a:prstGeom>
              <a:blipFill>
                <a:blip r:embed="rId4"/>
                <a:stretch>
                  <a:fillRect l="-750" t="-1129" r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1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 System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A96A9B6-CE95-4DC9-AFE3-76C9608BFA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44" y="4103716"/>
                <a:ext cx="5651149" cy="180265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Main RF : ESRF - EBS fundamental cavity</a:t>
                </a:r>
              </a:p>
              <a:p>
                <a:pPr lvl="1"/>
                <a:r>
                  <a:rPr lang="en-US" dirty="0"/>
                  <a:t>Rs (per cavity) = 5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35 000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dirty="0"/>
                  <a:t> = 3 or 4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= 5 833)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= 1,8 MV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=352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A96A9B6-CE95-4DC9-AFE3-76C9608BFA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44" y="4103716"/>
                <a:ext cx="5651149" cy="1802659"/>
              </a:xfrm>
              <a:blipFill>
                <a:blip r:embed="rId2"/>
                <a:stretch>
                  <a:fillRect l="-539" t="-3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8698E2E4-7660-4716-89C8-325AAF35E952}"/>
              </a:ext>
            </a:extLst>
          </p:cNvPr>
          <p:cNvSpPr txBox="1"/>
          <p:nvPr/>
        </p:nvSpPr>
        <p:spPr>
          <a:xfrm>
            <a:off x="761908" y="3556755"/>
            <a:ext cx="439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Fixed parameters: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D751BAC-6D11-448C-B27F-BB8482CF644B}"/>
              </a:ext>
            </a:extLst>
          </p:cNvPr>
          <p:cNvCxnSpPr>
            <a:cxnSpLocks/>
          </p:cNvCxnSpPr>
          <p:nvPr/>
        </p:nvCxnSpPr>
        <p:spPr>
          <a:xfrm>
            <a:off x="5818096" y="1052736"/>
            <a:ext cx="34507" cy="563143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FA5E52E-5013-4B6B-976F-52D1179CA828}"/>
              </a:ext>
            </a:extLst>
          </p:cNvPr>
          <p:cNvSpPr txBox="1"/>
          <p:nvPr/>
        </p:nvSpPr>
        <p:spPr>
          <a:xfrm>
            <a:off x="761908" y="1284553"/>
            <a:ext cx="439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Objectives for the double RF system: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1848534-BB7F-4D69-8768-1999063BDADA}"/>
                  </a:ext>
                </a:extLst>
              </p:cNvPr>
              <p:cNvSpPr txBox="1"/>
              <p:nvPr/>
            </p:nvSpPr>
            <p:spPr>
              <a:xfrm>
                <a:off x="241768" y="1700808"/>
                <a:ext cx="543212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/>
                  <a:t>To provide suitable lifetime and IBS reduction, the RF system should be able to lengthen the bunches up to 100 </a:t>
                </a:r>
                <a:r>
                  <a:rPr lang="en-US" sz="1400" dirty="0" err="1"/>
                  <a:t>ps</a:t>
                </a:r>
                <a:r>
                  <a:rPr lang="en-US" sz="1400" dirty="0"/>
                  <a:t> FWHM (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400" dirty="0"/>
                  <a:t> 40 </a:t>
                </a:r>
                <a:r>
                  <a:rPr lang="en-US" sz="1400" dirty="0" err="1"/>
                  <a:t>ps</a:t>
                </a:r>
                <a:r>
                  <a:rPr lang="en-US" sz="1400" dirty="0"/>
                  <a:t> RMS) in all operation modes: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Uniform </a:t>
                </a:r>
                <a:r>
                  <a:rPr lang="fr-FR" sz="1400" dirty="0" err="1"/>
                  <a:t>filling</a:t>
                </a:r>
                <a:r>
                  <a:rPr lang="fr-FR" sz="1400" dirty="0"/>
                  <a:t> @ 500 mA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8 </a:t>
                </a:r>
                <a:r>
                  <a:rPr lang="fr-FR" sz="1400" dirty="0" err="1"/>
                  <a:t>bunches</a:t>
                </a:r>
                <a:r>
                  <a:rPr lang="fr-FR" sz="1400" dirty="0"/>
                  <a:t> @ 100 mA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1 </a:t>
                </a:r>
                <a:r>
                  <a:rPr lang="fr-FR" sz="1400" dirty="0" err="1"/>
                  <a:t>bunch</a:t>
                </a:r>
                <a:r>
                  <a:rPr lang="fr-FR" sz="1400" dirty="0"/>
                  <a:t> @ 20 mA</a:t>
                </a:r>
              </a:p>
              <a:p>
                <a:pPr marL="742950" lvl="1" indent="-285750" algn="just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16/32 bunches @ TBD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1848534-BB7F-4D69-8768-1999063BD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8" y="1700808"/>
                <a:ext cx="5432128" cy="1600438"/>
              </a:xfrm>
              <a:prstGeom prst="rect">
                <a:avLst/>
              </a:prstGeom>
              <a:blipFill>
                <a:blip r:embed="rId3"/>
                <a:stretch>
                  <a:fillRect l="-337" t="-760" r="-337"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85913F45-BBEA-4E9C-9400-BC6EE5C0E79E}"/>
              </a:ext>
            </a:extLst>
          </p:cNvPr>
          <p:cNvSpPr txBox="1"/>
          <p:nvPr/>
        </p:nvSpPr>
        <p:spPr>
          <a:xfrm>
            <a:off x="6888088" y="1133282"/>
            <a:ext cx="439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Options considered for the HC: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A531A43C-D094-4C36-A896-38532B2949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3654" y="1689437"/>
                <a:ext cx="5688633" cy="486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+mj-lt"/>
                  <a:buAutoNum type="arabicPeriod"/>
                </a:pPr>
                <a:r>
                  <a:rPr lang="en-US" sz="1800" dirty="0"/>
                  <a:t>Passive SC : Super3HC (scaled at m = 3 or m = 4)</a:t>
                </a:r>
              </a:p>
              <a:p>
                <a:pPr lvl="1"/>
                <a:r>
                  <a:rPr lang="en-US" sz="1600" dirty="0"/>
                  <a:t>Rs (per cavity) = </a:t>
                </a:r>
                <a14:m>
                  <m:oMath xmlns:m="http://schemas.openxmlformats.org/officeDocument/2006/math"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4,5</m:t>
                    </m:r>
                    <m:r>
                      <a:rPr lang="fr-FR" sz="16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m:rPr>
                        <m:sty m:val="p"/>
                      </m:rPr>
                      <a:rPr lang="fr-FR" sz="160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=</a:t>
                </a:r>
                <a14:m>
                  <m:oMath xmlns:m="http://schemas.openxmlformats.org/officeDocument/2006/math">
                    <m:r>
                      <a:rPr lang="fr-FR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45 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sz="1600" dirty="0"/>
                  <a:t> = 2</a:t>
                </a:r>
              </a:p>
              <a:p>
                <a:pPr lvl="1"/>
                <a:endParaRPr lang="en-US" sz="1600" dirty="0"/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Passive NC : ESRF harmonic 2-cell cavity (m = 4)</a:t>
                </a:r>
              </a:p>
              <a:p>
                <a:pPr lvl="1"/>
                <a:r>
                  <a:rPr lang="en-US" sz="1600" dirty="0"/>
                  <a:t>Rs (per cavity) = 2,4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fr-FR" sz="160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= 27 000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/>
                  <a:t> =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88,8 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sz="1600" dirty="0"/>
                  <a:t>= 2 or 3</a:t>
                </a:r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>
                  <a:buFont typeface="+mj-lt"/>
                  <a:buAutoNum type="arabicPeriod"/>
                </a:pPr>
                <a:r>
                  <a:rPr lang="en-US" sz="1800" dirty="0"/>
                  <a:t>Active NC : ESRF harmonic 2-cell cavity (m = 4)</a:t>
                </a:r>
              </a:p>
              <a:p>
                <a:pPr lvl="1"/>
                <a:r>
                  <a:rPr lang="en-US" sz="1600" dirty="0"/>
                  <a:t>Rs (per cavity) = 2,4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fr-FR" sz="160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= 27 000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/>
                  <a:t> = 13 500 (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160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 dirty="0" err="1"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sz="1600" dirty="0"/>
                  <a:t>= 1 to 3</a:t>
                </a: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A531A43C-D094-4C36-A896-38532B294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654" y="1689437"/>
                <a:ext cx="5688633" cy="4860000"/>
              </a:xfrm>
              <a:prstGeom prst="rect">
                <a:avLst/>
              </a:prstGeom>
              <a:blipFill>
                <a:blip r:embed="rId4"/>
                <a:stretch>
                  <a:fillRect l="-750" t="-1129" r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D972D72-7586-414C-BC66-96C3ED5DE97F}"/>
              </a:ext>
            </a:extLst>
          </p:cNvPr>
          <p:cNvSpPr/>
          <p:nvPr/>
        </p:nvSpPr>
        <p:spPr>
          <a:xfrm>
            <a:off x="6138083" y="1554115"/>
            <a:ext cx="5850053" cy="171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EF37C9-1FDF-463D-A7D0-B2820E8710CB}"/>
              </a:ext>
            </a:extLst>
          </p:cNvPr>
          <p:cNvSpPr txBox="1"/>
          <p:nvPr/>
        </p:nvSpPr>
        <p:spPr>
          <a:xfrm>
            <a:off x="8197730" y="2464029"/>
            <a:ext cx="36364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talk = baseline solution</a:t>
            </a:r>
          </a:p>
          <a:p>
            <a:r>
              <a:rPr lang="en-US" sz="1000" b="1" i="0" dirty="0">
                <a:solidFill>
                  <a:srgbClr val="000000"/>
                </a:solidFill>
                <a:effectLst/>
                <a:latin typeface="TeXGyreTermes-Bold"/>
              </a:rPr>
              <a:t>Paper: A. Gamelin et al. - Beam Dynamics with a Superconducting Harmonic Cavity for the SOLEIL Upgrade – IPAC’22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B1904E-ACFF-42F9-91ED-FADA8EF6E439}"/>
              </a:ext>
            </a:extLst>
          </p:cNvPr>
          <p:cNvSpPr/>
          <p:nvPr/>
        </p:nvSpPr>
        <p:spPr>
          <a:xfrm>
            <a:off x="6138083" y="3347634"/>
            <a:ext cx="5850053" cy="310570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EAC944C-FDF1-4E56-B678-BE373C3254C1}"/>
              </a:ext>
            </a:extLst>
          </p:cNvPr>
          <p:cNvSpPr txBox="1"/>
          <p:nvPr/>
        </p:nvSpPr>
        <p:spPr>
          <a:xfrm>
            <a:off x="8380580" y="4103716"/>
            <a:ext cx="344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M. Diop talk on NC vs SC HCs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XGyreTermes-Bold"/>
                <a:ea typeface="+mn-ea"/>
                <a:cs typeface="+mn-cs"/>
              </a:rPr>
              <a:t>Paper: N. Yamamoto et al. - Feasibility study of an active harmonic cavity for bunch lengthening in an electron storage ring – PASJ’22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1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filling at 500 mA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C2CBA3A-0592-4587-8006-A9F2C7F26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604961"/>
            <a:ext cx="3935701" cy="40010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F76B7B1-1CFE-44DB-9061-3187C0D2E5F0}"/>
              </a:ext>
            </a:extLst>
          </p:cNvPr>
          <p:cNvSpPr txBox="1"/>
          <p:nvPr/>
        </p:nvSpPr>
        <p:spPr>
          <a:xfrm>
            <a:off x="1641654" y="947046"/>
            <a:ext cx="1034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Here are the stable settings found for a 3</a:t>
            </a:r>
            <a:r>
              <a:rPr lang="en-US" sz="1400" baseline="30000" dirty="0"/>
              <a:t>rd</a:t>
            </a:r>
            <a:r>
              <a:rPr lang="en-US" sz="1400" dirty="0"/>
              <a:t> HC and a 4</a:t>
            </a:r>
            <a:r>
              <a:rPr lang="en-US" sz="1400" baseline="30000" dirty="0"/>
              <a:t>th</a:t>
            </a:r>
            <a:r>
              <a:rPr lang="en-US" sz="1400" dirty="0"/>
              <a:t> HC for the SOLEIL Upgrade using multi-bunch tracking taking into account the beam loading in the main and harmonic cavity (mbtrack2</a:t>
            </a:r>
            <a:r>
              <a:rPr lang="en-US" sz="1400" baseline="30000" dirty="0"/>
              <a:t>[1]</a:t>
            </a:r>
            <a:r>
              <a:rPr lang="en-US" sz="1400" dirty="0"/>
              <a:t>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E35C1B5-A345-475F-9F26-ACEB697DEFD4}"/>
                  </a:ext>
                </a:extLst>
              </p:cNvPr>
              <p:cNvSpPr txBox="1"/>
              <p:nvPr/>
            </p:nvSpPr>
            <p:spPr>
              <a:xfrm>
                <a:off x="4397116" y="1982450"/>
                <a:ext cx="3578357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/>
                  <a:t>At high current, 500 mA in uniform filling, the 3</a:t>
                </a:r>
                <a:r>
                  <a:rPr lang="en-US" sz="1400" baseline="30000" dirty="0"/>
                  <a:t>rd</a:t>
                </a:r>
                <a:r>
                  <a:rPr lang="en-US" sz="1400" dirty="0"/>
                  <a:t> HC allows to get a bit past the (near) flat potential conditions while the 4</a:t>
                </a:r>
                <a:r>
                  <a:rPr lang="en-US" sz="1400" baseline="30000" dirty="0"/>
                  <a:t>th</a:t>
                </a:r>
                <a:r>
                  <a:rPr lang="en-US" sz="1400" dirty="0"/>
                  <a:t> HC is limited before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algn="just"/>
                <a:endParaRPr lang="en-US" sz="1400" dirty="0"/>
              </a:p>
              <a:p>
                <a:pPr algn="just"/>
                <a:r>
                  <a:rPr lang="en-US" sz="1400" dirty="0"/>
                  <a:t>The limitation, in both cases, is the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instability</a:t>
                </a:r>
                <a:r>
                  <a:rPr lang="en-US" sz="1400" baseline="30000" dirty="0"/>
                  <a:t> [2]</a:t>
                </a:r>
                <a:r>
                  <a:rPr lang="en-US" sz="1400" dirty="0"/>
                  <a:t> / PTBL</a:t>
                </a:r>
                <a:r>
                  <a:rPr lang="en-US" sz="1400" baseline="30000" dirty="0"/>
                  <a:t>[3]</a:t>
                </a:r>
                <a:r>
                  <a:rPr lang="en-US" sz="1400" dirty="0"/>
                  <a:t> but it is happening at different distance from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algn="just"/>
                <a:endParaRPr lang="en-US" sz="1400" dirty="0"/>
              </a:p>
              <a:p>
                <a:pPr algn="just"/>
                <a:r>
                  <a:rPr lang="en-US" sz="1400" dirty="0"/>
                  <a:t>The PTBL threshold increases with the bunch length. It then explains why the 3</a:t>
                </a:r>
                <a:r>
                  <a:rPr lang="en-US" sz="1400" baseline="30000" dirty="0"/>
                  <a:t>rd</a:t>
                </a:r>
                <a:r>
                  <a:rPr lang="en-US" sz="1400" dirty="0"/>
                  <a:t> HC threshold is higher than the 4</a:t>
                </a:r>
                <a:r>
                  <a:rPr lang="en-US" sz="1400" baseline="30000" dirty="0"/>
                  <a:t>th</a:t>
                </a:r>
                <a:r>
                  <a:rPr lang="en-US" sz="1400" dirty="0"/>
                  <a:t> HC as it naturally produce longer bunches.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E35C1B5-A345-475F-9F26-ACEB697DE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116" y="1982450"/>
                <a:ext cx="3578357" cy="2893100"/>
              </a:xfrm>
              <a:prstGeom prst="rect">
                <a:avLst/>
              </a:prstGeom>
              <a:blipFill>
                <a:blip r:embed="rId3"/>
                <a:stretch>
                  <a:fillRect l="-511" t="-421" r="-511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66B83EF-A56F-4FF2-8799-7DC59251B723}"/>
                  </a:ext>
                </a:extLst>
              </p:cNvPr>
              <p:cNvSpPr txBox="1"/>
              <p:nvPr/>
            </p:nvSpPr>
            <p:spPr>
              <a:xfrm>
                <a:off x="1982903" y="4634217"/>
                <a:ext cx="1085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66B83EF-A56F-4FF2-8799-7DC59251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903" y="4634217"/>
                <a:ext cx="1085361" cy="276999"/>
              </a:xfrm>
              <a:prstGeom prst="rect">
                <a:avLst/>
              </a:prstGeom>
              <a:blipFill>
                <a:blip r:embed="rId4"/>
                <a:stretch>
                  <a:fillRect l="-2809" r="-505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8B34A89B-BBFC-437A-B505-4EF1AD4E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54" r="8381"/>
          <a:stretch/>
        </p:blipFill>
        <p:spPr>
          <a:xfrm>
            <a:off x="1627227" y="2595911"/>
            <a:ext cx="1279852" cy="5944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C4524CB-E2B2-4EB1-80DD-70525F1368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45" r="20220"/>
          <a:stretch/>
        </p:blipFill>
        <p:spPr>
          <a:xfrm>
            <a:off x="1134533" y="3482015"/>
            <a:ext cx="1132620" cy="689712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9A8E419-3FE1-4196-BDAD-7F52289B959D}"/>
              </a:ext>
            </a:extLst>
          </p:cNvPr>
          <p:cNvCxnSpPr>
            <a:cxnSpLocks/>
          </p:cNvCxnSpPr>
          <p:nvPr/>
        </p:nvCxnSpPr>
        <p:spPr>
          <a:xfrm flipV="1">
            <a:off x="2525583" y="2146855"/>
            <a:ext cx="816500" cy="44905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57F2D07-7E4F-4430-86FA-697171B4D19D}"/>
              </a:ext>
            </a:extLst>
          </p:cNvPr>
          <p:cNvCxnSpPr>
            <a:cxnSpLocks/>
          </p:cNvCxnSpPr>
          <p:nvPr/>
        </p:nvCxnSpPr>
        <p:spPr>
          <a:xfrm flipV="1">
            <a:off x="1982903" y="3349635"/>
            <a:ext cx="1057385" cy="23722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0AF9C5F2-7998-41B9-92B0-BEB33A011241}"/>
              </a:ext>
            </a:extLst>
          </p:cNvPr>
          <p:cNvSpPr txBox="1"/>
          <p:nvPr/>
        </p:nvSpPr>
        <p:spPr>
          <a:xfrm>
            <a:off x="551384" y="6621405"/>
            <a:ext cx="90730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[3] He, T., Li, W., Bai, Z., &amp; Wang, L. (2022). Periodic transient beam loading effect with passive harmonic cavities in electron storage rings.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024401.</a:t>
            </a:r>
            <a:endParaRPr lang="en-US" sz="9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A540DA-BBB6-4E4E-81E5-D1A0E870ED18}"/>
              </a:ext>
            </a:extLst>
          </p:cNvPr>
          <p:cNvSpPr txBox="1"/>
          <p:nvPr/>
        </p:nvSpPr>
        <p:spPr>
          <a:xfrm>
            <a:off x="551384" y="6275796"/>
            <a:ext cx="93610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Gamelin, A., Foosang, W., &amp; Nagaoka, R. mbtrack2, a Collective Effect Library in Python. IPAC’21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4EB6A1D-C18E-4F52-9642-A2BEB732C9CE}"/>
                  </a:ext>
                </a:extLst>
              </p:cNvPr>
              <p:cNvSpPr txBox="1"/>
              <p:nvPr/>
            </p:nvSpPr>
            <p:spPr>
              <a:xfrm>
                <a:off x="623392" y="5605983"/>
                <a:ext cx="3600400" cy="6549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1400" dirty="0"/>
                  <a:t> is the ratio of the harmonic “force” to the main cavity one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4EB6A1D-C18E-4F52-9642-A2BEB732C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605983"/>
                <a:ext cx="3600400" cy="654988"/>
              </a:xfrm>
              <a:prstGeom prst="rect">
                <a:avLst/>
              </a:prstGeom>
              <a:blipFill>
                <a:blip r:embed="rId7"/>
                <a:stretch>
                  <a:fillRect r="-843" b="-825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3CF0285-97E7-4442-887B-E6CCFAE7EDF9}"/>
              </a:ext>
            </a:extLst>
          </p:cNvPr>
          <p:cNvCxnSpPr>
            <a:cxnSpLocks/>
          </p:cNvCxnSpPr>
          <p:nvPr/>
        </p:nvCxnSpPr>
        <p:spPr>
          <a:xfrm flipV="1">
            <a:off x="1982903" y="5463915"/>
            <a:ext cx="440689" cy="137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D3FEBF89-CFAB-49B5-BB64-FACBE4ED5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0573" y="2109306"/>
            <a:ext cx="3845212" cy="32096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54C04EB-0394-4950-9695-73EBFA20D5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0183" y="2737571"/>
            <a:ext cx="1180714" cy="76559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1FA6F2EA-C81B-4E36-BF25-27BA7312141A}"/>
              </a:ext>
            </a:extLst>
          </p:cNvPr>
          <p:cNvSpPr txBox="1"/>
          <p:nvPr/>
        </p:nvSpPr>
        <p:spPr>
          <a:xfrm>
            <a:off x="8726898" y="2662484"/>
            <a:ext cx="152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Double bump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D56C6C9-C069-4D0C-8F13-786E88DC9579}"/>
              </a:ext>
            </a:extLst>
          </p:cNvPr>
          <p:cNvCxnSpPr>
            <a:cxnSpLocks/>
          </p:cNvCxnSpPr>
          <p:nvPr/>
        </p:nvCxnSpPr>
        <p:spPr>
          <a:xfrm flipV="1">
            <a:off x="10061600" y="2389484"/>
            <a:ext cx="777932" cy="39994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F4FBB90E-2D73-4767-8329-5758E7D37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0183" y="3799522"/>
            <a:ext cx="867067" cy="553384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EAFDC35-B7D6-4B4E-8137-C3D07C76A55F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9553717" y="4352906"/>
            <a:ext cx="62569" cy="34950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3B6D89E-23EF-45AD-9237-200C3BD3AF53}"/>
              </a:ext>
            </a:extLst>
          </p:cNvPr>
          <p:cNvSpPr txBox="1"/>
          <p:nvPr/>
        </p:nvSpPr>
        <p:spPr>
          <a:xfrm>
            <a:off x="8427244" y="1818353"/>
            <a:ext cx="326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At a given turn during the instability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A6A446E-AA75-4B97-92B6-65928D7D8B22}"/>
              </a:ext>
            </a:extLst>
          </p:cNvPr>
          <p:cNvSpPr txBox="1"/>
          <p:nvPr/>
        </p:nvSpPr>
        <p:spPr>
          <a:xfrm>
            <a:off x="551384" y="6453336"/>
            <a:ext cx="102143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[2]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Venturini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(2018). Passive higher-harmonic rf cavities with general settings and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multibunch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instabilities in electron storage rings.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(11), 114404.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0813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filling at 500 mA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C2CBA3A-0592-4587-8006-A9F2C7F26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604961"/>
            <a:ext cx="3935701" cy="40010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F76B7B1-1CFE-44DB-9061-3187C0D2E5F0}"/>
              </a:ext>
            </a:extLst>
          </p:cNvPr>
          <p:cNvSpPr txBox="1"/>
          <p:nvPr/>
        </p:nvSpPr>
        <p:spPr>
          <a:xfrm>
            <a:off x="1641654" y="947046"/>
            <a:ext cx="1034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Here are the stable settings found for a 3</a:t>
            </a:r>
            <a:r>
              <a:rPr lang="en-US" sz="1400" baseline="30000" dirty="0"/>
              <a:t>rd</a:t>
            </a:r>
            <a:r>
              <a:rPr lang="en-US" sz="1400" dirty="0"/>
              <a:t> HC and a 4</a:t>
            </a:r>
            <a:r>
              <a:rPr lang="en-US" sz="1400" baseline="30000" dirty="0"/>
              <a:t>th</a:t>
            </a:r>
            <a:r>
              <a:rPr lang="en-US" sz="1400" dirty="0"/>
              <a:t> HC for the SOLEIL Upgrade using multi-bunch tracking taking into account the beam loading in the main and harmonic cavity (mbtrack2</a:t>
            </a:r>
            <a:r>
              <a:rPr lang="en-US" sz="1400" baseline="30000" dirty="0"/>
              <a:t>[1]</a:t>
            </a:r>
            <a:r>
              <a:rPr lang="en-US" sz="1400" dirty="0"/>
              <a:t>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E35C1B5-A345-475F-9F26-ACEB697DEFD4}"/>
                  </a:ext>
                </a:extLst>
              </p:cNvPr>
              <p:cNvSpPr txBox="1"/>
              <p:nvPr/>
            </p:nvSpPr>
            <p:spPr>
              <a:xfrm>
                <a:off x="4397116" y="1982450"/>
                <a:ext cx="3578357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/>
                  <a:t>At high current, 500 mA in uniform filling, the 3</a:t>
                </a:r>
                <a:r>
                  <a:rPr lang="en-US" sz="1400" baseline="30000" dirty="0"/>
                  <a:t>rd</a:t>
                </a:r>
                <a:r>
                  <a:rPr lang="en-US" sz="1400" dirty="0"/>
                  <a:t> HC allows to get a bit past the (near) flat potential conditions while the 4</a:t>
                </a:r>
                <a:r>
                  <a:rPr lang="en-US" sz="1400" baseline="30000" dirty="0"/>
                  <a:t>th</a:t>
                </a:r>
                <a:r>
                  <a:rPr lang="en-US" sz="1400" dirty="0"/>
                  <a:t> HC is limited before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algn="just"/>
                <a:endParaRPr lang="en-US" sz="1400" dirty="0"/>
              </a:p>
              <a:p>
                <a:pPr algn="just"/>
                <a:r>
                  <a:rPr lang="en-US" sz="1400" dirty="0"/>
                  <a:t>The limitation, in both cases, is the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 instability</a:t>
                </a:r>
                <a:r>
                  <a:rPr lang="en-US" sz="1400" baseline="30000" dirty="0"/>
                  <a:t> [2]</a:t>
                </a:r>
                <a:r>
                  <a:rPr lang="en-US" sz="1400" dirty="0"/>
                  <a:t> / PTBL</a:t>
                </a:r>
                <a:r>
                  <a:rPr lang="en-US" sz="1400" baseline="30000" dirty="0"/>
                  <a:t>[3]</a:t>
                </a:r>
                <a:r>
                  <a:rPr lang="en-US" sz="1400" dirty="0"/>
                  <a:t> but it is happening at different distance from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algn="just"/>
                <a:endParaRPr lang="en-US" sz="1400" dirty="0"/>
              </a:p>
              <a:p>
                <a:pPr algn="just"/>
                <a:r>
                  <a:rPr lang="en-US" sz="1400" dirty="0"/>
                  <a:t>The PTBL threshold increases with the bunch length. It then explains why the 3</a:t>
                </a:r>
                <a:r>
                  <a:rPr lang="en-US" sz="1400" baseline="30000" dirty="0"/>
                  <a:t>rd</a:t>
                </a:r>
                <a:r>
                  <a:rPr lang="en-US" sz="1400" dirty="0"/>
                  <a:t> HC threshold is higher than the 4</a:t>
                </a:r>
                <a:r>
                  <a:rPr lang="en-US" sz="1400" baseline="30000" dirty="0"/>
                  <a:t>th</a:t>
                </a:r>
                <a:r>
                  <a:rPr lang="en-US" sz="1400" dirty="0"/>
                  <a:t> HC as it naturally produce longer bunches.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E35C1B5-A345-475F-9F26-ACEB697DE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116" y="1982450"/>
                <a:ext cx="3578357" cy="2893100"/>
              </a:xfrm>
              <a:prstGeom prst="rect">
                <a:avLst/>
              </a:prstGeom>
              <a:blipFill>
                <a:blip r:embed="rId3"/>
                <a:stretch>
                  <a:fillRect l="-511" t="-421" r="-511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66B83EF-A56F-4FF2-8799-7DC59251B723}"/>
                  </a:ext>
                </a:extLst>
              </p:cNvPr>
              <p:cNvSpPr txBox="1"/>
              <p:nvPr/>
            </p:nvSpPr>
            <p:spPr>
              <a:xfrm>
                <a:off x="1982903" y="4634217"/>
                <a:ext cx="1085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=9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66B83EF-A56F-4FF2-8799-7DC59251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903" y="4634217"/>
                <a:ext cx="1085361" cy="276999"/>
              </a:xfrm>
              <a:prstGeom prst="rect">
                <a:avLst/>
              </a:prstGeom>
              <a:blipFill>
                <a:blip r:embed="rId4"/>
                <a:stretch>
                  <a:fillRect l="-2809" r="-505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8B34A89B-BBFC-437A-B505-4EF1AD4E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54" r="8381"/>
          <a:stretch/>
        </p:blipFill>
        <p:spPr>
          <a:xfrm>
            <a:off x="1627227" y="2595911"/>
            <a:ext cx="1279852" cy="5944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C4524CB-E2B2-4EB1-80DD-70525F1368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45" r="20220"/>
          <a:stretch/>
        </p:blipFill>
        <p:spPr>
          <a:xfrm>
            <a:off x="1134533" y="3482015"/>
            <a:ext cx="1132620" cy="689712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9A8E419-3FE1-4196-BDAD-7F52289B959D}"/>
              </a:ext>
            </a:extLst>
          </p:cNvPr>
          <p:cNvCxnSpPr>
            <a:cxnSpLocks/>
          </p:cNvCxnSpPr>
          <p:nvPr/>
        </p:nvCxnSpPr>
        <p:spPr>
          <a:xfrm flipV="1">
            <a:off x="2525583" y="2146855"/>
            <a:ext cx="816500" cy="44905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57F2D07-7E4F-4430-86FA-697171B4D19D}"/>
              </a:ext>
            </a:extLst>
          </p:cNvPr>
          <p:cNvCxnSpPr>
            <a:cxnSpLocks/>
          </p:cNvCxnSpPr>
          <p:nvPr/>
        </p:nvCxnSpPr>
        <p:spPr>
          <a:xfrm flipV="1">
            <a:off x="1982903" y="3349635"/>
            <a:ext cx="1057385" cy="23722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0AF9C5F2-7998-41B9-92B0-BEB33A011241}"/>
              </a:ext>
            </a:extLst>
          </p:cNvPr>
          <p:cNvSpPr txBox="1"/>
          <p:nvPr/>
        </p:nvSpPr>
        <p:spPr>
          <a:xfrm>
            <a:off x="551384" y="6621405"/>
            <a:ext cx="90730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[3] He, T., Li, W., Bai, Z., &amp; Wang, L. (2022). Periodic transient beam loading effect with passive harmonic cavities in electron storage rings.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024401.</a:t>
            </a:r>
            <a:endParaRPr lang="en-US" sz="9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A540DA-BBB6-4E4E-81E5-D1A0E870ED18}"/>
              </a:ext>
            </a:extLst>
          </p:cNvPr>
          <p:cNvSpPr txBox="1"/>
          <p:nvPr/>
        </p:nvSpPr>
        <p:spPr>
          <a:xfrm>
            <a:off x="551384" y="6275796"/>
            <a:ext cx="93610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Gamelin, A., Foosang, W., &amp; Nagaoka, R. mbtrack2, a Collective Effect Library in Python. IPAC’21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4EB6A1D-C18E-4F52-9642-A2BEB732C9CE}"/>
                  </a:ext>
                </a:extLst>
              </p:cNvPr>
              <p:cNvSpPr txBox="1"/>
              <p:nvPr/>
            </p:nvSpPr>
            <p:spPr>
              <a:xfrm>
                <a:off x="623392" y="5605983"/>
                <a:ext cx="3600400" cy="6549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1400" dirty="0"/>
                  <a:t> is the ratio of the harmonic “force” to the main cavity one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4EB6A1D-C18E-4F52-9642-A2BEB732C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605983"/>
                <a:ext cx="3600400" cy="654988"/>
              </a:xfrm>
              <a:prstGeom prst="rect">
                <a:avLst/>
              </a:prstGeom>
              <a:blipFill>
                <a:blip r:embed="rId7"/>
                <a:stretch>
                  <a:fillRect r="-843" b="-825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3CF0285-97E7-4442-887B-E6CCFAE7EDF9}"/>
              </a:ext>
            </a:extLst>
          </p:cNvPr>
          <p:cNvCxnSpPr>
            <a:cxnSpLocks/>
          </p:cNvCxnSpPr>
          <p:nvPr/>
        </p:nvCxnSpPr>
        <p:spPr>
          <a:xfrm flipV="1">
            <a:off x="1982903" y="5463915"/>
            <a:ext cx="440689" cy="137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D3FEBF89-CFAB-49B5-BB64-FACBE4ED5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0573" y="2109306"/>
            <a:ext cx="3845212" cy="32096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54C04EB-0394-4950-9695-73EBFA20D5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0183" y="2737571"/>
            <a:ext cx="1180714" cy="76559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1FA6F2EA-C81B-4E36-BF25-27BA7312141A}"/>
              </a:ext>
            </a:extLst>
          </p:cNvPr>
          <p:cNvSpPr txBox="1"/>
          <p:nvPr/>
        </p:nvSpPr>
        <p:spPr>
          <a:xfrm>
            <a:off x="8726898" y="2662484"/>
            <a:ext cx="152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Double bump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D56C6C9-C069-4D0C-8F13-786E88DC9579}"/>
              </a:ext>
            </a:extLst>
          </p:cNvPr>
          <p:cNvCxnSpPr>
            <a:cxnSpLocks/>
          </p:cNvCxnSpPr>
          <p:nvPr/>
        </p:nvCxnSpPr>
        <p:spPr>
          <a:xfrm flipV="1">
            <a:off x="10061600" y="2389484"/>
            <a:ext cx="777932" cy="39994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F4FBB90E-2D73-4767-8329-5758E7D37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0183" y="3799522"/>
            <a:ext cx="867067" cy="553384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EAFDC35-B7D6-4B4E-8137-C3D07C76A55F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9553717" y="4352906"/>
            <a:ext cx="62569" cy="34950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3B6D89E-23EF-45AD-9237-200C3BD3AF53}"/>
              </a:ext>
            </a:extLst>
          </p:cNvPr>
          <p:cNvSpPr txBox="1"/>
          <p:nvPr/>
        </p:nvSpPr>
        <p:spPr>
          <a:xfrm>
            <a:off x="8427244" y="1818353"/>
            <a:ext cx="326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At a given turn during the instability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A6A446E-AA75-4B97-92B6-65928D7D8B22}"/>
              </a:ext>
            </a:extLst>
          </p:cNvPr>
          <p:cNvSpPr txBox="1"/>
          <p:nvPr/>
        </p:nvSpPr>
        <p:spPr>
          <a:xfrm>
            <a:off x="551384" y="6453336"/>
            <a:ext cx="102143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[2]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Venturini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(2018). Passive higher-harmonic rf cavities with general settings and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multibunch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instabilities in electron storage rings.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PRAB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(11), 114404.</a:t>
            </a:r>
            <a:endParaRPr lang="en-US" sz="9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0B3A68-3706-4B89-AC1C-5726271E91AB}"/>
              </a:ext>
            </a:extLst>
          </p:cNvPr>
          <p:cNvSpPr txBox="1"/>
          <p:nvPr/>
        </p:nvSpPr>
        <p:spPr>
          <a:xfrm>
            <a:off x="4655520" y="5464115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How bunch lengthening from additional impedances impacts these results ? </a:t>
            </a:r>
          </a:p>
        </p:txBody>
      </p:sp>
    </p:spTree>
    <p:extLst>
      <p:ext uri="{BB962C8B-B14F-4D97-AF65-F5344CB8AC3E}">
        <p14:creationId xmlns:p14="http://schemas.microsoft.com/office/powerpoint/2010/main" val="19713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vs single bunch current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8C72C4F-6654-4C3F-9F6D-F29303306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1" y="2273116"/>
            <a:ext cx="5932029" cy="4242712"/>
          </a:xfrm>
          <a:prstGeom prst="rect">
            <a:avLst/>
          </a:prstGeom>
        </p:spPr>
      </p:pic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AF1B5A59-E3F9-4A14-A8F8-A588E1BC8B93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5118689" y="2708920"/>
            <a:ext cx="608218" cy="693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2D0B5E5-EF9E-418B-ADC6-9EEA8639363A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594122" y="3308854"/>
            <a:ext cx="328163" cy="1049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68E9226-B31D-4E74-A10D-2FF53C3AACBF}"/>
                  </a:ext>
                </a:extLst>
              </p:cNvPr>
              <p:cNvSpPr txBox="1"/>
              <p:nvPr/>
            </p:nvSpPr>
            <p:spPr>
              <a:xfrm>
                <a:off x="2639616" y="4358182"/>
                <a:ext cx="1909011" cy="523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≈27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r>
                  <a:rPr lang="en-US" sz="1400" dirty="0"/>
                  <a:t> for 8 bunch mode</a:t>
                </a: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68E9226-B31D-4E74-A10D-2FF53C3AA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16" y="4358182"/>
                <a:ext cx="1909011" cy="523220"/>
              </a:xfrm>
              <a:prstGeom prst="rect">
                <a:avLst/>
              </a:prstGeom>
              <a:blipFill>
                <a:blip r:embed="rId3"/>
                <a:stretch>
                  <a:fillRect t="-1124" r="-1899" b="-786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21697C6A-B0FD-41F3-9F91-2E6F2287A27F}"/>
                  </a:ext>
                </a:extLst>
              </p:cNvPr>
              <p:cNvSpPr txBox="1"/>
              <p:nvPr/>
            </p:nvSpPr>
            <p:spPr>
              <a:xfrm>
                <a:off x="4262293" y="3402746"/>
                <a:ext cx="1712791" cy="523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≈33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r>
                  <a:rPr lang="en-US" sz="1400" dirty="0"/>
                  <a:t> for the single bunch mode</a:t>
                </a: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21697C6A-B0FD-41F3-9F91-2E6F2287A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93" y="3402746"/>
                <a:ext cx="1712791" cy="523220"/>
              </a:xfrm>
              <a:prstGeom prst="rect">
                <a:avLst/>
              </a:prstGeom>
              <a:blipFill>
                <a:blip r:embed="rId4"/>
                <a:stretch>
                  <a:fillRect t="-1124" b="-8989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C8B4CB4-A2AD-4BBF-9548-8B7DEAB07DD1}"/>
              </a:ext>
            </a:extLst>
          </p:cNvPr>
          <p:cNvCxnSpPr>
            <a:cxnSpLocks/>
          </p:cNvCxnSpPr>
          <p:nvPr/>
        </p:nvCxnSpPr>
        <p:spPr>
          <a:xfrm flipH="1" flipV="1">
            <a:off x="1199456" y="5229200"/>
            <a:ext cx="576064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C4BF8439-6B98-4038-8515-562CE91315F9}"/>
                  </a:ext>
                </a:extLst>
              </p:cNvPr>
              <p:cNvSpPr txBox="1"/>
              <p:nvPr/>
            </p:nvSpPr>
            <p:spPr>
              <a:xfrm>
                <a:off x="1775520" y="5111606"/>
                <a:ext cx="2434797" cy="523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≈14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r>
                  <a:rPr lang="en-US" sz="1400" dirty="0"/>
                  <a:t> for the uniform filling mode </a:t>
                </a: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C4BF8439-6B98-4038-8515-562CE9131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5111606"/>
                <a:ext cx="2434797" cy="523220"/>
              </a:xfrm>
              <a:prstGeom prst="rect">
                <a:avLst/>
              </a:prstGeom>
              <a:blipFill>
                <a:blip r:embed="rId5"/>
                <a:stretch>
                  <a:fillRect t="-1136" b="-9091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Image 42">
            <a:extLst>
              <a:ext uri="{FF2B5EF4-FFF2-40B4-BE49-F238E27FC236}">
                <a16:creationId xmlns:a16="http://schemas.microsoft.com/office/drawing/2014/main" id="{33F8CA83-456F-4A1A-8E01-8B9D089B8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016" y="2204864"/>
            <a:ext cx="5678384" cy="4069201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52CD477E-27DE-4336-A402-52C52D5B4DD3}"/>
              </a:ext>
            </a:extLst>
          </p:cNvPr>
          <p:cNvSpPr txBox="1"/>
          <p:nvPr/>
        </p:nvSpPr>
        <p:spPr>
          <a:xfrm>
            <a:off x="9309408" y="4495880"/>
            <a:ext cx="245398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Convergence from 5e5 macro particle in tracking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72F7AC3-5A6D-460F-B2F6-E922E92CFC83}"/>
              </a:ext>
            </a:extLst>
          </p:cNvPr>
          <p:cNvSpPr txBox="1"/>
          <p:nvPr/>
        </p:nvSpPr>
        <p:spPr>
          <a:xfrm>
            <a:off x="9336360" y="5062652"/>
            <a:ext cx="220463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Microwave Instability (MWI) threshold in between 2 mA and 3 mA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AC258D82-D70B-4C52-81B7-6B3C603596FB}"/>
              </a:ext>
            </a:extLst>
          </p:cNvPr>
          <p:cNvCxnSpPr>
            <a:cxnSpLocks/>
          </p:cNvCxnSpPr>
          <p:nvPr/>
        </p:nvCxnSpPr>
        <p:spPr>
          <a:xfrm flipH="1">
            <a:off x="7707549" y="5315589"/>
            <a:ext cx="1628811" cy="259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99B4837A-AC11-4330-B611-829DF887D609}"/>
              </a:ext>
            </a:extLst>
          </p:cNvPr>
          <p:cNvSpPr txBox="1"/>
          <p:nvPr/>
        </p:nvSpPr>
        <p:spPr>
          <a:xfrm>
            <a:off x="407368" y="1312221"/>
            <a:ext cx="104759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Single bunch collective effects: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Considering a preliminary TDR impedance model (RW + geom. impedance, +20 components including NEG, tapers, IDs, …).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Treated as wake function in the tracking (so no broad band fit).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E7140AF-53DA-455F-9F6F-3E3DDCF29C2B}"/>
              </a:ext>
            </a:extLst>
          </p:cNvPr>
          <p:cNvSpPr txBox="1"/>
          <p:nvPr/>
        </p:nvSpPr>
        <p:spPr>
          <a:xfrm>
            <a:off x="1501500" y="2374707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RMS Bunch length 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4B3D6ED-6336-489D-A4F4-D1A8527D6C25}"/>
              </a:ext>
            </a:extLst>
          </p:cNvPr>
          <p:cNvSpPr txBox="1"/>
          <p:nvPr/>
        </p:nvSpPr>
        <p:spPr>
          <a:xfrm>
            <a:off x="7608168" y="2374707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Energy spread ratio</a:t>
            </a:r>
          </a:p>
        </p:txBody>
      </p:sp>
    </p:spTree>
    <p:extLst>
      <p:ext uri="{BB962C8B-B14F-4D97-AF65-F5344CB8AC3E}">
        <p14:creationId xmlns:p14="http://schemas.microsoft.com/office/powerpoint/2010/main" val="172998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7C167-7A99-4726-B085-3C2A097C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vs single bunch current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2C75AD-7568-4667-A582-12F97CA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F1F4DE2-C49D-4C50-88BD-5C3162FA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7" y="1297750"/>
            <a:ext cx="5533453" cy="4112098"/>
          </a:xfrm>
          <a:prstGeom prst="rect">
            <a:avLst/>
          </a:prstGeom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60921760-A544-4084-BBFF-F5840E52CA33}"/>
              </a:ext>
            </a:extLst>
          </p:cNvPr>
          <p:cNvSpPr/>
          <p:nvPr/>
        </p:nvSpPr>
        <p:spPr>
          <a:xfrm rot="16200000">
            <a:off x="-1025163" y="3083769"/>
            <a:ext cx="2740276" cy="310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0295BEE-83E9-4C39-A036-1CBE039C1120}"/>
              </a:ext>
            </a:extLst>
          </p:cNvPr>
          <p:cNvSpPr txBox="1"/>
          <p:nvPr/>
        </p:nvSpPr>
        <p:spPr>
          <a:xfrm>
            <a:off x="133487" y="4640182"/>
            <a:ext cx="732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 mA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FAC0D2C-F719-4804-9A6D-DA5EC74AD645}"/>
              </a:ext>
            </a:extLst>
          </p:cNvPr>
          <p:cNvSpPr txBox="1"/>
          <p:nvPr/>
        </p:nvSpPr>
        <p:spPr>
          <a:xfrm>
            <a:off x="22661" y="1491551"/>
            <a:ext cx="79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 mA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F0A05A1-1960-4A63-8B81-FF4E14A53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486" y="1402259"/>
            <a:ext cx="5400973" cy="390308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63DE940-60EE-42EC-838F-3E478E8FC847}"/>
              </a:ext>
            </a:extLst>
          </p:cNvPr>
          <p:cNvSpPr txBox="1"/>
          <p:nvPr/>
        </p:nvSpPr>
        <p:spPr>
          <a:xfrm>
            <a:off x="6812644" y="5300975"/>
            <a:ext cx="47966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0" dirty="0">
                <a:solidFill>
                  <a:srgbClr val="1F1F1F"/>
                </a:solidFill>
                <a:effectLst/>
              </a:rPr>
              <a:t>Go from a sharp peak at zero current to a spread out bump at higher current (MWI regime) at lower frequency (incoherent tune shift).</a:t>
            </a:r>
            <a:endParaRPr lang="en-US" sz="1400" dirty="0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88506A63-4E29-4542-A29C-2F7E608BE729}"/>
              </a:ext>
            </a:extLst>
          </p:cNvPr>
          <p:cNvSpPr/>
          <p:nvPr/>
        </p:nvSpPr>
        <p:spPr>
          <a:xfrm rot="12588980">
            <a:off x="8222819" y="1975794"/>
            <a:ext cx="1284800" cy="299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4F58039-CBF7-4559-B608-53265E4B80A5}"/>
              </a:ext>
            </a:extLst>
          </p:cNvPr>
          <p:cNvSpPr txBox="1"/>
          <p:nvPr/>
        </p:nvSpPr>
        <p:spPr>
          <a:xfrm>
            <a:off x="9416884" y="2308393"/>
            <a:ext cx="73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mA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5ADD416-1D96-4D1A-BC43-E804ABBFD7D4}"/>
              </a:ext>
            </a:extLst>
          </p:cNvPr>
          <p:cNvSpPr txBox="1"/>
          <p:nvPr/>
        </p:nvSpPr>
        <p:spPr>
          <a:xfrm>
            <a:off x="7580834" y="1676216"/>
            <a:ext cx="79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mA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8563AC0-1A7F-4638-BF20-5734F2A4E7F9}"/>
              </a:ext>
            </a:extLst>
          </p:cNvPr>
          <p:cNvSpPr txBox="1"/>
          <p:nvPr/>
        </p:nvSpPr>
        <p:spPr>
          <a:xfrm>
            <a:off x="420371" y="5419741"/>
            <a:ext cx="52417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0" dirty="0">
                <a:solidFill>
                  <a:srgbClr val="1F1F1F"/>
                </a:solidFill>
                <a:effectLst/>
              </a:rPr>
              <a:t>The mode m=1 is constant because the (negative) incoherent tune shift is compensated by the dynamic coherent frequency shift for mode m=1 (Ng book p.68 &amp; p.206)</a:t>
            </a:r>
          </a:p>
          <a:p>
            <a:pPr algn="just"/>
            <a:endParaRPr lang="en-US" sz="1400" dirty="0">
              <a:solidFill>
                <a:srgbClr val="1F1F1F"/>
              </a:solidFill>
            </a:endParaRPr>
          </a:p>
          <a:p>
            <a:pPr algn="just"/>
            <a:r>
              <a:rPr lang="en-US" sz="1400" dirty="0">
                <a:solidFill>
                  <a:srgbClr val="1F1F1F"/>
                </a:solidFill>
              </a:rPr>
              <a:t>The mode m=2 (slightly shifted downward) is visible in the MWI regime.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902615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15489</TotalTime>
  <Words>2114</Words>
  <Application>Microsoft Office PowerPoint</Application>
  <PresentationFormat>Grand écran</PresentationFormat>
  <Paragraphs>251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TeXGyreTermes-Bold</vt:lpstr>
      <vt:lpstr>Wingdings</vt:lpstr>
      <vt:lpstr>Conception personnalisée</vt:lpstr>
      <vt:lpstr>SOLEIL - fond blanc</vt:lpstr>
      <vt:lpstr>SOLEIL II project review</vt:lpstr>
      <vt:lpstr>Overview</vt:lpstr>
      <vt:lpstr>SOLEIL II TDR lattice</vt:lpstr>
      <vt:lpstr>RF System</vt:lpstr>
      <vt:lpstr>RF System</vt:lpstr>
      <vt:lpstr>Uniform filling at 500 mA</vt:lpstr>
      <vt:lpstr>Uniform filling at 500 mA</vt:lpstr>
      <vt:lpstr>Tracking vs single bunch current</vt:lpstr>
      <vt:lpstr>Tracking vs single bunch current</vt:lpstr>
      <vt:lpstr>Uniform filling at 500 mA (with SB collective effects)</vt:lpstr>
      <vt:lpstr>8 bunch mode at 100 mA (with SB collective effects)</vt:lpstr>
      <vt:lpstr>8 bunch mode at 100 mA (with SB collective effects)</vt:lpstr>
      <vt:lpstr>1 bunch mode at 20 mA (with SB collective effects)</vt:lpstr>
      <vt:lpstr>1 bunch mode at 20 mA (with SB collective effects)</vt:lpstr>
      <vt:lpstr>Conclusions</vt:lpstr>
      <vt:lpstr>Présentation PowerPoint</vt:lpstr>
      <vt:lpstr>Présentation PowerPoint</vt:lpstr>
      <vt:lpstr>Présentation PowerPoint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GAMELIN Alexis</cp:lastModifiedBy>
  <cp:revision>571</cp:revision>
  <cp:lastPrinted>2018-10-16T09:18:49Z</cp:lastPrinted>
  <dcterms:created xsi:type="dcterms:W3CDTF">2016-11-25T17:34:53Z</dcterms:created>
  <dcterms:modified xsi:type="dcterms:W3CDTF">2022-10-10T20:13:34Z</dcterms:modified>
</cp:coreProperties>
</file>