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  <p:sldMasterId id="2147483691" r:id="rId2"/>
  </p:sldMasterIdLst>
  <p:notesMasterIdLst>
    <p:notesMasterId r:id="rId27"/>
  </p:notesMasterIdLst>
  <p:sldIdLst>
    <p:sldId id="256" r:id="rId3"/>
    <p:sldId id="314" r:id="rId4"/>
    <p:sldId id="383" r:id="rId5"/>
    <p:sldId id="363" r:id="rId6"/>
    <p:sldId id="365" r:id="rId7"/>
    <p:sldId id="371" r:id="rId8"/>
    <p:sldId id="367" r:id="rId9"/>
    <p:sldId id="368" r:id="rId10"/>
    <p:sldId id="370" r:id="rId11"/>
    <p:sldId id="372" r:id="rId12"/>
    <p:sldId id="374" r:id="rId13"/>
    <p:sldId id="360" r:id="rId14"/>
    <p:sldId id="361" r:id="rId15"/>
    <p:sldId id="375" r:id="rId16"/>
    <p:sldId id="376" r:id="rId17"/>
    <p:sldId id="377" r:id="rId18"/>
    <p:sldId id="382" r:id="rId19"/>
    <p:sldId id="378" r:id="rId20"/>
    <p:sldId id="379" r:id="rId21"/>
    <p:sldId id="380" r:id="rId22"/>
    <p:sldId id="381" r:id="rId23"/>
    <p:sldId id="362" r:id="rId24"/>
    <p:sldId id="277" r:id="rId25"/>
    <p:sldId id="385" r:id="rId26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MELIN Alexis" initials="GA" lastIdx="3" clrIdx="0">
    <p:extLst>
      <p:ext uri="{19B8F6BF-5375-455C-9EA6-DF929625EA0E}">
        <p15:presenceInfo xmlns:p15="http://schemas.microsoft.com/office/powerpoint/2012/main" userId="S::alexis.gamelin@synchrotron-soleil.fr::b93c260d-2c65-4993-ad5f-967aa32335e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6BAE"/>
    <a:srgbClr val="79A1CA"/>
    <a:srgbClr val="014D9A"/>
    <a:srgbClr val="FC9804"/>
    <a:srgbClr val="FFCC00"/>
    <a:srgbClr val="F0DC08"/>
    <a:srgbClr val="EFE125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6" autoAdjust="0"/>
    <p:restoredTop sz="86156" autoAdjust="0"/>
  </p:normalViewPr>
  <p:slideViewPr>
    <p:cSldViewPr>
      <p:cViewPr varScale="1">
        <p:scale>
          <a:sx n="86" d="100"/>
          <a:sy n="86" d="100"/>
        </p:scale>
        <p:origin x="331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31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C8582-32F8-4511-BE8E-9127F14BA016}" type="datetimeFigureOut">
              <a:rPr lang="fr-FR" smtClean="0"/>
              <a:t>10/10/2022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2F002-206D-4184-B39E-C7D93CBC59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4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51584" y="274638"/>
            <a:ext cx="9518400" cy="1143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1774852-1469-4BEA-A7CF-4A0C3C7605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SOLEIL UPGRADE MAC#1 - 18-20 May 2022</a:t>
            </a:r>
            <a:endParaRPr lang="fr-FR" dirty="0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933F69CA-CC92-42F0-A062-433EE349C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859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EIL - fond blanc -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>
            <a:extLst>
              <a:ext uri="{FF2B5EF4-FFF2-40B4-BE49-F238E27FC236}">
                <a16:creationId xmlns:a16="http://schemas.microsoft.com/office/drawing/2014/main" id="{5F7565C5-2647-4061-81E3-FE8B5889F6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SOLEIL UPGRADE MAC#1 - 18-20 May 2022</a:t>
            </a:r>
            <a:endParaRPr lang="fr-FR" dirty="0"/>
          </a:p>
        </p:txBody>
      </p:sp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9BA8B8DB-2CD7-42B8-A7A2-852CF8000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7903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SOLEIL - fond blanc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 flipH="1">
            <a:off x="2255573" y="743602"/>
            <a:ext cx="9936435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BE3956D8-B3AB-44CD-8EEB-D756C20823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SOLEIL UPGRADE MAC#1 - 18-20 May 2022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A80C8B97-739D-451B-BC1A-5613345EE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2893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>
            <a:extLst>
              <a:ext uri="{FF2B5EF4-FFF2-40B4-BE49-F238E27FC236}">
                <a16:creationId xmlns:a16="http://schemas.microsoft.com/office/drawing/2014/main" id="{B20C71F5-C2EE-4CC6-8FDA-33C48348F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SOLEIL UPGRADE MAC#1 - 18-20 May 2022</a:t>
            </a:r>
            <a:endParaRPr lang="fr-FR" dirty="0"/>
          </a:p>
        </p:txBody>
      </p:sp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CA0961E9-C44D-450C-BC8B-C891ADD54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4846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>
            <a:off x="3311690" y="4523636"/>
            <a:ext cx="8887537" cy="1065604"/>
          </a:xfrm>
          <a:prstGeom prst="rect">
            <a:avLst/>
          </a:prstGeom>
          <a:solidFill>
            <a:srgbClr val="79A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srgbClr val="EEDE12"/>
              </a:solidFill>
            </a:endParaRPr>
          </a:p>
        </p:txBody>
      </p:sp>
      <p:cxnSp>
        <p:nvCxnSpPr>
          <p:cNvPr id="10" name="Connecteur droit 9"/>
          <p:cNvCxnSpPr/>
          <p:nvPr userDrawn="1"/>
        </p:nvCxnSpPr>
        <p:spPr>
          <a:xfrm flipH="1">
            <a:off x="3312469" y="5275833"/>
            <a:ext cx="8879537" cy="0"/>
          </a:xfrm>
          <a:prstGeom prst="line">
            <a:avLst/>
          </a:prstGeom>
          <a:ln w="73025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2094542" y="4227563"/>
            <a:ext cx="9985109" cy="1470025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4E5F4D74-AA44-48BA-B051-DD42F824AC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SOLEIL UPGRADE MAC#1 - 18-20 May 2022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972F70-41B3-450A-A232-A94110638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5104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2255573" y="4492805"/>
            <a:ext cx="9936427" cy="1065604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cxnSp>
        <p:nvCxnSpPr>
          <p:cNvPr id="9" name="Connecteur droit 8"/>
          <p:cNvCxnSpPr/>
          <p:nvPr userDrawn="1"/>
        </p:nvCxnSpPr>
        <p:spPr>
          <a:xfrm flipH="1">
            <a:off x="2255574" y="5301208"/>
            <a:ext cx="9936428" cy="0"/>
          </a:xfrm>
          <a:prstGeom prst="line">
            <a:avLst/>
          </a:prstGeom>
          <a:ln w="73025" cmpd="tri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4261" y="4689711"/>
            <a:ext cx="9614400" cy="565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36B87C3D-E727-4806-9F3E-F058E6CCFB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SOLEIL UPGRADE MAC#1 - 18-20 May 2022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4B3584-258F-41CA-8ECD-840A991A51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135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>
            <a:extLst>
              <a:ext uri="{FF2B5EF4-FFF2-40B4-BE49-F238E27FC236}">
                <a16:creationId xmlns:a16="http://schemas.microsoft.com/office/drawing/2014/main" id="{3298EB4E-E612-4665-8BBA-A2F796407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SOLEIL UPGRADE MAC#1 - 18-20 May 2022</a:t>
            </a:r>
            <a:endParaRPr lang="fr-FR" dirty="0"/>
          </a:p>
        </p:txBody>
      </p:sp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C3372BD5-0E83-439D-A4F9-5DF4F0D95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721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EIL - fond blanc -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 flipH="1">
            <a:off x="2255573" y="743602"/>
            <a:ext cx="9936435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2895BCFF-AAF5-4184-8AAF-BA83A2BDCC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SOLEIL UPGRADE MAC#1 - 18-20 May 2022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879EAE9C-9BA1-4DF6-9BAD-C8ECAE90B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3129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blanc -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>
            <a:extLst>
              <a:ext uri="{FF2B5EF4-FFF2-40B4-BE49-F238E27FC236}">
                <a16:creationId xmlns:a16="http://schemas.microsoft.com/office/drawing/2014/main" id="{44B8E24F-B1AC-4EB6-91A2-C71A9C777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SOLEIL UPGRADE MAC#1 - 18-20 May 2022</a:t>
            </a:r>
            <a:endParaRPr lang="fr-FR" dirty="0"/>
          </a:p>
        </p:txBody>
      </p:sp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D3BCE335-118D-40C8-92DC-09AD8D309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146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EIL - fond blanc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3" name="Connecteur droit 12"/>
          <p:cNvCxnSpPr/>
          <p:nvPr userDrawn="1"/>
        </p:nvCxnSpPr>
        <p:spPr>
          <a:xfrm flipH="1">
            <a:off x="2255573" y="743602"/>
            <a:ext cx="9936435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3C4087AD-28DB-4DE6-8B47-FAD1D4D94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SOLEIL UPGRADE MAC#1 - 18-20 May 2022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C0AC65-88F6-4FE7-B8FB-1A950E180E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1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blanc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>
            <a:extLst>
              <a:ext uri="{FF2B5EF4-FFF2-40B4-BE49-F238E27FC236}">
                <a16:creationId xmlns:a16="http://schemas.microsoft.com/office/drawing/2014/main" id="{575BDE66-8820-4C18-9675-6C7C44B8E2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SOLEIL UPGRADE MAC#1 - 18-20 May 2022</a:t>
            </a:r>
            <a:endParaRPr lang="fr-FR" dirty="0"/>
          </a:p>
        </p:txBody>
      </p:sp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A6A7FF82-A9A9-4D71-BEED-89C2FFDEC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1415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EIL - fond blanc -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6" name="Connecteur droit 5"/>
          <p:cNvCxnSpPr/>
          <p:nvPr userDrawn="1"/>
        </p:nvCxnSpPr>
        <p:spPr>
          <a:xfrm flipH="1">
            <a:off x="2255573" y="743602"/>
            <a:ext cx="9936435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527A5F94-7978-4D96-9DAD-FEEFAE5DE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SOLEIL UPGRADE MAC#1 - 18-20 May 2022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A17CA8D8-00BB-4D56-84D2-C5E1249BA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366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itre 1"/>
          <p:cNvSpPr>
            <a:spLocks noGrp="1"/>
          </p:cNvSpPr>
          <p:nvPr>
            <p:ph type="title"/>
          </p:nvPr>
        </p:nvSpPr>
        <p:spPr>
          <a:xfrm>
            <a:off x="2330681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1EFB9FBD-546A-4D82-AA9A-3C313AE5BB3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 r="19851"/>
          <a:stretch/>
        </p:blipFill>
        <p:spPr bwMode="auto">
          <a:xfrm>
            <a:off x="168052" y="128216"/>
            <a:ext cx="1307604" cy="115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6EC27AC-0D5B-4CCE-921A-F3BBC595A9C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8D7C594B-4E31-4EF4-A19F-1F448A976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SOLEIL UPGRADE MAC#1 - 18-20 May 2022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1EFD1563-F6E8-4563-99F2-5F2E550384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0D1CF1D-014B-42C1-88F6-09C56D0FE0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0926"/>
            <a:ext cx="8023352" cy="5666750"/>
          </a:xfrm>
          <a:prstGeom prst="rect">
            <a:avLst/>
          </a:prstGeom>
          <a:effectLst>
            <a:softEdge rad="1054100"/>
          </a:effectLst>
        </p:spPr>
      </p:pic>
    </p:spTree>
    <p:extLst>
      <p:ext uri="{BB962C8B-B14F-4D97-AF65-F5344CB8AC3E}">
        <p14:creationId xmlns:p14="http://schemas.microsoft.com/office/powerpoint/2010/main" val="127632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2" r:id="rId2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255573" y="194400"/>
            <a:ext cx="9662827" cy="5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21900" y="1259999"/>
            <a:ext cx="10992651" cy="48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751179CC-BC98-47B1-8948-539E8235911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 r="19851"/>
          <a:stretch/>
        </p:blipFill>
        <p:spPr bwMode="auto">
          <a:xfrm>
            <a:off x="168052" y="128216"/>
            <a:ext cx="1307604" cy="115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E073AE8-1785-4976-913F-2AA046895C1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D101A451-A207-4E29-A555-608C88F7D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SOLEIL UPGRADE MAC#1 - 18-20 May 2022</a:t>
            </a:r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255EA1F4-F864-4BD0-ABEB-981C0FBDD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511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4" r:id="rId2"/>
    <p:sldLayoutId id="2147483693" r:id="rId3"/>
    <p:sldLayoutId id="2147483705" r:id="rId4"/>
    <p:sldLayoutId id="2147483694" r:id="rId5"/>
    <p:sldLayoutId id="2147483706" r:id="rId6"/>
    <p:sldLayoutId id="2147483695" r:id="rId7"/>
    <p:sldLayoutId id="2147483707" r:id="rId8"/>
    <p:sldLayoutId id="2147483734" r:id="rId9"/>
    <p:sldLayoutId id="2147483753" r:id="rId10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bucket.org/fcullinan/mbtrack/src/master/" TargetMode="External"/><Relationship Id="rId2" Type="http://schemas.openxmlformats.org/officeDocument/2006/relationships/hyperlink" Target="https://gitlab.com/soleil_ap/mbtrack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lond.web.cern.ch/" TargetMode="External"/><Relationship Id="rId5" Type="http://schemas.openxmlformats.org/officeDocument/2006/relationships/hyperlink" Target="https://ops.aps.anl.gov/manuals/elegant_latest/elegant.html" TargetMode="External"/><Relationship Id="rId4" Type="http://schemas.openxmlformats.org/officeDocument/2006/relationships/hyperlink" Target="https://gitlab.synchrotron-soleil.fr/PA/collective-effects/mbtrack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4.png"/><Relationship Id="rId4" Type="http://schemas.openxmlformats.org/officeDocument/2006/relationships/image" Target="../media/image90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github/GamelinAl/mbtrack2_examples/blob/main/mbtrack2_demo.ipynb" TargetMode="External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lab.research.google.com/github/GamelinAl/mbtrack2_examples/blob/main/mbtrack2_cavity_resonator.ipynb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synchrotron-soleil.fr/PA/collective-effects/mbtrack2/-/blob/stable/mbtrack2/utilities/beamloading.py" TargetMode="External"/><Relationship Id="rId2" Type="http://schemas.openxmlformats.org/officeDocument/2006/relationships/hyperlink" Target="https://ops.aps.anl.gov/manuals/elegant_latest/elegant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ithub.com/hetianlong-afk/BunchLengtheni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hyperlink" Target="https://ops.aps.anl.gov/manuals/clinchor_V2.0/clinchor.html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of Simulation Tools for Harmonic Cavity Systems</a:t>
            </a:r>
            <a:endParaRPr lang="fr-FR" sz="28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B88FB9A-9D5A-4C3E-B4D7-43B834B4C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696F438-53BC-488C-AF9E-88366B8D08EC}"/>
              </a:ext>
            </a:extLst>
          </p:cNvPr>
          <p:cNvSpPr txBox="1"/>
          <p:nvPr/>
        </p:nvSpPr>
        <p:spPr>
          <a:xfrm>
            <a:off x="10356101" y="5697588"/>
            <a:ext cx="1723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Alexis Gamelin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D3EE1A6-2495-449A-8561-58024195EBC2}"/>
              </a:ext>
            </a:extLst>
          </p:cNvPr>
          <p:cNvSpPr txBox="1"/>
          <p:nvPr/>
        </p:nvSpPr>
        <p:spPr>
          <a:xfrm>
            <a:off x="3304108" y="58960"/>
            <a:ext cx="57310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 err="1"/>
              <a:t>HarmonLIP</a:t>
            </a:r>
            <a:endParaRPr lang="fr-FR" sz="3200" dirty="0"/>
          </a:p>
          <a:p>
            <a:r>
              <a:rPr lang="fr-FR" sz="3200" dirty="0"/>
              <a:t>      Lund, 11-12 </a:t>
            </a:r>
            <a:r>
              <a:rPr lang="fr-FR" sz="3200" dirty="0" err="1"/>
              <a:t>October</a:t>
            </a:r>
            <a:r>
              <a:rPr lang="fr-FR" sz="3200" dirty="0"/>
              <a:t> 2022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8F6D2AF-8BCD-468D-B838-8FA70A034B69}"/>
              </a:ext>
            </a:extLst>
          </p:cNvPr>
          <p:cNvSpPr txBox="1"/>
          <p:nvPr/>
        </p:nvSpPr>
        <p:spPr>
          <a:xfrm>
            <a:off x="7464152" y="5997543"/>
            <a:ext cx="4566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of </a:t>
            </a:r>
            <a:r>
              <a:rPr lang="fr-F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 been </a:t>
            </a:r>
            <a:r>
              <a:rPr lang="fr-F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performed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within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frame of the WP2 collaboration </a:t>
            </a:r>
            <a:r>
              <a:rPr lang="fr-F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among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ESRF, HZB, KEK, PSI and SOLEIL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64271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stability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D80F0020-2B69-452F-8416-87C2B8FF5492}"/>
                  </a:ext>
                </a:extLst>
              </p:cNvPr>
              <p:cNvSpPr txBox="1"/>
              <p:nvPr/>
            </p:nvSpPr>
            <p:spPr>
              <a:xfrm>
                <a:off x="264799" y="1558598"/>
                <a:ext cx="76314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/>
                  <a:t> with higher order (synchrotron/azimuthal) modes and fast mode coupling instability </a:t>
                </a: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D80F0020-2B69-452F-8416-87C2B8FF5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99" y="1558598"/>
                <a:ext cx="7631401" cy="307777"/>
              </a:xfrm>
              <a:prstGeom prst="rect">
                <a:avLst/>
              </a:prstGeom>
              <a:blipFill>
                <a:blip r:embed="rId2"/>
                <a:stretch>
                  <a:fillRect l="-80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>
            <a:extLst>
              <a:ext uri="{FF2B5EF4-FFF2-40B4-BE49-F238E27FC236}">
                <a16:creationId xmlns:a16="http://schemas.microsoft.com/office/drawing/2014/main" id="{429AE639-509D-41C4-B2E7-164F4F40F784}"/>
              </a:ext>
            </a:extLst>
          </p:cNvPr>
          <p:cNvSpPr txBox="1"/>
          <p:nvPr/>
        </p:nvSpPr>
        <p:spPr>
          <a:xfrm>
            <a:off x="1775520" y="868620"/>
            <a:ext cx="88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Aim: estimate beam stability for a given instability type 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0CB4A9B4-93F2-4C36-93E3-80D3F6502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6" y="2311825"/>
            <a:ext cx="5591944" cy="778525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ED13071B-C587-4F45-B401-414B184F3B23}"/>
              </a:ext>
            </a:extLst>
          </p:cNvPr>
          <p:cNvSpPr txBox="1"/>
          <p:nvPr/>
        </p:nvSpPr>
        <p:spPr>
          <a:xfrm>
            <a:off x="191344" y="3758530"/>
            <a:ext cx="7079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And a few others …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5D03095-3A5C-431E-AE1F-E388CCE8D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4152" y="4197125"/>
            <a:ext cx="3744416" cy="9095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B6B606C-14E9-4A9C-A506-24D73F15A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9777" y="5445224"/>
            <a:ext cx="4475422" cy="96711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CF070D6-3020-4A88-9966-99411B2FD9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9496" y="4354988"/>
            <a:ext cx="3921209" cy="8266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E91978AC-D7B4-412D-8F11-1834352D37C3}"/>
                  </a:ext>
                </a:extLst>
              </p:cNvPr>
              <p:cNvSpPr txBox="1"/>
              <p:nvPr/>
            </p:nvSpPr>
            <p:spPr>
              <a:xfrm>
                <a:off x="500327" y="2129865"/>
                <a:ext cx="551993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The theory assumes a purely quartic rf potential, it describes the Robinson (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/>
                  <a:t>) instabilities from dipole and quadrupole modes and the mode coupling.</a:t>
                </a:r>
              </a:p>
              <a:p>
                <a:endParaRPr lang="en-US" sz="1400" dirty="0"/>
              </a:p>
              <a:p>
                <a:r>
                  <a:rPr lang="en-US" sz="1400" dirty="0"/>
                  <a:t>The theory seems quite powerful but is mathematically complex … An open implementation of it would be very nice.</a:t>
                </a:r>
              </a:p>
            </p:txBody>
          </p:sp>
        </mc:Choice>
        <mc:Fallback xmlns="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E91978AC-D7B4-412D-8F11-1834352D3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27" y="2129865"/>
                <a:ext cx="5519936" cy="1384995"/>
              </a:xfrm>
              <a:prstGeom prst="rect">
                <a:avLst/>
              </a:prstGeom>
              <a:blipFill>
                <a:blip r:embed="rId7"/>
                <a:stretch>
                  <a:fillRect l="-331" t="-439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9632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Overview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31FC8C-2ACF-448C-B513-AA527FAF2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7FFA749-AD8B-41A8-9F89-34B579F1EC85}"/>
              </a:ext>
            </a:extLst>
          </p:cNvPr>
          <p:cNvSpPr txBox="1"/>
          <p:nvPr/>
        </p:nvSpPr>
        <p:spPr>
          <a:xfrm>
            <a:off x="8184232" y="2276872"/>
            <a:ext cx="32403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Analytical methods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Bunch profile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Beam stability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Tracking codes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Codes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Physics principles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Benchmark</a:t>
            </a:r>
          </a:p>
        </p:txBody>
      </p:sp>
    </p:spTree>
    <p:extLst>
      <p:ext uri="{BB962C8B-B14F-4D97-AF65-F5344CB8AC3E}">
        <p14:creationId xmlns:p14="http://schemas.microsoft.com/office/powerpoint/2010/main" val="4268518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B7C167-7A99-4726-B085-3C2A097C5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Multi-bunch tracking codes including beam loading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2C75AD-7568-4667-A582-12F97CAAA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12</a:t>
            </a:fld>
            <a:endParaRPr lang="fr-FR" dirty="0"/>
          </a:p>
        </p:txBody>
      </p:sp>
      <p:graphicFrame>
        <p:nvGraphicFramePr>
          <p:cNvPr id="6" name="Tableau 8">
            <a:extLst>
              <a:ext uri="{FF2B5EF4-FFF2-40B4-BE49-F238E27FC236}">
                <a16:creationId xmlns:a16="http://schemas.microsoft.com/office/drawing/2014/main" id="{CA18B739-17C7-41B4-BDFA-658ECC5A92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3557"/>
              </p:ext>
            </p:extLst>
          </p:nvPr>
        </p:nvGraphicFramePr>
        <p:xfrm>
          <a:off x="191342" y="836712"/>
          <a:ext cx="11809312" cy="439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786">
                  <a:extLst>
                    <a:ext uri="{9D8B030D-6E8A-4147-A177-3AD203B41FA5}">
                      <a16:colId xmlns:a16="http://schemas.microsoft.com/office/drawing/2014/main" val="642093629"/>
                    </a:ext>
                  </a:extLst>
                </a:gridCol>
                <a:gridCol w="1114148">
                  <a:extLst>
                    <a:ext uri="{9D8B030D-6E8A-4147-A177-3AD203B41FA5}">
                      <a16:colId xmlns:a16="http://schemas.microsoft.com/office/drawing/2014/main" val="2227421182"/>
                    </a:ext>
                  </a:extLst>
                </a:gridCol>
                <a:gridCol w="608410">
                  <a:extLst>
                    <a:ext uri="{9D8B030D-6E8A-4147-A177-3AD203B41FA5}">
                      <a16:colId xmlns:a16="http://schemas.microsoft.com/office/drawing/2014/main" val="3100394280"/>
                    </a:ext>
                  </a:extLst>
                </a:gridCol>
                <a:gridCol w="3600401">
                  <a:extLst>
                    <a:ext uri="{9D8B030D-6E8A-4147-A177-3AD203B41FA5}">
                      <a16:colId xmlns:a16="http://schemas.microsoft.com/office/drawing/2014/main" val="335741998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val="73339820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4145972879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931490345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07871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//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Source &amp;</a:t>
                      </a:r>
                    </a:p>
                    <a:p>
                      <a:pPr algn="ctr"/>
                      <a:r>
                        <a:rPr lang="en-US" sz="1400" dirty="0"/>
                        <a:t>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RF FB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BxB</a:t>
                      </a:r>
                      <a:r>
                        <a:rPr lang="en-US" sz="1400" dirty="0"/>
                        <a:t> FB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Single bunch effects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Beam loading implementation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006494"/>
                  </a:ext>
                </a:extLst>
              </a:tr>
              <a:tr h="4509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mbtrack</a:t>
                      </a:r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- SOLEIL/KEK - Max 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Semi-open (closed git accessible on demand)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hlinkClick r:id="rId2"/>
                        </a:rPr>
                        <a:t>https://gitlab.com/soleil_ap/mbtrack</a:t>
                      </a:r>
                      <a:endParaRPr lang="en-US" sz="1400" dirty="0"/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hlinkClick r:id="rId3"/>
                        </a:rPr>
                        <a:t>https://bitbucket.org/fcullinan/mbtrack/src/master/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Advance /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 /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TD (broad band resonator)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Phasor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617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mbtrack2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Python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Open</a:t>
                      </a:r>
                    </a:p>
                    <a:p>
                      <a:pPr algn="ctr"/>
                      <a:r>
                        <a:rPr lang="en-US" sz="1400" dirty="0">
                          <a:hlinkClick r:id="rId4"/>
                        </a:rPr>
                        <a:t>https://gitlab.synchrotron-soleil.fr/PA/collective-effects/mbtrack2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Basic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TD (wake function)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Phasor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066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elegant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Open</a:t>
                      </a:r>
                    </a:p>
                    <a:p>
                      <a:pPr algn="ctr"/>
                      <a:r>
                        <a:rPr lang="en-US" sz="1400" dirty="0">
                          <a:hlinkClick r:id="rId5"/>
                        </a:rPr>
                        <a:t>https://ops.aps.anl.gov/manuals/elegant_latest/elegant.html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Advance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FD &amp; TD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Phasor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408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BlonD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Python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Open</a:t>
                      </a:r>
                    </a:p>
                    <a:p>
                      <a:pPr algn="ctr"/>
                      <a:r>
                        <a:rPr lang="en-US" sz="1400" dirty="0">
                          <a:hlinkClick r:id="rId6"/>
                        </a:rPr>
                        <a:t>https://blond.web.cern.ch/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Advance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FD &amp; TD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Multi-turn wake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282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Matlab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Close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Basic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Phasor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356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 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Close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009870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65C01FD9-A08C-47BD-8699-02D0AF8FE874}"/>
              </a:ext>
            </a:extLst>
          </p:cNvPr>
          <p:cNvSpPr txBox="1"/>
          <p:nvPr/>
        </p:nvSpPr>
        <p:spPr>
          <a:xfrm>
            <a:off x="767408" y="5436512"/>
            <a:ext cx="97930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mentioned in this table but also worth mentioning: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PyHeadTail</a:t>
            </a:r>
            <a:r>
              <a:rPr lang="en-US" sz="1400" dirty="0"/>
              <a:t> (multi-bunch existing but not in the stable distribution version)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CETASIM (beam loading module in progress)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PyAT</a:t>
            </a:r>
            <a:r>
              <a:rPr lang="en-US" sz="1400" dirty="0"/>
              <a:t> (beam loading module in progress)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Others I forgot …</a:t>
            </a:r>
          </a:p>
        </p:txBody>
      </p:sp>
    </p:spTree>
    <p:extLst>
      <p:ext uri="{BB962C8B-B14F-4D97-AF65-F5344CB8AC3E}">
        <p14:creationId xmlns:p14="http://schemas.microsoft.com/office/powerpoint/2010/main" val="3858173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Beam loading using the phasor method in </a:t>
            </a:r>
            <a:r>
              <a:rPr lang="en-GB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mbtrack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31FC8C-2ACF-448C-B513-AA527FAF2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C16DBBF-8B98-4768-9BD1-6D6019878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133" y="3997658"/>
            <a:ext cx="4322777" cy="75411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E3FB68C-E5E9-46E8-88F6-BE8695783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134" y="2476094"/>
            <a:ext cx="4322776" cy="74885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21E0900-3DEB-44A5-9FC9-F4FE2920F1B2}"/>
              </a:ext>
            </a:extLst>
          </p:cNvPr>
          <p:cNvSpPr txBox="1"/>
          <p:nvPr/>
        </p:nvSpPr>
        <p:spPr>
          <a:xfrm>
            <a:off x="1631504" y="1023942"/>
            <a:ext cx="9990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Introduction to the beam loading calculations in tracking codes using the phasor method.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8F5253E9-3F1E-4623-8223-9A97480E15CD}"/>
                  </a:ext>
                </a:extLst>
              </p:cNvPr>
              <p:cNvSpPr txBox="1"/>
              <p:nvPr/>
            </p:nvSpPr>
            <p:spPr>
              <a:xfrm>
                <a:off x="1486786" y="2092254"/>
                <a:ext cx="22167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6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𝑅𝐹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8F5253E9-3F1E-4623-8223-9A97480E1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786" y="2092254"/>
                <a:ext cx="2216761" cy="246221"/>
              </a:xfrm>
              <a:prstGeom prst="rect">
                <a:avLst/>
              </a:prstGeom>
              <a:blipFill>
                <a:blip r:embed="rId4"/>
                <a:stretch>
                  <a:fillRect l="-1648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2F9AF80E-4B42-456D-B5C7-B1153D6C61E4}"/>
                  </a:ext>
                </a:extLst>
              </p:cNvPr>
              <p:cNvSpPr txBox="1"/>
              <p:nvPr/>
            </p:nvSpPr>
            <p:spPr>
              <a:xfrm>
                <a:off x="1702111" y="2503006"/>
                <a:ext cx="166654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2F9AF80E-4B42-456D-B5C7-B1153D6C6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111" y="2503006"/>
                <a:ext cx="1666545" cy="246221"/>
              </a:xfrm>
              <a:prstGeom prst="rect">
                <a:avLst/>
              </a:prstGeom>
              <a:blipFill>
                <a:blip r:embed="rId5"/>
                <a:stretch>
                  <a:fillRect l="-73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>
            <a:extLst>
              <a:ext uri="{FF2B5EF4-FFF2-40B4-BE49-F238E27FC236}">
                <a16:creationId xmlns:a16="http://schemas.microsoft.com/office/drawing/2014/main" id="{2905F9E7-7F42-4BFB-8364-20349D1EE5ED}"/>
              </a:ext>
            </a:extLst>
          </p:cNvPr>
          <p:cNvSpPr txBox="1"/>
          <p:nvPr/>
        </p:nvSpPr>
        <p:spPr>
          <a:xfrm>
            <a:off x="268784" y="1522500"/>
            <a:ext cx="6979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Basic longitudinal equation of motion to go from turn (i-1) to turn </a:t>
            </a:r>
            <a:r>
              <a:rPr lang="en-US" sz="1400" dirty="0" err="1"/>
              <a:t>i</a:t>
            </a:r>
            <a:r>
              <a:rPr lang="en-US" sz="1400" dirty="0"/>
              <a:t> (one turn map) :</a:t>
            </a:r>
          </a:p>
        </p:txBody>
      </p:sp>
      <p:sp>
        <p:nvSpPr>
          <p:cNvPr id="13" name="Accolade ouvrante 12">
            <a:extLst>
              <a:ext uri="{FF2B5EF4-FFF2-40B4-BE49-F238E27FC236}">
                <a16:creationId xmlns:a16="http://schemas.microsoft.com/office/drawing/2014/main" id="{9627CFDD-877D-432C-B120-3233A6BC1C24}"/>
              </a:ext>
            </a:extLst>
          </p:cNvPr>
          <p:cNvSpPr/>
          <p:nvPr/>
        </p:nvSpPr>
        <p:spPr>
          <a:xfrm>
            <a:off x="1036894" y="1934676"/>
            <a:ext cx="665217" cy="914577"/>
          </a:xfrm>
          <a:prstGeom prst="leftBrac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0D106549-08FA-493D-8A83-234A61C3B662}"/>
                  </a:ext>
                </a:extLst>
              </p:cNvPr>
              <p:cNvSpPr txBox="1"/>
              <p:nvPr/>
            </p:nvSpPr>
            <p:spPr>
              <a:xfrm>
                <a:off x="1271464" y="5088367"/>
                <a:ext cx="3148106" cy="689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600">
                              <a:latin typeface="Cambria Math"/>
                            </a:rPr>
                            <m:t>Δ</m:t>
                          </m:r>
                        </m:e>
                        <m:sub>
                          <m:r>
                            <a:rPr lang="fr-FR" sz="1600" i="1">
                              <a:latin typeface="Cambria Math"/>
                            </a:rPr>
                            <m:t>𝑅𝐹</m:t>
                          </m:r>
                        </m:sub>
                      </m:sSub>
                      <m:r>
                        <a:rPr lang="fr-FR" sz="16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fr-FR" sz="1600" i="1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600" i="1">
                                  <a:latin typeface="Cambria Math"/>
                                </a:rPr>
                                <m:t>𝑒</m:t>
                              </m:r>
                              <m:sSub>
                                <m:sSub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m:rPr>
                          <m:sty m:val="p"/>
                        </m:rPr>
                        <a:rPr lang="fr-FR" sz="1600">
                          <a:latin typeface="Cambria Math"/>
                        </a:rPr>
                        <m:t>cos</m:t>
                      </m:r>
                      <m:r>
                        <a:rPr lang="fr-FR" sz="1600" i="1">
                          <a:latin typeface="Cambria Math"/>
                        </a:rPr>
                        <m:t>⁡(</m:t>
                      </m:r>
                      <m:sSub>
                        <m:sSub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fr-FR" sz="16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fr-FR" sz="1600" i="1">
                              <a:latin typeface="Cambria Math"/>
                            </a:rPr>
                            <m:t>𝑅𝐹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fr-FR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fr-FR" sz="16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fr-FR" sz="1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0D106549-08FA-493D-8A83-234A61C3B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464" y="5088367"/>
                <a:ext cx="3148106" cy="689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oneTexte 15">
            <a:extLst>
              <a:ext uri="{FF2B5EF4-FFF2-40B4-BE49-F238E27FC236}">
                <a16:creationId xmlns:a16="http://schemas.microsoft.com/office/drawing/2014/main" id="{92B7C72B-6764-47A7-ACC1-4DB7EB0328F2}"/>
              </a:ext>
            </a:extLst>
          </p:cNvPr>
          <p:cNvSpPr txBox="1"/>
          <p:nvPr/>
        </p:nvSpPr>
        <p:spPr>
          <a:xfrm>
            <a:off x="234976" y="4380343"/>
            <a:ext cx="6852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/>
              <a:t>Usual way to include RF systems in macro-particle tracking code, what I call “</a:t>
            </a:r>
            <a:r>
              <a:rPr lang="en-US" sz="1400" b="1" dirty="0"/>
              <a:t>ideal cavity</a:t>
            </a:r>
            <a:r>
              <a:rPr lang="en-US" sz="1400" dirty="0"/>
              <a:t>” (no beam loading), is just a sum of n cosine (or sine) like: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6B84970-CDDE-4BB7-AABC-F348491ED54C}"/>
              </a:ext>
            </a:extLst>
          </p:cNvPr>
          <p:cNvSpPr txBox="1"/>
          <p:nvPr/>
        </p:nvSpPr>
        <p:spPr>
          <a:xfrm>
            <a:off x="965176" y="6059098"/>
            <a:ext cx="106571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But this approach can not simulate instabilities generated by the RF system or the transient beam loading …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D306515-A46E-42FD-9CF7-380F88C1EB3E}"/>
              </a:ext>
            </a:extLst>
          </p:cNvPr>
          <p:cNvSpPr txBox="1"/>
          <p:nvPr/>
        </p:nvSpPr>
        <p:spPr>
          <a:xfrm>
            <a:off x="7840885" y="2082189"/>
            <a:ext cx="3849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Initial paper considering passive cavities for </a:t>
            </a:r>
            <a:r>
              <a:rPr lang="en-US" sz="1200" dirty="0" err="1"/>
              <a:t>mbtrack</a:t>
            </a:r>
            <a:r>
              <a:rPr lang="en-US" sz="1200" dirty="0"/>
              <a:t>: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144852A-C113-4385-B325-FA23A42C2DE1}"/>
              </a:ext>
            </a:extLst>
          </p:cNvPr>
          <p:cNvSpPr txBox="1"/>
          <p:nvPr/>
        </p:nvSpPr>
        <p:spPr>
          <a:xfrm>
            <a:off x="7885284" y="3647322"/>
            <a:ext cx="3761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Extension for active cavities for </a:t>
            </a:r>
            <a:r>
              <a:rPr lang="en-US" sz="1200" dirty="0" err="1"/>
              <a:t>mbtrack</a:t>
            </a:r>
            <a:r>
              <a:rPr lang="en-US" sz="1200" dirty="0"/>
              <a:t>/mbtrack2: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27135790-C77A-4923-9E7C-CC82B8BE9E92}"/>
                  </a:ext>
                </a:extLst>
              </p:cNvPr>
              <p:cNvSpPr txBox="1"/>
              <p:nvPr/>
            </p:nvSpPr>
            <p:spPr>
              <a:xfrm>
                <a:off x="1040639" y="3428771"/>
                <a:ext cx="2662908" cy="727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27135790-C77A-4923-9E7C-CC82B8BE9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639" y="3428771"/>
                <a:ext cx="2662908" cy="7275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ZoneTexte 21">
            <a:extLst>
              <a:ext uri="{FF2B5EF4-FFF2-40B4-BE49-F238E27FC236}">
                <a16:creationId xmlns:a16="http://schemas.microsoft.com/office/drawing/2014/main" id="{3F6B389B-8909-490E-B07F-1E9E71719643}"/>
              </a:ext>
            </a:extLst>
          </p:cNvPr>
          <p:cNvSpPr txBox="1"/>
          <p:nvPr/>
        </p:nvSpPr>
        <p:spPr>
          <a:xfrm>
            <a:off x="320090" y="3001429"/>
            <a:ext cx="6979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Synchrotron radiation damping and quantum excitation:</a:t>
            </a:r>
          </a:p>
        </p:txBody>
      </p:sp>
    </p:spTree>
    <p:extLst>
      <p:ext uri="{BB962C8B-B14F-4D97-AF65-F5344CB8AC3E}">
        <p14:creationId xmlns:p14="http://schemas.microsoft.com/office/powerpoint/2010/main" val="1409903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31FC8C-2ACF-448C-B513-AA527FAF2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21E0900-3DEB-44A5-9FC9-F4FE2920F1B2}"/>
              </a:ext>
            </a:extLst>
          </p:cNvPr>
          <p:cNvSpPr txBox="1"/>
          <p:nvPr/>
        </p:nvSpPr>
        <p:spPr>
          <a:xfrm>
            <a:off x="1631504" y="1023942"/>
            <a:ext cx="9990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Introduction to the beam loading calculations in tracking codes using the phasor method.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92B7C72B-6764-47A7-ACC1-4DB7EB0328F2}"/>
                  </a:ext>
                </a:extLst>
              </p:cNvPr>
              <p:cNvSpPr txBox="1"/>
              <p:nvPr/>
            </p:nvSpPr>
            <p:spPr>
              <a:xfrm>
                <a:off x="263352" y="1468113"/>
                <a:ext cx="8568952" cy="556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en-US" sz="1400" dirty="0"/>
                  <a:t>To simulate beam loading, the field in the cavity, expressed through the cavity phasor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400" dirty="0"/>
                  <a:t> should be decomposed in two components, the generator phasor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400" dirty="0"/>
                  <a:t> and the beam induced phasor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400" dirty="0"/>
                  <a:t>:</a:t>
                </a: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92B7C72B-6764-47A7-ACC1-4DB7EB032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468113"/>
                <a:ext cx="8568952" cy="556434"/>
              </a:xfrm>
              <a:prstGeom prst="rect">
                <a:avLst/>
              </a:prstGeom>
              <a:blipFill>
                <a:blip r:embed="rId2"/>
                <a:stretch>
                  <a:fillRect l="-71" t="-1099" r="-213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図 53">
            <a:extLst>
              <a:ext uri="{FF2B5EF4-FFF2-40B4-BE49-F238E27FC236}">
                <a16:creationId xmlns:a16="http://schemas.microsoft.com/office/drawing/2014/main" id="{CD63E44E-E711-4590-83B3-57E93F4FB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687" y="1446532"/>
            <a:ext cx="3078676" cy="21689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9315DC10-314F-4ACC-8862-9694DEFBBD84}"/>
                  </a:ext>
                </a:extLst>
              </p:cNvPr>
              <p:cNvSpPr txBox="1"/>
              <p:nvPr/>
            </p:nvSpPr>
            <p:spPr>
              <a:xfrm>
                <a:off x="7968208" y="1890056"/>
                <a:ext cx="1447832" cy="406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acc>
                      <m:r>
                        <a:rPr lang="fr-FR" i="1">
                          <a:latin typeface="Cambria Math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fr-F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</m:e>
                      </m:acc>
                      <m:r>
                        <a:rPr lang="fr-FR" i="1">
                          <a:latin typeface="Cambria Math"/>
                        </a:rPr>
                        <m:t>+</m:t>
                      </m:r>
                      <m:acc>
                        <m:accPr>
                          <m:chr m:val="̃"/>
                          <m:ctrlPr>
                            <a:rPr lang="fr-F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9315DC10-314F-4ACC-8862-9694DEFBB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208" y="1890056"/>
                <a:ext cx="1447832" cy="406586"/>
              </a:xfrm>
              <a:prstGeom prst="rect">
                <a:avLst/>
              </a:prstGeom>
              <a:blipFill>
                <a:blip r:embed="rId4"/>
                <a:stretch>
                  <a:fillRect t="-5970" r="-40756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9CF5F507-4A97-4BDE-B3E2-436E6C8C4250}"/>
                  </a:ext>
                </a:extLst>
              </p:cNvPr>
              <p:cNvSpPr txBox="1"/>
              <p:nvPr/>
            </p:nvSpPr>
            <p:spPr>
              <a:xfrm>
                <a:off x="263352" y="2130164"/>
                <a:ext cx="7776864" cy="3252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en-US" sz="1400" dirty="0"/>
                  <a:t>The generator phasor is expressed in term of the generator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1400" dirty="0"/>
                  <a:t> and phase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1400" dirty="0"/>
                  <a:t>:</a:t>
                </a:r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9CF5F507-4A97-4BDE-B3E2-436E6C8C4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2130164"/>
                <a:ext cx="7776864" cy="325282"/>
              </a:xfrm>
              <a:prstGeom prst="rect">
                <a:avLst/>
              </a:prstGeom>
              <a:blipFill>
                <a:blip r:embed="rId5"/>
                <a:stretch>
                  <a:fillRect l="-78" t="-1852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D58F3E96-B5C5-4E58-AA48-F518E2A6BC25}"/>
                  </a:ext>
                </a:extLst>
              </p:cNvPr>
              <p:cNvSpPr txBox="1"/>
              <p:nvPr/>
            </p:nvSpPr>
            <p:spPr>
              <a:xfrm>
                <a:off x="3651470" y="2589769"/>
                <a:ext cx="1829347" cy="315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fr-FR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1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1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e>
                      </m:acc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sSup>
                        <m:sSup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D58F3E96-B5C5-4E58-AA48-F518E2A6B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470" y="2589769"/>
                <a:ext cx="1829347" cy="315471"/>
              </a:xfrm>
              <a:prstGeom prst="rect">
                <a:avLst/>
              </a:prstGeom>
              <a:blipFill>
                <a:blip r:embed="rId6"/>
                <a:stretch>
                  <a:fillRect l="-2000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169D8AC6-28F9-4334-8418-F74C03FF97CC}"/>
                  </a:ext>
                </a:extLst>
              </p:cNvPr>
              <p:cNvSpPr txBox="1"/>
              <p:nvPr/>
            </p:nvSpPr>
            <p:spPr>
              <a:xfrm>
                <a:off x="263352" y="3039564"/>
                <a:ext cx="8784976" cy="5560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en-US" sz="1400" dirty="0"/>
                  <a:t>The beam induced voltage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fr-FR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400" dirty="0">
                    <a:solidFill>
                      <a:srgbClr val="0070C0"/>
                    </a:solidFill>
                  </a:rPr>
                  <a:t> </a:t>
                </a:r>
                <a:r>
                  <a:rPr lang="en-US" sz="1400" dirty="0"/>
                  <a:t>is built up by the successive passages of the different particles inside the cavity. When a charged particle goes through the RF cavity, it induces a voltage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400" dirty="0"/>
                  <a:t>:</a:t>
                </a:r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169D8AC6-28F9-4334-8418-F74C03FF9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3039564"/>
                <a:ext cx="8784976" cy="556050"/>
              </a:xfrm>
              <a:prstGeom prst="rect">
                <a:avLst/>
              </a:prstGeom>
              <a:blipFill>
                <a:blip r:embed="rId7"/>
                <a:stretch>
                  <a:fillRect l="-69" t="-1099" r="-208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8">
            <a:extLst>
              <a:ext uri="{FF2B5EF4-FFF2-40B4-BE49-F238E27FC236}">
                <a16:creationId xmlns:a16="http://schemas.microsoft.com/office/drawing/2014/main" id="{0319A373-45FD-484F-88DF-17D6CE896D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0515" y="3741751"/>
            <a:ext cx="1234725" cy="33073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D3C97CFC-4FB9-47CD-AA0A-75A4A35011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0555" y="3645024"/>
            <a:ext cx="1044755" cy="56892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1889D5CD-0DF5-4D10-927B-B9565BF505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11874" y="4839117"/>
            <a:ext cx="5506952" cy="420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71104ECC-2968-4D18-ADE6-0F039EC2730D}"/>
                  </a:ext>
                </a:extLst>
              </p:cNvPr>
              <p:cNvSpPr txBox="1"/>
              <p:nvPr/>
            </p:nvSpPr>
            <p:spPr>
              <a:xfrm>
                <a:off x="4499845" y="3759371"/>
                <a:ext cx="24161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1400" dirty="0"/>
                  <a:t> the cavity loss factor</a:t>
                </a:r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71104ECC-2968-4D18-ADE6-0F039EC27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845" y="3759371"/>
                <a:ext cx="2416104" cy="307777"/>
              </a:xfrm>
              <a:prstGeom prst="rect">
                <a:avLst/>
              </a:prstGeom>
              <a:blipFill>
                <a:blip r:embed="rId11"/>
                <a:stretch>
                  <a:fillRect l="-756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B9A589BC-240A-4250-86A2-9FEFA0DEB918}"/>
                  </a:ext>
                </a:extLst>
              </p:cNvPr>
              <p:cNvSpPr txBox="1"/>
              <p:nvPr/>
            </p:nvSpPr>
            <p:spPr>
              <a:xfrm>
                <a:off x="255234" y="4251779"/>
                <a:ext cx="11449272" cy="5495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400" dirty="0"/>
                  <a:t>The field induced by the different particles crossing the cavity between time t and time t+∆t is added to the beam voltage phasor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acc>
                    <m:r>
                      <a:rPr lang="fr-FR" sz="1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4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sz="1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already present in the cavity at time t:</a:t>
                </a:r>
              </a:p>
            </p:txBody>
          </p:sp>
        </mc:Choice>
        <mc:Fallback xmlns="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B9A589BC-240A-4250-86A2-9FEFA0DEB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34" y="4251779"/>
                <a:ext cx="11449272" cy="549509"/>
              </a:xfrm>
              <a:prstGeom prst="rect">
                <a:avLst/>
              </a:prstGeom>
              <a:blipFill>
                <a:blip r:embed="rId12"/>
                <a:stretch>
                  <a:fillRect l="-106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E5AAB86D-F731-4EF9-A8C9-FFFD878D39B2}"/>
                  </a:ext>
                </a:extLst>
              </p:cNvPr>
              <p:cNvSpPr txBox="1"/>
              <p:nvPr/>
            </p:nvSpPr>
            <p:spPr>
              <a:xfrm>
                <a:off x="10560496" y="5449744"/>
                <a:ext cx="668323" cy="4399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E5AAB86D-F731-4EF9-A8C9-FFFD878D3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0496" y="5449744"/>
                <a:ext cx="668323" cy="439929"/>
              </a:xfrm>
              <a:prstGeom prst="rect">
                <a:avLst/>
              </a:prstGeom>
              <a:blipFill>
                <a:blip r:embed="rId13"/>
                <a:stretch>
                  <a:fillRect l="-2727" t="-277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14D86C3E-0AFE-4FD0-9E97-F1D10E96ADD6}"/>
                  </a:ext>
                </a:extLst>
              </p:cNvPr>
              <p:cNvSpPr txBox="1"/>
              <p:nvPr/>
            </p:nvSpPr>
            <p:spPr>
              <a:xfrm>
                <a:off x="9480376" y="5561987"/>
                <a:ext cx="5906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14D86C3E-0AFE-4FD0-9E97-F1D10E96A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0376" y="5561987"/>
                <a:ext cx="590675" cy="215444"/>
              </a:xfrm>
              <a:prstGeom prst="rect">
                <a:avLst/>
              </a:prstGeom>
              <a:blipFill>
                <a:blip r:embed="rId14"/>
                <a:stretch>
                  <a:fillRect l="-618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EACFDB40-FCAE-435A-AB07-4CB9C187590B}"/>
                  </a:ext>
                </a:extLst>
              </p:cNvPr>
              <p:cNvSpPr txBox="1"/>
              <p:nvPr/>
            </p:nvSpPr>
            <p:spPr>
              <a:xfrm>
                <a:off x="8713350" y="4839288"/>
                <a:ext cx="29911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with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1400" dirty="0"/>
                  <a:t> the cavity filling time and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1400" dirty="0"/>
                  <a:t> the phase slippage factor:</a:t>
                </a:r>
              </a:p>
            </p:txBody>
          </p:sp>
        </mc:Choice>
        <mc:Fallback xmlns="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EACFDB40-FCAE-435A-AB07-4CB9C1875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3350" y="4839288"/>
                <a:ext cx="2991156" cy="523220"/>
              </a:xfrm>
              <a:prstGeom prst="rect">
                <a:avLst/>
              </a:prstGeom>
              <a:blipFill>
                <a:blip r:embed="rId15"/>
                <a:stretch>
                  <a:fillRect l="-611" t="-2326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9306862F-1A19-4A35-9FAE-FBBBB43A19B3}"/>
                  </a:ext>
                </a:extLst>
              </p:cNvPr>
              <p:cNvSpPr txBox="1"/>
              <p:nvPr/>
            </p:nvSpPr>
            <p:spPr>
              <a:xfrm>
                <a:off x="255234" y="5326355"/>
                <a:ext cx="8793094" cy="5297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400" dirty="0"/>
                  <a:t>So by sorting the bunch macro-particles into bins, one can compute the beam loading phasor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400" dirty="0"/>
                  <a:t> evolution during the passage of a bunch.</a:t>
                </a:r>
              </a:p>
            </p:txBody>
          </p:sp>
        </mc:Choice>
        <mc:Fallback xmlns="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9306862F-1A19-4A35-9FAE-FBBBB43A1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34" y="5326355"/>
                <a:ext cx="8793094" cy="529760"/>
              </a:xfrm>
              <a:prstGeom prst="rect">
                <a:avLst/>
              </a:prstGeom>
              <a:blipFill>
                <a:blip r:embed="rId16"/>
                <a:stretch>
                  <a:fillRect l="-139" t="-1149" r="-208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ZoneTexte 35">
            <a:extLst>
              <a:ext uri="{FF2B5EF4-FFF2-40B4-BE49-F238E27FC236}">
                <a16:creationId xmlns:a16="http://schemas.microsoft.com/office/drawing/2014/main" id="{28FBD7B5-16AF-4929-A1DD-951AE2510AFA}"/>
              </a:ext>
            </a:extLst>
          </p:cNvPr>
          <p:cNvSpPr txBox="1"/>
          <p:nvPr/>
        </p:nvSpPr>
        <p:spPr>
          <a:xfrm>
            <a:off x="479376" y="5908950"/>
            <a:ext cx="92890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As a particle see only half of its wake, the energy change felt by the particle due to the RF system is given by: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6B5F744F-2587-42BE-BA27-C7C7A1CB0A26}"/>
                  </a:ext>
                </a:extLst>
              </p:cNvPr>
              <p:cNvSpPr txBox="1"/>
              <p:nvPr/>
            </p:nvSpPr>
            <p:spPr>
              <a:xfrm>
                <a:off x="3431704" y="6293218"/>
                <a:ext cx="3117328" cy="376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600">
                              <a:latin typeface="Cambria Math"/>
                            </a:rPr>
                            <m:t>Δ</m:t>
                          </m:r>
                        </m:e>
                        <m:sub>
                          <m:r>
                            <a:rPr lang="fr-FR" sz="1600" i="1">
                              <a:latin typeface="Cambria Math"/>
                            </a:rPr>
                            <m:t>𝑅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fr-FR" sz="1600" i="1">
                          <a:latin typeface="Cambria Math"/>
                        </a:rPr>
                        <m:t>=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𝑅𝑒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fr-FR" sz="1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sz="1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fr-FR" sz="1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e>
                          </m:acc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̃"/>
                              <m:ctrlPr>
                                <a:rPr lang="fr-FR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sz="1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fr-FR" sz="1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6B5F744F-2587-42BE-BA27-C7C7A1CB0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704" y="6293218"/>
                <a:ext cx="3117328" cy="376193"/>
              </a:xfrm>
              <a:prstGeom prst="rect">
                <a:avLst/>
              </a:prstGeom>
              <a:blipFill>
                <a:blip r:embed="rId17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re 1">
            <a:extLst>
              <a:ext uri="{FF2B5EF4-FFF2-40B4-BE49-F238E27FC236}">
                <a16:creationId xmlns:a16="http://schemas.microsoft.com/office/drawing/2014/main" id="{78B7EB0A-7F11-4323-A581-AC8A85233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838" y="193675"/>
            <a:ext cx="9663112" cy="565150"/>
          </a:xfrm>
        </p:spPr>
        <p:txBody>
          <a:bodyPr/>
          <a:lstStyle/>
          <a:p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Beam loading using the phasor method in </a:t>
            </a:r>
            <a:r>
              <a:rPr lang="en-GB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mbtrack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500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31FC8C-2ACF-448C-B513-AA527FAF2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21E0900-3DEB-44A5-9FC9-F4FE2920F1B2}"/>
              </a:ext>
            </a:extLst>
          </p:cNvPr>
          <p:cNvSpPr txBox="1"/>
          <p:nvPr/>
        </p:nvSpPr>
        <p:spPr>
          <a:xfrm>
            <a:off x="1559496" y="2961274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Phasor initialization</a:t>
            </a:r>
          </a:p>
        </p:txBody>
      </p:sp>
      <p:sp>
        <p:nvSpPr>
          <p:cNvPr id="41" name="Titre 1">
            <a:extLst>
              <a:ext uri="{FF2B5EF4-FFF2-40B4-BE49-F238E27FC236}">
                <a16:creationId xmlns:a16="http://schemas.microsoft.com/office/drawing/2014/main" id="{78B7EB0A-7F11-4323-A581-AC8A85233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838" y="193675"/>
            <a:ext cx="9663112" cy="565150"/>
          </a:xfrm>
        </p:spPr>
        <p:txBody>
          <a:bodyPr/>
          <a:lstStyle/>
          <a:p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Beam loading using the phasor method in </a:t>
            </a:r>
            <a:r>
              <a:rPr lang="en-GB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mbtrack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03725B9F-6879-44AA-9098-6D418A5A7328}"/>
                  </a:ext>
                </a:extLst>
              </p:cNvPr>
              <p:cNvSpPr txBox="1"/>
              <p:nvPr/>
            </p:nvSpPr>
            <p:spPr>
              <a:xfrm>
                <a:off x="263352" y="3411014"/>
                <a:ext cx="10945216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400" dirty="0"/>
                  <a:t>To speed-up calculation, it is often needed to initialize the beam phasor to its equilibrium value. It can be done either by tracking a “frozen” beam distribution or more efficiently by using approximate or exact formulas.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400" dirty="0"/>
                  <a:t>The formula for the exact phasor evolution of a “frozen” beam distribution over a turn of duration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dirty="0"/>
                  <a:t> is given by (mbtrack2):</a:t>
                </a:r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03725B9F-6879-44AA-9098-6D418A5A7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3411014"/>
                <a:ext cx="10945216" cy="738664"/>
              </a:xfrm>
              <a:prstGeom prst="rect">
                <a:avLst/>
              </a:prstGeom>
              <a:blipFill>
                <a:blip r:embed="rId2"/>
                <a:stretch>
                  <a:fillRect l="-56" t="-1653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>
            <a:extLst>
              <a:ext uri="{FF2B5EF4-FFF2-40B4-BE49-F238E27FC236}">
                <a16:creationId xmlns:a16="http://schemas.microsoft.com/office/drawing/2014/main" id="{D9D4ABC1-3F1E-4A3E-802D-1E9CA8E9372D}"/>
              </a:ext>
            </a:extLst>
          </p:cNvPr>
          <p:cNvSpPr txBox="1"/>
          <p:nvPr/>
        </p:nvSpPr>
        <p:spPr>
          <a:xfrm>
            <a:off x="1631504" y="1065531"/>
            <a:ext cx="6264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Comment about the multi-turn wake vs phasor implementation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A243B3D-9414-4E48-BFA9-033934A19D41}"/>
              </a:ext>
            </a:extLst>
          </p:cNvPr>
          <p:cNvSpPr txBox="1"/>
          <p:nvPr/>
        </p:nvSpPr>
        <p:spPr>
          <a:xfrm>
            <a:off x="407368" y="1515313"/>
            <a:ext cx="1094521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The phasor formalism has the advantage that you do not need to keep the history of beam (previous beam distributions) to compute the voltage at the present turn.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This is especially important for superconducting cavities for which the filling time order of magnitude is seconds (so potentially ~100 000 turns).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The multi-turn wake implementation is not limited to resonators (and might be a bit more robust in some cases).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0BEB59E-A714-4422-8BB0-9D1371C96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94" y="4726208"/>
            <a:ext cx="5552735" cy="71648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A655F25-47AF-46F2-A5AC-81F97CE5E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5385" y="4781676"/>
            <a:ext cx="3911122" cy="60554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5F7C883-3599-4BDB-ACA0-CBBE951DA40C}"/>
              </a:ext>
            </a:extLst>
          </p:cNvPr>
          <p:cNvSpPr txBox="1"/>
          <p:nvPr/>
        </p:nvSpPr>
        <p:spPr>
          <a:xfrm>
            <a:off x="6305594" y="493216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with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DE39EF3-26E4-4C9E-A1A9-6B4883FAC62C}"/>
              </a:ext>
            </a:extLst>
          </p:cNvPr>
          <p:cNvSpPr txBox="1"/>
          <p:nvPr/>
        </p:nvSpPr>
        <p:spPr>
          <a:xfrm>
            <a:off x="2359573" y="4340133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Bin number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A3DFA99-18AF-4F0D-8D4A-B65522EB2C1C}"/>
              </a:ext>
            </a:extLst>
          </p:cNvPr>
          <p:cNvSpPr txBox="1"/>
          <p:nvPr/>
        </p:nvSpPr>
        <p:spPr>
          <a:xfrm>
            <a:off x="3987526" y="4340132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Bunch number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4612903-5B55-42B1-B3AF-68298FC2ED19}"/>
              </a:ext>
            </a:extLst>
          </p:cNvPr>
          <p:cNvSpPr txBox="1"/>
          <p:nvPr/>
        </p:nvSpPr>
        <p:spPr>
          <a:xfrm>
            <a:off x="7721322" y="5387223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Distance between bunch j and </a:t>
            </a:r>
            <a:r>
              <a:rPr lang="en-US" sz="1400" dirty="0" err="1"/>
              <a:t>and</a:t>
            </a:r>
            <a:r>
              <a:rPr lang="en-US" sz="1400" dirty="0"/>
              <a:t> (j+1)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F21D403-E7B3-44C6-8855-37203F651B27}"/>
              </a:ext>
            </a:extLst>
          </p:cNvPr>
          <p:cNvSpPr txBox="1"/>
          <p:nvPr/>
        </p:nvSpPr>
        <p:spPr>
          <a:xfrm>
            <a:off x="10409573" y="524950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Distance between two bins in bunch j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6152FF76-FEF9-451C-BF55-07B9DE174FD3}"/>
              </a:ext>
            </a:extLst>
          </p:cNvPr>
          <p:cNvCxnSpPr>
            <a:cxnSpLocks/>
          </p:cNvCxnSpPr>
          <p:nvPr/>
        </p:nvCxnSpPr>
        <p:spPr>
          <a:xfrm flipH="1">
            <a:off x="3943749" y="4604947"/>
            <a:ext cx="343726" cy="17672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F104B0E3-1178-4356-B753-9C7241A53128}"/>
              </a:ext>
            </a:extLst>
          </p:cNvPr>
          <p:cNvCxnSpPr>
            <a:cxnSpLocks/>
          </p:cNvCxnSpPr>
          <p:nvPr/>
        </p:nvCxnSpPr>
        <p:spPr>
          <a:xfrm>
            <a:off x="3399630" y="4598694"/>
            <a:ext cx="166554" cy="1829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4C997882-C6FA-44FD-89D3-5C9CDF215882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8657426" y="5162987"/>
            <a:ext cx="430836" cy="2242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DB653C5A-DFF9-432D-AA7F-F6B4DDCE2FA1}"/>
              </a:ext>
            </a:extLst>
          </p:cNvPr>
          <p:cNvCxnSpPr>
            <a:cxnSpLocks/>
          </p:cNvCxnSpPr>
          <p:nvPr/>
        </p:nvCxnSpPr>
        <p:spPr>
          <a:xfrm flipH="1" flipV="1">
            <a:off x="10816454" y="5162987"/>
            <a:ext cx="209117" cy="3083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40BC4B9D-50BB-40C1-BBE7-5686E0C9501B}"/>
              </a:ext>
            </a:extLst>
          </p:cNvPr>
          <p:cNvCxnSpPr>
            <a:cxnSpLocks/>
            <a:stCxn id="36" idx="1"/>
          </p:cNvCxnSpPr>
          <p:nvPr/>
        </p:nvCxnSpPr>
        <p:spPr>
          <a:xfrm flipH="1" flipV="1">
            <a:off x="4348083" y="5280013"/>
            <a:ext cx="347691" cy="4242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5AA19FF2-D404-49F3-B3F2-2805BCE8E892}"/>
              </a:ext>
            </a:extLst>
          </p:cNvPr>
          <p:cNvSpPr txBox="1"/>
          <p:nvPr/>
        </p:nvSpPr>
        <p:spPr>
          <a:xfrm>
            <a:off x="4695774" y="544269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MP charge in bin k of bunch j</a:t>
            </a:r>
          </a:p>
        </p:txBody>
      </p:sp>
    </p:spTree>
    <p:extLst>
      <p:ext uri="{BB962C8B-B14F-4D97-AF65-F5344CB8AC3E}">
        <p14:creationId xmlns:p14="http://schemas.microsoft.com/office/powerpoint/2010/main" val="1431876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31FC8C-2ACF-448C-B513-AA527FAF2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21E0900-3DEB-44A5-9FC9-F4FE2920F1B2}"/>
              </a:ext>
            </a:extLst>
          </p:cNvPr>
          <p:cNvSpPr txBox="1"/>
          <p:nvPr/>
        </p:nvSpPr>
        <p:spPr>
          <a:xfrm>
            <a:off x="1631504" y="1023942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Simulation set-up</a:t>
            </a:r>
          </a:p>
        </p:txBody>
      </p:sp>
      <p:sp>
        <p:nvSpPr>
          <p:cNvPr id="41" name="Titre 1">
            <a:extLst>
              <a:ext uri="{FF2B5EF4-FFF2-40B4-BE49-F238E27FC236}">
                <a16:creationId xmlns:a16="http://schemas.microsoft.com/office/drawing/2014/main" id="{78B7EB0A-7F11-4323-A581-AC8A85233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838" y="193675"/>
            <a:ext cx="9663112" cy="565150"/>
          </a:xfrm>
        </p:spPr>
        <p:txBody>
          <a:bodyPr/>
          <a:lstStyle/>
          <a:p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Beam loading using the phasor method in </a:t>
            </a:r>
            <a:r>
              <a:rPr lang="en-GB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mbtrack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A1C8215-16BE-45A9-BD5B-551F96AA2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808" y="1023942"/>
            <a:ext cx="2649251" cy="137169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660D334-4276-4362-BE87-DB63B31FA8C4}"/>
              </a:ext>
            </a:extLst>
          </p:cNvPr>
          <p:cNvSpPr txBox="1"/>
          <p:nvPr/>
        </p:nvSpPr>
        <p:spPr>
          <a:xfrm>
            <a:off x="263352" y="1448178"/>
            <a:ext cx="8280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How to set-up the different parameters (detuning, generator voltage and phase) to get the total “cavity” voltage and phase that you want in your active cavity 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CB99B5A-9410-4830-A3B6-EF03E2750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3714242"/>
            <a:ext cx="4622321" cy="114708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8B8E864-5D70-4B29-A9AE-43A7679E59C9}"/>
              </a:ext>
            </a:extLst>
          </p:cNvPr>
          <p:cNvSpPr txBox="1"/>
          <p:nvPr/>
        </p:nvSpPr>
        <p:spPr>
          <a:xfrm>
            <a:off x="695400" y="2348880"/>
            <a:ext cx="68407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/>
              <a:t>Set the tuning angle/detuning, can be set to optimal detuning (minimum generator power) or arbitrary: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Compute the generator power: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Compute the generator voltage and phase at resonance: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Set the generator voltage and phase: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8236D9C-BB08-4C48-9D06-72D359E95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696" y="2876813"/>
            <a:ext cx="2010056" cy="48584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2D73508-B007-400C-A879-54B5B1B532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554" y="5455832"/>
            <a:ext cx="2381379" cy="4811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72C091A4-7C15-431B-B789-6433B279B56F}"/>
                  </a:ext>
                </a:extLst>
              </p:cNvPr>
              <p:cNvSpPr txBox="1"/>
              <p:nvPr/>
            </p:nvSpPr>
            <p:spPr>
              <a:xfrm>
                <a:off x="1589850" y="6349956"/>
                <a:ext cx="1111586" cy="232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𝑔𝑟</m:t>
                          </m:r>
                        </m:sub>
                      </m:sSub>
                      <m:func>
                        <m:func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72C091A4-7C15-431B-B789-6433B279B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850" y="6349956"/>
                <a:ext cx="1111586" cy="232949"/>
              </a:xfrm>
              <a:prstGeom prst="rect">
                <a:avLst/>
              </a:prstGeom>
              <a:blipFill>
                <a:blip r:embed="rId6"/>
                <a:stretch>
                  <a:fillRect l="-2747" r="-3846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5546509B-84C1-4753-B478-6C9206F0F20D}"/>
                  </a:ext>
                </a:extLst>
              </p:cNvPr>
              <p:cNvSpPr txBox="1"/>
              <p:nvPr/>
            </p:nvSpPr>
            <p:spPr>
              <a:xfrm>
                <a:off x="3793206" y="6370285"/>
                <a:ext cx="1124026" cy="232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𝑔𝑟</m:t>
                          </m:r>
                        </m:sub>
                      </m:sSub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5546509B-84C1-4753-B478-6C9206F0F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206" y="6370285"/>
                <a:ext cx="1124026" cy="232949"/>
              </a:xfrm>
              <a:prstGeom prst="rect">
                <a:avLst/>
              </a:prstGeom>
              <a:blipFill>
                <a:blip r:embed="rId7"/>
                <a:stretch>
                  <a:fillRect l="-4324" r="-3784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F268F7E1-C7E5-439A-99E4-016E170D8175}"/>
                  </a:ext>
                </a:extLst>
              </p:cNvPr>
              <p:cNvSpPr txBox="1"/>
              <p:nvPr/>
            </p:nvSpPr>
            <p:spPr>
              <a:xfrm>
                <a:off x="3670819" y="5455832"/>
                <a:ext cx="4615045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𝑔𝑟</m:t>
                          </m:r>
                        </m:sub>
                      </m:sSub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𝑎𝑟𝑐𝑡𝑟𝑎𝑛</m:t>
                      </m:r>
                      <m:d>
                        <m:d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func>
                            <m:func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sz="1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func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𝑏𝑟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FR" sz="14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fr-F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400" b="0" i="1" smtClean="0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FR" sz="14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fr-F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400" b="0" i="1" smtClean="0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sSub>
                                <m:sSubPr>
                                  <m:ctrlP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FR" sz="14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fr-F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400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𝑏𝑟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fr-F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sz="1400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fr-FR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func>
                            </m:den>
                          </m:f>
                        </m:e>
                      </m:d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F268F7E1-C7E5-439A-99E4-016E170D8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819" y="5455832"/>
                <a:ext cx="4615045" cy="484043"/>
              </a:xfrm>
              <a:prstGeom prst="rect">
                <a:avLst/>
              </a:prstGeom>
              <a:blipFill>
                <a:blip r:embed="rId8"/>
                <a:stretch>
                  <a:fillRect b="-1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C4B5F1AA-8562-4314-8335-DECE3329AE37}"/>
                  </a:ext>
                </a:extLst>
              </p:cNvPr>
              <p:cNvSpPr txBox="1"/>
              <p:nvPr/>
            </p:nvSpPr>
            <p:spPr>
              <a:xfrm>
                <a:off x="156802" y="2030574"/>
                <a:ext cx="72728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Assuming uniform filling at beam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dirty="0"/>
                  <a:t>, but gives good enough results in most cases:</a:t>
                </a: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C4B5F1AA-8562-4314-8335-DECE3329A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02" y="2030574"/>
                <a:ext cx="7272808" cy="307777"/>
              </a:xfrm>
              <a:prstGeom prst="rect">
                <a:avLst/>
              </a:prstGeom>
              <a:blipFill>
                <a:blip r:embed="rId9"/>
                <a:stretch>
                  <a:fillRect l="-251"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Image 21">
            <a:extLst>
              <a:ext uri="{FF2B5EF4-FFF2-40B4-BE49-F238E27FC236}">
                <a16:creationId xmlns:a16="http://schemas.microsoft.com/office/drawing/2014/main" id="{C636C56A-6C4B-42ED-8A60-93CF24451C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56974" y="2638202"/>
            <a:ext cx="4963610" cy="25124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250B47D6-C065-4C41-9EE3-DA0E0396A911}"/>
                  </a:ext>
                </a:extLst>
              </p:cNvPr>
              <p:cNvSpPr txBox="1"/>
              <p:nvPr/>
            </p:nvSpPr>
            <p:spPr>
              <a:xfrm>
                <a:off x="4178009" y="2892524"/>
                <a:ext cx="1184683" cy="454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𝑏𝑟</m:t>
                          </m:r>
                        </m:sub>
                      </m:sSub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sSub>
                                <m:sSubPr>
                                  <m:ctrlP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250B47D6-C065-4C41-9EE3-DA0E0396A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009" y="2892524"/>
                <a:ext cx="1184683" cy="454420"/>
              </a:xfrm>
              <a:prstGeom prst="rect">
                <a:avLst/>
              </a:prstGeom>
              <a:blipFill>
                <a:blip r:embed="rId11"/>
                <a:stretch>
                  <a:fillRect l="-2564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1358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B7C167-7A99-4726-B085-3C2A097C5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Benchmark: </a:t>
            </a:r>
            <a:r>
              <a:rPr lang="en-US" dirty="0" err="1"/>
              <a:t>mbtrack</a:t>
            </a:r>
            <a:r>
              <a:rPr lang="en-US" dirty="0"/>
              <a:t> (N. Yamamoto)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2C75AD-7568-4667-A582-12F97CAAA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7" name="図 9">
            <a:extLst>
              <a:ext uri="{FF2B5EF4-FFF2-40B4-BE49-F238E27FC236}">
                <a16:creationId xmlns:a16="http://schemas.microsoft.com/office/drawing/2014/main" id="{7FEE9483-C777-437B-9FA8-E28BD06ABF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00" b="59012"/>
          <a:stretch/>
        </p:blipFill>
        <p:spPr>
          <a:xfrm>
            <a:off x="3434559" y="3556610"/>
            <a:ext cx="4482805" cy="2710205"/>
          </a:xfrm>
          <a:prstGeom prst="rect">
            <a:avLst/>
          </a:prstGeom>
        </p:spPr>
      </p:pic>
      <p:sp>
        <p:nvSpPr>
          <p:cNvPr id="8" name="テキスト ボックス 10">
            <a:extLst>
              <a:ext uri="{FF2B5EF4-FFF2-40B4-BE49-F238E27FC236}">
                <a16:creationId xmlns:a16="http://schemas.microsoft.com/office/drawing/2014/main" id="{40071097-427D-44A0-88A9-E57C105F050F}"/>
              </a:ext>
            </a:extLst>
          </p:cNvPr>
          <p:cNvSpPr txBox="1"/>
          <p:nvPr/>
        </p:nvSpPr>
        <p:spPr>
          <a:xfrm>
            <a:off x="5168873" y="6142224"/>
            <a:ext cx="26159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/>
              <a:t>*</a:t>
            </a:r>
            <a:r>
              <a:rPr lang="en-US" altLang="ja-JP" sz="1200" dirty="0"/>
              <a:t>M. </a:t>
            </a:r>
            <a:r>
              <a:rPr lang="en-US" altLang="ja-JP" sz="1200" dirty="0" err="1"/>
              <a:t>Pedrozzi</a:t>
            </a:r>
            <a:r>
              <a:rPr lang="en-US" altLang="ja-JP" sz="1200" dirty="0"/>
              <a:t>, </a:t>
            </a:r>
            <a:r>
              <a:rPr lang="it-IT" altLang="ja-JP" sz="1200" dirty="0"/>
              <a:t>et al.</a:t>
            </a:r>
            <a:r>
              <a:rPr lang="en-US" altLang="ja-JP" sz="1200" dirty="0"/>
              <a:t>, SRF03 (2003) p. 91</a:t>
            </a:r>
          </a:p>
        </p:txBody>
      </p:sp>
      <p:pic>
        <p:nvPicPr>
          <p:cNvPr id="9" name="Picture 2" descr="C:\Users\yamamoto\Documents\MobaXterm\home\181018\sls338.png">
            <a:extLst>
              <a:ext uri="{FF2B5EF4-FFF2-40B4-BE49-F238E27FC236}">
                <a16:creationId xmlns:a16="http://schemas.microsoft.com/office/drawing/2014/main" id="{F367927A-60DB-40B3-BCA5-98751C068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040" y="3511182"/>
            <a:ext cx="4163360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F4D37F9-6A13-4861-BA24-5B0EBA915536}"/>
              </a:ext>
            </a:extLst>
          </p:cNvPr>
          <p:cNvSpPr txBox="1"/>
          <p:nvPr/>
        </p:nvSpPr>
        <p:spPr>
          <a:xfrm>
            <a:off x="9803779" y="4040081"/>
            <a:ext cx="799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189 </a:t>
            </a:r>
            <a:r>
              <a:rPr lang="en-GB" b="1" dirty="0" err="1">
                <a:solidFill>
                  <a:srgbClr val="FF0000"/>
                </a:solidFill>
              </a:rPr>
              <a:t>ps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15BB949-CACB-4377-A00D-36D8BD0B5076}"/>
              </a:ext>
            </a:extLst>
          </p:cNvPr>
          <p:cNvSpPr txBox="1"/>
          <p:nvPr/>
        </p:nvSpPr>
        <p:spPr>
          <a:xfrm>
            <a:off x="8680444" y="4183208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Phase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40D79353-FAF0-408D-B2B5-42684C8CB29C}"/>
              </a:ext>
            </a:extLst>
          </p:cNvPr>
          <p:cNvCxnSpPr/>
          <p:nvPr/>
        </p:nvCxnSpPr>
        <p:spPr>
          <a:xfrm>
            <a:off x="9771264" y="3833349"/>
            <a:ext cx="0" cy="1440160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2C3EED7A-719E-4412-A9BB-26D5E84B861A}"/>
              </a:ext>
            </a:extLst>
          </p:cNvPr>
          <p:cNvSpPr txBox="1"/>
          <p:nvPr/>
        </p:nvSpPr>
        <p:spPr>
          <a:xfrm>
            <a:off x="8728833" y="5391462"/>
            <a:ext cx="832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Length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4FE6AEC-DD7B-4D61-995C-43A2BEBADF91}"/>
              </a:ext>
            </a:extLst>
          </p:cNvPr>
          <p:cNvSpPr txBox="1"/>
          <p:nvPr/>
        </p:nvSpPr>
        <p:spPr>
          <a:xfrm>
            <a:off x="5447928" y="3613293"/>
            <a:ext cx="2232248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Experimental result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0FB4084-C6DE-466B-968A-4E63D5AB4336}"/>
              </a:ext>
            </a:extLst>
          </p:cNvPr>
          <p:cNvSpPr txBox="1"/>
          <p:nvPr/>
        </p:nvSpPr>
        <p:spPr>
          <a:xfrm>
            <a:off x="10184399" y="3648683"/>
            <a:ext cx="1734001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“mbtrack” result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4914D5FC-A727-4D8E-A6C9-D6A8450469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49" y="3607170"/>
            <a:ext cx="3304428" cy="259820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8067421-FA84-4D7F-916D-6212A4E004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0444" y="1622192"/>
            <a:ext cx="3327398" cy="131079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1D8FA0E-49BD-4C64-A6FD-FD3FFB141E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838" y="1726295"/>
            <a:ext cx="4708371" cy="809554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94FAC590-4425-4AAD-B08E-73CBA5889275}"/>
              </a:ext>
            </a:extLst>
          </p:cNvPr>
          <p:cNvSpPr txBox="1"/>
          <p:nvPr/>
        </p:nvSpPr>
        <p:spPr>
          <a:xfrm>
            <a:off x="839416" y="3305046"/>
            <a:ext cx="1832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DC Robinson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F12A3E8-BA4C-4E4D-B196-BCB625E5515C}"/>
              </a:ext>
            </a:extLst>
          </p:cNvPr>
          <p:cNvSpPr txBox="1"/>
          <p:nvPr/>
        </p:nvSpPr>
        <p:spPr>
          <a:xfrm>
            <a:off x="1520149" y="838521"/>
            <a:ext cx="8664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mbtrack</a:t>
            </a:r>
            <a:r>
              <a:rPr lang="en-US" sz="1600" b="1" dirty="0"/>
              <a:t> has been widely benchmarked against theory and (a bit) against experiment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AE49BB0-C1E6-4D50-990B-061388177008}"/>
              </a:ext>
            </a:extLst>
          </p:cNvPr>
          <p:cNvSpPr txBox="1"/>
          <p:nvPr/>
        </p:nvSpPr>
        <p:spPr>
          <a:xfrm>
            <a:off x="6609378" y="3226966"/>
            <a:ext cx="2615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Transient beam loading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BEB22B3-F324-4BA0-A16A-C089512C27A3}"/>
              </a:ext>
            </a:extLst>
          </p:cNvPr>
          <p:cNvSpPr txBox="1"/>
          <p:nvPr/>
        </p:nvSpPr>
        <p:spPr>
          <a:xfrm>
            <a:off x="9144941" y="1257454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AC Robinson &amp; HOM</a:t>
            </a:r>
          </a:p>
        </p:txBody>
      </p:sp>
      <p:pic>
        <p:nvPicPr>
          <p:cNvPr id="27" name="Picture 2" descr="C:\Users\yamamoto\Documents\MobaXterm\home\181022\TM011AMP.png">
            <a:extLst>
              <a:ext uri="{FF2B5EF4-FFF2-40B4-BE49-F238E27FC236}">
                <a16:creationId xmlns:a16="http://schemas.microsoft.com/office/drawing/2014/main" id="{04A4885C-2339-4B86-84CC-552006A05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272" y="1350583"/>
            <a:ext cx="2700593" cy="189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96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B7C167-7A99-4726-B085-3C2A097C5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Benchmark: mbtrack2 vs elegant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2C75AD-7568-4667-A582-12F97CAAA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22D1206-F2D7-445B-AC2E-01D68D67F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814" y="3967546"/>
            <a:ext cx="2063307" cy="135825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7AB8B86-66C0-4A39-9D1F-47D2F305C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013" y="4004554"/>
            <a:ext cx="1971157" cy="128423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1180D2F-580C-46E7-BE8A-A792025F1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9636" y="4041563"/>
            <a:ext cx="1948503" cy="128424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AF1D8BB-2682-4F07-B05B-483B268B88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8468" y="4041563"/>
            <a:ext cx="1958099" cy="128424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B40868A-CCD6-4B6F-9454-844A7185E2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6525" y="4041563"/>
            <a:ext cx="1936089" cy="128424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02B77D1-01B8-4E40-B968-A5742C6E53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626" y="5325803"/>
            <a:ext cx="1836732" cy="135825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C03F0DD-F82C-4600-A006-6DA818350B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7865" y="5325803"/>
            <a:ext cx="1888008" cy="135825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0484DA2-7F46-4F5C-9A6E-0629A919F2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7017" y="5303734"/>
            <a:ext cx="1829363" cy="135825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85897BB4-7778-45C3-B4F2-2E4BDFE718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87181" y="5310670"/>
            <a:ext cx="1849344" cy="1358258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3965FDE2-F94C-4606-B8CA-D361C122BD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24392" y="5333165"/>
            <a:ext cx="1848222" cy="1358257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6A625C83-4474-4A6D-B96C-353FDD153E70}"/>
              </a:ext>
            </a:extLst>
          </p:cNvPr>
          <p:cNvSpPr txBox="1"/>
          <p:nvPr/>
        </p:nvSpPr>
        <p:spPr>
          <a:xfrm>
            <a:off x="204953" y="446200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mbtrack2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1CC9621-397C-4935-867A-0290E6C29EE6}"/>
              </a:ext>
            </a:extLst>
          </p:cNvPr>
          <p:cNvSpPr txBox="1"/>
          <p:nvPr/>
        </p:nvSpPr>
        <p:spPr>
          <a:xfrm>
            <a:off x="491229" y="580961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elegant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19B7413-C6FC-45E6-BA49-CAEB0FD31C66}"/>
              </a:ext>
            </a:extLst>
          </p:cNvPr>
          <p:cNvSpPr txBox="1"/>
          <p:nvPr/>
        </p:nvSpPr>
        <p:spPr>
          <a:xfrm>
            <a:off x="1847528" y="357301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Bunch n°0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A33BF68-018A-4C51-A0CF-5B5C0F7CA376}"/>
              </a:ext>
            </a:extLst>
          </p:cNvPr>
          <p:cNvSpPr txBox="1"/>
          <p:nvPr/>
        </p:nvSpPr>
        <p:spPr>
          <a:xfrm>
            <a:off x="3717192" y="3573016"/>
            <a:ext cx="160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Bunch n°100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52C657E-EC1E-483F-B982-7FB83AF842FA}"/>
              </a:ext>
            </a:extLst>
          </p:cNvPr>
          <p:cNvSpPr txBox="1"/>
          <p:nvPr/>
        </p:nvSpPr>
        <p:spPr>
          <a:xfrm>
            <a:off x="5747021" y="3573016"/>
            <a:ext cx="160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Bunch n°200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6D25492-D3FF-4697-AC6E-8B3243886471}"/>
              </a:ext>
            </a:extLst>
          </p:cNvPr>
          <p:cNvSpPr txBox="1"/>
          <p:nvPr/>
        </p:nvSpPr>
        <p:spPr>
          <a:xfrm>
            <a:off x="7711602" y="3569801"/>
            <a:ext cx="160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Bunch n°300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384B409E-AEB9-4FB6-BDC3-0AA729F57BEF}"/>
              </a:ext>
            </a:extLst>
          </p:cNvPr>
          <p:cNvSpPr txBox="1"/>
          <p:nvPr/>
        </p:nvSpPr>
        <p:spPr>
          <a:xfrm>
            <a:off x="9741431" y="3559471"/>
            <a:ext cx="160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Bunch n°400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5AE8C1A5-0041-4A91-8FB4-66013462A0B6}"/>
              </a:ext>
            </a:extLst>
          </p:cNvPr>
          <p:cNvSpPr txBox="1"/>
          <p:nvPr/>
        </p:nvSpPr>
        <p:spPr>
          <a:xfrm>
            <a:off x="1524626" y="941400"/>
            <a:ext cx="8664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Benchmark of mbtrack2 vs elegant with SOLEIL II parameters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EA32A8F7-D625-4BD1-8328-89E34FE501F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0256" y="1323541"/>
            <a:ext cx="3261967" cy="2220187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24CBF570-310D-47F6-BD42-51A8142B5FD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15880" y="1386144"/>
            <a:ext cx="3261967" cy="2119867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8A3054BE-283E-4F3D-AFFA-0932285589EB}"/>
              </a:ext>
            </a:extLst>
          </p:cNvPr>
          <p:cNvSpPr txBox="1"/>
          <p:nvPr/>
        </p:nvSpPr>
        <p:spPr>
          <a:xfrm>
            <a:off x="9070140" y="2504230"/>
            <a:ext cx="1922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RMS bunch length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C108A782-6BDD-4F6C-84FF-85A42D8A12AA}"/>
              </a:ext>
            </a:extLst>
          </p:cNvPr>
          <p:cNvSpPr txBox="1"/>
          <p:nvPr/>
        </p:nvSpPr>
        <p:spPr>
          <a:xfrm>
            <a:off x="5585941" y="2508388"/>
            <a:ext cx="1922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Center of mass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7BF9D4B6-F3D1-4D0C-86AB-221B045B1E17}"/>
              </a:ext>
            </a:extLst>
          </p:cNvPr>
          <p:cNvSpPr txBox="1"/>
          <p:nvPr/>
        </p:nvSpPr>
        <p:spPr>
          <a:xfrm>
            <a:off x="69867" y="1326140"/>
            <a:ext cx="45228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SOLEIL II parameters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500 mA beam with 10 empty buckets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Using “ideal” main cavity (because I am elegant beginner …)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SC passive 4</a:t>
            </a:r>
            <a:r>
              <a:rPr lang="en-US" sz="1400" baseline="30000" dirty="0"/>
              <a:t>th</a:t>
            </a:r>
            <a:r>
              <a:rPr lang="en-US" sz="1400" dirty="0"/>
              <a:t> harmonic cavity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EBE58714-2BFB-46EE-9541-9A4857D3049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38504" y="2130586"/>
            <a:ext cx="2077376" cy="755409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579D040A-A792-49E2-B8F7-9831081EC4D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9336" y="3013390"/>
            <a:ext cx="5027235" cy="50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37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B7C167-7A99-4726-B085-3C2A097C5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Benchmark: ALS-U with l=1 instability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2C75AD-7568-4667-A582-12F97CAAA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19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C19E056-31CF-42F9-B782-439B23B3D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285" y="3913365"/>
            <a:ext cx="3770255" cy="253820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8E614AE-371E-4328-8AC5-E9746D52B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384" y="1218042"/>
            <a:ext cx="3541291" cy="253079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874D5EF-0910-49DD-A83F-E5333D2CABEF}"/>
              </a:ext>
            </a:extLst>
          </p:cNvPr>
          <p:cNvSpPr txBox="1"/>
          <p:nvPr/>
        </p:nvSpPr>
        <p:spPr>
          <a:xfrm>
            <a:off x="217493" y="1320637"/>
            <a:ext cx="7197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Benchmark the l=1 instability / PTBL using the parameters from M. </a:t>
            </a:r>
            <a:r>
              <a:rPr lang="en-US" sz="1600" b="1" dirty="0" err="1"/>
              <a:t>Venturini</a:t>
            </a:r>
            <a:r>
              <a:rPr lang="en-US" sz="1600" b="1" dirty="0"/>
              <a:t> paper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00CAA2D-EAC6-4558-BE73-65629863E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6" y="2324812"/>
            <a:ext cx="5065765" cy="84279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789F770-26AD-4693-9E47-D7B99748A63A}"/>
              </a:ext>
            </a:extLst>
          </p:cNvPr>
          <p:cNvSpPr txBox="1"/>
          <p:nvPr/>
        </p:nvSpPr>
        <p:spPr>
          <a:xfrm>
            <a:off x="8328268" y="83368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mbtrack2: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BE60D78-D2E4-4F57-8F45-65F3772BC0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627" y="3748837"/>
            <a:ext cx="6030004" cy="2057592"/>
          </a:xfrm>
          <a:prstGeom prst="rect">
            <a:avLst/>
          </a:prstGeom>
        </p:spPr>
      </p:pic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14DEDA9C-2C63-4E8C-8439-9449A7B3A755}"/>
              </a:ext>
            </a:extLst>
          </p:cNvPr>
          <p:cNvCxnSpPr/>
          <p:nvPr/>
        </p:nvCxnSpPr>
        <p:spPr>
          <a:xfrm flipV="1">
            <a:off x="1546103" y="3927243"/>
            <a:ext cx="0" cy="138784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AE391A1C-3C3C-40B4-B330-E602F4491E92}"/>
              </a:ext>
            </a:extLst>
          </p:cNvPr>
          <p:cNvCxnSpPr/>
          <p:nvPr/>
        </p:nvCxnSpPr>
        <p:spPr>
          <a:xfrm flipV="1">
            <a:off x="4426423" y="3927243"/>
            <a:ext cx="0" cy="138784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FB556EA8-B297-428D-84CF-3C2EF01741AE}"/>
              </a:ext>
            </a:extLst>
          </p:cNvPr>
          <p:cNvCxnSpPr>
            <a:cxnSpLocks/>
            <a:stCxn id="26" idx="1"/>
          </p:cNvCxnSpPr>
          <p:nvPr/>
        </p:nvCxnSpPr>
        <p:spPr>
          <a:xfrm flipH="1" flipV="1">
            <a:off x="1598167" y="5198492"/>
            <a:ext cx="380514" cy="10082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1D09D25C-1754-4004-80BE-2B3A64BD3AA2}"/>
              </a:ext>
            </a:extLst>
          </p:cNvPr>
          <p:cNvCxnSpPr>
            <a:cxnSpLocks/>
            <a:stCxn id="26" idx="0"/>
          </p:cNvCxnSpPr>
          <p:nvPr/>
        </p:nvCxnSpPr>
        <p:spPr>
          <a:xfrm flipV="1">
            <a:off x="3598861" y="5089710"/>
            <a:ext cx="827562" cy="9631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29111225-5CBB-43CC-9DA1-8C1805E7B611}"/>
              </a:ext>
            </a:extLst>
          </p:cNvPr>
          <p:cNvSpPr txBox="1"/>
          <p:nvPr/>
        </p:nvSpPr>
        <p:spPr>
          <a:xfrm>
            <a:off x="1978681" y="6052852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Tuning angle for tracking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9FF4838-2CDD-4C14-9D88-36BE242DCC46}"/>
              </a:ext>
            </a:extLst>
          </p:cNvPr>
          <p:cNvSpPr txBox="1"/>
          <p:nvPr/>
        </p:nvSpPr>
        <p:spPr>
          <a:xfrm>
            <a:off x="4349589" y="6026892"/>
            <a:ext cx="3578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Only harmonic cavity w/ beam loading as no parameters for main cavity (ideal cavity) </a:t>
            </a:r>
          </a:p>
        </p:txBody>
      </p:sp>
    </p:spTree>
    <p:extLst>
      <p:ext uri="{BB962C8B-B14F-4D97-AF65-F5344CB8AC3E}">
        <p14:creationId xmlns:p14="http://schemas.microsoft.com/office/powerpoint/2010/main" val="1910244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Warning …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31FC8C-2ACF-448C-B513-AA527FAF2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3662A88-B790-4254-A5CD-705B691DC214}"/>
              </a:ext>
            </a:extLst>
          </p:cNvPr>
          <p:cNvSpPr txBox="1"/>
          <p:nvPr/>
        </p:nvSpPr>
        <p:spPr>
          <a:xfrm>
            <a:off x="695400" y="3774126"/>
            <a:ext cx="10564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If your favorite code/theory/method is not mentioned, sorry about it but it is difficult to be exhaustive ... </a:t>
            </a:r>
          </a:p>
          <a:p>
            <a:pPr algn="ctr"/>
            <a:r>
              <a:rPr lang="en-US" dirty="0"/>
              <a:t>Please tell me about it after the talk!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E42CF81-18F8-4CE8-882D-A7D3024719E9}"/>
              </a:ext>
            </a:extLst>
          </p:cNvPr>
          <p:cNvSpPr txBox="1"/>
          <p:nvPr/>
        </p:nvSpPr>
        <p:spPr>
          <a:xfrm>
            <a:off x="1765272" y="230100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examples come from my personal (i.e. limited) experience.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 am the (main) developer of mbtrack2 so many examples are from/about </a:t>
            </a:r>
            <a:r>
              <a:rPr lang="en-US" sz="1600" dirty="0" err="1"/>
              <a:t>mbtrack</a:t>
            </a:r>
            <a:r>
              <a:rPr lang="en-US" sz="1600" dirty="0"/>
              <a:t> or mbtrack2.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97F7EA4-F69A-455D-9782-BC05EB8C16B2}"/>
              </a:ext>
            </a:extLst>
          </p:cNvPr>
          <p:cNvSpPr txBox="1"/>
          <p:nvPr/>
        </p:nvSpPr>
        <p:spPr>
          <a:xfrm>
            <a:off x="982748" y="1998047"/>
            <a:ext cx="61042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This talk is rather partial as: </a:t>
            </a:r>
          </a:p>
        </p:txBody>
      </p:sp>
    </p:spTree>
    <p:extLst>
      <p:ext uri="{BB962C8B-B14F-4D97-AF65-F5344CB8AC3E}">
        <p14:creationId xmlns:p14="http://schemas.microsoft.com/office/powerpoint/2010/main" val="1990879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B7C167-7A99-4726-B085-3C2A097C5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Benchmark: ALS-U with l=1 instability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2C75AD-7568-4667-A582-12F97CAAA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874D5EF-0910-49DD-A83F-E5333D2CABEF}"/>
              </a:ext>
            </a:extLst>
          </p:cNvPr>
          <p:cNvSpPr txBox="1"/>
          <p:nvPr/>
        </p:nvSpPr>
        <p:spPr>
          <a:xfrm>
            <a:off x="217493" y="1320637"/>
            <a:ext cx="7197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Benchmark the l=1 instability / PTBL using the parameters from M. </a:t>
            </a:r>
            <a:r>
              <a:rPr lang="en-US" sz="1600" b="1" dirty="0" err="1"/>
              <a:t>Venturini</a:t>
            </a:r>
            <a:r>
              <a:rPr lang="en-US" sz="1600" b="1" dirty="0"/>
              <a:t> paper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00CAA2D-EAC6-4558-BE73-65629863E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2324812"/>
            <a:ext cx="5065765" cy="84279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789F770-26AD-4693-9E47-D7B99748A63A}"/>
              </a:ext>
            </a:extLst>
          </p:cNvPr>
          <p:cNvSpPr txBox="1"/>
          <p:nvPr/>
        </p:nvSpPr>
        <p:spPr>
          <a:xfrm>
            <a:off x="8328268" y="83368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mbtrack2: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BE60D78-D2E4-4F57-8F45-65F3772BC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27" y="3748837"/>
            <a:ext cx="6030004" cy="2057592"/>
          </a:xfrm>
          <a:prstGeom prst="rect">
            <a:avLst/>
          </a:prstGeom>
        </p:spPr>
      </p:pic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14DEDA9C-2C63-4E8C-8439-9449A7B3A755}"/>
              </a:ext>
            </a:extLst>
          </p:cNvPr>
          <p:cNvCxnSpPr/>
          <p:nvPr/>
        </p:nvCxnSpPr>
        <p:spPr>
          <a:xfrm flipV="1">
            <a:off x="1546103" y="3927243"/>
            <a:ext cx="0" cy="138784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AE391A1C-3C3C-40B4-B330-E602F4491E92}"/>
              </a:ext>
            </a:extLst>
          </p:cNvPr>
          <p:cNvCxnSpPr/>
          <p:nvPr/>
        </p:nvCxnSpPr>
        <p:spPr>
          <a:xfrm flipV="1">
            <a:off x="4426423" y="3927243"/>
            <a:ext cx="0" cy="138784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FB556EA8-B297-428D-84CF-3C2EF01741AE}"/>
              </a:ext>
            </a:extLst>
          </p:cNvPr>
          <p:cNvCxnSpPr>
            <a:cxnSpLocks/>
            <a:stCxn id="26" idx="1"/>
          </p:cNvCxnSpPr>
          <p:nvPr/>
        </p:nvCxnSpPr>
        <p:spPr>
          <a:xfrm flipH="1" flipV="1">
            <a:off x="1598167" y="5198492"/>
            <a:ext cx="380514" cy="10082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1D09D25C-1754-4004-80BE-2B3A64BD3AA2}"/>
              </a:ext>
            </a:extLst>
          </p:cNvPr>
          <p:cNvCxnSpPr>
            <a:cxnSpLocks/>
            <a:stCxn id="26" idx="0"/>
          </p:cNvCxnSpPr>
          <p:nvPr/>
        </p:nvCxnSpPr>
        <p:spPr>
          <a:xfrm flipV="1">
            <a:off x="3598861" y="5089710"/>
            <a:ext cx="827562" cy="9631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29111225-5CBB-43CC-9DA1-8C1805E7B611}"/>
              </a:ext>
            </a:extLst>
          </p:cNvPr>
          <p:cNvSpPr txBox="1"/>
          <p:nvPr/>
        </p:nvSpPr>
        <p:spPr>
          <a:xfrm>
            <a:off x="1978681" y="6052852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Tuning angle for tracking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7001F77-3EF9-416C-A4A4-61BF86494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200" y="1320637"/>
            <a:ext cx="3973266" cy="249266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68F51EE-DE1C-4F58-B052-E3A0E4512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200" y="3998979"/>
            <a:ext cx="4161386" cy="239902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E8FEF66C-686D-46B6-92F2-C7E767FDE0EC}"/>
              </a:ext>
            </a:extLst>
          </p:cNvPr>
          <p:cNvSpPr txBox="1"/>
          <p:nvPr/>
        </p:nvSpPr>
        <p:spPr>
          <a:xfrm>
            <a:off x="9984432" y="148478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Turn = 4e4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8746575-6E4A-4F87-A711-F4AFD21C54A5}"/>
              </a:ext>
            </a:extLst>
          </p:cNvPr>
          <p:cNvSpPr txBox="1"/>
          <p:nvPr/>
        </p:nvSpPr>
        <p:spPr>
          <a:xfrm>
            <a:off x="8524600" y="5724276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Turn = 4e4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8673386-AF2A-4856-9F75-0F7B969EED35}"/>
              </a:ext>
            </a:extLst>
          </p:cNvPr>
          <p:cNvSpPr txBox="1"/>
          <p:nvPr/>
        </p:nvSpPr>
        <p:spPr>
          <a:xfrm>
            <a:off x="8932777" y="3813299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HC voltage &amp; phase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719DD9F-DF4B-4531-986D-EF05E0EF1979}"/>
              </a:ext>
            </a:extLst>
          </p:cNvPr>
          <p:cNvSpPr txBox="1"/>
          <p:nvPr/>
        </p:nvSpPr>
        <p:spPr>
          <a:xfrm>
            <a:off x="4349589" y="6026892"/>
            <a:ext cx="3578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Only harmonic cavity w/ beam loading as no parameters for main cavity (ideal cavity) </a:t>
            </a:r>
          </a:p>
        </p:txBody>
      </p:sp>
    </p:spTree>
    <p:extLst>
      <p:ext uri="{BB962C8B-B14F-4D97-AF65-F5344CB8AC3E}">
        <p14:creationId xmlns:p14="http://schemas.microsoft.com/office/powerpoint/2010/main" val="3930140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B7C167-7A99-4726-B085-3C2A097C5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Benchmark: ALS-U with l=1 instability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2C75AD-7568-4667-A582-12F97CAAA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874D5EF-0910-49DD-A83F-E5333D2CABEF}"/>
              </a:ext>
            </a:extLst>
          </p:cNvPr>
          <p:cNvSpPr txBox="1"/>
          <p:nvPr/>
        </p:nvSpPr>
        <p:spPr>
          <a:xfrm>
            <a:off x="335360" y="1250249"/>
            <a:ext cx="7197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Comment: about noise on the filling pattern …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A9DEDE5-16EA-4F20-A90B-88FE1636E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848" y="3419520"/>
            <a:ext cx="3482763" cy="229484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2978521-699B-4019-BC37-9C437532F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70" y="3419520"/>
            <a:ext cx="3614405" cy="23730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E9CC9355-A370-4054-977C-4D629C0A595F}"/>
                  </a:ext>
                </a:extLst>
              </p:cNvPr>
              <p:cNvSpPr txBox="1"/>
              <p:nvPr/>
            </p:nvSpPr>
            <p:spPr>
              <a:xfrm>
                <a:off x="371364" y="1722780"/>
                <a:ext cx="11197244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400" dirty="0"/>
                  <a:t>Using SOLEIL-II parameters (SC passive HC,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fr-FR" sz="1400" b="0" i="1" dirty="0" smtClean="0">
                        <a:latin typeface="Cambria Math" panose="02040503050406030204" pitchFamily="18" charset="0"/>
                      </a:rPr>
                      <m:t>≈90</m:t>
                    </m:r>
                    <m:r>
                      <m:rPr>
                        <m:sty m:val="p"/>
                      </m:rPr>
                      <a:rPr lang="fr-FR" sz="1400" b="0" i="0" dirty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1400" dirty="0"/>
                  <a:t>), adding some noise on the filling pattern can suppress this instability (but also reduce the achievable bunch lengthening).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sz="14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400" dirty="0"/>
                  <a:t>I wanted to show this for the ALS-U case (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fr-FR" sz="1400" b="0" i="1" dirty="0" smtClean="0">
                        <a:latin typeface="Cambria Math" panose="02040503050406030204" pitchFamily="18" charset="0"/>
                      </a:rPr>
                      <m:t>≈160</m:t>
                    </m:r>
                    <m:r>
                      <m:rPr>
                        <m:sty m:val="p"/>
                      </m:rPr>
                      <a:rPr lang="fr-FR" sz="1400" b="0" i="0" dirty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1400" dirty="0"/>
                  <a:t>) but I found out that the instability was still there … So be careful about this. </a:t>
                </a:r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E9CC9355-A370-4054-977C-4D629C0A5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64" y="1722780"/>
                <a:ext cx="11197244" cy="954107"/>
              </a:xfrm>
              <a:prstGeom prst="rect">
                <a:avLst/>
              </a:prstGeom>
              <a:blipFill>
                <a:blip r:embed="rId4"/>
                <a:stretch>
                  <a:fillRect l="-109" t="-1282" r="-272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FD4740E3-4CBF-48D6-A9C6-7D98C3D0FD89}"/>
              </a:ext>
            </a:extLst>
          </p:cNvPr>
          <p:cNvSpPr/>
          <p:nvPr/>
        </p:nvSpPr>
        <p:spPr>
          <a:xfrm>
            <a:off x="2351584" y="3485608"/>
            <a:ext cx="2448272" cy="61603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Add a lot of noise …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4B45A70-E6CF-4BC6-80CE-DFC0BF987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0980" y="3166722"/>
            <a:ext cx="3543990" cy="268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07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B7C167-7A99-4726-B085-3C2A097C5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2C75AD-7568-4667-A582-12F97CAAA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B16EB45-B0B6-44AE-B9F7-6D57BC96FC9A}"/>
              </a:ext>
            </a:extLst>
          </p:cNvPr>
          <p:cNvSpPr txBox="1"/>
          <p:nvPr/>
        </p:nvSpPr>
        <p:spPr>
          <a:xfrm>
            <a:off x="1271464" y="4426920"/>
            <a:ext cx="9361040" cy="1015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 many cases, you need both to solve a problem!</a:t>
            </a:r>
          </a:p>
          <a:p>
            <a:pPr algn="ctr"/>
            <a:r>
              <a:rPr lang="en-US" sz="2000" dirty="0"/>
              <a:t>Please, next time you write a nice piece of code, think of your colleagues and make it open-source!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8757CAF-FA4A-415A-989D-49C1F94590EA}"/>
              </a:ext>
            </a:extLst>
          </p:cNvPr>
          <p:cNvSpPr txBox="1"/>
          <p:nvPr/>
        </p:nvSpPr>
        <p:spPr>
          <a:xfrm>
            <a:off x="1127448" y="1556792"/>
            <a:ext cx="103691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Analytical methods &amp; theory: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Many recent improvement on theory, analytic or semi-analytic methods, the field is very active!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Lack of good open-source implementation of these, in my view it is a big loss for the community 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/>
          </a:p>
          <a:p>
            <a:r>
              <a:rPr lang="en-US" sz="1600" b="1" dirty="0"/>
              <a:t>Tracking codes: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State of the art tracking codes are now able to simulate multi and single bunch effects at the same time together with RF and bunch by bunch feedback.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Many successful benchmark against theory and other codes.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Probably need more benchmark against experimental data.</a:t>
            </a:r>
          </a:p>
        </p:txBody>
      </p:sp>
    </p:spTree>
    <p:extLst>
      <p:ext uri="{BB962C8B-B14F-4D97-AF65-F5344CB8AC3E}">
        <p14:creationId xmlns:p14="http://schemas.microsoft.com/office/powerpoint/2010/main" val="3212645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2C75AD-7568-4667-A582-12F97CAAA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0BC6BBD-42DE-4464-85FD-1285BD940596}"/>
              </a:ext>
            </a:extLst>
          </p:cNvPr>
          <p:cNvSpPr txBox="1">
            <a:spLocks/>
          </p:cNvSpPr>
          <p:nvPr/>
        </p:nvSpPr>
        <p:spPr>
          <a:xfrm>
            <a:off x="2978835" y="2465431"/>
            <a:ext cx="6234329" cy="565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Thank you for your attention!</a:t>
            </a:r>
          </a:p>
        </p:txBody>
      </p:sp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92BE57A6-3A8B-4964-B6AC-3663C679BB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5816" y="6378095"/>
            <a:ext cx="6816544" cy="360000"/>
          </a:xfrm>
        </p:spPr>
        <p:txBody>
          <a:bodyPr/>
          <a:lstStyle/>
          <a:p>
            <a:r>
              <a:rPr lang="fr-FR" dirty="0"/>
              <a:t>SOLEIL UPGRADE MAC#1 - 18-20 May 2022</a:t>
            </a:r>
          </a:p>
        </p:txBody>
      </p:sp>
    </p:spTree>
    <p:extLst>
      <p:ext uri="{BB962C8B-B14F-4D97-AF65-F5344CB8AC3E}">
        <p14:creationId xmlns:p14="http://schemas.microsoft.com/office/powerpoint/2010/main" val="1918753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BA51BC4-4E70-427C-9816-8343FEBE8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855" y="2742312"/>
            <a:ext cx="7116290" cy="380708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5B7C167-7A99-4726-B085-3C2A097C5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mbtrack2 examples &amp; tutorials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2C75AD-7568-4667-A582-12F97CAAA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8757CAF-FA4A-415A-989D-49C1F94590EA}"/>
              </a:ext>
            </a:extLst>
          </p:cNvPr>
          <p:cNvSpPr txBox="1"/>
          <p:nvPr/>
        </p:nvSpPr>
        <p:spPr>
          <a:xfrm>
            <a:off x="336000" y="1151219"/>
            <a:ext cx="1173730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/>
              <a:t>Jupyter</a:t>
            </a:r>
            <a:r>
              <a:rPr lang="en-US" sz="1600" b="1" dirty="0"/>
              <a:t> notebook available on google </a:t>
            </a:r>
            <a:r>
              <a:rPr lang="en-US" sz="1600" b="1" dirty="0" err="1"/>
              <a:t>colab</a:t>
            </a:r>
            <a:r>
              <a:rPr lang="en-US" sz="1600" b="1" dirty="0"/>
              <a:t> (on a web browser, nothing to install):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/>
              <a:t>mbtrack2 base </a:t>
            </a:r>
            <a:r>
              <a:rPr lang="fr-FR" sz="1600" dirty="0" err="1"/>
              <a:t>features</a:t>
            </a:r>
            <a:r>
              <a:rPr lang="fr-FR" sz="1600" dirty="0"/>
              <a:t>:</a:t>
            </a:r>
          </a:p>
          <a:p>
            <a:r>
              <a:rPr lang="fr-FR" sz="1600" dirty="0"/>
              <a:t>	</a:t>
            </a:r>
            <a:r>
              <a:rPr lang="fr-FR" sz="1600" dirty="0">
                <a:hlinkClick r:id="rId3"/>
              </a:rPr>
              <a:t>https://colab.research.google.com/github/GamelinAl/mbtrack2_examples/blob/main/mbtrack2_demo.ipynb</a:t>
            </a:r>
            <a:endParaRPr lang="fr-F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dealing with RF cavities and longitudinal beam dynamics:</a:t>
            </a:r>
          </a:p>
          <a:p>
            <a:pPr lvl="2"/>
            <a:r>
              <a:rPr lang="en-US" sz="1600" dirty="0">
                <a:hlinkClick r:id="rId4"/>
              </a:rPr>
              <a:t>https://colab.research.google.com/github/GamelinAl/mbtrack2_examples/blob/main/mbtrack2_cavity_resonator.ipynb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471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Overview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31FC8C-2ACF-448C-B513-AA527FAF2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7FFA749-AD8B-41A8-9F89-34B579F1EC85}"/>
              </a:ext>
            </a:extLst>
          </p:cNvPr>
          <p:cNvSpPr txBox="1"/>
          <p:nvPr/>
        </p:nvSpPr>
        <p:spPr>
          <a:xfrm>
            <a:off x="8184232" y="2276872"/>
            <a:ext cx="32403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Analytical methods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Bunch profile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Beam stability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Tracking codes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Codes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Physics principles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Benchmark</a:t>
            </a:r>
          </a:p>
        </p:txBody>
      </p:sp>
    </p:spTree>
    <p:extLst>
      <p:ext uri="{BB962C8B-B14F-4D97-AF65-F5344CB8AC3E}">
        <p14:creationId xmlns:p14="http://schemas.microsoft.com/office/powerpoint/2010/main" val="640987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Bunch profile calculation</a:t>
            </a:r>
            <a:endParaRPr lang="en-GB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31FC8C-2ACF-448C-B513-AA527FAF2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A4877A8-13CC-48E2-8923-F1CBAF969C60}"/>
              </a:ext>
            </a:extLst>
          </p:cNvPr>
          <p:cNvSpPr txBox="1"/>
          <p:nvPr/>
        </p:nvSpPr>
        <p:spPr>
          <a:xfrm>
            <a:off x="1649760" y="1051304"/>
            <a:ext cx="88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Aim: compute the equilibrium bunch profile for a given set of parameters.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5DF40E3-2AAA-42D5-8265-500DD6194812}"/>
              </a:ext>
            </a:extLst>
          </p:cNvPr>
          <p:cNvSpPr txBox="1"/>
          <p:nvPr/>
        </p:nvSpPr>
        <p:spPr>
          <a:xfrm>
            <a:off x="413962" y="1505031"/>
            <a:ext cx="11161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are now many analytic and semi-analytic methods to do this for active/passive harmonic cavities for an arbitrary beam filling pattern with/without additional impedance: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46CB3A1C-C330-4985-9755-B93F185A6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974" y="4083887"/>
            <a:ext cx="4918403" cy="1099296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A335C403-B542-4776-966B-FA591B53A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411" y="5267578"/>
            <a:ext cx="4590256" cy="1099297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C1191D4-073E-42D0-9CDF-2097DCC48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95" y="2397519"/>
            <a:ext cx="4900480" cy="1099297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2E2A6F93-1FC8-4F1D-88A7-2A3FF5F2EA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02" y="4722309"/>
            <a:ext cx="4900481" cy="81508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2111E9E-1604-40A5-8515-0BE9F974A5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927" y="3569367"/>
            <a:ext cx="5544616" cy="996039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5647A840-5486-4740-8156-D1452066F0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408" y="5636375"/>
            <a:ext cx="4900482" cy="944883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F778A8A2-6090-4736-8FAD-069A217FF7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6694" y="2396518"/>
            <a:ext cx="4895973" cy="153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>
            <a:extLst>
              <a:ext uri="{FF2B5EF4-FFF2-40B4-BE49-F238E27FC236}">
                <a16:creationId xmlns:a16="http://schemas.microsoft.com/office/drawing/2014/main" id="{F4919E0B-9182-4060-8E9E-647B17D337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0" b="1"/>
          <a:stretch/>
        </p:blipFill>
        <p:spPr bwMode="auto">
          <a:xfrm>
            <a:off x="8629304" y="4556128"/>
            <a:ext cx="2842330" cy="225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Bunch profile calculation</a:t>
            </a:r>
            <a:endParaRPr lang="en-GB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31FC8C-2ACF-448C-B513-AA527FAF2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A4877A8-13CC-48E2-8923-F1CBAF969C60}"/>
              </a:ext>
            </a:extLst>
          </p:cNvPr>
          <p:cNvSpPr txBox="1"/>
          <p:nvPr/>
        </p:nvSpPr>
        <p:spPr>
          <a:xfrm>
            <a:off x="1649760" y="1051304"/>
            <a:ext cx="94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Example: simple method for passive cavities and uniform beam filling (M. </a:t>
            </a:r>
            <a:r>
              <a:rPr lang="en-US" b="1" dirty="0" err="1"/>
              <a:t>Venturini</a:t>
            </a:r>
            <a:r>
              <a:rPr lang="en-US" b="1" dirty="0"/>
              <a:t>).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8865F854-2BD7-46C1-B788-052F0F418589}"/>
              </a:ext>
            </a:extLst>
          </p:cNvPr>
          <p:cNvSpPr txBox="1"/>
          <p:nvPr/>
        </p:nvSpPr>
        <p:spPr>
          <a:xfrm>
            <a:off x="263352" y="1504344"/>
            <a:ext cx="11413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is possible to compute the bunch profile from the total voltage of the RF system by solving a system similar to the </a:t>
            </a:r>
            <a:r>
              <a:rPr lang="en-US" dirty="0" err="1"/>
              <a:t>Haïssinski</a:t>
            </a:r>
            <a:r>
              <a:rPr lang="en-US" dirty="0"/>
              <a:t> equation</a:t>
            </a:r>
            <a:r>
              <a:rPr lang="en-US" baseline="30000" dirty="0"/>
              <a:t>[1]</a:t>
            </a:r>
            <a:r>
              <a:rPr lang="en-US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8A46E38E-8673-41C7-ACCD-087518C31D08}"/>
                  </a:ext>
                </a:extLst>
              </p:cNvPr>
              <p:cNvSpPr txBox="1"/>
              <p:nvPr/>
            </p:nvSpPr>
            <p:spPr>
              <a:xfrm>
                <a:off x="8441495" y="2119856"/>
                <a:ext cx="3575007" cy="737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fr-FR" i="1">
                          <a:latin typeface="Cambria Math"/>
                        </a:rPr>
                        <m:t>∝ </m:t>
                      </m:r>
                      <m:nary>
                        <m:nary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>
                          <m:r>
                            <a:rPr lang="fr-FR" i="1">
                              <a:latin typeface="Cambria Math"/>
                            </a:rPr>
                            <m:t>𝑡</m:t>
                          </m:r>
                        </m:sup>
                        <m:e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𝑒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𝑟𝑓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fr-FR" i="1">
                                      <a:latin typeface="Cambria Math"/>
                                    </a:rPr>
                                    <m:t>′;</m:t>
                                  </m:r>
                                  <m:r>
                                    <a:rPr lang="fr-FR" i="1">
                                      <a:latin typeface="Cambria Math"/>
                                    </a:rPr>
                                    <m:t>𝐹</m:t>
                                  </m:r>
                                  <m:r>
                                    <a:rPr lang="fr-FR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r-FR">
                                      <a:latin typeface="Cambria Math"/>
                                    </a:rPr>
                                    <m:t>Φ</m:t>
                                  </m:r>
                                </m:e>
                              </m:d>
                              <m:r>
                                <a:rPr lang="fr-FR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fr-FR" i="1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fr-FR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8A46E38E-8673-41C7-ACCD-087518C31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1495" y="2119856"/>
                <a:ext cx="3575007" cy="7378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8E3861BE-339D-422C-B565-2F6725DD7019}"/>
                  </a:ext>
                </a:extLst>
              </p:cNvPr>
              <p:cNvSpPr txBox="1"/>
              <p:nvPr/>
            </p:nvSpPr>
            <p:spPr>
              <a:xfrm>
                <a:off x="407368" y="2300442"/>
                <a:ext cx="83219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Define a scaled potential which depends on the bunch profile via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/>
                      </a:rPr>
                      <m:t>Φ</m:t>
                    </m:r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8E3861BE-339D-422C-B565-2F6725DD7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2300442"/>
                <a:ext cx="8321971" cy="369332"/>
              </a:xfrm>
              <a:prstGeom prst="rect">
                <a:avLst/>
              </a:prstGeom>
              <a:blipFill>
                <a:blip r:embed="rId4"/>
                <a:stretch>
                  <a:fillRect l="-51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ZoneTexte 40">
            <a:extLst>
              <a:ext uri="{FF2B5EF4-FFF2-40B4-BE49-F238E27FC236}">
                <a16:creationId xmlns:a16="http://schemas.microsoft.com/office/drawing/2014/main" id="{F6033E72-0BED-4C42-B440-E42E0A11B224}"/>
              </a:ext>
            </a:extLst>
          </p:cNvPr>
          <p:cNvSpPr txBox="1"/>
          <p:nvPr/>
        </p:nvSpPr>
        <p:spPr>
          <a:xfrm>
            <a:off x="407368" y="2906647"/>
            <a:ext cx="832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bunch profile is then given by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FA79F33-4F92-4F64-BE4D-5B3BCACAD3A0}"/>
                  </a:ext>
                </a:extLst>
              </p:cNvPr>
              <p:cNvSpPr/>
              <p:nvPr/>
            </p:nvSpPr>
            <p:spPr>
              <a:xfrm>
                <a:off x="4562192" y="2704925"/>
                <a:ext cx="2524794" cy="772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fr-F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fr-FR" i="1">
                                      <a:latin typeface="Cambria Math"/>
                                    </a:rPr>
                                    <m:t>;</m:t>
                                  </m:r>
                                  <m:r>
                                    <a:rPr lang="fr-FR" i="1">
                                      <a:latin typeface="Cambria Math"/>
                                    </a:rPr>
                                    <m:t>𝐹</m:t>
                                  </m:r>
                                  <m:r>
                                    <a:rPr lang="fr-FR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r-FR">
                                      <a:latin typeface="Cambria Math"/>
                                    </a:rPr>
                                    <m:t>Φ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fr-FR" i="1">
                                      <a:latin typeface="Cambria Math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′;</m:t>
                                      </m:r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𝐹</m:t>
                                      </m:r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fr-FR">
                                          <a:latin typeface="Cambria Math"/>
                                        </a:rPr>
                                        <m:t>Φ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fr-FR" i="1">
                                  <a:latin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FA79F33-4F92-4F64-BE4D-5B3BCACAD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192" y="2704925"/>
                <a:ext cx="2524794" cy="7727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33EB8276-8433-41E2-8F35-631B275CFFEA}"/>
                  </a:ext>
                </a:extLst>
              </p:cNvPr>
              <p:cNvSpPr txBox="1"/>
              <p:nvPr/>
            </p:nvSpPr>
            <p:spPr>
              <a:xfrm>
                <a:off x="3130707" y="4024115"/>
                <a:ext cx="6346930" cy="856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/>
                            </a:rPr>
                            <m:t>𝑚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𝑅𝐹</m:t>
                              </m:r>
                            </m:sub>
                          </m:sSub>
                        </m:e>
                      </m:d>
                      <m:r>
                        <a:rPr lang="fr-FR" i="1">
                          <a:latin typeface="Cambria Math"/>
                        </a:rPr>
                        <m:t>=</m:t>
                      </m:r>
                      <m:r>
                        <a:rPr lang="fr-FR" i="1">
                          <a:latin typeface="Cambria Math"/>
                        </a:rPr>
                        <m:t>𝐹</m:t>
                      </m:r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fr-FR" i="1">
                              <a:latin typeface="Cambria Math"/>
                            </a:rPr>
                            <m:t>𝑖</m:t>
                          </m:r>
                          <m:r>
                            <m:rPr>
                              <m:sty m:val="p"/>
                            </m:rPr>
                            <a:rPr lang="fr-FR">
                              <a:latin typeface="Cambria Math"/>
                            </a:rPr>
                            <m:t>Φ</m:t>
                          </m:r>
                        </m:sup>
                      </m:sSup>
                      <m:r>
                        <a:rPr lang="fr-FR" i="1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i="1">
                                  <a:latin typeface="Cambria Math"/>
                                </a:rPr>
                                <m:t>𝑖𝑚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/>
                                    </a:rPr>
                                    <m:t>𝑅𝐹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fr-FR" i="1">
                          <a:latin typeface="Cambria Math"/>
                        </a:rPr>
                        <m:t>𝑑𝑧</m:t>
                      </m:r>
                      <m:r>
                        <a:rPr lang="fr-F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𝑖𝑚</m:t>
                                      </m:r>
                                      <m:sSub>
                                        <m:sSub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i="1">
                                              <a:latin typeface="Cambria Math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fr-FR" i="1">
                                              <a:latin typeface="Cambria Math"/>
                                            </a:rPr>
                                            <m:t>𝑅𝐹</m:t>
                                          </m:r>
                                        </m:sub>
                                      </m:sSub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fr-FR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fr-FR" i="1">
                                      <a:latin typeface="Cambria Math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;</m:t>
                                      </m:r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𝐹</m:t>
                                      </m:r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fr-FR">
                                          <a:latin typeface="Cambria Math"/>
                                        </a:rPr>
                                        <m:t>Φ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fr-FR" i="1">
                                      <a:latin typeface="Cambria Math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′;</m:t>
                                      </m:r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𝐹</m:t>
                                      </m:r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fr-FR">
                                          <a:latin typeface="Cambria Math"/>
                                        </a:rPr>
                                        <m:t>Φ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fr-FR" i="1">
                                  <a:latin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33EB8276-8433-41E2-8F35-631B275CF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707" y="4024115"/>
                <a:ext cx="6346930" cy="8567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5795D5BD-5C6F-4932-BEBC-C80222F4074D}"/>
                  </a:ext>
                </a:extLst>
              </p:cNvPr>
              <p:cNvSpPr txBox="1"/>
              <p:nvPr/>
            </p:nvSpPr>
            <p:spPr>
              <a:xfrm>
                <a:off x="3431704" y="4904989"/>
                <a:ext cx="1668214" cy="610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𝑟𝑓</m:t>
                          </m:r>
                        </m:sub>
                      </m:sSub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fr-F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𝑙𝑜𝑠𝑠</m:t>
                              </m:r>
                            </m:sub>
                          </m:sSub>
                        </m:num>
                        <m:den>
                          <m:r>
                            <a:rPr lang="fr-FR" i="1">
                              <a:latin typeface="Cambria Math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5795D5BD-5C6F-4932-BEBC-C80222F40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704" y="4904989"/>
                <a:ext cx="1668214" cy="6108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692943D2-2B7E-428C-BF1A-F1D4C1B783A9}"/>
                  </a:ext>
                </a:extLst>
              </p:cNvPr>
              <p:cNvSpPr txBox="1"/>
              <p:nvPr/>
            </p:nvSpPr>
            <p:spPr>
              <a:xfrm>
                <a:off x="4016650" y="3701375"/>
                <a:ext cx="29523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FT of the bunch profile taken at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/>
                      </a:rPr>
                      <m:t>𝑚</m:t>
                    </m:r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fr-FR" sz="1400" i="1">
                            <a:latin typeface="Cambria Math"/>
                          </a:rPr>
                          <m:t>𝑅𝐹</m:t>
                        </m:r>
                      </m:sub>
                    </m:sSub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692943D2-2B7E-428C-BF1A-F1D4C1B78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650" y="3701375"/>
                <a:ext cx="2952328" cy="523220"/>
              </a:xfrm>
              <a:prstGeom prst="rect">
                <a:avLst/>
              </a:prstGeom>
              <a:blipFill>
                <a:blip r:embed="rId8"/>
                <a:stretch>
                  <a:fillRect l="-620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ccolade ouvrante 45">
            <a:extLst>
              <a:ext uri="{FF2B5EF4-FFF2-40B4-BE49-F238E27FC236}">
                <a16:creationId xmlns:a16="http://schemas.microsoft.com/office/drawing/2014/main" id="{66BA399C-88C9-43B2-8700-D9B0B5F1BBFF}"/>
              </a:ext>
            </a:extLst>
          </p:cNvPr>
          <p:cNvSpPr/>
          <p:nvPr/>
        </p:nvSpPr>
        <p:spPr>
          <a:xfrm>
            <a:off x="2946731" y="4088799"/>
            <a:ext cx="288032" cy="1584176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B486894E-2E36-4C6D-98E0-E292CBD25E13}"/>
                  </a:ext>
                </a:extLst>
              </p:cNvPr>
              <p:cNvSpPr txBox="1"/>
              <p:nvPr/>
            </p:nvSpPr>
            <p:spPr>
              <a:xfrm>
                <a:off x="865075" y="4304825"/>
                <a:ext cx="19442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System of equation to solve numerically to find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/>
                      </a:rPr>
                      <m:t>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B486894E-2E36-4C6D-98E0-E292CBD25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075" y="4304825"/>
                <a:ext cx="1944216" cy="1200329"/>
              </a:xfrm>
              <a:prstGeom prst="rect">
                <a:avLst/>
              </a:prstGeom>
              <a:blipFill>
                <a:blip r:embed="rId9"/>
                <a:stretch>
                  <a:fillRect l="-2821" t="-2538" r="-4075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96D741B7-BF93-4AC9-97E9-CE327D963F02}"/>
              </a:ext>
            </a:extLst>
          </p:cNvPr>
          <p:cNvCxnSpPr>
            <a:endCxn id="45" idx="1"/>
          </p:cNvCxnSpPr>
          <p:nvPr/>
        </p:nvCxnSpPr>
        <p:spPr>
          <a:xfrm flipV="1">
            <a:off x="3404742" y="3962986"/>
            <a:ext cx="611909" cy="3589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E51B96F9-A784-4CB1-9B39-17D00F979AD3}"/>
                  </a:ext>
                </a:extLst>
              </p:cNvPr>
              <p:cNvSpPr txBox="1"/>
              <p:nvPr/>
            </p:nvSpPr>
            <p:spPr>
              <a:xfrm>
                <a:off x="785179" y="5685055"/>
                <a:ext cx="733013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/>
                  <a:t>For a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𝜓</m:t>
                    </m:r>
                  </m:oMath>
                </a14:m>
                <a:r>
                  <a:rPr lang="en-US" dirty="0"/>
                  <a:t>, you get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/>
                      </a:rPr>
                      <m:t>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which allows you to compute the bunch profile. </a:t>
                </a:r>
                <a:r>
                  <a:rPr lang="en-US" b="1" dirty="0">
                    <a:solidFill>
                      <a:srgbClr val="FF0000"/>
                    </a:solidFill>
                  </a:rPr>
                  <a:t>Finding a solution does not say anything about its stability. But if no solution exists, the beam can not be stable.</a:t>
                </a:r>
              </a:p>
            </p:txBody>
          </p:sp>
        </mc:Choice>
        <mc:Fallback xmlns="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E51B96F9-A784-4CB1-9B39-17D00F979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79" y="5685055"/>
                <a:ext cx="7330133" cy="1200329"/>
              </a:xfrm>
              <a:prstGeom prst="rect">
                <a:avLst/>
              </a:prstGeom>
              <a:blipFill>
                <a:blip r:embed="rId10"/>
                <a:stretch>
                  <a:fillRect l="-749" t="-3061" r="-666" b="-7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1BF0AFFC-E96A-4118-B2C8-5EC8A2DEFFF1}"/>
              </a:ext>
            </a:extLst>
          </p:cNvPr>
          <p:cNvCxnSpPr>
            <a:cxnSpLocks/>
          </p:cNvCxnSpPr>
          <p:nvPr/>
        </p:nvCxnSpPr>
        <p:spPr>
          <a:xfrm>
            <a:off x="9912424" y="2702738"/>
            <a:ext cx="0" cy="3885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3AC7F366-ADAA-4E5E-9026-228E311C5787}"/>
                  </a:ext>
                </a:extLst>
              </p:cNvPr>
              <p:cNvSpPr txBox="1"/>
              <p:nvPr/>
            </p:nvSpPr>
            <p:spPr>
              <a:xfrm>
                <a:off x="8302953" y="3140876"/>
                <a:ext cx="3557769" cy="5762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𝑟𝑓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fr-FR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𝐹𝑐𝑜𝑠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𝑅𝐹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3AC7F366-ADAA-4E5E-9026-228E311C5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953" y="3140876"/>
                <a:ext cx="3557769" cy="576248"/>
              </a:xfrm>
              <a:prstGeom prst="rect">
                <a:avLst/>
              </a:prstGeom>
              <a:blipFill>
                <a:blip r:embed="rId11"/>
                <a:stretch>
                  <a:fillRect l="-856" r="-1884" b="-1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292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Bunch profile calculation</a:t>
            </a:r>
            <a:endParaRPr lang="en-GB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31FC8C-2ACF-448C-B513-AA527FAF2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125E1C1-047E-4E6E-B62A-F34A2D3CEEE3}"/>
              </a:ext>
            </a:extLst>
          </p:cNvPr>
          <p:cNvSpPr txBox="1"/>
          <p:nvPr/>
        </p:nvSpPr>
        <p:spPr>
          <a:xfrm>
            <a:off x="371684" y="1114351"/>
            <a:ext cx="114486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Comments regarding more complete methods: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To consider non-uniform filling, the computation is mostly similar but it needs to take into consideration a form factor amplitude and phase for each bunch (so also additional equations for each bunch).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To consider active cavities, the total cavity voltage needs to be set a sum of the beam loading voltage and generator voltage.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DED59B2-F2CE-492F-92E8-3C451744F983}"/>
              </a:ext>
            </a:extLst>
          </p:cNvPr>
          <p:cNvSpPr txBox="1"/>
          <p:nvPr/>
        </p:nvSpPr>
        <p:spPr>
          <a:xfrm>
            <a:off x="623392" y="3140968"/>
            <a:ext cx="111969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Unfortunately, there are too few open-source implementation of these algorithms available on the web (that I know of …):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Elegant “</a:t>
            </a:r>
            <a:r>
              <a:rPr lang="en-US" sz="1600" i="0" dirty="0">
                <a:solidFill>
                  <a:srgbClr val="000000"/>
                </a:solidFill>
                <a:effectLst/>
              </a:rPr>
              <a:t>haissinski” sub-program which includes passive harmonic cavities with additional impedance in uniform filling (L. Emery, M. Borland): </a:t>
            </a:r>
            <a:r>
              <a:rPr lang="en-US" sz="1600" i="0" dirty="0">
                <a:solidFill>
                  <a:srgbClr val="000000"/>
                </a:solidFill>
                <a:effectLst/>
                <a:hlinkClick r:id="rId2"/>
              </a:rPr>
              <a:t>https://ops.aps.anl.gov/manuals/elegant_latest/elegant.html</a:t>
            </a:r>
            <a:endParaRPr lang="en-US" sz="1600" i="0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i="0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Mbtrack2 “</a:t>
            </a:r>
            <a:r>
              <a:rPr lang="en-US" sz="1600" dirty="0" err="1"/>
              <a:t>BeamLoadingEquilibrium</a:t>
            </a:r>
            <a:r>
              <a:rPr lang="en-US" sz="1600" dirty="0"/>
              <a:t>” class which includes any number of combination of active or passive cavities in uniform filling (A. Gamelin): </a:t>
            </a:r>
            <a:r>
              <a:rPr lang="en-US" sz="1600" dirty="0">
                <a:hlinkClick r:id="rId3"/>
              </a:rPr>
              <a:t>https://gitlab.synchrotron-soleil.fr/PA/collective-effects/mbtrack2/-/blob/stable/mbtrack2/utilities/beamloading.py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“</a:t>
            </a:r>
            <a:r>
              <a:rPr lang="en-US" sz="1600" dirty="0" err="1"/>
              <a:t>BunchLengthening</a:t>
            </a:r>
            <a:r>
              <a:rPr lang="en-US" sz="1600" dirty="0"/>
              <a:t>” which includes passive harmonic cavities, BBR wake and arbitrary filling pattern (T. He): </a:t>
            </a:r>
            <a:r>
              <a:rPr lang="en-US" sz="1600" dirty="0">
                <a:hlinkClick r:id="rId4"/>
              </a:rPr>
              <a:t>https://github.com/hetianlong-afk/BunchLengthening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45600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Bunch profile calculation</a:t>
            </a:r>
            <a:endParaRPr lang="en-GB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31FC8C-2ACF-448C-B513-AA527FAF2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8AE60F7-D51B-4947-BFD3-EBAA14A7C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728" y="4162869"/>
            <a:ext cx="3832003" cy="245397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3BC4485-8BF6-4515-9C74-30852D5719A4}"/>
              </a:ext>
            </a:extLst>
          </p:cNvPr>
          <p:cNvSpPr txBox="1"/>
          <p:nvPr/>
        </p:nvSpPr>
        <p:spPr>
          <a:xfrm>
            <a:off x="1649760" y="932880"/>
            <a:ext cx="94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Example: benchmark against measurements and tracking code.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AEF6D6C-7246-47A5-8739-1F74863C1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47" y="1581314"/>
            <a:ext cx="8424936" cy="228010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8384E28-304A-4100-94D3-61E9982BC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2183" y="2276872"/>
            <a:ext cx="3374001" cy="74490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8ADECDD-8200-4C75-9358-CFB4C292FE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4192" y="5080137"/>
            <a:ext cx="3994163" cy="61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84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stability</a:t>
            </a:r>
            <a:endParaRPr lang="en-GB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31FC8C-2ACF-448C-B513-AA527FAF2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8</a:t>
            </a:fld>
            <a:endParaRPr lang="fr-FR" dirty="0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2A9A36E-B71F-407C-BA23-9686A0CDED1E}"/>
              </a:ext>
            </a:extLst>
          </p:cNvPr>
          <p:cNvCxnSpPr>
            <a:cxnSpLocks/>
          </p:cNvCxnSpPr>
          <p:nvPr/>
        </p:nvCxnSpPr>
        <p:spPr>
          <a:xfrm flipH="1">
            <a:off x="8468432" y="2256825"/>
            <a:ext cx="144015" cy="3256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DE8A2FE8-478B-4B15-8406-8EF59FCBD7F7}"/>
              </a:ext>
            </a:extLst>
          </p:cNvPr>
          <p:cNvSpPr txBox="1"/>
          <p:nvPr/>
        </p:nvSpPr>
        <p:spPr>
          <a:xfrm>
            <a:off x="8517112" y="1997203"/>
            <a:ext cx="2235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Coupled bunch mode number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327F0258-76CC-4A93-BCC7-55E7AA27B147}"/>
                  </a:ext>
                </a:extLst>
              </p:cNvPr>
              <p:cNvSpPr txBox="1"/>
              <p:nvPr/>
            </p:nvSpPr>
            <p:spPr>
              <a:xfrm>
                <a:off x="7202205" y="2492896"/>
                <a:ext cx="2059859" cy="2559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bSup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𝑛𝑀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d>
                            <m:d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>
                        <m:sSub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327F0258-76CC-4A93-BCC7-55E7AA27B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205" y="2492896"/>
                <a:ext cx="2059859" cy="255968"/>
              </a:xfrm>
              <a:prstGeom prst="rect">
                <a:avLst/>
              </a:prstGeom>
              <a:blipFill>
                <a:blip r:embed="rId2"/>
                <a:stretch>
                  <a:fillRect l="-29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150878A3-84EC-4DE1-ABA6-6DE0A762ECB7}"/>
                  </a:ext>
                </a:extLst>
              </p:cNvPr>
              <p:cNvSpPr txBox="1"/>
              <p:nvPr/>
            </p:nvSpPr>
            <p:spPr>
              <a:xfrm>
                <a:off x="2011293" y="2392472"/>
                <a:ext cx="4702826" cy="5876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</m:sub>
                            <m:sup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e>
                          </m:nary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𝑅𝑒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d>
                                <m:dPr>
                                  <m:ctrlP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</m:sub>
                            <m:sup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nary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𝑅𝑒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d>
                                <m:d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fr-FR" sz="1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150878A3-84EC-4DE1-ABA6-6DE0A762E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293" y="2392472"/>
                <a:ext cx="4702826" cy="5876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>
            <a:extLst>
              <a:ext uri="{FF2B5EF4-FFF2-40B4-BE49-F238E27FC236}">
                <a16:creationId xmlns:a16="http://schemas.microsoft.com/office/drawing/2014/main" id="{A847D815-E71A-40C5-BC3E-05F243ACB1CC}"/>
              </a:ext>
            </a:extLst>
          </p:cNvPr>
          <p:cNvSpPr txBox="1"/>
          <p:nvPr/>
        </p:nvSpPr>
        <p:spPr>
          <a:xfrm>
            <a:off x="8135207" y="2895357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Number of bunches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E8DBEB61-7B1D-48DD-918E-8F2B48EB226F}"/>
              </a:ext>
            </a:extLst>
          </p:cNvPr>
          <p:cNvCxnSpPr>
            <a:cxnSpLocks/>
          </p:cNvCxnSpPr>
          <p:nvPr/>
        </p:nvCxnSpPr>
        <p:spPr>
          <a:xfrm flipH="1" flipV="1">
            <a:off x="8063200" y="2739245"/>
            <a:ext cx="144014" cy="2308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D80F0020-2B69-452F-8416-87C2B8FF5492}"/>
              </a:ext>
            </a:extLst>
          </p:cNvPr>
          <p:cNvSpPr txBox="1"/>
          <p:nvPr/>
        </p:nvSpPr>
        <p:spPr>
          <a:xfrm>
            <a:off x="264799" y="1558598"/>
            <a:ext cx="7079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Coupled-bunch mode instability (HOM, AC Robinson, …)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29AE639-509D-41C4-B2E7-164F4F40F784}"/>
              </a:ext>
            </a:extLst>
          </p:cNvPr>
          <p:cNvSpPr txBox="1"/>
          <p:nvPr/>
        </p:nvSpPr>
        <p:spPr>
          <a:xfrm>
            <a:off x="1775520" y="868620"/>
            <a:ext cx="88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Aim: estimate beam stability for a given instability type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13F87A9-1366-40A1-A320-9184532A5A11}"/>
              </a:ext>
            </a:extLst>
          </p:cNvPr>
          <p:cNvSpPr txBox="1"/>
          <p:nvPr/>
        </p:nvSpPr>
        <p:spPr>
          <a:xfrm>
            <a:off x="1034321" y="2006246"/>
            <a:ext cx="7079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Usual formula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0853D78-E49F-4BC6-8FDE-4A98DB5C84C3}"/>
              </a:ext>
            </a:extLst>
          </p:cNvPr>
          <p:cNvSpPr txBox="1"/>
          <p:nvPr/>
        </p:nvSpPr>
        <p:spPr>
          <a:xfrm>
            <a:off x="965236" y="3286075"/>
            <a:ext cx="7079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Clinchor</a:t>
            </a:r>
            <a:r>
              <a:rPr lang="en-US" sz="1400" dirty="0"/>
              <a:t> (L. Emery): </a:t>
            </a:r>
            <a:r>
              <a:rPr lang="en-US" sz="1400" dirty="0">
                <a:hlinkClick r:id="rId4"/>
              </a:rPr>
              <a:t>https://ops.aps.anl.gov/manuals/clinchor_V2.0/clinchor.html</a:t>
            </a:r>
            <a:r>
              <a:rPr lang="en-US" sz="1400" dirty="0"/>
              <a:t>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EF5E9D8-8D0E-473B-9316-6FA1854D9ED8}"/>
              </a:ext>
            </a:extLst>
          </p:cNvPr>
          <p:cNvSpPr txBox="1"/>
          <p:nvPr/>
        </p:nvSpPr>
        <p:spPr>
          <a:xfrm>
            <a:off x="1415480" y="3788806"/>
            <a:ext cx="9361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Semi-analytic method based on normal mode analysis to estimate the growth rate of coupled bunch instabilities of an arbitrary filling pattern (gaps, charge variation, …)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63EC55DE-21F1-440A-A33F-7C22FA1577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2595" y="4833136"/>
            <a:ext cx="10078857" cy="153373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6B7FD88-D596-4D25-B3E9-72CF6B33A3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1726" y="4648708"/>
            <a:ext cx="4566674" cy="8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57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stability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D80F0020-2B69-452F-8416-87C2B8FF5492}"/>
                  </a:ext>
                </a:extLst>
              </p:cNvPr>
              <p:cNvSpPr txBox="1"/>
              <p:nvPr/>
            </p:nvSpPr>
            <p:spPr>
              <a:xfrm>
                <a:off x="264799" y="1558598"/>
                <a:ext cx="70790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/>
                  <a:t> / Periodic Transient Beam Loading (PTBL) instability </a:t>
                </a: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D80F0020-2B69-452F-8416-87C2B8FF5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99" y="1558598"/>
                <a:ext cx="7079089" cy="307777"/>
              </a:xfrm>
              <a:prstGeom prst="rect">
                <a:avLst/>
              </a:prstGeom>
              <a:blipFill>
                <a:blip r:embed="rId2"/>
                <a:stretch>
                  <a:fillRect l="-86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>
            <a:extLst>
              <a:ext uri="{FF2B5EF4-FFF2-40B4-BE49-F238E27FC236}">
                <a16:creationId xmlns:a16="http://schemas.microsoft.com/office/drawing/2014/main" id="{429AE639-509D-41C4-B2E7-164F4F40F784}"/>
              </a:ext>
            </a:extLst>
          </p:cNvPr>
          <p:cNvSpPr txBox="1"/>
          <p:nvPr/>
        </p:nvSpPr>
        <p:spPr>
          <a:xfrm>
            <a:off x="1775520" y="868620"/>
            <a:ext cx="88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Aim: estimate beam stability for a given instability type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13F87A9-1366-40A1-A320-9184532A5A11}"/>
              </a:ext>
            </a:extLst>
          </p:cNvPr>
          <p:cNvSpPr txBox="1"/>
          <p:nvPr/>
        </p:nvSpPr>
        <p:spPr>
          <a:xfrm>
            <a:off x="1034321" y="2006246"/>
            <a:ext cx="4917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Numerical solution of the linearized </a:t>
            </a:r>
            <a:r>
              <a:rPr lang="en-US" sz="1400" dirty="0" err="1"/>
              <a:t>Vlasov</a:t>
            </a:r>
            <a:r>
              <a:rPr lang="en-US" sz="1400" dirty="0"/>
              <a:t> equation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F4BB2678-9C55-4A03-9D64-4133DBBEE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447" y="2250310"/>
            <a:ext cx="5065765" cy="842792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B28A5ED5-CFAF-4EA4-8E12-DDE5B2DEBA64}"/>
              </a:ext>
            </a:extLst>
          </p:cNvPr>
          <p:cNvSpPr txBox="1"/>
          <p:nvPr/>
        </p:nvSpPr>
        <p:spPr>
          <a:xfrm>
            <a:off x="981041" y="3433032"/>
            <a:ext cx="5042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Semi-analytic methods involving bunch profile calculations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7615D44-1CE9-478A-94BE-C48C46DA04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080" y="5421359"/>
            <a:ext cx="5006641" cy="1311417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8CA9242A-5B13-4B0A-BE29-4FF1B5097126}"/>
              </a:ext>
            </a:extLst>
          </p:cNvPr>
          <p:cNvSpPr txBox="1"/>
          <p:nvPr/>
        </p:nvSpPr>
        <p:spPr>
          <a:xfrm>
            <a:off x="981041" y="4837737"/>
            <a:ext cx="2522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Simplified expressions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C1F3A3C-1D2D-4DF6-920C-790D370726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3940" y="5989380"/>
            <a:ext cx="2829320" cy="68589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E0477D0-3F9B-403E-83AE-F52BF097BD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1544" y="5368593"/>
            <a:ext cx="4610903" cy="570166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8CF9F70B-7A0C-4F65-8C0C-BDC405D325D6}"/>
              </a:ext>
            </a:extLst>
          </p:cNvPr>
          <p:cNvSpPr txBox="1"/>
          <p:nvPr/>
        </p:nvSpPr>
        <p:spPr>
          <a:xfrm>
            <a:off x="743405" y="549344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M. </a:t>
            </a:r>
            <a:r>
              <a:rPr lang="en-US" sz="1400" dirty="0" err="1"/>
              <a:t>Venturini</a:t>
            </a:r>
            <a:endParaRPr lang="en-US" sz="1400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07F057E-E35A-4CEA-BBBC-E3DDC5BBE903}"/>
              </a:ext>
            </a:extLst>
          </p:cNvPr>
          <p:cNvSpPr txBox="1"/>
          <p:nvPr/>
        </p:nvSpPr>
        <p:spPr>
          <a:xfrm>
            <a:off x="1166710" y="6178439"/>
            <a:ext cx="665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T. He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4D1F84E-4F25-4275-9442-B7F8ABC54003}"/>
              </a:ext>
            </a:extLst>
          </p:cNvPr>
          <p:cNvSpPr txBox="1"/>
          <p:nvPr/>
        </p:nvSpPr>
        <p:spPr>
          <a:xfrm>
            <a:off x="264799" y="2453894"/>
            <a:ext cx="61912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Quite complex and limited to uniform filling.</a:t>
            </a:r>
          </a:p>
          <a:p>
            <a:r>
              <a:rPr lang="en-US" sz="1400" dirty="0"/>
              <a:t>An open implementation is available on a sub-branch of mbtrack2 but the convergence can be quite difficult … 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57759D4-7274-465F-9F1B-E123A0910D74}"/>
              </a:ext>
            </a:extLst>
          </p:cNvPr>
          <p:cNvSpPr txBox="1"/>
          <p:nvPr/>
        </p:nvSpPr>
        <p:spPr>
          <a:xfrm>
            <a:off x="289836" y="3907260"/>
            <a:ext cx="65512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Using bunch profile calculations, it is often possible to estimate the PTBL instability threshold when the </a:t>
            </a:r>
            <a:r>
              <a:rPr lang="en-US" sz="1400" dirty="0" err="1"/>
              <a:t>Haïssinski</a:t>
            </a:r>
            <a:r>
              <a:rPr lang="en-US" sz="1400" dirty="0"/>
              <a:t> solver no longer gives continuous solution (several different solutions are found) or no convergence at all.</a:t>
            </a:r>
          </a:p>
        </p:txBody>
      </p:sp>
      <p:pic>
        <p:nvPicPr>
          <p:cNvPr id="30" name="Picture 3">
            <a:extLst>
              <a:ext uri="{FF2B5EF4-FFF2-40B4-BE49-F238E27FC236}">
                <a16:creationId xmlns:a16="http://schemas.microsoft.com/office/drawing/2014/main" id="{AEBEEEF8-A01E-4EBF-BDE6-F566B3665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860" y="3420282"/>
            <a:ext cx="2590262" cy="1827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F28972B3-FF73-4C55-9DFA-AD354E740F39}"/>
              </a:ext>
            </a:extLst>
          </p:cNvPr>
          <p:cNvCxnSpPr/>
          <p:nvPr/>
        </p:nvCxnSpPr>
        <p:spPr>
          <a:xfrm flipH="1">
            <a:off x="7917276" y="3446910"/>
            <a:ext cx="4825" cy="1550746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CB8D38AB-B9A6-4DCC-876B-DF57BCDD579B}"/>
              </a:ext>
            </a:extLst>
          </p:cNvPr>
          <p:cNvCxnSpPr/>
          <p:nvPr/>
        </p:nvCxnSpPr>
        <p:spPr>
          <a:xfrm>
            <a:off x="7926248" y="3843232"/>
            <a:ext cx="1156930" cy="0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1FC6D05B-9179-4D3F-9C39-2A9979C6D81C}"/>
              </a:ext>
            </a:extLst>
          </p:cNvPr>
          <p:cNvSpPr txBox="1"/>
          <p:nvPr/>
        </p:nvSpPr>
        <p:spPr>
          <a:xfrm>
            <a:off x="7383909" y="3473466"/>
            <a:ext cx="605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C000"/>
                </a:solidFill>
              </a:rPr>
              <a:t>PTBL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3A20EE68-2A44-454D-84C5-DEDD1B5C525A}"/>
              </a:ext>
            </a:extLst>
          </p:cNvPr>
          <p:cNvCxnSpPr>
            <a:cxnSpLocks/>
          </p:cNvCxnSpPr>
          <p:nvPr/>
        </p:nvCxnSpPr>
        <p:spPr>
          <a:xfrm flipH="1">
            <a:off x="7383909" y="3933337"/>
            <a:ext cx="542339" cy="0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>
            <a:extLst>
              <a:ext uri="{FF2B5EF4-FFF2-40B4-BE49-F238E27FC236}">
                <a16:creationId xmlns:a16="http://schemas.microsoft.com/office/drawing/2014/main" id="{B74079FC-8A2A-4862-863F-886D79A2377E}"/>
              </a:ext>
            </a:extLst>
          </p:cNvPr>
          <p:cNvSpPr txBox="1"/>
          <p:nvPr/>
        </p:nvSpPr>
        <p:spPr>
          <a:xfrm>
            <a:off x="8354149" y="381315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FE0D0E8D-03A2-46B5-A759-C217620933FE}"/>
                  </a:ext>
                </a:extLst>
              </p:cNvPr>
              <p:cNvSpPr txBox="1"/>
              <p:nvPr/>
            </p:nvSpPr>
            <p:spPr>
              <a:xfrm>
                <a:off x="9523497" y="3539775"/>
                <a:ext cx="1473288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𝑑𝑉</m:t>
                              </m:r>
                            </m:e>
                            <m:sub>
                              <m:r>
                                <a:rPr lang="fr-FR" sz="1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𝑡𝑜𝑡</m:t>
                              </m:r>
                            </m:sub>
                          </m:sSub>
                        </m:num>
                        <m:den>
                          <m:r>
                            <a:rPr lang="fr-FR" sz="1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fr-F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fr-FR" sz="1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∝</m:t>
                      </m:r>
                      <m:sSub>
                        <m:sSubPr>
                          <m:ctrlPr>
                            <a:rPr lang="fr-F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fr-FR" sz="1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FE0D0E8D-03A2-46B5-A759-C21762093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3497" y="3539775"/>
                <a:ext cx="1473288" cy="5598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4B55EAF2-62E4-407B-BC3E-BE2F6432DEAD}"/>
                  </a:ext>
                </a:extLst>
              </p:cNvPr>
              <p:cNvSpPr txBox="1"/>
              <p:nvPr/>
            </p:nvSpPr>
            <p:spPr>
              <a:xfrm>
                <a:off x="9451489" y="4105460"/>
                <a:ext cx="1579663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fr-FR" sz="1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fr-FR" sz="16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16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16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𝑡𝑜𝑡</m:t>
                              </m:r>
                            </m:sub>
                          </m:sSub>
                        </m:num>
                        <m:den>
                          <m:r>
                            <a:rPr lang="fr-FR" sz="1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fr-FR" sz="16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fr-F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fr-FR" sz="1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∝</m:t>
                      </m:r>
                      <m:sSub>
                        <m:sSubPr>
                          <m:ctrlPr>
                            <a:rPr lang="fr-F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fr-FR" sz="1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4B55EAF2-62E4-407B-BC3E-BE2F6432D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1489" y="4105460"/>
                <a:ext cx="1579663" cy="586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ZoneTexte 43">
            <a:extLst>
              <a:ext uri="{FF2B5EF4-FFF2-40B4-BE49-F238E27FC236}">
                <a16:creationId xmlns:a16="http://schemas.microsoft.com/office/drawing/2014/main" id="{DAF4E846-3FF2-444A-BB65-075153625DCE}"/>
              </a:ext>
            </a:extLst>
          </p:cNvPr>
          <p:cNvSpPr txBox="1"/>
          <p:nvPr/>
        </p:nvSpPr>
        <p:spPr>
          <a:xfrm>
            <a:off x="9451489" y="4805267"/>
            <a:ext cx="2371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(A. Gamelin LER’2020)</a:t>
            </a:r>
          </a:p>
        </p:txBody>
      </p:sp>
    </p:spTree>
    <p:extLst>
      <p:ext uri="{BB962C8B-B14F-4D97-AF65-F5344CB8AC3E}">
        <p14:creationId xmlns:p14="http://schemas.microsoft.com/office/powerpoint/2010/main" val="3601051354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EIL - fond blan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17250</TotalTime>
  <Words>2391</Words>
  <Application>Microsoft Office PowerPoint</Application>
  <PresentationFormat>Grand écran</PresentationFormat>
  <Paragraphs>310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 Math</vt:lpstr>
      <vt:lpstr>Wingdings</vt:lpstr>
      <vt:lpstr>Conception personnalisée</vt:lpstr>
      <vt:lpstr>SOLEIL - fond blanc</vt:lpstr>
      <vt:lpstr>Review of Simulation Tools for Harmonic Cavity Systems</vt:lpstr>
      <vt:lpstr>Warning …</vt:lpstr>
      <vt:lpstr>Overview</vt:lpstr>
      <vt:lpstr>Bunch profile calculation</vt:lpstr>
      <vt:lpstr>Bunch profile calculation</vt:lpstr>
      <vt:lpstr>Bunch profile calculation</vt:lpstr>
      <vt:lpstr>Bunch profile calculation</vt:lpstr>
      <vt:lpstr>Beam stability</vt:lpstr>
      <vt:lpstr>Beam stability</vt:lpstr>
      <vt:lpstr>Beam stability</vt:lpstr>
      <vt:lpstr>Overview</vt:lpstr>
      <vt:lpstr>Multi-bunch tracking codes including beam loading</vt:lpstr>
      <vt:lpstr>Beam loading using the phasor method in mbtrack</vt:lpstr>
      <vt:lpstr>Beam loading using the phasor method in mbtrack</vt:lpstr>
      <vt:lpstr>Beam loading using the phasor method in mbtrack</vt:lpstr>
      <vt:lpstr>Beam loading using the phasor method in mbtrack</vt:lpstr>
      <vt:lpstr>Benchmark: mbtrack (N. Yamamoto)</vt:lpstr>
      <vt:lpstr>Benchmark: mbtrack2 vs elegant</vt:lpstr>
      <vt:lpstr>Benchmark: ALS-U with l=1 instability</vt:lpstr>
      <vt:lpstr>Benchmark: ALS-U with l=1 instability</vt:lpstr>
      <vt:lpstr>Benchmark: ALS-U with l=1 instability</vt:lpstr>
      <vt:lpstr>Conclusions</vt:lpstr>
      <vt:lpstr>Présentation PowerPoint</vt:lpstr>
      <vt:lpstr>mbtrack2 examples &amp; tutorials</vt:lpstr>
    </vt:vector>
  </TitlesOfParts>
  <Company>Synchrotron SOLEIL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YAO Stephanie</dc:creator>
  <cp:lastModifiedBy>GAMELIN Alexis</cp:lastModifiedBy>
  <cp:revision>665</cp:revision>
  <cp:lastPrinted>2018-10-16T09:18:49Z</cp:lastPrinted>
  <dcterms:created xsi:type="dcterms:W3CDTF">2016-11-25T17:34:53Z</dcterms:created>
  <dcterms:modified xsi:type="dcterms:W3CDTF">2022-10-10T20:18:26Z</dcterms:modified>
</cp:coreProperties>
</file>