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33"/>
  </p:notesMasterIdLst>
  <p:handoutMasterIdLst>
    <p:handoutMasterId r:id="rId34"/>
  </p:handoutMasterIdLst>
  <p:sldIdLst>
    <p:sldId id="330" r:id="rId2"/>
    <p:sldId id="365" r:id="rId3"/>
    <p:sldId id="363" r:id="rId4"/>
    <p:sldId id="364" r:id="rId5"/>
    <p:sldId id="351" r:id="rId6"/>
    <p:sldId id="353" r:id="rId7"/>
    <p:sldId id="361" r:id="rId8"/>
    <p:sldId id="345" r:id="rId9"/>
    <p:sldId id="366" r:id="rId10"/>
    <p:sldId id="367" r:id="rId11"/>
    <p:sldId id="368" r:id="rId12"/>
    <p:sldId id="370" r:id="rId13"/>
    <p:sldId id="371" r:id="rId14"/>
    <p:sldId id="348" r:id="rId15"/>
    <p:sldId id="349" r:id="rId16"/>
    <p:sldId id="379" r:id="rId17"/>
    <p:sldId id="374" r:id="rId18"/>
    <p:sldId id="376" r:id="rId19"/>
    <p:sldId id="377" r:id="rId20"/>
    <p:sldId id="375" r:id="rId21"/>
    <p:sldId id="342" r:id="rId22"/>
    <p:sldId id="378" r:id="rId23"/>
    <p:sldId id="385" r:id="rId24"/>
    <p:sldId id="354" r:id="rId25"/>
    <p:sldId id="355" r:id="rId26"/>
    <p:sldId id="386" r:id="rId27"/>
    <p:sldId id="380" r:id="rId28"/>
    <p:sldId id="381" r:id="rId29"/>
    <p:sldId id="382" r:id="rId30"/>
    <p:sldId id="383" r:id="rId31"/>
    <p:sldId id="384" r:id="rId32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FFFFFF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7274" autoAdjust="0"/>
  </p:normalViewPr>
  <p:slideViewPr>
    <p:cSldViewPr snapToObjects="1">
      <p:cViewPr varScale="1">
        <p:scale>
          <a:sx n="152" d="100"/>
          <a:sy n="152" d="100"/>
        </p:scale>
        <p:origin x="192" y="132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41" d="100"/>
          <a:sy n="141" d="100"/>
        </p:scale>
        <p:origin x="5616" y="200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D088D3-3D5E-4199-B299-191EC7CBCA04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67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 smtClean="0"/>
              <a:t>Insert the title of your </a:t>
            </a:r>
            <a:br>
              <a:rPr lang="en-GB" noProof="0" dirty="0" smtClean="0"/>
            </a:br>
            <a:r>
              <a:rPr lang="en-GB" noProof="0" dirty="0" smtClean="0"/>
              <a:t>presentation here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 dirty="0" smtClean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900" b="1" i="0" kern="0" spc="31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 smtClean="0"/>
              <a:t>Insert the occasion and date of your presentation here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800100"/>
            <a:ext cx="8534400" cy="3989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81853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944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  <a:endParaRPr lang="de-DE" dirty="0" smtClean="0"/>
          </a:p>
          <a:p>
            <a:pPr lvl="2"/>
            <a:r>
              <a:rPr lang="en-GB" noProof="0" dirty="0" smtClean="0"/>
              <a:t>Third level</a:t>
            </a:r>
            <a:endParaRPr lang="de-DE" dirty="0" smtClean="0"/>
          </a:p>
          <a:p>
            <a:pPr lvl="3"/>
            <a:r>
              <a:rPr lang="en-GB" noProof="0" dirty="0" smtClean="0"/>
              <a:t>Fourth level</a:t>
            </a:r>
            <a:endParaRPr lang="de-DE" dirty="0" smtClean="0"/>
          </a:p>
          <a:p>
            <a:pPr lvl="4"/>
            <a:r>
              <a:rPr lang="en-GB" noProof="0" dirty="0" smtClean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161213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>
                <a:effectLst/>
              </a:rPr>
              <a:t>Enter </a:t>
            </a:r>
            <a:r>
              <a:rPr lang="de-CH" dirty="0" err="1" smtClean="0">
                <a:effectLst/>
              </a:rPr>
              <a:t>slide</a:t>
            </a:r>
            <a:r>
              <a:rPr lang="de-CH" dirty="0" smtClean="0">
                <a:effectLst/>
              </a:rPr>
              <a:t> title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0" r:id="rId9"/>
    <p:sldLayoutId id="2147483991" r:id="rId10"/>
    <p:sldLayoutId id="2147483992" r:id="rId11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</a:t>
            </a:r>
            <a:r>
              <a:rPr lang="en-US" dirty="0"/>
              <a:t>simulations and tests results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SLS with </a:t>
            </a:r>
            <a:r>
              <a:rPr lang="en-US" dirty="0" smtClean="0"/>
              <a:t>Super-3HC </a:t>
            </a:r>
            <a:br>
              <a:rPr lang="en-US" dirty="0" smtClean="0"/>
            </a:br>
            <a:r>
              <a:rPr lang="de-CH" sz="1200" dirty="0" smtClean="0"/>
              <a:t>This </a:t>
            </a:r>
            <a:r>
              <a:rPr lang="de-CH" sz="1200" dirty="0" err="1"/>
              <a:t>work</a:t>
            </a:r>
            <a:r>
              <a:rPr lang="de-CH" sz="1200" dirty="0"/>
              <a:t> (</a:t>
            </a:r>
            <a:r>
              <a:rPr lang="de-CH" sz="1200" dirty="0" err="1"/>
              <a:t>or</a:t>
            </a:r>
            <a:r>
              <a:rPr lang="de-CH" sz="1200" dirty="0"/>
              <a:t> </a:t>
            </a:r>
            <a:r>
              <a:rPr lang="de-CH" sz="1200" dirty="0" err="1" smtClean="0"/>
              <a:t>part</a:t>
            </a:r>
            <a:r>
              <a:rPr lang="de-CH" sz="1200" dirty="0" smtClean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this</a:t>
            </a:r>
            <a:r>
              <a:rPr lang="de-CH" sz="1200" dirty="0"/>
              <a:t> </a:t>
            </a:r>
            <a:r>
              <a:rPr lang="de-CH" sz="1200" dirty="0" err="1"/>
              <a:t>work</a:t>
            </a:r>
            <a:r>
              <a:rPr lang="de-CH" sz="1200" dirty="0"/>
              <a:t>) </a:t>
            </a:r>
            <a:r>
              <a:rPr lang="de-CH" sz="1200" dirty="0" err="1"/>
              <a:t>has</a:t>
            </a:r>
            <a:r>
              <a:rPr lang="de-CH" sz="1200" dirty="0"/>
              <a:t> </a:t>
            </a:r>
            <a:r>
              <a:rPr lang="de-CH" sz="1200" dirty="0" err="1"/>
              <a:t>been</a:t>
            </a:r>
            <a:r>
              <a:rPr lang="de-CH" sz="1200" dirty="0"/>
              <a:t> </a:t>
            </a:r>
            <a:r>
              <a:rPr lang="de-CH" sz="1200" dirty="0" err="1"/>
              <a:t>performed</a:t>
            </a:r>
            <a:r>
              <a:rPr lang="de-CH" sz="1200" dirty="0"/>
              <a:t> </a:t>
            </a:r>
            <a:r>
              <a:rPr lang="de-CH" sz="1200" dirty="0" err="1"/>
              <a:t>within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frame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WP2 </a:t>
            </a:r>
            <a:r>
              <a:rPr lang="de-CH" sz="1200" dirty="0" err="1"/>
              <a:t>collaboration</a:t>
            </a:r>
            <a:r>
              <a:rPr lang="de-CH" sz="1200" dirty="0"/>
              <a:t> </a:t>
            </a:r>
            <a:r>
              <a:rPr lang="de-CH" sz="1200" dirty="0" err="1"/>
              <a:t>among</a:t>
            </a:r>
            <a:r>
              <a:rPr lang="de-CH" sz="1200" dirty="0"/>
              <a:t> ESRF, HZB, KEK, PSI </a:t>
            </a:r>
            <a:r>
              <a:rPr lang="de-CH" sz="1200" dirty="0" err="1"/>
              <a:t>and</a:t>
            </a:r>
            <a:r>
              <a:rPr lang="de-CH" sz="1200" dirty="0"/>
              <a:t> </a:t>
            </a:r>
            <a:r>
              <a:rPr lang="de-CH" sz="1200" dirty="0" smtClean="0"/>
              <a:t>SOLEIL</a:t>
            </a:r>
            <a:endParaRPr lang="en-GB" sz="1200" dirty="0"/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dirty="0" smtClean="0"/>
              <a:t>Lukas Stingelin</a:t>
            </a:r>
            <a:r>
              <a:rPr lang="en-GB" noProof="0" dirty="0" smtClean="0"/>
              <a:t>  ::  RF coordination SLS 2.0  ::  Paul Scherrer Institute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1475657" y="4731990"/>
            <a:ext cx="7416824" cy="293383"/>
          </a:xfrm>
        </p:spPr>
        <p:txBody>
          <a:bodyPr/>
          <a:lstStyle/>
          <a:p>
            <a:r>
              <a:rPr lang="en-US" dirty="0" err="1"/>
              <a:t>HarmonLIP</a:t>
            </a:r>
            <a:r>
              <a:rPr lang="en-US" dirty="0"/>
              <a:t> </a:t>
            </a:r>
            <a:r>
              <a:rPr lang="en-US" dirty="0" smtClean="0"/>
              <a:t>2022, </a:t>
            </a:r>
            <a:r>
              <a:rPr lang="en-US" b="0" dirty="0"/>
              <a:t>10-12 October </a:t>
            </a:r>
            <a:r>
              <a:rPr lang="en-US" b="0" dirty="0" smtClean="0"/>
              <a:t>2022, MAX </a:t>
            </a:r>
            <a:r>
              <a:rPr lang="en-US" b="0" dirty="0"/>
              <a:t>IV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59582"/>
            <a:ext cx="4676383" cy="3509963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Simulations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ELEGANT: </a:t>
            </a:r>
            <a:br>
              <a:rPr lang="de-CH" dirty="0" smtClean="0"/>
            </a:br>
            <a:r>
              <a:rPr lang="de-CH" dirty="0" err="1" smtClean="0"/>
              <a:t>Bunch</a:t>
            </a:r>
            <a:r>
              <a:rPr lang="de-CH" dirty="0" smtClean="0"/>
              <a:t> </a:t>
            </a:r>
            <a:r>
              <a:rPr lang="de-CH" dirty="0" err="1" smtClean="0"/>
              <a:t>Lenghtening</a:t>
            </a:r>
            <a:r>
              <a:rPr lang="de-CH" dirty="0" smtClean="0"/>
              <a:t> at 5mA?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75606"/>
            <a:ext cx="4317187" cy="3240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00192" y="1707654"/>
            <a:ext cx="1512168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Instability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at </a:t>
            </a:r>
            <a:br>
              <a:rPr lang="de-CH" sz="1800" dirty="0" smtClean="0">
                <a:solidFill>
                  <a:srgbClr val="000000"/>
                </a:solidFill>
                <a:latin typeface="Calibri"/>
              </a:rPr>
            </a:b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dfh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=2f</a:t>
            </a:r>
            <a:r>
              <a:rPr lang="de-CH" sz="1800" baseline="-25000" dirty="0" smtClean="0">
                <a:solidFill>
                  <a:srgbClr val="000000"/>
                </a:solidFill>
                <a:latin typeface="Calibri"/>
              </a:rPr>
              <a:t>s</a:t>
            </a:r>
            <a:endParaRPr lang="en-US" sz="1800" baseline="-250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659982"/>
            <a:ext cx="7882784" cy="4556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Only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impedances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main-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harmonic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cavity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are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considered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these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simulations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!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7128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Simulations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ELEGANT: </a:t>
            </a:r>
            <a:br>
              <a:rPr lang="de-CH" dirty="0"/>
            </a:br>
            <a:r>
              <a:rPr lang="de-CH" sz="2000" dirty="0" err="1"/>
              <a:t>Bunch</a:t>
            </a:r>
            <a:r>
              <a:rPr lang="de-CH" sz="2000" dirty="0"/>
              <a:t> </a:t>
            </a:r>
            <a:r>
              <a:rPr lang="de-CH" sz="2000" dirty="0" err="1"/>
              <a:t>Lenghtening</a:t>
            </a:r>
            <a:r>
              <a:rPr lang="de-CH" sz="2000" dirty="0"/>
              <a:t> at </a:t>
            </a:r>
            <a:r>
              <a:rPr lang="de-CH" sz="2000" dirty="0" smtClean="0"/>
              <a:t>2x5mA=10mA (2 Bunches)?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69016"/>
            <a:ext cx="5327915" cy="399898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01930"/>
            <a:ext cx="4676383" cy="3509963"/>
          </a:xfrm>
        </p:spPr>
      </p:pic>
      <p:sp>
        <p:nvSpPr>
          <p:cNvPr id="2" name="Rectangle 1"/>
          <p:cNvSpPr/>
          <p:nvPr/>
        </p:nvSpPr>
        <p:spPr bwMode="auto">
          <a:xfrm>
            <a:off x="6948264" y="1086777"/>
            <a:ext cx="1258048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4144" y="2031690"/>
            <a:ext cx="1512168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Instability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at </a:t>
            </a:r>
            <a:br>
              <a:rPr lang="de-CH" sz="1800" dirty="0" smtClean="0">
                <a:solidFill>
                  <a:srgbClr val="000000"/>
                </a:solidFill>
                <a:latin typeface="Calibri"/>
              </a:rPr>
            </a:b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dfh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=2f</a:t>
            </a:r>
            <a:r>
              <a:rPr lang="de-CH" sz="1800" baseline="-25000" dirty="0" smtClean="0">
                <a:solidFill>
                  <a:srgbClr val="000000"/>
                </a:solidFill>
                <a:latin typeface="Calibri"/>
              </a:rPr>
              <a:t>s</a:t>
            </a:r>
            <a:endParaRPr lang="en-US" sz="1800" baseline="-250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21262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Simulations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ELEGANT: </a:t>
            </a:r>
            <a:br>
              <a:rPr lang="de-CH" dirty="0"/>
            </a:br>
            <a:r>
              <a:rPr lang="de-CH" sz="2000" dirty="0" err="1"/>
              <a:t>Bunch</a:t>
            </a:r>
            <a:r>
              <a:rPr lang="de-CH" sz="2000" dirty="0"/>
              <a:t> </a:t>
            </a:r>
            <a:r>
              <a:rPr lang="de-CH" sz="2000" dirty="0" err="1"/>
              <a:t>Lenghtening</a:t>
            </a:r>
            <a:r>
              <a:rPr lang="de-CH" sz="2000" dirty="0"/>
              <a:t> at </a:t>
            </a:r>
            <a:r>
              <a:rPr lang="de-CH" sz="2000" dirty="0" smtClean="0"/>
              <a:t>40x2.5mA=100mA (40 </a:t>
            </a:r>
            <a:r>
              <a:rPr lang="de-CH" sz="2000" dirty="0"/>
              <a:t>Bunches)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60" y="1045994"/>
            <a:ext cx="4850636" cy="322813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" y="1046562"/>
            <a:ext cx="4300138" cy="3227564"/>
          </a:xfrm>
        </p:spPr>
      </p:pic>
      <p:sp>
        <p:nvSpPr>
          <p:cNvPr id="2" name="TextBox 1"/>
          <p:cNvSpPr txBox="1"/>
          <p:nvPr/>
        </p:nvSpPr>
        <p:spPr>
          <a:xfrm>
            <a:off x="2195736" y="4443958"/>
            <a:ext cx="5256584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From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100mA,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e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fficient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b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unch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l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enghtening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possible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0312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Simulations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ELEGANT: </a:t>
            </a:r>
            <a:br>
              <a:rPr lang="de-CH" dirty="0"/>
            </a:br>
            <a:r>
              <a:rPr lang="de-CH" sz="2000" dirty="0" err="1"/>
              <a:t>Bunch</a:t>
            </a:r>
            <a:r>
              <a:rPr lang="de-CH" sz="2000" dirty="0"/>
              <a:t> </a:t>
            </a:r>
            <a:r>
              <a:rPr lang="de-CH" sz="2000" dirty="0" err="1"/>
              <a:t>Lenghtening</a:t>
            </a:r>
            <a:r>
              <a:rPr lang="de-CH" sz="2000" dirty="0"/>
              <a:t> at </a:t>
            </a:r>
            <a:r>
              <a:rPr lang="de-CH" sz="2000" dirty="0" smtClean="0"/>
              <a:t>40x2.5mA=100mA (40 </a:t>
            </a:r>
            <a:r>
              <a:rPr lang="de-CH" sz="2000" dirty="0"/>
              <a:t>Bunches)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9" y="973546"/>
            <a:ext cx="5199313" cy="3902460"/>
          </a:xfrm>
        </p:spPr>
      </p:pic>
      <p:sp>
        <p:nvSpPr>
          <p:cNvPr id="5" name="TextBox 4"/>
          <p:cNvSpPr txBox="1"/>
          <p:nvPr/>
        </p:nvSpPr>
        <p:spPr>
          <a:xfrm>
            <a:off x="6084168" y="1851670"/>
            <a:ext cx="2808312" cy="17281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For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detuning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dfh</a:t>
            </a:r>
            <a:r>
              <a:rPr lang="de-CH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&lt; 24kHz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Bunches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start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oscillate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Voltage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in 3HC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starts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oscillate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Beam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becomes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instable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30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Measurement at SLS: Setup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pic>
        <p:nvPicPr>
          <p:cNvPr id="5122" name="Picture 2" descr="https://elog-gfa.psi.ch/SLS+RF/211223_092534/SLS1_RobinsonInstability_Measurement100mA_CompELEGANTandBoschFreqNoCoup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74463"/>
            <a:ext cx="5720363" cy="429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3491880" y="4371950"/>
            <a:ext cx="5040560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83568" y="1083047"/>
            <a:ext cx="2808312" cy="2160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Complete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fill</a:t>
            </a:r>
            <a:endParaRPr lang="de-CH" sz="1800" dirty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Measurement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oscillation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frequency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with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main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RF-</a:t>
            </a:r>
            <a:r>
              <a:rPr lang="de-CH" sz="1800" dirty="0" err="1">
                <a:solidFill>
                  <a:srgbClr val="000000"/>
                </a:solidFill>
                <a:latin typeface="Calibri"/>
              </a:rPr>
              <a:t>f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requency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-modulation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spectrum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analysis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BPM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signal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Without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modulation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decrease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dfh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measure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bunch-lenght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with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streak-camera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95831" y="4247841"/>
            <a:ext cx="2880320" cy="720159"/>
          </a:xfrm>
        </p:spPr>
        <p:txBody>
          <a:bodyPr/>
          <a:lstStyle/>
          <a:p>
            <a:pPr marL="0" indent="0">
              <a:buNone/>
            </a:pPr>
            <a:r>
              <a:rPr lang="de-CH" b="1" dirty="0" smtClean="0">
                <a:solidFill>
                  <a:srgbClr val="C00000"/>
                </a:solidFill>
              </a:rPr>
              <a:t>Beam </a:t>
            </a:r>
            <a:r>
              <a:rPr lang="de-CH" b="1" dirty="0" err="1" smtClean="0">
                <a:solidFill>
                  <a:srgbClr val="C00000"/>
                </a:solidFill>
              </a:rPr>
              <a:t>loss</a:t>
            </a:r>
            <a:r>
              <a:rPr lang="de-CH" b="1" dirty="0" smtClean="0">
                <a:solidFill>
                  <a:srgbClr val="C00000"/>
                </a:solidFill>
              </a:rPr>
              <a:t> at </a:t>
            </a:r>
            <a:r>
              <a:rPr lang="de-CH" b="1" dirty="0" err="1" smtClean="0">
                <a:solidFill>
                  <a:srgbClr val="C00000"/>
                </a:solidFill>
              </a:rPr>
              <a:t>dfh</a:t>
            </a:r>
            <a:r>
              <a:rPr lang="de-CH" b="1" dirty="0" smtClean="0">
                <a:solidFill>
                  <a:srgbClr val="C00000"/>
                </a:solidFill>
              </a:rPr>
              <a:t>=23.6kHz</a:t>
            </a:r>
            <a:br>
              <a:rPr lang="de-CH" b="1" dirty="0" smtClean="0">
                <a:solidFill>
                  <a:srgbClr val="C00000"/>
                </a:solidFill>
              </a:rPr>
            </a:br>
            <a:r>
              <a:rPr lang="de-CH" b="1" dirty="0" err="1" smtClean="0">
                <a:solidFill>
                  <a:srgbClr val="C00000"/>
                </a:solidFill>
              </a:rPr>
              <a:t>with</a:t>
            </a:r>
            <a:r>
              <a:rPr lang="de-CH" b="1" dirty="0" smtClean="0">
                <a:solidFill>
                  <a:srgbClr val="C00000"/>
                </a:solidFill>
              </a:rPr>
              <a:t> </a:t>
            </a:r>
            <a:r>
              <a:rPr lang="de-CH" b="1" dirty="0" err="1" smtClean="0">
                <a:solidFill>
                  <a:srgbClr val="C00000"/>
                </a:solidFill>
              </a:rPr>
              <a:t>overvoltage</a:t>
            </a:r>
            <a:r>
              <a:rPr lang="de-CH" b="1" dirty="0" smtClean="0">
                <a:solidFill>
                  <a:srgbClr val="C00000"/>
                </a:solidFill>
              </a:rPr>
              <a:t> </a:t>
            </a:r>
            <a:r>
              <a:rPr lang="de-CH" b="1" dirty="0" err="1" smtClean="0">
                <a:solidFill>
                  <a:srgbClr val="C00000"/>
                </a:solidFill>
              </a:rPr>
              <a:t>of</a:t>
            </a:r>
            <a:r>
              <a:rPr lang="de-CH" b="1" dirty="0" smtClean="0">
                <a:solidFill>
                  <a:srgbClr val="C00000"/>
                </a:solidFill>
              </a:rPr>
              <a:t> Super-3HC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852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43558"/>
            <a:ext cx="4169527" cy="277484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Comparison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Measurement </a:t>
            </a:r>
            <a:r>
              <a:rPr lang="de-CH" dirty="0" err="1" smtClean="0"/>
              <a:t>with</a:t>
            </a:r>
            <a:r>
              <a:rPr lang="de-CH" dirty="0" smtClean="0"/>
              <a:t> 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18" y="876588"/>
            <a:ext cx="4119895" cy="2741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4082" y="3546957"/>
            <a:ext cx="7848872" cy="10081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Measured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bunch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length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about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30% larger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than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expected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!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Beam-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loss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is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at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expected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detuning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Super-3HC,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with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3HC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overvoltage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/>
            </a:r>
            <a:br>
              <a:rPr lang="de-CH" sz="1800" dirty="0" smtClean="0">
                <a:solidFill>
                  <a:srgbClr val="000000"/>
                </a:solidFill>
                <a:latin typeface="Calibri"/>
              </a:rPr>
            </a:b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however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experiment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performed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only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once</a:t>
            </a:r>
            <a:r>
              <a:rPr lang="de-CH" sz="1400" dirty="0">
                <a:solidFill>
                  <a:srgbClr val="000000"/>
                </a:solidFill>
                <a:latin typeface="Calibri"/>
              </a:rPr>
              <a:t>)</a:t>
            </a:r>
            <a:endParaRPr lang="de-CH" sz="14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Measured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oscillation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frequency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fits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dipole-oscillation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Measured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voltage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3HC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fits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simulation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19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967588"/>
            <a:ext cx="5975153" cy="412444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Situation </a:t>
            </a:r>
            <a:r>
              <a:rPr lang="de-CH" dirty="0" err="1" smtClean="0"/>
              <a:t>of</a:t>
            </a:r>
            <a:r>
              <a:rPr lang="de-CH" dirty="0" smtClean="0"/>
              <a:t> at 400mA:</a:t>
            </a:r>
            <a:r>
              <a:rPr lang="de-CH" sz="2000" dirty="0" smtClean="0"/>
              <a:t> </a:t>
            </a:r>
            <a:br>
              <a:rPr lang="de-CH" sz="2000" dirty="0" smtClean="0"/>
            </a:br>
            <a:r>
              <a:rPr lang="de-CH" sz="2000" dirty="0" err="1"/>
              <a:t>C</a:t>
            </a:r>
            <a:r>
              <a:rPr lang="de-CH" sz="2000" dirty="0" err="1" smtClean="0"/>
              <a:t>alculation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 smtClean="0"/>
              <a:t>Threshold</a:t>
            </a:r>
            <a:r>
              <a:rPr lang="de-CH" sz="2000" dirty="0" smtClean="0"/>
              <a:t> Shunt </a:t>
            </a:r>
            <a:r>
              <a:rPr lang="de-CH" sz="2000" dirty="0" err="1" smtClean="0"/>
              <a:t>Impedance</a:t>
            </a:r>
            <a:r>
              <a:rPr lang="de-CH" sz="2000" dirty="0" smtClean="0"/>
              <a:t> </a:t>
            </a:r>
            <a:r>
              <a:rPr lang="de-CH" sz="2000" dirty="0" err="1" smtClean="0"/>
              <a:t>for</a:t>
            </a:r>
            <a:r>
              <a:rPr lang="de-CH" sz="2000" dirty="0" smtClean="0"/>
              <a:t> Super-3HC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6300192" y="1347614"/>
            <a:ext cx="2481862" cy="32403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Tried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follow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approach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Alexis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Gamelin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(SOLEIL)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Change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synchrotron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frequency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not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considered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Landau-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Damping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not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considered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de-CH" dirty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  <a:latin typeface="Calibri"/>
              </a:rPr>
              <a:t>Due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lower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momentum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compaction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factor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situation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SLS2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looks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slightly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more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relaxed.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8582" y="2787774"/>
            <a:ext cx="1152128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Stable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?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opt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.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Bunch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lenghtening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22128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915566"/>
            <a:ext cx="2880320" cy="191687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with ELEGANT: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View on Different Bunches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9" y="929569"/>
            <a:ext cx="2860544" cy="1903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99" y="2846411"/>
            <a:ext cx="2782592" cy="2088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02" y="2927555"/>
            <a:ext cx="2881332" cy="200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70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22" y="2981394"/>
            <a:ext cx="2754262" cy="206727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000" dirty="0" err="1" smtClean="0"/>
              <a:t>Simulations</a:t>
            </a:r>
            <a:r>
              <a:rPr lang="de-CH" sz="2000" dirty="0" smtClean="0"/>
              <a:t> </a:t>
            </a:r>
            <a:r>
              <a:rPr lang="de-CH" sz="2000" dirty="0" err="1" smtClean="0"/>
              <a:t>with</a:t>
            </a:r>
            <a:r>
              <a:rPr lang="de-CH" sz="2000" dirty="0" smtClean="0"/>
              <a:t> ELEGANT: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sz="1600" dirty="0" err="1" smtClean="0"/>
              <a:t>Bunch</a:t>
            </a:r>
            <a:r>
              <a:rPr lang="de-CH" sz="1600" dirty="0" smtClean="0"/>
              <a:t> </a:t>
            </a:r>
            <a:r>
              <a:rPr lang="de-CH" sz="1600" dirty="0" err="1" smtClean="0"/>
              <a:t>profile</a:t>
            </a:r>
            <a:r>
              <a:rPr lang="de-CH" sz="1600" dirty="0" smtClean="0"/>
              <a:t> vs. </a:t>
            </a:r>
            <a:r>
              <a:rPr lang="de-CH" sz="1600" dirty="0" err="1" smtClean="0"/>
              <a:t>Detuning</a:t>
            </a:r>
            <a:r>
              <a:rPr lang="de-CH" sz="1600" dirty="0" smtClean="0"/>
              <a:t> </a:t>
            </a:r>
            <a:r>
              <a:rPr lang="de-CH" sz="1600" dirty="0" err="1" smtClean="0"/>
              <a:t>of</a:t>
            </a:r>
            <a:r>
              <a:rPr lang="de-CH" sz="1600" dirty="0" smtClean="0"/>
              <a:t> Super-3HC: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02" y="837788"/>
            <a:ext cx="2745141" cy="2060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837788"/>
            <a:ext cx="2745141" cy="2060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03" y="2981393"/>
            <a:ext cx="2745141" cy="206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4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9582"/>
            <a:ext cx="4341733" cy="325878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000" dirty="0" err="1"/>
              <a:t>Simulations</a:t>
            </a:r>
            <a:r>
              <a:rPr lang="de-CH" sz="2000" dirty="0"/>
              <a:t> </a:t>
            </a:r>
            <a:r>
              <a:rPr lang="de-CH" sz="2000" dirty="0" err="1"/>
              <a:t>with</a:t>
            </a:r>
            <a:r>
              <a:rPr lang="de-CH" sz="2000" dirty="0"/>
              <a:t> ELEGANT: </a:t>
            </a:r>
            <a:r>
              <a:rPr lang="de-CH" dirty="0"/>
              <a:t/>
            </a:r>
            <a:br>
              <a:rPr lang="de-CH" dirty="0"/>
            </a:br>
            <a:r>
              <a:rPr lang="de-CH" sz="1800" dirty="0" err="1" smtClean="0"/>
              <a:t>Voltage</a:t>
            </a:r>
            <a:r>
              <a:rPr lang="de-CH" sz="1800" dirty="0" smtClean="0"/>
              <a:t>- </a:t>
            </a:r>
            <a:r>
              <a:rPr lang="de-CH" sz="1800" dirty="0" err="1" smtClean="0"/>
              <a:t>and</a:t>
            </a:r>
            <a:r>
              <a:rPr lang="de-CH" sz="1800" dirty="0" smtClean="0"/>
              <a:t> Phase-Swing </a:t>
            </a:r>
            <a:r>
              <a:rPr lang="de-CH" sz="1800" dirty="0" err="1" smtClean="0"/>
              <a:t>of</a:t>
            </a:r>
            <a:r>
              <a:rPr lang="de-CH" sz="1800" dirty="0" smtClean="0"/>
              <a:t> Super-3HC </a:t>
            </a:r>
            <a:r>
              <a:rPr lang="de-CH" sz="1800" dirty="0" err="1" smtClean="0"/>
              <a:t>along</a:t>
            </a:r>
            <a:r>
              <a:rPr lang="de-CH" sz="1800" dirty="0" smtClean="0"/>
              <a:t> </a:t>
            </a:r>
            <a:r>
              <a:rPr lang="de-CH" sz="1800" dirty="0" err="1" smtClean="0"/>
              <a:t>the</a:t>
            </a:r>
            <a:r>
              <a:rPr lang="de-CH" sz="1800" dirty="0" smtClean="0"/>
              <a:t> </a:t>
            </a:r>
            <a:r>
              <a:rPr lang="de-CH" sz="1800" dirty="0" err="1" smtClean="0"/>
              <a:t>Bunch</a:t>
            </a:r>
            <a:r>
              <a:rPr lang="de-CH" sz="1800" dirty="0" smtClean="0"/>
              <a:t> Train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267" y="1061698"/>
            <a:ext cx="4341733" cy="32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769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t="31639" r="6886" b="21175"/>
          <a:stretch>
            <a:fillRect/>
          </a:stretch>
        </p:blipFill>
        <p:spPr bwMode="auto">
          <a:xfrm>
            <a:off x="1169194" y="933450"/>
            <a:ext cx="4874419" cy="390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628791" y="319416"/>
            <a:ext cx="2269331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 anchor="ctr"/>
          <a:lstStyle>
            <a:lvl1pPr algn="ctr" defTabSz="7620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defTabSz="7620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defTabSz="7620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defTabSz="7620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defTabSz="7620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 kern="1000" dirty="0">
              <a:solidFill>
                <a:srgbClr val="68686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3977879" y="173355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accent2"/>
                </a:solidFill>
              </a:rPr>
              <a:t>1</a:t>
            </a:r>
            <a:endParaRPr lang="en-GB" altLang="en-US" sz="1200" dirty="0">
              <a:solidFill>
                <a:schemeClr val="accent2"/>
              </a:solidFill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4193381" y="192405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>
                <a:solidFill>
                  <a:schemeClr val="accent2"/>
                </a:solidFill>
              </a:rPr>
              <a:t>2</a:t>
            </a:r>
            <a:endParaRPr lang="en-GB" altLang="en-US" sz="1200">
              <a:solidFill>
                <a:schemeClr val="accent2"/>
              </a:solidFill>
            </a:endParaRP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3263504" y="299085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>
                <a:solidFill>
                  <a:schemeClr val="accent2"/>
                </a:solidFill>
              </a:rPr>
              <a:t>3</a:t>
            </a:r>
            <a:endParaRPr lang="en-GB" altLang="en-US" sz="1200">
              <a:solidFill>
                <a:schemeClr val="accent2"/>
              </a:solidFill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059906" y="2819400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>
                <a:solidFill>
                  <a:schemeClr val="accent2"/>
                </a:solidFill>
              </a:rPr>
              <a:t>4</a:t>
            </a:r>
            <a:endParaRPr lang="en-GB" altLang="en-US" sz="1200">
              <a:solidFill>
                <a:schemeClr val="accent2"/>
              </a:solidFill>
            </a:endParaRP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2736056" y="1437085"/>
            <a:ext cx="51435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>
                <a:solidFill>
                  <a:schemeClr val="accent2"/>
                </a:solidFill>
              </a:rPr>
              <a:t>Linac</a:t>
            </a:r>
            <a:endParaRPr lang="en-GB" altLang="en-US" sz="1200">
              <a:solidFill>
                <a:schemeClr val="accent2"/>
              </a:solidFill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5992416" y="989410"/>
            <a:ext cx="1970484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13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Full </a:t>
            </a:r>
            <a:r>
              <a:rPr lang="en-US" altLang="en-US" sz="135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Linac</a:t>
            </a:r>
            <a:r>
              <a:rPr lang="en-US" altLang="en-US" sz="13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 (100MeV):</a:t>
            </a:r>
          </a:p>
          <a:p>
            <a:pPr marL="171450" indent="-171450"/>
            <a:r>
              <a:rPr lang="en-US" altLang="en-US" sz="1200" dirty="0" smtClean="0">
                <a:latin typeface="+mn-lt"/>
              </a:rPr>
              <a:t>2 </a:t>
            </a:r>
            <a:r>
              <a:rPr lang="en-US" altLang="en-US" sz="1200" dirty="0">
                <a:latin typeface="+mn-lt"/>
              </a:rPr>
              <a:t>pulsed klystron TH2100 (35 </a:t>
            </a:r>
            <a:r>
              <a:rPr lang="en-US" altLang="en-US" sz="1200" dirty="0" smtClean="0">
                <a:latin typeface="+mn-lt"/>
              </a:rPr>
              <a:t>MW)</a:t>
            </a:r>
            <a:br>
              <a:rPr lang="en-US" altLang="en-US" sz="1200" dirty="0" smtClean="0">
                <a:latin typeface="+mn-lt"/>
              </a:rPr>
            </a:br>
            <a:r>
              <a:rPr lang="en-US" altLang="en-US" sz="1050" dirty="0" smtClean="0">
                <a:latin typeface="+mn-lt"/>
              </a:rPr>
              <a:t>Op</a:t>
            </a:r>
            <a:r>
              <a:rPr lang="en-US" altLang="en-US" sz="1050" dirty="0">
                <a:latin typeface="+mn-lt"/>
              </a:rPr>
              <a:t>. since April 2000</a:t>
            </a:r>
          </a:p>
          <a:p>
            <a:pPr>
              <a:buFontTx/>
              <a:buNone/>
            </a:pPr>
            <a:endParaRPr lang="en-US" altLang="en-US" sz="1050" dirty="0">
              <a:latin typeface="+mn-lt"/>
            </a:endParaRPr>
          </a:p>
          <a:p>
            <a:pPr>
              <a:buFontTx/>
              <a:buNone/>
            </a:pPr>
            <a:r>
              <a:rPr lang="en-US" altLang="en-US" sz="13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Booster </a:t>
            </a:r>
            <a:r>
              <a:rPr lang="en-US" altLang="en-US" sz="135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+ </a:t>
            </a:r>
            <a:r>
              <a:rPr lang="en-US" altLang="en-US" sz="135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Teststand</a:t>
            </a:r>
            <a:r>
              <a:rPr lang="en-US" altLang="en-US" sz="135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 RF:</a:t>
            </a:r>
            <a:endParaRPr lang="en-US" altLang="en-US" sz="135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 marL="171450" indent="-171450"/>
            <a:r>
              <a:rPr lang="en-US" altLang="en-US" sz="1200" dirty="0" smtClean="0">
                <a:latin typeface="+mn-lt"/>
              </a:rPr>
              <a:t>1 </a:t>
            </a:r>
            <a:r>
              <a:rPr lang="en-US" altLang="en-US" sz="1200" dirty="0">
                <a:latin typeface="+mn-lt"/>
              </a:rPr>
              <a:t>power plant 180 </a:t>
            </a:r>
            <a:r>
              <a:rPr lang="en-US" altLang="en-US" sz="1200" dirty="0" smtClean="0">
                <a:latin typeface="+mn-lt"/>
              </a:rPr>
              <a:t>kW</a:t>
            </a:r>
            <a:br>
              <a:rPr lang="en-US" altLang="en-US" sz="1200" dirty="0" smtClean="0">
                <a:latin typeface="+mn-lt"/>
              </a:rPr>
            </a:br>
            <a:r>
              <a:rPr lang="en-US" altLang="en-US" sz="1050" dirty="0" smtClean="0">
                <a:latin typeface="+mn-lt"/>
              </a:rPr>
              <a:t>Op</a:t>
            </a:r>
            <a:r>
              <a:rPr lang="en-US" altLang="en-US" sz="1050" dirty="0">
                <a:latin typeface="+mn-lt"/>
              </a:rPr>
              <a:t>. since July </a:t>
            </a:r>
            <a:r>
              <a:rPr lang="en-US" altLang="en-US" sz="1050" dirty="0" smtClean="0">
                <a:latin typeface="+mn-lt"/>
              </a:rPr>
              <a:t>2000</a:t>
            </a:r>
            <a:br>
              <a:rPr lang="en-US" altLang="en-US" sz="1050" dirty="0" smtClean="0">
                <a:latin typeface="+mn-lt"/>
              </a:rPr>
            </a:br>
            <a:r>
              <a:rPr lang="en-US" altLang="en-US" sz="1050" dirty="0" smtClean="0">
                <a:latin typeface="+mn-lt"/>
              </a:rPr>
              <a:t>+ SSA op. since 2016</a:t>
            </a:r>
            <a:endParaRPr lang="en-US" altLang="en-US" sz="1050" dirty="0">
              <a:latin typeface="+mn-lt"/>
            </a:endParaRPr>
          </a:p>
          <a:p>
            <a:pPr>
              <a:buFontTx/>
              <a:buNone/>
            </a:pPr>
            <a:endParaRPr lang="en-US" altLang="en-US" sz="1050" dirty="0">
              <a:latin typeface="+mn-lt"/>
            </a:endParaRPr>
          </a:p>
          <a:p>
            <a:pPr>
              <a:buFontTx/>
              <a:buNone/>
            </a:pPr>
            <a:r>
              <a:rPr lang="en-US" altLang="en-US" sz="135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Storage ring </a:t>
            </a:r>
            <a:r>
              <a:rPr lang="en-US" altLang="en-US" sz="135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RF:</a:t>
            </a:r>
            <a:endParaRPr lang="en-US" altLang="en-US" sz="135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 marL="171450" indent="-171450"/>
            <a:r>
              <a:rPr lang="en-US" altLang="en-US" sz="1200" dirty="0" smtClean="0">
                <a:latin typeface="+mn-lt"/>
              </a:rPr>
              <a:t>4 </a:t>
            </a:r>
            <a:r>
              <a:rPr lang="en-US" altLang="en-US" sz="1200" dirty="0">
                <a:latin typeface="+mn-lt"/>
              </a:rPr>
              <a:t>independent power plants 180 </a:t>
            </a:r>
            <a:r>
              <a:rPr lang="en-US" altLang="en-US" sz="1200" dirty="0" smtClean="0">
                <a:latin typeface="+mn-lt"/>
              </a:rPr>
              <a:t>kW.</a:t>
            </a:r>
            <a:br>
              <a:rPr lang="en-US" altLang="en-US" sz="1200" dirty="0" smtClean="0">
                <a:latin typeface="+mn-lt"/>
              </a:rPr>
            </a:br>
            <a:r>
              <a:rPr lang="en-US" altLang="en-US" sz="1050" dirty="0" smtClean="0">
                <a:latin typeface="+mn-lt"/>
              </a:rPr>
              <a:t>Op</a:t>
            </a:r>
            <a:r>
              <a:rPr lang="en-US" altLang="en-US" sz="1050" dirty="0">
                <a:latin typeface="+mn-lt"/>
              </a:rPr>
              <a:t>. since December </a:t>
            </a:r>
            <a:r>
              <a:rPr lang="en-US" altLang="en-US" sz="1050" dirty="0" smtClean="0">
                <a:latin typeface="+mn-lt"/>
              </a:rPr>
              <a:t>2000</a:t>
            </a:r>
          </a:p>
          <a:p>
            <a:pPr marL="171450" indent="-171450"/>
            <a:r>
              <a:rPr lang="en-US" altLang="en-US" sz="1200" dirty="0" smtClean="0">
                <a:latin typeface="+mn-lt"/>
              </a:rPr>
              <a:t> </a:t>
            </a:r>
            <a:r>
              <a:rPr lang="en-US" altLang="en-US" sz="1200" b="1" dirty="0">
                <a:solidFill>
                  <a:schemeClr val="accent3"/>
                </a:solidFill>
                <a:latin typeface="+mn-lt"/>
              </a:rPr>
              <a:t>1 two cell Super Conducting 3</a:t>
            </a:r>
            <a:r>
              <a:rPr lang="en-US" altLang="en-US" sz="1200" b="1" baseline="30000" dirty="0">
                <a:solidFill>
                  <a:schemeClr val="accent3"/>
                </a:solidFill>
                <a:latin typeface="+mn-lt"/>
              </a:rPr>
              <a:t>rd</a:t>
            </a:r>
            <a:r>
              <a:rPr lang="en-US" altLang="en-US" sz="1200" b="1" dirty="0">
                <a:solidFill>
                  <a:schemeClr val="accent3"/>
                </a:solidFill>
                <a:latin typeface="+mn-lt"/>
              </a:rPr>
              <a:t> harmonic idle </a:t>
            </a:r>
            <a:r>
              <a:rPr lang="en-US" altLang="en-US" sz="1200" b="1" dirty="0" smtClean="0">
                <a:solidFill>
                  <a:schemeClr val="accent3"/>
                </a:solidFill>
                <a:latin typeface="+mn-lt"/>
              </a:rPr>
              <a:t>cavity Super-3HC</a:t>
            </a:r>
            <a:endParaRPr lang="en-US" altLang="en-US" sz="1200" b="1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None/>
            </a:pPr>
            <a:r>
              <a:rPr lang="en-US" altLang="en-US" sz="1050" b="1" dirty="0" smtClean="0">
                <a:solidFill>
                  <a:schemeClr val="accent3"/>
                </a:solidFill>
                <a:latin typeface="+mn-lt"/>
              </a:rPr>
              <a:t>Op. </a:t>
            </a:r>
            <a:r>
              <a:rPr lang="en-US" altLang="en-US" sz="1050" b="1" dirty="0">
                <a:solidFill>
                  <a:schemeClr val="accent3"/>
                </a:solidFill>
                <a:latin typeface="+mn-lt"/>
              </a:rPr>
              <a:t>since October 2002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3492104" y="3489722"/>
            <a:ext cx="228600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>
                <a:solidFill>
                  <a:schemeClr val="accent2"/>
                </a:solidFill>
              </a:rPr>
              <a:t>SC</a:t>
            </a:r>
            <a:endParaRPr lang="en-GB" altLang="en-US" sz="1200">
              <a:solidFill>
                <a:schemeClr val="accent2"/>
              </a:solidFill>
            </a:endParaRPr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flipH="1">
            <a:off x="3443288" y="3706417"/>
            <a:ext cx="102394" cy="20121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 rot="2443369">
            <a:off x="4379119" y="1697831"/>
            <a:ext cx="58341" cy="195263"/>
          </a:xfrm>
          <a:prstGeom prst="rect">
            <a:avLst/>
          </a:prstGeom>
          <a:solidFill>
            <a:srgbClr val="FC1A0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 rot="2443369">
            <a:off x="4281488" y="1613297"/>
            <a:ext cx="58341" cy="195263"/>
          </a:xfrm>
          <a:prstGeom prst="rect">
            <a:avLst/>
          </a:prstGeom>
          <a:solidFill>
            <a:srgbClr val="FC1A0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 rot="2443369">
            <a:off x="3101579" y="3163491"/>
            <a:ext cx="58340" cy="195263"/>
          </a:xfrm>
          <a:prstGeom prst="rect">
            <a:avLst/>
          </a:prstGeom>
          <a:solidFill>
            <a:srgbClr val="FC1A0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 rot="2443369">
            <a:off x="3005138" y="3076575"/>
            <a:ext cx="58341" cy="195263"/>
          </a:xfrm>
          <a:prstGeom prst="rect">
            <a:avLst/>
          </a:prstGeom>
          <a:solidFill>
            <a:srgbClr val="FC1A0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 rot="3995885">
            <a:off x="2835473" y="2722364"/>
            <a:ext cx="58341" cy="195263"/>
          </a:xfrm>
          <a:prstGeom prst="rect">
            <a:avLst/>
          </a:prstGeom>
          <a:solidFill>
            <a:srgbClr val="FC1A02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 rot="20269070">
            <a:off x="3349228" y="1446610"/>
            <a:ext cx="33338" cy="33338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 rot="20269070">
            <a:off x="3275410" y="1472803"/>
            <a:ext cx="33338" cy="33338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 rot="990262">
            <a:off x="3401616" y="3917157"/>
            <a:ext cx="46434" cy="32147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3545681" y="584598"/>
            <a:ext cx="20888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CC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solidFill>
                  <a:schemeClr val="tx2"/>
                </a:solidFill>
                <a:latin typeface="+mn-lt"/>
              </a:rPr>
              <a:t>Booster and SR in same tunnel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SLS Overview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dirty="0"/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2782665" y="2596689"/>
            <a:ext cx="392608" cy="2286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dirty="0" smtClean="0">
                <a:solidFill>
                  <a:schemeClr val="accent2"/>
                </a:solidFill>
              </a:rPr>
              <a:t>B+TS</a:t>
            </a:r>
            <a:endParaRPr lang="en-GB" alt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67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" y="1059582"/>
            <a:ext cx="4616955" cy="30726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51" y="843558"/>
            <a:ext cx="4494998" cy="3373820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2229611" y="3684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with ELEGANT: </a:t>
            </a:r>
            <a:br>
              <a:rPr lang="en-US" dirty="0"/>
            </a:br>
            <a:r>
              <a:rPr lang="en-US" sz="2000" dirty="0"/>
              <a:t>View on </a:t>
            </a:r>
            <a:r>
              <a:rPr lang="en-US" sz="2000" dirty="0" smtClean="0"/>
              <a:t>Voltage and </a:t>
            </a:r>
            <a:r>
              <a:rPr lang="en-US" sz="2000" dirty="0" err="1" smtClean="0"/>
              <a:t>Bunchtrain</a:t>
            </a:r>
            <a:r>
              <a:rPr lang="en-US" sz="2000" dirty="0" smtClean="0"/>
              <a:t> Spectrum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2908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7" y="1277150"/>
            <a:ext cx="2495646" cy="187066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815269" cy="381375"/>
          </a:xfrm>
        </p:spPr>
        <p:txBody>
          <a:bodyPr/>
          <a:lstStyle/>
          <a:p>
            <a:r>
              <a:rPr lang="de-CH" sz="1800" dirty="0" err="1" smtClean="0"/>
              <a:t>Simulated</a:t>
            </a:r>
            <a:r>
              <a:rPr lang="de-CH" sz="1800" dirty="0" smtClean="0"/>
              <a:t> </a:t>
            </a:r>
            <a:r>
              <a:rPr lang="de-CH" sz="1800" dirty="0" err="1" smtClean="0"/>
              <a:t>Detuning</a:t>
            </a:r>
            <a:r>
              <a:rPr lang="de-CH" sz="1800" dirty="0" smtClean="0"/>
              <a:t>-Limit at 400mA </a:t>
            </a:r>
            <a:r>
              <a:rPr lang="de-CH" sz="1800" dirty="0" err="1" smtClean="0"/>
              <a:t>and</a:t>
            </a:r>
            <a:r>
              <a:rPr lang="de-CH" sz="1800" dirty="0" smtClean="0"/>
              <a:t> </a:t>
            </a:r>
            <a:r>
              <a:rPr lang="de-CH" sz="1800" dirty="0" err="1" smtClean="0"/>
              <a:t>Lifetime</a:t>
            </a:r>
            <a:r>
              <a:rPr lang="de-CH" sz="1800" dirty="0" smtClean="0"/>
              <a:t> </a:t>
            </a:r>
            <a:r>
              <a:rPr lang="de-CH" sz="1800" dirty="0" err="1" smtClean="0"/>
              <a:t>for</a:t>
            </a:r>
            <a:r>
              <a:rPr lang="de-CH" sz="1800" dirty="0" smtClean="0"/>
              <a:t> Different </a:t>
            </a:r>
            <a:r>
              <a:rPr lang="de-CH" sz="1800" dirty="0" err="1" smtClean="0"/>
              <a:t>filling</a:t>
            </a:r>
            <a:r>
              <a:rPr lang="de-CH" sz="1800" dirty="0" smtClean="0"/>
              <a:t> </a:t>
            </a:r>
            <a:r>
              <a:rPr lang="de-CH" sz="1800" dirty="0" err="1" smtClean="0"/>
              <a:t>pattern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800423" y="841647"/>
            <a:ext cx="2432955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Complete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fill</a:t>
            </a:r>
            <a:r>
              <a:rPr lang="de-CH" sz="1400" b="1" dirty="0">
                <a:solidFill>
                  <a:srgbClr val="000000"/>
                </a:solidFill>
                <a:latin typeface="Calibri"/>
              </a:rPr>
              <a:t>: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limit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at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dfh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=26kHz: V3HC=430kV</a:t>
            </a:r>
            <a:endParaRPr lang="en-US" sz="14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12" y="1255402"/>
            <a:ext cx="2524661" cy="18924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1017" y="840733"/>
            <a:ext cx="239712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430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bunches</a:t>
            </a:r>
            <a:r>
              <a:rPr lang="de-CH" sz="1400" b="1" dirty="0">
                <a:solidFill>
                  <a:srgbClr val="000000"/>
                </a:solidFill>
                <a:latin typeface="Calibri"/>
              </a:rPr>
              <a:t>: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limit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at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dfh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=32kHz: V3HC=392..448kV</a:t>
            </a:r>
            <a:endParaRPr lang="en-US" sz="14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20" y="1255402"/>
            <a:ext cx="2558662" cy="19178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49722" y="840673"/>
            <a:ext cx="241412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390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bunches</a:t>
            </a:r>
            <a:r>
              <a:rPr lang="de-CH" sz="1400" dirty="0">
                <a:solidFill>
                  <a:srgbClr val="000000"/>
                </a:solidFill>
                <a:latin typeface="Calibri"/>
              </a:rPr>
              <a:t>: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limit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 at </a:t>
            </a:r>
            <a:r>
              <a:rPr lang="de-CH" sz="1400" dirty="0" err="1" smtClean="0">
                <a:solidFill>
                  <a:srgbClr val="000000"/>
                </a:solidFill>
                <a:latin typeface="Calibri"/>
              </a:rPr>
              <a:t>dfh</a:t>
            </a:r>
            <a:r>
              <a:rPr lang="de-CH" sz="1400" dirty="0" smtClean="0">
                <a:solidFill>
                  <a:srgbClr val="000000"/>
                </a:solidFill>
                <a:latin typeface="Calibri"/>
              </a:rPr>
              <a:t>=34kHz V3HC=383..442kV:</a:t>
            </a:r>
            <a:endParaRPr lang="en-US" sz="14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6291"/>
            <a:ext cx="3098715" cy="19643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6259" y="3579862"/>
            <a:ext cx="3598029" cy="12961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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Assuming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Touschek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scattering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rate 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proportional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to integral 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of </a:t>
            </a:r>
            <a:r>
              <a:rPr lang="el-GR" sz="1800" dirty="0" smtClean="0">
                <a:solidFill>
                  <a:srgbClr val="000000"/>
                </a:solidFill>
                <a:latin typeface="Calibri"/>
              </a:rPr>
              <a:t>ρ</a:t>
            </a:r>
            <a:r>
              <a:rPr lang="en-US" sz="1800" baseline="30000" dirty="0" smtClean="0">
                <a:solidFill>
                  <a:srgbClr val="000000"/>
                </a:solidFill>
                <a:latin typeface="Calibri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</a:t>
            </a:r>
            <a:br>
              <a:rPr lang="en-US" sz="1800" dirty="0" smtClean="0">
                <a:solidFill>
                  <a:srgbClr val="000000"/>
                </a:solidFill>
                <a:latin typeface="Calibri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l-GR" sz="1800" dirty="0" smtClean="0">
                <a:solidFill>
                  <a:srgbClr val="000000"/>
                </a:solidFill>
                <a:latin typeface="Calibri"/>
              </a:rPr>
              <a:t>ρ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is 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line density)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776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Wir</a:t>
            </a:r>
            <a:r>
              <a:rPr lang="en-GB" noProof="0" dirty="0" smtClean="0"/>
              <a:t> </a:t>
            </a:r>
            <a:r>
              <a:rPr lang="en-GB" noProof="0" dirty="0" err="1" smtClean="0"/>
              <a:t>schaffen</a:t>
            </a:r>
            <a:r>
              <a:rPr lang="en-GB" noProof="0" dirty="0" smtClean="0"/>
              <a:t> </a:t>
            </a:r>
            <a:r>
              <a:rPr lang="en-GB" noProof="0" dirty="0" err="1" smtClean="0"/>
              <a:t>Wissen</a:t>
            </a:r>
            <a:r>
              <a:rPr lang="en-GB" noProof="0" dirty="0" smtClean="0"/>
              <a:t> – </a:t>
            </a:r>
            <a:r>
              <a:rPr lang="en-GB" noProof="0" dirty="0" err="1" smtClean="0"/>
              <a:t>heute</a:t>
            </a:r>
            <a:r>
              <a:rPr lang="en-GB" noProof="0" dirty="0" smtClean="0"/>
              <a:t> </a:t>
            </a:r>
            <a:r>
              <a:rPr lang="en-GB" noProof="0" dirty="0" err="1" smtClean="0"/>
              <a:t>für</a:t>
            </a:r>
            <a:r>
              <a:rPr lang="en-GB" noProof="0" dirty="0" smtClean="0"/>
              <a:t> morgen</a:t>
            </a:r>
            <a:endParaRPr lang="en-GB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827088" y="764867"/>
            <a:ext cx="3528888" cy="1806883"/>
          </a:xfrm>
        </p:spPr>
        <p:txBody>
          <a:bodyPr/>
          <a:lstStyle/>
          <a:p>
            <a:pPr marL="0" indent="0">
              <a:buNone/>
            </a:pPr>
            <a:r>
              <a:rPr lang="en-GB" b="1" noProof="0" dirty="0" smtClean="0"/>
              <a:t>Thanks for your comments!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800" noProof="0" dirty="0" smtClean="0"/>
              <a:t>Simulations were performed with “elegant”:</a:t>
            </a:r>
          </a:p>
          <a:p>
            <a:pPr marL="0" indent="0">
              <a:buNone/>
            </a:pPr>
            <a:r>
              <a:rPr lang="en-GB" sz="800" dirty="0"/>
              <a:t>M. Borland, "elegant: A Flexible SDDS-Compliant Code for Accelerator Simulation,"</a:t>
            </a:r>
          </a:p>
          <a:p>
            <a:pPr marL="0" indent="0">
              <a:buNone/>
            </a:pPr>
            <a:r>
              <a:rPr lang="en-GB" sz="800" dirty="0"/>
              <a:t>  Advanced Photon Source LS-287, September </a:t>
            </a:r>
            <a:r>
              <a:rPr lang="en-GB" sz="800" dirty="0" smtClean="0"/>
              <a:t>2000</a:t>
            </a:r>
          </a:p>
          <a:p>
            <a:pPr marL="0" indent="0">
              <a:buNone/>
            </a:pPr>
            <a:endParaRPr lang="en-GB" sz="800" noProof="0" dirty="0"/>
          </a:p>
          <a:p>
            <a:pPr marL="0" indent="0">
              <a:buNone/>
            </a:pPr>
            <a:r>
              <a:rPr lang="en-GB" sz="800" noProof="0" dirty="0" smtClean="0"/>
              <a:t>Many thanks to C. Gough, C. </a:t>
            </a:r>
            <a:r>
              <a:rPr lang="en-GB" sz="800" noProof="0" dirty="0" err="1" smtClean="0"/>
              <a:t>Ozkan</a:t>
            </a:r>
            <a:r>
              <a:rPr lang="en-GB" sz="800" noProof="0" dirty="0" smtClean="0"/>
              <a:t>, M. </a:t>
            </a:r>
            <a:r>
              <a:rPr lang="en-GB" sz="800" noProof="0" dirty="0" err="1" smtClean="0"/>
              <a:t>Aiba</a:t>
            </a:r>
            <a:r>
              <a:rPr lang="en-GB" sz="800" noProof="0" dirty="0" smtClean="0"/>
              <a:t> for help with the measurements</a:t>
            </a:r>
          </a:p>
        </p:txBody>
      </p:sp>
    </p:spTree>
    <p:extLst>
      <p:ext uri="{BB962C8B-B14F-4D97-AF65-F5344CB8AC3E}">
        <p14:creationId xmlns:p14="http://schemas.microsoft.com/office/powerpoint/2010/main" val="18487879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16" name="Group 52"/>
          <p:cNvGraphicFramePr>
            <a:graphicFrameLocks noGrp="1"/>
          </p:cNvGraphicFramePr>
          <p:nvPr/>
        </p:nvGraphicFramePr>
        <p:xfrm>
          <a:off x="1223963" y="875110"/>
          <a:ext cx="6667500" cy="3234984"/>
        </p:xfrm>
        <a:graphic>
          <a:graphicData uri="http://schemas.openxmlformats.org/drawingml/2006/table">
            <a:tbl>
              <a:tblPr/>
              <a:tblGrid>
                <a:gridCol w="3051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5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91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SUPERCONDUCTING</a:t>
                      </a:r>
                      <a:endParaRPr kumimoji="0" lang="de-CH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NORMAL CONDUCTING</a:t>
                      </a:r>
                      <a:endParaRPr kumimoji="0" lang="de-CH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59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Negligible power dissipation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High power dissipation to be compensated by the main RF system.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93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Transient beam loading effect reduced (SLS R/Q=88.4 Ohms). Complication for feed back systems?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pattFill prst="wdUpDiag">
                      <a:fgClr>
                        <a:srgbClr val="66FF66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Transient beam loading effect more important (Bessy R/Q=248 Ohms). Problem for feed back system?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pattFill prst="wdUpDiag">
                      <a:fgClr>
                        <a:srgbClr val="FFCC00"/>
                      </a:fgClr>
                      <a:bgClr>
                        <a:srgbClr val="FFFFFF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552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Less number of cells for the same voltage and acceptable power losses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Would require 10 cells at the SLS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573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Less contribution to Robinson anti-damping.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At low current the small bandwidth allows fine tuning close to sync. freq. side bands.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Larger bandwidth and higher losses reduce the Robinson stability margin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342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Efficient HOM free structure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To be demonstrated at higher currents &gt;300 mA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342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Efficient parking position (high Q)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Parking a little more difficult 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554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High fabrication costs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Relatively cheap construction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093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Expensive and sensitive cryogenic systems (expert personnel required)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Relatively easy operation (don’t need other personnel than RF people)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342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Down time critical in case of cryo-failure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93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Cold tuning system showed some weakness (ELETTRA).   OK with top-up mode (SLS)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indent="-2667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indent="-3429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Robust tuning system (plunger)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256" name="Rectangle 47"/>
          <p:cNvSpPr>
            <a:spLocks noChangeArrowheads="1"/>
          </p:cNvSpPr>
          <p:nvPr/>
        </p:nvSpPr>
        <p:spPr bwMode="auto">
          <a:xfrm>
            <a:off x="1170385" y="523875"/>
            <a:ext cx="514469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 anchor="ctr"/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1050" b="1" dirty="0">
              <a:solidFill>
                <a:srgbClr val="3366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Operation aspects: Technology for lengthening systems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20674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153419" y="619202"/>
            <a:ext cx="3723085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GB" altLang="en-US" sz="1200" dirty="0" err="1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LHe</a:t>
            </a:r>
            <a:r>
              <a:rPr lang="en-GB" altLang="en-US" sz="12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from Dewar enters the </a:t>
            </a:r>
            <a:r>
              <a:rPr lang="en-GB" altLang="en-US" sz="12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cryomodule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through phase separator PS1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The 2 cavity tanks </a:t>
            </a: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are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filled with </a:t>
            </a:r>
            <a:r>
              <a:rPr lang="en-GB" altLang="en-US" sz="12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LHe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at 4.5</a:t>
            </a: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K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from the bottom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On top, common vessel (PS2) recuperates the cold </a:t>
            </a:r>
            <a:r>
              <a:rPr lang="en-GB" altLang="en-US" sz="12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GHe</a:t>
            </a:r>
            <a:endParaRPr lang="en-GB" altLang="en-US" sz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part returned to cold-box</a:t>
            </a:r>
          </a:p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   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part used to cool the copper thermal shield (60K)</a:t>
            </a:r>
          </a:p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part used to cool the 2 extremity tubes (4.5-300K)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Inner tube and HOM couplers cooled by conduction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Layers of super-insulation on the shield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Line “T” (inlet) and “S” (outlet) for “warm” </a:t>
            </a:r>
            <a:r>
              <a:rPr lang="en-GB" altLang="en-US" sz="12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GHe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circulation in case </a:t>
            </a:r>
            <a:endParaRPr lang="en-US" altLang="en-US" sz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of “warm operation” of the </a:t>
            </a:r>
            <a:r>
              <a:rPr lang="en-GB" altLang="en-US" sz="12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cryomodule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(</a:t>
            </a:r>
            <a:r>
              <a:rPr lang="en-GB" altLang="en-US" sz="12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cryo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-source failure, for instance)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Line “T” also used to mix </a:t>
            </a:r>
            <a:r>
              <a:rPr lang="en-GB" altLang="en-US" sz="12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GHe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with </a:t>
            </a:r>
            <a:r>
              <a:rPr lang="en-GB" altLang="en-US" sz="12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LHe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(temperature control of </a:t>
            </a: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the incoming fluid during </a:t>
            </a:r>
            <a:r>
              <a:rPr lang="en-GB" altLang="en-US" sz="12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cooldown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42" y="606028"/>
            <a:ext cx="2717006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49" y="2935487"/>
            <a:ext cx="3980260" cy="186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5611416" y="3868342"/>
            <a:ext cx="2246709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9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Compressor</a:t>
            </a:r>
            <a:r>
              <a:rPr lang="en-GB" altLang="en-US" sz="9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and oil removal system located in a dedicated hutch outside</a:t>
            </a:r>
            <a:r>
              <a:rPr lang="en-US" altLang="en-US" sz="9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9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6 m</a:t>
            </a:r>
            <a:r>
              <a:rPr lang="en-US" altLang="en-US" sz="900" baseline="30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3 </a:t>
            </a:r>
            <a:r>
              <a:rPr lang="en-US" altLang="en-US" sz="9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GHe</a:t>
            </a:r>
            <a:r>
              <a:rPr lang="en-US" altLang="en-US" sz="9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buffer outdoor</a:t>
            </a:r>
            <a:endParaRPr lang="en-GB" alt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900" dirty="0">
                <a:solidFill>
                  <a:schemeClr val="tx1"/>
                </a:solidFill>
                <a:latin typeface="+mn-lt"/>
              </a:rPr>
              <a:t> Gas recovery </a:t>
            </a:r>
            <a:r>
              <a:rPr lang="en-GB" altLang="en-US" sz="9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Wingdings 3" panose="05040102010807070707" pitchFamily="18" charset="2"/>
              </a:rPr>
              <a:t></a:t>
            </a:r>
            <a:r>
              <a:rPr lang="en-US" altLang="en-US" sz="9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Wingdings 3" panose="05040102010807070707" pitchFamily="18" charset="2"/>
              </a:rPr>
              <a:t> existing PSI system</a:t>
            </a:r>
            <a:endParaRPr lang="en-GB" alt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5551884" y="3755231"/>
            <a:ext cx="2980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1" dirty="0">
                <a:solidFill>
                  <a:schemeClr val="tx1"/>
                </a:solidFill>
                <a:latin typeface="+mn-lt"/>
              </a:rPr>
              <a:t>Scheme of the complete cryogenic system</a:t>
            </a:r>
            <a:endParaRPr lang="en-GB" altLang="en-US" sz="1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2195736" y="4800314"/>
            <a:ext cx="23241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2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Layout in the SLS building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SYSTEM DESCRIPTION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823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007464"/>
              </p:ext>
            </p:extLst>
          </p:nvPr>
        </p:nvGraphicFramePr>
        <p:xfrm>
          <a:off x="5678512" y="915566"/>
          <a:ext cx="2853928" cy="357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Picture" r:id="rId3" imgW="2385060" imgH="2987040" progId="Word.Picture.8">
                  <p:embed/>
                </p:oleObj>
              </mc:Choice>
              <mc:Fallback>
                <p:oleObj name="Picture" r:id="rId3" imgW="2385060" imgH="2987040" progId="Word.Picture.8">
                  <p:embed/>
                  <p:pic>
                    <p:nvPicPr>
                      <p:cNvPr id="1536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8512" y="915566"/>
                        <a:ext cx="2853928" cy="3574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107505" y="2437210"/>
            <a:ext cx="5400600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2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Cryogenic source</a:t>
            </a:r>
            <a:endParaRPr lang="en-GB" altLang="en-US" sz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12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Helial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1000 refrigerator/liquefier from </a:t>
            </a:r>
            <a:r>
              <a:rPr lang="en-GB" altLang="en-US" sz="1200" b="1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Air Liquide</a:t>
            </a: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designed </a:t>
            </a:r>
            <a:r>
              <a:rPr lang="en-GB" altLang="en-US" sz="12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for 7.5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l/h liquefaction and 65 W of refrigeration </a:t>
            </a: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at 4.5 K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(mixed </a:t>
            </a:r>
            <a:r>
              <a:rPr lang="en-GB" altLang="en-US" sz="12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mode). that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is </a:t>
            </a: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about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50 % more than the anticipated requirement</a:t>
            </a:r>
            <a:r>
              <a:rPr lang="en-US" altLang="en-US" sz="12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altLang="en-US" sz="12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Measured </a:t>
            </a:r>
            <a:r>
              <a:rPr lang="en-US" altLang="en-US" sz="12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max power 160W</a:t>
            </a:r>
            <a:endParaRPr lang="en-GB" altLang="en-US" sz="1200" b="1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fr-FR" altLang="en-US" sz="1200" b="1" i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Air Liquide </a:t>
            </a:r>
            <a:r>
              <a:rPr lang="en-US" altLang="en-US" sz="1200" b="1" dirty="0" smtClean="0">
                <a:solidFill>
                  <a:schemeClr val="tx1"/>
                </a:solidFill>
                <a:latin typeface="+mn-lt"/>
              </a:rPr>
              <a:t>supply</a:t>
            </a:r>
            <a:r>
              <a:rPr lang="fr-FR" altLang="en-US" sz="1200" b="1" i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•"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Screw compressor with oil removal system</a:t>
            </a:r>
            <a:endParaRPr lang="en-US" altLang="en-US" sz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Turbine</a:t>
            </a: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-based-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cold-box</a:t>
            </a:r>
          </a:p>
          <a:p>
            <a:pPr>
              <a:buFontTx/>
              <a:buChar char="•"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Control command system</a:t>
            </a:r>
          </a:p>
          <a:p>
            <a:pPr>
              <a:buFontTx/>
              <a:buChar char="•"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500 </a:t>
            </a: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Liter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dewar</a:t>
            </a:r>
            <a:endParaRPr lang="en-GB" altLang="en-US" sz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Cryogenic transfer lines (including valve-box)</a:t>
            </a:r>
          </a:p>
          <a:p>
            <a:pPr>
              <a:spcBef>
                <a:spcPct val="50000"/>
              </a:spcBef>
            </a:pPr>
            <a:endParaRPr lang="en-GB" altLang="en-US" sz="900" b="1" dirty="0" smtClean="0">
              <a:solidFill>
                <a:srgbClr val="000099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900" dirty="0">
                <a:solidFill>
                  <a:srgbClr val="000099"/>
                </a:solidFill>
                <a:latin typeface="+mn-lt"/>
              </a:rPr>
              <a:t>	</a:t>
            </a:r>
            <a:endParaRPr lang="en-GB" altLang="en-US" sz="900" dirty="0">
              <a:solidFill>
                <a:srgbClr val="000099"/>
              </a:solidFill>
              <a:latin typeface="+mn-lt"/>
            </a:endParaRPr>
          </a:p>
        </p:txBody>
      </p:sp>
      <p:graphicFrame>
        <p:nvGraphicFramePr>
          <p:cNvPr id="105523" name="Group 51"/>
          <p:cNvGraphicFramePr>
            <a:graphicFrameLocks noGrp="1"/>
          </p:cNvGraphicFramePr>
          <p:nvPr/>
        </p:nvGraphicFramePr>
        <p:xfrm>
          <a:off x="1385888" y="733425"/>
          <a:ext cx="3134917" cy="1495513"/>
        </p:xfrm>
        <a:graphic>
          <a:graphicData uri="http://schemas.openxmlformats.org/drawingml/2006/table">
            <a:tbl>
              <a:tblPr/>
              <a:tblGrid>
                <a:gridCol w="1045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6582"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Component</a:t>
                      </a:r>
                      <a:endParaRPr kumimoji="0" lang="en-GB" altLang="en-US" sz="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Load</a:t>
                      </a:r>
                      <a:endParaRPr kumimoji="0" lang="en-GB" altLang="en-US" sz="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Comments</a:t>
                      </a:r>
                      <a:endParaRPr kumimoji="0" lang="en-GB" altLang="en-US" sz="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582"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 RF cells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22 W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Directly in LHe bath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582"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 L – couplers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 W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Cooled by conduction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582"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 T – couplers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8.5 W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Cooled by conduction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582"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 Extremity tubes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0.2 W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With 2 x 0.05 g/s cold GHe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857"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Cryomodule static losses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5.1 W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With 0.071 g/s cold GHe in thermal shield (60 K)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6582"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Transfer-lines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6.5 W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Assuming 0.5 W/m load</a:t>
                      </a:r>
                      <a:endParaRPr kumimoji="0" lang="en-GB" altLang="en-US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6582">
                <a:tc gridSpan="3"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Total refrigeration power at 4.5 K: 45.3 W </a:t>
                      </a:r>
                      <a:endParaRPr kumimoji="0" lang="en-GB" altLang="en-US" sz="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6582">
                <a:tc gridSpan="3">
                  <a:txBody>
                    <a:bodyPr/>
                    <a:lstStyle>
                      <a:lvl1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defTabSz="762000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defTabSz="762000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defTabSz="762000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defTabSz="762000" fontAlgn="base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7620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Total </a:t>
                      </a:r>
                      <a:r>
                        <a:rPr kumimoji="0" lang="en-US" altLang="en-US" sz="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GHe</a:t>
                      </a:r>
                      <a:r>
                        <a:rPr kumimoji="0" lang="en-US" altLang="en-US" sz="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flow: 1.171 g/s </a:t>
                      </a:r>
                      <a:r>
                        <a:rPr kumimoji="0" lang="en-US" altLang="en-US" sz="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sym typeface="Symbol" pitchFamily="18" charset="2"/>
                        </a:rPr>
                        <a:t> 5.2 l/h of liquefaction duty</a:t>
                      </a:r>
                      <a:endParaRPr kumimoji="0" lang="en-GB" altLang="en-US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403" name="Text Box 46"/>
          <p:cNvSpPr txBox="1">
            <a:spLocks noChangeArrowheads="1"/>
          </p:cNvSpPr>
          <p:nvPr/>
        </p:nvSpPr>
        <p:spPr bwMode="auto">
          <a:xfrm>
            <a:off x="1478756" y="1765697"/>
            <a:ext cx="31337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60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404" name="Text Box 47"/>
          <p:cNvSpPr txBox="1">
            <a:spLocks noChangeArrowheads="1"/>
          </p:cNvSpPr>
          <p:nvPr/>
        </p:nvSpPr>
        <p:spPr bwMode="auto">
          <a:xfrm>
            <a:off x="1187624" y="2239566"/>
            <a:ext cx="39604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1" dirty="0">
                <a:solidFill>
                  <a:schemeClr val="tx1"/>
                </a:solidFill>
                <a:latin typeface="+mn-lt"/>
              </a:rPr>
              <a:t>Estimated cryogenic load @ 4 MV/m, 400 mA and </a:t>
            </a:r>
            <a:r>
              <a:rPr lang="en-US" altLang="en-US" sz="1200" b="1" dirty="0" smtClean="0">
                <a:solidFill>
                  <a:schemeClr val="tx1"/>
                </a:solidFill>
                <a:latin typeface="+mn-lt"/>
              </a:rPr>
              <a:t>Q=2∙ </a:t>
            </a:r>
            <a:r>
              <a:rPr lang="en-US" altLang="en-US" sz="1200" b="1" dirty="0">
                <a:solidFill>
                  <a:schemeClr val="tx1"/>
                </a:solidFill>
                <a:latin typeface="+mn-lt"/>
              </a:rPr>
              <a:t>10</a:t>
            </a:r>
            <a:r>
              <a:rPr lang="en-US" altLang="en-US" sz="1200" b="1" baseline="30000" dirty="0">
                <a:solidFill>
                  <a:schemeClr val="tx1"/>
                </a:solidFill>
                <a:latin typeface="+mn-lt"/>
              </a:rPr>
              <a:t>8</a:t>
            </a:r>
            <a:endParaRPr lang="en-GB" altLang="en-US" sz="1200" b="1" baseline="30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Cryogenic Requirements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314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SLS 3rd harmonic Super Conducting system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SUPER-3HC </a:t>
            </a:r>
            <a:r>
              <a:rPr lang="en-US" sz="1600" dirty="0" err="1"/>
              <a:t>collaboration:CEA-Saclay</a:t>
            </a:r>
            <a:r>
              <a:rPr lang="en-US" sz="1600" dirty="0"/>
              <a:t>, PSI, </a:t>
            </a:r>
            <a:r>
              <a:rPr lang="en-US" sz="1600" dirty="0" err="1"/>
              <a:t>Sincrotrone</a:t>
            </a:r>
            <a:r>
              <a:rPr lang="en-US" sz="1600" dirty="0"/>
              <a:t> Trieste and CERN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graphicFrame>
        <p:nvGraphicFramePr>
          <p:cNvPr id="12290" name="Object 116"/>
          <p:cNvGraphicFramePr>
            <a:graphicFrameLocks noGrp="1" noChangeAspect="1"/>
          </p:cNvGraphicFramePr>
          <p:nvPr>
            <p:ph idx="4294967295"/>
          </p:nvPr>
        </p:nvGraphicFramePr>
        <p:xfrm>
          <a:off x="586921" y="892175"/>
          <a:ext cx="3887788" cy="183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r:id="rId3" imgW="3467100" imgH="1638300" progId="Excel.Chart.8">
                  <p:embed/>
                </p:oleObj>
              </mc:Choice>
              <mc:Fallback>
                <p:oleObj r:id="rId3" imgW="3467100" imgH="1638300" progId="Excel.Chart.8">
                  <p:embed/>
                  <p:pic>
                    <p:nvPicPr>
                      <p:cNvPr id="12290" name="Object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21" y="892175"/>
                        <a:ext cx="3887788" cy="183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Rectangle 21"/>
          <p:cNvSpPr>
            <a:spLocks noChangeArrowheads="1"/>
          </p:cNvSpPr>
          <p:nvPr/>
        </p:nvSpPr>
        <p:spPr bwMode="auto">
          <a:xfrm>
            <a:off x="2849166" y="2128838"/>
            <a:ext cx="7429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 sz="1200"/>
          </a:p>
        </p:txBody>
      </p:sp>
      <p:grpSp>
        <p:nvGrpSpPr>
          <p:cNvPr id="12292" name="Group 24"/>
          <p:cNvGrpSpPr>
            <a:grpSpLocks noChangeAspect="1"/>
          </p:cNvGrpSpPr>
          <p:nvPr/>
        </p:nvGrpSpPr>
        <p:grpSpPr bwMode="auto">
          <a:xfrm>
            <a:off x="965819" y="2925747"/>
            <a:ext cx="2586216" cy="1788355"/>
            <a:chOff x="150" y="40"/>
            <a:chExt cx="1306" cy="1133"/>
          </a:xfrm>
        </p:grpSpPr>
        <p:grpSp>
          <p:nvGrpSpPr>
            <p:cNvPr id="12303" name="Group 25"/>
            <p:cNvGrpSpPr>
              <a:grpSpLocks noChangeAspect="1"/>
            </p:cNvGrpSpPr>
            <p:nvPr/>
          </p:nvGrpSpPr>
          <p:grpSpPr bwMode="auto">
            <a:xfrm>
              <a:off x="150" y="40"/>
              <a:ext cx="1306" cy="1133"/>
              <a:chOff x="150" y="40"/>
              <a:chExt cx="5600" cy="4818"/>
            </a:xfrm>
          </p:grpSpPr>
          <p:grpSp>
            <p:nvGrpSpPr>
              <p:cNvPr id="12310" name="Group 26"/>
              <p:cNvGrpSpPr>
                <a:grpSpLocks noChangeAspect="1"/>
              </p:cNvGrpSpPr>
              <p:nvPr/>
            </p:nvGrpSpPr>
            <p:grpSpPr bwMode="auto">
              <a:xfrm>
                <a:off x="150" y="40"/>
                <a:ext cx="5600" cy="4266"/>
                <a:chOff x="0" y="0"/>
                <a:chExt cx="5600" cy="4266"/>
              </a:xfrm>
            </p:grpSpPr>
            <p:pic>
              <p:nvPicPr>
                <p:cNvPr id="12317" name="Picture 27" descr="Wide downward diagonal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600" cy="42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pattFill prst="wdDnDiag">
                        <a:fgClr>
                          <a:srgbClr val="000000"/>
                        </a:fgClr>
                        <a:bgClr>
                          <a:srgbClr val="FFFFFF"/>
                        </a:bgClr>
                      </a:patt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18" name="Rectangle 28" descr="Wide downward diagonal"/>
                <p:cNvSpPr>
                  <a:spLocks noChangeAspect="1" noChangeArrowheads="1"/>
                </p:cNvSpPr>
                <p:nvPr/>
              </p:nvSpPr>
              <p:spPr bwMode="auto">
                <a:xfrm>
                  <a:off x="5596" y="4053"/>
                  <a:ext cx="0" cy="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pattFill prst="wdDnDiag">
                        <a:fgClr>
                          <a:srgbClr val="000000"/>
                        </a:fgClr>
                        <a:bgClr>
                          <a:srgbClr val="FFFFFF"/>
                        </a:bgClr>
                      </a:patt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>
                      <a:solidFill>
                        <a:schemeClr val="tx2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>
                    <a:defRPr sz="1600">
                      <a:solidFill>
                        <a:schemeClr val="tx2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>
                    <a:defRPr sz="1600">
                      <a:solidFill>
                        <a:schemeClr val="tx2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>
                    <a:defRPr sz="1600">
                      <a:solidFill>
                        <a:schemeClr val="tx2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>
                    <a:defRPr sz="1600">
                      <a:solidFill>
                        <a:schemeClr val="tx2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2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2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2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2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endParaRPr lang="en-US" altLang="en-US" sz="3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2311" name="Rectangle 29" descr="Light downward diagonal"/>
              <p:cNvSpPr>
                <a:spLocks noChangeAspect="1" noChangeArrowheads="1"/>
              </p:cNvSpPr>
              <p:nvPr/>
            </p:nvSpPr>
            <p:spPr bwMode="auto">
              <a:xfrm>
                <a:off x="1282" y="3284"/>
                <a:ext cx="48" cy="864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>
                <a:lvl1pPr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en-US" altLang="en-US" sz="1200"/>
              </a:p>
            </p:txBody>
          </p:sp>
          <p:sp>
            <p:nvSpPr>
              <p:cNvPr id="12312" name="Rectangle 30" descr="Light downward diagonal"/>
              <p:cNvSpPr>
                <a:spLocks noChangeAspect="1" noChangeArrowheads="1"/>
              </p:cNvSpPr>
              <p:nvPr/>
            </p:nvSpPr>
            <p:spPr bwMode="auto">
              <a:xfrm>
                <a:off x="851" y="3284"/>
                <a:ext cx="431" cy="269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>
                <a:lvl1pPr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en-US" altLang="en-US" sz="1200"/>
              </a:p>
            </p:txBody>
          </p:sp>
          <p:sp>
            <p:nvSpPr>
              <p:cNvPr id="12313" name="Rectangle 31" descr="Light downward diagonal"/>
              <p:cNvSpPr>
                <a:spLocks noChangeAspect="1" noChangeArrowheads="1"/>
              </p:cNvSpPr>
              <p:nvPr/>
            </p:nvSpPr>
            <p:spPr bwMode="auto">
              <a:xfrm flipH="1">
                <a:off x="2445" y="3285"/>
                <a:ext cx="48" cy="864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>
                <a:lvl1pPr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en-US" altLang="en-US" sz="1200"/>
              </a:p>
            </p:txBody>
          </p:sp>
          <p:sp>
            <p:nvSpPr>
              <p:cNvPr id="12314" name="Rectangle 32" descr="Light downward diagonal"/>
              <p:cNvSpPr>
                <a:spLocks noChangeAspect="1" noChangeArrowheads="1"/>
              </p:cNvSpPr>
              <p:nvPr/>
            </p:nvSpPr>
            <p:spPr bwMode="auto">
              <a:xfrm flipH="1">
                <a:off x="2494" y="3285"/>
                <a:ext cx="431" cy="269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>
                <a:lvl1pPr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en-US" altLang="en-US" sz="1200"/>
              </a:p>
            </p:txBody>
          </p:sp>
          <p:sp>
            <p:nvSpPr>
              <p:cNvPr id="12315" name="Text Box 33"/>
              <p:cNvSpPr txBox="1">
                <a:spLocks noChangeAspect="1" noChangeArrowheads="1"/>
              </p:cNvSpPr>
              <p:nvPr/>
            </p:nvSpPr>
            <p:spPr bwMode="auto">
              <a:xfrm>
                <a:off x="3597" y="2592"/>
                <a:ext cx="1587" cy="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en-US" altLang="en-US" sz="3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16" name="Text Box 34"/>
              <p:cNvSpPr txBox="1">
                <a:spLocks noChangeAspect="1" noChangeArrowheads="1"/>
              </p:cNvSpPr>
              <p:nvPr/>
            </p:nvSpPr>
            <p:spPr bwMode="auto">
              <a:xfrm>
                <a:off x="3662" y="2630"/>
                <a:ext cx="1758" cy="22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en-US" altLang="en-US" sz="375" b="1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r>
                  <a:rPr lang="en-US" altLang="en-US" sz="75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 – Filter Line</a:t>
                </a:r>
              </a:p>
              <a:p>
                <a:pPr algn="just"/>
                <a:r>
                  <a:rPr lang="de-DE" altLang="en-US" sz="75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B – Off-Axis Line</a:t>
                </a:r>
              </a:p>
              <a:p>
                <a:r>
                  <a:rPr lang="en-US" altLang="en-US" sz="75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C – Axis Line</a:t>
                </a:r>
              </a:p>
              <a:p>
                <a:r>
                  <a:rPr lang="en-US" altLang="en-US" sz="75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D – Stub</a:t>
                </a:r>
              </a:p>
              <a:p>
                <a:pPr algn="just"/>
                <a:r>
                  <a:rPr lang="de-DE" altLang="en-US" sz="75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E – Gap Line</a:t>
                </a:r>
              </a:p>
              <a:p>
                <a:r>
                  <a:rPr lang="en-US" altLang="en-US" sz="75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 – Capacitive Gap</a:t>
                </a:r>
              </a:p>
            </p:txBody>
          </p:sp>
        </p:grpSp>
        <p:sp>
          <p:nvSpPr>
            <p:cNvPr id="12304" name="Text Box 35"/>
            <p:cNvSpPr txBox="1">
              <a:spLocks noChangeAspect="1" noChangeArrowheads="1"/>
            </p:cNvSpPr>
            <p:nvPr/>
          </p:nvSpPr>
          <p:spPr bwMode="auto">
            <a:xfrm>
              <a:off x="833" y="477"/>
              <a:ext cx="58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algn="just">
                <a:spcBef>
                  <a:spcPts val="225"/>
                </a:spcBef>
              </a:pPr>
              <a:r>
                <a:rPr lang="de-DE" altLang="en-US" sz="750" b="1">
                  <a:solidFill>
                    <a:srgbClr val="000000"/>
                  </a:solidFill>
                  <a:latin typeface="Arial" panose="020B0604020202020204" pitchFamily="34" charset="0"/>
                </a:rPr>
                <a:t>F</a:t>
              </a:r>
            </a:p>
          </p:txBody>
        </p:sp>
        <p:sp>
          <p:nvSpPr>
            <p:cNvPr id="12305" name="Text Box 36"/>
            <p:cNvSpPr txBox="1">
              <a:spLocks noChangeAspect="1" noChangeArrowheads="1"/>
            </p:cNvSpPr>
            <p:nvPr/>
          </p:nvSpPr>
          <p:spPr bwMode="auto">
            <a:xfrm>
              <a:off x="829" y="614"/>
              <a:ext cx="58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algn="just">
                <a:spcBef>
                  <a:spcPts val="225"/>
                </a:spcBef>
              </a:pPr>
              <a:r>
                <a:rPr lang="de-DE" altLang="en-US" sz="750" b="1">
                  <a:solidFill>
                    <a:srgbClr val="000000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12306" name="Text Box 37"/>
            <p:cNvSpPr txBox="1">
              <a:spLocks noChangeAspect="1" noChangeArrowheads="1"/>
            </p:cNvSpPr>
            <p:nvPr/>
          </p:nvSpPr>
          <p:spPr bwMode="auto">
            <a:xfrm>
              <a:off x="828" y="856"/>
              <a:ext cx="58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algn="just">
                <a:spcBef>
                  <a:spcPts val="225"/>
                </a:spcBef>
              </a:pPr>
              <a:r>
                <a:rPr lang="de-DE" altLang="en-US" sz="750" b="1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2307" name="Text Box 38"/>
            <p:cNvSpPr txBox="1">
              <a:spLocks noChangeAspect="1" noChangeArrowheads="1"/>
            </p:cNvSpPr>
            <p:nvPr/>
          </p:nvSpPr>
          <p:spPr bwMode="auto">
            <a:xfrm>
              <a:off x="240" y="849"/>
              <a:ext cx="31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algn="just"/>
              <a:r>
                <a:rPr lang="de-DE" altLang="en-US" sz="750" b="1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2308" name="Text Box 39"/>
            <p:cNvSpPr txBox="1">
              <a:spLocks noChangeAspect="1" noChangeArrowheads="1"/>
            </p:cNvSpPr>
            <p:nvPr/>
          </p:nvSpPr>
          <p:spPr bwMode="auto">
            <a:xfrm>
              <a:off x="238" y="666"/>
              <a:ext cx="29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algn="just"/>
              <a:r>
                <a:rPr lang="de-DE" altLang="en-US" sz="750" b="1">
                  <a:solidFill>
                    <a:srgbClr val="0000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12309" name="Text Box 40"/>
            <p:cNvSpPr txBox="1">
              <a:spLocks noChangeAspect="1" noChangeArrowheads="1"/>
            </p:cNvSpPr>
            <p:nvPr/>
          </p:nvSpPr>
          <p:spPr bwMode="auto">
            <a:xfrm>
              <a:off x="241" y="525"/>
              <a:ext cx="30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algn="just"/>
              <a:r>
                <a:rPr lang="de-DE" altLang="en-US" sz="750" b="1">
                  <a:solidFill>
                    <a:srgbClr val="000000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12293" name="Group 41"/>
          <p:cNvGrpSpPr>
            <a:grpSpLocks/>
          </p:cNvGrpSpPr>
          <p:nvPr/>
        </p:nvGrpSpPr>
        <p:grpSpPr bwMode="auto">
          <a:xfrm>
            <a:off x="5005908" y="2821756"/>
            <a:ext cx="3226594" cy="1801416"/>
            <a:chOff x="676" y="2737"/>
            <a:chExt cx="1771" cy="773"/>
          </a:xfrm>
        </p:grpSpPr>
        <p:pic>
          <p:nvPicPr>
            <p:cNvPr id="12301" name="Picture 42" descr="fig4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" y="2737"/>
              <a:ext cx="177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Text Box 43"/>
            <p:cNvSpPr txBox="1">
              <a:spLocks noChangeArrowheads="1"/>
            </p:cNvSpPr>
            <p:nvPr/>
          </p:nvSpPr>
          <p:spPr bwMode="auto">
            <a:xfrm>
              <a:off x="779" y="2863"/>
              <a:ext cx="1542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algn="just">
                <a:spcBef>
                  <a:spcPts val="300"/>
                </a:spcBef>
              </a:pPr>
              <a:r>
                <a:rPr lang="de-DE" altLang="en-US" sz="600">
                  <a:solidFill>
                    <a:srgbClr val="000000"/>
                  </a:solidFill>
                  <a:latin typeface="Arial" panose="020B0604020202020204" pitchFamily="34" charset="0"/>
                </a:rPr>
                <a:t>Long. modes [k</a:t>
              </a:r>
              <a:r>
                <a:rPr lang="el-GR" altLang="en-US" sz="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Ω</a:t>
              </a:r>
              <a:r>
                <a:rPr lang="de-DE" altLang="en-US" sz="600">
                  <a:solidFill>
                    <a:srgbClr val="000000"/>
                  </a:solidFill>
                  <a:latin typeface="Arial" panose="020B0604020202020204" pitchFamily="34" charset="0"/>
                </a:rPr>
                <a:t>.GHz]</a:t>
              </a:r>
            </a:p>
          </p:txBody>
        </p:sp>
      </p:grpSp>
      <p:grpSp>
        <p:nvGrpSpPr>
          <p:cNvPr id="12294" name="Group 44"/>
          <p:cNvGrpSpPr>
            <a:grpSpLocks/>
          </p:cNvGrpSpPr>
          <p:nvPr/>
        </p:nvGrpSpPr>
        <p:grpSpPr bwMode="auto">
          <a:xfrm>
            <a:off x="4908276" y="915566"/>
            <a:ext cx="3264694" cy="1906190"/>
            <a:chOff x="715" y="741"/>
            <a:chExt cx="1757" cy="778"/>
          </a:xfrm>
        </p:grpSpPr>
        <p:pic>
          <p:nvPicPr>
            <p:cNvPr id="12299" name="Picture 45" descr="fig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" y="741"/>
              <a:ext cx="1757" cy="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46"/>
            <p:cNvSpPr txBox="1">
              <a:spLocks noChangeArrowheads="1"/>
            </p:cNvSpPr>
            <p:nvPr/>
          </p:nvSpPr>
          <p:spPr bwMode="auto">
            <a:xfrm>
              <a:off x="862" y="936"/>
              <a:ext cx="1504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0">
              <a:spAutoFit/>
            </a:bodyPr>
            <a:lstStyle>
              <a:lvl1pPr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algn="just">
                <a:spcBef>
                  <a:spcPts val="450"/>
                </a:spcBef>
              </a:pPr>
              <a:r>
                <a:rPr lang="de-DE" altLang="en-US" sz="600">
                  <a:solidFill>
                    <a:srgbClr val="000000"/>
                  </a:solidFill>
                  <a:latin typeface="Arial" panose="020B0604020202020204" pitchFamily="34" charset="0"/>
                </a:rPr>
                <a:t>Transv. modes [k</a:t>
              </a:r>
              <a:r>
                <a:rPr lang="el-GR" altLang="en-US" sz="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Ω</a:t>
              </a:r>
              <a:r>
                <a:rPr lang="de-DE" altLang="en-US" sz="600">
                  <a:solidFill>
                    <a:srgbClr val="000000"/>
                  </a:solidFill>
                  <a:latin typeface="Arial" panose="020B0604020202020204" pitchFamily="34" charset="0"/>
                </a:rPr>
                <a:t>/m]</a:t>
              </a:r>
            </a:p>
          </p:txBody>
        </p:sp>
      </p:grpSp>
      <p:sp>
        <p:nvSpPr>
          <p:cNvPr id="12295" name="Text Box 47"/>
          <p:cNvSpPr txBox="1">
            <a:spLocks noChangeArrowheads="1"/>
          </p:cNvSpPr>
          <p:nvPr/>
        </p:nvSpPr>
        <p:spPr bwMode="auto">
          <a:xfrm>
            <a:off x="5183311" y="4726757"/>
            <a:ext cx="30610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rgbClr val="010000"/>
                </a:solidFill>
                <a:latin typeface="+mn-lt"/>
              </a:rPr>
              <a:t>Measured HOM Impedance vs. frequency</a:t>
            </a:r>
            <a:endParaRPr lang="en-GB" altLang="en-US" sz="1200" dirty="0">
              <a:solidFill>
                <a:srgbClr val="010000"/>
              </a:solidFill>
              <a:latin typeface="+mn-lt"/>
            </a:endParaRPr>
          </a:p>
        </p:txBody>
      </p:sp>
      <p:sp>
        <p:nvSpPr>
          <p:cNvPr id="12296" name="Text Box 48"/>
          <p:cNvSpPr txBox="1">
            <a:spLocks noChangeArrowheads="1"/>
          </p:cNvSpPr>
          <p:nvPr/>
        </p:nvSpPr>
        <p:spPr bwMode="auto">
          <a:xfrm>
            <a:off x="1250598" y="4638641"/>
            <a:ext cx="12549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rgbClr val="010000"/>
                </a:solidFill>
                <a:latin typeface="+mn-lt"/>
              </a:rPr>
              <a:t>HOM coupler</a:t>
            </a:r>
            <a:endParaRPr lang="en-GB" altLang="en-US" sz="1200" dirty="0">
              <a:solidFill>
                <a:srgbClr val="010000"/>
              </a:solidFill>
              <a:latin typeface="+mn-lt"/>
            </a:endParaRPr>
          </a:p>
        </p:txBody>
      </p:sp>
      <p:sp>
        <p:nvSpPr>
          <p:cNvPr id="12297" name="Text Box 49"/>
          <p:cNvSpPr txBox="1">
            <a:spLocks noChangeArrowheads="1"/>
          </p:cNvSpPr>
          <p:nvPr/>
        </p:nvSpPr>
        <p:spPr bwMode="auto">
          <a:xfrm>
            <a:off x="4371976" y="3929063"/>
            <a:ext cx="421481" cy="289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CC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99CCFF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12298" name="Text Box 23"/>
          <p:cNvSpPr txBox="1">
            <a:spLocks noChangeArrowheads="1"/>
          </p:cNvSpPr>
          <p:nvPr/>
        </p:nvSpPr>
        <p:spPr bwMode="auto">
          <a:xfrm>
            <a:off x="836578" y="2619552"/>
            <a:ext cx="30783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200" dirty="0">
                <a:solidFill>
                  <a:srgbClr val="010000"/>
                </a:solidFill>
                <a:latin typeface="+mn-lt"/>
                <a:cs typeface="Times New Roman" panose="02020603050405020304" pitchFamily="18" charset="0"/>
              </a:rPr>
              <a:t> Measured </a:t>
            </a:r>
            <a:r>
              <a:rPr lang="en-GB" altLang="en-US" sz="1200" dirty="0" err="1">
                <a:solidFill>
                  <a:srgbClr val="010000"/>
                </a:solidFill>
                <a:latin typeface="+mn-lt"/>
                <a:cs typeface="Times New Roman" panose="02020603050405020304" pitchFamily="18" charset="0"/>
              </a:rPr>
              <a:t>Q</a:t>
            </a:r>
            <a:r>
              <a:rPr lang="en-GB" altLang="en-US" sz="1200" baseline="-30000" dirty="0" err="1">
                <a:solidFill>
                  <a:srgbClr val="010000"/>
                </a:solidFill>
                <a:latin typeface="+mn-lt"/>
                <a:cs typeface="Times New Roman" panose="02020603050405020304" pitchFamily="18" charset="0"/>
              </a:rPr>
              <a:t>o</a:t>
            </a:r>
            <a:r>
              <a:rPr lang="en-GB" altLang="en-US" sz="1200" dirty="0">
                <a:solidFill>
                  <a:srgbClr val="010000"/>
                </a:solidFill>
                <a:latin typeface="+mn-lt"/>
                <a:cs typeface="Times New Roman" panose="02020603050405020304" pitchFamily="18" charset="0"/>
              </a:rPr>
              <a:t> (at 4.5 K) vs. field for the 2 cells.</a:t>
            </a:r>
            <a:r>
              <a:rPr lang="en-GB" altLang="en-US" sz="1200" dirty="0">
                <a:solidFill>
                  <a:srgbClr val="01000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725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252537" y="3015853"/>
            <a:ext cx="2653290" cy="9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050" i="1">
                <a:solidFill>
                  <a:srgbClr val="000099"/>
                </a:solidFill>
                <a:latin typeface="Arial" panose="020B0604020202020204" pitchFamily="34" charset="0"/>
              </a:rPr>
              <a:t>s=18ps</a:t>
            </a:r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 at 200 mA without S3HC cavity</a:t>
            </a:r>
          </a:p>
          <a:p>
            <a:endParaRPr lang="en-US" altLang="en-US" sz="105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Life time without S3HC: </a:t>
            </a:r>
          </a:p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                         ~ 4.6 - 5 hours @ 300 mA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238250" y="542925"/>
            <a:ext cx="145905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500" u="sng">
                <a:solidFill>
                  <a:schemeClr val="tx1"/>
                </a:solidFill>
                <a:latin typeface="Arial" panose="020B0604020202020204" pitchFamily="34" charset="0"/>
              </a:rPr>
              <a:t>SLS operation 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31" y="496491"/>
            <a:ext cx="3682604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238250" y="796529"/>
            <a:ext cx="2913460" cy="235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I&gt;200 mA </a:t>
            </a:r>
            <a:r>
              <a:rPr lang="en-US" altLang="en-US" sz="1050">
                <a:solidFill>
                  <a:srgbClr val="FF3300"/>
                </a:solidFill>
                <a:latin typeface="Arial" panose="020B0604020202020204" pitchFamily="34" charset="0"/>
              </a:rPr>
              <a:t>without</a:t>
            </a:r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 S3HC cavity </a:t>
            </a:r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strong </a:t>
            </a:r>
          </a:p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excitation of longitudinal CBI (operation not possible).</a:t>
            </a:r>
          </a:p>
          <a:p>
            <a:endParaRPr lang="en-US" altLang="en-US" sz="105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I=400 mA </a:t>
            </a:r>
            <a:r>
              <a:rPr lang="en-US" altLang="en-US" sz="1050" b="1" u="sng">
                <a:solidFill>
                  <a:srgbClr val="000099"/>
                </a:solidFill>
                <a:latin typeface="Arial" panose="020B0604020202020204" pitchFamily="34" charset="0"/>
              </a:rPr>
              <a:t>top-up</a:t>
            </a:r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 operation reached</a:t>
            </a:r>
            <a:r>
              <a:rPr lang="en-US" altLang="en-US" sz="1050">
                <a:solidFill>
                  <a:srgbClr val="FF3300"/>
                </a:solidFill>
                <a:latin typeface="Arial" panose="020B0604020202020204" pitchFamily="34" charset="0"/>
              </a:rPr>
              <a:t> with</a:t>
            </a:r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 S3HC cavity.</a:t>
            </a:r>
          </a:p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CBI completely damped between 0 and 400 mA.</a:t>
            </a:r>
          </a:p>
          <a:p>
            <a:endParaRPr lang="en-US" altLang="en-US" sz="105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Tuning can be kept constant while injecting up to 400 mA (max elongation at 400 mA).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238250" y="2499464"/>
            <a:ext cx="27638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500" u="sng" dirty="0">
                <a:solidFill>
                  <a:schemeClr val="tx1"/>
                </a:solidFill>
                <a:latin typeface="Arial" panose="020B0604020202020204" pitchFamily="34" charset="0"/>
              </a:rPr>
              <a:t>Streak camera measurements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338263" y="3796903"/>
            <a:ext cx="2765822" cy="9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 sz="105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en-US" sz="1050">
                <a:solidFill>
                  <a:srgbClr val="FF0000"/>
                </a:solidFill>
                <a:latin typeface="Arial" panose="020B0604020202020204" pitchFamily="34" charset="0"/>
              </a:rPr>
              <a:t>No tuning loop needed because of Top Up </a:t>
            </a:r>
          </a:p>
          <a:p>
            <a:endParaRPr lang="en-US" altLang="en-US" sz="105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en-US" sz="1050">
                <a:solidFill>
                  <a:srgbClr val="FF0000"/>
                </a:solidFill>
                <a:latin typeface="Arial" panose="020B0604020202020204" pitchFamily="34" charset="0"/>
              </a:rPr>
              <a:t>No HOM observed from S3HC!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4314825" y="647700"/>
            <a:ext cx="61266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CH" altLang="en-US" sz="1050">
                <a:solidFill>
                  <a:srgbClr val="000099"/>
                </a:solidFill>
                <a:latin typeface="Arial" panose="020B0604020202020204" pitchFamily="34" charset="0"/>
              </a:rPr>
              <a:t>300mA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326731" y="2768204"/>
            <a:ext cx="61266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de-CH" altLang="en-US" sz="1050">
                <a:solidFill>
                  <a:srgbClr val="000099"/>
                </a:solidFill>
                <a:latin typeface="Arial" panose="020B0604020202020204" pitchFamily="34" charset="0"/>
              </a:rPr>
              <a:t>300mA</a:t>
            </a:r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 rot="16200000">
            <a:off x="6655594" y="1327547"/>
            <a:ext cx="364331" cy="104775"/>
          </a:xfrm>
          <a:prstGeom prst="leftRightArrow">
            <a:avLst>
              <a:gd name="adj1" fmla="val 50000"/>
              <a:gd name="adj2" fmla="val 69545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 sz="1200"/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6831807" y="1657350"/>
            <a:ext cx="951310" cy="553998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750">
                <a:solidFill>
                  <a:srgbClr val="0000FF"/>
                </a:solidFill>
                <a:latin typeface="Arial" panose="020B0604020202020204" pitchFamily="34" charset="0"/>
              </a:rPr>
              <a:t>Transient beam loading effect and 20% less charge per bunch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6656785" y="4037410"/>
            <a:ext cx="877163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99"/>
                </a:solidFill>
                <a:latin typeface="Arial" panose="020B0604020202020204" pitchFamily="34" charset="0"/>
              </a:rPr>
              <a:t>Over-voltage </a:t>
            </a:r>
          </a:p>
          <a:p>
            <a:r>
              <a:rPr lang="en-US" altLang="en-US" sz="900">
                <a:solidFill>
                  <a:srgbClr val="000099"/>
                </a:solidFill>
                <a:latin typeface="Arial" panose="020B0604020202020204" pitchFamily="34" charset="0"/>
              </a:rPr>
              <a:t>observed</a:t>
            </a:r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>
            <a:off x="6848475" y="3619501"/>
            <a:ext cx="157163" cy="107156"/>
          </a:xfrm>
          <a:prstGeom prst="irregularSeal1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 sz="1200"/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>
            <a:off x="7368778" y="3033713"/>
            <a:ext cx="157163" cy="107156"/>
          </a:xfrm>
          <a:prstGeom prst="irregularSeal1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 sz="1200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H="1" flipV="1">
            <a:off x="6993732" y="3754042"/>
            <a:ext cx="135731" cy="27860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V="1">
            <a:off x="7122319" y="3163491"/>
            <a:ext cx="314325" cy="8929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6401" name="AutoShape 20"/>
          <p:cNvSpPr>
            <a:spLocks noChangeArrowheads="1"/>
          </p:cNvSpPr>
          <p:nvPr/>
        </p:nvSpPr>
        <p:spPr bwMode="auto">
          <a:xfrm rot="9941859" flipV="1">
            <a:off x="4717256" y="3936207"/>
            <a:ext cx="353616" cy="126206"/>
          </a:xfrm>
          <a:custGeom>
            <a:avLst/>
            <a:gdLst>
              <a:gd name="T0" fmla="*/ 353616 w 21600"/>
              <a:gd name="T1" fmla="*/ 0 h 21600"/>
              <a:gd name="T2" fmla="*/ 0 w 21600"/>
              <a:gd name="T3" fmla="*/ 84138 h 21600"/>
              <a:gd name="T4" fmla="*/ 353616 w 21600"/>
              <a:gd name="T5" fmla="*/ 168275 h 21600"/>
              <a:gd name="T6" fmla="*/ 471488 w 21600"/>
              <a:gd name="T7" fmla="*/ 841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900" b="1">
                <a:solidFill>
                  <a:srgbClr val="FF0000"/>
                </a:solidFill>
                <a:latin typeface="Arial" panose="020B0604020202020204" pitchFamily="34" charset="0"/>
              </a:rPr>
              <a:t>CBI</a:t>
            </a:r>
          </a:p>
        </p:txBody>
      </p:sp>
      <p:sp>
        <p:nvSpPr>
          <p:cNvPr id="16402" name="AutoShape 21"/>
          <p:cNvSpPr>
            <a:spLocks noChangeArrowheads="1"/>
          </p:cNvSpPr>
          <p:nvPr/>
        </p:nvSpPr>
        <p:spPr bwMode="auto">
          <a:xfrm rot="9742612" flipV="1">
            <a:off x="6166248" y="3539729"/>
            <a:ext cx="301228" cy="115490"/>
          </a:xfrm>
          <a:custGeom>
            <a:avLst/>
            <a:gdLst>
              <a:gd name="T0" fmla="*/ 301228 w 21600"/>
              <a:gd name="T1" fmla="*/ 0 h 21600"/>
              <a:gd name="T2" fmla="*/ 0 w 21600"/>
              <a:gd name="T3" fmla="*/ 76994 h 21600"/>
              <a:gd name="T4" fmla="*/ 301228 w 21600"/>
              <a:gd name="T5" fmla="*/ 153987 h 21600"/>
              <a:gd name="T6" fmla="*/ 401637 w 21600"/>
              <a:gd name="T7" fmla="*/ 7699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900" b="1">
                <a:solidFill>
                  <a:srgbClr val="FF0000"/>
                </a:solidFill>
                <a:latin typeface="Arial" panose="020B0604020202020204" pitchFamily="34" charset="0"/>
              </a:rPr>
              <a:t>CBI</a:t>
            </a:r>
          </a:p>
        </p:txBody>
      </p:sp>
    </p:spTree>
    <p:extLst>
      <p:ext uri="{BB962C8B-B14F-4D97-AF65-F5344CB8AC3E}">
        <p14:creationId xmlns:p14="http://schemas.microsoft.com/office/powerpoint/2010/main" val="174492342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848" y="571500"/>
            <a:ext cx="3130153" cy="421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47" y="977504"/>
            <a:ext cx="3433763" cy="271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359694" y="516732"/>
            <a:ext cx="31813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350" u="sng">
                <a:solidFill>
                  <a:schemeClr val="tx1"/>
                </a:solidFill>
                <a:latin typeface="Arial" panose="020B0604020202020204" pitchFamily="34" charset="0"/>
              </a:rPr>
              <a:t>Sync. freq. spectrum broadening , and transient beam loading effect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724276" y="2191941"/>
            <a:ext cx="877163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99"/>
                </a:solidFill>
                <a:latin typeface="Arial" panose="020B0604020202020204" pitchFamily="34" charset="0"/>
              </a:rPr>
              <a:t>Over-voltage </a:t>
            </a:r>
          </a:p>
          <a:p>
            <a:r>
              <a:rPr lang="en-US" altLang="en-US" sz="900">
                <a:solidFill>
                  <a:srgbClr val="000099"/>
                </a:solidFill>
                <a:latin typeface="Arial" panose="020B0604020202020204" pitchFamily="34" charset="0"/>
              </a:rPr>
              <a:t>observed</a:t>
            </a: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3686175" y="2695576"/>
            <a:ext cx="157163" cy="107156"/>
          </a:xfrm>
          <a:prstGeom prst="irregularSeal1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 sz="1200"/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4269581" y="3107532"/>
            <a:ext cx="157163" cy="107156"/>
          </a:xfrm>
          <a:prstGeom prst="irregularSeal1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 sz="1200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3779044" y="2509837"/>
            <a:ext cx="207169" cy="185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3986213" y="2509838"/>
            <a:ext cx="278606" cy="55006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2059781" y="1753791"/>
            <a:ext cx="152157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20% gap filling pattern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1914525" y="2880122"/>
            <a:ext cx="146065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050">
                <a:solidFill>
                  <a:srgbClr val="FF00FF"/>
                </a:solidFill>
                <a:latin typeface="Arial" panose="020B0604020202020204" pitchFamily="34" charset="0"/>
              </a:rPr>
              <a:t>Uniform filling pattern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4745832" y="378619"/>
            <a:ext cx="332815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Sync freq. Spectrum broadening </a:t>
            </a:r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 Landau damping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1214437" y="3679032"/>
            <a:ext cx="3575018" cy="130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125">
                <a:solidFill>
                  <a:srgbClr val="000099"/>
                </a:solidFill>
                <a:latin typeface="Arial" panose="020B0604020202020204" pitchFamily="34" charset="0"/>
              </a:rPr>
              <a:t>With 20% gap, broadening increases at low voltages </a:t>
            </a:r>
          </a:p>
          <a:p>
            <a:r>
              <a:rPr lang="en-US" altLang="en-US" sz="1125">
                <a:solidFill>
                  <a:srgbClr val="000099"/>
                </a:solidFill>
                <a:latin typeface="Arial" panose="020B0604020202020204" pitchFamily="34" charset="0"/>
              </a:rPr>
              <a:t>due to transient beam loading (more efficient Landau</a:t>
            </a:r>
          </a:p>
          <a:p>
            <a:r>
              <a:rPr lang="en-US" altLang="en-US" sz="1125">
                <a:solidFill>
                  <a:srgbClr val="000099"/>
                </a:solidFill>
                <a:latin typeface="Arial" panose="020B0604020202020204" pitchFamily="34" charset="0"/>
              </a:rPr>
              <a:t>Damping), but:</a:t>
            </a:r>
            <a:endParaRPr lang="en-US" altLang="en-US" sz="1125">
              <a:solidFill>
                <a:srgbClr val="000099"/>
              </a:solidFill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r>
              <a:rPr lang="en-US" altLang="en-US" sz="1125">
                <a:solidFill>
                  <a:srgbClr val="000099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 average lengthening reduced</a:t>
            </a:r>
          </a:p>
          <a:p>
            <a:r>
              <a:rPr lang="en-US" altLang="en-US" sz="1125">
                <a:solidFill>
                  <a:srgbClr val="000099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 average lifetime gain reduced</a:t>
            </a:r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 rot="12112636" flipV="1">
            <a:off x="2527698" y="2513410"/>
            <a:ext cx="392906" cy="194072"/>
          </a:xfrm>
          <a:custGeom>
            <a:avLst/>
            <a:gdLst>
              <a:gd name="T0" fmla="*/ 392906 w 21600"/>
              <a:gd name="T1" fmla="*/ 0 h 21600"/>
              <a:gd name="T2" fmla="*/ 0 w 21600"/>
              <a:gd name="T3" fmla="*/ 129381 h 21600"/>
              <a:gd name="T4" fmla="*/ 392906 w 21600"/>
              <a:gd name="T5" fmla="*/ 258762 h 21600"/>
              <a:gd name="T6" fmla="*/ 523875 w 21600"/>
              <a:gd name="T7" fmla="*/ 12938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050">
                <a:solidFill>
                  <a:srgbClr val="FF0000"/>
                </a:solidFill>
                <a:latin typeface="Arial" panose="020B0604020202020204" pitchFamily="34" charset="0"/>
              </a:rPr>
              <a:t>CBI</a:t>
            </a:r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 rot="12488446" flipV="1">
            <a:off x="1425179" y="1489472"/>
            <a:ext cx="392906" cy="194072"/>
          </a:xfrm>
          <a:custGeom>
            <a:avLst/>
            <a:gdLst>
              <a:gd name="T0" fmla="*/ 392906 w 21600"/>
              <a:gd name="T1" fmla="*/ 0 h 21600"/>
              <a:gd name="T2" fmla="*/ 0 w 21600"/>
              <a:gd name="T3" fmla="*/ 129381 h 21600"/>
              <a:gd name="T4" fmla="*/ 392906 w 21600"/>
              <a:gd name="T5" fmla="*/ 258762 h 21600"/>
              <a:gd name="T6" fmla="*/ 523875 w 21600"/>
              <a:gd name="T7" fmla="*/ 12938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050">
                <a:solidFill>
                  <a:srgbClr val="FF0000"/>
                </a:solidFill>
                <a:latin typeface="Arial" panose="020B0604020202020204" pitchFamily="34" charset="0"/>
              </a:rPr>
              <a:t>CBI</a:t>
            </a:r>
          </a:p>
        </p:txBody>
      </p:sp>
    </p:spTree>
    <p:extLst>
      <p:ext uri="{BB962C8B-B14F-4D97-AF65-F5344CB8AC3E}">
        <p14:creationId xmlns:p14="http://schemas.microsoft.com/office/powerpoint/2010/main" val="24888356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g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592931"/>
            <a:ext cx="2639616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stre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85" y="2222897"/>
            <a:ext cx="2631281" cy="253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31119" y="708422"/>
            <a:ext cx="2231701" cy="219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Streak camera snap shot example</a:t>
            </a:r>
          </a:p>
          <a:p>
            <a:endParaRPr lang="en-US" altLang="en-US" sz="105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Ib=330 mA</a:t>
            </a:r>
          </a:p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V</a:t>
            </a:r>
            <a:r>
              <a:rPr lang="en-US" altLang="en-US" sz="1050" baseline="-25000">
                <a:solidFill>
                  <a:srgbClr val="000099"/>
                </a:solidFill>
                <a:latin typeface="Arial" panose="020B0604020202020204" pitchFamily="34" charset="0"/>
              </a:rPr>
              <a:t>harmonic</a:t>
            </a:r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~660 KV</a:t>
            </a:r>
          </a:p>
          <a:p>
            <a:endParaRPr lang="en-US" altLang="en-US" sz="105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en-US" altLang="en-US" sz="1050">
                <a:solidFill>
                  <a:srgbClr val="000099"/>
                </a:solidFill>
                <a:latin typeface="Arial" panose="020B0604020202020204" pitchFamily="34" charset="0"/>
              </a:rPr>
              <a:t>Close to maximum elongation</a:t>
            </a:r>
          </a:p>
          <a:p>
            <a:endParaRPr lang="en-US" altLang="en-US" sz="105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endParaRPr lang="en-US" altLang="en-US" sz="105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endParaRPr lang="en-US" altLang="en-US" sz="105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345407" y="527447"/>
            <a:ext cx="245458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350" u="sng">
                <a:solidFill>
                  <a:schemeClr val="tx1"/>
                </a:solidFill>
                <a:latin typeface="Arial" panose="020B0604020202020204" pitchFamily="34" charset="0"/>
              </a:rPr>
              <a:t>Transient beam loading effect</a:t>
            </a:r>
          </a:p>
        </p:txBody>
      </p:sp>
      <p:pic>
        <p:nvPicPr>
          <p:cNvPr id="18438" name="Picture 6" descr="profile460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04" y="2193131"/>
            <a:ext cx="1828800" cy="13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profile696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85" y="1207294"/>
            <a:ext cx="1882378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profile89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47" y="3558779"/>
            <a:ext cx="1765697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3588544" y="1546622"/>
            <a:ext cx="62709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tx1"/>
                </a:solidFill>
                <a:latin typeface="Arial" panose="020B0604020202020204" pitchFamily="34" charset="0"/>
              </a:rPr>
              <a:t>Train tail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4379119" y="3944541"/>
            <a:ext cx="7360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tx1"/>
                </a:solidFill>
                <a:latin typeface="Arial" panose="020B0604020202020204" pitchFamily="34" charset="0"/>
              </a:rPr>
              <a:t>Train head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543175" y="2487216"/>
            <a:ext cx="514885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tx1"/>
                </a:solidFill>
                <a:latin typeface="Arial" panose="020B0604020202020204" pitchFamily="34" charset="0"/>
              </a:rPr>
              <a:t>~Train</a:t>
            </a:r>
          </a:p>
          <a:p>
            <a:r>
              <a:rPr lang="en-US" altLang="en-US" sz="900">
                <a:solidFill>
                  <a:schemeClr val="tx1"/>
                </a:solidFill>
                <a:latin typeface="Arial" panose="020B0604020202020204" pitchFamily="34" charset="0"/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8292844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59448535"/>
              </p:ext>
            </p:extLst>
          </p:nvPr>
        </p:nvGraphicFramePr>
        <p:xfrm>
          <a:off x="683568" y="619642"/>
          <a:ext cx="6874351" cy="4426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371949098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841414440"/>
                    </a:ext>
                  </a:extLst>
                </a:gridCol>
                <a:gridCol w="1617767">
                  <a:extLst>
                    <a:ext uri="{9D8B030D-6E8A-4147-A177-3AD203B41FA5}">
                      <a16:colId xmlns:a16="http://schemas.microsoft.com/office/drawing/2014/main" val="2129168500"/>
                    </a:ext>
                  </a:extLst>
                </a:gridCol>
              </a:tblGrid>
              <a:tr h="366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SLS </a:t>
                      </a:r>
                      <a:r>
                        <a:rPr lang="en-US" sz="1200" dirty="0" smtClean="0">
                          <a:effectLst/>
                        </a:rPr>
                        <a:t>2.0 (TDR)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SLS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3858575712"/>
                  </a:ext>
                </a:extLst>
              </a:tr>
              <a:tr h="187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Circumference [m]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279671336"/>
                  </a:ext>
                </a:extLst>
              </a:tr>
              <a:tr h="187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Energy [GeV]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2.411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1244475055"/>
                  </a:ext>
                </a:extLst>
              </a:tr>
              <a:tr h="187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Lattice and ID Energy loss/turn [keV]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687.6 </a:t>
                      </a:r>
                      <a:r>
                        <a:rPr lang="en-US" sz="1200" dirty="0">
                          <a:effectLst/>
                        </a:rPr>
                        <a:t>→ </a:t>
                      </a:r>
                      <a:r>
                        <a:rPr lang="en-US" sz="1200" b="1" dirty="0" smtClean="0">
                          <a:effectLst/>
                        </a:rPr>
                        <a:t>943</a:t>
                      </a: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549→600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2052508112"/>
                  </a:ext>
                </a:extLst>
              </a:tr>
              <a:tr h="219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Energy loss/turn in wake fields [</a:t>
                      </a:r>
                      <a:r>
                        <a:rPr lang="en-US" sz="1200" dirty="0" err="1">
                          <a:effectLst/>
                        </a:rPr>
                        <a:t>keV</a:t>
                      </a:r>
                      <a:r>
                        <a:rPr lang="en-US" sz="1200" dirty="0">
                          <a:effectLst/>
                        </a:rPr>
                        <a:t>] </a:t>
                      </a:r>
                      <a:r>
                        <a:rPr lang="en-US" sz="1200" dirty="0" smtClean="0">
                          <a:effectLst/>
                        </a:rPr>
                        <a:t>w. (</a:t>
                      </a:r>
                      <a:r>
                        <a:rPr lang="en-US" sz="1200" dirty="0" err="1" smtClean="0">
                          <a:effectLst/>
                        </a:rPr>
                        <a:t>w.o</a:t>
                      </a:r>
                      <a:r>
                        <a:rPr lang="en-US" sz="1200" dirty="0" smtClean="0">
                          <a:effectLst/>
                        </a:rPr>
                        <a:t>) 3HC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 (22)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3078459260"/>
                  </a:ext>
                </a:extLst>
              </a:tr>
              <a:tr h="187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Energy spread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1.16·10</a:t>
                      </a:r>
                      <a:r>
                        <a:rPr lang="en-US" sz="1200" baseline="30000" dirty="0" smtClean="0">
                          <a:effectLst/>
                        </a:rPr>
                        <a:t>-3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9·10</a:t>
                      </a:r>
                      <a:r>
                        <a:rPr lang="en-US" sz="1200" baseline="30000">
                          <a:effectLst/>
                        </a:rPr>
                        <a:t>-4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1427883828"/>
                  </a:ext>
                </a:extLst>
              </a:tr>
              <a:tr h="187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Momentum compaction α</a:t>
                      </a:r>
                      <a:r>
                        <a:rPr lang="en-US" sz="1200" baseline="-25000" dirty="0">
                          <a:effectLst/>
                        </a:rPr>
                        <a:t>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1.05·10</a:t>
                      </a:r>
                      <a:r>
                        <a:rPr lang="en-US" sz="1200" baseline="30000" dirty="0" smtClean="0">
                          <a:effectLst/>
                        </a:rPr>
                        <a:t>-4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7·10</a:t>
                      </a:r>
                      <a:r>
                        <a:rPr lang="en-US" sz="1200" baseline="30000">
                          <a:effectLst/>
                        </a:rPr>
                        <a:t>-4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3603154616"/>
                  </a:ext>
                </a:extLst>
              </a:tr>
              <a:tr h="187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Energy acceptance (without harmonic cavity)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6.2% </a:t>
                      </a:r>
                      <a:r>
                        <a:rPr lang="en-US" sz="1200" dirty="0">
                          <a:effectLst/>
                        </a:rPr>
                        <a:t>→ </a:t>
                      </a:r>
                      <a:r>
                        <a:rPr lang="en-US" sz="1200" dirty="0" smtClean="0">
                          <a:effectLst/>
                        </a:rPr>
                        <a:t>5.1%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3851355136"/>
                  </a:ext>
                </a:extLst>
              </a:tr>
              <a:tr h="187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Main RF frequency [MHz]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499.6537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499.6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1157983277"/>
                  </a:ext>
                </a:extLst>
              </a:tr>
              <a:tr h="187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main RF voltage nominal [kV]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1780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2080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2021954589"/>
                  </a:ext>
                </a:extLst>
              </a:tr>
              <a:tr h="187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main RF voltage maximum [kV]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2200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2600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3726058007"/>
                  </a:ext>
                </a:extLst>
              </a:tr>
              <a:tr h="187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Harmonic number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480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480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4106675872"/>
                  </a:ext>
                </a:extLst>
              </a:tr>
              <a:tr h="176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Gap in the filling pattern, empty buckets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</a:t>
                      </a:r>
                      <a:r>
                        <a:rPr lang="en-US" sz="1200" b="1" dirty="0">
                          <a:effectLst/>
                        </a:rPr>
                        <a:t>…30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50…90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1181606691"/>
                  </a:ext>
                </a:extLst>
              </a:tr>
              <a:tr h="176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Damping times x/y/E [ms]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4.14/7.54/6.41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8.4/8.4/4.5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1331176132"/>
                  </a:ext>
                </a:extLst>
              </a:tr>
              <a:tr h="176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Longitudinal stability threshold per cavity [GHz kΩ]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2289519409"/>
                  </a:ext>
                </a:extLst>
              </a:tr>
              <a:tr h="176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Horizontal stability threshold per cavity [MΩ/m]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481978808"/>
                  </a:ext>
                </a:extLst>
              </a:tr>
              <a:tr h="176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Vertical stability threshold per cavity [MΩ/m]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3659547441"/>
                  </a:ext>
                </a:extLst>
              </a:tr>
              <a:tr h="176797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Beta functions </a:t>
                      </a:r>
                      <a:r>
                        <a:rPr lang="en-US" sz="1200" dirty="0">
                          <a:effectLst/>
                        </a:rPr>
                        <a:t>at </a:t>
                      </a:r>
                      <a:r>
                        <a:rPr lang="en-US" sz="1200" dirty="0" smtClean="0">
                          <a:effectLst/>
                        </a:rPr>
                        <a:t>main cavity </a:t>
                      </a:r>
                      <a:r>
                        <a:rPr lang="en-US" sz="1200" dirty="0">
                          <a:effectLst/>
                        </a:rPr>
                        <a:t>location β</a:t>
                      </a:r>
                      <a:r>
                        <a:rPr lang="en-US" sz="1200" baseline="-25000" dirty="0">
                          <a:effectLst/>
                        </a:rPr>
                        <a:t>x </a:t>
                      </a:r>
                      <a:r>
                        <a:rPr lang="en-US" sz="1200" dirty="0">
                          <a:effectLst/>
                        </a:rPr>
                        <a:t>[m</a:t>
                      </a:r>
                      <a:r>
                        <a:rPr lang="en-US" sz="1200" dirty="0" smtClean="0">
                          <a:effectLst/>
                        </a:rPr>
                        <a:t>] / β</a:t>
                      </a:r>
                      <a:r>
                        <a:rPr lang="en-US" sz="1200" baseline="-25000" dirty="0" smtClean="0">
                          <a:effectLst/>
                        </a:rPr>
                        <a:t>y</a:t>
                      </a:r>
                      <a:r>
                        <a:rPr lang="en-US" sz="1200" dirty="0" smtClean="0">
                          <a:effectLst/>
                        </a:rPr>
                        <a:t> [m]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9.6/7.0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1.5/1.1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3804073230"/>
                  </a:ext>
                </a:extLst>
              </a:tr>
              <a:tr h="176797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Beta functions at</a:t>
                      </a:r>
                      <a:r>
                        <a:rPr lang="en-US" sz="1200" baseline="0" dirty="0" smtClean="0">
                          <a:effectLst/>
                        </a:rPr>
                        <a:t> harmonic</a:t>
                      </a:r>
                      <a:r>
                        <a:rPr lang="en-US" sz="1200" dirty="0" smtClean="0">
                          <a:effectLst/>
                        </a:rPr>
                        <a:t> cavity β</a:t>
                      </a:r>
                      <a:r>
                        <a:rPr lang="en-US" sz="1200" baseline="-25000" dirty="0" smtClean="0">
                          <a:effectLst/>
                        </a:rPr>
                        <a:t>x </a:t>
                      </a:r>
                      <a:r>
                        <a:rPr lang="en-US" sz="1200" dirty="0" smtClean="0">
                          <a:effectLst/>
                        </a:rPr>
                        <a:t>[m] / β</a:t>
                      </a:r>
                      <a:r>
                        <a:rPr lang="en-US" sz="1200" baseline="-25000" dirty="0" smtClean="0">
                          <a:effectLst/>
                        </a:rPr>
                        <a:t>y</a:t>
                      </a:r>
                      <a:r>
                        <a:rPr lang="en-US" sz="1200" dirty="0" smtClean="0">
                          <a:effectLst/>
                        </a:rPr>
                        <a:t> [m]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6.8/4.1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3.5/3.5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2291773330"/>
                  </a:ext>
                </a:extLst>
              </a:tr>
              <a:tr h="176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Synchrotron frequency without harmonic cavity [kHz]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2.172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6.93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2131480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Energy fluctuations relative to energy spread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&lt;10%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55" marR="56755" marT="0" marB="0"/>
                </a:tc>
                <a:extLst>
                  <a:ext uri="{0D108BD9-81ED-4DB2-BD59-A6C34878D82A}">
                    <a16:rowId xmlns:a16="http://schemas.microsoft.com/office/drawing/2014/main" val="204506646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000" dirty="0" smtClean="0"/>
              <a:t>SLS Synchrotron Parameters </a:t>
            </a:r>
            <a:r>
              <a:rPr lang="de-CH" sz="2000" dirty="0" err="1" smtClean="0"/>
              <a:t>Compared</a:t>
            </a:r>
            <a:r>
              <a:rPr lang="de-CH" sz="2000" dirty="0" smtClean="0"/>
              <a:t> </a:t>
            </a:r>
            <a:r>
              <a:rPr lang="de-CH" sz="2000" dirty="0" err="1" smtClean="0"/>
              <a:t>with</a:t>
            </a:r>
            <a:r>
              <a:rPr lang="de-CH" sz="2000" dirty="0" smtClean="0"/>
              <a:t> SLS 2.0 TDR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34939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7"/>
          <p:cNvGraphicFramePr>
            <a:graphicFrameLocks noChangeAspect="1"/>
          </p:cNvGraphicFramePr>
          <p:nvPr/>
        </p:nvGraphicFramePr>
        <p:xfrm>
          <a:off x="1718073" y="707232"/>
          <a:ext cx="2434828" cy="1754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" name="Chart" r:id="rId3" imgW="4625645" imgH="3078886" progId="Excel.Chart.8">
                  <p:embed/>
                </p:oleObj>
              </mc:Choice>
              <mc:Fallback>
                <p:oleObj name="Chart" r:id="rId3" imgW="4625645" imgH="3078886" progId="Excel.Chart.8">
                  <p:embed/>
                  <p:pic>
                    <p:nvPicPr>
                      <p:cNvPr id="1945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8073" y="707232"/>
                        <a:ext cx="2434828" cy="1754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8"/>
          <p:cNvGraphicFramePr>
            <a:graphicFrameLocks noChangeAspect="1"/>
          </p:cNvGraphicFramePr>
          <p:nvPr/>
        </p:nvGraphicFramePr>
        <p:xfrm>
          <a:off x="4970860" y="711994"/>
          <a:ext cx="2451497" cy="176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" name="Chart" r:id="rId5" imgW="4625645" imgH="3078886" progId="Excel.Chart.8">
                  <p:embed/>
                </p:oleObj>
              </mc:Choice>
              <mc:Fallback>
                <p:oleObj name="Chart" r:id="rId5" imgW="4625645" imgH="3078886" progId="Excel.Chart.8">
                  <p:embed/>
                  <p:pic>
                    <p:nvPicPr>
                      <p:cNvPr id="1945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0860" y="711994"/>
                        <a:ext cx="2451497" cy="176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9"/>
          <p:cNvGraphicFramePr>
            <a:graphicFrameLocks noChangeAspect="1"/>
          </p:cNvGraphicFramePr>
          <p:nvPr/>
        </p:nvGraphicFramePr>
        <p:xfrm>
          <a:off x="1718072" y="3007519"/>
          <a:ext cx="2432447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2" name="Chart" r:id="rId7" imgW="4625645" imgH="3078886" progId="Excel.Chart.8">
                  <p:embed/>
                </p:oleObj>
              </mc:Choice>
              <mc:Fallback>
                <p:oleObj name="Chart" r:id="rId7" imgW="4625645" imgH="3078886" progId="Excel.Chart.8">
                  <p:embed/>
                  <p:pic>
                    <p:nvPicPr>
                      <p:cNvPr id="1946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8072" y="3007519"/>
                        <a:ext cx="2432447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4251722" y="4296966"/>
            <a:ext cx="32252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99"/>
                </a:solidFill>
                <a:latin typeface="Arial Rounded MT Bold" panose="020F0704030504030204" pitchFamily="34" charset="0"/>
              </a:rPr>
              <a:t>18</a:t>
            </a:r>
            <a:endParaRPr lang="en-GB" altLang="en-US" sz="90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462" name="Text Box 11"/>
          <p:cNvSpPr txBox="1">
            <a:spLocks noChangeArrowheads="1"/>
          </p:cNvSpPr>
          <p:nvPr/>
        </p:nvSpPr>
        <p:spPr bwMode="auto">
          <a:xfrm>
            <a:off x="4246960" y="4087416"/>
            <a:ext cx="42832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99"/>
                </a:solidFill>
                <a:latin typeface="Arial Rounded MT Bold" panose="020F0704030504030204" pitchFamily="34" charset="0"/>
              </a:rPr>
              <a:t>21.6</a:t>
            </a:r>
            <a:endParaRPr lang="en-GB" altLang="en-US" sz="90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463" name="Text Box 12"/>
          <p:cNvSpPr txBox="1">
            <a:spLocks noChangeArrowheads="1"/>
          </p:cNvSpPr>
          <p:nvPr/>
        </p:nvSpPr>
        <p:spPr bwMode="auto">
          <a:xfrm>
            <a:off x="4224337" y="3888581"/>
            <a:ext cx="42832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99"/>
                </a:solidFill>
                <a:latin typeface="Arial Rounded MT Bold" panose="020F0704030504030204" pitchFamily="34" charset="0"/>
              </a:rPr>
              <a:t>25.2</a:t>
            </a:r>
            <a:endParaRPr lang="en-GB" altLang="en-US" sz="90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4239816" y="3669506"/>
            <a:ext cx="42832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99"/>
                </a:solidFill>
                <a:latin typeface="Arial Rounded MT Bold" panose="020F0704030504030204" pitchFamily="34" charset="0"/>
              </a:rPr>
              <a:t>28.8</a:t>
            </a:r>
            <a:endParaRPr lang="en-GB" altLang="en-US" sz="90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465" name="Text Box 14"/>
          <p:cNvSpPr txBox="1">
            <a:spLocks noChangeArrowheads="1"/>
          </p:cNvSpPr>
          <p:nvPr/>
        </p:nvSpPr>
        <p:spPr bwMode="auto">
          <a:xfrm>
            <a:off x="4242197" y="3454004"/>
            <a:ext cx="42832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99"/>
                </a:solidFill>
                <a:latin typeface="Arial Rounded MT Bold" panose="020F0704030504030204" pitchFamily="34" charset="0"/>
              </a:rPr>
              <a:t>32.4</a:t>
            </a:r>
            <a:endParaRPr lang="en-GB" altLang="en-US" sz="90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4231482" y="3244454"/>
            <a:ext cx="38338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rgbClr val="000099"/>
                </a:solidFill>
                <a:latin typeface="Arial Rounded MT Bold" panose="020F0704030504030204" pitchFamily="34" charset="0"/>
              </a:rPr>
              <a:t>36</a:t>
            </a:r>
            <a:endParaRPr lang="en-GB" altLang="en-US" sz="90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467" name="Line 16"/>
          <p:cNvSpPr>
            <a:spLocks noChangeShapeType="1"/>
          </p:cNvSpPr>
          <p:nvPr/>
        </p:nvSpPr>
        <p:spPr bwMode="auto">
          <a:xfrm flipV="1">
            <a:off x="4181475" y="3343275"/>
            <a:ext cx="1191" cy="1057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9468" name="Line 17"/>
          <p:cNvSpPr>
            <a:spLocks noChangeShapeType="1"/>
          </p:cNvSpPr>
          <p:nvPr/>
        </p:nvSpPr>
        <p:spPr bwMode="auto">
          <a:xfrm>
            <a:off x="4142185" y="4185048"/>
            <a:ext cx="76200" cy="11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9469" name="Line 18"/>
          <p:cNvSpPr>
            <a:spLocks noChangeShapeType="1"/>
          </p:cNvSpPr>
          <p:nvPr/>
        </p:nvSpPr>
        <p:spPr bwMode="auto">
          <a:xfrm>
            <a:off x="4138613" y="4398169"/>
            <a:ext cx="76200" cy="11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9470" name="Line 19"/>
          <p:cNvSpPr>
            <a:spLocks noChangeShapeType="1"/>
          </p:cNvSpPr>
          <p:nvPr/>
        </p:nvSpPr>
        <p:spPr bwMode="auto">
          <a:xfrm>
            <a:off x="4138613" y="3986213"/>
            <a:ext cx="76200" cy="11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9471" name="Line 20"/>
          <p:cNvSpPr>
            <a:spLocks noChangeShapeType="1"/>
          </p:cNvSpPr>
          <p:nvPr/>
        </p:nvSpPr>
        <p:spPr bwMode="auto">
          <a:xfrm>
            <a:off x="4144566" y="3770710"/>
            <a:ext cx="76200" cy="11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9472" name="Line 21"/>
          <p:cNvSpPr>
            <a:spLocks noChangeShapeType="1"/>
          </p:cNvSpPr>
          <p:nvPr/>
        </p:nvSpPr>
        <p:spPr bwMode="auto">
          <a:xfrm>
            <a:off x="4142185" y="3556398"/>
            <a:ext cx="76200" cy="11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9473" name="Line 22"/>
          <p:cNvSpPr>
            <a:spLocks noChangeShapeType="1"/>
          </p:cNvSpPr>
          <p:nvPr/>
        </p:nvSpPr>
        <p:spPr bwMode="auto">
          <a:xfrm>
            <a:off x="4144566" y="3340894"/>
            <a:ext cx="76200" cy="11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9474" name="Text Box 23"/>
          <p:cNvSpPr txBox="1">
            <a:spLocks noChangeArrowheads="1"/>
          </p:cNvSpPr>
          <p:nvPr/>
        </p:nvSpPr>
        <p:spPr bwMode="auto">
          <a:xfrm rot="5400000">
            <a:off x="4321969" y="3606092"/>
            <a:ext cx="94059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rgbClr val="000099"/>
                </a:solidFill>
                <a:latin typeface="Arial Rounded MT Bold" panose="020F0704030504030204" pitchFamily="34" charset="0"/>
              </a:rPr>
              <a:t>average phase drift [deg]</a:t>
            </a:r>
            <a:endParaRPr lang="en-GB" altLang="en-US" sz="90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475" name="Text Box 24"/>
          <p:cNvSpPr txBox="1">
            <a:spLocks noChangeArrowheads="1"/>
          </p:cNvSpPr>
          <p:nvPr/>
        </p:nvSpPr>
        <p:spPr bwMode="auto">
          <a:xfrm>
            <a:off x="3128963" y="596504"/>
            <a:ext cx="2975372" cy="38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750">
                <a:solidFill>
                  <a:srgbClr val="FF0000"/>
                </a:solidFill>
                <a:latin typeface="Arial Rounded MT Bold" panose="020F0704030504030204" pitchFamily="34" charset="0"/>
              </a:rPr>
              <a:t>320 mA operation </a:t>
            </a:r>
          </a:p>
          <a:p>
            <a:pPr>
              <a:spcBef>
                <a:spcPct val="50000"/>
              </a:spcBef>
            </a:pPr>
            <a:endParaRPr lang="en-GB" altLang="en-US" sz="75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4358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7"/>
          <p:cNvGraphicFramePr>
            <a:graphicFrameLocks noChangeAspect="1"/>
          </p:cNvGraphicFramePr>
          <p:nvPr/>
        </p:nvGraphicFramePr>
        <p:xfrm>
          <a:off x="2278856" y="1119188"/>
          <a:ext cx="4586288" cy="330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Chart" r:id="rId3" imgW="4625645" imgH="3078886" progId="Excel.Chart.8">
                  <p:embed/>
                </p:oleObj>
              </mc:Choice>
              <mc:Fallback>
                <p:oleObj name="Chart" r:id="rId3" imgW="4625645" imgH="3078886" progId="Excel.Chart.8">
                  <p:embed/>
                  <p:pic>
                    <p:nvPicPr>
                      <p:cNvPr id="2048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856" y="1119188"/>
                        <a:ext cx="4586288" cy="330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1905000" y="592932"/>
            <a:ext cx="5791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000099"/>
                </a:solidFill>
                <a:latin typeface="Arial Rounded MT Bold" panose="020F0704030504030204" pitchFamily="34" charset="0"/>
              </a:rPr>
              <a:t>Suppression of CBM #430 by increased Landau damping  320 mA operation</a:t>
            </a:r>
            <a:endParaRPr lang="en-GB" altLang="en-US" sz="120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1859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01414168"/>
              </p:ext>
            </p:extLst>
          </p:nvPr>
        </p:nvGraphicFramePr>
        <p:xfrm>
          <a:off x="693710" y="1059582"/>
          <a:ext cx="4094314" cy="3781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0750">
                  <a:extLst>
                    <a:ext uri="{9D8B030D-6E8A-4147-A177-3AD203B41FA5}">
                      <a16:colId xmlns:a16="http://schemas.microsoft.com/office/drawing/2014/main" val="1796945068"/>
                    </a:ext>
                  </a:extLst>
                </a:gridCol>
                <a:gridCol w="1005580">
                  <a:extLst>
                    <a:ext uri="{9D8B030D-6E8A-4147-A177-3AD203B41FA5}">
                      <a16:colId xmlns:a16="http://schemas.microsoft.com/office/drawing/2014/main" val="1367177861"/>
                    </a:ext>
                  </a:extLst>
                </a:gridCol>
                <a:gridCol w="837984">
                  <a:extLst>
                    <a:ext uri="{9D8B030D-6E8A-4147-A177-3AD203B41FA5}">
                      <a16:colId xmlns:a16="http://schemas.microsoft.com/office/drawing/2014/main" val="26564140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 RF-System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SLS 2.0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3549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voltage [kV]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6036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Energy acceptance (without harmonic cavity)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6.3% → 5.2%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269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cavities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4</a:t>
                      </a:r>
                      <a:endParaRPr lang="en-US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2049061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Voltage per cavity [kV]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6965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Wall loss per cavity [kW]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287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Required RF-power with beam and minimum ID Power [kW]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98.1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1301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Required RF-power with beam and maximum ID Power [kW]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124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7374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Optimal coupling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3.4…4.3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8592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Detuning for matching [kHz]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-32.4…-44.6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8235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HOM control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strong HOM damping</a:t>
                      </a:r>
                    </a:p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Temp. </a:t>
                      </a:r>
                      <a:r>
                        <a:rPr lang="en-US" sz="1100" dirty="0">
                          <a:effectLst/>
                        </a:rPr>
                        <a:t>detuning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2653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Max. voltage for ≤150kW reflected pulse power [kV] (restriction from amplifier specification)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456201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SLS RF Parameters </a:t>
            </a:r>
            <a:r>
              <a:rPr lang="de-CH" dirty="0" err="1"/>
              <a:t>C</a:t>
            </a:r>
            <a:r>
              <a:rPr lang="de-CH" dirty="0" err="1" smtClean="0"/>
              <a:t>ompared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SLS 2.0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7020272" y="4072771"/>
            <a:ext cx="2016224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New 150kW Solid State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Amplifiers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de-CH" sz="1400" b="1" dirty="0" err="1">
                <a:solidFill>
                  <a:srgbClr val="000000"/>
                </a:solidFill>
                <a:latin typeface="Calibri"/>
              </a:rPr>
              <a:t>p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rocurement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from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Cryoelectra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612905"/>
            <a:ext cx="1800316" cy="237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851670"/>
            <a:ext cx="1980383" cy="2061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36214" y="4083918"/>
            <a:ext cx="2016224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New HOM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damped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cavities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in </a:t>
            </a:r>
            <a:r>
              <a:rPr lang="de-CH" sz="1400" b="1" dirty="0" err="1">
                <a:solidFill>
                  <a:srgbClr val="000000"/>
                </a:solidFill>
                <a:latin typeface="Calibri"/>
              </a:rPr>
              <a:t>p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rocurement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400" b="1" dirty="0" err="1" smtClean="0">
                <a:solidFill>
                  <a:srgbClr val="000000"/>
                </a:solidFill>
                <a:latin typeface="Calibri"/>
              </a:rPr>
              <a:t>from</a:t>
            </a:r>
            <a:r>
              <a:rPr lang="de-CH" sz="1400" b="1" dirty="0" smtClean="0">
                <a:solidFill>
                  <a:srgbClr val="000000"/>
                </a:solidFill>
                <a:latin typeface="Calibri"/>
              </a:rPr>
              <a:t> Research Instruments</a:t>
            </a:r>
          </a:p>
        </p:txBody>
      </p:sp>
    </p:spTree>
    <p:extLst>
      <p:ext uri="{BB962C8B-B14F-4D97-AF65-F5344CB8AC3E}">
        <p14:creationId xmlns:p14="http://schemas.microsoft.com/office/powerpoint/2010/main" val="2021002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248966" y="573881"/>
            <a:ext cx="496609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 anchor="ctr"/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1200" b="1" dirty="0">
              <a:solidFill>
                <a:srgbClr val="3366CC"/>
              </a:solidFill>
              <a:latin typeface="Arial" panose="020B0604020202020204" pitchFamily="34" charset="0"/>
            </a:endParaRPr>
          </a:p>
        </p:txBody>
      </p:sp>
      <p:pic>
        <p:nvPicPr>
          <p:cNvPr id="11267" name="Picture 3" descr="P00006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9" t="9448" r="9491" b="23622"/>
          <a:stretch>
            <a:fillRect/>
          </a:stretch>
        </p:blipFill>
        <p:spPr bwMode="auto">
          <a:xfrm>
            <a:off x="1259632" y="3368675"/>
            <a:ext cx="2507456" cy="150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164507" y="3344863"/>
            <a:ext cx="11657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CC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200" dirty="0">
                <a:solidFill>
                  <a:srgbClr val="FFFF00"/>
                </a:solidFill>
                <a:latin typeface="Arial" panose="020B0604020202020204" pitchFamily="34" charset="0"/>
              </a:rPr>
              <a:t>HOM couplers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2490738" y="3535362"/>
            <a:ext cx="242888" cy="2000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2747913" y="3535362"/>
            <a:ext cx="164306" cy="3143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652123" y="955256"/>
            <a:ext cx="4348399" cy="20594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extLst/>
        </p:spPr>
        <p:txBody>
          <a:bodyPr wrap="square" lIns="54000" tIns="81000" rIns="54000" bIns="81000">
            <a:spAutoFit/>
          </a:bodyPr>
          <a:lstStyle>
            <a:lvl1pPr defTabSz="4656138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defTabSz="4656138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defTabSz="4656138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defTabSz="4656138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defTabSz="4656138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defTabSz="46561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defTabSz="46561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defTabSz="46561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defTabSz="46561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1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Use 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of an idle (only beam-powered)  super-conducting cavity</a:t>
            </a:r>
          </a:p>
          <a:p>
            <a:pPr marL="285750" indent="-285750">
              <a:spcBef>
                <a:spcPct val="6000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“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Scaling” of the 350 MHz </a:t>
            </a:r>
            <a:r>
              <a:rPr lang="en-US" altLang="en-US" sz="14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sc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cavity developed at </a:t>
            </a:r>
            <a:r>
              <a:rPr lang="en-US" altLang="en-US" sz="14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Saclay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for SOLEIL </a:t>
            </a:r>
          </a:p>
          <a:p>
            <a:pPr marL="285750" indent="-285750">
              <a:spcBef>
                <a:spcPct val="6000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2 </a:t>
            </a:r>
            <a:r>
              <a:rPr lang="en-US" altLang="en-US" sz="14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Nb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/Cu cells (4.5 K) </a:t>
            </a:r>
          </a:p>
          <a:p>
            <a:pPr marL="285750" indent="-285750">
              <a:spcBef>
                <a:spcPct val="6000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 smtClean="0">
                <a:solidFill>
                  <a:schemeClr val="tx1"/>
                </a:solidFill>
                <a:latin typeface="+mn-lt"/>
                <a:sym typeface="Wingdings 3" panose="05040102010807070707" pitchFamily="18" charset="2"/>
              </a:rPr>
              <a:t> 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6 coaxial HOM couplers </a:t>
            </a:r>
            <a:r>
              <a:rPr lang="en-US" altLang="en-US" sz="1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(2 longitudinal and 4 transverse</a:t>
            </a:r>
            <a:r>
              <a:rPr lang="en-US" altLang="en-US" sz="1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altLang="en-US" sz="14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272" name="Picture 10" descr="P124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91" y="982266"/>
            <a:ext cx="2378869" cy="190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13"/>
          <p:cNvSpPr txBox="1">
            <a:spLocks noChangeArrowheads="1"/>
          </p:cNvSpPr>
          <p:nvPr/>
        </p:nvSpPr>
        <p:spPr bwMode="auto">
          <a:xfrm>
            <a:off x="5024438" y="2891299"/>
            <a:ext cx="3868042" cy="213904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>
                <a:latin typeface="+mn-lt"/>
              </a:rPr>
              <a:t>Nominal voltage &lt;800 kV (4MV/m)</a:t>
            </a:r>
          </a:p>
          <a:p>
            <a:pPr algn="ctr"/>
            <a:r>
              <a:rPr lang="en-US" altLang="en-US" sz="1400" dirty="0">
                <a:latin typeface="+mn-lt"/>
              </a:rPr>
              <a:t>Tested up to 11 MV/m</a:t>
            </a:r>
          </a:p>
          <a:p>
            <a:r>
              <a:rPr lang="en-US" altLang="en-US" sz="1400" dirty="0" smtClean="0">
                <a:solidFill>
                  <a:schemeClr val="tx1"/>
                </a:solidFill>
                <a:latin typeface="+mn-lt"/>
              </a:rPr>
              <a:t>R/Q=</a:t>
            </a:r>
            <a:r>
              <a:rPr lang="en-US" altLang="en-US" sz="1400" dirty="0" smtClean="0">
                <a:solidFill>
                  <a:srgbClr val="FF0000"/>
                </a:solidFill>
                <a:latin typeface="+mn-lt"/>
              </a:rPr>
              <a:t>88.4</a:t>
            </a:r>
            <a:r>
              <a:rPr lang="en-US" altLang="en-US" sz="1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Ohms (Q= </a:t>
            </a:r>
            <a:r>
              <a:rPr lang="en-US" altLang="en-US" sz="1400" dirty="0">
                <a:solidFill>
                  <a:srgbClr val="FF0000"/>
                </a:solidFill>
                <a:latin typeface="+mn-lt"/>
              </a:rPr>
              <a:t>2 10</a:t>
            </a:r>
            <a:r>
              <a:rPr lang="en-US" altLang="en-US" sz="1400" baseline="30000" dirty="0">
                <a:solidFill>
                  <a:srgbClr val="FF0000"/>
                </a:solidFill>
                <a:latin typeface="+mn-lt"/>
              </a:rPr>
              <a:t>8</a:t>
            </a: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)</a:t>
            </a:r>
            <a:endParaRPr lang="en-US" altLang="en-US" sz="1400" i="1" dirty="0">
              <a:latin typeface="+mn-lt"/>
            </a:endParaRPr>
          </a:p>
          <a:p>
            <a:r>
              <a:rPr lang="en-US" altLang="en-US" sz="1400" dirty="0" err="1" smtClean="0">
                <a:latin typeface="+mn-lt"/>
              </a:rPr>
              <a:t>Kryo</a:t>
            </a:r>
            <a:r>
              <a:rPr lang="en-US" altLang="en-US" sz="1400" dirty="0" smtClean="0">
                <a:latin typeface="+mn-lt"/>
              </a:rPr>
              <a:t> </a:t>
            </a:r>
            <a:r>
              <a:rPr lang="en-US" altLang="en-US" sz="1400" dirty="0">
                <a:latin typeface="+mn-lt"/>
              </a:rPr>
              <a:t>power needed at</a:t>
            </a:r>
            <a:r>
              <a:rPr lang="en-GB" altLang="en-US" sz="1400" dirty="0">
                <a:latin typeface="+mn-lt"/>
              </a:rPr>
              <a:t> 4.5 K and 4MV/m: </a:t>
            </a:r>
            <a:r>
              <a:rPr lang="en-US" altLang="en-US" sz="1400" dirty="0">
                <a:solidFill>
                  <a:srgbClr val="FF0000"/>
                </a:solidFill>
                <a:latin typeface="+mn-lt"/>
              </a:rPr>
              <a:t>45.3 W </a:t>
            </a: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(~</a:t>
            </a:r>
            <a:r>
              <a:rPr lang="en-US" altLang="en-US" sz="1400" dirty="0">
                <a:solidFill>
                  <a:srgbClr val="FF0000"/>
                </a:solidFill>
                <a:latin typeface="+mn-lt"/>
              </a:rPr>
              <a:t>33W </a:t>
            </a:r>
            <a:r>
              <a:rPr lang="en-US" altLang="en-US" sz="1400" dirty="0" err="1">
                <a:solidFill>
                  <a:schemeClr val="tx1"/>
                </a:solidFill>
                <a:latin typeface="+mn-lt"/>
              </a:rPr>
              <a:t>Ohmic</a:t>
            </a: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!)</a:t>
            </a:r>
          </a:p>
          <a:p>
            <a:r>
              <a:rPr lang="en-GB" altLang="en-US" sz="1400" dirty="0" smtClean="0">
                <a:latin typeface="+mn-lt"/>
              </a:rPr>
              <a:t>Total </a:t>
            </a:r>
            <a:r>
              <a:rPr lang="en-GB" altLang="en-US" sz="1400" dirty="0" err="1">
                <a:latin typeface="+mn-lt"/>
              </a:rPr>
              <a:t>GHe</a:t>
            </a:r>
            <a:r>
              <a:rPr lang="en-GB" altLang="en-US" sz="1400" dirty="0">
                <a:latin typeface="+mn-lt"/>
              </a:rPr>
              <a:t> flow: </a:t>
            </a:r>
          </a:p>
          <a:p>
            <a:r>
              <a:rPr lang="en-GB" altLang="en-US" sz="1400" dirty="0">
                <a:solidFill>
                  <a:srgbClr val="FF0000"/>
                </a:solidFill>
                <a:latin typeface="+mn-lt"/>
              </a:rPr>
              <a:t>1.171 g/s</a:t>
            </a:r>
            <a:r>
              <a:rPr lang="en-GB" altLang="en-US" sz="1400" dirty="0">
                <a:latin typeface="+mn-lt"/>
              </a:rPr>
              <a:t>  </a:t>
            </a:r>
            <a:r>
              <a:rPr lang="en-GB" altLang="en-US" sz="1400" dirty="0">
                <a:latin typeface="+mn-lt"/>
                <a:sym typeface="r_symbol" pitchFamily="49" charset="2"/>
              </a:rPr>
              <a:t>=</a:t>
            </a:r>
            <a:r>
              <a:rPr lang="en-GB" altLang="en-US" sz="1400" dirty="0">
                <a:latin typeface="+mn-lt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+mn-lt"/>
              </a:rPr>
              <a:t>5.2 l/h</a:t>
            </a:r>
            <a:r>
              <a:rPr lang="en-US" altLang="en-US" sz="1400" dirty="0">
                <a:latin typeface="+mn-lt"/>
              </a:rPr>
              <a:t> of liquefaction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3rd harmonic Super Conducting system</a:t>
            </a:r>
            <a:br>
              <a:rPr lang="en-US" dirty="0"/>
            </a:br>
            <a:r>
              <a:rPr lang="en-US" sz="1400" dirty="0"/>
              <a:t>SUPER-3HC </a:t>
            </a:r>
            <a:r>
              <a:rPr lang="en-US" sz="1400" dirty="0" err="1"/>
              <a:t>collaboration:CEA-Saclay</a:t>
            </a:r>
            <a:r>
              <a:rPr lang="en-US" sz="1400" dirty="0"/>
              <a:t>, PSI, </a:t>
            </a:r>
            <a:r>
              <a:rPr lang="en-US" sz="1400" dirty="0" err="1"/>
              <a:t>Sincrotrone</a:t>
            </a:r>
            <a:r>
              <a:rPr lang="en-US" sz="1400" dirty="0"/>
              <a:t> Trieste and CERN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88086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850067" y="990238"/>
            <a:ext cx="8280919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rgbClr val="010000"/>
                </a:solidFill>
                <a:latin typeface="+mn-lt"/>
              </a:rPr>
              <a:t>WARM OPERATION (cavity cooling with air or </a:t>
            </a:r>
            <a:r>
              <a:rPr lang="en-US" altLang="en-US" sz="1400" b="1" dirty="0" err="1" smtClean="0">
                <a:solidFill>
                  <a:srgbClr val="010000"/>
                </a:solidFill>
                <a:latin typeface="+mn-lt"/>
              </a:rPr>
              <a:t>GHe</a:t>
            </a:r>
            <a:r>
              <a:rPr lang="en-US" altLang="en-US" sz="1400" b="1" dirty="0">
                <a:solidFill>
                  <a:srgbClr val="010000"/>
                </a:solidFill>
                <a:latin typeface="+mn-lt"/>
              </a:rPr>
              <a:t>).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10000"/>
                </a:solidFill>
                <a:latin typeface="+mn-lt"/>
              </a:rPr>
              <a:t>With </a:t>
            </a:r>
            <a:r>
              <a:rPr lang="en-US" altLang="en-US" sz="1400" b="1" dirty="0">
                <a:solidFill>
                  <a:srgbClr val="010000"/>
                </a:solidFill>
                <a:latin typeface="+mn-lt"/>
              </a:rPr>
              <a:t>parked cavity</a:t>
            </a:r>
            <a:r>
              <a:rPr lang="en-US" altLang="en-US" sz="1400" dirty="0">
                <a:solidFill>
                  <a:srgbClr val="010000"/>
                </a:solidFill>
                <a:latin typeface="+mn-lt"/>
              </a:rPr>
              <a:t>, stable operation up to 200 mA.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10000"/>
                </a:solidFill>
                <a:latin typeface="+mn-lt"/>
              </a:rPr>
              <a:t>At higher </a:t>
            </a:r>
            <a:r>
              <a:rPr lang="en-US" altLang="en-US" sz="1400" dirty="0" smtClean="0">
                <a:solidFill>
                  <a:srgbClr val="010000"/>
                </a:solidFill>
                <a:latin typeface="+mn-lt"/>
              </a:rPr>
              <a:t>current: </a:t>
            </a:r>
            <a:r>
              <a:rPr lang="en-US" altLang="en-US" sz="1400" dirty="0">
                <a:solidFill>
                  <a:srgbClr val="010000"/>
                </a:solidFill>
                <a:latin typeface="+mn-lt"/>
              </a:rPr>
              <a:t>overheating of the cavity and excitation of the long. Coupled Bunch Modes (CBM</a:t>
            </a:r>
            <a:r>
              <a:rPr lang="en-US" altLang="en-US" sz="1400" dirty="0" smtClean="0">
                <a:solidFill>
                  <a:srgbClr val="010000"/>
                </a:solidFill>
                <a:latin typeface="+mn-lt"/>
              </a:rPr>
              <a:t>)</a:t>
            </a:r>
            <a:endParaRPr lang="en-US" altLang="en-US" sz="1400" dirty="0">
              <a:solidFill>
                <a:srgbClr val="010000"/>
              </a:solidFill>
              <a:latin typeface="+mn-lt"/>
            </a:endParaRPr>
          </a:p>
          <a:p>
            <a:pPr>
              <a:spcBef>
                <a:spcPct val="50000"/>
              </a:spcBef>
            </a:pPr>
            <a:endParaRPr lang="en-US" altLang="en-US" sz="1400" b="1" dirty="0">
              <a:solidFill>
                <a:srgbClr val="010000"/>
              </a:solidFill>
              <a:latin typeface="+mn-lt"/>
            </a:endParaRPr>
          </a:p>
          <a:p>
            <a:pPr>
              <a:spcBef>
                <a:spcPct val="50000"/>
              </a:spcBef>
            </a:pPr>
            <a:endParaRPr lang="en-US" altLang="en-US" sz="1400" b="1" dirty="0">
              <a:solidFill>
                <a:srgbClr val="010000"/>
              </a:solidFill>
              <a:latin typeface="+mn-lt"/>
            </a:endParaRPr>
          </a:p>
          <a:p>
            <a:pPr>
              <a:spcBef>
                <a:spcPct val="50000"/>
              </a:spcBef>
            </a:pPr>
            <a:endParaRPr lang="en-US" altLang="en-US" sz="1400" b="1" dirty="0" smtClean="0">
              <a:solidFill>
                <a:srgbClr val="010000"/>
              </a:solidFill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altLang="en-US" sz="1400" b="1" dirty="0" smtClean="0">
                <a:solidFill>
                  <a:srgbClr val="010000"/>
                </a:solidFill>
                <a:latin typeface="+mn-lt"/>
              </a:rPr>
              <a:t>COLD </a:t>
            </a:r>
            <a:r>
              <a:rPr lang="en-US" altLang="en-US" sz="1400" b="1" dirty="0">
                <a:solidFill>
                  <a:srgbClr val="010000"/>
                </a:solidFill>
                <a:latin typeface="+mn-lt"/>
              </a:rPr>
              <a:t>OPERATION (4.5K)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rgbClr val="010000"/>
                </a:solidFill>
                <a:latin typeface="+mn-lt"/>
              </a:rPr>
              <a:t> </a:t>
            </a:r>
            <a:r>
              <a:rPr lang="en-US" altLang="en-US" sz="1400" dirty="0">
                <a:solidFill>
                  <a:srgbClr val="010000"/>
                </a:solidFill>
                <a:latin typeface="+mn-lt"/>
              </a:rPr>
              <a:t>With </a:t>
            </a:r>
            <a:r>
              <a:rPr lang="en-US" altLang="en-US" sz="1400" b="1" dirty="0">
                <a:solidFill>
                  <a:srgbClr val="010000"/>
                </a:solidFill>
                <a:latin typeface="+mn-lt"/>
              </a:rPr>
              <a:t>parked </a:t>
            </a:r>
            <a:r>
              <a:rPr lang="en-US" altLang="en-US" sz="1400" b="1" dirty="0" smtClean="0">
                <a:solidFill>
                  <a:srgbClr val="010000"/>
                </a:solidFill>
                <a:latin typeface="+mn-lt"/>
              </a:rPr>
              <a:t>cavity</a:t>
            </a:r>
            <a:r>
              <a:rPr lang="en-US" altLang="en-US" sz="1400" dirty="0" smtClean="0">
                <a:solidFill>
                  <a:srgbClr val="010000"/>
                </a:solidFill>
                <a:latin typeface="+mn-lt"/>
              </a:rPr>
              <a:t>: At </a:t>
            </a:r>
            <a:r>
              <a:rPr lang="en-US" altLang="en-US" sz="1400" dirty="0">
                <a:solidFill>
                  <a:srgbClr val="010000"/>
                </a:solidFill>
                <a:latin typeface="+mn-lt"/>
              </a:rPr>
              <a:t>higher current excitation of the longitudinal </a:t>
            </a:r>
            <a:r>
              <a:rPr lang="en-US" altLang="en-US" sz="1400" dirty="0" smtClean="0">
                <a:solidFill>
                  <a:srgbClr val="010000"/>
                </a:solidFill>
                <a:latin typeface="+mn-lt"/>
              </a:rPr>
              <a:t>CBMs from main RF.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010000"/>
                </a:solidFill>
                <a:latin typeface="+mn-lt"/>
              </a:rPr>
              <a:t>With </a:t>
            </a:r>
            <a:r>
              <a:rPr lang="en-US" altLang="en-US" sz="1400" b="1" dirty="0">
                <a:solidFill>
                  <a:srgbClr val="010000"/>
                </a:solidFill>
                <a:latin typeface="+mn-lt"/>
              </a:rPr>
              <a:t>tuned cavity</a:t>
            </a:r>
            <a:r>
              <a:rPr lang="en-US" altLang="en-US" sz="1400" dirty="0">
                <a:solidFill>
                  <a:srgbClr val="010000"/>
                </a:solidFill>
                <a:latin typeface="+mn-lt"/>
              </a:rPr>
              <a:t>, user operation at 400 </a:t>
            </a:r>
            <a:r>
              <a:rPr lang="en-US" altLang="en-US" sz="1400" dirty="0" smtClean="0">
                <a:solidFill>
                  <a:srgbClr val="010000"/>
                </a:solidFill>
                <a:latin typeface="+mn-lt"/>
              </a:rPr>
              <a:t>mA.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010000"/>
                </a:solidFill>
                <a:latin typeface="+mn-lt"/>
              </a:rPr>
              <a:t>The </a:t>
            </a:r>
            <a:r>
              <a:rPr lang="en-US" altLang="en-US" sz="1400" dirty="0">
                <a:solidFill>
                  <a:srgbClr val="010000"/>
                </a:solidFill>
                <a:latin typeface="+mn-lt"/>
              </a:rPr>
              <a:t>additional Landau damping from the harmonic system suppress the longitudinal </a:t>
            </a:r>
            <a:r>
              <a:rPr lang="en-US" altLang="en-US" sz="1400" dirty="0" smtClean="0">
                <a:solidFill>
                  <a:srgbClr val="010000"/>
                </a:solidFill>
                <a:latin typeface="+mn-lt"/>
              </a:rPr>
              <a:t>CBM.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010000"/>
                </a:solidFill>
                <a:latin typeface="+mn-lt"/>
              </a:rPr>
              <a:t>Amplitude </a:t>
            </a:r>
            <a:r>
              <a:rPr lang="en-US" altLang="en-US" sz="1400" dirty="0">
                <a:solidFill>
                  <a:srgbClr val="010000"/>
                </a:solidFill>
                <a:latin typeface="+mn-lt"/>
              </a:rPr>
              <a:t>loop disabled, tune adjusted for max </a:t>
            </a:r>
            <a:r>
              <a:rPr lang="en-US" altLang="en-US" sz="1400" dirty="0" smtClean="0">
                <a:solidFill>
                  <a:srgbClr val="010000"/>
                </a:solidFill>
                <a:latin typeface="+mn-lt"/>
              </a:rPr>
              <a:t>Lifetime </a:t>
            </a:r>
            <a:r>
              <a:rPr lang="en-US" altLang="en-US" sz="1400" dirty="0">
                <a:solidFill>
                  <a:srgbClr val="010000"/>
                </a:solidFill>
                <a:latin typeface="+mn-lt"/>
              </a:rPr>
              <a:t>at 400 mA. </a:t>
            </a:r>
            <a:endParaRPr lang="en-GB" altLang="en-US" sz="1400" dirty="0">
              <a:solidFill>
                <a:srgbClr val="010000"/>
              </a:solidFill>
              <a:latin typeface="+mn-lt"/>
            </a:endParaRPr>
          </a:p>
        </p:txBody>
      </p:sp>
      <p:sp>
        <p:nvSpPr>
          <p:cNvPr id="13316" name="Line 7"/>
          <p:cNvSpPr>
            <a:spLocks noChangeShapeType="1"/>
          </p:cNvSpPr>
          <p:nvPr/>
        </p:nvSpPr>
        <p:spPr bwMode="auto">
          <a:xfrm>
            <a:off x="1473069" y="2319124"/>
            <a:ext cx="5848350" cy="11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3317" name="Line 8"/>
          <p:cNvSpPr>
            <a:spLocks noChangeShapeType="1"/>
          </p:cNvSpPr>
          <p:nvPr/>
        </p:nvSpPr>
        <p:spPr bwMode="auto">
          <a:xfrm>
            <a:off x="5927198" y="2100050"/>
            <a:ext cx="1190" cy="3083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3318" name="Line 9"/>
          <p:cNvSpPr>
            <a:spLocks noChangeShapeType="1"/>
          </p:cNvSpPr>
          <p:nvPr/>
        </p:nvSpPr>
        <p:spPr bwMode="auto">
          <a:xfrm>
            <a:off x="5127098" y="2208397"/>
            <a:ext cx="1190" cy="18930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3319" name="Line 10"/>
          <p:cNvSpPr>
            <a:spLocks noChangeShapeType="1"/>
          </p:cNvSpPr>
          <p:nvPr/>
        </p:nvSpPr>
        <p:spPr bwMode="auto">
          <a:xfrm>
            <a:off x="4316282" y="2215540"/>
            <a:ext cx="1191" cy="18930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3320" name="Line 11"/>
          <p:cNvSpPr>
            <a:spLocks noChangeShapeType="1"/>
          </p:cNvSpPr>
          <p:nvPr/>
        </p:nvSpPr>
        <p:spPr bwMode="auto">
          <a:xfrm>
            <a:off x="3511419" y="2222684"/>
            <a:ext cx="1191" cy="18811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3321" name="Line 12"/>
          <p:cNvSpPr>
            <a:spLocks noChangeShapeType="1"/>
          </p:cNvSpPr>
          <p:nvPr/>
        </p:nvSpPr>
        <p:spPr bwMode="auto">
          <a:xfrm>
            <a:off x="2754182" y="2216731"/>
            <a:ext cx="1191" cy="18931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3322" name="Line 13"/>
          <p:cNvSpPr>
            <a:spLocks noChangeShapeType="1"/>
          </p:cNvSpPr>
          <p:nvPr/>
        </p:nvSpPr>
        <p:spPr bwMode="auto">
          <a:xfrm>
            <a:off x="2045761" y="2211968"/>
            <a:ext cx="1190" cy="18931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3323" name="Line 14"/>
          <p:cNvSpPr>
            <a:spLocks noChangeShapeType="1"/>
          </p:cNvSpPr>
          <p:nvPr/>
        </p:nvSpPr>
        <p:spPr bwMode="auto">
          <a:xfrm>
            <a:off x="6727298" y="2215540"/>
            <a:ext cx="1190" cy="18930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3324" name="Line 15"/>
          <p:cNvSpPr>
            <a:spLocks noChangeShapeType="1"/>
          </p:cNvSpPr>
          <p:nvPr/>
        </p:nvSpPr>
        <p:spPr bwMode="auto">
          <a:xfrm flipV="1">
            <a:off x="2388661" y="2194110"/>
            <a:ext cx="1190" cy="19288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3325" name="Line 16"/>
          <p:cNvSpPr>
            <a:spLocks noChangeShapeType="1"/>
          </p:cNvSpPr>
          <p:nvPr/>
        </p:nvSpPr>
        <p:spPr bwMode="auto">
          <a:xfrm flipV="1">
            <a:off x="6336773" y="2208397"/>
            <a:ext cx="1190" cy="19288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3326" name="Line 17"/>
          <p:cNvSpPr>
            <a:spLocks noChangeShapeType="1"/>
          </p:cNvSpPr>
          <p:nvPr/>
        </p:nvSpPr>
        <p:spPr bwMode="auto">
          <a:xfrm flipV="1">
            <a:off x="5993873" y="2195299"/>
            <a:ext cx="1190" cy="205979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3327" name="Text Box 18"/>
          <p:cNvSpPr txBox="1">
            <a:spLocks noChangeArrowheads="1"/>
          </p:cNvSpPr>
          <p:nvPr/>
        </p:nvSpPr>
        <p:spPr bwMode="auto">
          <a:xfrm>
            <a:off x="5580112" y="1894448"/>
            <a:ext cx="11144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000099"/>
                </a:solidFill>
                <a:latin typeface="Arial Rounded MT Bold" panose="020F0704030504030204" pitchFamily="34" charset="0"/>
              </a:rPr>
              <a:t>1.5 GHz</a:t>
            </a:r>
            <a:endParaRPr lang="en-GB" altLang="en-US" sz="120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328" name="Text Box 19"/>
          <p:cNvSpPr txBox="1">
            <a:spLocks noChangeArrowheads="1"/>
          </p:cNvSpPr>
          <p:nvPr/>
        </p:nvSpPr>
        <p:spPr bwMode="auto">
          <a:xfrm>
            <a:off x="2065406" y="2298288"/>
            <a:ext cx="902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Warm parking</a:t>
            </a:r>
            <a:endParaRPr lang="en-GB" altLang="en-US" sz="1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329" name="Text Box 20"/>
          <p:cNvSpPr txBox="1">
            <a:spLocks noChangeArrowheads="1"/>
          </p:cNvSpPr>
          <p:nvPr/>
        </p:nvSpPr>
        <p:spPr bwMode="auto">
          <a:xfrm>
            <a:off x="5991183" y="2326109"/>
            <a:ext cx="901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Cold parking</a:t>
            </a:r>
            <a:endParaRPr lang="en-GB" altLang="en-US" sz="1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330" name="Text Box 21"/>
          <p:cNvSpPr txBox="1">
            <a:spLocks noChangeArrowheads="1"/>
          </p:cNvSpPr>
          <p:nvPr/>
        </p:nvSpPr>
        <p:spPr bwMode="auto">
          <a:xfrm>
            <a:off x="4878256" y="2411993"/>
            <a:ext cx="8524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  <a:latin typeface="Arial Rounded MT Bold" panose="020F0704030504030204" pitchFamily="34" charset="0"/>
              </a:rPr>
              <a:t>-1 MHz</a:t>
            </a:r>
            <a:endParaRPr lang="en-GB" altLang="en-US" sz="120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331" name="Text Box 22"/>
          <p:cNvSpPr txBox="1">
            <a:spLocks noChangeArrowheads="1"/>
          </p:cNvSpPr>
          <p:nvPr/>
        </p:nvSpPr>
        <p:spPr bwMode="auto">
          <a:xfrm>
            <a:off x="6623713" y="2411993"/>
            <a:ext cx="8524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+1 MHz</a:t>
            </a:r>
            <a:endParaRPr lang="en-GB" altLang="en-US" sz="1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SLS </a:t>
            </a:r>
            <a:r>
              <a:rPr lang="en-US" dirty="0" smtClean="0"/>
              <a:t>Operation </a:t>
            </a:r>
            <a:r>
              <a:rPr lang="en-US" dirty="0"/>
              <a:t>w</a:t>
            </a:r>
            <a:r>
              <a:rPr lang="en-US" dirty="0" smtClean="0"/>
              <a:t>ith Super-3HC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318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Problems of Super-3HC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915566"/>
            <a:ext cx="7742237" cy="396044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Cavity isolation vacuum shows some very fast spikes that seem related to a leak versus the air</a:t>
            </a:r>
          </a:p>
          <a:p>
            <a:pPr eaLnBrk="1" hangingPunct="1"/>
            <a:r>
              <a:rPr lang="en-US" altLang="en-US" dirty="0" smtClean="0"/>
              <a:t>One leak on the coaxial line of HOM coupler repaired with fluid silicon</a:t>
            </a:r>
          </a:p>
          <a:p>
            <a:pPr eaLnBrk="1" hangingPunct="1"/>
            <a:r>
              <a:rPr lang="en-US" altLang="en-US" dirty="0" smtClean="0"/>
              <a:t>Vacuum leak in the vacuum flange repaired with glue</a:t>
            </a:r>
          </a:p>
          <a:p>
            <a:pPr eaLnBrk="1" hangingPunct="1"/>
            <a:r>
              <a:rPr lang="en-US" altLang="en-US" dirty="0" smtClean="0"/>
              <a:t>Turbine failure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dirty="0" smtClean="0">
                <a:sym typeface="Wingdings" panose="05000000000000000000" pitchFamily="2" charset="2"/>
              </a:rPr>
              <a:t> Maintenance of turbines at “</a:t>
            </a:r>
            <a:r>
              <a:rPr lang="en-US" altLang="en-US" dirty="0" err="1" smtClean="0">
                <a:sym typeface="Wingdings" panose="05000000000000000000" pitchFamily="2" charset="2"/>
              </a:rPr>
              <a:t>Vorbuchner</a:t>
            </a:r>
            <a:r>
              <a:rPr lang="en-US" altLang="en-US" dirty="0" smtClean="0">
                <a:sym typeface="Wingdings" panose="05000000000000000000" pitchFamily="2" charset="2"/>
              </a:rPr>
              <a:t>”.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dirty="0" smtClean="0">
                <a:sym typeface="Wingdings" panose="05000000000000000000" pitchFamily="2" charset="2"/>
              </a:rPr>
              <a:t>Improved He cleaning procedure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SLS emergency-stop button was pushed several times accidentally and switched off the cryogenic system. </a:t>
            </a:r>
            <a:endParaRPr lang="en-US" altLang="en-US" dirty="0" smtClean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dirty="0" smtClean="0"/>
              <a:t>Now independent of SLS emergency stop button.</a:t>
            </a:r>
          </a:p>
          <a:p>
            <a:pPr eaLnBrk="1" hangingPunct="1"/>
            <a:r>
              <a:rPr lang="en-US" altLang="en-US" dirty="0" smtClean="0"/>
              <a:t>Upgraded Voltage measurement system (“fail safe”, stabilized and linearized)</a:t>
            </a:r>
          </a:p>
          <a:p>
            <a:pPr eaLnBrk="1" hangingPunct="1"/>
            <a:r>
              <a:rPr lang="en-US" altLang="en-US" dirty="0" smtClean="0"/>
              <a:t>Now testing new CERNOX temperature </a:t>
            </a:r>
            <a:r>
              <a:rPr lang="en-US" altLang="en-US" dirty="0" smtClean="0"/>
              <a:t>measurement-System</a:t>
            </a:r>
          </a:p>
          <a:p>
            <a:pPr eaLnBrk="1" hangingPunct="1"/>
            <a:r>
              <a:rPr lang="de-CH" altLang="en-US" dirty="0" smtClean="0"/>
              <a:t>At ELETTRA: Problems </a:t>
            </a:r>
            <a:r>
              <a:rPr lang="de-CH" altLang="en-US" dirty="0" err="1" smtClean="0"/>
              <a:t>with</a:t>
            </a:r>
            <a:r>
              <a:rPr lang="de-CH" altLang="en-US" dirty="0" smtClean="0"/>
              <a:t> </a:t>
            </a:r>
            <a:r>
              <a:rPr lang="de-CH" altLang="en-US" dirty="0" err="1" smtClean="0"/>
              <a:t>tuning</a:t>
            </a:r>
            <a:r>
              <a:rPr lang="de-CH" altLang="en-US" dirty="0" smtClean="0"/>
              <a:t> </a:t>
            </a:r>
            <a:r>
              <a:rPr lang="de-CH" altLang="en-US" dirty="0" err="1" smtClean="0"/>
              <a:t>system</a:t>
            </a:r>
            <a:endParaRPr lang="de-CH" altLang="en-U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de-CH" altLang="en-US" dirty="0" err="1" smtClean="0"/>
              <a:t>Refurbish</a:t>
            </a:r>
            <a:r>
              <a:rPr lang="de-CH" altLang="en-US" dirty="0" smtClean="0"/>
              <a:t> </a:t>
            </a:r>
            <a:r>
              <a:rPr lang="de-CH" altLang="en-US" dirty="0" err="1" smtClean="0"/>
              <a:t>during</a:t>
            </a:r>
            <a:r>
              <a:rPr lang="de-CH" altLang="en-US" dirty="0" smtClean="0"/>
              <a:t> SLS-2.0 </a:t>
            </a:r>
            <a:r>
              <a:rPr lang="de-CH" altLang="en-US" dirty="0" err="1" smtClean="0"/>
              <a:t>dark</a:t>
            </a:r>
            <a:r>
              <a:rPr lang="de-CH" altLang="en-US" dirty="0" smtClean="0"/>
              <a:t>-time.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681160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Problems </a:t>
            </a:r>
            <a:r>
              <a:rPr lang="de-CH" dirty="0" err="1" smtClean="0"/>
              <a:t>with</a:t>
            </a:r>
            <a:r>
              <a:rPr lang="de-CH" dirty="0" smtClean="0"/>
              <a:t> Super-3HC after March </a:t>
            </a:r>
            <a:r>
              <a:rPr lang="de-CH" dirty="0" err="1" smtClean="0"/>
              <a:t>Incident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166" y="703898"/>
            <a:ext cx="5459338" cy="2673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096579"/>
            <a:ext cx="3838425" cy="2068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6012"/>
          <a:stretch/>
        </p:blipFill>
        <p:spPr>
          <a:xfrm>
            <a:off x="251520" y="597374"/>
            <a:ext cx="4968552" cy="25892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640" y="987574"/>
            <a:ext cx="1105611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b="1" dirty="0" smtClean="0">
                <a:latin typeface="Calibri"/>
              </a:rPr>
              <a:t>Orbit </a:t>
            </a:r>
            <a:r>
              <a:rPr lang="de-CH" sz="1200" b="1" dirty="0" err="1" smtClean="0">
                <a:latin typeface="Calibri"/>
              </a:rPr>
              <a:t>problems</a:t>
            </a:r>
            <a:r>
              <a:rPr lang="de-CH" sz="1200" b="1" dirty="0" smtClean="0">
                <a:latin typeface="Calibri"/>
              </a:rPr>
              <a:t>, </a:t>
            </a:r>
            <a:r>
              <a:rPr lang="de-CH" sz="1200" b="1" dirty="0" err="1" smtClean="0">
                <a:latin typeface="Calibri"/>
              </a:rPr>
              <a:t>current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drops</a:t>
            </a:r>
            <a:endParaRPr lang="en-US" sz="1200" b="1" dirty="0" err="1" smtClean="0"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1809821"/>
            <a:ext cx="1692188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b="1" dirty="0" err="1" smtClean="0">
                <a:latin typeface="Calibri"/>
              </a:rPr>
              <a:t>Vacuum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pressure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increase</a:t>
            </a:r>
            <a:r>
              <a:rPr lang="de-CH" sz="1200" b="1" dirty="0" smtClean="0">
                <a:latin typeface="Calibri"/>
              </a:rPr>
              <a:t>, </a:t>
            </a:r>
            <a:r>
              <a:rPr lang="de-CH" sz="1200" b="1" dirty="0" err="1" smtClean="0">
                <a:latin typeface="Calibri"/>
              </a:rPr>
              <a:t>voltage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asymmetry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starts</a:t>
            </a:r>
            <a:endParaRPr lang="en-US" sz="1200" b="1" dirty="0" err="1" smtClean="0"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2314748" y="1059582"/>
            <a:ext cx="122503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>
            <a:stCxn id="9" idx="3"/>
          </p:cNvCxnSpPr>
          <p:nvPr/>
        </p:nvCxnSpPr>
        <p:spPr bwMode="auto">
          <a:xfrm flipV="1">
            <a:off x="2591780" y="1809821"/>
            <a:ext cx="18002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9" idx="3"/>
          </p:cNvCxnSpPr>
          <p:nvPr/>
        </p:nvCxnSpPr>
        <p:spPr bwMode="auto">
          <a:xfrm flipV="1">
            <a:off x="2591780" y="1733885"/>
            <a:ext cx="144016" cy="2919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021595" y="1809821"/>
            <a:ext cx="1105611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b="1" dirty="0" smtClean="0">
                <a:latin typeface="Calibri"/>
              </a:rPr>
              <a:t>Operator </a:t>
            </a:r>
            <a:r>
              <a:rPr lang="de-CH" sz="1200" b="1" dirty="0" err="1" smtClean="0">
                <a:latin typeface="Calibri"/>
              </a:rPr>
              <a:t>tries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to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increase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voltages</a:t>
            </a:r>
            <a:endParaRPr lang="en-US" sz="1200" b="1" dirty="0" err="1" smtClean="0">
              <a:latin typeface="Calibri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3779912" y="870890"/>
            <a:ext cx="72008" cy="8629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3851920" y="2241869"/>
            <a:ext cx="144016" cy="418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143071" y="960397"/>
            <a:ext cx="500938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b="1" dirty="0" smtClean="0">
                <a:latin typeface="Calibri"/>
              </a:rPr>
              <a:t>Beam-</a:t>
            </a:r>
            <a:r>
              <a:rPr lang="de-CH" sz="1200" b="1" dirty="0" err="1" smtClean="0">
                <a:latin typeface="Calibri"/>
              </a:rPr>
              <a:t>loss</a:t>
            </a:r>
            <a:r>
              <a:rPr lang="de-CH" sz="1200" b="1" dirty="0" smtClean="0">
                <a:latin typeface="Calibri"/>
              </a:rPr>
              <a:t> (CBI)</a:t>
            </a:r>
            <a:endParaRPr lang="en-US" sz="1200" b="1" dirty="0" err="1" smtClean="0">
              <a:latin typeface="Calibri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4393540" y="1176421"/>
            <a:ext cx="178460" cy="901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524405" y="3297931"/>
            <a:ext cx="1105611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b="1" dirty="0" err="1" smtClean="0">
                <a:latin typeface="Calibri"/>
              </a:rPr>
              <a:t>Vacuum</a:t>
            </a:r>
            <a:r>
              <a:rPr lang="de-CH" sz="1200" b="1" dirty="0" smtClean="0">
                <a:latin typeface="Calibri"/>
              </a:rPr>
              <a:t>-controller </a:t>
            </a:r>
            <a:r>
              <a:rPr lang="de-CH" sz="1200" b="1" dirty="0" err="1" smtClean="0">
                <a:latin typeface="Calibri"/>
              </a:rPr>
              <a:t>did</a:t>
            </a:r>
            <a:r>
              <a:rPr lang="de-CH" sz="1200" b="1" dirty="0" smtClean="0">
                <a:latin typeface="Calibri"/>
              </a:rPr>
              <a:t> not interlock </a:t>
            </a:r>
            <a:r>
              <a:rPr lang="de-CH" sz="1200" b="1" dirty="0" err="1" smtClean="0">
                <a:latin typeface="Calibri"/>
              </a:rPr>
              <a:t>the</a:t>
            </a:r>
            <a:r>
              <a:rPr lang="de-CH" sz="1200" b="1" dirty="0" smtClean="0">
                <a:latin typeface="Calibri"/>
              </a:rPr>
              <a:t> beam!</a:t>
            </a:r>
            <a:endParaRPr lang="en-US" sz="1200" b="1" dirty="0" err="1" smtClean="0"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44832" y="844308"/>
            <a:ext cx="961595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200" b="1" dirty="0" smtClean="0">
                <a:latin typeface="Calibri"/>
              </a:rPr>
              <a:t>Orbit off </a:t>
            </a:r>
            <a:r>
              <a:rPr lang="de-CH" sz="1200" b="1" dirty="0" err="1" smtClean="0">
                <a:latin typeface="Calibri"/>
              </a:rPr>
              <a:t>by</a:t>
            </a:r>
            <a:r>
              <a:rPr lang="de-CH" sz="1200" b="1" dirty="0" smtClean="0">
                <a:latin typeface="Calibri"/>
              </a:rPr>
              <a:t> </a:t>
            </a:r>
            <a:r>
              <a:rPr lang="de-CH" sz="1200" b="1" dirty="0" err="1" smtClean="0">
                <a:latin typeface="Calibri"/>
              </a:rPr>
              <a:t>several</a:t>
            </a:r>
            <a:r>
              <a:rPr lang="de-CH" sz="1200" b="1" dirty="0" smtClean="0">
                <a:latin typeface="Calibri"/>
              </a:rPr>
              <a:t> mm!</a:t>
            </a:r>
            <a:endParaRPr lang="en-US" sz="1200" b="1" dirty="0" err="1" smtClean="0"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73615" y="2746790"/>
            <a:ext cx="4032448" cy="14261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During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machine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development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shift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experiments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with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orbit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bumps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Faillure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BPM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system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caused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large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orbit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excursion</a:t>
            </a:r>
            <a:endParaRPr lang="de-CH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Vacuum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pressures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at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absorber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before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Super-3HC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after 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3HC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reached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1E-5mbar!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Asymmetry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stays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during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accumulation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drifts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over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10s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of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minutes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to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new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dirty="0" err="1" smtClean="0">
                <a:solidFill>
                  <a:srgbClr val="000000"/>
                </a:solidFill>
                <a:latin typeface="Calibri"/>
              </a:rPr>
              <a:t>equilibrium</a:t>
            </a:r>
            <a:r>
              <a:rPr lang="de-CH" dirty="0" smtClean="0">
                <a:solidFill>
                  <a:srgbClr val="000000"/>
                </a:solidFill>
                <a:latin typeface="Calibri"/>
              </a:rPr>
              <a:t>.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468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4211960" y="2865568"/>
            <a:ext cx="4320480" cy="2102432"/>
          </a:xfrm>
          <a:prstGeom prst="rect">
            <a:avLst/>
          </a:prstGeom>
          <a:solidFill>
            <a:schemeClr val="accent1"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1560" y="771550"/>
            <a:ext cx="3447227" cy="20940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Experiments </a:t>
            </a:r>
            <a:r>
              <a:rPr lang="de-CH" dirty="0" err="1" smtClean="0"/>
              <a:t>with</a:t>
            </a:r>
            <a:r>
              <a:rPr lang="de-CH" dirty="0" smtClean="0"/>
              <a:t> Different </a:t>
            </a:r>
            <a:r>
              <a:rPr lang="de-CH" dirty="0" err="1" smtClean="0"/>
              <a:t>Filling</a:t>
            </a:r>
            <a:r>
              <a:rPr lang="de-CH" dirty="0" smtClean="0"/>
              <a:t> Pattern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884697"/>
            <a:ext cx="3062222" cy="1847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951" y="843558"/>
            <a:ext cx="3474153" cy="126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67064" y="2139702"/>
            <a:ext cx="4032448" cy="8840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dirty="0" smtClean="0">
                <a:latin typeface="+mn-lt"/>
              </a:rPr>
              <a:t>“Impact of Filling Patterns on Bunch Length and Lifetime at the SLS” (N</a:t>
            </a:r>
            <a:r>
              <a:rPr lang="en-US" sz="1400" dirty="0">
                <a:latin typeface="+mn-lt"/>
              </a:rPr>
              <a:t>. </a:t>
            </a:r>
            <a:r>
              <a:rPr lang="en-US" sz="1400" dirty="0" err="1" smtClean="0">
                <a:latin typeface="+mn-lt"/>
              </a:rPr>
              <a:t>Milas</a:t>
            </a:r>
            <a:r>
              <a:rPr lang="en-US" sz="1400" dirty="0" smtClean="0">
                <a:latin typeface="+mn-lt"/>
              </a:rPr>
              <a:t> et al. </a:t>
            </a:r>
            <a:r>
              <a:rPr lang="en-US" sz="1400" dirty="0">
                <a:latin typeface="+mn-lt"/>
              </a:rPr>
              <a:t>Proceedings of IPAC’10, Kyoto, Japan</a:t>
            </a:r>
            <a:r>
              <a:rPr lang="en-US" sz="1400" dirty="0" smtClean="0">
                <a:latin typeface="+mn-lt"/>
              </a:rPr>
              <a:t>)</a:t>
            </a:r>
            <a:endParaRPr lang="en-US" sz="140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7951" y="3075806"/>
            <a:ext cx="4051561" cy="13681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</a:pPr>
            <a:r>
              <a:rPr lang="en-US" dirty="0" smtClean="0">
                <a:latin typeface="+mn-lt"/>
              </a:rPr>
              <a:t>From 2019: gap in filling pattern was </a:t>
            </a:r>
            <a:r>
              <a:rPr lang="en-US" dirty="0">
                <a:latin typeface="+mn-lt"/>
              </a:rPr>
              <a:t>shortened </a:t>
            </a:r>
            <a:r>
              <a:rPr lang="en-US" dirty="0" smtClean="0">
                <a:latin typeface="+mn-lt"/>
              </a:rPr>
              <a:t>from 90 to </a:t>
            </a:r>
            <a:r>
              <a:rPr lang="en-US" dirty="0">
                <a:latin typeface="+mn-lt"/>
              </a:rPr>
              <a:t>50. 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+mn-lt"/>
              </a:rPr>
              <a:t>The </a:t>
            </a:r>
            <a:r>
              <a:rPr lang="en-US" dirty="0">
                <a:latin typeface="+mn-lt"/>
              </a:rPr>
              <a:t>beam lifetime </a:t>
            </a:r>
            <a:r>
              <a:rPr lang="en-US" dirty="0" smtClean="0">
                <a:latin typeface="+mn-lt"/>
              </a:rPr>
              <a:t>increased &gt;30</a:t>
            </a:r>
            <a:r>
              <a:rPr lang="en-US" dirty="0">
                <a:latin typeface="+mn-lt"/>
              </a:rPr>
              <a:t>% </a:t>
            </a:r>
            <a:r>
              <a:rPr lang="en-US" dirty="0" smtClean="0">
                <a:latin typeface="+mn-lt"/>
              </a:rPr>
              <a:t>(lower </a:t>
            </a:r>
            <a:r>
              <a:rPr lang="en-US" dirty="0">
                <a:latin typeface="+mn-lt"/>
              </a:rPr>
              <a:t>bunch </a:t>
            </a:r>
            <a:r>
              <a:rPr lang="en-US" dirty="0" smtClean="0">
                <a:latin typeface="+mn-lt"/>
              </a:rPr>
              <a:t>population +less transient beam loading)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“Exploring </a:t>
            </a:r>
            <a:r>
              <a:rPr lang="en-US" sz="1400" dirty="0">
                <a:latin typeface="+mn-lt"/>
              </a:rPr>
              <a:t>The Potential of the Swiss Light Source</a:t>
            </a:r>
            <a:r>
              <a:rPr lang="en-US" sz="1400" dirty="0" smtClean="0">
                <a:latin typeface="+mn-lt"/>
              </a:rPr>
              <a:t>” (M. </a:t>
            </a:r>
            <a:r>
              <a:rPr lang="en-US" sz="1400" dirty="0" err="1" smtClean="0">
                <a:latin typeface="+mn-lt"/>
              </a:rPr>
              <a:t>Aiba</a:t>
            </a:r>
            <a:r>
              <a:rPr lang="en-US" sz="1400" dirty="0">
                <a:latin typeface="+mn-lt"/>
              </a:rPr>
              <a:t> et al. </a:t>
            </a:r>
            <a:r>
              <a:rPr lang="en-US" sz="1400" dirty="0" smtClean="0">
                <a:latin typeface="+mn-lt"/>
              </a:rPr>
              <a:t>Proceedings of IPAC2019</a:t>
            </a:r>
            <a:r>
              <a:rPr lang="en-US" sz="1400" dirty="0">
                <a:latin typeface="+mn-lt"/>
              </a:rPr>
              <a:t>, Melbourne, </a:t>
            </a:r>
            <a:r>
              <a:rPr lang="en-US" sz="1400" dirty="0" smtClean="0">
                <a:latin typeface="+mn-lt"/>
              </a:rPr>
              <a:t>Australia)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77433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PSI_PowerPoint-Master_16-9_e</Template>
  <TotalTime>0</TotalTime>
  <Words>2333</Words>
  <Application>Microsoft Office PowerPoint</Application>
  <PresentationFormat>On-screen Show (16:9)</PresentationFormat>
  <Paragraphs>399</Paragraphs>
  <Slides>31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ＭＳ Ｐゴシック</vt:lpstr>
      <vt:lpstr>Arial</vt:lpstr>
      <vt:lpstr>Arial Narrow</vt:lpstr>
      <vt:lpstr>Arial Rounded MT Bold</vt:lpstr>
      <vt:lpstr>Calibri</vt:lpstr>
      <vt:lpstr>Comic Sans MS</vt:lpstr>
      <vt:lpstr>Georgia</vt:lpstr>
      <vt:lpstr>r_symbol</vt:lpstr>
      <vt:lpstr>Symbol</vt:lpstr>
      <vt:lpstr>Times</vt:lpstr>
      <vt:lpstr>Times New Roman</vt:lpstr>
      <vt:lpstr>Wingdings</vt:lpstr>
      <vt:lpstr>Wingdings 3</vt:lpstr>
      <vt:lpstr>ヒラギノ角ゴ Pro W3</vt:lpstr>
      <vt:lpstr>PSI-Powerpoint-Master Calibri V2</vt:lpstr>
      <vt:lpstr>Picture</vt:lpstr>
      <vt:lpstr>Microsoft Excel-Diagramm</vt:lpstr>
      <vt:lpstr>Chart</vt:lpstr>
      <vt:lpstr>Tracking simulations and tests results  in SLS with Super-3HC  This work (or part of this work) has been performed within the frame of the WP2 collaboration among ESRF, HZB, KEK, PSI and SOLEIL</vt:lpstr>
      <vt:lpstr>SLS Overview </vt:lpstr>
      <vt:lpstr>SLS Synchrotron Parameters Compared with SLS 2.0 TDR</vt:lpstr>
      <vt:lpstr>SLS RF Parameters Compared to SLS 2.0</vt:lpstr>
      <vt:lpstr>SLS 3rd harmonic Super Conducting system SUPER-3HC collaboration:CEA-Saclay, PSI, Sincrotrone Trieste and CERN  </vt:lpstr>
      <vt:lpstr>SLS Operation with Super-3HC</vt:lpstr>
      <vt:lpstr>Problems of Super-3HC</vt:lpstr>
      <vt:lpstr>Problems with Super-3HC after March Incident</vt:lpstr>
      <vt:lpstr>Experiments with Different Filling Pattern</vt:lpstr>
      <vt:lpstr>Simulations with ELEGANT:  Bunch Lenghtening at 5mA?</vt:lpstr>
      <vt:lpstr>Simulations with ELEGANT:  Bunch Lenghtening at 2x5mA=10mA (2 Bunches)?</vt:lpstr>
      <vt:lpstr>Simulations with ELEGANT:  Bunch Lenghtening at 40x2.5mA=100mA (40 Bunches)</vt:lpstr>
      <vt:lpstr>Simulations with ELEGANT:  Bunch Lenghtening at 40x2.5mA=100mA (40 Bunches)</vt:lpstr>
      <vt:lpstr>Measurement at SLS: Setup and Results</vt:lpstr>
      <vt:lpstr>Comparison of Measurement with Simulation</vt:lpstr>
      <vt:lpstr>Situation of at 400mA:  Calculation of Threshold Shunt Impedance for Super-3HC</vt:lpstr>
      <vt:lpstr>Simulations with ELEGANT:  View on Different Bunches</vt:lpstr>
      <vt:lpstr>Simulations with ELEGANT:  Bunch profile vs. Detuning of Super-3HC:</vt:lpstr>
      <vt:lpstr>Simulations with ELEGANT:  Voltage- and Phase-Swing of Super-3HC along the Bunch Train</vt:lpstr>
      <vt:lpstr>Simulations with ELEGANT:  View on Voltage and Bunchtrain Spectrum </vt:lpstr>
      <vt:lpstr>Simulated Detuning-Limit at 400mA and Lifetime for Different filling pattern</vt:lpstr>
      <vt:lpstr>Wir schaffen Wissen – heute für morgen</vt:lpstr>
      <vt:lpstr>Operation aspects: Technology for lengthening systems </vt:lpstr>
      <vt:lpstr>CRYOGENIC SYSTEM DESCRIPTION </vt:lpstr>
      <vt:lpstr>SLS Cryogenic Requirements </vt:lpstr>
      <vt:lpstr>SLS 3rd harmonic Super Conducting system SUPER-3HC collaboration:CEA-Saclay, PSI, Sincrotrone Trieste and CERN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 simulations and tests results  in SLS with Super-3HC  This work (or part of this work) has been performed within the frame of the WP2 collaboration among ESRF, HZB, KEK, PSI and SOLEIL</dc:title>
  <dc:creator>Stingelin Lukas (PSI)</dc:creator>
  <cp:lastModifiedBy>Stingelin Lukas (PSI)</cp:lastModifiedBy>
  <cp:revision>72</cp:revision>
  <cp:lastPrinted>2015-09-30T13:23:15Z</cp:lastPrinted>
  <dcterms:created xsi:type="dcterms:W3CDTF">2022-10-01T20:31:52Z</dcterms:created>
  <dcterms:modified xsi:type="dcterms:W3CDTF">2022-10-10T19:00:02Z</dcterms:modified>
</cp:coreProperties>
</file>