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60" r:id="rId4"/>
    <p:sldId id="261" r:id="rId5"/>
    <p:sldId id="262" r:id="rId6"/>
    <p:sldId id="280" r:id="rId7"/>
    <p:sldId id="264" r:id="rId8"/>
    <p:sldId id="272" r:id="rId9"/>
    <p:sldId id="273" r:id="rId10"/>
    <p:sldId id="274" r:id="rId11"/>
    <p:sldId id="275" r:id="rId12"/>
    <p:sldId id="276" r:id="rId13"/>
    <p:sldId id="278" r:id="rId14"/>
    <p:sldId id="281" r:id="rId15"/>
    <p:sldId id="263" r:id="rId16"/>
    <p:sldId id="271" r:id="rId17"/>
    <p:sldId id="265" r:id="rId18"/>
    <p:sldId id="279" r:id="rId19"/>
    <p:sldId id="269" r:id="rId20"/>
    <p:sldId id="267" r:id="rId21"/>
    <p:sldId id="258" r:id="rId22"/>
    <p:sldId id="25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3" orient="horz" pos="1117" userDrawn="1">
          <p15:clr>
            <a:srgbClr val="A4A3A4"/>
          </p15:clr>
        </p15:guide>
        <p15:guide id="4" pos="295" userDrawn="1">
          <p15:clr>
            <a:srgbClr val="A4A3A4"/>
          </p15:clr>
        </p15:guide>
        <p15:guide id="5"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35B"/>
    <a:srgbClr val="F7FAFF"/>
    <a:srgbClr val="FBFEFF"/>
    <a:srgbClr val="F7FDFF"/>
    <a:srgbClr val="E5EEFF"/>
    <a:srgbClr val="E5F8FF"/>
    <a:srgbClr val="092F53"/>
    <a:srgbClr val="ACD3F6"/>
    <a:srgbClr val="D2E7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36" y="108"/>
      </p:cViewPr>
      <p:guideLst>
        <p:guide orient="horz" pos="3906"/>
        <p:guide orient="horz" pos="1117"/>
        <p:guide pos="295"/>
        <p:guide pos="54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E8572EB-4704-4CCF-A1E0-8F1A5E28E1F8}"/>
              </a:ext>
            </a:extLst>
          </p:cNvPr>
          <p:cNvSpPr txBox="1">
            <a:spLocks/>
          </p:cNvSpPr>
          <p:nvPr userDrawn="1"/>
        </p:nvSpPr>
        <p:spPr>
          <a:xfrm>
            <a:off x="6096001" y="3445557"/>
            <a:ext cx="3238747" cy="111401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1400" b="1" kern="1200">
                <a:solidFill>
                  <a:schemeClr val="bg1"/>
                </a:solidFill>
                <a:latin typeface="Roboto" panose="02000000000000000000" pitchFamily="2" charset="0"/>
                <a:ea typeface="Roboto" panose="02000000000000000000" pitchFamily="2" charset="0"/>
                <a:cs typeface="+mj-cs"/>
              </a:defRPr>
            </a:lvl1pPr>
          </a:lstStyle>
          <a:p>
            <a:r>
              <a:rPr lang="es-ES" sz="1400" dirty="0"/>
              <a:t>TITLE</a:t>
            </a:r>
          </a:p>
          <a:p>
            <a:endParaRPr lang="es-ES" sz="1400" dirty="0"/>
          </a:p>
          <a:p>
            <a:endParaRPr lang="es-ES" sz="1400" dirty="0"/>
          </a:p>
          <a:p>
            <a:r>
              <a:rPr lang="es-ES" sz="1200" b="0" dirty="0">
                <a:effectLst/>
                <a:latin typeface="Roboto" panose="02000000000000000000" pitchFamily="2" charset="0"/>
              </a:rPr>
              <a:t>AUTHOR</a:t>
            </a:r>
          </a:p>
          <a:p>
            <a:r>
              <a:rPr lang="es-ES" sz="1200" b="0" dirty="0">
                <a:effectLst/>
                <a:latin typeface="Roboto" panose="02000000000000000000" pitchFamily="2" charset="0"/>
              </a:rPr>
              <a:t>PLACE DATE</a:t>
            </a:r>
          </a:p>
          <a:p>
            <a:endParaRPr lang="en-US" sz="1400" dirty="0"/>
          </a:p>
        </p:txBody>
      </p:sp>
      <p:pic>
        <p:nvPicPr>
          <p:cNvPr id="8" name="Imagen 14" descr="Logotipo, nombre de la empresa&#10;&#10;Descripción generada automáticamente">
            <a:extLst>
              <a:ext uri="{FF2B5EF4-FFF2-40B4-BE49-F238E27FC236}">
                <a16:creationId xmlns:a16="http://schemas.microsoft.com/office/drawing/2014/main" id="{37B47677-D847-4E7E-B292-F2EF500D59CE}"/>
              </a:ext>
            </a:extLst>
          </p:cNvPr>
          <p:cNvPicPr>
            <a:picLocks noChangeAspect="1"/>
          </p:cNvPicPr>
          <p:nvPr userDrawn="1"/>
        </p:nvPicPr>
        <p:blipFill>
          <a:blip r:embed="rId2"/>
          <a:stretch>
            <a:fillRect/>
          </a:stretch>
        </p:blipFill>
        <p:spPr>
          <a:xfrm>
            <a:off x="531553" y="241385"/>
            <a:ext cx="3468947" cy="1623170"/>
          </a:xfrm>
          <a:prstGeom prst="rect">
            <a:avLst/>
          </a:prstGeom>
        </p:spPr>
      </p:pic>
      <p:pic>
        <p:nvPicPr>
          <p:cNvPr id="9" name="Picture 8">
            <a:extLst>
              <a:ext uri="{FF2B5EF4-FFF2-40B4-BE49-F238E27FC236}">
                <a16:creationId xmlns:a16="http://schemas.microsoft.com/office/drawing/2014/main" id="{8CBD8FFD-F582-4214-B4B5-14785A7DE6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26" y="4357694"/>
            <a:ext cx="2103120" cy="2517810"/>
          </a:xfrm>
          <a:prstGeom prst="rect">
            <a:avLst/>
          </a:prstGeom>
        </p:spPr>
      </p:pic>
      <p:pic>
        <p:nvPicPr>
          <p:cNvPr id="10" name="Picture 9">
            <a:extLst>
              <a:ext uri="{FF2B5EF4-FFF2-40B4-BE49-F238E27FC236}">
                <a16:creationId xmlns:a16="http://schemas.microsoft.com/office/drawing/2014/main" id="{DA9A6DE5-7F88-47DD-8BFF-298C8FECF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598" r="4853"/>
          <a:stretch/>
        </p:blipFill>
        <p:spPr>
          <a:xfrm>
            <a:off x="3765491" y="-19050"/>
            <a:ext cx="5388033" cy="4995714"/>
          </a:xfrm>
          <a:prstGeom prst="rect">
            <a:avLst/>
          </a:prstGeom>
        </p:spPr>
      </p:pic>
      <p:sp>
        <p:nvSpPr>
          <p:cNvPr id="11" name="Title 1">
            <a:extLst>
              <a:ext uri="{FF2B5EF4-FFF2-40B4-BE49-F238E27FC236}">
                <a16:creationId xmlns:a16="http://schemas.microsoft.com/office/drawing/2014/main" id="{F518D8CA-E86B-4A77-B8E2-AA3E43675640}"/>
              </a:ext>
            </a:extLst>
          </p:cNvPr>
          <p:cNvSpPr>
            <a:spLocks noGrp="1"/>
          </p:cNvSpPr>
          <p:nvPr>
            <p:ph type="title" hasCustomPrompt="1"/>
          </p:nvPr>
        </p:nvSpPr>
        <p:spPr>
          <a:xfrm>
            <a:off x="1220164" y="2510653"/>
            <a:ext cx="8236352" cy="1325563"/>
          </a:xfrm>
          <a:prstGeom prst="rect">
            <a:avLst/>
          </a:prstGeom>
        </p:spPr>
        <p:txBody>
          <a:bodyPr/>
          <a:lstStyle>
            <a:lvl1pPr>
              <a:defRPr b="1">
                <a:solidFill>
                  <a:srgbClr val="092F5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3">
            <a:extLst>
              <a:ext uri="{FF2B5EF4-FFF2-40B4-BE49-F238E27FC236}">
                <a16:creationId xmlns:a16="http://schemas.microsoft.com/office/drawing/2014/main" id="{EBDC4D10-66AB-456B-A862-B13AA1A91F9D}"/>
              </a:ext>
            </a:extLst>
          </p:cNvPr>
          <p:cNvSpPr>
            <a:spLocks noGrp="1"/>
          </p:cNvSpPr>
          <p:nvPr>
            <p:ph type="body" sz="quarter" idx="10"/>
          </p:nvPr>
        </p:nvSpPr>
        <p:spPr>
          <a:xfrm>
            <a:off x="1220788" y="4002106"/>
            <a:ext cx="5105400" cy="668297"/>
          </a:xfrm>
          <a:prstGeom prst="rect">
            <a:avLst/>
          </a:prstGeom>
        </p:spPr>
        <p:txBody>
          <a:bodyPr/>
          <a:lstStyle>
            <a:lvl1pPr marL="0" indent="0">
              <a:buNone/>
              <a:defRPr>
                <a:solidFill>
                  <a:srgbClr val="009282"/>
                </a:solidFill>
                <a:latin typeface="Arial" panose="020B0604020202020204" pitchFamily="34" charset="0"/>
                <a:ea typeface="Cambria" panose="02040503050406030204" pitchFamily="18" charset="0"/>
                <a:cs typeface="Arial" panose="020B0604020202020204" pitchFamily="34" charset="0"/>
              </a:defRPr>
            </a:lvl1pPr>
            <a:lvl2pPr marL="457155" indent="0">
              <a:buNone/>
              <a:defRPr>
                <a:latin typeface="Cambria" panose="02040503050406030204" pitchFamily="18" charset="0"/>
                <a:ea typeface="Cambria" panose="02040503050406030204" pitchFamily="18" charset="0"/>
              </a:defRPr>
            </a:lvl2pPr>
            <a:lvl3pPr marL="914309" indent="0">
              <a:buNone/>
              <a:defRPr>
                <a:latin typeface="Cambria" panose="02040503050406030204" pitchFamily="18" charset="0"/>
                <a:ea typeface="Cambria" panose="02040503050406030204" pitchFamily="18" charset="0"/>
              </a:defRPr>
            </a:lvl3pPr>
            <a:lvl4pPr marL="1371464" indent="0">
              <a:buNone/>
              <a:defRPr>
                <a:latin typeface="Cambria" panose="02040503050406030204" pitchFamily="18" charset="0"/>
                <a:ea typeface="Cambria" panose="02040503050406030204" pitchFamily="18" charset="0"/>
              </a:defRPr>
            </a:lvl4pPr>
            <a:lvl5pPr marL="1828618" indent="0">
              <a:buNone/>
              <a:defRPr>
                <a:latin typeface="Cambria" panose="02040503050406030204" pitchFamily="18" charset="0"/>
                <a:ea typeface="Cambria" panose="02040503050406030204" pitchFamily="18" charset="0"/>
              </a:defRPr>
            </a:lvl5pPr>
          </a:lstStyle>
          <a:p>
            <a:pPr lvl="0"/>
            <a:r>
              <a:rPr lang="en-US" dirty="0"/>
              <a:t>Edit Master text styles</a:t>
            </a:r>
          </a:p>
        </p:txBody>
      </p:sp>
      <p:sp>
        <p:nvSpPr>
          <p:cNvPr id="13" name="Text Placeholder 7">
            <a:extLst>
              <a:ext uri="{FF2B5EF4-FFF2-40B4-BE49-F238E27FC236}">
                <a16:creationId xmlns:a16="http://schemas.microsoft.com/office/drawing/2014/main" id="{F8689107-56D1-4B14-A116-46569B25BD9B}"/>
              </a:ext>
            </a:extLst>
          </p:cNvPr>
          <p:cNvSpPr>
            <a:spLocks noGrp="1"/>
          </p:cNvSpPr>
          <p:nvPr>
            <p:ph type="body" sz="quarter" idx="11"/>
          </p:nvPr>
        </p:nvSpPr>
        <p:spPr>
          <a:xfrm>
            <a:off x="1220789" y="4849813"/>
            <a:ext cx="2465387" cy="798512"/>
          </a:xfrm>
          <a:prstGeom prst="rect">
            <a:avLst/>
          </a:prstGeom>
        </p:spPr>
        <p:txBody>
          <a:bodyPr/>
          <a:lstStyle>
            <a:lvl1pPr marL="0" indent="0">
              <a:buNone/>
              <a:defRPr sz="1600">
                <a:solidFill>
                  <a:srgbClr val="092F56"/>
                </a:solidFill>
                <a:latin typeface="Arial" panose="020B0604020202020204" pitchFamily="34" charset="0"/>
                <a:cs typeface="Arial" panose="020B0604020202020204" pitchFamily="34" charset="0"/>
              </a:defRPr>
            </a:lvl1pPr>
            <a:lvl2pPr marL="457155" indent="0">
              <a:buNone/>
              <a:defRPr sz="1600">
                <a:solidFill>
                  <a:srgbClr val="092F56"/>
                </a:solidFill>
                <a:latin typeface="Arial" panose="020B0604020202020204" pitchFamily="34" charset="0"/>
                <a:cs typeface="Arial" panose="020B0604020202020204" pitchFamily="34" charset="0"/>
              </a:defRPr>
            </a:lvl2pPr>
            <a:lvl3pPr marL="914309" indent="0">
              <a:buNone/>
              <a:defRPr sz="1600">
                <a:solidFill>
                  <a:srgbClr val="092F56"/>
                </a:solidFill>
                <a:latin typeface="Arial" panose="020B0604020202020204" pitchFamily="34" charset="0"/>
                <a:cs typeface="Arial" panose="020B0604020202020204" pitchFamily="34" charset="0"/>
              </a:defRPr>
            </a:lvl3pPr>
            <a:lvl4pPr marL="1371464" indent="0">
              <a:buNone/>
              <a:defRPr sz="1600">
                <a:solidFill>
                  <a:srgbClr val="092F56"/>
                </a:solidFill>
                <a:latin typeface="Arial" panose="020B0604020202020204" pitchFamily="34" charset="0"/>
                <a:cs typeface="Arial" panose="020B0604020202020204" pitchFamily="34" charset="0"/>
              </a:defRPr>
            </a:lvl4pPr>
            <a:lvl5pPr marL="1828618" indent="0">
              <a:buNone/>
              <a:defRPr sz="1600">
                <a:solidFill>
                  <a:srgbClr val="092F56"/>
                </a:solidFill>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336371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A6B5E36-7607-48C6-A054-FCBD9EE0F045}"/>
              </a:ext>
            </a:extLst>
          </p:cNvPr>
          <p:cNvSpPr>
            <a:spLocks noGrp="1"/>
          </p:cNvSpPr>
          <p:nvPr>
            <p:ph type="title"/>
          </p:nvPr>
        </p:nvSpPr>
        <p:spPr>
          <a:xfrm>
            <a:off x="2500131" y="358191"/>
            <a:ext cx="6175557" cy="645691"/>
          </a:xfrm>
          <a:prstGeom prst="rect">
            <a:avLst/>
          </a:prstGeom>
        </p:spPr>
        <p:txBody>
          <a:bodyPr/>
          <a:lstStyle>
            <a:lvl1pPr algn="l">
              <a:defRPr sz="3200">
                <a:solidFill>
                  <a:srgbClr val="092F56"/>
                </a:solidFill>
                <a:latin typeface="Arial" panose="020B0604020202020204" pitchFamily="34" charset="0"/>
                <a:cs typeface="Arial" panose="020B0604020202020204" pitchFamily="34" charset="0"/>
              </a:defRPr>
            </a:lvl1pPr>
          </a:lstStyle>
          <a:p>
            <a:r>
              <a:rPr lang="en-US" dirty="0"/>
              <a:t>Click to edit Master title</a:t>
            </a:r>
            <a:endParaRPr lang="es-ES" dirty="0"/>
          </a:p>
        </p:txBody>
      </p:sp>
      <p:sp>
        <p:nvSpPr>
          <p:cNvPr id="10" name="Marcador de contenido 2">
            <a:extLst>
              <a:ext uri="{FF2B5EF4-FFF2-40B4-BE49-F238E27FC236}">
                <a16:creationId xmlns:a16="http://schemas.microsoft.com/office/drawing/2014/main" id="{5F03DE09-654B-43B6-91E4-992154354F87}"/>
              </a:ext>
            </a:extLst>
          </p:cNvPr>
          <p:cNvSpPr>
            <a:spLocks noGrp="1"/>
          </p:cNvSpPr>
          <p:nvPr>
            <p:ph idx="1"/>
          </p:nvPr>
        </p:nvSpPr>
        <p:spPr>
          <a:xfrm>
            <a:off x="468313" y="1825625"/>
            <a:ext cx="8207376" cy="435133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Edit Master text styles</a:t>
            </a:r>
          </a:p>
        </p:txBody>
      </p:sp>
      <p:sp>
        <p:nvSpPr>
          <p:cNvPr id="13" name="TextBox 12">
            <a:extLst>
              <a:ext uri="{FF2B5EF4-FFF2-40B4-BE49-F238E27FC236}">
                <a16:creationId xmlns:a16="http://schemas.microsoft.com/office/drawing/2014/main" id="{6A42801C-259C-4C53-8C2C-806EF46DF1DD}"/>
              </a:ext>
            </a:extLst>
          </p:cNvPr>
          <p:cNvSpPr txBox="1"/>
          <p:nvPr userDrawn="1"/>
        </p:nvSpPr>
        <p:spPr>
          <a:xfrm>
            <a:off x="59561" y="6471936"/>
            <a:ext cx="653969" cy="323165"/>
          </a:xfrm>
          <a:prstGeom prst="rect">
            <a:avLst/>
          </a:prstGeom>
          <a:noFill/>
        </p:spPr>
        <p:txBody>
          <a:bodyPr wrap="square" rtlCol="0">
            <a:spAutoFit/>
          </a:bodyPr>
          <a:lstStyle/>
          <a:p>
            <a:fld id="{3E8C161A-80F2-483A-8E87-083537F656BA}" type="slidenum">
              <a:rPr lang="en-US" sz="1500" smtClean="0">
                <a:solidFill>
                  <a:schemeClr val="bg1"/>
                </a:solidFill>
                <a:latin typeface="Arial" panose="020B0604020202020204" pitchFamily="34" charset="0"/>
                <a:cs typeface="Arial" panose="020B0604020202020204" pitchFamily="34" charset="0"/>
              </a:rPr>
              <a:t>‹#›</a:t>
            </a:fld>
            <a:endParaRPr lang="en-US" sz="1500" dirty="0">
              <a:solidFill>
                <a:schemeClr val="bg1"/>
              </a:solidFill>
              <a:latin typeface="Arial" panose="020B0604020202020204" pitchFamily="34" charset="0"/>
              <a:cs typeface="Arial" panose="020B0604020202020204" pitchFamily="34" charset="0"/>
            </a:endParaRPr>
          </a:p>
        </p:txBody>
      </p:sp>
      <p:sp>
        <p:nvSpPr>
          <p:cNvPr id="19" name="Marcador de fecha 3">
            <a:extLst>
              <a:ext uri="{FF2B5EF4-FFF2-40B4-BE49-F238E27FC236}">
                <a16:creationId xmlns:a16="http://schemas.microsoft.com/office/drawing/2014/main" id="{3514909A-114C-4B0B-A78E-E34FA8495A63}"/>
              </a:ext>
            </a:extLst>
          </p:cNvPr>
          <p:cNvSpPr txBox="1">
            <a:spLocks/>
          </p:cNvSpPr>
          <p:nvPr userDrawn="1"/>
        </p:nvSpPr>
        <p:spPr>
          <a:xfrm>
            <a:off x="1295399" y="6487716"/>
            <a:ext cx="1204731" cy="365125"/>
          </a:xfrm>
          <a:prstGeom prst="rect">
            <a:avLst/>
          </a:prstGeom>
        </p:spPr>
        <p:txBody>
          <a:bodyPr/>
          <a:lstStyle>
            <a:defPPr>
              <a:defRPr lang="en-US"/>
            </a:defPPr>
            <a:lvl1pPr marR="0" lvl="0" indent="0" defTabSz="914400" fontAlgn="auto">
              <a:lnSpc>
                <a:spcPct val="100000"/>
              </a:lnSpc>
              <a:spcBef>
                <a:spcPts val="0"/>
              </a:spcBef>
              <a:spcAft>
                <a:spcPts val="0"/>
              </a:spcAft>
              <a:buClrTx/>
              <a:buSzTx/>
              <a:buFontTx/>
              <a:buNone/>
              <a:tabLst/>
              <a:defRPr kumimoji="0" sz="1200" b="0" i="0" u="none" strike="noStrike" cap="none" spc="0" normalizeH="0" baseline="0">
                <a:ln>
                  <a:noFill/>
                </a:ln>
                <a:solidFill>
                  <a:srgbClr val="009282"/>
                </a:solidFill>
                <a:effectLst/>
                <a:uLnTx/>
                <a:uFillTx/>
                <a:latin typeface="Arial" panose="020B0604020202020204" pitchFamily="34" charset="0"/>
                <a:cs typeface="Arial" panose="020B0604020202020204" pitchFamily="34" charset="0"/>
              </a:defRPr>
            </a:lvl1pPr>
            <a:lvl2pPr defTabSz="914400"/>
            <a:lvl3pPr defTabSz="914400"/>
            <a:lvl4pPr defTabSz="914400"/>
            <a:lvl5pPr defTabSz="914400"/>
            <a:lvl6pPr defTabSz="914400"/>
            <a:lvl7pPr defTabSz="914400"/>
            <a:lvl8pPr defTabSz="914400"/>
            <a:lvl9pPr defTabSz="914400"/>
          </a:lstStyle>
          <a:p>
            <a:pPr lvl="0"/>
            <a:fld id="{5FACE1E6-9E2D-4EEA-9C1C-18BBA9269262}" type="datetime1">
              <a:rPr lang="es-ES" sz="1500" smtClean="0"/>
              <a:pPr lvl="0"/>
              <a:t>11/10/2022</a:t>
            </a:fld>
            <a:endParaRPr lang="es-ES" sz="1500" dirty="0"/>
          </a:p>
        </p:txBody>
      </p:sp>
      <p:sp>
        <p:nvSpPr>
          <p:cNvPr id="21" name="Marcador de pie de página 4">
            <a:extLst>
              <a:ext uri="{FF2B5EF4-FFF2-40B4-BE49-F238E27FC236}">
                <a16:creationId xmlns:a16="http://schemas.microsoft.com/office/drawing/2014/main" id="{0B4071AC-2458-42AC-8137-495E77C9F317}"/>
              </a:ext>
            </a:extLst>
          </p:cNvPr>
          <p:cNvSpPr txBox="1">
            <a:spLocks/>
          </p:cNvSpPr>
          <p:nvPr userDrawn="1"/>
        </p:nvSpPr>
        <p:spPr>
          <a:xfrm>
            <a:off x="7031205" y="6487716"/>
            <a:ext cx="1750581" cy="363600"/>
          </a:xfrm>
          <a:prstGeom prst="rect">
            <a:avLst/>
          </a:prstGeom>
        </p:spPr>
        <p:txBody>
          <a:bodyPr/>
          <a:lstStyle>
            <a:defPPr>
              <a:defRPr lang="en-US"/>
            </a:defPPr>
            <a:lvl1pPr marR="0" lvl="0" indent="0" algn="ctr" defTabSz="914400" fontAlgn="auto">
              <a:lnSpc>
                <a:spcPct val="100000"/>
              </a:lnSpc>
              <a:spcBef>
                <a:spcPts val="0"/>
              </a:spcBef>
              <a:spcAft>
                <a:spcPts val="0"/>
              </a:spcAft>
              <a:buClrTx/>
              <a:buSzTx/>
              <a:buFontTx/>
              <a:buNone/>
              <a:tabLst/>
              <a:defRPr kumimoji="0" sz="1500" b="0" i="0" u="none" strike="noStrike" cap="none" spc="0" normalizeH="0" baseline="0">
                <a:ln>
                  <a:noFill/>
                </a:ln>
                <a:solidFill>
                  <a:srgbClr val="009282"/>
                </a:solidFill>
                <a:effectLst/>
                <a:uLnTx/>
                <a:uFillTx/>
                <a:latin typeface="Arial" panose="020B0604020202020204" pitchFamily="34" charset="0"/>
                <a:cs typeface="Arial" panose="020B0604020202020204" pitchFamily="34" charset="0"/>
              </a:defRPr>
            </a:lvl1pPr>
            <a:lvl2pPr defTabSz="914400"/>
            <a:lvl3pPr defTabSz="914400"/>
            <a:lvl4pPr defTabSz="914400"/>
            <a:lvl5pPr defTabSz="914400"/>
            <a:lvl6pPr defTabSz="914400"/>
            <a:lvl7pPr defTabSz="914400"/>
            <a:lvl8pPr defTabSz="914400"/>
            <a:lvl9pPr defTabSz="914400"/>
          </a:lstStyle>
          <a:p>
            <a:pPr lvl="0" algn="r"/>
            <a:r>
              <a:rPr lang="en-US" dirty="0"/>
              <a:t>HarmonLIP 2022</a:t>
            </a:r>
          </a:p>
        </p:txBody>
      </p:sp>
      <p:sp>
        <p:nvSpPr>
          <p:cNvPr id="22" name="Marcador de pie de página 4">
            <a:extLst>
              <a:ext uri="{FF2B5EF4-FFF2-40B4-BE49-F238E27FC236}">
                <a16:creationId xmlns:a16="http://schemas.microsoft.com/office/drawing/2014/main" id="{E96B2137-89D0-4207-AED5-92B5C2FAA9AC}"/>
              </a:ext>
            </a:extLst>
          </p:cNvPr>
          <p:cNvSpPr txBox="1">
            <a:spLocks/>
          </p:cNvSpPr>
          <p:nvPr userDrawn="1"/>
        </p:nvSpPr>
        <p:spPr>
          <a:xfrm>
            <a:off x="2461236" y="6492874"/>
            <a:ext cx="4608864" cy="365125"/>
          </a:xfrm>
          <a:prstGeom prst="rect">
            <a:avLst/>
          </a:prstGeom>
        </p:spPr>
        <p:txBody>
          <a:bodyPr/>
          <a:lstStyle>
            <a:defPPr>
              <a:defRPr lang="en-US"/>
            </a:defPPr>
            <a:lvl1pPr marR="0" lvl="0" indent="0" defTabSz="914400" fontAlgn="auto">
              <a:lnSpc>
                <a:spcPct val="100000"/>
              </a:lnSpc>
              <a:spcBef>
                <a:spcPts val="0"/>
              </a:spcBef>
              <a:spcAft>
                <a:spcPts val="0"/>
              </a:spcAft>
              <a:buClrTx/>
              <a:buSzTx/>
              <a:buFontTx/>
              <a:buNone/>
              <a:tabLst/>
              <a:defRPr kumimoji="0" sz="1500" b="0" i="0" u="none" strike="noStrike" cap="none" spc="0" normalizeH="0" baseline="0">
                <a:ln>
                  <a:noFill/>
                </a:ln>
                <a:solidFill>
                  <a:srgbClr val="009282"/>
                </a:solidFill>
                <a:effectLst/>
                <a:uLnTx/>
                <a:uFillTx/>
                <a:latin typeface="Arial" panose="020B0604020202020204" pitchFamily="34" charset="0"/>
                <a:cs typeface="Arial" panose="020B0604020202020204" pitchFamily="34" charset="0"/>
              </a:defRPr>
            </a:lvl1pPr>
            <a:lvl2pPr defTabSz="914400"/>
            <a:lvl3pPr defTabSz="914400"/>
            <a:lvl4pPr defTabSz="914400"/>
            <a:lvl5pPr defTabSz="914400"/>
            <a:lvl6pPr defTabSz="914400"/>
            <a:lvl7pPr defTabSz="914400"/>
            <a:lvl8pPr defTabSz="914400"/>
            <a:lvl9pPr defTabSz="914400"/>
          </a:lstStyle>
          <a:p>
            <a:pPr lvl="0" algn="ctr"/>
            <a:r>
              <a:rPr lang="en-US" dirty="0"/>
              <a:t>HC simulations for ALBA-II - I. Bellafont</a:t>
            </a:r>
          </a:p>
        </p:txBody>
      </p:sp>
    </p:spTree>
    <p:extLst>
      <p:ext uri="{BB962C8B-B14F-4D97-AF65-F5344CB8AC3E}">
        <p14:creationId xmlns:p14="http://schemas.microsoft.com/office/powerpoint/2010/main" val="1895433296"/>
      </p:ext>
    </p:extLst>
  </p:cSld>
  <p:clrMapOvr>
    <a:masterClrMapping/>
  </p:clrMapOvr>
  <p:extLst mod="1">
    <p:ext uri="{DCECCB84-F9BA-43D5-87BE-67443E8EF086}">
      <p15:sldGuideLst xmlns:p15="http://schemas.microsoft.com/office/powerpoint/2012/main">
        <p15:guide id="2" pos="5465" userDrawn="1">
          <p15:clr>
            <a:srgbClr val="FBAE40"/>
          </p15:clr>
        </p15:guide>
        <p15:guide id="3" pos="29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8EA454-B3DC-4283-B6A5-E71E3B07AA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25" y="5420301"/>
            <a:ext cx="1216152" cy="1455951"/>
          </a:xfrm>
          <a:prstGeom prst="rect">
            <a:avLst/>
          </a:prstGeom>
        </p:spPr>
      </p:pic>
      <p:pic>
        <p:nvPicPr>
          <p:cNvPr id="10" name="Picture 9">
            <a:extLst>
              <a:ext uri="{FF2B5EF4-FFF2-40B4-BE49-F238E27FC236}">
                <a16:creationId xmlns:a16="http://schemas.microsoft.com/office/drawing/2014/main" id="{20CC1230-35EF-4400-8F5A-8F536E17250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806" r="6756"/>
          <a:stretch/>
        </p:blipFill>
        <p:spPr>
          <a:xfrm>
            <a:off x="6979340" y="-8708"/>
            <a:ext cx="2174185" cy="2030139"/>
          </a:xfrm>
          <a:prstGeom prst="rect">
            <a:avLst/>
          </a:prstGeom>
        </p:spPr>
      </p:pic>
      <p:pic>
        <p:nvPicPr>
          <p:cNvPr id="6" name="Picture 5">
            <a:extLst>
              <a:ext uri="{FF2B5EF4-FFF2-40B4-BE49-F238E27FC236}">
                <a16:creationId xmlns:a16="http://schemas.microsoft.com/office/drawing/2014/main" id="{85E09CEC-1EDB-4C8C-8B52-93C38EB619F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7646" y="305937"/>
            <a:ext cx="1783080" cy="804795"/>
          </a:xfrm>
          <a:prstGeom prst="rect">
            <a:avLst/>
          </a:prstGeom>
        </p:spPr>
      </p:pic>
    </p:spTree>
    <p:extLst>
      <p:ext uri="{BB962C8B-B14F-4D97-AF65-F5344CB8AC3E}">
        <p14:creationId xmlns:p14="http://schemas.microsoft.com/office/powerpoint/2010/main" val="354294518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6A47-0BF6-4B74-8DDF-41BEBE72F298}"/>
              </a:ext>
            </a:extLst>
          </p:cNvPr>
          <p:cNvSpPr>
            <a:spLocks noGrp="1"/>
          </p:cNvSpPr>
          <p:nvPr>
            <p:ph type="title"/>
          </p:nvPr>
        </p:nvSpPr>
        <p:spPr/>
        <p:txBody>
          <a:bodyPr/>
          <a:lstStyle/>
          <a:p>
            <a:r>
              <a:rPr lang="en-US" dirty="0"/>
              <a:t>COMMENT TALK - HC SIMULATIONS FOR ALBA-II</a:t>
            </a:r>
          </a:p>
        </p:txBody>
      </p:sp>
      <p:sp>
        <p:nvSpPr>
          <p:cNvPr id="3" name="Text Placeholder 2">
            <a:extLst>
              <a:ext uri="{FF2B5EF4-FFF2-40B4-BE49-F238E27FC236}">
                <a16:creationId xmlns:a16="http://schemas.microsoft.com/office/drawing/2014/main" id="{63157223-703E-4C72-9286-77410DC4D210}"/>
              </a:ext>
            </a:extLst>
          </p:cNvPr>
          <p:cNvSpPr>
            <a:spLocks noGrp="1"/>
          </p:cNvSpPr>
          <p:nvPr>
            <p:ph type="body" sz="quarter" idx="10"/>
          </p:nvPr>
        </p:nvSpPr>
        <p:spPr/>
        <p:txBody>
          <a:bodyPr/>
          <a:lstStyle/>
          <a:p>
            <a:r>
              <a:rPr lang="en-US" dirty="0"/>
              <a:t>Ignasi Bellafont</a:t>
            </a:r>
          </a:p>
        </p:txBody>
      </p:sp>
      <p:sp>
        <p:nvSpPr>
          <p:cNvPr id="4" name="Text Placeholder 3">
            <a:extLst>
              <a:ext uri="{FF2B5EF4-FFF2-40B4-BE49-F238E27FC236}">
                <a16:creationId xmlns:a16="http://schemas.microsoft.com/office/drawing/2014/main" id="{8B436713-E803-4118-8518-45AA9B85660D}"/>
              </a:ext>
            </a:extLst>
          </p:cNvPr>
          <p:cNvSpPr>
            <a:spLocks noGrp="1"/>
          </p:cNvSpPr>
          <p:nvPr>
            <p:ph type="body" sz="quarter" idx="11"/>
          </p:nvPr>
        </p:nvSpPr>
        <p:spPr>
          <a:xfrm>
            <a:off x="1220789" y="4783138"/>
            <a:ext cx="4027486" cy="798512"/>
          </a:xfrm>
        </p:spPr>
        <p:txBody>
          <a:bodyPr/>
          <a:lstStyle/>
          <a:p>
            <a:r>
              <a:rPr lang="en-US" sz="1800" b="1" dirty="0">
                <a:solidFill>
                  <a:schemeClr val="tx1"/>
                </a:solidFill>
              </a:rPr>
              <a:t>HarmonLIP 2022 - 11/10/2022</a:t>
            </a:r>
          </a:p>
        </p:txBody>
      </p:sp>
    </p:spTree>
    <p:extLst>
      <p:ext uri="{BB962C8B-B14F-4D97-AF65-F5344CB8AC3E}">
        <p14:creationId xmlns:p14="http://schemas.microsoft.com/office/powerpoint/2010/main" val="106571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DB04BFE4-FE98-42B8-9DF5-83506C9E2D8A}"/>
              </a:ext>
            </a:extLst>
          </p:cNvPr>
          <p:cNvSpPr txBox="1">
            <a:spLocks/>
          </p:cNvSpPr>
          <p:nvPr/>
        </p:nvSpPr>
        <p:spPr>
          <a:xfrm>
            <a:off x="468313" y="1450392"/>
            <a:ext cx="6196195" cy="645691"/>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r>
              <a:rPr lang="en-US" sz="1500" b="1" dirty="0">
                <a:solidFill>
                  <a:schemeClr val="tx1"/>
                </a:solidFill>
              </a:rPr>
              <a:t>Full filling pattern - MC vs HC</a:t>
            </a:r>
          </a:p>
        </p:txBody>
      </p:sp>
      <p:pic>
        <p:nvPicPr>
          <p:cNvPr id="3" name="Picture 2">
            <a:extLst>
              <a:ext uri="{FF2B5EF4-FFF2-40B4-BE49-F238E27FC236}">
                <a16:creationId xmlns:a16="http://schemas.microsoft.com/office/drawing/2014/main" id="{481055E5-7B30-40CE-970A-1E30F9AE8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38" y="2057983"/>
            <a:ext cx="4080000" cy="3060000"/>
          </a:xfrm>
          <a:prstGeom prst="rect">
            <a:avLst/>
          </a:prstGeom>
        </p:spPr>
      </p:pic>
      <p:pic>
        <p:nvPicPr>
          <p:cNvPr id="8" name="Picture 7">
            <a:extLst>
              <a:ext uri="{FF2B5EF4-FFF2-40B4-BE49-F238E27FC236}">
                <a16:creationId xmlns:a16="http://schemas.microsoft.com/office/drawing/2014/main" id="{0EA179DE-9E17-4A74-8C1A-30C36B4978B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85489" y="2057982"/>
            <a:ext cx="4080000" cy="3060000"/>
          </a:xfrm>
          <a:prstGeom prst="rect">
            <a:avLst/>
          </a:prstGeom>
        </p:spPr>
      </p:pic>
      <p:sp>
        <p:nvSpPr>
          <p:cNvPr id="9" name="Rectangle 8">
            <a:extLst>
              <a:ext uri="{FF2B5EF4-FFF2-40B4-BE49-F238E27FC236}">
                <a16:creationId xmlns:a16="http://schemas.microsoft.com/office/drawing/2014/main" id="{87E6D5E9-615C-4B8E-AA95-CAFB23A26784}"/>
              </a:ext>
            </a:extLst>
          </p:cNvPr>
          <p:cNvSpPr/>
          <p:nvPr/>
        </p:nvSpPr>
        <p:spPr>
          <a:xfrm>
            <a:off x="800101" y="5322507"/>
            <a:ext cx="7515224" cy="744918"/>
          </a:xfrm>
          <a:prstGeom prst="rect">
            <a:avLst/>
          </a:prstGeom>
        </p:spPr>
        <p:txBody>
          <a:bodyPr wrap="square">
            <a:noAutofit/>
          </a:bodyPr>
          <a:lstStyle/>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The PI feedback loop is stable. The control action converges rapidly and the voltage values remain stable around their setting</a:t>
            </a:r>
          </a:p>
        </p:txBody>
      </p:sp>
      <p:sp>
        <p:nvSpPr>
          <p:cNvPr id="13" name="Title 8">
            <a:extLst>
              <a:ext uri="{FF2B5EF4-FFF2-40B4-BE49-F238E27FC236}">
                <a16:creationId xmlns:a16="http://schemas.microsoft.com/office/drawing/2014/main" id="{88C7498B-1F32-4504-A60F-4BF82462741D}"/>
              </a:ext>
            </a:extLst>
          </p:cNvPr>
          <p:cNvSpPr txBox="1">
            <a:spLocks/>
          </p:cNvSpPr>
          <p:nvPr/>
        </p:nvSpPr>
        <p:spPr>
          <a:xfrm>
            <a:off x="1995110" y="387687"/>
            <a:ext cx="6196195" cy="645691"/>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pPr algn="ctr"/>
            <a:r>
              <a:rPr lang="en-US" b="1" dirty="0">
                <a:solidFill>
                  <a:schemeClr val="tx1"/>
                </a:solidFill>
              </a:rPr>
              <a:t>NC ACTIVE HC </a:t>
            </a:r>
            <a:r>
              <a:rPr lang="es-ES" b="1" dirty="0">
                <a:solidFill>
                  <a:schemeClr val="tx1"/>
                </a:solidFill>
              </a:rPr>
              <a:t>- BASELINE</a:t>
            </a:r>
            <a:endParaRPr lang="en-US" b="1" dirty="0">
              <a:solidFill>
                <a:schemeClr val="tx1"/>
              </a:solidFill>
            </a:endParaRPr>
          </a:p>
        </p:txBody>
      </p:sp>
    </p:spTree>
    <p:extLst>
      <p:ext uri="{BB962C8B-B14F-4D97-AF65-F5344CB8AC3E}">
        <p14:creationId xmlns:p14="http://schemas.microsoft.com/office/powerpoint/2010/main" val="37899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1055E5-7B30-40CE-970A-1E30F9AE8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38" y="2057983"/>
            <a:ext cx="4080000" cy="3060000"/>
          </a:xfrm>
          <a:prstGeom prst="rect">
            <a:avLst/>
          </a:prstGeom>
        </p:spPr>
      </p:pic>
      <p:pic>
        <p:nvPicPr>
          <p:cNvPr id="8" name="Picture 7">
            <a:extLst>
              <a:ext uri="{FF2B5EF4-FFF2-40B4-BE49-F238E27FC236}">
                <a16:creationId xmlns:a16="http://schemas.microsoft.com/office/drawing/2014/main" id="{0EA179DE-9E17-4A74-8C1A-30C36B497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489" y="2057982"/>
            <a:ext cx="4080000" cy="3060000"/>
          </a:xfrm>
          <a:prstGeom prst="rect">
            <a:avLst/>
          </a:prstGeom>
        </p:spPr>
      </p:pic>
      <p:sp>
        <p:nvSpPr>
          <p:cNvPr id="9" name="Rectangle 8">
            <a:extLst>
              <a:ext uri="{FF2B5EF4-FFF2-40B4-BE49-F238E27FC236}">
                <a16:creationId xmlns:a16="http://schemas.microsoft.com/office/drawing/2014/main" id="{87E6D5E9-615C-4B8E-AA95-CAFB23A26784}"/>
              </a:ext>
            </a:extLst>
          </p:cNvPr>
          <p:cNvSpPr/>
          <p:nvPr/>
        </p:nvSpPr>
        <p:spPr>
          <a:xfrm>
            <a:off x="800101" y="5165133"/>
            <a:ext cx="7515224" cy="1147806"/>
          </a:xfrm>
          <a:prstGeom prst="rect">
            <a:avLst/>
          </a:prstGeom>
        </p:spPr>
        <p:txBody>
          <a:bodyPr wrap="square">
            <a:noAutofit/>
          </a:bodyPr>
          <a:lstStyle/>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The transient beam loading originated from a gap in the beam is also calculated. Around a 46% of bunch lengthening would be lost with a 5% gap</a:t>
            </a:r>
          </a:p>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For the time being, only a simple PI loop has been studied</a:t>
            </a:r>
          </a:p>
        </p:txBody>
      </p:sp>
      <p:sp>
        <p:nvSpPr>
          <p:cNvPr id="7" name="Title 8">
            <a:extLst>
              <a:ext uri="{FF2B5EF4-FFF2-40B4-BE49-F238E27FC236}">
                <a16:creationId xmlns:a16="http://schemas.microsoft.com/office/drawing/2014/main" id="{B9A27623-C334-4F75-9A34-1005C16893AA}"/>
              </a:ext>
            </a:extLst>
          </p:cNvPr>
          <p:cNvSpPr txBox="1">
            <a:spLocks/>
          </p:cNvSpPr>
          <p:nvPr/>
        </p:nvSpPr>
        <p:spPr>
          <a:xfrm>
            <a:off x="1995110" y="387687"/>
            <a:ext cx="6196195" cy="645691"/>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pPr algn="ctr"/>
            <a:r>
              <a:rPr lang="en-US" b="1" dirty="0">
                <a:solidFill>
                  <a:schemeClr val="tx1"/>
                </a:solidFill>
              </a:rPr>
              <a:t>NC ACTIVE HC </a:t>
            </a:r>
            <a:r>
              <a:rPr lang="es-ES" b="1" dirty="0">
                <a:solidFill>
                  <a:schemeClr val="tx1"/>
                </a:solidFill>
              </a:rPr>
              <a:t>- BASELINE</a:t>
            </a:r>
            <a:endParaRPr lang="en-US" b="1" dirty="0">
              <a:solidFill>
                <a:schemeClr val="tx1"/>
              </a:solidFill>
            </a:endParaRPr>
          </a:p>
        </p:txBody>
      </p:sp>
      <p:sp>
        <p:nvSpPr>
          <p:cNvPr id="10" name="Title 8">
            <a:extLst>
              <a:ext uri="{FF2B5EF4-FFF2-40B4-BE49-F238E27FC236}">
                <a16:creationId xmlns:a16="http://schemas.microsoft.com/office/drawing/2014/main" id="{C4A9EC95-7E6D-4AB5-A83C-BAF9296EA0BC}"/>
              </a:ext>
            </a:extLst>
          </p:cNvPr>
          <p:cNvSpPr txBox="1">
            <a:spLocks/>
          </p:cNvSpPr>
          <p:nvPr/>
        </p:nvSpPr>
        <p:spPr>
          <a:xfrm>
            <a:off x="468313" y="1450392"/>
            <a:ext cx="6196195" cy="645691"/>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r>
              <a:rPr lang="en-US" sz="1500" b="1" dirty="0">
                <a:solidFill>
                  <a:schemeClr val="tx1"/>
                </a:solidFill>
              </a:rPr>
              <a:t>Full filling pattern vs 5% gap</a:t>
            </a:r>
          </a:p>
        </p:txBody>
      </p:sp>
      <p:sp>
        <p:nvSpPr>
          <p:cNvPr id="11" name="Rectangle 10">
            <a:extLst>
              <a:ext uri="{FF2B5EF4-FFF2-40B4-BE49-F238E27FC236}">
                <a16:creationId xmlns:a16="http://schemas.microsoft.com/office/drawing/2014/main" id="{48B887BB-EC21-4981-B7FC-69F535412330}"/>
              </a:ext>
            </a:extLst>
          </p:cNvPr>
          <p:cNvSpPr/>
          <p:nvPr/>
        </p:nvSpPr>
        <p:spPr>
          <a:xfrm>
            <a:off x="847726" y="4281565"/>
            <a:ext cx="1228724" cy="744918"/>
          </a:xfrm>
          <a:prstGeom prst="rect">
            <a:avLst/>
          </a:prstGeom>
        </p:spPr>
        <p:txBody>
          <a:bodyPr wrap="square">
            <a:noAutofit/>
          </a:bodyPr>
          <a:lstStyle/>
          <a:p>
            <a:pPr>
              <a:buClr>
                <a:schemeClr val="tx1"/>
              </a:buClr>
              <a:defRPr/>
            </a:pPr>
            <a:r>
              <a:rPr lang="es-ES" sz="750" dirty="0">
                <a:solidFill>
                  <a:prstClr val="black"/>
                </a:solidFill>
                <a:latin typeface="Arial" panose="020B0604020202020204" pitchFamily="34" charset="0"/>
                <a:cs typeface="Arial" panose="020B0604020202020204" pitchFamily="34" charset="0"/>
              </a:rPr>
              <a:t>F</a:t>
            </a:r>
            <a:r>
              <a:rPr lang="en-US" sz="750" dirty="0">
                <a:solidFill>
                  <a:prstClr val="black"/>
                </a:solidFill>
                <a:latin typeface="Arial" panose="020B0604020202020204" pitchFamily="34" charset="0"/>
                <a:cs typeface="Arial" panose="020B0604020202020204" pitchFamily="34" charset="0"/>
              </a:rPr>
              <a:t>FP</a:t>
            </a:r>
            <a:endParaRPr lang="es-ES" sz="750" dirty="0">
              <a:solidFill>
                <a:prstClr val="black"/>
              </a:solidFill>
              <a:latin typeface="Arial" panose="020B0604020202020204" pitchFamily="34" charset="0"/>
              <a:cs typeface="Arial" panose="020B0604020202020204" pitchFamily="34" charset="0"/>
            </a:endParaRPr>
          </a:p>
          <a:p>
            <a:pPr>
              <a:buClr>
                <a:schemeClr val="tx1"/>
              </a:buClr>
              <a:defRPr/>
            </a:pPr>
            <a:r>
              <a:rPr lang="es-ES" sz="750" dirty="0">
                <a:solidFill>
                  <a:prstClr val="black"/>
                </a:solidFill>
                <a:latin typeface="Arial" panose="020B0604020202020204" pitchFamily="34" charset="0"/>
                <a:cs typeface="Arial" panose="020B0604020202020204" pitchFamily="34" charset="0"/>
              </a:rPr>
              <a:t>u</a:t>
            </a:r>
            <a:r>
              <a:rPr lang="en-US" sz="750" dirty="0">
                <a:solidFill>
                  <a:prstClr val="black"/>
                </a:solidFill>
                <a:latin typeface="Arial" panose="020B0604020202020204" pitchFamily="34" charset="0"/>
                <a:cs typeface="Arial" panose="020B0604020202020204" pitchFamily="34" charset="0"/>
              </a:rPr>
              <a:t> = 3.6</a:t>
            </a:r>
          </a:p>
        </p:txBody>
      </p:sp>
      <p:sp>
        <p:nvSpPr>
          <p:cNvPr id="13" name="Rectangle 12">
            <a:extLst>
              <a:ext uri="{FF2B5EF4-FFF2-40B4-BE49-F238E27FC236}">
                <a16:creationId xmlns:a16="http://schemas.microsoft.com/office/drawing/2014/main" id="{3F8564DF-7877-474A-B088-2B9F6FD04CEC}"/>
              </a:ext>
            </a:extLst>
          </p:cNvPr>
          <p:cNvSpPr/>
          <p:nvPr/>
        </p:nvSpPr>
        <p:spPr>
          <a:xfrm>
            <a:off x="5518537" y="2703673"/>
            <a:ext cx="2920613" cy="744918"/>
          </a:xfrm>
          <a:prstGeom prst="rect">
            <a:avLst/>
          </a:prstGeom>
        </p:spPr>
        <p:txBody>
          <a:bodyPr wrap="square">
            <a:noAutofit/>
          </a:bodyPr>
          <a:lstStyle/>
          <a:p>
            <a:pPr>
              <a:lnSpc>
                <a:spcPct val="140000"/>
              </a:lnSpc>
              <a:spcBef>
                <a:spcPts val="600"/>
              </a:spcBef>
              <a:buClr>
                <a:schemeClr val="tx1"/>
              </a:buClr>
              <a:defRPr/>
            </a:pPr>
            <a:endParaRPr lang="en-US" sz="1500" dirty="0">
              <a:solidFill>
                <a:prstClr val="black"/>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85BDD448-529E-486A-B20C-287BA3AB5534}"/>
              </a:ext>
            </a:extLst>
          </p:cNvPr>
          <p:cNvSpPr/>
          <p:nvPr/>
        </p:nvSpPr>
        <p:spPr>
          <a:xfrm>
            <a:off x="5121782" y="4281565"/>
            <a:ext cx="1228724" cy="744918"/>
          </a:xfrm>
          <a:prstGeom prst="rect">
            <a:avLst/>
          </a:prstGeom>
        </p:spPr>
        <p:txBody>
          <a:bodyPr wrap="square">
            <a:noAutofit/>
          </a:bodyPr>
          <a:lstStyle/>
          <a:p>
            <a:pPr>
              <a:buClr>
                <a:schemeClr val="tx1"/>
              </a:buClr>
              <a:defRPr/>
            </a:pPr>
            <a:r>
              <a:rPr lang="es-ES" sz="750" dirty="0">
                <a:solidFill>
                  <a:prstClr val="black"/>
                </a:solidFill>
                <a:latin typeface="Arial" panose="020B0604020202020204" pitchFamily="34" charset="0"/>
                <a:cs typeface="Arial" panose="020B0604020202020204" pitchFamily="34" charset="0"/>
              </a:rPr>
              <a:t>5% gap</a:t>
            </a:r>
          </a:p>
          <a:p>
            <a:pPr>
              <a:buClr>
                <a:schemeClr val="tx1"/>
              </a:buClr>
              <a:defRPr/>
            </a:pPr>
            <a:r>
              <a:rPr lang="es-ES" sz="750" dirty="0">
                <a:solidFill>
                  <a:prstClr val="black"/>
                </a:solidFill>
                <a:latin typeface="Arial" panose="020B0604020202020204" pitchFamily="34" charset="0"/>
                <a:cs typeface="Arial" panose="020B0604020202020204" pitchFamily="34" charset="0"/>
              </a:rPr>
              <a:t>u</a:t>
            </a:r>
            <a:r>
              <a:rPr lang="en-US" sz="750" dirty="0">
                <a:solidFill>
                  <a:prstClr val="black"/>
                </a:solidFill>
                <a:latin typeface="Arial" panose="020B0604020202020204" pitchFamily="34" charset="0"/>
                <a:cs typeface="Arial" panose="020B0604020202020204" pitchFamily="34" charset="0"/>
              </a:rPr>
              <a:t> = 1.9</a:t>
            </a:r>
          </a:p>
        </p:txBody>
      </p:sp>
    </p:spTree>
    <p:extLst>
      <p:ext uri="{BB962C8B-B14F-4D97-AF65-F5344CB8AC3E}">
        <p14:creationId xmlns:p14="http://schemas.microsoft.com/office/powerpoint/2010/main" val="75184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1055E5-7B30-40CE-970A-1E30F9AE8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38" y="2057983"/>
            <a:ext cx="4080000" cy="3060000"/>
          </a:xfrm>
          <a:prstGeom prst="rect">
            <a:avLst/>
          </a:prstGeom>
        </p:spPr>
      </p:pic>
      <p:pic>
        <p:nvPicPr>
          <p:cNvPr id="8" name="Picture 7">
            <a:extLst>
              <a:ext uri="{FF2B5EF4-FFF2-40B4-BE49-F238E27FC236}">
                <a16:creationId xmlns:a16="http://schemas.microsoft.com/office/drawing/2014/main" id="{0EA179DE-9E17-4A74-8C1A-30C36B497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489" y="2057982"/>
            <a:ext cx="4080000" cy="3060000"/>
          </a:xfrm>
          <a:prstGeom prst="rect">
            <a:avLst/>
          </a:prstGeom>
        </p:spPr>
      </p:pic>
      <p:sp>
        <p:nvSpPr>
          <p:cNvPr id="7" name="Title 8">
            <a:extLst>
              <a:ext uri="{FF2B5EF4-FFF2-40B4-BE49-F238E27FC236}">
                <a16:creationId xmlns:a16="http://schemas.microsoft.com/office/drawing/2014/main" id="{34741564-1C52-47F1-8187-7EAC0AA85079}"/>
              </a:ext>
            </a:extLst>
          </p:cNvPr>
          <p:cNvSpPr txBox="1">
            <a:spLocks/>
          </p:cNvSpPr>
          <p:nvPr/>
        </p:nvSpPr>
        <p:spPr>
          <a:xfrm>
            <a:off x="1995110" y="387687"/>
            <a:ext cx="6196195" cy="645691"/>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pPr algn="ctr"/>
            <a:r>
              <a:rPr lang="en-US" b="1" dirty="0">
                <a:solidFill>
                  <a:schemeClr val="tx1"/>
                </a:solidFill>
              </a:rPr>
              <a:t>NC ACTIVE HC </a:t>
            </a:r>
            <a:r>
              <a:rPr lang="es-ES" b="1" dirty="0">
                <a:solidFill>
                  <a:schemeClr val="tx1"/>
                </a:solidFill>
              </a:rPr>
              <a:t>- BASELINE</a:t>
            </a:r>
            <a:endParaRPr lang="en-US" b="1" dirty="0">
              <a:solidFill>
                <a:schemeClr val="tx1"/>
              </a:solidFill>
            </a:endParaRPr>
          </a:p>
        </p:txBody>
      </p:sp>
      <p:sp>
        <p:nvSpPr>
          <p:cNvPr id="10" name="Rectangle 9">
            <a:extLst>
              <a:ext uri="{FF2B5EF4-FFF2-40B4-BE49-F238E27FC236}">
                <a16:creationId xmlns:a16="http://schemas.microsoft.com/office/drawing/2014/main" id="{7D30C010-3D02-46A7-8ABC-CADEDF6064C9}"/>
              </a:ext>
            </a:extLst>
          </p:cNvPr>
          <p:cNvSpPr/>
          <p:nvPr/>
        </p:nvSpPr>
        <p:spPr>
          <a:xfrm>
            <a:off x="800101" y="5322507"/>
            <a:ext cx="7515224" cy="744918"/>
          </a:xfrm>
          <a:prstGeom prst="rect">
            <a:avLst/>
          </a:prstGeom>
        </p:spPr>
        <p:txBody>
          <a:bodyPr wrap="square">
            <a:noAutofit/>
          </a:bodyPr>
          <a:lstStyle/>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The transient beam loading makes a non-uniform bunch duration along the bunch train, so each bunch would end having a different lifetime</a:t>
            </a:r>
          </a:p>
        </p:txBody>
      </p:sp>
      <p:sp>
        <p:nvSpPr>
          <p:cNvPr id="11" name="Title 8">
            <a:extLst>
              <a:ext uri="{FF2B5EF4-FFF2-40B4-BE49-F238E27FC236}">
                <a16:creationId xmlns:a16="http://schemas.microsoft.com/office/drawing/2014/main" id="{BFA106AE-09FC-49F1-968E-FBAB87385BE7}"/>
              </a:ext>
            </a:extLst>
          </p:cNvPr>
          <p:cNvSpPr txBox="1">
            <a:spLocks/>
          </p:cNvSpPr>
          <p:nvPr/>
        </p:nvSpPr>
        <p:spPr>
          <a:xfrm>
            <a:off x="468313" y="1450392"/>
            <a:ext cx="6196195" cy="645691"/>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r>
              <a:rPr lang="en-US" sz="1500" b="1" dirty="0">
                <a:solidFill>
                  <a:schemeClr val="tx1"/>
                </a:solidFill>
              </a:rPr>
              <a:t>Full filling pattern vs 5% gap</a:t>
            </a:r>
          </a:p>
        </p:txBody>
      </p:sp>
      <p:sp>
        <p:nvSpPr>
          <p:cNvPr id="5" name="Rectangle 4">
            <a:extLst>
              <a:ext uri="{FF2B5EF4-FFF2-40B4-BE49-F238E27FC236}">
                <a16:creationId xmlns:a16="http://schemas.microsoft.com/office/drawing/2014/main" id="{9DCDB43F-4A43-4F4F-86EF-571E62243DB4}"/>
              </a:ext>
            </a:extLst>
          </p:cNvPr>
          <p:cNvSpPr/>
          <p:nvPr/>
        </p:nvSpPr>
        <p:spPr>
          <a:xfrm>
            <a:off x="8315325" y="2985395"/>
            <a:ext cx="2286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2E3A68-EE3D-421C-91A5-BC6DE47704C3}"/>
              </a:ext>
            </a:extLst>
          </p:cNvPr>
          <p:cNvSpPr/>
          <p:nvPr/>
        </p:nvSpPr>
        <p:spPr>
          <a:xfrm>
            <a:off x="934263" y="4354150"/>
            <a:ext cx="646887" cy="427507"/>
          </a:xfrm>
          <a:prstGeom prst="rect">
            <a:avLst/>
          </a:prstGeom>
        </p:spPr>
        <p:txBody>
          <a:bodyPr wrap="square">
            <a:noAutofit/>
          </a:bodyPr>
          <a:lstStyle/>
          <a:p>
            <a:pPr>
              <a:lnSpc>
                <a:spcPct val="140000"/>
              </a:lnSpc>
              <a:spcBef>
                <a:spcPts val="600"/>
              </a:spcBef>
              <a:buClr>
                <a:schemeClr val="tx1"/>
              </a:buClr>
              <a:defRPr/>
            </a:pPr>
            <a:r>
              <a:rPr lang="es-ES" sz="750" dirty="0">
                <a:solidFill>
                  <a:prstClr val="black"/>
                </a:solidFill>
                <a:latin typeface="Arial" panose="020B0604020202020204" pitchFamily="34" charset="0"/>
                <a:cs typeface="Arial" panose="020B0604020202020204" pitchFamily="34" charset="0"/>
              </a:rPr>
              <a:t>FFP</a:t>
            </a:r>
            <a:endParaRPr lang="en-US" sz="750" dirty="0">
              <a:solidFill>
                <a:prstClr val="black"/>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4D2D825-DCF3-4C11-B8B7-C59D00435D36}"/>
              </a:ext>
            </a:extLst>
          </p:cNvPr>
          <p:cNvSpPr/>
          <p:nvPr/>
        </p:nvSpPr>
        <p:spPr>
          <a:xfrm>
            <a:off x="5133975" y="4344625"/>
            <a:ext cx="1073333" cy="304800"/>
          </a:xfrm>
          <a:prstGeom prst="rect">
            <a:avLst/>
          </a:prstGeom>
        </p:spPr>
        <p:txBody>
          <a:bodyPr wrap="square">
            <a:noAutofit/>
          </a:bodyPr>
          <a:lstStyle/>
          <a:p>
            <a:pPr>
              <a:lnSpc>
                <a:spcPct val="140000"/>
              </a:lnSpc>
              <a:spcBef>
                <a:spcPts val="600"/>
              </a:spcBef>
              <a:buClr>
                <a:schemeClr val="tx1"/>
              </a:buClr>
              <a:defRPr/>
            </a:pPr>
            <a:r>
              <a:rPr lang="es-ES" sz="750" dirty="0">
                <a:solidFill>
                  <a:prstClr val="black"/>
                </a:solidFill>
                <a:latin typeface="Arial" panose="020B0604020202020204" pitchFamily="34" charset="0"/>
                <a:cs typeface="Arial" panose="020B0604020202020204" pitchFamily="34" charset="0"/>
              </a:rPr>
              <a:t>5% gap</a:t>
            </a:r>
            <a:endParaRPr lang="en-US" sz="7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957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1055E5-7B30-40CE-970A-1E30F9AE8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38" y="2057983"/>
            <a:ext cx="4080000" cy="3060000"/>
          </a:xfrm>
          <a:prstGeom prst="rect">
            <a:avLst/>
          </a:prstGeom>
        </p:spPr>
      </p:pic>
      <p:pic>
        <p:nvPicPr>
          <p:cNvPr id="8" name="Picture 7">
            <a:extLst>
              <a:ext uri="{FF2B5EF4-FFF2-40B4-BE49-F238E27FC236}">
                <a16:creationId xmlns:a16="http://schemas.microsoft.com/office/drawing/2014/main" id="{0EA179DE-9E17-4A74-8C1A-30C36B497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489" y="2057982"/>
            <a:ext cx="4080000" cy="3060000"/>
          </a:xfrm>
          <a:prstGeom prst="rect">
            <a:avLst/>
          </a:prstGeom>
        </p:spPr>
      </p:pic>
      <p:sp>
        <p:nvSpPr>
          <p:cNvPr id="7" name="Title 8">
            <a:extLst>
              <a:ext uri="{FF2B5EF4-FFF2-40B4-BE49-F238E27FC236}">
                <a16:creationId xmlns:a16="http://schemas.microsoft.com/office/drawing/2014/main" id="{34741564-1C52-47F1-8187-7EAC0AA85079}"/>
              </a:ext>
            </a:extLst>
          </p:cNvPr>
          <p:cNvSpPr txBox="1">
            <a:spLocks/>
          </p:cNvSpPr>
          <p:nvPr/>
        </p:nvSpPr>
        <p:spPr>
          <a:xfrm>
            <a:off x="1995110" y="387687"/>
            <a:ext cx="6196195" cy="645691"/>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pPr algn="ctr"/>
            <a:r>
              <a:rPr lang="en-US" b="1" dirty="0">
                <a:solidFill>
                  <a:schemeClr val="tx1"/>
                </a:solidFill>
              </a:rPr>
              <a:t>NC ACTIVE HC </a:t>
            </a:r>
            <a:r>
              <a:rPr lang="es-ES" b="1" dirty="0">
                <a:solidFill>
                  <a:schemeClr val="tx1"/>
                </a:solidFill>
              </a:rPr>
              <a:t>- BASELINE</a:t>
            </a:r>
            <a:endParaRPr lang="en-US" b="1" dirty="0">
              <a:solidFill>
                <a:schemeClr val="tx1"/>
              </a:solidFill>
            </a:endParaRPr>
          </a:p>
        </p:txBody>
      </p:sp>
      <p:sp>
        <p:nvSpPr>
          <p:cNvPr id="10" name="Rectangle 9">
            <a:extLst>
              <a:ext uri="{FF2B5EF4-FFF2-40B4-BE49-F238E27FC236}">
                <a16:creationId xmlns:a16="http://schemas.microsoft.com/office/drawing/2014/main" id="{7D30C010-3D02-46A7-8ABC-CADEDF6064C9}"/>
              </a:ext>
            </a:extLst>
          </p:cNvPr>
          <p:cNvSpPr/>
          <p:nvPr/>
        </p:nvSpPr>
        <p:spPr>
          <a:xfrm>
            <a:off x="800101" y="5322507"/>
            <a:ext cx="7515224" cy="744918"/>
          </a:xfrm>
          <a:prstGeom prst="rect">
            <a:avLst/>
          </a:prstGeom>
        </p:spPr>
        <p:txBody>
          <a:bodyPr wrap="square">
            <a:noAutofit/>
          </a:bodyPr>
          <a:lstStyle/>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Not being around the optimal harmonic voltage, the bunch shape still looks Gaussian</a:t>
            </a:r>
          </a:p>
        </p:txBody>
      </p:sp>
      <p:sp>
        <p:nvSpPr>
          <p:cNvPr id="9" name="Title 8">
            <a:extLst>
              <a:ext uri="{FF2B5EF4-FFF2-40B4-BE49-F238E27FC236}">
                <a16:creationId xmlns:a16="http://schemas.microsoft.com/office/drawing/2014/main" id="{147670E5-FF8E-4CF7-A3A3-C009010CD509}"/>
              </a:ext>
            </a:extLst>
          </p:cNvPr>
          <p:cNvSpPr txBox="1">
            <a:spLocks/>
          </p:cNvSpPr>
          <p:nvPr/>
        </p:nvSpPr>
        <p:spPr>
          <a:xfrm>
            <a:off x="468313" y="1450392"/>
            <a:ext cx="6196195" cy="645691"/>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r>
              <a:rPr lang="en-US" sz="1500" b="1" dirty="0">
                <a:solidFill>
                  <a:schemeClr val="tx1"/>
                </a:solidFill>
              </a:rPr>
              <a:t>Full filling pattern vs 5% gap</a:t>
            </a:r>
          </a:p>
        </p:txBody>
      </p:sp>
      <p:sp>
        <p:nvSpPr>
          <p:cNvPr id="11" name="Rectangle 10">
            <a:extLst>
              <a:ext uri="{FF2B5EF4-FFF2-40B4-BE49-F238E27FC236}">
                <a16:creationId xmlns:a16="http://schemas.microsoft.com/office/drawing/2014/main" id="{B1360A6F-76FC-416E-A251-274CD439DB37}"/>
              </a:ext>
            </a:extLst>
          </p:cNvPr>
          <p:cNvSpPr/>
          <p:nvPr/>
        </p:nvSpPr>
        <p:spPr>
          <a:xfrm>
            <a:off x="800101" y="2299343"/>
            <a:ext cx="646887" cy="427507"/>
          </a:xfrm>
          <a:prstGeom prst="rect">
            <a:avLst/>
          </a:prstGeom>
        </p:spPr>
        <p:txBody>
          <a:bodyPr wrap="square">
            <a:noAutofit/>
          </a:bodyPr>
          <a:lstStyle/>
          <a:p>
            <a:pPr>
              <a:lnSpc>
                <a:spcPct val="140000"/>
              </a:lnSpc>
              <a:spcBef>
                <a:spcPts val="600"/>
              </a:spcBef>
              <a:buClr>
                <a:schemeClr val="tx1"/>
              </a:buClr>
              <a:defRPr/>
            </a:pPr>
            <a:r>
              <a:rPr lang="es-ES" sz="750" dirty="0">
                <a:solidFill>
                  <a:prstClr val="black"/>
                </a:solidFill>
                <a:latin typeface="Arial" panose="020B0604020202020204" pitchFamily="34" charset="0"/>
                <a:cs typeface="Arial" panose="020B0604020202020204" pitchFamily="34" charset="0"/>
              </a:rPr>
              <a:t>FFP</a:t>
            </a:r>
            <a:endParaRPr lang="en-US" sz="750" dirty="0">
              <a:solidFill>
                <a:prstClr val="black"/>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DCECC58-B144-4DEA-8B4B-4D901E5D8113}"/>
              </a:ext>
            </a:extLst>
          </p:cNvPr>
          <p:cNvSpPr/>
          <p:nvPr/>
        </p:nvSpPr>
        <p:spPr>
          <a:xfrm>
            <a:off x="5127497" y="2299343"/>
            <a:ext cx="1073333" cy="304800"/>
          </a:xfrm>
          <a:prstGeom prst="rect">
            <a:avLst/>
          </a:prstGeom>
        </p:spPr>
        <p:txBody>
          <a:bodyPr wrap="square">
            <a:noAutofit/>
          </a:bodyPr>
          <a:lstStyle/>
          <a:p>
            <a:pPr>
              <a:lnSpc>
                <a:spcPct val="140000"/>
              </a:lnSpc>
              <a:spcBef>
                <a:spcPts val="600"/>
              </a:spcBef>
              <a:buClr>
                <a:schemeClr val="tx1"/>
              </a:buClr>
              <a:defRPr/>
            </a:pPr>
            <a:r>
              <a:rPr lang="es-ES" sz="750" dirty="0">
                <a:solidFill>
                  <a:prstClr val="black"/>
                </a:solidFill>
                <a:latin typeface="Arial" panose="020B0604020202020204" pitchFamily="34" charset="0"/>
                <a:cs typeface="Arial" panose="020B0604020202020204" pitchFamily="34" charset="0"/>
              </a:rPr>
              <a:t>5% gap</a:t>
            </a:r>
            <a:endParaRPr lang="en-US" sz="7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21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6401B0EF-8E26-4121-8D6C-DBFA43D41851}"/>
              </a:ext>
            </a:extLst>
          </p:cNvPr>
          <p:cNvSpPr txBox="1">
            <a:spLocks/>
          </p:cNvSpPr>
          <p:nvPr/>
        </p:nvSpPr>
        <p:spPr>
          <a:xfrm>
            <a:off x="1473902" y="2819902"/>
            <a:ext cx="6196195" cy="1218196"/>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pPr algn="ctr">
              <a:lnSpc>
                <a:spcPct val="114000"/>
              </a:lnSpc>
            </a:pPr>
            <a:r>
              <a:rPr lang="es-ES" b="1" dirty="0">
                <a:solidFill>
                  <a:schemeClr val="tx1"/>
                </a:solidFill>
              </a:rPr>
              <a:t>OPTIONS (FOR COMPARISON)  NC/SC PASSIVE</a:t>
            </a:r>
            <a:endParaRPr lang="en-US" b="1" dirty="0">
              <a:solidFill>
                <a:schemeClr val="tx1"/>
              </a:solidFill>
            </a:endParaRPr>
          </a:p>
        </p:txBody>
      </p:sp>
    </p:spTree>
    <p:extLst>
      <p:ext uri="{BB962C8B-B14F-4D97-AF65-F5344CB8AC3E}">
        <p14:creationId xmlns:p14="http://schemas.microsoft.com/office/powerpoint/2010/main" val="280698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9CBDE0-345C-4207-9036-DB9731E57F7E}"/>
              </a:ext>
            </a:extLst>
          </p:cNvPr>
          <p:cNvSpPr>
            <a:spLocks noGrp="1"/>
          </p:cNvSpPr>
          <p:nvPr>
            <p:ph type="title"/>
          </p:nvPr>
        </p:nvSpPr>
        <p:spPr>
          <a:xfrm>
            <a:off x="1473902" y="387687"/>
            <a:ext cx="6196195" cy="645691"/>
          </a:xfrm>
        </p:spPr>
        <p:txBody>
          <a:bodyPr/>
          <a:lstStyle/>
          <a:p>
            <a:pPr algn="ctr"/>
            <a:r>
              <a:rPr lang="en-US" b="1" dirty="0">
                <a:solidFill>
                  <a:schemeClr val="tx1"/>
                </a:solidFill>
              </a:rPr>
              <a:t>NC PASSIVE HC</a:t>
            </a:r>
          </a:p>
        </p:txBody>
      </p:sp>
      <p:pic>
        <p:nvPicPr>
          <p:cNvPr id="10" name="Picture 9">
            <a:extLst>
              <a:ext uri="{FF2B5EF4-FFF2-40B4-BE49-F238E27FC236}">
                <a16:creationId xmlns:a16="http://schemas.microsoft.com/office/drawing/2014/main" id="{78685893-BAFD-4C78-9E72-4DC14A0FD10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61060" y="1766672"/>
            <a:ext cx="3274282" cy="3324656"/>
          </a:xfrm>
          <a:prstGeom prst="rect">
            <a:avLst/>
          </a:prstGeom>
        </p:spPr>
      </p:pic>
      <p:pic>
        <p:nvPicPr>
          <p:cNvPr id="7" name="Picture 6">
            <a:extLst>
              <a:ext uri="{FF2B5EF4-FFF2-40B4-BE49-F238E27FC236}">
                <a16:creationId xmlns:a16="http://schemas.microsoft.com/office/drawing/2014/main" id="{1601AEF9-4D70-48C2-B28B-B8160CFCAE8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505406" y="1768987"/>
            <a:ext cx="3856198" cy="3337200"/>
          </a:xfrm>
          <a:prstGeom prst="rect">
            <a:avLst/>
          </a:prstGeom>
        </p:spPr>
      </p:pic>
      <p:sp>
        <p:nvSpPr>
          <p:cNvPr id="5" name="Rectangle 4">
            <a:extLst>
              <a:ext uri="{FF2B5EF4-FFF2-40B4-BE49-F238E27FC236}">
                <a16:creationId xmlns:a16="http://schemas.microsoft.com/office/drawing/2014/main" id="{A5BA9E31-4504-43D7-8D60-24F141F58695}"/>
              </a:ext>
            </a:extLst>
          </p:cNvPr>
          <p:cNvSpPr/>
          <p:nvPr/>
        </p:nvSpPr>
        <p:spPr>
          <a:xfrm>
            <a:off x="800101" y="5322507"/>
            <a:ext cx="7515224" cy="744918"/>
          </a:xfrm>
          <a:prstGeom prst="rect">
            <a:avLst/>
          </a:prstGeom>
        </p:spPr>
        <p:txBody>
          <a:bodyPr wrap="square">
            <a:noAutofit/>
          </a:bodyPr>
          <a:lstStyle/>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For full filling pattern, operating the cavities in passive mode allows up to 700 kV of harmonic voltage. For comparison, 680 kV are shown here</a:t>
            </a:r>
          </a:p>
        </p:txBody>
      </p:sp>
    </p:spTree>
    <p:extLst>
      <p:ext uri="{BB962C8B-B14F-4D97-AF65-F5344CB8AC3E}">
        <p14:creationId xmlns:p14="http://schemas.microsoft.com/office/powerpoint/2010/main" val="1717880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9CBDE0-345C-4207-9036-DB9731E57F7E}"/>
              </a:ext>
            </a:extLst>
          </p:cNvPr>
          <p:cNvSpPr>
            <a:spLocks noGrp="1"/>
          </p:cNvSpPr>
          <p:nvPr>
            <p:ph type="title"/>
          </p:nvPr>
        </p:nvSpPr>
        <p:spPr>
          <a:xfrm>
            <a:off x="1473902" y="387687"/>
            <a:ext cx="6196195" cy="645691"/>
          </a:xfrm>
        </p:spPr>
        <p:txBody>
          <a:bodyPr/>
          <a:lstStyle/>
          <a:p>
            <a:pPr algn="ctr"/>
            <a:r>
              <a:rPr lang="en-US" b="1" dirty="0">
                <a:solidFill>
                  <a:schemeClr val="tx1"/>
                </a:solidFill>
              </a:rPr>
              <a:t>NC PASSIVE HC</a:t>
            </a:r>
          </a:p>
        </p:txBody>
      </p:sp>
      <p:pic>
        <p:nvPicPr>
          <p:cNvPr id="5" name="Picture 4">
            <a:extLst>
              <a:ext uri="{FF2B5EF4-FFF2-40B4-BE49-F238E27FC236}">
                <a16:creationId xmlns:a16="http://schemas.microsoft.com/office/drawing/2014/main" id="{042ECFA1-E234-4F46-B945-02FD814B4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38" y="2057983"/>
            <a:ext cx="4080000" cy="3060000"/>
          </a:xfrm>
          <a:prstGeom prst="rect">
            <a:avLst/>
          </a:prstGeom>
        </p:spPr>
      </p:pic>
      <p:pic>
        <p:nvPicPr>
          <p:cNvPr id="6" name="Picture 5">
            <a:extLst>
              <a:ext uri="{FF2B5EF4-FFF2-40B4-BE49-F238E27FC236}">
                <a16:creationId xmlns:a16="http://schemas.microsoft.com/office/drawing/2014/main" id="{4FA01F64-F8CD-4BC8-8D8E-4B8F279E6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489" y="2057982"/>
            <a:ext cx="4080000" cy="3060000"/>
          </a:xfrm>
          <a:prstGeom prst="rect">
            <a:avLst/>
          </a:prstGeom>
        </p:spPr>
      </p:pic>
      <p:sp>
        <p:nvSpPr>
          <p:cNvPr id="7" name="Rectangle 6">
            <a:extLst>
              <a:ext uri="{FF2B5EF4-FFF2-40B4-BE49-F238E27FC236}">
                <a16:creationId xmlns:a16="http://schemas.microsoft.com/office/drawing/2014/main" id="{D2696FE4-FB2F-49F6-8339-DB451C4D28A3}"/>
              </a:ext>
            </a:extLst>
          </p:cNvPr>
          <p:cNvSpPr/>
          <p:nvPr/>
        </p:nvSpPr>
        <p:spPr>
          <a:xfrm>
            <a:off x="800101" y="5322507"/>
            <a:ext cx="7515224" cy="744918"/>
          </a:xfrm>
          <a:prstGeom prst="rect">
            <a:avLst/>
          </a:prstGeom>
        </p:spPr>
        <p:txBody>
          <a:bodyPr wrap="square">
            <a:noAutofit/>
          </a:bodyPr>
          <a:lstStyle/>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Around a 39% of bunch lengthening would be lost with a 5% gap, in passive mode. The phase offset would be around 27º from head to tail of the bunch train</a:t>
            </a:r>
          </a:p>
        </p:txBody>
      </p:sp>
      <p:sp>
        <p:nvSpPr>
          <p:cNvPr id="8" name="Title 8">
            <a:extLst>
              <a:ext uri="{FF2B5EF4-FFF2-40B4-BE49-F238E27FC236}">
                <a16:creationId xmlns:a16="http://schemas.microsoft.com/office/drawing/2014/main" id="{1038D3AC-4EC3-42CA-9B85-987EA42D204B}"/>
              </a:ext>
            </a:extLst>
          </p:cNvPr>
          <p:cNvSpPr txBox="1">
            <a:spLocks/>
          </p:cNvSpPr>
          <p:nvPr/>
        </p:nvSpPr>
        <p:spPr>
          <a:xfrm>
            <a:off x="468313" y="1450392"/>
            <a:ext cx="6196195" cy="645691"/>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r>
              <a:rPr lang="en-US" sz="1500" b="1" dirty="0">
                <a:solidFill>
                  <a:schemeClr val="tx1"/>
                </a:solidFill>
              </a:rPr>
              <a:t>Full filling pattern vs 5% gap</a:t>
            </a:r>
          </a:p>
        </p:txBody>
      </p:sp>
      <p:sp>
        <p:nvSpPr>
          <p:cNvPr id="14" name="Rectangle 13">
            <a:extLst>
              <a:ext uri="{FF2B5EF4-FFF2-40B4-BE49-F238E27FC236}">
                <a16:creationId xmlns:a16="http://schemas.microsoft.com/office/drawing/2014/main" id="{4C56EA9A-F967-447A-BF4B-8969F9EB94A0}"/>
              </a:ext>
            </a:extLst>
          </p:cNvPr>
          <p:cNvSpPr/>
          <p:nvPr/>
        </p:nvSpPr>
        <p:spPr>
          <a:xfrm>
            <a:off x="923926" y="4281565"/>
            <a:ext cx="1228724" cy="744918"/>
          </a:xfrm>
          <a:prstGeom prst="rect">
            <a:avLst/>
          </a:prstGeom>
        </p:spPr>
        <p:txBody>
          <a:bodyPr wrap="square">
            <a:noAutofit/>
          </a:bodyPr>
          <a:lstStyle/>
          <a:p>
            <a:pPr>
              <a:buClr>
                <a:schemeClr val="tx1"/>
              </a:buClr>
              <a:defRPr/>
            </a:pPr>
            <a:r>
              <a:rPr lang="es-ES" sz="750" dirty="0">
                <a:solidFill>
                  <a:prstClr val="black"/>
                </a:solidFill>
                <a:latin typeface="Arial" panose="020B0604020202020204" pitchFamily="34" charset="0"/>
                <a:cs typeface="Arial" panose="020B0604020202020204" pitchFamily="34" charset="0"/>
              </a:rPr>
              <a:t>F</a:t>
            </a:r>
            <a:r>
              <a:rPr lang="en-US" sz="750" dirty="0">
                <a:solidFill>
                  <a:prstClr val="black"/>
                </a:solidFill>
                <a:latin typeface="Arial" panose="020B0604020202020204" pitchFamily="34" charset="0"/>
                <a:cs typeface="Arial" panose="020B0604020202020204" pitchFamily="34" charset="0"/>
              </a:rPr>
              <a:t>FP</a:t>
            </a:r>
            <a:endParaRPr lang="es-ES" sz="750" dirty="0">
              <a:solidFill>
                <a:prstClr val="black"/>
              </a:solidFill>
              <a:latin typeface="Arial" panose="020B0604020202020204" pitchFamily="34" charset="0"/>
              <a:cs typeface="Arial" panose="020B0604020202020204" pitchFamily="34" charset="0"/>
            </a:endParaRPr>
          </a:p>
          <a:p>
            <a:pPr>
              <a:buClr>
                <a:schemeClr val="tx1"/>
              </a:buClr>
              <a:defRPr/>
            </a:pPr>
            <a:r>
              <a:rPr lang="es-ES" sz="750" dirty="0">
                <a:solidFill>
                  <a:prstClr val="black"/>
                </a:solidFill>
                <a:latin typeface="Arial" panose="020B0604020202020204" pitchFamily="34" charset="0"/>
                <a:cs typeface="Arial" panose="020B0604020202020204" pitchFamily="34" charset="0"/>
              </a:rPr>
              <a:t>u</a:t>
            </a:r>
            <a:r>
              <a:rPr lang="en-US" sz="750" dirty="0">
                <a:solidFill>
                  <a:prstClr val="black"/>
                </a:solidFill>
                <a:latin typeface="Arial" panose="020B0604020202020204" pitchFamily="34" charset="0"/>
                <a:cs typeface="Arial" panose="020B0604020202020204" pitchFamily="34" charset="0"/>
              </a:rPr>
              <a:t> = 3.5</a:t>
            </a:r>
          </a:p>
        </p:txBody>
      </p:sp>
      <p:sp>
        <p:nvSpPr>
          <p:cNvPr id="15" name="Rectangle 14">
            <a:extLst>
              <a:ext uri="{FF2B5EF4-FFF2-40B4-BE49-F238E27FC236}">
                <a16:creationId xmlns:a16="http://schemas.microsoft.com/office/drawing/2014/main" id="{A35A9945-65C4-4458-AF14-A7FEE9AECF33}"/>
              </a:ext>
            </a:extLst>
          </p:cNvPr>
          <p:cNvSpPr/>
          <p:nvPr/>
        </p:nvSpPr>
        <p:spPr>
          <a:xfrm>
            <a:off x="5197982" y="4281565"/>
            <a:ext cx="1228724" cy="744918"/>
          </a:xfrm>
          <a:prstGeom prst="rect">
            <a:avLst/>
          </a:prstGeom>
        </p:spPr>
        <p:txBody>
          <a:bodyPr wrap="square">
            <a:noAutofit/>
          </a:bodyPr>
          <a:lstStyle/>
          <a:p>
            <a:pPr>
              <a:buClr>
                <a:schemeClr val="tx1"/>
              </a:buClr>
              <a:defRPr/>
            </a:pPr>
            <a:r>
              <a:rPr lang="es-ES" sz="750" dirty="0">
                <a:solidFill>
                  <a:prstClr val="black"/>
                </a:solidFill>
                <a:latin typeface="Arial" panose="020B0604020202020204" pitchFamily="34" charset="0"/>
                <a:cs typeface="Arial" panose="020B0604020202020204" pitchFamily="34" charset="0"/>
              </a:rPr>
              <a:t>5% gap</a:t>
            </a:r>
          </a:p>
          <a:p>
            <a:pPr>
              <a:buClr>
                <a:schemeClr val="tx1"/>
              </a:buClr>
              <a:defRPr/>
            </a:pPr>
            <a:r>
              <a:rPr lang="es-ES" sz="750" dirty="0">
                <a:solidFill>
                  <a:prstClr val="black"/>
                </a:solidFill>
                <a:latin typeface="Arial" panose="020B0604020202020204" pitchFamily="34" charset="0"/>
                <a:cs typeface="Arial" panose="020B0604020202020204" pitchFamily="34" charset="0"/>
              </a:rPr>
              <a:t>u</a:t>
            </a:r>
            <a:r>
              <a:rPr lang="en-US" sz="750" dirty="0">
                <a:solidFill>
                  <a:prstClr val="black"/>
                </a:solidFill>
                <a:latin typeface="Arial" panose="020B0604020202020204" pitchFamily="34" charset="0"/>
                <a:cs typeface="Arial" panose="020B0604020202020204" pitchFamily="34" charset="0"/>
              </a:rPr>
              <a:t> = 2.2</a:t>
            </a:r>
          </a:p>
        </p:txBody>
      </p:sp>
    </p:spTree>
    <p:extLst>
      <p:ext uri="{BB962C8B-B14F-4D97-AF65-F5344CB8AC3E}">
        <p14:creationId xmlns:p14="http://schemas.microsoft.com/office/powerpoint/2010/main" val="416009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F4E515-123E-45DD-9B6B-ABA0E7D5313F}"/>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885825" y="1766672"/>
            <a:ext cx="3276600" cy="3324656"/>
          </a:xfrm>
          <a:prstGeom prst="rect">
            <a:avLst/>
          </a:prstGeom>
        </p:spPr>
      </p:pic>
      <p:sp>
        <p:nvSpPr>
          <p:cNvPr id="9" name="Title 8">
            <a:extLst>
              <a:ext uri="{FF2B5EF4-FFF2-40B4-BE49-F238E27FC236}">
                <a16:creationId xmlns:a16="http://schemas.microsoft.com/office/drawing/2014/main" id="{CD9CBDE0-345C-4207-9036-DB9731E57F7E}"/>
              </a:ext>
            </a:extLst>
          </p:cNvPr>
          <p:cNvSpPr>
            <a:spLocks noGrp="1"/>
          </p:cNvSpPr>
          <p:nvPr>
            <p:ph type="title"/>
          </p:nvPr>
        </p:nvSpPr>
        <p:spPr>
          <a:xfrm>
            <a:off x="1473902" y="387687"/>
            <a:ext cx="6196195" cy="645691"/>
          </a:xfrm>
        </p:spPr>
        <p:txBody>
          <a:bodyPr/>
          <a:lstStyle/>
          <a:p>
            <a:pPr algn="ctr"/>
            <a:r>
              <a:rPr lang="en-US" b="1" dirty="0">
                <a:solidFill>
                  <a:schemeClr val="tx1"/>
                </a:solidFill>
              </a:rPr>
              <a:t>SC PASSIVE HC</a:t>
            </a:r>
          </a:p>
        </p:txBody>
      </p:sp>
      <p:pic>
        <p:nvPicPr>
          <p:cNvPr id="5" name="Picture 4">
            <a:extLst>
              <a:ext uri="{FF2B5EF4-FFF2-40B4-BE49-F238E27FC236}">
                <a16:creationId xmlns:a16="http://schemas.microsoft.com/office/drawing/2014/main" id="{08EBA3CA-A371-4F2E-8BC4-794679B05D4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484689" y="1767779"/>
            <a:ext cx="3914774" cy="3336340"/>
          </a:xfrm>
          <a:prstGeom prst="rect">
            <a:avLst/>
          </a:prstGeom>
        </p:spPr>
      </p:pic>
      <p:sp>
        <p:nvSpPr>
          <p:cNvPr id="6" name="Rectangle 5">
            <a:extLst>
              <a:ext uri="{FF2B5EF4-FFF2-40B4-BE49-F238E27FC236}">
                <a16:creationId xmlns:a16="http://schemas.microsoft.com/office/drawing/2014/main" id="{C85025CC-2518-49F3-8FC3-EC50260BD1E6}"/>
              </a:ext>
            </a:extLst>
          </p:cNvPr>
          <p:cNvSpPr/>
          <p:nvPr/>
        </p:nvSpPr>
        <p:spPr>
          <a:xfrm>
            <a:off x="800101" y="5452163"/>
            <a:ext cx="7515224" cy="744918"/>
          </a:xfrm>
          <a:prstGeom prst="rect">
            <a:avLst/>
          </a:prstGeom>
        </p:spPr>
        <p:txBody>
          <a:bodyPr wrap="square">
            <a:noAutofit/>
          </a:bodyPr>
          <a:lstStyle/>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The CEA SC 3HC parameters have been used as a reference</a:t>
            </a:r>
          </a:p>
        </p:txBody>
      </p:sp>
    </p:spTree>
    <p:extLst>
      <p:ext uri="{BB962C8B-B14F-4D97-AF65-F5344CB8AC3E}">
        <p14:creationId xmlns:p14="http://schemas.microsoft.com/office/powerpoint/2010/main" val="80135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9CBDE0-345C-4207-9036-DB9731E57F7E}"/>
              </a:ext>
            </a:extLst>
          </p:cNvPr>
          <p:cNvSpPr>
            <a:spLocks noGrp="1"/>
          </p:cNvSpPr>
          <p:nvPr>
            <p:ph type="title"/>
          </p:nvPr>
        </p:nvSpPr>
        <p:spPr>
          <a:xfrm>
            <a:off x="1473902" y="387687"/>
            <a:ext cx="6196195" cy="645691"/>
          </a:xfrm>
        </p:spPr>
        <p:txBody>
          <a:bodyPr/>
          <a:lstStyle/>
          <a:p>
            <a:pPr algn="ctr"/>
            <a:r>
              <a:rPr lang="en-US" b="1" dirty="0">
                <a:solidFill>
                  <a:schemeClr val="tx1"/>
                </a:solidFill>
              </a:rPr>
              <a:t>SC PASSIVE HC</a:t>
            </a:r>
          </a:p>
        </p:txBody>
      </p:sp>
      <p:pic>
        <p:nvPicPr>
          <p:cNvPr id="5" name="Picture 4">
            <a:extLst>
              <a:ext uri="{FF2B5EF4-FFF2-40B4-BE49-F238E27FC236}">
                <a16:creationId xmlns:a16="http://schemas.microsoft.com/office/drawing/2014/main" id="{042ECFA1-E234-4F46-B945-02FD814B4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38" y="2057983"/>
            <a:ext cx="4080000" cy="3060000"/>
          </a:xfrm>
          <a:prstGeom prst="rect">
            <a:avLst/>
          </a:prstGeom>
        </p:spPr>
      </p:pic>
      <p:sp>
        <p:nvSpPr>
          <p:cNvPr id="7" name="Rectangle 6">
            <a:extLst>
              <a:ext uri="{FF2B5EF4-FFF2-40B4-BE49-F238E27FC236}">
                <a16:creationId xmlns:a16="http://schemas.microsoft.com/office/drawing/2014/main" id="{D2696FE4-FB2F-49F6-8339-DB451C4D28A3}"/>
              </a:ext>
            </a:extLst>
          </p:cNvPr>
          <p:cNvSpPr/>
          <p:nvPr/>
        </p:nvSpPr>
        <p:spPr>
          <a:xfrm>
            <a:off x="800101" y="5322507"/>
            <a:ext cx="7515224" cy="744918"/>
          </a:xfrm>
          <a:prstGeom prst="rect">
            <a:avLst/>
          </a:prstGeom>
        </p:spPr>
        <p:txBody>
          <a:bodyPr wrap="square">
            <a:noAutofit/>
          </a:bodyPr>
          <a:lstStyle/>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The superconducting option yields the expected results. It is able to reach the optimal harmonic voltage without entailing beam instabilities</a:t>
            </a:r>
          </a:p>
        </p:txBody>
      </p:sp>
      <p:sp>
        <p:nvSpPr>
          <p:cNvPr id="8" name="Title 8">
            <a:extLst>
              <a:ext uri="{FF2B5EF4-FFF2-40B4-BE49-F238E27FC236}">
                <a16:creationId xmlns:a16="http://schemas.microsoft.com/office/drawing/2014/main" id="{1038D3AC-4EC3-42CA-9B85-987EA42D204B}"/>
              </a:ext>
            </a:extLst>
          </p:cNvPr>
          <p:cNvSpPr txBox="1">
            <a:spLocks/>
          </p:cNvSpPr>
          <p:nvPr/>
        </p:nvSpPr>
        <p:spPr>
          <a:xfrm>
            <a:off x="468313" y="1450392"/>
            <a:ext cx="6196195" cy="645691"/>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r>
              <a:rPr lang="en-US" sz="1500" b="1" dirty="0">
                <a:solidFill>
                  <a:schemeClr val="tx1"/>
                </a:solidFill>
              </a:rPr>
              <a:t>Full filling pattern vs 5% gap</a:t>
            </a:r>
          </a:p>
        </p:txBody>
      </p:sp>
      <p:pic>
        <p:nvPicPr>
          <p:cNvPr id="12" name="Picture 11">
            <a:extLst>
              <a:ext uri="{FF2B5EF4-FFF2-40B4-BE49-F238E27FC236}">
                <a16:creationId xmlns:a16="http://schemas.microsoft.com/office/drawing/2014/main" id="{DAD52803-4B10-4AA5-94DA-67BB5ACD9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489" y="2057982"/>
            <a:ext cx="4080000" cy="3060000"/>
          </a:xfrm>
          <a:prstGeom prst="rect">
            <a:avLst/>
          </a:prstGeom>
        </p:spPr>
      </p:pic>
      <p:sp>
        <p:nvSpPr>
          <p:cNvPr id="19" name="Rectangle 18">
            <a:extLst>
              <a:ext uri="{FF2B5EF4-FFF2-40B4-BE49-F238E27FC236}">
                <a16:creationId xmlns:a16="http://schemas.microsoft.com/office/drawing/2014/main" id="{86D2FDC7-905B-4931-9D62-B9210B1EE7C8}"/>
              </a:ext>
            </a:extLst>
          </p:cNvPr>
          <p:cNvSpPr/>
          <p:nvPr/>
        </p:nvSpPr>
        <p:spPr>
          <a:xfrm>
            <a:off x="847726" y="4281565"/>
            <a:ext cx="1228724" cy="744918"/>
          </a:xfrm>
          <a:prstGeom prst="rect">
            <a:avLst/>
          </a:prstGeom>
        </p:spPr>
        <p:txBody>
          <a:bodyPr wrap="square">
            <a:noAutofit/>
          </a:bodyPr>
          <a:lstStyle/>
          <a:p>
            <a:pPr>
              <a:buClr>
                <a:schemeClr val="tx1"/>
              </a:buClr>
              <a:defRPr/>
            </a:pPr>
            <a:r>
              <a:rPr lang="es-ES" sz="750" dirty="0">
                <a:solidFill>
                  <a:prstClr val="black"/>
                </a:solidFill>
                <a:latin typeface="Arial" panose="020B0604020202020204" pitchFamily="34" charset="0"/>
                <a:cs typeface="Arial" panose="020B0604020202020204" pitchFamily="34" charset="0"/>
              </a:rPr>
              <a:t>F</a:t>
            </a:r>
            <a:r>
              <a:rPr lang="en-US" sz="750" dirty="0">
                <a:solidFill>
                  <a:prstClr val="black"/>
                </a:solidFill>
                <a:latin typeface="Arial" panose="020B0604020202020204" pitchFamily="34" charset="0"/>
                <a:cs typeface="Arial" panose="020B0604020202020204" pitchFamily="34" charset="0"/>
              </a:rPr>
              <a:t>FP</a:t>
            </a:r>
            <a:endParaRPr lang="es-ES" sz="750" dirty="0">
              <a:solidFill>
                <a:prstClr val="black"/>
              </a:solidFill>
              <a:latin typeface="Arial" panose="020B0604020202020204" pitchFamily="34" charset="0"/>
              <a:cs typeface="Arial" panose="020B0604020202020204" pitchFamily="34" charset="0"/>
            </a:endParaRPr>
          </a:p>
          <a:p>
            <a:pPr>
              <a:buClr>
                <a:schemeClr val="tx1"/>
              </a:buClr>
              <a:defRPr/>
            </a:pPr>
            <a:r>
              <a:rPr lang="es-ES" sz="750" dirty="0">
                <a:solidFill>
                  <a:prstClr val="black"/>
                </a:solidFill>
                <a:latin typeface="Arial" panose="020B0604020202020204" pitchFamily="34" charset="0"/>
                <a:cs typeface="Arial" panose="020B0604020202020204" pitchFamily="34" charset="0"/>
              </a:rPr>
              <a:t>u</a:t>
            </a:r>
            <a:r>
              <a:rPr lang="en-US" sz="750" dirty="0">
                <a:solidFill>
                  <a:prstClr val="black"/>
                </a:solidFill>
                <a:latin typeface="Arial" panose="020B0604020202020204" pitchFamily="34" charset="0"/>
                <a:cs typeface="Arial" panose="020B0604020202020204" pitchFamily="34" charset="0"/>
              </a:rPr>
              <a:t> = 5.4</a:t>
            </a:r>
          </a:p>
        </p:txBody>
      </p:sp>
      <p:sp>
        <p:nvSpPr>
          <p:cNvPr id="20" name="Rectangle 19">
            <a:extLst>
              <a:ext uri="{FF2B5EF4-FFF2-40B4-BE49-F238E27FC236}">
                <a16:creationId xmlns:a16="http://schemas.microsoft.com/office/drawing/2014/main" id="{D6369CA1-32D7-49A3-A140-9616A77D3878}"/>
              </a:ext>
            </a:extLst>
          </p:cNvPr>
          <p:cNvSpPr/>
          <p:nvPr/>
        </p:nvSpPr>
        <p:spPr>
          <a:xfrm>
            <a:off x="5121782" y="4281565"/>
            <a:ext cx="1228724" cy="744918"/>
          </a:xfrm>
          <a:prstGeom prst="rect">
            <a:avLst/>
          </a:prstGeom>
        </p:spPr>
        <p:txBody>
          <a:bodyPr wrap="square">
            <a:noAutofit/>
          </a:bodyPr>
          <a:lstStyle/>
          <a:p>
            <a:pPr>
              <a:buClr>
                <a:schemeClr val="tx1"/>
              </a:buClr>
              <a:defRPr/>
            </a:pPr>
            <a:r>
              <a:rPr lang="es-ES" sz="750" dirty="0">
                <a:solidFill>
                  <a:prstClr val="black"/>
                </a:solidFill>
                <a:latin typeface="Arial" panose="020B0604020202020204" pitchFamily="34" charset="0"/>
                <a:cs typeface="Arial" panose="020B0604020202020204" pitchFamily="34" charset="0"/>
              </a:rPr>
              <a:t>5% gap</a:t>
            </a:r>
          </a:p>
          <a:p>
            <a:pPr>
              <a:buClr>
                <a:schemeClr val="tx1"/>
              </a:buClr>
              <a:defRPr/>
            </a:pPr>
            <a:r>
              <a:rPr lang="es-ES" sz="750" dirty="0">
                <a:solidFill>
                  <a:prstClr val="black"/>
                </a:solidFill>
                <a:latin typeface="Arial" panose="020B0604020202020204" pitchFamily="34" charset="0"/>
                <a:cs typeface="Arial" panose="020B0604020202020204" pitchFamily="34" charset="0"/>
              </a:rPr>
              <a:t>u</a:t>
            </a:r>
            <a:r>
              <a:rPr lang="en-US" sz="750" dirty="0">
                <a:solidFill>
                  <a:prstClr val="black"/>
                </a:solidFill>
                <a:latin typeface="Arial" panose="020B0604020202020204" pitchFamily="34" charset="0"/>
                <a:cs typeface="Arial" panose="020B0604020202020204" pitchFamily="34" charset="0"/>
              </a:rPr>
              <a:t> = 2.8</a:t>
            </a:r>
          </a:p>
        </p:txBody>
      </p:sp>
    </p:spTree>
    <p:extLst>
      <p:ext uri="{BB962C8B-B14F-4D97-AF65-F5344CB8AC3E}">
        <p14:creationId xmlns:p14="http://schemas.microsoft.com/office/powerpoint/2010/main" val="68961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9CBDE0-345C-4207-9036-DB9731E57F7E}"/>
              </a:ext>
            </a:extLst>
          </p:cNvPr>
          <p:cNvSpPr>
            <a:spLocks noGrp="1"/>
          </p:cNvSpPr>
          <p:nvPr>
            <p:ph type="title"/>
          </p:nvPr>
        </p:nvSpPr>
        <p:spPr>
          <a:xfrm>
            <a:off x="1473902" y="387687"/>
            <a:ext cx="7946323" cy="645691"/>
          </a:xfrm>
        </p:spPr>
        <p:txBody>
          <a:bodyPr/>
          <a:lstStyle/>
          <a:p>
            <a:pPr algn="ctr"/>
            <a:r>
              <a:rPr lang="en-US" b="1" dirty="0">
                <a:solidFill>
                  <a:schemeClr val="tx1"/>
                </a:solidFill>
              </a:rPr>
              <a:t>OPTIONS COMPARISON</a:t>
            </a:r>
          </a:p>
        </p:txBody>
      </p:sp>
      <p:sp>
        <p:nvSpPr>
          <p:cNvPr id="4" name="Rectangle 3">
            <a:extLst>
              <a:ext uri="{FF2B5EF4-FFF2-40B4-BE49-F238E27FC236}">
                <a16:creationId xmlns:a16="http://schemas.microsoft.com/office/drawing/2014/main" id="{A6D74F21-5CA2-4A39-832F-0AE36B9F91F8}"/>
              </a:ext>
            </a:extLst>
          </p:cNvPr>
          <p:cNvSpPr/>
          <p:nvPr/>
        </p:nvSpPr>
        <p:spPr>
          <a:xfrm>
            <a:off x="468315" y="1783864"/>
            <a:ext cx="3448366" cy="619163"/>
          </a:xfrm>
          <a:prstGeom prst="rect">
            <a:avLst/>
          </a:prstGeom>
          <a:solidFill>
            <a:srgbClr val="01435B"/>
          </a:solidFill>
          <a:ln w="25400" cap="flat" cmpd="sng" algn="ctr">
            <a:noFill/>
            <a:prstDash val="solid"/>
          </a:ln>
          <a:effectLst/>
        </p:spPr>
        <p:txBody>
          <a:bodyPr rtlCol="0" anchor="ctr"/>
          <a:lstStyle/>
          <a:p>
            <a:pPr lvl="0" algn="ctr" defTabSz="914400">
              <a:defRPr/>
            </a:pPr>
            <a:r>
              <a:rPr kumimoji="0" lang="en-US" sz="15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Option</a:t>
            </a:r>
          </a:p>
        </p:txBody>
      </p:sp>
      <p:sp>
        <p:nvSpPr>
          <p:cNvPr id="5" name="Rectangle 4">
            <a:extLst>
              <a:ext uri="{FF2B5EF4-FFF2-40B4-BE49-F238E27FC236}">
                <a16:creationId xmlns:a16="http://schemas.microsoft.com/office/drawing/2014/main" id="{88FAEDAA-53A1-4BE9-A8C3-5B39DF40A61B}"/>
              </a:ext>
            </a:extLst>
          </p:cNvPr>
          <p:cNvSpPr/>
          <p:nvPr/>
        </p:nvSpPr>
        <p:spPr>
          <a:xfrm>
            <a:off x="468315" y="2443522"/>
            <a:ext cx="3448366"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Main 2.4 MV C = 0.5%</a:t>
            </a:r>
          </a:p>
        </p:txBody>
      </p:sp>
      <p:sp>
        <p:nvSpPr>
          <p:cNvPr id="7" name="Rectangle 6">
            <a:extLst>
              <a:ext uri="{FF2B5EF4-FFF2-40B4-BE49-F238E27FC236}">
                <a16:creationId xmlns:a16="http://schemas.microsoft.com/office/drawing/2014/main" id="{7DC08E8D-3422-47C9-AF5C-962AC82E3A2F}"/>
              </a:ext>
            </a:extLst>
          </p:cNvPr>
          <p:cNvSpPr/>
          <p:nvPr/>
        </p:nvSpPr>
        <p:spPr>
          <a:xfrm>
            <a:off x="468315" y="2844017"/>
            <a:ext cx="3448366"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Main 2.4 MV C = 100 %</a:t>
            </a:r>
          </a:p>
        </p:txBody>
      </p:sp>
      <p:sp>
        <p:nvSpPr>
          <p:cNvPr id="10" name="Rectangle 9">
            <a:extLst>
              <a:ext uri="{FF2B5EF4-FFF2-40B4-BE49-F238E27FC236}">
                <a16:creationId xmlns:a16="http://schemas.microsoft.com/office/drawing/2014/main" id="{BBF602F1-0952-4FCC-B72B-441CCB30E6E0}"/>
              </a:ext>
            </a:extLst>
          </p:cNvPr>
          <p:cNvSpPr/>
          <p:nvPr/>
        </p:nvSpPr>
        <p:spPr>
          <a:xfrm>
            <a:off x="468315" y="4324946"/>
            <a:ext cx="3448366"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Main 2.4 MV + HH 680 kV active NC</a:t>
            </a:r>
          </a:p>
        </p:txBody>
      </p:sp>
      <p:sp>
        <p:nvSpPr>
          <p:cNvPr id="11" name="Rectangle 10">
            <a:extLst>
              <a:ext uri="{FF2B5EF4-FFF2-40B4-BE49-F238E27FC236}">
                <a16:creationId xmlns:a16="http://schemas.microsoft.com/office/drawing/2014/main" id="{C9338AAC-0DCB-4C24-9499-5F7FD3D2C22C}"/>
              </a:ext>
            </a:extLst>
          </p:cNvPr>
          <p:cNvSpPr/>
          <p:nvPr/>
        </p:nvSpPr>
        <p:spPr>
          <a:xfrm>
            <a:off x="3962399" y="4324268"/>
            <a:ext cx="1525457"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3.6</a:t>
            </a:r>
          </a:p>
        </p:txBody>
      </p:sp>
      <p:sp>
        <p:nvSpPr>
          <p:cNvPr id="13" name="Rectangle 12">
            <a:extLst>
              <a:ext uri="{FF2B5EF4-FFF2-40B4-BE49-F238E27FC236}">
                <a16:creationId xmlns:a16="http://schemas.microsoft.com/office/drawing/2014/main" id="{35569404-2158-4BF7-9045-1199F425CB10}"/>
              </a:ext>
            </a:extLst>
          </p:cNvPr>
          <p:cNvSpPr/>
          <p:nvPr/>
        </p:nvSpPr>
        <p:spPr>
          <a:xfrm>
            <a:off x="468315" y="4725441"/>
            <a:ext cx="3448366"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Main 2.4 MV + HH 680 kV passive NC</a:t>
            </a:r>
          </a:p>
        </p:txBody>
      </p:sp>
      <p:sp>
        <p:nvSpPr>
          <p:cNvPr id="14" name="Rectangle 13">
            <a:extLst>
              <a:ext uri="{FF2B5EF4-FFF2-40B4-BE49-F238E27FC236}">
                <a16:creationId xmlns:a16="http://schemas.microsoft.com/office/drawing/2014/main" id="{AF94781E-C495-4300-965D-CF0E0A58F649}"/>
              </a:ext>
            </a:extLst>
          </p:cNvPr>
          <p:cNvSpPr/>
          <p:nvPr/>
        </p:nvSpPr>
        <p:spPr>
          <a:xfrm>
            <a:off x="3962399" y="4724537"/>
            <a:ext cx="1525457"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3.5</a:t>
            </a:r>
          </a:p>
        </p:txBody>
      </p:sp>
      <p:sp>
        <p:nvSpPr>
          <p:cNvPr id="15" name="Rectangle 14">
            <a:extLst>
              <a:ext uri="{FF2B5EF4-FFF2-40B4-BE49-F238E27FC236}">
                <a16:creationId xmlns:a16="http://schemas.microsoft.com/office/drawing/2014/main" id="{194860A8-9D11-417F-B8CA-B6A005C85991}"/>
              </a:ext>
            </a:extLst>
          </p:cNvPr>
          <p:cNvSpPr/>
          <p:nvPr/>
        </p:nvSpPr>
        <p:spPr>
          <a:xfrm>
            <a:off x="468315" y="5125934"/>
            <a:ext cx="3448366"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Main 2.4 MV + HH 722 kV passive SC</a:t>
            </a:r>
          </a:p>
        </p:txBody>
      </p:sp>
      <p:sp>
        <p:nvSpPr>
          <p:cNvPr id="16" name="Rectangle 15">
            <a:extLst>
              <a:ext uri="{FF2B5EF4-FFF2-40B4-BE49-F238E27FC236}">
                <a16:creationId xmlns:a16="http://schemas.microsoft.com/office/drawing/2014/main" id="{4F5270BF-0DF0-4C8E-BB1E-F320E2D98F76}"/>
              </a:ext>
            </a:extLst>
          </p:cNvPr>
          <p:cNvSpPr/>
          <p:nvPr/>
        </p:nvSpPr>
        <p:spPr>
          <a:xfrm>
            <a:off x="3962399" y="5124806"/>
            <a:ext cx="1525457"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5.4</a:t>
            </a:r>
          </a:p>
        </p:txBody>
      </p:sp>
      <p:sp>
        <p:nvSpPr>
          <p:cNvPr id="19" name="Rectangle 18">
            <a:extLst>
              <a:ext uri="{FF2B5EF4-FFF2-40B4-BE49-F238E27FC236}">
                <a16:creationId xmlns:a16="http://schemas.microsoft.com/office/drawing/2014/main" id="{5AB0C377-DD53-4126-8C47-B1382379DDE0}"/>
              </a:ext>
            </a:extLst>
          </p:cNvPr>
          <p:cNvSpPr/>
          <p:nvPr/>
        </p:nvSpPr>
        <p:spPr>
          <a:xfrm>
            <a:off x="3963035" y="2443296"/>
            <a:ext cx="1539980"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0.36 h</a:t>
            </a:r>
          </a:p>
        </p:txBody>
      </p:sp>
      <p:sp>
        <p:nvSpPr>
          <p:cNvPr id="20" name="Rectangle 19">
            <a:extLst>
              <a:ext uri="{FF2B5EF4-FFF2-40B4-BE49-F238E27FC236}">
                <a16:creationId xmlns:a16="http://schemas.microsoft.com/office/drawing/2014/main" id="{1442E3AE-14DB-4A91-B12B-6092CA890E76}"/>
              </a:ext>
            </a:extLst>
          </p:cNvPr>
          <p:cNvSpPr/>
          <p:nvPr/>
        </p:nvSpPr>
        <p:spPr>
          <a:xfrm>
            <a:off x="3963035" y="2843565"/>
            <a:ext cx="1539980"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3.4 h</a:t>
            </a: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A4346A9A-0795-48A6-9E66-F7BE5AEDD7E3}"/>
                  </a:ext>
                </a:extLst>
              </p:cNvPr>
              <p:cNvSpPr/>
              <p:nvPr/>
            </p:nvSpPr>
            <p:spPr>
              <a:xfrm>
                <a:off x="3963035" y="1783864"/>
                <a:ext cx="1539980" cy="619163"/>
              </a:xfrm>
              <a:prstGeom prst="rect">
                <a:avLst/>
              </a:prstGeom>
              <a:solidFill>
                <a:srgbClr val="01435B"/>
              </a:solidFill>
              <a:ln w="25400" cap="flat" cmpd="sng" algn="ctr">
                <a:noFill/>
                <a:prstDash val="solid"/>
              </a:ln>
              <a:effectLst/>
            </p:spPr>
            <p:txBody>
              <a:bodyPr rtlCol="0" anchor="ctr"/>
              <a:lstStyle/>
              <a:p>
                <a:pPr lvl="0" algn="ctr" defTabSz="914400">
                  <a:defRPr/>
                </a:pPr>
                <a14:m>
                  <m:oMath xmlns:m="http://schemas.openxmlformats.org/officeDocument/2006/math">
                    <m:sSub>
                      <m:sSubPr>
                        <m:ctrlPr>
                          <a:rPr lang="en-US" sz="1600" i="1" smtClean="0">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𝜏</m:t>
                        </m:r>
                      </m:e>
                      <m:sub>
                        <m:r>
                          <a:rPr lang="en-US" sz="1600" i="1">
                            <a:solidFill>
                              <a:schemeClr val="bg1"/>
                            </a:solidFill>
                            <a:latin typeface="Cambria Math" panose="02040503050406030204" pitchFamily="18" charset="0"/>
                          </a:rPr>
                          <m:t>𝑇</m:t>
                        </m:r>
                      </m:sub>
                    </m:sSub>
                    <m:r>
                      <a:rPr lang="en-US" sz="1600" i="1">
                        <a:solidFill>
                          <a:schemeClr val="bg1"/>
                        </a:solidFill>
                        <a:latin typeface="Cambria Math" panose="02040503050406030204" pitchFamily="18" charset="0"/>
                      </a:rPr>
                      <m:t> </m:t>
                    </m:r>
                  </m:oMath>
                </a14:m>
                <a:r>
                  <a:rPr lang="en-US" sz="1500" kern="0" dirty="0">
                    <a:solidFill>
                      <a:prstClr val="white"/>
                    </a:solidFill>
                    <a:latin typeface="Arial" panose="020B0604020202020204" pitchFamily="34" charset="0"/>
                    <a:cs typeface="Arial" panose="020B0604020202020204" pitchFamily="34" charset="0"/>
                  </a:rPr>
                  <a:t>UFP (0% gap)</a:t>
                </a:r>
                <a:endParaRPr kumimoji="0" lang="en-US" sz="15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mc:Choice>
        <mc:Fallback xmlns="">
          <p:sp>
            <p:nvSpPr>
              <p:cNvPr id="22" name="Rectangle 21">
                <a:extLst>
                  <a:ext uri="{FF2B5EF4-FFF2-40B4-BE49-F238E27FC236}">
                    <a16:creationId xmlns:a16="http://schemas.microsoft.com/office/drawing/2014/main" id="{A4346A9A-0795-48A6-9E66-F7BE5AEDD7E3}"/>
                  </a:ext>
                </a:extLst>
              </p:cNvPr>
              <p:cNvSpPr>
                <a:spLocks noRot="1" noChangeAspect="1" noMove="1" noResize="1" noEditPoints="1" noAdjustHandles="1" noChangeArrowheads="1" noChangeShapeType="1" noTextEdit="1"/>
              </p:cNvSpPr>
              <p:nvPr/>
            </p:nvSpPr>
            <p:spPr>
              <a:xfrm>
                <a:off x="3963035" y="1783864"/>
                <a:ext cx="1539980" cy="619163"/>
              </a:xfrm>
              <a:prstGeom prst="rect">
                <a:avLst/>
              </a:prstGeom>
              <a:blipFill>
                <a:blip r:embed="rId3"/>
                <a:stretch>
                  <a:fillRect b="-5941"/>
                </a:stretch>
              </a:blipFill>
              <a:ln w="25400" cap="flat" cmpd="sng" algn="ctr">
                <a:noFill/>
                <a:prstDash val="solid"/>
              </a:ln>
              <a:effectLst/>
            </p:spPr>
            <p:txBody>
              <a:bodyPr/>
              <a:lstStyle/>
              <a:p>
                <a:r>
                  <a:rPr lang="en-US">
                    <a:noFill/>
                  </a:rPr>
                  <a:t> </a:t>
                </a:r>
              </a:p>
            </p:txBody>
          </p:sp>
        </mc:Fallback>
      </mc:AlternateContent>
      <p:sp>
        <p:nvSpPr>
          <p:cNvPr id="27" name="Rectangle 26">
            <a:extLst>
              <a:ext uri="{FF2B5EF4-FFF2-40B4-BE49-F238E27FC236}">
                <a16:creationId xmlns:a16="http://schemas.microsoft.com/office/drawing/2014/main" id="{083DAF1D-545D-4217-95A2-AAE7DB335D7C}"/>
              </a:ext>
            </a:extLst>
          </p:cNvPr>
          <p:cNvSpPr/>
          <p:nvPr/>
        </p:nvSpPr>
        <p:spPr>
          <a:xfrm>
            <a:off x="5526192" y="4324268"/>
            <a:ext cx="1548000"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2.3</a:t>
            </a:r>
          </a:p>
        </p:txBody>
      </p:sp>
      <p:sp>
        <p:nvSpPr>
          <p:cNvPr id="29" name="Rectangle 28">
            <a:extLst>
              <a:ext uri="{FF2B5EF4-FFF2-40B4-BE49-F238E27FC236}">
                <a16:creationId xmlns:a16="http://schemas.microsoft.com/office/drawing/2014/main" id="{6EDD51E1-BB6F-44BB-B8EA-489AF3F5E889}"/>
              </a:ext>
            </a:extLst>
          </p:cNvPr>
          <p:cNvSpPr/>
          <p:nvPr/>
        </p:nvSpPr>
        <p:spPr>
          <a:xfrm>
            <a:off x="5526192" y="4724537"/>
            <a:ext cx="1548000"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2.8</a:t>
            </a:r>
          </a:p>
        </p:txBody>
      </p:sp>
      <p:sp>
        <p:nvSpPr>
          <p:cNvPr id="30" name="Rectangle 29">
            <a:extLst>
              <a:ext uri="{FF2B5EF4-FFF2-40B4-BE49-F238E27FC236}">
                <a16:creationId xmlns:a16="http://schemas.microsoft.com/office/drawing/2014/main" id="{A8FFB272-1237-4273-8E0A-8FBE845EDC1E}"/>
              </a:ext>
            </a:extLst>
          </p:cNvPr>
          <p:cNvSpPr/>
          <p:nvPr/>
        </p:nvSpPr>
        <p:spPr>
          <a:xfrm>
            <a:off x="5526192" y="5124806"/>
            <a:ext cx="1548000" cy="360000"/>
          </a:xfrm>
          <a:prstGeom prst="rect">
            <a:avLst/>
          </a:prstGeom>
          <a:solidFill>
            <a:srgbClr val="F7FAFF"/>
          </a:solidFill>
          <a:ln w="25400" cap="flat" cmpd="sng" algn="ctr">
            <a:noFill/>
            <a:prstDash val="solid"/>
          </a:ln>
          <a:effectLst/>
        </p:spPr>
        <p:txBody>
          <a:bodyPr rtlCol="0" anchor="ctr"/>
          <a:lstStyle/>
          <a:p>
            <a:pPr algn="ctr" defTabSz="914400"/>
            <a:r>
              <a:rPr lang="es-ES" sz="1500" kern="0" dirty="0">
                <a:solidFill>
                  <a:sysClr val="windowText" lastClr="000000"/>
                </a:solidFill>
                <a:latin typeface="Arial" panose="020B0604020202020204" pitchFamily="34" charset="0"/>
                <a:cs typeface="Arial" panose="020B0604020202020204" pitchFamily="34" charset="0"/>
              </a:rPr>
              <a:t>3.8</a:t>
            </a: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95DE32F1-C0FF-4FDD-B4A4-66DB2AF99F1A}"/>
              </a:ext>
            </a:extLst>
          </p:cNvPr>
          <p:cNvSpPr/>
          <p:nvPr/>
        </p:nvSpPr>
        <p:spPr>
          <a:xfrm>
            <a:off x="7112526" y="4324268"/>
            <a:ext cx="1548000"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1.9</a:t>
            </a:r>
          </a:p>
        </p:txBody>
      </p:sp>
      <p:sp>
        <p:nvSpPr>
          <p:cNvPr id="41" name="Rectangle 40">
            <a:extLst>
              <a:ext uri="{FF2B5EF4-FFF2-40B4-BE49-F238E27FC236}">
                <a16:creationId xmlns:a16="http://schemas.microsoft.com/office/drawing/2014/main" id="{5438170F-346A-4D31-BFCD-CD533F78BE59}"/>
              </a:ext>
            </a:extLst>
          </p:cNvPr>
          <p:cNvSpPr/>
          <p:nvPr/>
        </p:nvSpPr>
        <p:spPr>
          <a:xfrm>
            <a:off x="7112526" y="4724537"/>
            <a:ext cx="1548000" cy="360000"/>
          </a:xfrm>
          <a:prstGeom prst="rect">
            <a:avLst/>
          </a:prstGeom>
          <a:solidFill>
            <a:srgbClr val="F7FAFF"/>
          </a:solidFill>
          <a:ln w="25400" cap="flat" cmpd="sng" algn="ctr">
            <a:noFill/>
            <a:prstDash val="solid"/>
          </a:ln>
          <a:effectLst/>
        </p:spPr>
        <p:txBody>
          <a:bodyPr rtlCol="0" anchor="ctr"/>
          <a:lstStyle/>
          <a:p>
            <a:pPr algn="ctr" defTabSz="914400"/>
            <a:r>
              <a:rPr lang="es-ES" sz="1500" kern="0" dirty="0">
                <a:solidFill>
                  <a:sysClr val="windowText" lastClr="000000"/>
                </a:solidFill>
                <a:latin typeface="Arial" panose="020B0604020202020204" pitchFamily="34" charset="0"/>
                <a:cs typeface="Arial" panose="020B0604020202020204" pitchFamily="34" charset="0"/>
              </a:rPr>
              <a:t>2.2</a:t>
            </a: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340D3D18-E355-466A-A9FC-670CD9F37B60}"/>
              </a:ext>
            </a:extLst>
          </p:cNvPr>
          <p:cNvSpPr/>
          <p:nvPr/>
        </p:nvSpPr>
        <p:spPr>
          <a:xfrm>
            <a:off x="7112526" y="5124806"/>
            <a:ext cx="1548000" cy="360000"/>
          </a:xfrm>
          <a:prstGeom prst="rect">
            <a:avLst/>
          </a:prstGeom>
          <a:solidFill>
            <a:srgbClr val="F7FAFF"/>
          </a:solidFill>
          <a:ln w="25400" cap="flat" cmpd="sng" algn="ctr">
            <a:noFill/>
            <a:prstDash val="solid"/>
          </a:ln>
          <a:effectLst/>
        </p:spPr>
        <p:txBody>
          <a:bodyPr rtlCol="0" anchor="ctr"/>
          <a:lstStyle/>
          <a:p>
            <a:pPr algn="ctr" defTabSz="914400"/>
            <a:r>
              <a:rPr lang="es-ES" sz="1500" kern="0" dirty="0">
                <a:solidFill>
                  <a:sysClr val="windowText" lastClr="000000"/>
                </a:solidFill>
                <a:latin typeface="Arial" panose="020B0604020202020204" pitchFamily="34" charset="0"/>
                <a:cs typeface="Arial" panose="020B0604020202020204" pitchFamily="34" charset="0"/>
              </a:rPr>
              <a:t>2.8</a:t>
            </a: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E56882A0-D21B-4BCC-9FE7-09F3B203FFC8}"/>
              </a:ext>
            </a:extLst>
          </p:cNvPr>
          <p:cNvSpPr/>
          <p:nvPr/>
        </p:nvSpPr>
        <p:spPr>
          <a:xfrm>
            <a:off x="468315" y="3655862"/>
            <a:ext cx="3448366" cy="619200"/>
          </a:xfrm>
          <a:prstGeom prst="rect">
            <a:avLst/>
          </a:prstGeom>
          <a:solidFill>
            <a:srgbClr val="01435B"/>
          </a:solidFill>
          <a:ln w="25400" cap="flat" cmpd="sng" algn="ctr">
            <a:noFill/>
            <a:prstDash val="solid"/>
          </a:ln>
          <a:effectLst/>
        </p:spPr>
        <p:txBody>
          <a:bodyPr rtlCol="0" anchor="ctr"/>
          <a:lstStyle/>
          <a:p>
            <a:pPr lvl="0" algn="ctr" defTabSz="914400">
              <a:defRPr/>
            </a:pPr>
            <a:r>
              <a:rPr kumimoji="0" lang="en-US" sz="15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Option</a:t>
            </a:r>
          </a:p>
        </p:txBody>
      </p:sp>
      <p:sp>
        <p:nvSpPr>
          <p:cNvPr id="56" name="Rectangle 55">
            <a:extLst>
              <a:ext uri="{FF2B5EF4-FFF2-40B4-BE49-F238E27FC236}">
                <a16:creationId xmlns:a16="http://schemas.microsoft.com/office/drawing/2014/main" id="{D4C65BA5-822F-402C-8113-106A7F32A957}"/>
              </a:ext>
            </a:extLst>
          </p:cNvPr>
          <p:cNvSpPr/>
          <p:nvPr/>
        </p:nvSpPr>
        <p:spPr>
          <a:xfrm>
            <a:off x="3962399" y="3655862"/>
            <a:ext cx="1525457" cy="619200"/>
          </a:xfrm>
          <a:prstGeom prst="rect">
            <a:avLst/>
          </a:prstGeom>
          <a:solidFill>
            <a:srgbClr val="01435B"/>
          </a:solidFill>
          <a:ln w="25400" cap="flat" cmpd="sng" algn="ctr">
            <a:noFill/>
            <a:prstDash val="solid"/>
          </a:ln>
          <a:effectLst/>
        </p:spPr>
        <p:txBody>
          <a:bodyPr rtlCol="0" anchor="ctr"/>
          <a:lstStyle/>
          <a:p>
            <a:pPr lvl="0" algn="ctr" defTabSz="914400">
              <a:defRPr/>
            </a:pPr>
            <a:r>
              <a:rPr lang="en-US" sz="1500" kern="0" dirty="0">
                <a:solidFill>
                  <a:prstClr val="white"/>
                </a:solidFill>
                <a:latin typeface="Arial" panose="020B0604020202020204" pitchFamily="34" charset="0"/>
                <a:cs typeface="Arial" panose="020B0604020202020204" pitchFamily="34" charset="0"/>
              </a:rPr>
              <a:t>u 0% gap</a:t>
            </a:r>
            <a:endParaRPr kumimoji="0" lang="en-US" sz="15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0A32615C-2C5A-4308-8B70-1C44841B6A20}"/>
              </a:ext>
            </a:extLst>
          </p:cNvPr>
          <p:cNvSpPr/>
          <p:nvPr/>
        </p:nvSpPr>
        <p:spPr>
          <a:xfrm>
            <a:off x="5526192" y="3655862"/>
            <a:ext cx="1548000" cy="619200"/>
          </a:xfrm>
          <a:prstGeom prst="rect">
            <a:avLst/>
          </a:prstGeom>
          <a:solidFill>
            <a:srgbClr val="01435B"/>
          </a:solidFill>
          <a:ln w="25400" cap="flat" cmpd="sng" algn="ctr">
            <a:noFill/>
            <a:prstDash val="solid"/>
          </a:ln>
          <a:effectLst/>
        </p:spPr>
        <p:txBody>
          <a:bodyPr rtlCol="0" anchor="ctr"/>
          <a:lstStyle/>
          <a:p>
            <a:pPr lvl="0" algn="ctr" defTabSz="914400">
              <a:defRPr/>
            </a:pPr>
            <a:r>
              <a:rPr lang="en-US" sz="1500" kern="0" dirty="0">
                <a:solidFill>
                  <a:prstClr val="white"/>
                </a:solidFill>
                <a:latin typeface="Arial" panose="020B0604020202020204" pitchFamily="34" charset="0"/>
                <a:cs typeface="Arial" panose="020B0604020202020204" pitchFamily="34" charset="0"/>
              </a:rPr>
              <a:t>u 2% gap</a:t>
            </a:r>
            <a:endParaRPr kumimoji="0" lang="en-US" sz="15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0E13E949-9228-48AC-B176-53E7F7070D72}"/>
              </a:ext>
            </a:extLst>
          </p:cNvPr>
          <p:cNvSpPr/>
          <p:nvPr/>
        </p:nvSpPr>
        <p:spPr>
          <a:xfrm>
            <a:off x="7112526" y="3655862"/>
            <a:ext cx="1548000" cy="619200"/>
          </a:xfrm>
          <a:prstGeom prst="rect">
            <a:avLst/>
          </a:prstGeom>
          <a:solidFill>
            <a:srgbClr val="01435B"/>
          </a:solidFill>
          <a:ln w="25400" cap="flat" cmpd="sng" algn="ctr">
            <a:noFill/>
            <a:prstDash val="solid"/>
          </a:ln>
          <a:effectLst/>
        </p:spPr>
        <p:txBody>
          <a:bodyPr rtlCol="0" anchor="ctr"/>
          <a:lstStyle/>
          <a:p>
            <a:pPr lvl="0" algn="ctr" defTabSz="914400">
              <a:defRPr/>
            </a:pPr>
            <a:r>
              <a:rPr lang="en-US" sz="1500" kern="0" dirty="0">
                <a:solidFill>
                  <a:prstClr val="white"/>
                </a:solidFill>
                <a:latin typeface="Arial" panose="020B0604020202020204" pitchFamily="34" charset="0"/>
                <a:cs typeface="Arial" panose="020B0604020202020204" pitchFamily="34" charset="0"/>
              </a:rPr>
              <a:t>u 5% gap</a:t>
            </a:r>
            <a:endParaRPr kumimoji="0" lang="en-US" sz="15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C470DF0B-BB3C-437C-AE81-FEBFE3A566C3}"/>
                  </a:ext>
                </a:extLst>
              </p:cNvPr>
              <p:cNvSpPr/>
              <p:nvPr/>
            </p:nvSpPr>
            <p:spPr>
              <a:xfrm>
                <a:off x="5676900" y="1630120"/>
                <a:ext cx="2998783" cy="1550987"/>
              </a:xfrm>
              <a:prstGeom prst="rect">
                <a:avLst/>
              </a:prstGeom>
            </p:spPr>
            <p:txBody>
              <a:bodyPr wrap="square">
                <a:noAutofit/>
              </a:bodyPr>
              <a:lstStyle/>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At least </a:t>
                </a:r>
                <a:r>
                  <a:rPr lang="en-US" sz="1500" b="1" dirty="0">
                    <a:solidFill>
                      <a:prstClr val="black"/>
                    </a:solidFill>
                    <a:latin typeface="Arial" panose="020B0604020202020204" pitchFamily="34" charset="0"/>
                    <a:cs typeface="Arial" panose="020B0604020202020204" pitchFamily="34" charset="0"/>
                  </a:rPr>
                  <a:t>10 h of Touschek lifetime </a:t>
                </a:r>
                <a:r>
                  <a:rPr lang="en-US" sz="1500" dirty="0">
                    <a:solidFill>
                      <a:prstClr val="black"/>
                    </a:solidFill>
                    <a:latin typeface="Arial" panose="020B0604020202020204" pitchFamily="34" charset="0"/>
                    <a:cs typeface="Arial" panose="020B0604020202020204" pitchFamily="34" charset="0"/>
                  </a:rPr>
                  <a:t>(</a:t>
                </a:r>
                <a14:m>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𝜏</m:t>
                        </m:r>
                      </m:e>
                      <m:sub>
                        <m:r>
                          <a:rPr lang="en-US" sz="1400" i="1">
                            <a:solidFill>
                              <a:schemeClr val="tx1"/>
                            </a:solidFill>
                            <a:latin typeface="Cambria Math" panose="02040503050406030204" pitchFamily="18" charset="0"/>
                          </a:rPr>
                          <m:t>𝑇</m:t>
                        </m:r>
                      </m:sub>
                    </m:sSub>
                  </m:oMath>
                </a14:m>
                <a:r>
                  <a:rPr lang="en-US" sz="1500" dirty="0">
                    <a:solidFill>
                      <a:prstClr val="black"/>
                    </a:solidFill>
                    <a:latin typeface="Arial" panose="020B0604020202020204" pitchFamily="34" charset="0"/>
                    <a:cs typeface="Arial" panose="020B0604020202020204" pitchFamily="34" charset="0"/>
                  </a:rPr>
                  <a:t>) are desired for a reasonable reliability and life expectancy of the injection system </a:t>
                </a:r>
                <a:r>
                  <a:rPr lang="es-ES" sz="1500" dirty="0">
                    <a:solidFill>
                      <a:prstClr val="black"/>
                    </a:solidFill>
                    <a:latin typeface="Arial" panose="020B0604020202020204" pitchFamily="34" charset="0"/>
                    <a:cs typeface="Arial" panose="020B0604020202020204" pitchFamily="34" charset="0"/>
                  </a:rPr>
                  <a:t>( around u = 3)</a:t>
                </a:r>
                <a:r>
                  <a:rPr lang="en-US" sz="1500" dirty="0">
                    <a:solidFill>
                      <a:prstClr val="black"/>
                    </a:solidFill>
                    <a:latin typeface="Arial" panose="020B0604020202020204" pitchFamily="34" charset="0"/>
                    <a:cs typeface="Arial" panose="020B0604020202020204" pitchFamily="34" charset="0"/>
                  </a:rPr>
                  <a:t> </a:t>
                </a:r>
              </a:p>
            </p:txBody>
          </p:sp>
        </mc:Choice>
        <mc:Fallback xmlns="">
          <p:sp>
            <p:nvSpPr>
              <p:cNvPr id="62" name="Rectangle 61">
                <a:extLst>
                  <a:ext uri="{FF2B5EF4-FFF2-40B4-BE49-F238E27FC236}">
                    <a16:creationId xmlns:a16="http://schemas.microsoft.com/office/drawing/2014/main" id="{C470DF0B-BB3C-437C-AE81-FEBFE3A566C3}"/>
                  </a:ext>
                </a:extLst>
              </p:cNvPr>
              <p:cNvSpPr>
                <a:spLocks noRot="1" noChangeAspect="1" noMove="1" noResize="1" noEditPoints="1" noAdjustHandles="1" noChangeArrowheads="1" noChangeShapeType="1" noTextEdit="1"/>
              </p:cNvSpPr>
              <p:nvPr/>
            </p:nvSpPr>
            <p:spPr>
              <a:xfrm>
                <a:off x="5676900" y="1630120"/>
                <a:ext cx="2998783" cy="1550987"/>
              </a:xfrm>
              <a:prstGeom prst="rect">
                <a:avLst/>
              </a:prstGeom>
              <a:blipFill>
                <a:blip r:embed="rId4"/>
                <a:stretch>
                  <a:fillRect l="-610" r="-407" b="-10980"/>
                </a:stretch>
              </a:blipFill>
            </p:spPr>
            <p:txBody>
              <a:bodyPr/>
              <a:lstStyle/>
              <a:p>
                <a:r>
                  <a:rPr lang="en-US">
                    <a:noFill/>
                  </a:rPr>
                  <a:t> </a:t>
                </a:r>
              </a:p>
            </p:txBody>
          </p:sp>
        </mc:Fallback>
      </mc:AlternateContent>
    </p:spTree>
    <p:extLst>
      <p:ext uri="{BB962C8B-B14F-4D97-AF65-F5344CB8AC3E}">
        <p14:creationId xmlns:p14="http://schemas.microsoft.com/office/powerpoint/2010/main" val="501781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9CBDE0-345C-4207-9036-DB9731E57F7E}"/>
              </a:ext>
            </a:extLst>
          </p:cNvPr>
          <p:cNvSpPr>
            <a:spLocks noGrp="1"/>
          </p:cNvSpPr>
          <p:nvPr>
            <p:ph type="title"/>
          </p:nvPr>
        </p:nvSpPr>
        <p:spPr>
          <a:xfrm>
            <a:off x="1473902" y="387687"/>
            <a:ext cx="6196195" cy="645691"/>
          </a:xfrm>
        </p:spPr>
        <p:txBody>
          <a:bodyPr/>
          <a:lstStyle/>
          <a:p>
            <a:pPr algn="ctr"/>
            <a:r>
              <a:rPr lang="en-US" b="1" dirty="0">
                <a:solidFill>
                  <a:schemeClr val="tx1"/>
                </a:solidFill>
              </a:rPr>
              <a:t>OUTLINE</a:t>
            </a:r>
          </a:p>
        </p:txBody>
      </p:sp>
      <p:sp>
        <p:nvSpPr>
          <p:cNvPr id="4" name="Rectangle 3">
            <a:extLst>
              <a:ext uri="{FF2B5EF4-FFF2-40B4-BE49-F238E27FC236}">
                <a16:creationId xmlns:a16="http://schemas.microsoft.com/office/drawing/2014/main" id="{6B1835C6-65D6-438C-B39D-0754D881E813}"/>
              </a:ext>
            </a:extLst>
          </p:cNvPr>
          <p:cNvSpPr/>
          <p:nvPr/>
        </p:nvSpPr>
        <p:spPr>
          <a:xfrm>
            <a:off x="468313" y="2008218"/>
            <a:ext cx="8207376" cy="2379049"/>
          </a:xfrm>
          <a:prstGeom prst="rect">
            <a:avLst/>
          </a:prstGeom>
        </p:spPr>
        <p:txBody>
          <a:bodyPr wrap="square">
            <a:spAutoFit/>
          </a:bodyPr>
          <a:lstStyle/>
          <a:p>
            <a:pPr marL="285750" indent="-285750" algn="just">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ALBA-II storage ring &amp; HC motivation</a:t>
            </a:r>
          </a:p>
          <a:p>
            <a:pPr marL="285750" indent="-285750" algn="just">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Current RF baseline parameters</a:t>
            </a:r>
          </a:p>
          <a:p>
            <a:pPr marL="285750" indent="-285750" algn="just">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General considerations</a:t>
            </a:r>
          </a:p>
          <a:p>
            <a:pPr marL="285750" indent="-285750" algn="just">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Baseline - NC active HC simulations</a:t>
            </a:r>
          </a:p>
          <a:p>
            <a:pPr marL="285750" indent="-285750" algn="just">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Compared alternatives - NC/SC passive </a:t>
            </a:r>
          </a:p>
          <a:p>
            <a:pPr marL="285750" indent="-285750" algn="just">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Summary and conclusions</a:t>
            </a:r>
          </a:p>
        </p:txBody>
      </p:sp>
      <p:pic>
        <p:nvPicPr>
          <p:cNvPr id="3" name="Picture 2">
            <a:extLst>
              <a:ext uri="{FF2B5EF4-FFF2-40B4-BE49-F238E27FC236}">
                <a16:creationId xmlns:a16="http://schemas.microsoft.com/office/drawing/2014/main" id="{27C2A459-011F-4540-9C46-13C9AF012F4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5685219" y="1808164"/>
            <a:ext cx="2676144" cy="2779158"/>
          </a:xfrm>
          <a:prstGeom prst="rect">
            <a:avLst/>
          </a:prstGeom>
        </p:spPr>
      </p:pic>
      <p:sp>
        <p:nvSpPr>
          <p:cNvPr id="2" name="Rectangle 1">
            <a:extLst>
              <a:ext uri="{FF2B5EF4-FFF2-40B4-BE49-F238E27FC236}">
                <a16:creationId xmlns:a16="http://schemas.microsoft.com/office/drawing/2014/main" id="{A5CF501A-7E1F-4C05-8F1F-66D238068B38}"/>
              </a:ext>
            </a:extLst>
          </p:cNvPr>
          <p:cNvSpPr/>
          <p:nvPr/>
        </p:nvSpPr>
        <p:spPr>
          <a:xfrm>
            <a:off x="5314347" y="4692997"/>
            <a:ext cx="3417888" cy="369332"/>
          </a:xfrm>
          <a:prstGeom prst="rect">
            <a:avLst/>
          </a:prstGeom>
        </p:spPr>
        <p:txBody>
          <a:bodyPr wrap="square">
            <a:spAutoFit/>
          </a:bodyPr>
          <a:lstStyle/>
          <a:p>
            <a:pPr algn="ctr"/>
            <a:r>
              <a:rPr lang="en-US" dirty="0"/>
              <a:t>ALBA Active Harmonic EU Cavity</a:t>
            </a:r>
          </a:p>
        </p:txBody>
      </p:sp>
    </p:spTree>
    <p:extLst>
      <p:ext uri="{BB962C8B-B14F-4D97-AF65-F5344CB8AC3E}">
        <p14:creationId xmlns:p14="http://schemas.microsoft.com/office/powerpoint/2010/main" val="4073454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9CBDE0-345C-4207-9036-DB9731E57F7E}"/>
              </a:ext>
            </a:extLst>
          </p:cNvPr>
          <p:cNvSpPr>
            <a:spLocks noGrp="1"/>
          </p:cNvSpPr>
          <p:nvPr>
            <p:ph type="title"/>
          </p:nvPr>
        </p:nvSpPr>
        <p:spPr>
          <a:xfrm>
            <a:off x="1473902" y="387687"/>
            <a:ext cx="7946323" cy="645691"/>
          </a:xfrm>
        </p:spPr>
        <p:txBody>
          <a:bodyPr/>
          <a:lstStyle/>
          <a:p>
            <a:pPr algn="ctr"/>
            <a:r>
              <a:rPr lang="en-US" b="1" dirty="0">
                <a:solidFill>
                  <a:schemeClr val="tx1"/>
                </a:solidFill>
              </a:rPr>
              <a:t>SUMMARY AND CONCLUSIONS</a:t>
            </a:r>
          </a:p>
        </p:txBody>
      </p:sp>
      <p:sp>
        <p:nvSpPr>
          <p:cNvPr id="3" name="Rectangle 2">
            <a:extLst>
              <a:ext uri="{FF2B5EF4-FFF2-40B4-BE49-F238E27FC236}">
                <a16:creationId xmlns:a16="http://schemas.microsoft.com/office/drawing/2014/main" id="{B1BD1929-E4F1-4815-803C-012AC9AB5E2E}"/>
              </a:ext>
            </a:extLst>
          </p:cNvPr>
          <p:cNvSpPr/>
          <p:nvPr/>
        </p:nvSpPr>
        <p:spPr>
          <a:xfrm>
            <a:off x="468312" y="1773238"/>
            <a:ext cx="8207376" cy="4618038"/>
          </a:xfrm>
          <a:prstGeom prst="rect">
            <a:avLst/>
          </a:prstGeom>
        </p:spPr>
        <p:txBody>
          <a:bodyPr wrap="square">
            <a:noAutofit/>
          </a:bodyPr>
          <a:lstStyle/>
          <a:p>
            <a:pPr marL="285750" indent="-285750">
              <a:lnSpc>
                <a:spcPct val="140000"/>
              </a:lnSpc>
              <a:spcBef>
                <a:spcPts val="600"/>
              </a:spcBef>
              <a:buClr>
                <a:schemeClr val="tx1"/>
              </a:buClr>
              <a:buFont typeface="Wingdings" panose="05000000000000000000" pitchFamily="2" charset="2"/>
              <a:buChar char="§"/>
              <a:defRPr/>
            </a:pPr>
            <a:endParaRPr lang="en-US" sz="1500" dirty="0">
              <a:solidFill>
                <a:prstClr val="black"/>
              </a:solidFill>
              <a:latin typeface="Arial" panose="020B0604020202020204" pitchFamily="34" charset="0"/>
              <a:cs typeface="Arial" panose="020B0604020202020204" pitchFamily="34" charset="0"/>
            </a:endParaRPr>
          </a:p>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For the time being, the designed active cavity would reach around a 94% of the optimal voltage, yielding around a </a:t>
            </a:r>
            <a:r>
              <a:rPr lang="en-US" sz="1500" b="1" dirty="0">
                <a:solidFill>
                  <a:prstClr val="black"/>
                </a:solidFill>
                <a:latin typeface="Arial" panose="020B0604020202020204" pitchFamily="34" charset="0"/>
                <a:cs typeface="Arial" panose="020B0604020202020204" pitchFamily="34" charset="0"/>
              </a:rPr>
              <a:t>3.6 bunch lengthening factor </a:t>
            </a:r>
            <a:r>
              <a:rPr lang="en-US" sz="1500" dirty="0">
                <a:solidFill>
                  <a:prstClr val="black"/>
                </a:solidFill>
                <a:latin typeface="Arial" panose="020B0604020202020204" pitchFamily="34" charset="0"/>
                <a:cs typeface="Arial" panose="020B0604020202020204" pitchFamily="34" charset="0"/>
              </a:rPr>
              <a:t>in full filling pattern</a:t>
            </a:r>
          </a:p>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The transient beam loading effect is specially dramatic in the case of active harmonic cavities, reducing its lengthening performance in almost around a 46% with a 5% gap</a:t>
            </a:r>
          </a:p>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It is mandatory to </a:t>
            </a:r>
            <a:r>
              <a:rPr lang="en-US" sz="1500" b="1" dirty="0">
                <a:solidFill>
                  <a:prstClr val="black"/>
                </a:solidFill>
                <a:latin typeface="Arial" panose="020B0604020202020204" pitchFamily="34" charset="0"/>
                <a:cs typeface="Arial" panose="020B0604020202020204" pitchFamily="34" charset="0"/>
              </a:rPr>
              <a:t>further study the potential capability</a:t>
            </a:r>
            <a:r>
              <a:rPr lang="en-US" sz="1500" dirty="0">
                <a:solidFill>
                  <a:prstClr val="black"/>
                </a:solidFill>
                <a:latin typeface="Arial" panose="020B0604020202020204" pitchFamily="34" charset="0"/>
                <a:cs typeface="Arial" panose="020B0604020202020204" pitchFamily="34" charset="0"/>
              </a:rPr>
              <a:t> of the harmonic cavity </a:t>
            </a:r>
            <a:r>
              <a:rPr lang="es-ES" sz="1500" dirty="0">
                <a:solidFill>
                  <a:prstClr val="black"/>
                </a:solidFill>
                <a:latin typeface="Arial" panose="020B0604020202020204" pitchFamily="34" charset="0"/>
                <a:cs typeface="Arial" panose="020B0604020202020204" pitchFamily="34" charset="0"/>
              </a:rPr>
              <a:t>(</a:t>
            </a:r>
            <a:r>
              <a:rPr lang="en-US" sz="1500" dirty="0">
                <a:solidFill>
                  <a:prstClr val="black"/>
                </a:solidFill>
                <a:latin typeface="Arial" panose="020B0604020202020204" pitchFamily="34" charset="0"/>
                <a:cs typeface="Arial" panose="020B0604020202020204" pitchFamily="34" charset="0"/>
              </a:rPr>
              <a:t>altogether with the main one) of mitigating the transient beam loading effect and the beam instabilities by means of the </a:t>
            </a:r>
            <a:r>
              <a:rPr lang="en-US" sz="1500" b="1" dirty="0">
                <a:solidFill>
                  <a:prstClr val="black"/>
                </a:solidFill>
                <a:latin typeface="Arial" panose="020B0604020202020204" pitchFamily="34" charset="0"/>
                <a:cs typeface="Arial" panose="020B0604020202020204" pitchFamily="34" charset="0"/>
              </a:rPr>
              <a:t>LLRF</a:t>
            </a:r>
          </a:p>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Using the designed cavity in passive mode is also viable from the beam dynamics point of view</a:t>
            </a:r>
          </a:p>
        </p:txBody>
      </p:sp>
    </p:spTree>
    <p:extLst>
      <p:ext uri="{BB962C8B-B14F-4D97-AF65-F5344CB8AC3E}">
        <p14:creationId xmlns:p14="http://schemas.microsoft.com/office/powerpoint/2010/main" val="1191894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9CBDE0-345C-4207-9036-DB9731E57F7E}"/>
              </a:ext>
            </a:extLst>
          </p:cNvPr>
          <p:cNvSpPr>
            <a:spLocks noGrp="1"/>
          </p:cNvSpPr>
          <p:nvPr>
            <p:ph type="title"/>
          </p:nvPr>
        </p:nvSpPr>
        <p:spPr>
          <a:xfrm>
            <a:off x="865539" y="2397462"/>
            <a:ext cx="7412923" cy="645691"/>
          </a:xfrm>
        </p:spPr>
        <p:txBody>
          <a:bodyPr/>
          <a:lstStyle/>
          <a:p>
            <a:pPr algn="ctr"/>
            <a:r>
              <a:rPr lang="en-US" b="1" dirty="0">
                <a:solidFill>
                  <a:schemeClr val="tx1"/>
                </a:solidFill>
              </a:rPr>
              <a:t>THANK YOU FOR YOUR ATTENTION</a:t>
            </a:r>
            <a:br>
              <a:rPr lang="en-US" b="1" dirty="0">
                <a:solidFill>
                  <a:schemeClr val="tx1"/>
                </a:solidFill>
              </a:rPr>
            </a:br>
            <a:endParaRPr lang="en-US" b="1" dirty="0">
              <a:solidFill>
                <a:schemeClr val="tx1"/>
              </a:solidFill>
            </a:endParaRPr>
          </a:p>
        </p:txBody>
      </p:sp>
      <p:sp>
        <p:nvSpPr>
          <p:cNvPr id="5" name="Title 8">
            <a:extLst>
              <a:ext uri="{FF2B5EF4-FFF2-40B4-BE49-F238E27FC236}">
                <a16:creationId xmlns:a16="http://schemas.microsoft.com/office/drawing/2014/main" id="{452B5E3B-5716-4379-8CC9-C8DEE24A3E94}"/>
              </a:ext>
            </a:extLst>
          </p:cNvPr>
          <p:cNvSpPr txBox="1">
            <a:spLocks/>
          </p:cNvSpPr>
          <p:nvPr/>
        </p:nvSpPr>
        <p:spPr>
          <a:xfrm>
            <a:off x="762748" y="3245187"/>
            <a:ext cx="7618504" cy="841038"/>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pPr algn="ctr">
              <a:lnSpc>
                <a:spcPct val="100000"/>
              </a:lnSpc>
            </a:pPr>
            <a:r>
              <a:rPr lang="en-US" sz="2400" dirty="0">
                <a:solidFill>
                  <a:schemeClr val="tx1"/>
                </a:solidFill>
              </a:rPr>
              <a:t>And many thanks to T. Olsson and S. Wang from Diamond for their support on Elegant simulations</a:t>
            </a:r>
            <a:br>
              <a:rPr lang="en-US" sz="2400" dirty="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479623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6A47-0BF6-4B74-8DDF-41BEBE72F298}"/>
              </a:ext>
            </a:extLst>
          </p:cNvPr>
          <p:cNvSpPr>
            <a:spLocks noGrp="1"/>
          </p:cNvSpPr>
          <p:nvPr>
            <p:ph type="title"/>
          </p:nvPr>
        </p:nvSpPr>
        <p:spPr/>
        <p:txBody>
          <a:bodyPr/>
          <a:lstStyle/>
          <a:p>
            <a:r>
              <a:rPr lang="en-US" dirty="0"/>
              <a:t>COMMENT TALK - HC SIMULATIONS FOR ALBA-II</a:t>
            </a:r>
          </a:p>
        </p:txBody>
      </p:sp>
      <p:sp>
        <p:nvSpPr>
          <p:cNvPr id="3" name="Text Placeholder 2">
            <a:extLst>
              <a:ext uri="{FF2B5EF4-FFF2-40B4-BE49-F238E27FC236}">
                <a16:creationId xmlns:a16="http://schemas.microsoft.com/office/drawing/2014/main" id="{63157223-703E-4C72-9286-77410DC4D210}"/>
              </a:ext>
            </a:extLst>
          </p:cNvPr>
          <p:cNvSpPr>
            <a:spLocks noGrp="1"/>
          </p:cNvSpPr>
          <p:nvPr>
            <p:ph type="body" sz="quarter" idx="10"/>
          </p:nvPr>
        </p:nvSpPr>
        <p:spPr/>
        <p:txBody>
          <a:bodyPr/>
          <a:lstStyle/>
          <a:p>
            <a:r>
              <a:rPr lang="en-US" dirty="0"/>
              <a:t>Ignasi Bellafont</a:t>
            </a:r>
          </a:p>
        </p:txBody>
      </p:sp>
      <p:sp>
        <p:nvSpPr>
          <p:cNvPr id="4" name="Text Placeholder 3">
            <a:extLst>
              <a:ext uri="{FF2B5EF4-FFF2-40B4-BE49-F238E27FC236}">
                <a16:creationId xmlns:a16="http://schemas.microsoft.com/office/drawing/2014/main" id="{8B436713-E803-4118-8518-45AA9B85660D}"/>
              </a:ext>
            </a:extLst>
          </p:cNvPr>
          <p:cNvSpPr>
            <a:spLocks noGrp="1"/>
          </p:cNvSpPr>
          <p:nvPr>
            <p:ph type="body" sz="quarter" idx="11"/>
          </p:nvPr>
        </p:nvSpPr>
        <p:spPr>
          <a:xfrm>
            <a:off x="1220789" y="4783138"/>
            <a:ext cx="4027486" cy="798512"/>
          </a:xfrm>
        </p:spPr>
        <p:txBody>
          <a:bodyPr/>
          <a:lstStyle/>
          <a:p>
            <a:r>
              <a:rPr lang="en-US" sz="1800" b="1" dirty="0">
                <a:solidFill>
                  <a:schemeClr val="tx1"/>
                </a:solidFill>
              </a:rPr>
              <a:t>HarmonLIP 2022 </a:t>
            </a:r>
            <a:r>
              <a:rPr lang="en-US" sz="1800" b="1">
                <a:solidFill>
                  <a:schemeClr val="tx1"/>
                </a:solidFill>
              </a:rPr>
              <a:t>- 11/10/2022</a:t>
            </a:r>
            <a:endParaRPr lang="en-US" sz="1800" b="1" dirty="0">
              <a:solidFill>
                <a:schemeClr val="tx1"/>
              </a:solidFill>
            </a:endParaRPr>
          </a:p>
        </p:txBody>
      </p:sp>
    </p:spTree>
    <p:extLst>
      <p:ext uri="{BB962C8B-B14F-4D97-AF65-F5344CB8AC3E}">
        <p14:creationId xmlns:p14="http://schemas.microsoft.com/office/powerpoint/2010/main" val="268260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9CBDE0-345C-4207-9036-DB9731E57F7E}"/>
              </a:ext>
            </a:extLst>
          </p:cNvPr>
          <p:cNvSpPr>
            <a:spLocks noGrp="1"/>
          </p:cNvSpPr>
          <p:nvPr>
            <p:ph type="title"/>
          </p:nvPr>
        </p:nvSpPr>
        <p:spPr>
          <a:xfrm>
            <a:off x="1816802" y="387687"/>
            <a:ext cx="6196195" cy="645691"/>
          </a:xfrm>
        </p:spPr>
        <p:txBody>
          <a:bodyPr/>
          <a:lstStyle/>
          <a:p>
            <a:pPr algn="ctr"/>
            <a:r>
              <a:rPr lang="en-US" b="1" dirty="0">
                <a:solidFill>
                  <a:schemeClr val="tx1"/>
                </a:solidFill>
              </a:rPr>
              <a:t>ALBA</a:t>
            </a:r>
            <a:r>
              <a:rPr lang="es-ES" b="1" dirty="0">
                <a:solidFill>
                  <a:schemeClr val="tx1"/>
                </a:solidFill>
              </a:rPr>
              <a:t>-II STORAGE RING</a:t>
            </a:r>
            <a:endParaRPr lang="en-US" b="1" dirty="0">
              <a:solidFill>
                <a:schemeClr val="tx1"/>
              </a:solidFill>
            </a:endParaRPr>
          </a:p>
        </p:txBody>
      </p:sp>
      <p:sp>
        <p:nvSpPr>
          <p:cNvPr id="5" name="Rectangle 4">
            <a:extLst>
              <a:ext uri="{FF2B5EF4-FFF2-40B4-BE49-F238E27FC236}">
                <a16:creationId xmlns:a16="http://schemas.microsoft.com/office/drawing/2014/main" id="{F8EDD0E9-E61A-4E7B-ACCD-4C37113F84CE}"/>
              </a:ext>
            </a:extLst>
          </p:cNvPr>
          <p:cNvSpPr/>
          <p:nvPr/>
        </p:nvSpPr>
        <p:spPr>
          <a:xfrm>
            <a:off x="468314" y="1773238"/>
            <a:ext cx="4103686" cy="360000"/>
          </a:xfrm>
          <a:prstGeom prst="rect">
            <a:avLst/>
          </a:prstGeom>
          <a:solidFill>
            <a:srgbClr val="01435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ALBA-II storage ring v 2022.9</a:t>
            </a:r>
          </a:p>
        </p:txBody>
      </p:sp>
      <p:sp>
        <p:nvSpPr>
          <p:cNvPr id="6" name="Rectangle 5">
            <a:extLst>
              <a:ext uri="{FF2B5EF4-FFF2-40B4-BE49-F238E27FC236}">
                <a16:creationId xmlns:a16="http://schemas.microsoft.com/office/drawing/2014/main" id="{09F0D786-8091-4018-A27B-619223B27DFF}"/>
              </a:ext>
            </a:extLst>
          </p:cNvPr>
          <p:cNvSpPr/>
          <p:nvPr/>
        </p:nvSpPr>
        <p:spPr>
          <a:xfrm>
            <a:off x="468313" y="2179899"/>
            <a:ext cx="3024309"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a:solidFill>
                  <a:sysClr val="windowText" lastClr="000000"/>
                </a:solidFill>
                <a:latin typeface="Arial" panose="020B0604020202020204" pitchFamily="34" charset="0"/>
                <a:cs typeface="Arial" panose="020B0604020202020204" pitchFamily="34" charset="0"/>
              </a:rPr>
              <a:t>Energy [GeV]</a:t>
            </a:r>
          </a:p>
        </p:txBody>
      </p:sp>
      <p:sp>
        <p:nvSpPr>
          <p:cNvPr id="7" name="Rectangle 6">
            <a:extLst>
              <a:ext uri="{FF2B5EF4-FFF2-40B4-BE49-F238E27FC236}">
                <a16:creationId xmlns:a16="http://schemas.microsoft.com/office/drawing/2014/main" id="{D58EB5DE-DA4A-4A18-BB2C-59290875A443}"/>
              </a:ext>
            </a:extLst>
          </p:cNvPr>
          <p:cNvSpPr/>
          <p:nvPr/>
        </p:nvSpPr>
        <p:spPr>
          <a:xfrm>
            <a:off x="3531181" y="2179335"/>
            <a:ext cx="1040819"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a:solidFill>
                  <a:sysClr val="windowText" lastClr="000000"/>
                </a:solidFill>
                <a:latin typeface="Arial" panose="020B0604020202020204" pitchFamily="34" charset="0"/>
                <a:cs typeface="Arial" panose="020B0604020202020204" pitchFamily="34" charset="0"/>
              </a:rPr>
              <a:t>3</a:t>
            </a:r>
          </a:p>
        </p:txBody>
      </p:sp>
      <p:sp>
        <p:nvSpPr>
          <p:cNvPr id="24" name="Rectangle 23">
            <a:extLst>
              <a:ext uri="{FF2B5EF4-FFF2-40B4-BE49-F238E27FC236}">
                <a16:creationId xmlns:a16="http://schemas.microsoft.com/office/drawing/2014/main" id="{A28C38EA-F9A1-468A-9079-B7612EE6EA3E}"/>
              </a:ext>
            </a:extLst>
          </p:cNvPr>
          <p:cNvSpPr/>
          <p:nvPr/>
        </p:nvSpPr>
        <p:spPr>
          <a:xfrm>
            <a:off x="468313" y="2579416"/>
            <a:ext cx="3024309"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a:solidFill>
                  <a:sysClr val="windowText" lastClr="000000"/>
                </a:solidFill>
                <a:latin typeface="Arial" panose="020B0604020202020204" pitchFamily="34" charset="0"/>
                <a:cs typeface="Arial" panose="020B0604020202020204" pitchFamily="34" charset="0"/>
              </a:rPr>
              <a:t>Circumference [m]</a:t>
            </a:r>
          </a:p>
        </p:txBody>
      </p:sp>
      <p:sp>
        <p:nvSpPr>
          <p:cNvPr id="25" name="Rectangle 24">
            <a:extLst>
              <a:ext uri="{FF2B5EF4-FFF2-40B4-BE49-F238E27FC236}">
                <a16:creationId xmlns:a16="http://schemas.microsoft.com/office/drawing/2014/main" id="{6C0FFD1D-5895-4879-908F-1E68FEAB5D64}"/>
              </a:ext>
            </a:extLst>
          </p:cNvPr>
          <p:cNvSpPr/>
          <p:nvPr/>
        </p:nvSpPr>
        <p:spPr>
          <a:xfrm>
            <a:off x="3531181" y="2578288"/>
            <a:ext cx="1040819"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268.80</a:t>
            </a:r>
          </a:p>
        </p:txBody>
      </p:sp>
      <p:sp>
        <p:nvSpPr>
          <p:cNvPr id="26" name="Rectangle 25">
            <a:extLst>
              <a:ext uri="{FF2B5EF4-FFF2-40B4-BE49-F238E27FC236}">
                <a16:creationId xmlns:a16="http://schemas.microsoft.com/office/drawing/2014/main" id="{BCBDBED3-53CB-46C4-9953-CCCCDECBD422}"/>
              </a:ext>
            </a:extLst>
          </p:cNvPr>
          <p:cNvSpPr/>
          <p:nvPr/>
        </p:nvSpPr>
        <p:spPr>
          <a:xfrm>
            <a:off x="468313" y="2978933"/>
            <a:ext cx="3024309"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Harmonic number</a:t>
            </a:r>
          </a:p>
        </p:txBody>
      </p:sp>
      <p:sp>
        <p:nvSpPr>
          <p:cNvPr id="27" name="Rectangle 26">
            <a:extLst>
              <a:ext uri="{FF2B5EF4-FFF2-40B4-BE49-F238E27FC236}">
                <a16:creationId xmlns:a16="http://schemas.microsoft.com/office/drawing/2014/main" id="{E5D17EA0-38B5-4972-A883-DDDE9CAA4462}"/>
              </a:ext>
            </a:extLst>
          </p:cNvPr>
          <p:cNvSpPr/>
          <p:nvPr/>
        </p:nvSpPr>
        <p:spPr>
          <a:xfrm>
            <a:off x="3531181" y="2977241"/>
            <a:ext cx="1040819"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448</a:t>
            </a:r>
          </a:p>
        </p:txBody>
      </p:sp>
      <p:sp>
        <p:nvSpPr>
          <p:cNvPr id="30" name="Rectangle 29">
            <a:extLst>
              <a:ext uri="{FF2B5EF4-FFF2-40B4-BE49-F238E27FC236}">
                <a16:creationId xmlns:a16="http://schemas.microsoft.com/office/drawing/2014/main" id="{48CB9823-A681-447C-924F-26E6C69E6B9B}"/>
              </a:ext>
            </a:extLst>
          </p:cNvPr>
          <p:cNvSpPr/>
          <p:nvPr/>
        </p:nvSpPr>
        <p:spPr>
          <a:xfrm>
            <a:off x="468313" y="3378450"/>
            <a:ext cx="3024309"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a:solidFill>
                  <a:sysClr val="windowText" lastClr="000000"/>
                </a:solidFill>
                <a:latin typeface="Arial" panose="020B0604020202020204" pitchFamily="34" charset="0"/>
                <a:cs typeface="Arial" panose="020B0604020202020204" pitchFamily="34" charset="0"/>
              </a:rPr>
              <a:t>Current [mA</a:t>
            </a:r>
            <a:r>
              <a:rPr lang="es-ES" sz="1500" kern="0">
                <a:solidFill>
                  <a:sysClr val="windowText" lastClr="000000"/>
                </a:solidFill>
                <a:latin typeface="Arial" panose="020B0604020202020204" pitchFamily="34" charset="0"/>
                <a:cs typeface="Arial" panose="020B0604020202020204" pitchFamily="34" charset="0"/>
              </a:rPr>
              <a:t>]</a:t>
            </a: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5B197E08-C225-438C-84F7-3EDCDC294ED5}"/>
              </a:ext>
            </a:extLst>
          </p:cNvPr>
          <p:cNvSpPr/>
          <p:nvPr/>
        </p:nvSpPr>
        <p:spPr>
          <a:xfrm>
            <a:off x="3531181" y="3376194"/>
            <a:ext cx="1040819"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a:solidFill>
                  <a:sysClr val="windowText" lastClr="000000"/>
                </a:solidFill>
                <a:latin typeface="Arial" panose="020B0604020202020204" pitchFamily="34" charset="0"/>
                <a:cs typeface="Arial" panose="020B0604020202020204" pitchFamily="34" charset="0"/>
              </a:rPr>
              <a:t>300</a:t>
            </a:r>
            <a:endParaRPr lang="en-US" sz="1500" kern="0" baseline="30000" dirty="0">
              <a:solidFill>
                <a:sysClr val="windowText" lastClr="000000"/>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150688DD-507F-49CE-80CC-54FE920325F4}"/>
              </a:ext>
            </a:extLst>
          </p:cNvPr>
          <p:cNvSpPr/>
          <p:nvPr/>
        </p:nvSpPr>
        <p:spPr>
          <a:xfrm>
            <a:off x="468313" y="3777967"/>
            <a:ext cx="3024309"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Momentum compaction factor</a:t>
            </a:r>
          </a:p>
        </p:txBody>
      </p:sp>
      <p:sp>
        <p:nvSpPr>
          <p:cNvPr id="33" name="Rectangle 32">
            <a:extLst>
              <a:ext uri="{FF2B5EF4-FFF2-40B4-BE49-F238E27FC236}">
                <a16:creationId xmlns:a16="http://schemas.microsoft.com/office/drawing/2014/main" id="{4E97CC89-C027-4120-9735-AB414B8EEFFE}"/>
              </a:ext>
            </a:extLst>
          </p:cNvPr>
          <p:cNvSpPr/>
          <p:nvPr/>
        </p:nvSpPr>
        <p:spPr>
          <a:xfrm>
            <a:off x="3531181" y="3775147"/>
            <a:ext cx="1040819"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0.8·10</a:t>
            </a:r>
            <a:r>
              <a:rPr lang="en-US" sz="1500" kern="0" baseline="30000" dirty="0">
                <a:solidFill>
                  <a:sysClr val="windowText" lastClr="000000"/>
                </a:solidFill>
                <a:latin typeface="Arial" panose="020B0604020202020204" pitchFamily="34" charset="0"/>
                <a:cs typeface="Arial" panose="020B0604020202020204" pitchFamily="34" charset="0"/>
              </a:rPr>
              <a:t>-5</a:t>
            </a: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7016B2A8-C212-4A10-A9E7-734612A4B989}"/>
              </a:ext>
            </a:extLst>
          </p:cNvPr>
          <p:cNvSpPr/>
          <p:nvPr/>
        </p:nvSpPr>
        <p:spPr>
          <a:xfrm>
            <a:off x="468313" y="4177484"/>
            <a:ext cx="3024309"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Equilibrium emittance [pm·rad]</a:t>
            </a:r>
          </a:p>
        </p:txBody>
      </p:sp>
      <p:sp>
        <p:nvSpPr>
          <p:cNvPr id="35" name="Rectangle 34">
            <a:extLst>
              <a:ext uri="{FF2B5EF4-FFF2-40B4-BE49-F238E27FC236}">
                <a16:creationId xmlns:a16="http://schemas.microsoft.com/office/drawing/2014/main" id="{5F788CE4-14A9-42DB-AFDA-9295916B5528}"/>
              </a:ext>
            </a:extLst>
          </p:cNvPr>
          <p:cNvSpPr/>
          <p:nvPr/>
        </p:nvSpPr>
        <p:spPr>
          <a:xfrm>
            <a:off x="3531181" y="4174100"/>
            <a:ext cx="1040819" cy="360000"/>
          </a:xfrm>
          <a:prstGeom prst="rect">
            <a:avLst/>
          </a:prstGeom>
          <a:solidFill>
            <a:srgbClr val="F7FAFF"/>
          </a:solidFill>
          <a:ln w="25400" cap="flat" cmpd="sng" algn="ctr">
            <a:noFill/>
            <a:prstDash val="solid"/>
          </a:ln>
          <a:effectLst/>
        </p:spPr>
        <p:txBody>
          <a:bodyPr rtlCol="0" anchor="ctr"/>
          <a:lstStyle/>
          <a:p>
            <a:pPr algn="ctr" defTabSz="914400"/>
            <a:r>
              <a:rPr lang="es-ES" sz="1500" kern="0" dirty="0">
                <a:solidFill>
                  <a:sysClr val="windowText" lastClr="000000"/>
                </a:solidFill>
                <a:latin typeface="Arial" panose="020B0604020202020204" pitchFamily="34" charset="0"/>
                <a:cs typeface="Arial" panose="020B0604020202020204" pitchFamily="34" charset="0"/>
              </a:rPr>
              <a:t>136</a:t>
            </a: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6CE57E1F-E5B5-4F0D-986C-28F621034775}"/>
              </a:ext>
            </a:extLst>
          </p:cNvPr>
          <p:cNvSpPr/>
          <p:nvPr/>
        </p:nvSpPr>
        <p:spPr>
          <a:xfrm>
            <a:off x="468313" y="4577001"/>
            <a:ext cx="3024309"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Energy loss with IDs </a:t>
            </a:r>
            <a:r>
              <a:rPr lang="es-ES" sz="1500" kern="0" dirty="0">
                <a:solidFill>
                  <a:sysClr val="windowText" lastClr="000000"/>
                </a:solidFill>
                <a:latin typeface="Arial" panose="020B0604020202020204" pitchFamily="34" charset="0"/>
                <a:cs typeface="Arial" panose="020B0604020202020204" pitchFamily="34" charset="0"/>
              </a:rPr>
              <a:t>[MeV]</a:t>
            </a: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C6BF0363-1792-42AF-9844-C4DB749E97AF}"/>
              </a:ext>
            </a:extLst>
          </p:cNvPr>
          <p:cNvSpPr/>
          <p:nvPr/>
        </p:nvSpPr>
        <p:spPr>
          <a:xfrm>
            <a:off x="3531181" y="4573053"/>
            <a:ext cx="1040819" cy="360000"/>
          </a:xfrm>
          <a:prstGeom prst="rect">
            <a:avLst/>
          </a:prstGeom>
          <a:solidFill>
            <a:srgbClr val="F7FAFF"/>
          </a:solidFill>
          <a:ln w="25400" cap="flat" cmpd="sng" algn="ctr">
            <a:noFill/>
            <a:prstDash val="solid"/>
          </a:ln>
          <a:effectLst/>
        </p:spPr>
        <p:txBody>
          <a:bodyPr rtlCol="0" anchor="ctr"/>
          <a:lstStyle/>
          <a:p>
            <a:pPr algn="ctr" defTabSz="914400"/>
            <a:r>
              <a:rPr lang="es-ES" sz="1500" kern="0" dirty="0">
                <a:solidFill>
                  <a:sysClr val="windowText" lastClr="000000"/>
                </a:solidFill>
                <a:latin typeface="Arial" panose="020B0604020202020204" pitchFamily="34" charset="0"/>
                <a:cs typeface="Arial" panose="020B0604020202020204" pitchFamily="34" charset="0"/>
              </a:rPr>
              <a:t>0.97</a:t>
            </a: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B97D89A9-F6E3-475D-91DC-53083B65D3D7}"/>
              </a:ext>
            </a:extLst>
          </p:cNvPr>
          <p:cNvSpPr/>
          <p:nvPr/>
        </p:nvSpPr>
        <p:spPr>
          <a:xfrm>
            <a:off x="468313" y="4976518"/>
            <a:ext cx="3024309"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Natural RMS bunch duration [ps]</a:t>
            </a:r>
          </a:p>
        </p:txBody>
      </p:sp>
      <p:sp>
        <p:nvSpPr>
          <p:cNvPr id="40" name="Rectangle 39">
            <a:extLst>
              <a:ext uri="{FF2B5EF4-FFF2-40B4-BE49-F238E27FC236}">
                <a16:creationId xmlns:a16="http://schemas.microsoft.com/office/drawing/2014/main" id="{F24ED53A-25B8-44B3-9343-38710610C727}"/>
              </a:ext>
            </a:extLst>
          </p:cNvPr>
          <p:cNvSpPr/>
          <p:nvPr/>
        </p:nvSpPr>
        <p:spPr>
          <a:xfrm>
            <a:off x="3531181" y="4972006"/>
            <a:ext cx="1040819" cy="360000"/>
          </a:xfrm>
          <a:prstGeom prst="rect">
            <a:avLst/>
          </a:prstGeom>
          <a:solidFill>
            <a:srgbClr val="F7FAFF"/>
          </a:solidFill>
          <a:ln w="25400" cap="flat" cmpd="sng" algn="ctr">
            <a:noFill/>
            <a:prstDash val="solid"/>
          </a:ln>
          <a:effectLst/>
        </p:spPr>
        <p:txBody>
          <a:bodyPr rtlCol="0" anchor="ctr"/>
          <a:lstStyle/>
          <a:p>
            <a:pPr algn="ctr" defTabSz="914400"/>
            <a:r>
              <a:rPr lang="es-ES" sz="1500" kern="0" dirty="0">
                <a:solidFill>
                  <a:sysClr val="windowText" lastClr="000000"/>
                </a:solidFill>
                <a:latin typeface="Arial" panose="020B0604020202020204" pitchFamily="34" charset="0"/>
                <a:cs typeface="Arial" panose="020B0604020202020204" pitchFamily="34" charset="0"/>
              </a:rPr>
              <a:t>6.17</a:t>
            </a: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B38151F0-913E-4A0B-A207-547E40288209}"/>
              </a:ext>
            </a:extLst>
          </p:cNvPr>
          <p:cNvSpPr/>
          <p:nvPr/>
        </p:nvSpPr>
        <p:spPr>
          <a:xfrm>
            <a:off x="468313" y="5376038"/>
            <a:ext cx="3024309"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Natural Touschek lifetime FC [h]</a:t>
            </a:r>
          </a:p>
        </p:txBody>
      </p:sp>
      <p:sp>
        <p:nvSpPr>
          <p:cNvPr id="42" name="Rectangle 41">
            <a:extLst>
              <a:ext uri="{FF2B5EF4-FFF2-40B4-BE49-F238E27FC236}">
                <a16:creationId xmlns:a16="http://schemas.microsoft.com/office/drawing/2014/main" id="{67949138-38D1-4D1B-BB2D-FB53C792B95C}"/>
              </a:ext>
            </a:extLst>
          </p:cNvPr>
          <p:cNvSpPr/>
          <p:nvPr/>
        </p:nvSpPr>
        <p:spPr>
          <a:xfrm>
            <a:off x="3531181" y="5370963"/>
            <a:ext cx="1040819" cy="360000"/>
          </a:xfrm>
          <a:prstGeom prst="rect">
            <a:avLst/>
          </a:prstGeom>
          <a:solidFill>
            <a:srgbClr val="F7FAFF"/>
          </a:solidFill>
          <a:ln w="25400" cap="flat" cmpd="sng" algn="ctr">
            <a:noFill/>
            <a:prstDash val="solid"/>
          </a:ln>
          <a:effectLst/>
        </p:spPr>
        <p:txBody>
          <a:bodyPr rtlCol="0" anchor="ctr"/>
          <a:lstStyle/>
          <a:p>
            <a:pPr algn="ctr" defTabSz="914400"/>
            <a:r>
              <a:rPr lang="es-ES" sz="1500" kern="0" dirty="0">
                <a:solidFill>
                  <a:sysClr val="windowText" lastClr="000000"/>
                </a:solidFill>
                <a:latin typeface="Arial" panose="020B0604020202020204" pitchFamily="34" charset="0"/>
                <a:cs typeface="Arial" panose="020B0604020202020204" pitchFamily="34" charset="0"/>
              </a:rPr>
              <a:t>3.4 h</a:t>
            </a: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37798786-1707-4B2B-BA4B-7AAEA37A56D6}"/>
              </a:ext>
            </a:extLst>
          </p:cNvPr>
          <p:cNvSpPr/>
          <p:nvPr/>
        </p:nvSpPr>
        <p:spPr>
          <a:xfrm>
            <a:off x="4724400" y="1658938"/>
            <a:ext cx="3951286" cy="3608776"/>
          </a:xfrm>
          <a:prstGeom prst="rect">
            <a:avLst/>
          </a:prstGeom>
        </p:spPr>
        <p:txBody>
          <a:bodyPr wrap="square">
            <a:noAutofit/>
          </a:bodyPr>
          <a:lstStyle/>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As all the other 4</a:t>
            </a:r>
            <a:r>
              <a:rPr lang="en-US" sz="1500" baseline="30000" dirty="0">
                <a:solidFill>
                  <a:prstClr val="black"/>
                </a:solidFill>
                <a:latin typeface="Arial" panose="020B0604020202020204" pitchFamily="34" charset="0"/>
                <a:cs typeface="Arial" panose="020B0604020202020204" pitchFamily="34" charset="0"/>
              </a:rPr>
              <a:t>th</a:t>
            </a:r>
            <a:r>
              <a:rPr lang="en-US" sz="1500" dirty="0">
                <a:solidFill>
                  <a:prstClr val="black"/>
                </a:solidFill>
                <a:latin typeface="Arial" panose="020B0604020202020204" pitchFamily="34" charset="0"/>
                <a:cs typeface="Arial" panose="020B0604020202020204" pitchFamily="34" charset="0"/>
              </a:rPr>
              <a:t> generation light source upgrades, the lower equilibrium emittance comes with much lower momentum compaction factor and thus a lower bunch length and </a:t>
            </a:r>
            <a:r>
              <a:rPr lang="en-US" sz="1500" b="1" dirty="0">
                <a:solidFill>
                  <a:prstClr val="black"/>
                </a:solidFill>
                <a:latin typeface="Arial" panose="020B0604020202020204" pitchFamily="34" charset="0"/>
                <a:cs typeface="Arial" panose="020B0604020202020204" pitchFamily="34" charset="0"/>
              </a:rPr>
              <a:t>Touschek lifetime</a:t>
            </a:r>
          </a:p>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A </a:t>
            </a:r>
            <a:r>
              <a:rPr lang="en-US" sz="1500" b="1" dirty="0">
                <a:solidFill>
                  <a:prstClr val="black"/>
                </a:solidFill>
                <a:latin typeface="Arial" panose="020B0604020202020204" pitchFamily="34" charset="0"/>
                <a:cs typeface="Arial" panose="020B0604020202020204" pitchFamily="34" charset="0"/>
              </a:rPr>
              <a:t>higher harmonic RF system </a:t>
            </a:r>
            <a:r>
              <a:rPr lang="en-US" sz="1500" dirty="0">
                <a:solidFill>
                  <a:prstClr val="black"/>
                </a:solidFill>
                <a:latin typeface="Arial" panose="020B0604020202020204" pitchFamily="34" charset="0"/>
                <a:cs typeface="Arial" panose="020B0604020202020204" pitchFamily="34" charset="0"/>
              </a:rPr>
              <a:t>is thus needed to enhance the bunch length and place the lifetime within reasonable values</a:t>
            </a:r>
          </a:p>
          <a:p>
            <a:pPr marL="285750" indent="-285750">
              <a:lnSpc>
                <a:spcPct val="140000"/>
              </a:lnSpc>
              <a:spcBef>
                <a:spcPts val="600"/>
              </a:spcBef>
              <a:buClr>
                <a:schemeClr val="tx1"/>
              </a:buClr>
              <a:buFont typeface="Wingdings" panose="05000000000000000000" pitchFamily="2" charset="2"/>
              <a:buChar char="§"/>
              <a:defRPr/>
            </a:pPr>
            <a:endParaRPr lang="es-ES" sz="1500" dirty="0">
              <a:solidFill>
                <a:prstClr val="black"/>
              </a:solidFill>
              <a:latin typeface="Arial" panose="020B0604020202020204" pitchFamily="34" charset="0"/>
              <a:cs typeface="Arial" panose="020B0604020202020204" pitchFamily="34" charset="0"/>
            </a:endParaRPr>
          </a:p>
          <a:p>
            <a:pPr marL="285750" indent="-285750">
              <a:lnSpc>
                <a:spcPct val="140000"/>
              </a:lnSpc>
              <a:spcBef>
                <a:spcPts val="600"/>
              </a:spcBef>
              <a:buClr>
                <a:schemeClr val="tx1"/>
              </a:buClr>
              <a:buFont typeface="Wingdings" panose="05000000000000000000" pitchFamily="2" charset="2"/>
              <a:buChar char="§"/>
              <a:defRPr/>
            </a:pPr>
            <a:endParaRPr lang="en-US" sz="15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9412728-6D17-497B-8E67-76710D1E9CCC}"/>
                  </a:ext>
                </a:extLst>
              </p:cNvPr>
              <p:cNvSpPr/>
              <p:nvPr/>
            </p:nvSpPr>
            <p:spPr>
              <a:xfrm>
                <a:off x="5765535" y="5061377"/>
                <a:ext cx="1916807" cy="7334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𝜏</m:t>
                          </m:r>
                        </m:e>
                        <m:sub>
                          <m:r>
                            <a:rPr lang="en-US" i="1">
                              <a:latin typeface="Cambria Math" panose="02040503050406030204" pitchFamily="18" charset="0"/>
                            </a:rPr>
                            <m:t>𝑇</m:t>
                          </m:r>
                        </m:sub>
                      </m:sSub>
                      <m:r>
                        <a:rPr lang="en-US" i="0">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𝑦</m:t>
                                  </m:r>
                                </m:sub>
                              </m:sSub>
                              <m:r>
                                <a:rPr lang="en-US" i="0">
                                  <a:latin typeface="Cambria Math" panose="02040503050406030204" pitchFamily="18" charset="0"/>
                                </a:rPr>
                                <m:t> </m:t>
                              </m:r>
                            </m:e>
                          </m:rad>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𝑠</m:t>
                              </m:r>
                            </m:sub>
                          </m:sSub>
                        </m:num>
                        <m:den>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𝑏</m:t>
                              </m:r>
                            </m:sub>
                          </m:sSub>
                        </m:den>
                      </m:f>
                      <m:r>
                        <a:rPr lang="en-US" i="0">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𝛿</m:t>
                          </m:r>
                        </m:e>
                        <m:sub>
                          <m:r>
                            <a:rPr lang="en-US" i="1">
                              <a:latin typeface="Cambria Math" panose="02040503050406030204" pitchFamily="18" charset="0"/>
                            </a:rPr>
                            <m:t>𝑎𝑐𝑐</m:t>
                          </m:r>
                        </m:sub>
                        <m:sup>
                          <m:r>
                            <a:rPr lang="en-US" i="1">
                              <a:latin typeface="Cambria Math" panose="02040503050406030204" pitchFamily="18" charset="0"/>
                            </a:rPr>
                            <m:t>𝑎</m:t>
                          </m:r>
                        </m:sup>
                      </m:sSubSup>
                    </m:oMath>
                  </m:oMathPara>
                </a14:m>
                <a:endParaRPr lang="en-US" dirty="0"/>
              </a:p>
            </p:txBody>
          </p:sp>
        </mc:Choice>
        <mc:Fallback xmlns="">
          <p:sp>
            <p:nvSpPr>
              <p:cNvPr id="3" name="Rectangle 2">
                <a:extLst>
                  <a:ext uri="{FF2B5EF4-FFF2-40B4-BE49-F238E27FC236}">
                    <a16:creationId xmlns:a16="http://schemas.microsoft.com/office/drawing/2014/main" id="{29412728-6D17-497B-8E67-76710D1E9CCC}"/>
                  </a:ext>
                </a:extLst>
              </p:cNvPr>
              <p:cNvSpPr>
                <a:spLocks noRot="1" noChangeAspect="1" noMove="1" noResize="1" noEditPoints="1" noAdjustHandles="1" noChangeArrowheads="1" noChangeShapeType="1" noTextEdit="1"/>
              </p:cNvSpPr>
              <p:nvPr/>
            </p:nvSpPr>
            <p:spPr>
              <a:xfrm>
                <a:off x="5765535" y="5061377"/>
                <a:ext cx="1916807" cy="733471"/>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7056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9CBDE0-345C-4207-9036-DB9731E57F7E}"/>
              </a:ext>
            </a:extLst>
          </p:cNvPr>
          <p:cNvSpPr>
            <a:spLocks noGrp="1"/>
          </p:cNvSpPr>
          <p:nvPr>
            <p:ph type="title"/>
          </p:nvPr>
        </p:nvSpPr>
        <p:spPr>
          <a:xfrm>
            <a:off x="1473902" y="387687"/>
            <a:ext cx="6196195" cy="645691"/>
          </a:xfrm>
        </p:spPr>
        <p:txBody>
          <a:bodyPr/>
          <a:lstStyle/>
          <a:p>
            <a:pPr algn="ctr"/>
            <a:r>
              <a:rPr lang="en-US" b="1" dirty="0">
                <a:solidFill>
                  <a:schemeClr val="tx1"/>
                </a:solidFill>
              </a:rPr>
              <a:t>RF PARAMETERS</a:t>
            </a:r>
          </a:p>
        </p:txBody>
      </p:sp>
      <p:sp>
        <p:nvSpPr>
          <p:cNvPr id="4" name="Rectangle 3">
            <a:extLst>
              <a:ext uri="{FF2B5EF4-FFF2-40B4-BE49-F238E27FC236}">
                <a16:creationId xmlns:a16="http://schemas.microsoft.com/office/drawing/2014/main" id="{4F2C3D66-A285-424F-B6C8-FF24F608903D}"/>
              </a:ext>
            </a:extLst>
          </p:cNvPr>
          <p:cNvSpPr/>
          <p:nvPr/>
        </p:nvSpPr>
        <p:spPr>
          <a:xfrm>
            <a:off x="4568952" y="1773238"/>
            <a:ext cx="4108450" cy="360000"/>
          </a:xfrm>
          <a:prstGeom prst="rect">
            <a:avLst/>
          </a:prstGeom>
          <a:solidFill>
            <a:srgbClr val="01435B"/>
          </a:solidFill>
          <a:ln w="25400" cap="flat" cmpd="sng" algn="ctr">
            <a:noFill/>
            <a:prstDash val="solid"/>
          </a:ln>
          <a:effectLst/>
        </p:spPr>
        <p:txBody>
          <a:bodyPr rtlCol="0" anchor="ctr"/>
          <a:lstStyle/>
          <a:p>
            <a:pPr lvl="0" algn="ctr" defTabSz="914400">
              <a:defRPr/>
            </a:pPr>
            <a:r>
              <a:rPr kumimoji="0" lang="en-US" sz="15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rPr>
              <a:t>ALBA-II RF system </a:t>
            </a:r>
            <a:r>
              <a:rPr lang="en-US" sz="1500" kern="0" dirty="0">
                <a:solidFill>
                  <a:prstClr val="white"/>
                </a:solidFill>
                <a:latin typeface="Arial" panose="020B0604020202020204" pitchFamily="34" charset="0"/>
                <a:cs typeface="Arial" panose="020B0604020202020204" pitchFamily="34" charset="0"/>
              </a:rPr>
              <a:t>v 2022.9</a:t>
            </a:r>
            <a:endParaRPr kumimoji="0" lang="en-US" sz="1500" b="0" i="0" u="none" strike="noStrike" kern="0" cap="none" spc="0" normalizeH="0" baseline="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ADF7F9A-F1D8-48A4-B43E-740E863106A6}"/>
              </a:ext>
            </a:extLst>
          </p:cNvPr>
          <p:cNvSpPr/>
          <p:nvPr/>
        </p:nvSpPr>
        <p:spPr>
          <a:xfrm>
            <a:off x="4568952" y="2179899"/>
            <a:ext cx="3029491"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a:solidFill>
                  <a:sysClr val="windowText" lastClr="000000"/>
                </a:solidFill>
                <a:latin typeface="Arial" panose="020B0604020202020204" pitchFamily="34" charset="0"/>
                <a:cs typeface="Arial" panose="020B0604020202020204" pitchFamily="34" charset="0"/>
              </a:rPr>
              <a:t>Main RF voltage [MV]</a:t>
            </a:r>
          </a:p>
        </p:txBody>
      </p:sp>
      <p:sp>
        <p:nvSpPr>
          <p:cNvPr id="6" name="Rectangle 5">
            <a:extLst>
              <a:ext uri="{FF2B5EF4-FFF2-40B4-BE49-F238E27FC236}">
                <a16:creationId xmlns:a16="http://schemas.microsoft.com/office/drawing/2014/main" id="{AFD5168F-8F7B-4F92-932E-7CE246CD6CED}"/>
              </a:ext>
            </a:extLst>
          </p:cNvPr>
          <p:cNvSpPr/>
          <p:nvPr/>
        </p:nvSpPr>
        <p:spPr>
          <a:xfrm>
            <a:off x="7637002" y="2179335"/>
            <a:ext cx="1040400"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a:solidFill>
                  <a:sysClr val="windowText" lastClr="000000"/>
                </a:solidFill>
                <a:latin typeface="Arial" panose="020B0604020202020204" pitchFamily="34" charset="0"/>
                <a:cs typeface="Arial" panose="020B0604020202020204" pitchFamily="34" charset="0"/>
              </a:rPr>
              <a:t>2.4</a:t>
            </a:r>
          </a:p>
        </p:txBody>
      </p:sp>
      <p:sp>
        <p:nvSpPr>
          <p:cNvPr id="7" name="Rectangle 6">
            <a:extLst>
              <a:ext uri="{FF2B5EF4-FFF2-40B4-BE49-F238E27FC236}">
                <a16:creationId xmlns:a16="http://schemas.microsoft.com/office/drawing/2014/main" id="{87BD8602-7FAD-418F-AA19-523107A258AD}"/>
              </a:ext>
            </a:extLst>
          </p:cNvPr>
          <p:cNvSpPr/>
          <p:nvPr/>
        </p:nvSpPr>
        <p:spPr>
          <a:xfrm>
            <a:off x="4568952" y="2579416"/>
            <a:ext cx="3029491"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Harmonic RF voltage [kV]</a:t>
            </a:r>
          </a:p>
        </p:txBody>
      </p:sp>
      <p:sp>
        <p:nvSpPr>
          <p:cNvPr id="8" name="Rectangle 7">
            <a:extLst>
              <a:ext uri="{FF2B5EF4-FFF2-40B4-BE49-F238E27FC236}">
                <a16:creationId xmlns:a16="http://schemas.microsoft.com/office/drawing/2014/main" id="{B3DB947F-BF20-414A-85F0-BFC101AC8962}"/>
              </a:ext>
            </a:extLst>
          </p:cNvPr>
          <p:cNvSpPr/>
          <p:nvPr/>
        </p:nvSpPr>
        <p:spPr>
          <a:xfrm>
            <a:off x="7637002" y="2578288"/>
            <a:ext cx="1040400"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700</a:t>
            </a:r>
          </a:p>
        </p:txBody>
      </p:sp>
      <p:sp>
        <p:nvSpPr>
          <p:cNvPr id="10" name="Rectangle 9">
            <a:extLst>
              <a:ext uri="{FF2B5EF4-FFF2-40B4-BE49-F238E27FC236}">
                <a16:creationId xmlns:a16="http://schemas.microsoft.com/office/drawing/2014/main" id="{09F7285D-3C4A-4BAC-8E97-B37A8082C1A8}"/>
              </a:ext>
            </a:extLst>
          </p:cNvPr>
          <p:cNvSpPr/>
          <p:nvPr/>
        </p:nvSpPr>
        <p:spPr>
          <a:xfrm>
            <a:off x="4568952" y="2978933"/>
            <a:ext cx="3029491"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Number of cavities (main / hh)</a:t>
            </a:r>
          </a:p>
        </p:txBody>
      </p:sp>
      <p:sp>
        <p:nvSpPr>
          <p:cNvPr id="11" name="Rectangle 10">
            <a:extLst>
              <a:ext uri="{FF2B5EF4-FFF2-40B4-BE49-F238E27FC236}">
                <a16:creationId xmlns:a16="http://schemas.microsoft.com/office/drawing/2014/main" id="{2A4CEBD6-E892-466D-99A5-2B4B58BD616E}"/>
              </a:ext>
            </a:extLst>
          </p:cNvPr>
          <p:cNvSpPr/>
          <p:nvPr/>
        </p:nvSpPr>
        <p:spPr>
          <a:xfrm>
            <a:off x="7637002" y="2977241"/>
            <a:ext cx="1040400"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a:solidFill>
                  <a:sysClr val="windowText" lastClr="000000"/>
                </a:solidFill>
                <a:latin typeface="Arial" panose="020B0604020202020204" pitchFamily="34" charset="0"/>
                <a:cs typeface="Arial" panose="020B0604020202020204" pitchFamily="34" charset="0"/>
              </a:rPr>
              <a:t>6 / 4</a:t>
            </a:r>
          </a:p>
        </p:txBody>
      </p:sp>
      <p:sp>
        <p:nvSpPr>
          <p:cNvPr id="12" name="Rectangle 11">
            <a:extLst>
              <a:ext uri="{FF2B5EF4-FFF2-40B4-BE49-F238E27FC236}">
                <a16:creationId xmlns:a16="http://schemas.microsoft.com/office/drawing/2014/main" id="{506E9A90-7CF3-4BBE-B923-5ACB3874E3B0}"/>
              </a:ext>
            </a:extLst>
          </p:cNvPr>
          <p:cNvSpPr/>
          <p:nvPr/>
        </p:nvSpPr>
        <p:spPr>
          <a:xfrm>
            <a:off x="4568952" y="3378450"/>
            <a:ext cx="3029491"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Main RF frequency [MHz]</a:t>
            </a:r>
          </a:p>
        </p:txBody>
      </p:sp>
      <p:sp>
        <p:nvSpPr>
          <p:cNvPr id="13" name="Rectangle 12">
            <a:extLst>
              <a:ext uri="{FF2B5EF4-FFF2-40B4-BE49-F238E27FC236}">
                <a16:creationId xmlns:a16="http://schemas.microsoft.com/office/drawing/2014/main" id="{992CD7E4-FC28-49BC-8B16-448284CD2557}"/>
              </a:ext>
            </a:extLst>
          </p:cNvPr>
          <p:cNvSpPr/>
          <p:nvPr/>
        </p:nvSpPr>
        <p:spPr>
          <a:xfrm>
            <a:off x="7637002" y="3376194"/>
            <a:ext cx="1040400"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a:solidFill>
                  <a:sysClr val="windowText" lastClr="000000"/>
                </a:solidFill>
                <a:latin typeface="Arial" panose="020B0604020202020204" pitchFamily="34" charset="0"/>
                <a:cs typeface="Arial" panose="020B0604020202020204" pitchFamily="34" charset="0"/>
              </a:rPr>
              <a:t>500</a:t>
            </a:r>
          </a:p>
        </p:txBody>
      </p:sp>
      <p:sp>
        <p:nvSpPr>
          <p:cNvPr id="14" name="Rectangle 13">
            <a:extLst>
              <a:ext uri="{FF2B5EF4-FFF2-40B4-BE49-F238E27FC236}">
                <a16:creationId xmlns:a16="http://schemas.microsoft.com/office/drawing/2014/main" id="{69879EA3-0AEA-4AA5-9780-DEE5EA3E5D2B}"/>
              </a:ext>
            </a:extLst>
          </p:cNvPr>
          <p:cNvSpPr/>
          <p:nvPr/>
        </p:nvSpPr>
        <p:spPr>
          <a:xfrm>
            <a:off x="4568952" y="4167337"/>
            <a:ext cx="3029491"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a:solidFill>
                  <a:sysClr val="windowText" lastClr="000000"/>
                </a:solidFill>
                <a:latin typeface="Arial" panose="020B0604020202020204" pitchFamily="34" charset="0"/>
                <a:cs typeface="Arial" panose="020B0604020202020204" pitchFamily="34" charset="0"/>
              </a:rPr>
              <a:t>HC type</a:t>
            </a:r>
          </a:p>
        </p:txBody>
      </p:sp>
      <p:sp>
        <p:nvSpPr>
          <p:cNvPr id="15" name="Rectangle 14">
            <a:extLst>
              <a:ext uri="{FF2B5EF4-FFF2-40B4-BE49-F238E27FC236}">
                <a16:creationId xmlns:a16="http://schemas.microsoft.com/office/drawing/2014/main" id="{EF2332C2-EB63-4F76-B258-A4C099EA3F68}"/>
              </a:ext>
            </a:extLst>
          </p:cNvPr>
          <p:cNvSpPr/>
          <p:nvPr/>
        </p:nvSpPr>
        <p:spPr>
          <a:xfrm>
            <a:off x="7637002" y="4164517"/>
            <a:ext cx="1040400" cy="360000"/>
          </a:xfrm>
          <a:prstGeom prst="rect">
            <a:avLst/>
          </a:prstGeom>
          <a:solidFill>
            <a:srgbClr val="F7FAFF"/>
          </a:solidFill>
          <a:ln w="25400" cap="flat" cmpd="sng" algn="ctr">
            <a:noFill/>
            <a:prstDash val="solid"/>
          </a:ln>
          <a:effectLst/>
        </p:spPr>
        <p:txBody>
          <a:bodyPr rtlCol="0" anchor="ctr"/>
          <a:lstStyle/>
          <a:p>
            <a:pPr algn="ctr" defTabSz="914400"/>
            <a:r>
              <a:rPr lang="es-ES" sz="1500" kern="0" dirty="0">
                <a:solidFill>
                  <a:sysClr val="windowText" lastClr="000000"/>
                </a:solidFill>
                <a:latin typeface="Arial" panose="020B0604020202020204" pitchFamily="34" charset="0"/>
                <a:cs typeface="Arial" panose="020B0604020202020204" pitchFamily="34" charset="0"/>
              </a:rPr>
              <a:t>NC-HOM</a:t>
            </a: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68FAA4BF-D70E-4BFF-9787-FD7882084480}"/>
              </a:ext>
            </a:extLst>
          </p:cNvPr>
          <p:cNvSpPr/>
          <p:nvPr/>
        </p:nvSpPr>
        <p:spPr>
          <a:xfrm>
            <a:off x="4568952" y="4566854"/>
            <a:ext cx="3029491"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HC shunt impedance [MΩ]</a:t>
            </a:r>
          </a:p>
        </p:txBody>
      </p:sp>
      <p:sp>
        <p:nvSpPr>
          <p:cNvPr id="17" name="Rectangle 16">
            <a:extLst>
              <a:ext uri="{FF2B5EF4-FFF2-40B4-BE49-F238E27FC236}">
                <a16:creationId xmlns:a16="http://schemas.microsoft.com/office/drawing/2014/main" id="{466FF0EF-88D4-44EA-997D-D932BA9F8835}"/>
              </a:ext>
            </a:extLst>
          </p:cNvPr>
          <p:cNvSpPr/>
          <p:nvPr/>
        </p:nvSpPr>
        <p:spPr>
          <a:xfrm>
            <a:off x="7637002" y="4563470"/>
            <a:ext cx="1040400"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1.1</a:t>
            </a:r>
          </a:p>
        </p:txBody>
      </p:sp>
      <p:sp>
        <p:nvSpPr>
          <p:cNvPr id="18" name="Rectangle 17">
            <a:extLst>
              <a:ext uri="{FF2B5EF4-FFF2-40B4-BE49-F238E27FC236}">
                <a16:creationId xmlns:a16="http://schemas.microsoft.com/office/drawing/2014/main" id="{EFE3FC75-9370-4874-8623-0B505C88B293}"/>
              </a:ext>
            </a:extLst>
          </p:cNvPr>
          <p:cNvSpPr/>
          <p:nvPr/>
        </p:nvSpPr>
        <p:spPr>
          <a:xfrm>
            <a:off x="4568952" y="4966371"/>
            <a:ext cx="3029491"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HC quality factor</a:t>
            </a:r>
          </a:p>
        </p:txBody>
      </p:sp>
      <p:sp>
        <p:nvSpPr>
          <p:cNvPr id="19" name="Rectangle 18">
            <a:extLst>
              <a:ext uri="{FF2B5EF4-FFF2-40B4-BE49-F238E27FC236}">
                <a16:creationId xmlns:a16="http://schemas.microsoft.com/office/drawing/2014/main" id="{EE3DD043-F41B-4C5B-8F4A-0CE7FAF98746}"/>
              </a:ext>
            </a:extLst>
          </p:cNvPr>
          <p:cNvSpPr/>
          <p:nvPr/>
        </p:nvSpPr>
        <p:spPr>
          <a:xfrm>
            <a:off x="7637002" y="4962423"/>
            <a:ext cx="1040400"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13000</a:t>
            </a:r>
          </a:p>
        </p:txBody>
      </p:sp>
      <p:sp>
        <p:nvSpPr>
          <p:cNvPr id="22" name="Rectangle 21">
            <a:extLst>
              <a:ext uri="{FF2B5EF4-FFF2-40B4-BE49-F238E27FC236}">
                <a16:creationId xmlns:a16="http://schemas.microsoft.com/office/drawing/2014/main" id="{C9CC612F-DCB3-45FF-9C81-6C80774C3191}"/>
              </a:ext>
            </a:extLst>
          </p:cNvPr>
          <p:cNvSpPr/>
          <p:nvPr/>
        </p:nvSpPr>
        <p:spPr>
          <a:xfrm>
            <a:off x="4568952" y="5361376"/>
            <a:ext cx="3029491"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Optimal bunch lengthening UFP </a:t>
            </a:r>
          </a:p>
        </p:txBody>
      </p:sp>
      <p:sp>
        <p:nvSpPr>
          <p:cNvPr id="23" name="Rectangle 22">
            <a:extLst>
              <a:ext uri="{FF2B5EF4-FFF2-40B4-BE49-F238E27FC236}">
                <a16:creationId xmlns:a16="http://schemas.microsoft.com/office/drawing/2014/main" id="{4814D604-E1FC-4075-8D84-EB8AAC17FE68}"/>
              </a:ext>
            </a:extLst>
          </p:cNvPr>
          <p:cNvSpPr/>
          <p:nvPr/>
        </p:nvSpPr>
        <p:spPr>
          <a:xfrm>
            <a:off x="7637002" y="5356301"/>
            <a:ext cx="1040400" cy="360000"/>
          </a:xfrm>
          <a:prstGeom prst="rect">
            <a:avLst/>
          </a:prstGeom>
          <a:solidFill>
            <a:srgbClr val="F7FAFF"/>
          </a:solidFill>
          <a:ln w="25400" cap="flat" cmpd="sng" algn="ctr">
            <a:noFill/>
            <a:prstDash val="solid"/>
          </a:ln>
          <a:effectLst/>
        </p:spPr>
        <p:txBody>
          <a:bodyPr rtlCol="0" anchor="ctr"/>
          <a:lstStyle/>
          <a:p>
            <a:pPr algn="ctr" defTabSz="914400"/>
            <a:r>
              <a:rPr lang="es-ES" sz="1500" kern="0" dirty="0">
                <a:solidFill>
                  <a:sysClr val="windowText" lastClr="000000"/>
                </a:solidFill>
                <a:latin typeface="Arial" panose="020B0604020202020204" pitchFamily="34" charset="0"/>
                <a:cs typeface="Arial" panose="020B0604020202020204" pitchFamily="34" charset="0"/>
              </a:rPr>
              <a:t>5.5</a:t>
            </a:r>
            <a:endParaRPr lang="en-US" sz="1500" kern="0" dirty="0">
              <a:solidFill>
                <a:sysClr val="windowText" lastClr="000000"/>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22D1F0E4-2726-4781-B0ED-D8BFAEE575B7}"/>
              </a:ext>
            </a:extLst>
          </p:cNvPr>
          <p:cNvSpPr/>
          <p:nvPr/>
        </p:nvSpPr>
        <p:spPr>
          <a:xfrm>
            <a:off x="468312" y="1658937"/>
            <a:ext cx="3948240" cy="4618038"/>
          </a:xfrm>
          <a:prstGeom prst="rect">
            <a:avLst/>
          </a:prstGeom>
        </p:spPr>
        <p:txBody>
          <a:bodyPr wrap="square">
            <a:noAutofit/>
          </a:bodyPr>
          <a:lstStyle/>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ALBA has designed a 3</a:t>
            </a:r>
            <a:r>
              <a:rPr lang="en-US" sz="1500" baseline="30000" dirty="0">
                <a:solidFill>
                  <a:prstClr val="black"/>
                </a:solidFill>
                <a:latin typeface="Arial" panose="020B0604020202020204" pitchFamily="34" charset="0"/>
                <a:cs typeface="Arial" panose="020B0604020202020204" pitchFamily="34" charset="0"/>
              </a:rPr>
              <a:t>rd</a:t>
            </a:r>
            <a:r>
              <a:rPr lang="en-US" sz="1500" dirty="0">
                <a:solidFill>
                  <a:prstClr val="black"/>
                </a:solidFill>
                <a:latin typeface="Arial" panose="020B0604020202020204" pitchFamily="34" charset="0"/>
                <a:cs typeface="Arial" panose="020B0604020202020204" pitchFamily="34" charset="0"/>
              </a:rPr>
              <a:t> harmonic normal conducting active cavity based on the main HOM 500 MHz ones (see J. Ocampo talk tomorrow)</a:t>
            </a:r>
          </a:p>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In order to check the </a:t>
            </a:r>
            <a:r>
              <a:rPr lang="en-US" sz="1500" b="1" dirty="0">
                <a:solidFill>
                  <a:prstClr val="black"/>
                </a:solidFill>
                <a:latin typeface="Arial" panose="020B0604020202020204" pitchFamily="34" charset="0"/>
                <a:cs typeface="Arial" panose="020B0604020202020204" pitchFamily="34" charset="0"/>
              </a:rPr>
              <a:t>stability</a:t>
            </a:r>
            <a:r>
              <a:rPr lang="en-US" sz="1500" dirty="0">
                <a:solidFill>
                  <a:prstClr val="black"/>
                </a:solidFill>
                <a:latin typeface="Arial" panose="020B0604020202020204" pitchFamily="34" charset="0"/>
                <a:cs typeface="Arial" panose="020B0604020202020204" pitchFamily="34" charset="0"/>
              </a:rPr>
              <a:t> of the proposed system and cross check the analytical calculations, we have run 6D </a:t>
            </a:r>
            <a:r>
              <a:rPr lang="en-US" sz="1500" b="1" dirty="0">
                <a:solidFill>
                  <a:prstClr val="black"/>
                </a:solidFill>
                <a:latin typeface="Arial" panose="020B0604020202020204" pitchFamily="34" charset="0"/>
                <a:cs typeface="Arial" panose="020B0604020202020204" pitchFamily="34" charset="0"/>
              </a:rPr>
              <a:t>tracking simulations </a:t>
            </a:r>
            <a:r>
              <a:rPr lang="en-US" sz="1500" dirty="0">
                <a:solidFill>
                  <a:prstClr val="black"/>
                </a:solidFill>
                <a:latin typeface="Arial" panose="020B0604020202020204" pitchFamily="34" charset="0"/>
                <a:cs typeface="Arial" panose="020B0604020202020204" pitchFamily="34" charset="0"/>
              </a:rPr>
              <a:t>(see next slides)</a:t>
            </a:r>
          </a:p>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Complementarily, a 3HC prototype is being tested at BESSY-II (see A. Matveenko talk). Dedicated simulations of the cavity performance will be validated with the </a:t>
            </a:r>
            <a:r>
              <a:rPr lang="en-US" sz="1500" b="1" dirty="0">
                <a:solidFill>
                  <a:prstClr val="black"/>
                </a:solidFill>
                <a:latin typeface="Arial" panose="020B0604020202020204" pitchFamily="34" charset="0"/>
                <a:cs typeface="Arial" panose="020B0604020202020204" pitchFamily="34" charset="0"/>
              </a:rPr>
              <a:t>experimental results</a:t>
            </a:r>
          </a:p>
          <a:p>
            <a:pPr marL="285750" indent="-285750">
              <a:lnSpc>
                <a:spcPct val="140000"/>
              </a:lnSpc>
              <a:spcBef>
                <a:spcPts val="600"/>
              </a:spcBef>
              <a:buClr>
                <a:schemeClr val="tx1"/>
              </a:buClr>
              <a:buFont typeface="Wingdings" panose="05000000000000000000" pitchFamily="2" charset="2"/>
              <a:buChar char="§"/>
              <a:defRPr/>
            </a:pPr>
            <a:endParaRPr lang="en-US" sz="1500" dirty="0">
              <a:solidFill>
                <a:prstClr val="black"/>
              </a:solidFill>
              <a:latin typeface="Arial" panose="020B0604020202020204" pitchFamily="34" charset="0"/>
              <a:cs typeface="Arial" panose="020B0604020202020204" pitchFamily="34" charset="0"/>
            </a:endParaRPr>
          </a:p>
          <a:p>
            <a:pPr marL="285750" indent="-285750">
              <a:lnSpc>
                <a:spcPct val="140000"/>
              </a:lnSpc>
              <a:spcBef>
                <a:spcPts val="600"/>
              </a:spcBef>
              <a:buClr>
                <a:schemeClr val="tx1"/>
              </a:buClr>
              <a:buFont typeface="Wingdings" panose="05000000000000000000" pitchFamily="2" charset="2"/>
              <a:buChar char="§"/>
              <a:defRPr/>
            </a:pPr>
            <a:endParaRPr lang="en-US" sz="1500" dirty="0">
              <a:solidFill>
                <a:prstClr val="black"/>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C2BD7F95-5FE0-4513-8C19-D0255B24456B}"/>
              </a:ext>
            </a:extLst>
          </p:cNvPr>
          <p:cNvSpPr/>
          <p:nvPr/>
        </p:nvSpPr>
        <p:spPr>
          <a:xfrm>
            <a:off x="4568952" y="3775147"/>
            <a:ext cx="3029491" cy="360000"/>
          </a:xfrm>
          <a:prstGeom prst="rect">
            <a:avLst/>
          </a:prstGeom>
          <a:solidFill>
            <a:srgbClr val="F7FAFF"/>
          </a:solidFill>
          <a:ln w="25400" cap="flat" cmpd="sng" algn="ctr">
            <a:noFill/>
            <a:prstDash val="solid"/>
          </a:ln>
          <a:effectLst/>
        </p:spPr>
        <p:txBody>
          <a:bodyPr rtlCol="0" anchor="ctr"/>
          <a:lstStyle/>
          <a:p>
            <a:pPr algn="ctr" defTabSz="914400"/>
            <a:r>
              <a:rPr lang="en-US" sz="1500" kern="0" dirty="0">
                <a:solidFill>
                  <a:sysClr val="windowText" lastClr="000000"/>
                </a:solidFill>
                <a:latin typeface="Arial" panose="020B0604020202020204" pitchFamily="34" charset="0"/>
                <a:cs typeface="Arial" panose="020B0604020202020204" pitchFamily="34" charset="0"/>
              </a:rPr>
              <a:t>Harmonic RF frequency [MHz]</a:t>
            </a:r>
          </a:p>
        </p:txBody>
      </p:sp>
      <p:sp>
        <p:nvSpPr>
          <p:cNvPr id="30" name="Rectangle 29">
            <a:extLst>
              <a:ext uri="{FF2B5EF4-FFF2-40B4-BE49-F238E27FC236}">
                <a16:creationId xmlns:a16="http://schemas.microsoft.com/office/drawing/2014/main" id="{0605C4AE-5CF7-4880-9AA5-E2875889F453}"/>
              </a:ext>
            </a:extLst>
          </p:cNvPr>
          <p:cNvSpPr/>
          <p:nvPr/>
        </p:nvSpPr>
        <p:spPr>
          <a:xfrm>
            <a:off x="7637002" y="3772327"/>
            <a:ext cx="1040400" cy="360000"/>
          </a:xfrm>
          <a:prstGeom prst="rect">
            <a:avLst/>
          </a:prstGeom>
          <a:solidFill>
            <a:srgbClr val="F7FAFF"/>
          </a:solidFill>
          <a:ln w="25400" cap="flat" cmpd="sng" algn="ctr">
            <a:noFill/>
            <a:prstDash val="solid"/>
          </a:ln>
          <a:effectLst/>
        </p:spPr>
        <p:txBody>
          <a:bodyPr rtlCol="0" anchor="ctr"/>
          <a:lstStyle/>
          <a:p>
            <a:pPr algn="ctr" defTabSz="914400"/>
            <a:r>
              <a:rPr lang="es-ES" sz="1500" kern="0" dirty="0">
                <a:solidFill>
                  <a:sysClr val="windowText" lastClr="000000"/>
                </a:solidFill>
                <a:latin typeface="Arial" panose="020B0604020202020204" pitchFamily="34" charset="0"/>
                <a:cs typeface="Arial" panose="020B0604020202020204" pitchFamily="34" charset="0"/>
              </a:rPr>
              <a:t>1500</a:t>
            </a:r>
            <a:endParaRPr lang="en-US" sz="15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652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9CBDE0-345C-4207-9036-DB9731E57F7E}"/>
              </a:ext>
            </a:extLst>
          </p:cNvPr>
          <p:cNvSpPr>
            <a:spLocks noGrp="1"/>
          </p:cNvSpPr>
          <p:nvPr>
            <p:ph type="title"/>
          </p:nvPr>
        </p:nvSpPr>
        <p:spPr>
          <a:xfrm>
            <a:off x="1473902" y="387687"/>
            <a:ext cx="8136823" cy="645691"/>
          </a:xfrm>
        </p:spPr>
        <p:txBody>
          <a:bodyPr/>
          <a:lstStyle/>
          <a:p>
            <a:pPr algn="ctr"/>
            <a:r>
              <a:rPr lang="en-US" b="1" dirty="0">
                <a:solidFill>
                  <a:schemeClr val="tx1"/>
                </a:solidFill>
              </a:rPr>
              <a:t>SIMULATION CONSIDERATIONS</a:t>
            </a:r>
          </a:p>
        </p:txBody>
      </p:sp>
      <p:sp>
        <p:nvSpPr>
          <p:cNvPr id="3" name="Rectangle 2">
            <a:extLst>
              <a:ext uri="{FF2B5EF4-FFF2-40B4-BE49-F238E27FC236}">
                <a16:creationId xmlns:a16="http://schemas.microsoft.com/office/drawing/2014/main" id="{D314CB26-61F9-4BC9-BD84-296EE552D2B7}"/>
              </a:ext>
            </a:extLst>
          </p:cNvPr>
          <p:cNvSpPr/>
          <p:nvPr/>
        </p:nvSpPr>
        <p:spPr>
          <a:xfrm>
            <a:off x="468312" y="1658937"/>
            <a:ext cx="8207376" cy="4618038"/>
          </a:xfrm>
          <a:prstGeom prst="rect">
            <a:avLst/>
          </a:prstGeom>
        </p:spPr>
        <p:txBody>
          <a:bodyPr wrap="square">
            <a:noAutofit/>
          </a:bodyPr>
          <a:lstStyle/>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The tracking simulations have been performed with the parallel version of Elegant. The main objective, for the time being, is the lifetime evaluation</a:t>
            </a:r>
          </a:p>
          <a:p>
            <a:pPr marL="285750" indent="-285750">
              <a:lnSpc>
                <a:spcPct val="140000"/>
              </a:lnSpc>
              <a:spcBef>
                <a:spcPts val="600"/>
              </a:spcBef>
              <a:buClr>
                <a:schemeClr val="tx1"/>
              </a:buClr>
              <a:buFont typeface="Wingdings" panose="05000000000000000000" pitchFamily="2" charset="2"/>
              <a:buChar char="§"/>
              <a:defRPr/>
            </a:pPr>
            <a:r>
              <a:rPr lang="es-ES" sz="1500" dirty="0">
                <a:solidFill>
                  <a:prstClr val="black"/>
                </a:solidFill>
                <a:latin typeface="Arial" panose="020B0604020202020204" pitchFamily="34" charset="0"/>
                <a:cs typeface="Arial" panose="020B0604020202020204" pitchFamily="34" charset="0"/>
              </a:rPr>
              <a:t>A</a:t>
            </a:r>
            <a:r>
              <a:rPr lang="en-US" sz="1500" dirty="0">
                <a:solidFill>
                  <a:prstClr val="black"/>
                </a:solidFill>
                <a:latin typeface="Arial" panose="020B0604020202020204" pitchFamily="34" charset="0"/>
                <a:cs typeface="Arial" panose="020B0604020202020204" pitchFamily="34" charset="0"/>
              </a:rPr>
              <a:t>ll simulations have been performed for the nominal fundamental voltage and current (2.4 MV and 300 mA). The harmonic voltage has been varied to find the </a:t>
            </a:r>
            <a:r>
              <a:rPr lang="en-US" sz="1500" b="1" dirty="0">
                <a:solidFill>
                  <a:prstClr val="black"/>
                </a:solidFill>
                <a:latin typeface="Arial" panose="020B0604020202020204" pitchFamily="34" charset="0"/>
                <a:cs typeface="Arial" panose="020B0604020202020204" pitchFamily="34" charset="0"/>
              </a:rPr>
              <a:t>highest</a:t>
            </a:r>
            <a:r>
              <a:rPr lang="en-US" sz="1500" dirty="0">
                <a:solidFill>
                  <a:prstClr val="black"/>
                </a:solidFill>
                <a:latin typeface="Arial" panose="020B0604020202020204" pitchFamily="34" charset="0"/>
                <a:cs typeface="Arial" panose="020B0604020202020204" pitchFamily="34" charset="0"/>
              </a:rPr>
              <a:t> </a:t>
            </a:r>
            <a:r>
              <a:rPr lang="en-US" sz="1500" b="1" dirty="0">
                <a:solidFill>
                  <a:prstClr val="black"/>
                </a:solidFill>
                <a:latin typeface="Arial" panose="020B0604020202020204" pitchFamily="34" charset="0"/>
                <a:cs typeface="Arial" panose="020B0604020202020204" pitchFamily="34" charset="0"/>
              </a:rPr>
              <a:t>stable operation point </a:t>
            </a:r>
            <a:r>
              <a:rPr lang="en-US" sz="1500" dirty="0">
                <a:solidFill>
                  <a:prstClr val="black"/>
                </a:solidFill>
                <a:latin typeface="Arial" panose="020B0604020202020204" pitchFamily="34" charset="0"/>
                <a:cs typeface="Arial" panose="020B0604020202020204" pitchFamily="34" charset="0"/>
              </a:rPr>
              <a:t>(up to an optimal value of around 180 kV per cavity)</a:t>
            </a:r>
          </a:p>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To study the stability of the system, the stability over the beam passes of the beam energy, bunch duration, RF voltage and the control loop output has been watched, among other parameters</a:t>
            </a:r>
          </a:p>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Each bunch has been generated with 10000 particles, with Gaussian distribution and a bunch length belonging to 0 kV of harmonic voltage. The bunches are then naturally lengthened up to their new stable value owing to the third harmonic system</a:t>
            </a:r>
          </a:p>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The simulation starts at </a:t>
            </a:r>
            <a:r>
              <a:rPr lang="en-US" sz="1500" b="1" dirty="0">
                <a:solidFill>
                  <a:prstClr val="black"/>
                </a:solidFill>
                <a:latin typeface="Arial" panose="020B0604020202020204" pitchFamily="34" charset="0"/>
                <a:cs typeface="Arial" panose="020B0604020202020204" pitchFamily="34" charset="0"/>
              </a:rPr>
              <a:t>nominal beam current and RF voltage</a:t>
            </a:r>
            <a:r>
              <a:rPr lang="en-US" sz="1500" dirty="0">
                <a:solidFill>
                  <a:prstClr val="black"/>
                </a:solidFill>
                <a:latin typeface="Arial" panose="020B0604020202020204" pitchFamily="34" charset="0"/>
                <a:cs typeface="Arial" panose="020B0604020202020204" pitchFamily="34" charset="0"/>
              </a:rPr>
              <a:t>, with the cavities already </a:t>
            </a:r>
            <a:r>
              <a:rPr lang="en-US" sz="1500" b="1" dirty="0">
                <a:solidFill>
                  <a:prstClr val="black"/>
                </a:solidFill>
                <a:latin typeface="Arial" panose="020B0604020202020204" pitchFamily="34" charset="0"/>
                <a:cs typeface="Arial" panose="020B0604020202020204" pitchFamily="34" charset="0"/>
              </a:rPr>
              <a:t>pre-loaded</a:t>
            </a:r>
          </a:p>
          <a:p>
            <a:pPr marL="285750" indent="-285750">
              <a:lnSpc>
                <a:spcPct val="140000"/>
              </a:lnSpc>
              <a:spcBef>
                <a:spcPts val="600"/>
              </a:spcBef>
              <a:buClr>
                <a:schemeClr val="tx1"/>
              </a:buClr>
              <a:buFont typeface="Wingdings" panose="05000000000000000000" pitchFamily="2" charset="2"/>
              <a:buChar char="§"/>
              <a:defRPr/>
            </a:pPr>
            <a:endParaRPr lang="en-US" sz="15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9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6401B0EF-8E26-4121-8D6C-DBFA43D41851}"/>
              </a:ext>
            </a:extLst>
          </p:cNvPr>
          <p:cNvSpPr txBox="1">
            <a:spLocks/>
          </p:cNvSpPr>
          <p:nvPr/>
        </p:nvSpPr>
        <p:spPr>
          <a:xfrm>
            <a:off x="1473902" y="3106154"/>
            <a:ext cx="6196195" cy="645691"/>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pPr algn="ctr"/>
            <a:r>
              <a:rPr lang="en-US" b="1" dirty="0">
                <a:solidFill>
                  <a:schemeClr val="tx1"/>
                </a:solidFill>
              </a:rPr>
              <a:t>NC ACTIVE HC </a:t>
            </a:r>
            <a:r>
              <a:rPr lang="es-ES" b="1" dirty="0">
                <a:solidFill>
                  <a:schemeClr val="tx1"/>
                </a:solidFill>
              </a:rPr>
              <a:t>- BASELINE</a:t>
            </a:r>
            <a:endParaRPr lang="en-US" b="1" dirty="0">
              <a:solidFill>
                <a:schemeClr val="tx1"/>
              </a:solidFill>
            </a:endParaRPr>
          </a:p>
        </p:txBody>
      </p:sp>
    </p:spTree>
    <p:extLst>
      <p:ext uri="{BB962C8B-B14F-4D97-AF65-F5344CB8AC3E}">
        <p14:creationId xmlns:p14="http://schemas.microsoft.com/office/powerpoint/2010/main" val="333276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DA0AF97-7536-4EDB-8263-FA45AB77702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690871" y="1766672"/>
            <a:ext cx="3200400" cy="3324656"/>
          </a:xfrm>
          <a:prstGeom prst="rect">
            <a:avLst/>
          </a:prstGeom>
        </p:spPr>
      </p:pic>
      <p:sp>
        <p:nvSpPr>
          <p:cNvPr id="22" name="Rectangle 21">
            <a:extLst>
              <a:ext uri="{FF2B5EF4-FFF2-40B4-BE49-F238E27FC236}">
                <a16:creationId xmlns:a16="http://schemas.microsoft.com/office/drawing/2014/main" id="{913E20ED-71E8-45E0-97BB-0104413442CC}"/>
              </a:ext>
            </a:extLst>
          </p:cNvPr>
          <p:cNvSpPr/>
          <p:nvPr/>
        </p:nvSpPr>
        <p:spPr>
          <a:xfrm>
            <a:off x="800101" y="5048681"/>
            <a:ext cx="7515224" cy="1034733"/>
          </a:xfrm>
          <a:prstGeom prst="rect">
            <a:avLst/>
          </a:prstGeom>
        </p:spPr>
        <p:txBody>
          <a:bodyPr wrap="square">
            <a:noAutofit/>
          </a:bodyPr>
          <a:lstStyle/>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To reach 170 kV in each HC, 4.56 kW are supplied by the transmitters and 8.6 kW by the beam</a:t>
            </a:r>
          </a:p>
          <a:p>
            <a:pPr marL="285750" indent="-285750">
              <a:lnSpc>
                <a:spcPct val="140000"/>
              </a:lnSpc>
              <a:spcBef>
                <a:spcPts val="600"/>
              </a:spcBef>
              <a:buClr>
                <a:schemeClr val="tx1"/>
              </a:buClr>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For each main cavity, around 79 kW are supplied, resulting in a 69% of efficiency</a:t>
            </a:r>
          </a:p>
          <a:p>
            <a:pPr marL="285750" indent="-285750">
              <a:lnSpc>
                <a:spcPct val="140000"/>
              </a:lnSpc>
              <a:spcBef>
                <a:spcPts val="600"/>
              </a:spcBef>
              <a:buClr>
                <a:schemeClr val="tx1"/>
              </a:buClr>
              <a:buFont typeface="Wingdings" panose="05000000000000000000" pitchFamily="2" charset="2"/>
              <a:buChar char="§"/>
              <a:defRPr/>
            </a:pPr>
            <a:endParaRPr lang="en-US" sz="1500" dirty="0">
              <a:solidFill>
                <a:prstClr val="black"/>
              </a:solidFill>
              <a:latin typeface="Arial" panose="020B0604020202020204" pitchFamily="34" charset="0"/>
              <a:cs typeface="Arial" panose="020B0604020202020204" pitchFamily="34" charset="0"/>
            </a:endParaRPr>
          </a:p>
          <a:p>
            <a:pPr marL="285750" indent="-285750">
              <a:lnSpc>
                <a:spcPct val="140000"/>
              </a:lnSpc>
              <a:spcBef>
                <a:spcPts val="600"/>
              </a:spcBef>
              <a:buClr>
                <a:schemeClr val="tx1"/>
              </a:buClr>
              <a:buFont typeface="Wingdings" panose="05000000000000000000" pitchFamily="2" charset="2"/>
              <a:buChar char="§"/>
              <a:defRPr/>
            </a:pPr>
            <a:endParaRPr lang="en-US" sz="1500" dirty="0">
              <a:solidFill>
                <a:prstClr val="black"/>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E70FF6F6-6BED-4BD6-82E7-5F0CBBAB5B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88720" y="1766672"/>
            <a:ext cx="3300984" cy="3324656"/>
          </a:xfrm>
          <a:prstGeom prst="rect">
            <a:avLst/>
          </a:prstGeom>
        </p:spPr>
      </p:pic>
      <p:sp>
        <p:nvSpPr>
          <p:cNvPr id="10" name="Title 8">
            <a:extLst>
              <a:ext uri="{FF2B5EF4-FFF2-40B4-BE49-F238E27FC236}">
                <a16:creationId xmlns:a16="http://schemas.microsoft.com/office/drawing/2014/main" id="{7138749E-4BF4-43A6-B713-551D978A6B44}"/>
              </a:ext>
            </a:extLst>
          </p:cNvPr>
          <p:cNvSpPr txBox="1">
            <a:spLocks/>
          </p:cNvSpPr>
          <p:nvPr/>
        </p:nvSpPr>
        <p:spPr>
          <a:xfrm>
            <a:off x="1995110" y="387687"/>
            <a:ext cx="6196195" cy="645691"/>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pPr algn="ctr"/>
            <a:r>
              <a:rPr lang="en-US" b="1" dirty="0">
                <a:solidFill>
                  <a:schemeClr val="tx1"/>
                </a:solidFill>
              </a:rPr>
              <a:t>NC ACTIVE HC </a:t>
            </a:r>
            <a:r>
              <a:rPr lang="es-ES" b="1" dirty="0">
                <a:solidFill>
                  <a:schemeClr val="tx1"/>
                </a:solidFill>
              </a:rPr>
              <a:t>- BASELINE</a:t>
            </a:r>
            <a:endParaRPr lang="en-US" b="1" dirty="0">
              <a:solidFill>
                <a:schemeClr val="tx1"/>
              </a:solidFill>
            </a:endParaRPr>
          </a:p>
        </p:txBody>
      </p:sp>
    </p:spTree>
    <p:extLst>
      <p:ext uri="{BB962C8B-B14F-4D97-AF65-F5344CB8AC3E}">
        <p14:creationId xmlns:p14="http://schemas.microsoft.com/office/powerpoint/2010/main" val="152970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8540B5-4F50-463D-AB37-6716AAAECDDB}"/>
              </a:ext>
            </a:extLst>
          </p:cNvPr>
          <p:cNvPicPr>
            <a:picLocks noChangeAspect="1"/>
          </p:cNvPicPr>
          <p:nvPr/>
        </p:nvPicPr>
        <p:blipFill rotWithShape="1">
          <a:blip r:embed="rId2">
            <a:extLst>
              <a:ext uri="{28A0092B-C50C-407E-A947-70E740481C1C}">
                <a14:useLocalDpi xmlns:a14="http://schemas.microsoft.com/office/drawing/2010/main" val="0"/>
              </a:ext>
            </a:extLst>
          </a:blip>
          <a:srcRect l="7986" t="3365" r="7872"/>
          <a:stretch/>
        </p:blipFill>
        <p:spPr>
          <a:xfrm>
            <a:off x="1170432" y="1435608"/>
            <a:ext cx="6812280" cy="4831694"/>
          </a:xfrm>
          <a:prstGeom prst="rect">
            <a:avLst/>
          </a:prstGeom>
        </p:spPr>
      </p:pic>
      <p:sp>
        <p:nvSpPr>
          <p:cNvPr id="7" name="Title 8">
            <a:extLst>
              <a:ext uri="{FF2B5EF4-FFF2-40B4-BE49-F238E27FC236}">
                <a16:creationId xmlns:a16="http://schemas.microsoft.com/office/drawing/2014/main" id="{D206B49D-50C6-461F-AB8B-45726A6E254B}"/>
              </a:ext>
            </a:extLst>
          </p:cNvPr>
          <p:cNvSpPr txBox="1">
            <a:spLocks/>
          </p:cNvSpPr>
          <p:nvPr/>
        </p:nvSpPr>
        <p:spPr>
          <a:xfrm>
            <a:off x="1995110" y="387687"/>
            <a:ext cx="6196195" cy="645691"/>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pPr algn="ctr"/>
            <a:r>
              <a:rPr lang="en-US" b="1" dirty="0">
                <a:solidFill>
                  <a:schemeClr val="tx1"/>
                </a:solidFill>
              </a:rPr>
              <a:t>NC ACTIVE HC </a:t>
            </a:r>
            <a:r>
              <a:rPr lang="es-ES" b="1" dirty="0">
                <a:solidFill>
                  <a:schemeClr val="tx1"/>
                </a:solidFill>
              </a:rPr>
              <a:t>- BASELINE</a:t>
            </a:r>
            <a:endParaRPr lang="en-US" b="1" dirty="0">
              <a:solidFill>
                <a:schemeClr val="tx1"/>
              </a:solidFill>
            </a:endParaRPr>
          </a:p>
        </p:txBody>
      </p:sp>
    </p:spTree>
    <p:extLst>
      <p:ext uri="{BB962C8B-B14F-4D97-AF65-F5344CB8AC3E}">
        <p14:creationId xmlns:p14="http://schemas.microsoft.com/office/powerpoint/2010/main" val="216567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33E897-E139-4366-BD4E-6CF323D3C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2170"/>
            <a:ext cx="9144000" cy="3117164"/>
          </a:xfrm>
          <a:prstGeom prst="rect">
            <a:avLst/>
          </a:prstGeom>
        </p:spPr>
      </p:pic>
      <p:sp>
        <p:nvSpPr>
          <p:cNvPr id="4" name="Title 8">
            <a:extLst>
              <a:ext uri="{FF2B5EF4-FFF2-40B4-BE49-F238E27FC236}">
                <a16:creationId xmlns:a16="http://schemas.microsoft.com/office/drawing/2014/main" id="{6401B0EF-8E26-4121-8D6C-DBFA43D41851}"/>
              </a:ext>
            </a:extLst>
          </p:cNvPr>
          <p:cNvSpPr txBox="1">
            <a:spLocks/>
          </p:cNvSpPr>
          <p:nvPr/>
        </p:nvSpPr>
        <p:spPr>
          <a:xfrm>
            <a:off x="1995110" y="387687"/>
            <a:ext cx="6196195" cy="645691"/>
          </a:xfrm>
          <a:prstGeom prst="rect">
            <a:avLst/>
          </a:prstGeom>
        </p:spPr>
        <p:txBody>
          <a:bodyPr/>
          <a:lstStyle>
            <a:lvl1pPr algn="l" defTabSz="914400" rtl="0" eaLnBrk="1" latinLnBrk="0" hangingPunct="1">
              <a:lnSpc>
                <a:spcPct val="90000"/>
              </a:lnSpc>
              <a:spcBef>
                <a:spcPct val="0"/>
              </a:spcBef>
              <a:buNone/>
              <a:defRPr sz="3200" kern="1200">
                <a:solidFill>
                  <a:srgbClr val="092F56"/>
                </a:solidFill>
                <a:latin typeface="Arial" panose="020B0604020202020204" pitchFamily="34" charset="0"/>
                <a:ea typeface="+mj-ea"/>
                <a:cs typeface="Arial" panose="020B0604020202020204" pitchFamily="34" charset="0"/>
              </a:defRPr>
            </a:lvl1pPr>
          </a:lstStyle>
          <a:p>
            <a:pPr algn="ctr"/>
            <a:r>
              <a:rPr lang="en-US" b="1" dirty="0">
                <a:solidFill>
                  <a:schemeClr val="tx1"/>
                </a:solidFill>
              </a:rPr>
              <a:t>NC ACTIVE HC </a:t>
            </a:r>
            <a:r>
              <a:rPr lang="es-ES" b="1" dirty="0">
                <a:solidFill>
                  <a:schemeClr val="tx1"/>
                </a:solidFill>
              </a:rPr>
              <a:t>- BASELINE</a:t>
            </a:r>
            <a:endParaRPr lang="en-US" b="1" dirty="0">
              <a:solidFill>
                <a:schemeClr val="tx1"/>
              </a:solidFill>
            </a:endParaRPr>
          </a:p>
        </p:txBody>
      </p:sp>
    </p:spTree>
    <p:extLst>
      <p:ext uri="{BB962C8B-B14F-4D97-AF65-F5344CB8AC3E}">
        <p14:creationId xmlns:p14="http://schemas.microsoft.com/office/powerpoint/2010/main" val="27623688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1124</Words>
  <Application>Microsoft Office PowerPoint</Application>
  <PresentationFormat>On-screen Show (4:3)</PresentationFormat>
  <Paragraphs>144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Cambria</vt:lpstr>
      <vt:lpstr>Cambria Math</vt:lpstr>
      <vt:lpstr>Roboto</vt:lpstr>
      <vt:lpstr>Wingdings</vt:lpstr>
      <vt:lpstr>Office Theme</vt:lpstr>
      <vt:lpstr>COMMENT TALK - HC SIMULATIONS FOR ALBA-II</vt:lpstr>
      <vt:lpstr>OUTLINE</vt:lpstr>
      <vt:lpstr>ALBA-II STORAGE RING</vt:lpstr>
      <vt:lpstr>RF PARAMETERS</vt:lpstr>
      <vt:lpstr>SIMULATION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NC PASSIVE HC</vt:lpstr>
      <vt:lpstr>NC PASSIVE HC</vt:lpstr>
      <vt:lpstr>SC PASSIVE HC</vt:lpstr>
      <vt:lpstr>SC PASSIVE HC</vt:lpstr>
      <vt:lpstr>OPTIONS COMPARISON</vt:lpstr>
      <vt:lpstr>SUMMARY AND CONCLUSIONS</vt:lpstr>
      <vt:lpstr>THANK YOU FOR YOUR ATTENTION </vt:lpstr>
      <vt:lpstr>COMMENT TALK - HC SIMULATIONS FOR ALBA-II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2022-10-10T13:29:43Z</dcterms:created>
  <dcterms:modified xsi:type="dcterms:W3CDTF">2022-10-11T11:36:54Z</dcterms:modified>
</cp:coreProperties>
</file>