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395" r:id="rId2"/>
    <p:sldId id="398" r:id="rId3"/>
    <p:sldId id="396" r:id="rId4"/>
    <p:sldId id="400" r:id="rId5"/>
    <p:sldId id="409" r:id="rId6"/>
    <p:sldId id="372" r:id="rId7"/>
    <p:sldId id="374" r:id="rId8"/>
    <p:sldId id="387" r:id="rId9"/>
    <p:sldId id="389" r:id="rId10"/>
    <p:sldId id="401" r:id="rId11"/>
    <p:sldId id="402" r:id="rId12"/>
    <p:sldId id="403" r:id="rId13"/>
    <p:sldId id="404" r:id="rId14"/>
    <p:sldId id="405" r:id="rId15"/>
    <p:sldId id="407" r:id="rId16"/>
    <p:sldId id="406" r:id="rId17"/>
    <p:sldId id="408" r:id="rId18"/>
  </p:sldIdLst>
  <p:sldSz cx="9144000" cy="5715000" type="screen16x10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297" userDrawn="1">
          <p15:clr>
            <a:srgbClr val="A4A3A4"/>
          </p15:clr>
        </p15:guide>
        <p15:guide id="4" orient="horz" pos="847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703"/>
    <a:srgbClr val="4E5B99"/>
    <a:srgbClr val="132577"/>
    <a:srgbClr val="009999"/>
    <a:srgbClr val="FFCCFF"/>
    <a:srgbClr val="B7B9BA"/>
    <a:srgbClr val="336699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7" autoAdjust="0"/>
  </p:normalViewPr>
  <p:slideViewPr>
    <p:cSldViewPr showGuides="1">
      <p:cViewPr varScale="1">
        <p:scale>
          <a:sx n="135" d="100"/>
          <a:sy n="135" d="100"/>
        </p:scale>
        <p:origin x="212" y="84"/>
      </p:cViewPr>
      <p:guideLst>
        <p:guide orient="horz" pos="1800"/>
        <p:guide orient="horz" pos="288"/>
        <p:guide orient="horz" pos="3297"/>
        <p:guide orient="horz" pos="847"/>
        <p:guide pos="2880"/>
        <p:guide pos="521"/>
        <p:guide pos="5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09/10/2022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44538"/>
            <a:ext cx="59563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940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497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31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827089" y="1"/>
            <a:ext cx="7489825" cy="457729"/>
          </a:xfrm>
          <a:noFill/>
        </p:spPr>
        <p:txBody>
          <a:bodyPr anchor="b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27088" y="457729"/>
            <a:ext cx="7489825" cy="479558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HamonLIP'2022 – 10-12 October 2022       -        Passive vs Active Systems, DC Robinson, DLLRF     -       Jörn Jacob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351600" y="915000"/>
            <a:ext cx="5612400" cy="2970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915000"/>
            <a:ext cx="2574000" cy="297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HamonLIP'2022 – 10-12 October 2022       -        Passive vs Active Systems, DC Robinson, DLLRF     -       Jörn Jacob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HamonLIP'2022 – 10-12 October 2022       -        Passive vs Active Systems, DC Robinson, DLLRF     -       Jörn Jacob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HamonLIP'2022 – 10-12 October 2022       -        Passive vs Active Systems, DC Robinson, DLLRF     -       Jörn Jacob</a:t>
            </a:r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8056" y="5067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805272"/>
            <a:ext cx="8236800" cy="43319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5587803"/>
            <a:ext cx="611560" cy="127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26/07/2013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0001" y="5402791"/>
            <a:ext cx="6120000" cy="1770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HamonLIP'2022 – 10-12 October 2022       -        Passive vs Active Systems, DC Robinson, DLLRF     -       Jörn Jacob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98001" y="5402865"/>
            <a:ext cx="413559" cy="17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6"/>
        </a:buClr>
        <a:buSzPct val="80000"/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113880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ts val="600"/>
              </a:spcAft>
              <a:buClr>
                <a:srgbClr val="7DA9DA"/>
              </a:buClr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Passive vs Active Systems, DC Robinson, DLLRF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1600" b="1" u="sng" dirty="0" smtClean="0">
                <a:solidFill>
                  <a:srgbClr val="132577"/>
                </a:solidFill>
              </a:rPr>
              <a:t>Jörn Jacob</a:t>
            </a:r>
            <a:endParaRPr lang="en-US" sz="1600" b="1" dirty="0" smtClean="0">
              <a:solidFill>
                <a:srgbClr val="132577"/>
              </a:solidFill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21196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r>
              <a:rPr lang="en-GB" sz="1600" b="1" kern="0" noProof="0" dirty="0" err="1" smtClean="0">
                <a:solidFill>
                  <a:srgbClr val="132577"/>
                </a:solidFill>
              </a:rPr>
              <a:t>HarmonLIP</a:t>
            </a:r>
            <a:r>
              <a:rPr lang="en-GB" sz="1600" b="1" kern="0" noProof="0" dirty="0" smtClean="0">
                <a:solidFill>
                  <a:srgbClr val="132577"/>
                </a:solidFill>
              </a:rPr>
              <a:t> Workshop</a:t>
            </a:r>
            <a:endParaRPr kumimoji="0" lang="en-GB" sz="1600" i="0" u="none" strike="noStrike" kern="0" cap="none" spc="0" normalizeH="0" baseline="0" noProof="0" dirty="0" smtClean="0">
              <a:ln>
                <a:noFill/>
              </a:ln>
              <a:solidFill>
                <a:srgbClr val="132577"/>
              </a:solidFill>
              <a:effectLst/>
              <a:uLnTx/>
              <a:uFillTx/>
              <a:ea typeface="+mn-ea"/>
              <a:cs typeface="+mn-cs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GB" sz="1600" kern="0" noProof="0" dirty="0" smtClean="0">
                <a:solidFill>
                  <a:srgbClr val="132577"/>
                </a:solidFill>
              </a:rPr>
              <a:t>MAX IV / Lund</a:t>
            </a:r>
            <a:r>
              <a:rPr kumimoji="0" lang="en-GB" sz="1600" u="none" strike="noStrike" kern="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ea typeface="+mn-ea"/>
                <a:cs typeface="+mn-cs"/>
              </a:rPr>
              <a:t>, 10-12 October</a:t>
            </a:r>
            <a:r>
              <a:rPr kumimoji="0" lang="en-GB" sz="1600" u="none" strike="noStrike" kern="0" cap="none" spc="0" normalizeH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600" u="none" strike="noStrike" kern="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ea typeface="+mn-ea"/>
                <a:cs typeface="+mn-cs"/>
              </a:rPr>
              <a:t>2022</a:t>
            </a:r>
            <a:endParaRPr lang="en-GB" sz="1600" kern="0" dirty="0" smtClean="0">
              <a:solidFill>
                <a:srgbClr val="132577"/>
              </a:solidFill>
            </a:endParaRPr>
          </a:p>
        </p:txBody>
      </p:sp>
      <p:pic>
        <p:nvPicPr>
          <p:cNvPr id="6" name="Image 8" descr="logo_couv.jpg"/>
          <p:cNvPicPr>
            <a:picLocks noChangeAspect="1"/>
          </p:cNvPicPr>
          <p:nvPr/>
        </p:nvPicPr>
        <p:blipFill>
          <a:blip r:embed="rId3" cstate="print"/>
          <a:srcRect l="9524" t="12659" r="9524" b="36705"/>
          <a:stretch>
            <a:fillRect/>
          </a:stretch>
        </p:blipFill>
        <p:spPr>
          <a:xfrm>
            <a:off x="539552" y="4391427"/>
            <a:ext cx="4896544" cy="12251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676" y="2425452"/>
            <a:ext cx="1552061" cy="18337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2425452"/>
            <a:ext cx="2780335" cy="1833722"/>
          </a:xfrm>
          <a:prstGeom prst="rect">
            <a:avLst/>
          </a:prstGeom>
        </p:spPr>
      </p:pic>
      <p:pic>
        <p:nvPicPr>
          <p:cNvPr id="15" name="Picture 11" descr="s3hcfin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8844" y="2425452"/>
            <a:ext cx="4062294" cy="183372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759624" y="4873724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eaLnBrk="0" fontAlgn="base" hangingPunct="0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®"/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Part of this work has been performed within the frame of the WP2 collaboration among ESRF, HZB, KEK, PSI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&amp; SOLEIL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3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1993404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Coming examples already shown</a:t>
            </a:r>
          </a:p>
          <a:p>
            <a:pPr algn="ctr"/>
            <a:r>
              <a:rPr lang="en-US" dirty="0" smtClean="0"/>
              <a:t>at  </a:t>
            </a:r>
          </a:p>
          <a:p>
            <a:pPr algn="ctr"/>
            <a:r>
              <a:rPr lang="en-US" dirty="0" smtClean="0"/>
              <a:t>ESLS RF meeting at SOLEIL in November 2018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Computed for 3</a:t>
            </a:r>
            <a:r>
              <a:rPr lang="en-US" baseline="30000" dirty="0" smtClean="0"/>
              <a:t>rd</a:t>
            </a:r>
            <a:r>
              <a:rPr lang="en-US" dirty="0" smtClean="0"/>
              <a:t> harmonic RF system </a:t>
            </a:r>
          </a:p>
          <a:p>
            <a:pPr algn="ctr"/>
            <a:r>
              <a:rPr lang="en-US" dirty="0" smtClean="0"/>
              <a:t>(and not for actual 4</a:t>
            </a:r>
            <a:r>
              <a:rPr lang="en-US" baseline="30000" dirty="0" smtClean="0"/>
              <a:t>th</a:t>
            </a:r>
            <a:r>
              <a:rPr lang="en-US" dirty="0" smtClean="0"/>
              <a:t> harmonic project)</a:t>
            </a:r>
          </a:p>
        </p:txBody>
      </p:sp>
    </p:spTree>
    <p:extLst>
      <p:ext uri="{BB962C8B-B14F-4D97-AF65-F5344CB8AC3E}">
        <p14:creationId xmlns:p14="http://schemas.microsoft.com/office/powerpoint/2010/main" val="18172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Robinson DC (2</a:t>
            </a:r>
            <a:r>
              <a:rPr lang="en-US" baseline="30000" dirty="0" smtClean="0"/>
              <a:t>nd</a:t>
            </a:r>
            <a:r>
              <a:rPr lang="en-US" dirty="0" smtClean="0"/>
              <a:t> type) – </a:t>
            </a:r>
            <a:r>
              <a:rPr lang="en-US" dirty="0" smtClean="0">
                <a:solidFill>
                  <a:srgbClr val="FFC000"/>
                </a:solidFill>
              </a:rPr>
              <a:t>Integration of synchrotron equation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HamonLIP'2022 – 10-12 October 2022       -        Passive vs Active Systems, DC Robinson, DLLRF     -       Jörn Jacob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697260"/>
            <a:ext cx="7128792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 smtClean="0">
                <a:solidFill>
                  <a:srgbClr val="000066"/>
                </a:solidFill>
              </a:rPr>
              <a:t>Numerical integration of synchrotron equation:</a:t>
            </a:r>
          </a:p>
          <a:p>
            <a:pPr lvl="1" indent="-365125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66"/>
                </a:solidFill>
              </a:rPr>
              <a:t>Uniform filling (no transients)</a:t>
            </a:r>
          </a:p>
          <a:p>
            <a:pPr lvl="1" indent="-365125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66"/>
                </a:solidFill>
              </a:rPr>
              <a:t>Starting with beam phase offset by +1 or -1 deg</a:t>
            </a:r>
          </a:p>
          <a:p>
            <a:pPr lvl="1" indent="-365125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66"/>
                </a:solidFill>
              </a:rPr>
              <a:t>Tracking </a:t>
            </a:r>
            <a:r>
              <a:rPr lang="en-US" sz="1600" dirty="0" err="1" smtClean="0">
                <a:solidFill>
                  <a:srgbClr val="000066"/>
                </a:solidFill>
              </a:rPr>
              <a:t>V</a:t>
            </a:r>
            <a:r>
              <a:rPr lang="en-US" sz="1600" baseline="-25000" dirty="0" err="1" smtClean="0">
                <a:solidFill>
                  <a:srgbClr val="000066"/>
                </a:solidFill>
              </a:rPr>
              <a:t>b</a:t>
            </a:r>
            <a:r>
              <a:rPr lang="en-US" sz="1600" dirty="0" smtClean="0">
                <a:solidFill>
                  <a:srgbClr val="000066"/>
                </a:solidFill>
              </a:rPr>
              <a:t>, </a:t>
            </a:r>
            <a:r>
              <a:rPr lang="en-US" sz="1600" dirty="0" err="1" smtClean="0">
                <a:solidFill>
                  <a:srgbClr val="000066"/>
                </a:solidFill>
              </a:rPr>
              <a:t>V</a:t>
            </a:r>
            <a:r>
              <a:rPr lang="en-US" sz="1600" baseline="-25000" dirty="0" err="1" smtClean="0">
                <a:solidFill>
                  <a:srgbClr val="000066"/>
                </a:solidFill>
              </a:rPr>
              <a:t>bh</a:t>
            </a:r>
            <a:r>
              <a:rPr lang="en-US" sz="1600" dirty="0" smtClean="0">
                <a:solidFill>
                  <a:srgbClr val="000066"/>
                </a:solidFill>
              </a:rPr>
              <a:t> and </a:t>
            </a:r>
            <a:r>
              <a:rPr lang="en-GB" sz="1600" dirty="0" smtClean="0">
                <a:solidFill>
                  <a:srgbClr val="000066"/>
                </a:solidFill>
                <a:sym typeface="Symbol"/>
              </a:rPr>
              <a:t></a:t>
            </a:r>
            <a:r>
              <a:rPr lang="en-GB" sz="1600" baseline="-25000" dirty="0" smtClean="0">
                <a:solidFill>
                  <a:srgbClr val="000066"/>
                </a:solidFill>
                <a:sym typeface="Symbol"/>
              </a:rPr>
              <a:t>beam</a:t>
            </a:r>
            <a:r>
              <a:rPr lang="en-US" sz="1600" dirty="0" smtClean="0">
                <a:solidFill>
                  <a:srgbClr val="000066"/>
                </a:solidFill>
              </a:rPr>
              <a:t> turn by turn</a:t>
            </a:r>
            <a:endParaRPr lang="en-US" sz="1600" baseline="-25000" dirty="0" smtClean="0">
              <a:solidFill>
                <a:srgbClr val="000066"/>
              </a:solidFill>
            </a:endParaRPr>
          </a:p>
          <a:p>
            <a:pPr lvl="1" indent="-365125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66"/>
                </a:solidFill>
              </a:rPr>
              <a:t>Checking convergence (neglecting synchrotron oscillation damping)</a:t>
            </a:r>
          </a:p>
          <a:p>
            <a:pPr lvl="1" indent="-365125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66"/>
                </a:solidFill>
              </a:rPr>
              <a:t>No linearization !</a:t>
            </a:r>
          </a:p>
          <a:p>
            <a:pPr lvl="1" indent="-365125">
              <a:lnSpc>
                <a:spcPct val="120000"/>
              </a:lnSpc>
              <a:buFont typeface="Arial" pitchFamily="34" charset="0"/>
              <a:buChar char="•"/>
            </a:pPr>
            <a:endParaRPr lang="en-GB" sz="1600" dirty="0">
              <a:solidFill>
                <a:srgbClr val="000066"/>
              </a:solidFill>
            </a:endParaRPr>
          </a:p>
        </p:txBody>
      </p:sp>
      <p:pic>
        <p:nvPicPr>
          <p:cNvPr id="1027" name="Picture 3" descr="C:\Users\jacob\Documents\WORKSHOPS - SCHOOLS\ESLS RF\ESLS RF 2018\HC_active_1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41476"/>
            <a:ext cx="5285508" cy="26642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84168" y="2713484"/>
            <a:ext cx="2664296" cy="12741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1600" baseline="-25000" dirty="0" err="1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1600" baseline="-25000" dirty="0" err="1" smtClean="0">
                <a:solidFill>
                  <a:schemeClr val="accent5">
                    <a:lumMod val="75000"/>
                  </a:schemeClr>
                </a:solidFill>
              </a:rPr>
              <a:t>h,opt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= 1.89 MV</a:t>
            </a:r>
          </a:p>
          <a:p>
            <a:pPr>
              <a:lnSpc>
                <a:spcPct val="120000"/>
              </a:lnSpc>
            </a:pP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n</a:t>
            </a:r>
            <a:r>
              <a:rPr lang="en-US" sz="1600" baseline="-25000" dirty="0" err="1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h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 =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n</a:t>
            </a:r>
            <a:r>
              <a:rPr lang="en-US" sz="1600" baseline="-25000" dirty="0" err="1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h,opt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 = -12.2 deg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5 cavities, </a:t>
            </a:r>
            <a:r>
              <a:rPr lang="en-US" sz="1600" dirty="0" smtClean="0">
                <a:solidFill>
                  <a:srgbClr val="C00000"/>
                </a:solidFill>
                <a:sym typeface="Symbol"/>
              </a:rPr>
              <a:t></a:t>
            </a:r>
            <a:r>
              <a:rPr lang="en-US" sz="1600" baseline="-25000" dirty="0" smtClean="0">
                <a:solidFill>
                  <a:srgbClr val="C00000"/>
                </a:solidFill>
                <a:sym typeface="Symbol"/>
              </a:rPr>
              <a:t>h</a:t>
            </a:r>
            <a:r>
              <a:rPr lang="en-US" sz="1600" dirty="0" smtClean="0">
                <a:solidFill>
                  <a:srgbClr val="C00000"/>
                </a:solidFill>
                <a:sym typeface="Symbol"/>
              </a:rPr>
              <a:t> = 1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0066"/>
                </a:solidFill>
                <a:sym typeface="Symbol"/>
              </a:rPr>
              <a:t> stable</a:t>
            </a:r>
            <a:endParaRPr lang="en-GB" sz="1600" dirty="0">
              <a:solidFill>
                <a:srgbClr val="00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4153644"/>
            <a:ext cx="72008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Eq. 1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4225652"/>
            <a:ext cx="1800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66700" indent="-266700"/>
            <a:r>
              <a:rPr lang="en-US" sz="1600" b="1" dirty="0" smtClean="0">
                <a:solidFill>
                  <a:srgbClr val="C00000"/>
                </a:solidFill>
              </a:rPr>
              <a:t>←</a:t>
            </a:r>
            <a:r>
              <a:rPr lang="en-US" sz="1600" dirty="0" smtClean="0">
                <a:solidFill>
                  <a:srgbClr val="C00000"/>
                </a:solidFill>
              </a:rPr>
              <a:t> 	Numerical integration</a:t>
            </a:r>
            <a:endParaRPr lang="en-GB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acob\Documents\WORKSHOPS - SCHOOLS\ESLS RF\ESLS RF 2018\HC_active_2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41276"/>
            <a:ext cx="5256584" cy="26866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Robinson DC (2</a:t>
            </a:r>
            <a:r>
              <a:rPr lang="en-US" baseline="30000" dirty="0" smtClean="0"/>
              <a:t>nd</a:t>
            </a:r>
            <a:r>
              <a:rPr lang="en-US" dirty="0" smtClean="0"/>
              <a:t> type) – </a:t>
            </a:r>
            <a:r>
              <a:rPr lang="en-US" dirty="0" smtClean="0">
                <a:solidFill>
                  <a:srgbClr val="FFC000"/>
                </a:solidFill>
              </a:rPr>
              <a:t>Integration of synchrotron equation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HamonLIP'2022 – 10-12 October 2022       -        Passive vs Active Systems, DC Robinson, DLLRF     -       Jörn Jacob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841276"/>
            <a:ext cx="2664296" cy="12741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1600" baseline="-25000" dirty="0" err="1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1600" baseline="-25000" dirty="0" err="1" smtClean="0">
                <a:solidFill>
                  <a:schemeClr val="accent5">
                    <a:lumMod val="75000"/>
                  </a:schemeClr>
                </a:solidFill>
              </a:rPr>
              <a:t>h,opt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= 1.89 MV</a:t>
            </a:r>
          </a:p>
          <a:p>
            <a:pPr>
              <a:lnSpc>
                <a:spcPct val="120000"/>
              </a:lnSpc>
            </a:pP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n</a:t>
            </a:r>
            <a:r>
              <a:rPr lang="en-US" sz="1600" baseline="-25000" dirty="0" err="1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h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 =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n</a:t>
            </a:r>
            <a:r>
              <a:rPr lang="en-US" sz="1600" baseline="-25000" dirty="0" err="1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h,opt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 = -12.2 deg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5 cavities, </a:t>
            </a:r>
            <a:r>
              <a:rPr lang="en-US" sz="1600" dirty="0" smtClean="0">
                <a:solidFill>
                  <a:srgbClr val="C00000"/>
                </a:solidFill>
                <a:sym typeface="Symbol"/>
              </a:rPr>
              <a:t></a:t>
            </a:r>
            <a:r>
              <a:rPr lang="en-US" sz="1600" baseline="-25000" dirty="0" smtClean="0">
                <a:solidFill>
                  <a:srgbClr val="C00000"/>
                </a:solidFill>
                <a:sym typeface="Symbol"/>
              </a:rPr>
              <a:t>h</a:t>
            </a:r>
            <a:r>
              <a:rPr lang="en-US" sz="1600" dirty="0" smtClean="0">
                <a:solidFill>
                  <a:srgbClr val="C00000"/>
                </a:solidFill>
                <a:sym typeface="Symbol"/>
              </a:rPr>
              <a:t> = 2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0066"/>
                </a:solidFill>
                <a:sym typeface="Symbol"/>
              </a:rPr>
              <a:t> Unstable for </a:t>
            </a:r>
            <a:r>
              <a:rPr lang="en-US" sz="1600" dirty="0" err="1" smtClean="0">
                <a:solidFill>
                  <a:srgbClr val="000066"/>
                </a:solidFill>
                <a:sym typeface="Symbol"/>
              </a:rPr>
              <a:t>I</a:t>
            </a:r>
            <a:r>
              <a:rPr lang="en-US" sz="1600" baseline="-25000" dirty="0" err="1" smtClean="0">
                <a:solidFill>
                  <a:srgbClr val="000066"/>
                </a:solidFill>
                <a:sym typeface="Symbol"/>
              </a:rPr>
              <a:t>beam</a:t>
            </a:r>
            <a:r>
              <a:rPr lang="en-US" sz="1600" dirty="0" smtClean="0">
                <a:solidFill>
                  <a:srgbClr val="000066"/>
                </a:solidFill>
                <a:sym typeface="Symbol"/>
              </a:rPr>
              <a:t> &gt; 0</a:t>
            </a:r>
            <a:endParaRPr lang="en-GB" sz="1200" dirty="0">
              <a:solidFill>
                <a:srgbClr val="00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237580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Eq. 1</a:t>
            </a:r>
            <a:endParaRPr lang="en-GB" sz="1600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C:\Users\jacob\Documents\WORKSHOPS - SCHOOLS\ESLS RF\ESLS RF 2018\HC_active_3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8399" y="2126759"/>
            <a:ext cx="2461621" cy="140117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067944" y="237580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66"/>
                </a:solidFill>
              </a:rPr>
              <a:t>Start with </a:t>
            </a:r>
          </a:p>
          <a:p>
            <a:r>
              <a:rPr lang="en-GB" sz="1400" dirty="0" smtClean="0">
                <a:solidFill>
                  <a:srgbClr val="000066"/>
                </a:solidFill>
                <a:sym typeface="Symbol"/>
              </a:rPr>
              <a:t></a:t>
            </a:r>
            <a:r>
              <a:rPr lang="en-GB" sz="1400" baseline="-25000" dirty="0" smtClean="0">
                <a:solidFill>
                  <a:srgbClr val="000066"/>
                </a:solidFill>
                <a:sym typeface="Symbol"/>
              </a:rPr>
              <a:t>beam</a:t>
            </a:r>
            <a:r>
              <a:rPr lang="en-US" sz="1400" dirty="0" smtClean="0">
                <a:solidFill>
                  <a:srgbClr val="000066"/>
                </a:solidFill>
              </a:rPr>
              <a:t> = +1 deg</a:t>
            </a:r>
            <a:endParaRPr lang="en-GB" sz="1400" dirty="0"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8344" y="235344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66"/>
                </a:solidFill>
              </a:rPr>
              <a:t>Start with </a:t>
            </a:r>
          </a:p>
          <a:p>
            <a:r>
              <a:rPr lang="en-GB" sz="1400" dirty="0" smtClean="0">
                <a:solidFill>
                  <a:srgbClr val="000066"/>
                </a:solidFill>
                <a:sym typeface="Symbol"/>
              </a:rPr>
              <a:t></a:t>
            </a:r>
            <a:r>
              <a:rPr lang="en-GB" sz="1400" baseline="-25000" dirty="0" smtClean="0">
                <a:solidFill>
                  <a:srgbClr val="000066"/>
                </a:solidFill>
                <a:sym typeface="Symbol"/>
              </a:rPr>
              <a:t>beam</a:t>
            </a:r>
            <a:r>
              <a:rPr lang="en-US" sz="1400" dirty="0" smtClean="0">
                <a:solidFill>
                  <a:srgbClr val="000066"/>
                </a:solidFill>
              </a:rPr>
              <a:t> = -1 deg</a:t>
            </a:r>
            <a:endParaRPr lang="en-GB" sz="1400" dirty="0">
              <a:solidFill>
                <a:srgbClr val="000066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156176" y="3167896"/>
            <a:ext cx="0" cy="576064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4048" y="3743960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66"/>
                </a:solidFill>
              </a:rPr>
              <a:t>Only for negative beam phases: stabilization through non-linearity of voltage waveform</a:t>
            </a:r>
            <a:endParaRPr lang="en-GB" sz="1400" dirty="0">
              <a:solidFill>
                <a:srgbClr val="00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80312" y="367195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66"/>
                </a:solidFill>
              </a:rPr>
              <a:t>Equilibrium for </a:t>
            </a:r>
            <a:r>
              <a:rPr lang="en-US" sz="1400" dirty="0" smtClean="0">
                <a:solidFill>
                  <a:srgbClr val="000066"/>
                </a:solidFill>
                <a:sym typeface="Symbol"/>
              </a:rPr>
              <a:t> </a:t>
            </a:r>
            <a:r>
              <a:rPr lang="en-US" sz="1400" dirty="0" smtClean="0">
                <a:solidFill>
                  <a:srgbClr val="000066"/>
                </a:solidFill>
              </a:rPr>
              <a:t>100 mA</a:t>
            </a:r>
            <a:endParaRPr lang="en-GB" sz="1400" dirty="0">
              <a:solidFill>
                <a:srgbClr val="000066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7452320" y="2519824"/>
            <a:ext cx="216024" cy="1152128"/>
          </a:xfrm>
          <a:prstGeom prst="straightConnector1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4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Users\jacob\Documents\WORKSHOPS - SCHOOLS\ESLS RF\ESLS RF 2018\HC_active_4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80" y="769268"/>
            <a:ext cx="5272049" cy="26642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Robinson DC (2</a:t>
            </a:r>
            <a:r>
              <a:rPr lang="en-US" baseline="30000" dirty="0" smtClean="0"/>
              <a:t>nd</a:t>
            </a:r>
            <a:r>
              <a:rPr lang="en-US" dirty="0" smtClean="0"/>
              <a:t> type) – </a:t>
            </a:r>
            <a:r>
              <a:rPr lang="en-US" dirty="0" smtClean="0">
                <a:solidFill>
                  <a:srgbClr val="FFC000"/>
                </a:solidFill>
              </a:rPr>
              <a:t>Integration of synchrotron equation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HamonLIP'2022 – 10-12 October 2022       -        Passive vs Active Systems, DC Robinson, DLLRF     -       Jörn Jacob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738128"/>
            <a:ext cx="2952328" cy="12741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err="1" smtClean="0">
                <a:solidFill>
                  <a:srgbClr val="C00000"/>
                </a:solidFill>
              </a:rPr>
              <a:t>V</a:t>
            </a:r>
            <a:r>
              <a:rPr lang="en-US" sz="1600" baseline="-25000" dirty="0" err="1" smtClean="0">
                <a:solidFill>
                  <a:srgbClr val="C00000"/>
                </a:solidFill>
              </a:rPr>
              <a:t>h</a:t>
            </a:r>
            <a:r>
              <a:rPr lang="en-US" sz="1600" dirty="0" smtClean="0">
                <a:solidFill>
                  <a:srgbClr val="C00000"/>
                </a:solidFill>
              </a:rPr>
              <a:t> = 1.80 MV  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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1600" baseline="-25000" dirty="0" err="1" smtClean="0">
                <a:solidFill>
                  <a:schemeClr val="accent5">
                    <a:lumMod val="75000"/>
                  </a:schemeClr>
                </a:solidFill>
              </a:rPr>
              <a:t>h,opt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)</a:t>
            </a:r>
          </a:p>
          <a:p>
            <a:pPr>
              <a:lnSpc>
                <a:spcPct val="120000"/>
              </a:lnSpc>
            </a:pP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n</a:t>
            </a:r>
            <a:r>
              <a:rPr lang="en-US" sz="1600" baseline="-25000" dirty="0" err="1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h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 =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n</a:t>
            </a:r>
            <a:r>
              <a:rPr lang="en-US" sz="1600" baseline="-25000" dirty="0" err="1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h,opt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 = -12.2 deg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5 cavities, </a:t>
            </a:r>
            <a:r>
              <a:rPr lang="en-US" sz="1600" dirty="0" smtClean="0">
                <a:solidFill>
                  <a:srgbClr val="C00000"/>
                </a:solidFill>
                <a:sym typeface="Symbol"/>
              </a:rPr>
              <a:t></a:t>
            </a:r>
            <a:r>
              <a:rPr lang="en-US" sz="1600" baseline="-25000" dirty="0" smtClean="0">
                <a:solidFill>
                  <a:srgbClr val="C00000"/>
                </a:solidFill>
                <a:sym typeface="Symbol"/>
              </a:rPr>
              <a:t>h</a:t>
            </a:r>
            <a:r>
              <a:rPr lang="en-US" sz="1600" dirty="0" smtClean="0">
                <a:solidFill>
                  <a:srgbClr val="C00000"/>
                </a:solidFill>
                <a:sym typeface="Symbol"/>
              </a:rPr>
              <a:t> = 2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0066"/>
                </a:solidFill>
                <a:sym typeface="Symbol"/>
              </a:rPr>
              <a:t> Unstable for </a:t>
            </a:r>
            <a:r>
              <a:rPr lang="en-US" sz="1600" dirty="0" err="1" smtClean="0">
                <a:solidFill>
                  <a:srgbClr val="000066"/>
                </a:solidFill>
                <a:sym typeface="Symbol"/>
              </a:rPr>
              <a:t>I</a:t>
            </a:r>
            <a:r>
              <a:rPr lang="en-US" sz="1600" baseline="-25000" dirty="0" err="1" smtClean="0">
                <a:solidFill>
                  <a:srgbClr val="000066"/>
                </a:solidFill>
                <a:sym typeface="Symbol"/>
              </a:rPr>
              <a:t>beam</a:t>
            </a:r>
            <a:r>
              <a:rPr lang="en-US" sz="1600" dirty="0" smtClean="0">
                <a:solidFill>
                  <a:srgbClr val="000066"/>
                </a:solidFill>
                <a:sym typeface="Symbol"/>
              </a:rPr>
              <a:t> &gt; 150 mA</a:t>
            </a:r>
            <a:endParaRPr lang="en-GB" sz="1200" dirty="0">
              <a:solidFill>
                <a:srgbClr val="00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227266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Eq. 1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227266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66"/>
                </a:solidFill>
              </a:rPr>
              <a:t>Start with </a:t>
            </a:r>
          </a:p>
          <a:p>
            <a:r>
              <a:rPr lang="en-GB" sz="1400" dirty="0" smtClean="0">
                <a:solidFill>
                  <a:srgbClr val="000066"/>
                </a:solidFill>
                <a:sym typeface="Symbol"/>
              </a:rPr>
              <a:t></a:t>
            </a:r>
            <a:r>
              <a:rPr lang="en-GB" sz="1400" baseline="-25000" dirty="0" smtClean="0">
                <a:solidFill>
                  <a:srgbClr val="000066"/>
                </a:solidFill>
                <a:sym typeface="Symbol"/>
              </a:rPr>
              <a:t>beam</a:t>
            </a:r>
            <a:r>
              <a:rPr lang="en-US" sz="1400" dirty="0" smtClean="0">
                <a:solidFill>
                  <a:srgbClr val="000066"/>
                </a:solidFill>
              </a:rPr>
              <a:t> = +1 deg</a:t>
            </a:r>
            <a:endParaRPr lang="en-GB" sz="1400" dirty="0">
              <a:solidFill>
                <a:srgbClr val="000066"/>
              </a:solidFill>
            </a:endParaRPr>
          </a:p>
        </p:txBody>
      </p:sp>
      <p:pic>
        <p:nvPicPr>
          <p:cNvPr id="3074" name="Picture 2" descr="C:\Users\jacob\Documents\WORKSHOPS - SCHOOLS\ESLS RF\ESLS RF 2018\HC_active_5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056636"/>
            <a:ext cx="2425824" cy="134709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668344" y="239431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66"/>
                </a:solidFill>
              </a:rPr>
              <a:t>Start with </a:t>
            </a:r>
          </a:p>
          <a:p>
            <a:r>
              <a:rPr lang="en-GB" sz="1400" dirty="0" smtClean="0">
                <a:solidFill>
                  <a:srgbClr val="000066"/>
                </a:solidFill>
                <a:sym typeface="Symbol"/>
              </a:rPr>
              <a:t></a:t>
            </a:r>
            <a:r>
              <a:rPr lang="en-GB" sz="1400" baseline="-25000" dirty="0" smtClean="0">
                <a:solidFill>
                  <a:srgbClr val="000066"/>
                </a:solidFill>
                <a:sym typeface="Symbol"/>
              </a:rPr>
              <a:t>beam</a:t>
            </a:r>
            <a:r>
              <a:rPr lang="en-US" sz="1400" dirty="0" smtClean="0">
                <a:solidFill>
                  <a:srgbClr val="000066"/>
                </a:solidFill>
              </a:rPr>
              <a:t> = -1 deg</a:t>
            </a:r>
            <a:endParaRPr lang="en-GB" sz="1400" dirty="0">
              <a:solidFill>
                <a:srgbClr val="00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3649588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66"/>
                </a:solidFill>
              </a:rPr>
              <a:t>Threshold at </a:t>
            </a:r>
            <a:r>
              <a:rPr lang="en-US" sz="1400" dirty="0" smtClean="0">
                <a:solidFill>
                  <a:srgbClr val="000066"/>
                </a:solidFill>
                <a:sym typeface="Symbol"/>
              </a:rPr>
              <a:t> 150 mA confirmed by numerical integration </a:t>
            </a:r>
            <a:endParaRPr lang="en-GB" sz="1400" dirty="0">
              <a:solidFill>
                <a:srgbClr val="000066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483768" y="2785492"/>
            <a:ext cx="288032" cy="864096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2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cob\Documents\WORKSHOPS - SCHOOLS\ESLS RF\ESLS RF 2018\HC_active_6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49523"/>
            <a:ext cx="5184576" cy="26572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Robinson DC (2</a:t>
            </a:r>
            <a:r>
              <a:rPr lang="en-US" baseline="30000" dirty="0" smtClean="0"/>
              <a:t>nd</a:t>
            </a:r>
            <a:r>
              <a:rPr lang="en-US" dirty="0" smtClean="0"/>
              <a:t> type) – </a:t>
            </a:r>
            <a:r>
              <a:rPr lang="en-US" dirty="0" smtClean="0">
                <a:solidFill>
                  <a:srgbClr val="FFC000"/>
                </a:solidFill>
              </a:rPr>
              <a:t>Integration of synchrotron equation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14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HamonLIP'2022 – 10-12 October 2022       -        Passive vs Active Systems, DC Robinson, DLLRF     -       Jörn Jacob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646375"/>
            <a:ext cx="2952328" cy="12741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err="1" smtClean="0">
                <a:solidFill>
                  <a:srgbClr val="C00000"/>
                </a:solidFill>
              </a:rPr>
              <a:t>V</a:t>
            </a:r>
            <a:r>
              <a:rPr lang="en-US" sz="1600" baseline="-25000" dirty="0" err="1" smtClean="0">
                <a:solidFill>
                  <a:srgbClr val="C00000"/>
                </a:solidFill>
              </a:rPr>
              <a:t>h</a:t>
            </a:r>
            <a:r>
              <a:rPr lang="en-US" sz="1600" dirty="0" smtClean="0">
                <a:solidFill>
                  <a:srgbClr val="C00000"/>
                </a:solidFill>
              </a:rPr>
              <a:t> = 1.50 MV  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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1600" baseline="-25000" dirty="0" err="1" smtClean="0">
                <a:solidFill>
                  <a:schemeClr val="accent5">
                    <a:lumMod val="75000"/>
                  </a:schemeClr>
                </a:solidFill>
              </a:rPr>
              <a:t>h,opt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)</a:t>
            </a:r>
          </a:p>
          <a:p>
            <a:pPr>
              <a:lnSpc>
                <a:spcPct val="120000"/>
              </a:lnSpc>
            </a:pP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n</a:t>
            </a:r>
            <a:r>
              <a:rPr lang="en-US" sz="1600" baseline="-25000" dirty="0" err="1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h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 =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n</a:t>
            </a:r>
            <a:r>
              <a:rPr lang="en-US" sz="1600" baseline="-25000" dirty="0" err="1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h,opt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 = -12.2 deg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5 cavities, </a:t>
            </a:r>
            <a:r>
              <a:rPr lang="en-US" sz="1600" dirty="0" smtClean="0">
                <a:solidFill>
                  <a:srgbClr val="C00000"/>
                </a:solidFill>
                <a:sym typeface="Symbol"/>
              </a:rPr>
              <a:t></a:t>
            </a:r>
            <a:r>
              <a:rPr lang="en-US" sz="1600" baseline="-25000" dirty="0" smtClean="0">
                <a:solidFill>
                  <a:srgbClr val="C00000"/>
                </a:solidFill>
                <a:sym typeface="Symbol"/>
              </a:rPr>
              <a:t>h</a:t>
            </a:r>
            <a:r>
              <a:rPr lang="en-US" sz="1600" dirty="0" smtClean="0">
                <a:solidFill>
                  <a:srgbClr val="C00000"/>
                </a:solidFill>
                <a:sym typeface="Symbol"/>
              </a:rPr>
              <a:t> = 5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0066"/>
                </a:solidFill>
                <a:sym typeface="Symbol"/>
              </a:rPr>
              <a:t> Unstable for </a:t>
            </a:r>
            <a:r>
              <a:rPr lang="en-US" sz="1600" dirty="0" err="1" smtClean="0">
                <a:solidFill>
                  <a:srgbClr val="000066"/>
                </a:solidFill>
                <a:sym typeface="Symbol"/>
              </a:rPr>
              <a:t>I</a:t>
            </a:r>
            <a:r>
              <a:rPr lang="en-US" sz="1600" baseline="-25000" dirty="0" err="1" smtClean="0">
                <a:solidFill>
                  <a:srgbClr val="000066"/>
                </a:solidFill>
                <a:sym typeface="Symbol"/>
              </a:rPr>
              <a:t>beam</a:t>
            </a:r>
            <a:r>
              <a:rPr lang="en-US" sz="1600" dirty="0" smtClean="0">
                <a:solidFill>
                  <a:srgbClr val="000066"/>
                </a:solidFill>
                <a:sym typeface="Symbol"/>
              </a:rPr>
              <a:t> &gt; 130 mA</a:t>
            </a:r>
            <a:endParaRPr lang="en-GB" sz="1200" dirty="0">
              <a:solidFill>
                <a:srgbClr val="00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2180907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Eq. 1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2180907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66"/>
                </a:solidFill>
              </a:rPr>
              <a:t>Start with </a:t>
            </a:r>
          </a:p>
          <a:p>
            <a:r>
              <a:rPr lang="en-GB" sz="1400" dirty="0" smtClean="0">
                <a:solidFill>
                  <a:srgbClr val="000066"/>
                </a:solidFill>
                <a:sym typeface="Symbol"/>
              </a:rPr>
              <a:t></a:t>
            </a:r>
            <a:r>
              <a:rPr lang="en-GB" sz="1400" baseline="-25000" dirty="0" smtClean="0">
                <a:solidFill>
                  <a:srgbClr val="000066"/>
                </a:solidFill>
                <a:sym typeface="Symbol"/>
              </a:rPr>
              <a:t>beam</a:t>
            </a:r>
            <a:r>
              <a:rPr lang="en-US" sz="1400" dirty="0" smtClean="0">
                <a:solidFill>
                  <a:srgbClr val="000066"/>
                </a:solidFill>
              </a:rPr>
              <a:t> = +1 deg</a:t>
            </a:r>
            <a:endParaRPr lang="en-GB" sz="1400" dirty="0">
              <a:solidFill>
                <a:srgbClr val="00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3557835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66"/>
                </a:solidFill>
              </a:rPr>
              <a:t>Threshold at </a:t>
            </a:r>
            <a:r>
              <a:rPr lang="en-US" sz="1400" dirty="0" smtClean="0">
                <a:solidFill>
                  <a:srgbClr val="000066"/>
                </a:solidFill>
                <a:sym typeface="Symbol"/>
              </a:rPr>
              <a:t> 130 mA confirmed by numerical integration </a:t>
            </a:r>
            <a:endParaRPr lang="en-GB" sz="1400" dirty="0">
              <a:solidFill>
                <a:srgbClr val="000066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195736" y="2693739"/>
            <a:ext cx="576064" cy="864096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9552" y="3937620"/>
            <a:ext cx="7920880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66"/>
                </a:solidFill>
              </a:rPr>
              <a:t>For active system, Integration of synchrotron equation indicates:</a:t>
            </a:r>
          </a:p>
          <a:p>
            <a:pPr marL="266700" indent="-26670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C00000"/>
                </a:solidFill>
              </a:rPr>
              <a:t>Robinson stable </a:t>
            </a:r>
            <a:r>
              <a:rPr lang="en-US" sz="1600" dirty="0" smtClean="0">
                <a:solidFill>
                  <a:srgbClr val="000066"/>
                </a:solidFill>
              </a:rPr>
              <a:t>if  Harmonic RF beam loading &gt; Main RF beam loading</a:t>
            </a:r>
          </a:p>
          <a:p>
            <a:pPr marL="723900" lvl="1" indent="-266700">
              <a:lnSpc>
                <a:spcPct val="120000"/>
              </a:lnSpc>
              <a:buFont typeface="Symbol" pitchFamily="18" charset="2"/>
              <a:buChar char="Þ"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Sufficient harmonic cavity impedance, </a:t>
            </a:r>
          </a:p>
          <a:p>
            <a:pPr marL="723900" lvl="1" indent="-266700">
              <a:lnSpc>
                <a:spcPct val="120000"/>
              </a:lnSpc>
              <a:buFont typeface="Symbol" pitchFamily="18" charset="2"/>
              <a:buChar char="Þ"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Sufficient number of harmonic cavities</a:t>
            </a:r>
          </a:p>
          <a:p>
            <a:pPr marL="723900" lvl="1" indent="-266700">
              <a:lnSpc>
                <a:spcPct val="120000"/>
              </a:lnSpc>
              <a:buFont typeface="Symbol" pitchFamily="18" charset="2"/>
              <a:buChar char="Þ"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Upper limit for coupling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</a:t>
            </a:r>
            <a:r>
              <a:rPr lang="en-US" sz="1600" baseline="-25000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h</a:t>
            </a:r>
            <a:endParaRPr lang="en-GB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Direct RF Feedback</a:t>
            </a:r>
            <a:endParaRPr lang="en-GB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15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HamonLIP'2022 – 10-12 October 2022       -        Passive vs Active Systems, DC Robinson, DLLRF     -       Jörn Jacob</a:t>
            </a:r>
            <a:endParaRPr lang="en-US" noProof="0"/>
          </a:p>
        </p:txBody>
      </p:sp>
      <p:sp>
        <p:nvSpPr>
          <p:cNvPr id="5" name="TextBox 4"/>
          <p:cNvSpPr txBox="1"/>
          <p:nvPr/>
        </p:nvSpPr>
        <p:spPr>
          <a:xfrm>
            <a:off x="647810" y="913284"/>
            <a:ext cx="820891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 smtClean="0">
                <a:solidFill>
                  <a:srgbClr val="000066"/>
                </a:solidFill>
              </a:rPr>
              <a:t>Analog RF feedback on MAIN RF system:</a:t>
            </a:r>
          </a:p>
          <a:p>
            <a:pPr>
              <a:lnSpc>
                <a:spcPct val="120000"/>
              </a:lnSpc>
            </a:pPr>
            <a:endParaRPr lang="en-US" sz="1600" b="1" dirty="0" smtClean="0">
              <a:solidFill>
                <a:srgbClr val="000066"/>
              </a:solidFill>
            </a:endParaRPr>
          </a:p>
          <a:p>
            <a:pPr lvl="1" indent="-365125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66"/>
                </a:solidFill>
              </a:rPr>
              <a:t>Gain G</a:t>
            </a:r>
          </a:p>
          <a:p>
            <a:pPr lvl="1" indent="-365125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66"/>
                </a:solidFill>
              </a:rPr>
              <a:t>Impedance for coherent in phase longitudinal beam motion reduced by factor 1/G</a:t>
            </a:r>
          </a:p>
          <a:p>
            <a:pPr lvl="1" indent="-365125">
              <a:lnSpc>
                <a:spcPct val="120000"/>
              </a:lnSpc>
              <a:buFont typeface="Symbol" panose="05050102010706020507" pitchFamily="18" charset="2"/>
              <a:buChar char="Þ"/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Reduction of Robinson term in Eq. 1 by a factor 1/G</a:t>
            </a:r>
            <a:endParaRPr lang="en-US" sz="1600" dirty="0">
              <a:solidFill>
                <a:srgbClr val="000066"/>
              </a:solidFill>
            </a:endParaRPr>
          </a:p>
          <a:p>
            <a:pPr marL="92075" lvl="1">
              <a:lnSpc>
                <a:spcPct val="120000"/>
              </a:lnSpc>
            </a:pPr>
            <a:endParaRPr lang="en-US" sz="16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2015717" y="3441112"/>
            <a:ext cx="216024" cy="864096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 Brace 12"/>
          <p:cNvSpPr/>
          <p:nvPr/>
        </p:nvSpPr>
        <p:spPr>
          <a:xfrm rot="16200000">
            <a:off x="3275856" y="3261092"/>
            <a:ext cx="216024" cy="1224135"/>
          </a:xfrm>
          <a:prstGeom prst="leftBrac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ft Brace 13"/>
          <p:cNvSpPr/>
          <p:nvPr/>
        </p:nvSpPr>
        <p:spPr>
          <a:xfrm rot="16200000">
            <a:off x="4644010" y="3333099"/>
            <a:ext cx="216024" cy="1080121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GB" dirty="0"/>
          </a:p>
        </p:txBody>
      </p:sp>
      <p:sp>
        <p:nvSpPr>
          <p:cNvPr id="15" name="Left Brace 14"/>
          <p:cNvSpPr/>
          <p:nvPr/>
        </p:nvSpPr>
        <p:spPr>
          <a:xfrm rot="16200000">
            <a:off x="6120172" y="3297096"/>
            <a:ext cx="216024" cy="1152128"/>
          </a:xfrm>
          <a:prstGeom prst="leftBrac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67544" y="3007756"/>
            <a:ext cx="792088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65213" lvl="2" indent="-342900">
              <a:spcAft>
                <a:spcPts val="1500"/>
              </a:spcAft>
            </a:pPr>
            <a:r>
              <a:rPr lang="en-US" sz="1500" dirty="0" smtClean="0">
                <a:solidFill>
                  <a:srgbClr val="000066"/>
                </a:solidFill>
                <a:sym typeface="Symbol"/>
              </a:rPr>
              <a:t>f</a:t>
            </a:r>
            <a:r>
              <a:rPr lang="en-US" sz="1500" baseline="-25000" dirty="0" smtClean="0">
                <a:solidFill>
                  <a:srgbClr val="000066"/>
                </a:solidFill>
                <a:sym typeface="Symbol"/>
              </a:rPr>
              <a:t>s</a:t>
            </a:r>
            <a:r>
              <a:rPr lang="en-US" sz="1500" dirty="0" smtClean="0">
                <a:solidFill>
                  <a:srgbClr val="000066"/>
                </a:solidFill>
                <a:sym typeface="Symbol"/>
              </a:rPr>
              <a:t> </a:t>
            </a:r>
            <a:r>
              <a:rPr lang="en-US" sz="1500" dirty="0" smtClean="0">
                <a:solidFill>
                  <a:srgbClr val="000066"/>
                </a:solidFill>
                <a:sym typeface="Symbol"/>
              </a:rPr>
              <a:t>= </a:t>
            </a:r>
            <a:r>
              <a:rPr lang="en-US" sz="1500" dirty="0" err="1" smtClean="0">
                <a:solidFill>
                  <a:srgbClr val="000066"/>
                </a:solidFill>
                <a:sym typeface="Symbol"/>
              </a:rPr>
              <a:t>f</a:t>
            </a:r>
            <a:r>
              <a:rPr lang="en-US" sz="1500" baseline="-25000" dirty="0" err="1" smtClean="0">
                <a:solidFill>
                  <a:srgbClr val="000066"/>
                </a:solidFill>
                <a:sym typeface="Symbol"/>
              </a:rPr>
              <a:t>rf</a:t>
            </a:r>
            <a:r>
              <a:rPr lang="en-US" sz="1500" dirty="0" smtClean="0">
                <a:solidFill>
                  <a:srgbClr val="000066"/>
                </a:solidFill>
                <a:sym typeface="Symbol"/>
              </a:rPr>
              <a:t>  x </a:t>
            </a:r>
            <a:r>
              <a:rPr lang="en-US" sz="1500" dirty="0" err="1" smtClean="0">
                <a:solidFill>
                  <a:srgbClr val="000066"/>
                </a:solidFill>
                <a:sym typeface="Symbol"/>
              </a:rPr>
              <a:t>sqrt</a:t>
            </a:r>
            <a:r>
              <a:rPr lang="en-US" sz="1500" dirty="0" smtClean="0">
                <a:solidFill>
                  <a:srgbClr val="000066"/>
                </a:solidFill>
                <a:sym typeface="Symbol"/>
              </a:rPr>
              <a:t> [  </a:t>
            </a:r>
            <a:r>
              <a:rPr lang="en-US" sz="1500" b="1" dirty="0" smtClean="0">
                <a:solidFill>
                  <a:srgbClr val="C00000"/>
                </a:solidFill>
                <a:sym typeface="Symbol"/>
              </a:rPr>
              <a:t>K’</a:t>
            </a:r>
            <a:r>
              <a:rPr lang="en-US" sz="1500" dirty="0" smtClean="0">
                <a:solidFill>
                  <a:srgbClr val="000066"/>
                </a:solidFill>
                <a:sym typeface="Symbol"/>
              </a:rPr>
              <a:t> / (2 h E</a:t>
            </a:r>
            <a:r>
              <a:rPr lang="en-US" sz="1500" baseline="-25000" dirty="0" smtClean="0">
                <a:solidFill>
                  <a:srgbClr val="000066"/>
                </a:solidFill>
                <a:sym typeface="Symbol"/>
              </a:rPr>
              <a:t>0</a:t>
            </a:r>
            <a:r>
              <a:rPr lang="en-US" sz="1500" dirty="0" smtClean="0">
                <a:solidFill>
                  <a:srgbClr val="000066"/>
                </a:solidFill>
                <a:sym typeface="Symbol"/>
              </a:rPr>
              <a:t>/e) ],     	</a:t>
            </a:r>
            <a:r>
              <a:rPr lang="en-US" sz="1500" dirty="0" smtClean="0">
                <a:solidFill>
                  <a:srgbClr val="C00000"/>
                </a:solidFill>
                <a:sym typeface="Symbol"/>
              </a:rPr>
              <a:t>(K’&lt;0  DC Robinson instability)</a:t>
            </a:r>
            <a:endParaRPr lang="en-US" sz="1500" dirty="0" smtClean="0">
              <a:solidFill>
                <a:srgbClr val="000066"/>
              </a:solidFill>
              <a:sym typeface="Symbol"/>
            </a:endParaRPr>
          </a:p>
          <a:p>
            <a:pPr marL="1065213" lvl="2" indent="-342900">
              <a:spcAft>
                <a:spcPts val="1500"/>
              </a:spcAft>
            </a:pPr>
            <a:r>
              <a:rPr lang="en-US" sz="1500" b="1" dirty="0" smtClean="0">
                <a:solidFill>
                  <a:srgbClr val="C00000"/>
                </a:solidFill>
                <a:sym typeface="Symbol"/>
              </a:rPr>
              <a:t>K’</a:t>
            </a:r>
            <a:r>
              <a:rPr lang="en-US" sz="1500" dirty="0" smtClean="0">
                <a:solidFill>
                  <a:srgbClr val="000066"/>
                </a:solidFill>
                <a:sym typeface="Symbol"/>
              </a:rPr>
              <a:t> =  -</a:t>
            </a:r>
            <a:r>
              <a:rPr lang="en-US" sz="1500" dirty="0" err="1" smtClean="0">
                <a:solidFill>
                  <a:srgbClr val="000066"/>
                </a:solidFill>
                <a:sym typeface="Symbol"/>
              </a:rPr>
              <a:t>V</a:t>
            </a:r>
            <a:r>
              <a:rPr lang="en-US" sz="1500" baseline="-25000" dirty="0" err="1" smtClean="0">
                <a:solidFill>
                  <a:srgbClr val="000066"/>
                </a:solidFill>
                <a:sym typeface="Symbol"/>
              </a:rPr>
              <a:t>c</a:t>
            </a:r>
            <a:r>
              <a:rPr lang="en-US" sz="1500" dirty="0" smtClean="0">
                <a:solidFill>
                  <a:srgbClr val="000066"/>
                </a:solidFill>
                <a:sym typeface="Symbol"/>
              </a:rPr>
              <a:t> cos </a:t>
            </a:r>
            <a:r>
              <a:rPr lang="en-US" sz="1500" baseline="-25000" dirty="0" smtClean="0">
                <a:solidFill>
                  <a:srgbClr val="000066"/>
                </a:solidFill>
                <a:sym typeface="Symbol"/>
              </a:rPr>
              <a:t>s</a:t>
            </a:r>
            <a:r>
              <a:rPr lang="en-US" sz="1500" dirty="0" smtClean="0">
                <a:solidFill>
                  <a:srgbClr val="000066"/>
                </a:solidFill>
                <a:sym typeface="Symbol"/>
              </a:rPr>
              <a:t>    </a:t>
            </a:r>
            <a:r>
              <a:rPr lang="en-US" sz="1500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- </a:t>
            </a:r>
            <a:r>
              <a:rPr lang="en-US" sz="1500" dirty="0" err="1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nV</a:t>
            </a:r>
            <a:r>
              <a:rPr lang="en-US" sz="1500" baseline="-25000" dirty="0" err="1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h</a:t>
            </a:r>
            <a:r>
              <a:rPr lang="en-US" sz="1500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 cos(</a:t>
            </a:r>
            <a:r>
              <a:rPr lang="en-US" sz="1500" dirty="0" err="1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n</a:t>
            </a:r>
            <a:r>
              <a:rPr lang="en-US" sz="1500" baseline="-25000" dirty="0" err="1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h</a:t>
            </a:r>
            <a:r>
              <a:rPr lang="en-US" sz="1500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)    </a:t>
            </a:r>
            <a:r>
              <a:rPr lang="en-US" sz="1500" dirty="0" smtClean="0">
                <a:solidFill>
                  <a:srgbClr val="C00000"/>
                </a:solidFill>
                <a:sym typeface="Symbol"/>
              </a:rPr>
              <a:t>+ </a:t>
            </a:r>
            <a:r>
              <a:rPr lang="en-US" sz="1500" dirty="0" err="1" smtClean="0">
                <a:solidFill>
                  <a:srgbClr val="C00000"/>
                </a:solidFill>
                <a:sym typeface="Symbol"/>
              </a:rPr>
              <a:t>V</a:t>
            </a:r>
            <a:r>
              <a:rPr lang="en-US" sz="1500" baseline="-25000" dirty="0" err="1" smtClean="0">
                <a:solidFill>
                  <a:srgbClr val="C00000"/>
                </a:solidFill>
                <a:sym typeface="Symbol"/>
              </a:rPr>
              <a:t>b</a:t>
            </a:r>
            <a:r>
              <a:rPr lang="en-US" sz="15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sz="1500" dirty="0" smtClean="0">
                <a:solidFill>
                  <a:srgbClr val="C00000"/>
                </a:solidFill>
                <a:sym typeface="Symbol"/>
              </a:rPr>
              <a:t>sin </a:t>
            </a:r>
            <a:r>
              <a:rPr lang="en-US" sz="1500" dirty="0" smtClean="0">
                <a:solidFill>
                  <a:srgbClr val="C00000"/>
                </a:solidFill>
                <a:sym typeface="Symbol"/>
              </a:rPr>
              <a:t> 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/ G</a:t>
            </a:r>
            <a:r>
              <a:rPr lang="en-US" sz="1500" dirty="0" smtClean="0">
                <a:solidFill>
                  <a:srgbClr val="C00000"/>
                </a:solidFill>
                <a:sym typeface="Symbol"/>
              </a:rPr>
              <a:t>      </a:t>
            </a:r>
            <a:r>
              <a:rPr lang="en-US" sz="1500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+ </a:t>
            </a:r>
            <a:r>
              <a:rPr lang="en-US" sz="1500" dirty="0" err="1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nV</a:t>
            </a:r>
            <a:r>
              <a:rPr lang="en-US" sz="1500" baseline="-25000" dirty="0" err="1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bh</a:t>
            </a:r>
            <a:r>
              <a:rPr lang="en-US" sz="1500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 sin </a:t>
            </a:r>
            <a:r>
              <a:rPr lang="en-US" sz="1500" baseline="-25000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h</a:t>
            </a:r>
            <a:r>
              <a:rPr lang="en-US" sz="1500" dirty="0" smtClean="0">
                <a:solidFill>
                  <a:srgbClr val="000066"/>
                </a:solidFill>
                <a:sym typeface="Symbol"/>
              </a:rPr>
              <a:t>        </a:t>
            </a:r>
            <a:r>
              <a:rPr lang="en-US" sz="1500" b="1" dirty="0" smtClean="0">
                <a:solidFill>
                  <a:srgbClr val="C00000"/>
                </a:solidFill>
                <a:sym typeface="Symbol"/>
              </a:rPr>
              <a:t>(Eq. 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47664" y="3981172"/>
            <a:ext cx="10801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rgbClr val="000066"/>
                </a:solidFill>
              </a:rPr>
              <a:t>&gt; 0</a:t>
            </a:r>
          </a:p>
          <a:p>
            <a:pPr algn="ctr"/>
            <a:r>
              <a:rPr lang="en-US" sz="1300" dirty="0" smtClean="0">
                <a:solidFill>
                  <a:srgbClr val="000066"/>
                </a:solidFill>
              </a:rPr>
              <a:t>Main RF, giving  f</a:t>
            </a:r>
            <a:r>
              <a:rPr lang="en-US" sz="1300" baseline="-25000" dirty="0" smtClean="0">
                <a:solidFill>
                  <a:srgbClr val="000066"/>
                </a:solidFill>
              </a:rPr>
              <a:t>s0</a:t>
            </a:r>
            <a:endParaRPr lang="en-GB" sz="1300" baseline="-25000" dirty="0">
              <a:solidFill>
                <a:srgbClr val="00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9792" y="4003238"/>
            <a:ext cx="122413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</a:rPr>
              <a:t>&lt; 0</a:t>
            </a:r>
          </a:p>
          <a:p>
            <a:pPr algn="ctr"/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</a:rPr>
              <a:t>Harm. RF, for cancelling </a:t>
            </a:r>
            <a:r>
              <a:rPr lang="en-US" sz="1300" dirty="0" err="1" smtClean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en-US" sz="1300" baseline="-25000" dirty="0" err="1" smtClean="0">
                <a:solidFill>
                  <a:schemeClr val="accent5">
                    <a:lumMod val="50000"/>
                  </a:schemeClr>
                </a:solidFill>
              </a:rPr>
              <a:t>s</a:t>
            </a:r>
            <a:endParaRPr lang="en-GB" sz="1300" baseline="-25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1920" y="3981172"/>
            <a:ext cx="14401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rgbClr val="C00000"/>
                </a:solidFill>
              </a:rPr>
              <a:t>&lt; 0</a:t>
            </a:r>
          </a:p>
          <a:p>
            <a:pPr algn="ctr"/>
            <a:r>
              <a:rPr lang="en-US" sz="1300" dirty="0" smtClean="0">
                <a:solidFill>
                  <a:srgbClr val="C00000"/>
                </a:solidFill>
              </a:rPr>
              <a:t>Main RF</a:t>
            </a:r>
          </a:p>
          <a:p>
            <a:pPr algn="ctr"/>
            <a:r>
              <a:rPr lang="en-US" sz="1300" dirty="0" smtClean="0">
                <a:solidFill>
                  <a:srgbClr val="C00000"/>
                </a:solidFill>
              </a:rPr>
              <a:t> beam loading</a:t>
            </a:r>
            <a:endParaRPr lang="en-GB" sz="1300" baseline="-25000" dirty="0" smtClean="0">
              <a:solidFill>
                <a:srgbClr val="C00000"/>
              </a:solidFill>
            </a:endParaRPr>
          </a:p>
          <a:p>
            <a:pPr algn="ctr"/>
            <a:r>
              <a:rPr lang="en-US" sz="1300" dirty="0" smtClean="0">
                <a:solidFill>
                  <a:srgbClr val="C00000"/>
                </a:solidFill>
              </a:rPr>
              <a:t>(Robinson term)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36096" y="3981172"/>
            <a:ext cx="15841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</a:rPr>
              <a:t>&gt; 0</a:t>
            </a:r>
          </a:p>
          <a:p>
            <a:pPr algn="ctr"/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</a:rPr>
              <a:t>Harm. RF, </a:t>
            </a:r>
          </a:p>
          <a:p>
            <a:pPr algn="ctr"/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</a:rPr>
              <a:t>beam loading</a:t>
            </a:r>
          </a:p>
          <a:p>
            <a:pPr algn="ctr"/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</a:rPr>
              <a:t>(Stabilizing effect)</a:t>
            </a:r>
            <a:endParaRPr lang="en-GB" sz="13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DLLRF</a:t>
            </a:r>
            <a:r>
              <a:rPr lang="en-US" dirty="0" smtClean="0"/>
              <a:t> system for 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FAST Digital RF 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Feedback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55600" lvl="1" indent="-342900">
                  <a:buFont typeface="+mj-lt"/>
                  <a:buAutoNum type="arabicPeriod"/>
                </a:pPr>
                <a:r>
                  <a:rPr lang="en-US" dirty="0" smtClean="0"/>
                  <a:t>To stabilize main RF, one can compute the optimum correction for a fast RF feedback:</a:t>
                </a:r>
              </a:p>
              <a:p>
                <a:pPr marL="355600" lvl="4" indent="0">
                  <a:buNone/>
                  <a:tabLst>
                    <a:tab pos="355600" algn="l"/>
                    <a:tab pos="1163638" algn="l"/>
                  </a:tabLst>
                </a:pPr>
                <a:r>
                  <a:rPr lang="en-US" sz="2000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150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500">
                                    <a:latin typeface="Cambria Math" panose="02040503050406030204" pitchFamily="18" charset="0"/>
                                  </a:rPr>
                                  <m:t>𝑔𝑟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150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500">
                                    <a:latin typeface="Cambria Math" panose="02040503050406030204" pitchFamily="18" charset="0"/>
                                  </a:rPr>
                                  <m:t>𝑔𝑟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15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dirty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5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1500" dirty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 sz="1500" dirty="0"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  <m:r>
                                <a:rPr lang="en-US" sz="1500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500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1500" dirty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US" sz="15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dirty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500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500" dirty="0">
                                      <a:latin typeface="Cambria Math" panose="02040503050406030204" pitchFamily="18" charset="0"/>
                                    </a:rPr>
                                    <m:t>𝑢𝑛𝑒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1500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1500" dirty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1500" dirty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a:rPr lang="en-US" sz="1500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500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1500" dirty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US" sz="15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dirty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500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500" dirty="0">
                                      <a:latin typeface="Cambria Math" panose="02040503050406030204" pitchFamily="18" charset="0"/>
                                    </a:rPr>
                                    <m:t>𝑢𝑛𝑒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1500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50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500" dirty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1500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500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1500" dirty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US" sz="15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dirty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500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500" dirty="0">
                                      <a:latin typeface="Cambria Math" panose="02040503050406030204" pitchFamily="18" charset="0"/>
                                    </a:rPr>
                                    <m:t>𝑢𝑛𝑒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1500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1500" dirty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 sz="1500" dirty="0"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  <m:r>
                                <a:rPr lang="en-US" sz="1500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500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1500" dirty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US" sz="15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dirty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500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500" dirty="0">
                                      <a:latin typeface="Cambria Math" panose="02040503050406030204" pitchFamily="18" charset="0"/>
                                    </a:rPr>
                                    <m:t>𝑢𝑛𝑒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1500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150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50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150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50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sz="1500" dirty="0"/>
              </a:p>
              <a:p>
                <a:pPr marL="355600" lvl="4" indent="0">
                  <a:buNone/>
                  <a:tabLst>
                    <a:tab pos="355600" algn="l"/>
                    <a:tab pos="1435100" algn="l"/>
                  </a:tabLst>
                </a:pPr>
                <a:endParaRPr lang="en-US" sz="2000" dirty="0" smtClean="0">
                  <a:ea typeface="Cambria Math" panose="02040503050406030204" pitchFamily="18" charset="0"/>
                </a:endParaRPr>
              </a:p>
              <a:p>
                <a:pPr lvl="2">
                  <a:tabLst>
                    <a:tab pos="355600" algn="l"/>
                    <a:tab pos="1163638" algn="l"/>
                  </a:tabLst>
                </a:pPr>
                <a:r>
                  <a:rPr lang="en-US" dirty="0"/>
                  <a:t>where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𝛽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𝑢𝑛𝑒</m:t>
                        </m:r>
                      </m:sub>
                    </m:sSub>
                  </m:oMath>
                </a14:m>
                <a:r>
                  <a:rPr lang="en-US" dirty="0" smtClean="0"/>
                  <a:t>), 	(</a:t>
                </a:r>
                <a:r>
                  <a:rPr lang="en-US" dirty="0" smtClean="0"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𝑢𝑛𝑒</m:t>
                        </m:r>
                      </m:sub>
                    </m:sSub>
                  </m:oMath>
                </a14:m>
                <a:r>
                  <a:rPr lang="en-US" sz="1200" i="1" dirty="0" smtClean="0"/>
                  <a:t> = Load angle, mostly zero</a:t>
                </a:r>
                <a:r>
                  <a:rPr lang="en-US" sz="1400" dirty="0" smtClean="0"/>
                  <a:t>)</a:t>
                </a:r>
                <a:endParaRPr lang="en-US" dirty="0"/>
              </a:p>
              <a:p>
                <a:pPr marL="355600" lvl="4" indent="0">
                  <a:buNone/>
                  <a:tabLst>
                    <a:tab pos="355600" algn="l"/>
                    <a:tab pos="1435100" algn="l"/>
                  </a:tabLst>
                </a:pPr>
                <a:endParaRPr lang="en-US" sz="2000" dirty="0"/>
              </a:p>
              <a:p>
                <a:pPr marL="355600" lvl="1" indent="-34290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98D4"/>
                    </a:solidFill>
                  </a:rPr>
                  <a:t>Alternative: simulate </a:t>
                </a:r>
                <a:r>
                  <a:rPr lang="en-US" dirty="0" err="1" smtClean="0">
                    <a:solidFill>
                      <a:srgbClr val="0098D4"/>
                    </a:solidFill>
                  </a:rPr>
                  <a:t>behaviour</a:t>
                </a:r>
                <a:r>
                  <a:rPr lang="en-US" dirty="0" smtClean="0">
                    <a:solidFill>
                      <a:srgbClr val="0098D4"/>
                    </a:solidFill>
                  </a:rPr>
                  <a:t> of a passive cavity </a:t>
                </a:r>
              </a:p>
              <a:p>
                <a:pPr marL="536575" lvl="1"/>
                <a:r>
                  <a:rPr lang="en-US" sz="15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 </a:t>
                </a:r>
                <a:r>
                  <a:rPr lang="en-US" sz="1500" dirty="0" smtClean="0">
                    <a:solidFill>
                      <a:schemeClr val="tx1"/>
                    </a:solidFill>
                  </a:rPr>
                  <a:t>Feedback </a:t>
                </a:r>
                <a:r>
                  <a:rPr lang="en-US" sz="1500" dirty="0">
                    <a:solidFill>
                      <a:srgbClr val="C00000"/>
                    </a:solidFill>
                  </a:rPr>
                  <a:t>harmonic voltage phase </a:t>
                </a:r>
                <a:r>
                  <a:rPr lang="en-US" sz="1500" dirty="0">
                    <a:solidFill>
                      <a:schemeClr val="tx1"/>
                    </a:solidFill>
                  </a:rPr>
                  <a:t>to lock on </a:t>
                </a:r>
                <a:r>
                  <a:rPr lang="en-US" sz="1500" dirty="0">
                    <a:solidFill>
                      <a:schemeClr val="accent5">
                        <a:lumMod val="75000"/>
                      </a:schemeClr>
                    </a:solidFill>
                  </a:rPr>
                  <a:t>beam </a:t>
                </a:r>
                <a:r>
                  <a:rPr lang="en-US" sz="15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phase</a:t>
                </a:r>
                <a:endParaRPr lang="en-US" sz="15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285750" lvl="1" indent="-285750">
                  <a:buFont typeface="Symbol" panose="05050102010706020507" pitchFamily="18" charset="2"/>
                  <a:buChar char="®"/>
                  <a:tabLst>
                    <a:tab pos="355600" algn="l"/>
                    <a:tab pos="1435100" algn="l"/>
                  </a:tabLst>
                </a:pPr>
                <a:r>
                  <a:rPr lang="en-US" sz="1600" dirty="0" smtClean="0">
                    <a:solidFill>
                      <a:srgbClr val="000066"/>
                    </a:solidFill>
                  </a:rPr>
                  <a:t>Results of synchrotron equation integration need to be cross-checked with particle tracking simulations</a:t>
                </a:r>
              </a:p>
              <a:p>
                <a:pPr marL="285750" lvl="1" indent="-285750">
                  <a:buFont typeface="Symbol" panose="05050102010706020507" pitchFamily="18" charset="2"/>
                  <a:buChar char="®"/>
                  <a:tabLst>
                    <a:tab pos="355600" algn="l"/>
                    <a:tab pos="1435100" algn="l"/>
                  </a:tabLst>
                </a:pPr>
                <a:r>
                  <a:rPr lang="en-US" sz="1600" dirty="0" smtClean="0">
                    <a:solidFill>
                      <a:srgbClr val="000066"/>
                    </a:solidFill>
                  </a:rPr>
                  <a:t>The </a:t>
                </a:r>
                <a:r>
                  <a:rPr lang="en-US" sz="1600" dirty="0">
                    <a:solidFill>
                      <a:srgbClr val="000066"/>
                    </a:solidFill>
                  </a:rPr>
                  <a:t>two </a:t>
                </a:r>
                <a:r>
                  <a:rPr lang="en-US" sz="1600" dirty="0" smtClean="0">
                    <a:solidFill>
                      <a:srgbClr val="000066"/>
                    </a:solidFill>
                  </a:rPr>
                  <a:t>RF feedback approaches </a:t>
                </a:r>
                <a:r>
                  <a:rPr lang="en-US" sz="1600" dirty="0">
                    <a:solidFill>
                      <a:srgbClr val="000066"/>
                    </a:solidFill>
                  </a:rPr>
                  <a:t>need to be </a:t>
                </a:r>
                <a:r>
                  <a:rPr lang="en-US" sz="1600" dirty="0" smtClean="0">
                    <a:solidFill>
                      <a:srgbClr val="000066"/>
                    </a:solidFill>
                  </a:rPr>
                  <a:t>included in the simulations and checked</a:t>
                </a:r>
                <a:endParaRPr lang="en-US" sz="1600" dirty="0">
                  <a:solidFill>
                    <a:srgbClr val="000066"/>
                  </a:solidFill>
                </a:endParaRPr>
              </a:p>
              <a:p>
                <a:pPr marL="87313" lvl="3" indent="0">
                  <a:buNone/>
                  <a:tabLst>
                    <a:tab pos="355600" algn="l"/>
                    <a:tab pos="1435100" algn="l"/>
                  </a:tabLst>
                </a:pPr>
                <a:endParaRPr lang="en-US" sz="23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0" t="-1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16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HamonLIP'2022 – 10-12 October 2022       -        Passive vs Active Systems, DC Robinson, DLLRF     -       Jörn Jacob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5013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Many thanks for your attention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HamonLIP'2022 – 10-12 October 2022       -        Passive vs Active Systems, DC Robinson, DLLRF     -       Jörn Jacob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945" b="13077"/>
          <a:stretch/>
        </p:blipFill>
        <p:spPr bwMode="auto">
          <a:xfrm>
            <a:off x="171762" y="639154"/>
            <a:ext cx="8792238" cy="474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328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Harmonic RF for bunch lengthening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19" y="832559"/>
            <a:ext cx="446120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>
              <a:spcAft>
                <a:spcPts val="600"/>
              </a:spcAft>
            </a:pPr>
            <a:r>
              <a:rPr lang="en-US" sz="1400" dirty="0" err="1" smtClean="0"/>
              <a:t>V</a:t>
            </a:r>
            <a:r>
              <a:rPr lang="en-US" sz="1400" baseline="-25000" dirty="0" err="1" smtClean="0"/>
              <a:t>acc</a:t>
            </a:r>
            <a:r>
              <a:rPr lang="en-US" sz="1400" dirty="0" smtClean="0"/>
              <a:t>(</a:t>
            </a:r>
            <a:r>
              <a:rPr lang="en-GB" sz="1400" dirty="0" smtClean="0">
                <a:sym typeface="Symbol"/>
              </a:rPr>
              <a:t></a:t>
            </a:r>
            <a:r>
              <a:rPr lang="en-US" sz="1400" dirty="0" smtClean="0"/>
              <a:t>) = </a:t>
            </a:r>
            <a:r>
              <a:rPr lang="en-US" sz="1400" dirty="0" err="1" smtClean="0"/>
              <a:t>V</a:t>
            </a:r>
            <a:r>
              <a:rPr lang="en-US" sz="1400" baseline="-25000" dirty="0" err="1" smtClean="0"/>
              <a:t>c</a:t>
            </a:r>
            <a:r>
              <a:rPr lang="en-US" sz="1400" dirty="0" smtClean="0"/>
              <a:t> sin(</a:t>
            </a:r>
            <a:r>
              <a:rPr lang="en-GB" sz="1400" dirty="0" smtClean="0">
                <a:sym typeface="Symbol"/>
              </a:rPr>
              <a:t></a:t>
            </a:r>
            <a:r>
              <a:rPr lang="en-GB" sz="1400" baseline="-25000" dirty="0" smtClean="0">
                <a:sym typeface="Symbol"/>
              </a:rPr>
              <a:t>s </a:t>
            </a:r>
            <a:r>
              <a:rPr lang="en-GB" sz="1400" dirty="0" smtClean="0">
                <a:sym typeface="Symbol"/>
              </a:rPr>
              <a:t>+ ) + </a:t>
            </a:r>
            <a:r>
              <a:rPr lang="en-GB" sz="1400" dirty="0" err="1" smtClean="0">
                <a:sym typeface="Symbol"/>
              </a:rPr>
              <a:t>V</a:t>
            </a:r>
            <a:r>
              <a:rPr lang="en-GB" sz="1400" baseline="-25000" dirty="0" err="1" smtClean="0">
                <a:sym typeface="Symbol"/>
              </a:rPr>
              <a:t>h</a:t>
            </a:r>
            <a:r>
              <a:rPr lang="en-GB" sz="1400" dirty="0" smtClean="0">
                <a:sym typeface="Symbol"/>
              </a:rPr>
              <a:t> sin(</a:t>
            </a:r>
            <a:r>
              <a:rPr lang="en-GB" sz="1400" dirty="0" err="1" smtClean="0">
                <a:sym typeface="Symbol"/>
              </a:rPr>
              <a:t>n</a:t>
            </a:r>
            <a:r>
              <a:rPr lang="en-GB" sz="1400" baseline="-25000" dirty="0" err="1" smtClean="0">
                <a:sym typeface="Symbol"/>
              </a:rPr>
              <a:t>h</a:t>
            </a:r>
            <a:r>
              <a:rPr lang="en-GB" sz="1400" dirty="0" smtClean="0">
                <a:sym typeface="Symbol"/>
              </a:rPr>
              <a:t> + n)</a:t>
            </a:r>
          </a:p>
          <a:p>
            <a:pPr marL="176213">
              <a:spcAft>
                <a:spcPts val="600"/>
              </a:spcAft>
            </a:pPr>
            <a:endParaRPr lang="en-US" sz="1400" dirty="0" smtClean="0"/>
          </a:p>
          <a:p>
            <a:pPr>
              <a:spcAft>
                <a:spcPts val="600"/>
              </a:spcAft>
            </a:pPr>
            <a:r>
              <a:rPr lang="en-US" sz="1400" b="1" dirty="0" smtClean="0"/>
              <a:t>Optimum Working point (1</a:t>
            </a:r>
            <a:r>
              <a:rPr lang="en-US" sz="1400" b="1" baseline="30000" dirty="0" smtClean="0"/>
              <a:t>st</a:t>
            </a:r>
            <a:r>
              <a:rPr lang="en-US" sz="1400" b="1" dirty="0" smtClean="0"/>
              <a:t> &amp; 2</a:t>
            </a:r>
            <a:r>
              <a:rPr lang="en-US" sz="1400" b="1" baseline="30000" dirty="0" smtClean="0"/>
              <a:t>nd</a:t>
            </a:r>
            <a:r>
              <a:rPr lang="en-US" sz="1400" b="1" dirty="0" smtClean="0"/>
              <a:t> derivatives = 0):</a:t>
            </a:r>
          </a:p>
          <a:p>
            <a:pPr marL="176213">
              <a:spcAft>
                <a:spcPts val="600"/>
              </a:spcAft>
            </a:pPr>
            <a:r>
              <a:rPr lang="en-GB" sz="1400" dirty="0" smtClean="0">
                <a:sym typeface="Symbol"/>
              </a:rPr>
              <a:t></a:t>
            </a:r>
            <a:r>
              <a:rPr lang="en-GB" sz="1400" baseline="-25000" dirty="0" smtClean="0">
                <a:sym typeface="Symbol"/>
              </a:rPr>
              <a:t>s</a:t>
            </a:r>
            <a:r>
              <a:rPr lang="en-GB" sz="1400" dirty="0" smtClean="0">
                <a:sym typeface="Symbol"/>
              </a:rPr>
              <a:t> =  - </a:t>
            </a:r>
            <a:r>
              <a:rPr lang="en-GB" sz="1400" dirty="0" err="1" smtClean="0">
                <a:sym typeface="Symbol"/>
              </a:rPr>
              <a:t>arcsin</a:t>
            </a:r>
            <a:r>
              <a:rPr lang="en-GB" sz="1400" dirty="0" smtClean="0">
                <a:sym typeface="Symbol"/>
              </a:rPr>
              <a:t>[ n</a:t>
            </a:r>
            <a:r>
              <a:rPr lang="en-GB" sz="1400" baseline="30000" dirty="0" smtClean="0">
                <a:sym typeface="Symbol"/>
              </a:rPr>
              <a:t>2</a:t>
            </a:r>
            <a:r>
              <a:rPr lang="en-GB" sz="1400" dirty="0" smtClean="0">
                <a:sym typeface="Symbol"/>
              </a:rPr>
              <a:t>/(n</a:t>
            </a:r>
            <a:r>
              <a:rPr lang="en-GB" sz="1400" baseline="30000" dirty="0" smtClean="0">
                <a:sym typeface="Symbol"/>
              </a:rPr>
              <a:t>2</a:t>
            </a:r>
            <a:r>
              <a:rPr lang="en-GB" sz="1400" dirty="0" smtClean="0">
                <a:sym typeface="Symbol"/>
              </a:rPr>
              <a:t>-1)  U</a:t>
            </a:r>
            <a:r>
              <a:rPr lang="en-GB" sz="1400" baseline="-25000" dirty="0" smtClean="0">
                <a:sym typeface="Symbol"/>
              </a:rPr>
              <a:t>0</a:t>
            </a:r>
            <a:r>
              <a:rPr lang="en-GB" sz="1400" dirty="0" smtClean="0">
                <a:sym typeface="Symbol"/>
              </a:rPr>
              <a:t>/</a:t>
            </a:r>
            <a:r>
              <a:rPr lang="en-GB" sz="1400" dirty="0" err="1" smtClean="0">
                <a:sym typeface="Symbol"/>
              </a:rPr>
              <a:t>V</a:t>
            </a:r>
            <a:r>
              <a:rPr lang="en-GB" sz="1400" baseline="-25000" dirty="0" err="1" smtClean="0">
                <a:sym typeface="Symbol"/>
              </a:rPr>
              <a:t>c</a:t>
            </a:r>
            <a:r>
              <a:rPr lang="en-GB" sz="1400" dirty="0" smtClean="0">
                <a:sym typeface="Symbol"/>
              </a:rPr>
              <a:t> ]</a:t>
            </a:r>
          </a:p>
          <a:p>
            <a:pPr marL="176213">
              <a:spcAft>
                <a:spcPts val="600"/>
              </a:spcAft>
            </a:pPr>
            <a:r>
              <a:rPr lang="en-US" sz="1400" dirty="0" err="1" smtClean="0">
                <a:sym typeface="Symbol"/>
              </a:rPr>
              <a:t>V</a:t>
            </a:r>
            <a:r>
              <a:rPr lang="en-US" sz="1400" baseline="-25000" dirty="0" err="1" smtClean="0">
                <a:sym typeface="Symbol"/>
              </a:rPr>
              <a:t>h,opt</a:t>
            </a:r>
            <a:r>
              <a:rPr lang="en-US" sz="1400" baseline="-25000" dirty="0" smtClean="0"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= </a:t>
            </a:r>
            <a:r>
              <a:rPr lang="en-US" sz="1400" dirty="0" err="1" smtClean="0">
                <a:sym typeface="Symbol"/>
              </a:rPr>
              <a:t>sqrt</a:t>
            </a:r>
            <a:r>
              <a:rPr lang="en-US" sz="1400" dirty="0" smtClean="0">
                <a:sym typeface="Symbol"/>
              </a:rPr>
              <a:t>[ </a:t>
            </a:r>
            <a:r>
              <a:rPr lang="en-GB" sz="1400" dirty="0" smtClean="0">
                <a:sym typeface="Symbol"/>
              </a:rPr>
              <a:t>V</a:t>
            </a:r>
            <a:r>
              <a:rPr lang="en-GB" sz="1400" baseline="-25000" dirty="0" smtClean="0">
                <a:sym typeface="Symbol"/>
              </a:rPr>
              <a:t>c</a:t>
            </a:r>
            <a:r>
              <a:rPr lang="en-GB" sz="1400" baseline="30000" dirty="0" smtClean="0">
                <a:sym typeface="Symbol"/>
              </a:rPr>
              <a:t>2</a:t>
            </a:r>
            <a:r>
              <a:rPr lang="en-GB" sz="1400" dirty="0" smtClean="0">
                <a:sym typeface="Symbol"/>
              </a:rPr>
              <a:t>/n</a:t>
            </a:r>
            <a:r>
              <a:rPr lang="en-GB" sz="1400" baseline="30000" dirty="0" smtClean="0">
                <a:sym typeface="Symbol"/>
              </a:rPr>
              <a:t>2</a:t>
            </a:r>
            <a:r>
              <a:rPr lang="en-GB" sz="1400" dirty="0" smtClean="0">
                <a:sym typeface="Symbol"/>
              </a:rPr>
              <a:t> - U</a:t>
            </a:r>
            <a:r>
              <a:rPr lang="en-GB" sz="1400" baseline="-25000" dirty="0" smtClean="0">
                <a:sym typeface="Symbol"/>
              </a:rPr>
              <a:t>0</a:t>
            </a:r>
            <a:r>
              <a:rPr lang="en-GB" sz="1400" baseline="30000" dirty="0" smtClean="0">
                <a:sym typeface="Symbol"/>
              </a:rPr>
              <a:t>2</a:t>
            </a:r>
            <a:r>
              <a:rPr lang="en-GB" sz="1400" dirty="0" smtClean="0">
                <a:sym typeface="Symbol"/>
              </a:rPr>
              <a:t>/(n</a:t>
            </a:r>
            <a:r>
              <a:rPr lang="en-GB" sz="1400" baseline="30000" dirty="0" smtClean="0">
                <a:sym typeface="Symbol"/>
              </a:rPr>
              <a:t>2</a:t>
            </a:r>
            <a:r>
              <a:rPr lang="en-GB" sz="1400" dirty="0" smtClean="0">
                <a:sym typeface="Symbol"/>
              </a:rPr>
              <a:t>-1) ]</a:t>
            </a:r>
          </a:p>
          <a:p>
            <a:pPr marL="176213">
              <a:spcAft>
                <a:spcPts val="600"/>
              </a:spcAft>
            </a:pPr>
            <a:r>
              <a:rPr lang="en-GB" sz="1400" dirty="0" smtClean="0">
                <a:sym typeface="Symbol"/>
              </a:rPr>
              <a:t> </a:t>
            </a:r>
            <a:r>
              <a:rPr lang="en-US" sz="1400" baseline="-25000" dirty="0" err="1" smtClean="0">
                <a:sym typeface="Symbol"/>
              </a:rPr>
              <a:t>h,opt</a:t>
            </a:r>
            <a:r>
              <a:rPr lang="en-US" sz="1400" baseline="-25000" dirty="0" smtClean="0"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= (1/n) </a:t>
            </a:r>
            <a:r>
              <a:rPr lang="en-US" sz="1400" dirty="0" err="1" smtClean="0">
                <a:sym typeface="Symbol"/>
              </a:rPr>
              <a:t>arcsin</a:t>
            </a:r>
            <a:r>
              <a:rPr lang="en-US" sz="1400" dirty="0" smtClean="0">
                <a:sym typeface="Symbol"/>
              </a:rPr>
              <a:t>[- </a:t>
            </a:r>
            <a:r>
              <a:rPr lang="en-GB" sz="1400" dirty="0" smtClean="0">
                <a:sym typeface="Symbol"/>
              </a:rPr>
              <a:t>U</a:t>
            </a:r>
            <a:r>
              <a:rPr lang="en-GB" sz="1400" baseline="-25000" dirty="0" smtClean="0">
                <a:sym typeface="Symbol"/>
              </a:rPr>
              <a:t>0 </a:t>
            </a:r>
            <a:r>
              <a:rPr lang="en-GB" sz="1400" dirty="0" smtClean="0">
                <a:sym typeface="Symbol"/>
              </a:rPr>
              <a:t>/ (</a:t>
            </a:r>
            <a:r>
              <a:rPr lang="en-GB" sz="1400" dirty="0" err="1" smtClean="0">
                <a:sym typeface="Symbol"/>
              </a:rPr>
              <a:t>V</a:t>
            </a:r>
            <a:r>
              <a:rPr lang="en-GB" sz="1400" baseline="-25000" dirty="0" err="1" smtClean="0">
                <a:sym typeface="Symbol"/>
              </a:rPr>
              <a:t>h,opt</a:t>
            </a:r>
            <a:r>
              <a:rPr lang="en-GB" sz="1400" dirty="0" smtClean="0">
                <a:sym typeface="Symbol"/>
              </a:rPr>
              <a:t> (n</a:t>
            </a:r>
            <a:r>
              <a:rPr lang="en-GB" sz="1400" baseline="30000" dirty="0" smtClean="0">
                <a:sym typeface="Symbol"/>
              </a:rPr>
              <a:t>2</a:t>
            </a:r>
            <a:r>
              <a:rPr lang="en-GB" sz="1400" dirty="0" smtClean="0">
                <a:sym typeface="Symbol"/>
              </a:rPr>
              <a:t>-1) ]</a:t>
            </a:r>
            <a:endParaRPr lang="en-US" sz="1400" dirty="0" smtClean="0"/>
          </a:p>
          <a:p>
            <a:pPr>
              <a:spcAft>
                <a:spcPts val="600"/>
              </a:spcAft>
            </a:pPr>
            <a:endParaRPr lang="en-US" sz="1400" dirty="0" smtClean="0"/>
          </a:p>
          <a:p>
            <a:pPr>
              <a:spcAft>
                <a:spcPts val="600"/>
              </a:spcAft>
            </a:pPr>
            <a:r>
              <a:rPr lang="en-US" sz="1400" b="1" dirty="0" smtClean="0"/>
              <a:t>For instance 4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harmonic RF for the ESRF:</a:t>
            </a:r>
          </a:p>
          <a:p>
            <a:pPr marL="180975" lvl="1">
              <a:spcAft>
                <a:spcPts val="600"/>
              </a:spcAft>
            </a:pPr>
            <a:r>
              <a:rPr lang="en-US" sz="1400" dirty="0" smtClean="0"/>
              <a:t>U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 = 2.52 MeV / turn </a:t>
            </a:r>
            <a:r>
              <a:rPr lang="en-US" sz="1400" dirty="0" smtClean="0"/>
              <a:t>(without ID = </a:t>
            </a:r>
            <a:r>
              <a:rPr lang="en-US" sz="1400" dirty="0" smtClean="0"/>
              <a:t>worst case)</a:t>
            </a:r>
          </a:p>
          <a:p>
            <a:pPr marL="180975" lvl="1">
              <a:spcAft>
                <a:spcPts val="600"/>
              </a:spcAft>
            </a:pPr>
            <a:r>
              <a:rPr lang="en-US" sz="1400" dirty="0" err="1"/>
              <a:t>V</a:t>
            </a:r>
            <a:r>
              <a:rPr lang="en-US" sz="1400" baseline="-25000" dirty="0" err="1"/>
              <a:t>c</a:t>
            </a:r>
            <a:r>
              <a:rPr lang="en-US" sz="1400" dirty="0" smtClean="0"/>
              <a:t> = 6.0 MV</a:t>
            </a:r>
          </a:p>
          <a:p>
            <a:pPr marL="180975" lvl="1">
              <a:spcAft>
                <a:spcPts val="600"/>
              </a:spcAft>
            </a:pPr>
            <a:r>
              <a:rPr lang="en-GB" sz="1400" dirty="0">
                <a:sym typeface="Symbol"/>
              </a:rPr>
              <a:t></a:t>
            </a:r>
            <a:r>
              <a:rPr lang="en-GB" sz="1400" baseline="-25000" dirty="0">
                <a:sym typeface="Symbol"/>
              </a:rPr>
              <a:t>s</a:t>
            </a:r>
            <a:r>
              <a:rPr lang="en-GB" sz="1400" dirty="0">
                <a:sym typeface="Symbol"/>
              </a:rPr>
              <a:t> </a:t>
            </a:r>
            <a:r>
              <a:rPr lang="en-GB" sz="1400" dirty="0" smtClean="0">
                <a:sym typeface="Symbol"/>
              </a:rPr>
              <a:t>= </a:t>
            </a:r>
            <a:r>
              <a:rPr lang="en-GB" sz="1400" dirty="0" smtClean="0">
                <a:sym typeface="Symbol"/>
              </a:rPr>
              <a:t>153.38</a:t>
            </a:r>
            <a:r>
              <a:rPr lang="en-GB" sz="1400" dirty="0" smtClean="0">
                <a:sym typeface="Symbol" panose="05050102010706020507" pitchFamily="18" charset="2"/>
              </a:rPr>
              <a:t> </a:t>
            </a:r>
            <a:r>
              <a:rPr lang="en-GB" sz="1400" dirty="0" err="1" smtClean="0">
                <a:sym typeface="Symbol" panose="05050102010706020507" pitchFamily="18" charset="2"/>
              </a:rPr>
              <a:t>deg</a:t>
            </a:r>
            <a:endParaRPr lang="en-GB" sz="1400" dirty="0" smtClean="0">
              <a:sym typeface="Symbol" panose="05050102010706020507" pitchFamily="18" charset="2"/>
            </a:endParaRPr>
          </a:p>
          <a:p>
            <a:pPr marL="180975" lvl="1">
              <a:spcAft>
                <a:spcPts val="600"/>
              </a:spcAft>
            </a:pPr>
            <a:r>
              <a:rPr lang="en-US" sz="1400" dirty="0" err="1" smtClean="0">
                <a:sym typeface="Symbol"/>
              </a:rPr>
              <a:t>V</a:t>
            </a:r>
            <a:r>
              <a:rPr lang="en-US" sz="1400" baseline="-25000" dirty="0" err="1" smtClean="0">
                <a:sym typeface="Symbol"/>
              </a:rPr>
              <a:t>h,opt</a:t>
            </a:r>
            <a:r>
              <a:rPr lang="en-US" sz="1400" baseline="-25000" dirty="0" smtClean="0">
                <a:sym typeface="Symbol"/>
              </a:rPr>
              <a:t> </a:t>
            </a:r>
            <a:r>
              <a:rPr lang="en-US" sz="1400" dirty="0" smtClean="0"/>
              <a:t>= </a:t>
            </a:r>
            <a:r>
              <a:rPr lang="en-US" sz="1400" dirty="0" smtClean="0"/>
              <a:t>1.35 </a:t>
            </a:r>
            <a:r>
              <a:rPr lang="en-US" sz="1400" dirty="0" smtClean="0"/>
              <a:t>MV</a:t>
            </a:r>
          </a:p>
          <a:p>
            <a:pPr marL="180975" lvl="1">
              <a:spcAft>
                <a:spcPts val="600"/>
              </a:spcAft>
            </a:pPr>
            <a:r>
              <a:rPr lang="en-GB" sz="1400" dirty="0" smtClean="0">
                <a:sym typeface="Symbol"/>
              </a:rPr>
              <a:t>n </a:t>
            </a:r>
            <a:r>
              <a:rPr lang="en-US" sz="1400" baseline="-25000" dirty="0" err="1">
                <a:sym typeface="Symbol"/>
              </a:rPr>
              <a:t>h,opt</a:t>
            </a:r>
            <a:r>
              <a:rPr lang="en-US" sz="1400" baseline="-25000" dirty="0"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= </a:t>
            </a:r>
            <a:r>
              <a:rPr lang="en-US" sz="1400" dirty="0" smtClean="0">
                <a:sym typeface="Symbol"/>
              </a:rPr>
              <a:t>-7.14 </a:t>
            </a:r>
            <a:r>
              <a:rPr lang="en-US" sz="1400" dirty="0" err="1" smtClean="0">
                <a:sym typeface="Symbol"/>
              </a:rPr>
              <a:t>deg</a:t>
            </a:r>
            <a:endParaRPr lang="en-US" sz="1400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410" y="1589338"/>
            <a:ext cx="4084361" cy="26937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52299" y="4227829"/>
            <a:ext cx="4072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336699"/>
                </a:solidFill>
              </a:rPr>
              <a:t>Principle: 4</a:t>
            </a:r>
            <a:r>
              <a:rPr lang="en-US" sz="1200" i="1" baseline="30000" dirty="0" smtClean="0">
                <a:solidFill>
                  <a:srgbClr val="336699"/>
                </a:solidFill>
              </a:rPr>
              <a:t>th</a:t>
            </a:r>
            <a:r>
              <a:rPr lang="en-US" sz="1200" i="1" dirty="0" smtClean="0">
                <a:solidFill>
                  <a:srgbClr val="336699"/>
                </a:solidFill>
              </a:rPr>
              <a:t> harmonic RF system for bunch lengthening</a:t>
            </a:r>
            <a:endParaRPr lang="en-GB" sz="1200" i="1" dirty="0">
              <a:solidFill>
                <a:srgbClr val="336699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565522" y="2318452"/>
            <a:ext cx="130448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376182" y="2415272"/>
            <a:ext cx="538540" cy="9486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143753" y="3821444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ym typeface="Symbol"/>
              </a:rPr>
              <a:t></a:t>
            </a:r>
            <a:r>
              <a:rPr lang="en-GB" dirty="0" smtClean="0">
                <a:sym typeface="Symbol"/>
              </a:rPr>
              <a:t> </a:t>
            </a:r>
            <a:r>
              <a:rPr lang="en-GB" sz="1200" dirty="0" smtClean="0">
                <a:sym typeface="Symbol"/>
              </a:rPr>
              <a:t>[rad]</a:t>
            </a:r>
            <a:endParaRPr lang="en-GB" sz="12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754000" y="405004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724128" y="1787987"/>
            <a:ext cx="329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24128" y="174969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 [MV]</a:t>
            </a:r>
            <a:endParaRPr lang="en-GB" sz="1400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HamonLIP'2022 – 10-12 October 2022       -        Passive vs Active Systems, DC Robinson, DLLRF     -       Jörn Jacob</a:t>
            </a:r>
            <a:endParaRPr lang="en-US" noProof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762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Passive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NC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2D050"/>
                </a:solidFill>
              </a:rPr>
              <a:t>/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SC</a:t>
            </a:r>
            <a:r>
              <a:rPr lang="en-US" dirty="0"/>
              <a:t> </a:t>
            </a:r>
            <a:r>
              <a:rPr lang="en-US" dirty="0" smtClean="0">
                <a:solidFill>
                  <a:srgbClr val="92D050"/>
                </a:solidFill>
              </a:rPr>
              <a:t>harmonic </a:t>
            </a:r>
            <a:r>
              <a:rPr lang="en-US" dirty="0" err="1" smtClean="0">
                <a:solidFill>
                  <a:srgbClr val="92D050"/>
                </a:solidFill>
              </a:rPr>
              <a:t>caviTY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727200" y="805271"/>
            <a:ext cx="4060824" cy="450050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ED7703"/>
                </a:solidFill>
              </a:rPr>
              <a:t>Passive NC harmonic cavity :</a:t>
            </a:r>
          </a:p>
          <a:p>
            <a:pPr marL="465138" lvl="2" indent="-285750">
              <a:buFont typeface="Wingdings" panose="05000000000000000000" pitchFamily="2" charset="2"/>
              <a:buChar char="ü"/>
            </a:pPr>
            <a:r>
              <a:rPr lang="en-US" dirty="0"/>
              <a:t>MAXIV, Solaris: 3 x 100 MHz </a:t>
            </a:r>
          </a:p>
          <a:p>
            <a:pPr marL="465138" lvl="2" indent="-285750">
              <a:buFont typeface="Wingdings" panose="05000000000000000000" pitchFamily="2" charset="2"/>
              <a:buChar char="ü"/>
            </a:pPr>
            <a:r>
              <a:rPr lang="en-US" dirty="0"/>
              <a:t>ALS: 3 x 500 MHz</a:t>
            </a:r>
          </a:p>
          <a:p>
            <a:pPr marL="465138" lvl="2" indent="-285750">
              <a:buFont typeface="Wingdings" panose="05000000000000000000" pitchFamily="2" charset="2"/>
              <a:buChar char="ü"/>
            </a:pPr>
            <a:r>
              <a:rPr lang="en-US" dirty="0"/>
              <a:t>BESSY: 3 x 500 MHz</a:t>
            </a:r>
          </a:p>
          <a:p>
            <a:pPr marL="179388"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B050"/>
                </a:solidFill>
              </a:rPr>
              <a:t>Pros: 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Simple, most economic </a:t>
            </a:r>
            <a:r>
              <a:rPr lang="en-US" dirty="0" smtClean="0"/>
              <a:t>solution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en-US" dirty="0" err="1">
                <a:sym typeface="Symbol"/>
              </a:rPr>
              <a:t>V</a:t>
            </a:r>
            <a:r>
              <a:rPr lang="en-US" baseline="-25000" dirty="0" err="1">
                <a:sym typeface="Symbol"/>
              </a:rPr>
              <a:t>h</a:t>
            </a:r>
            <a:r>
              <a:rPr lang="en-US" dirty="0" smtClean="0"/>
              <a:t> driven by the beam</a:t>
            </a:r>
            <a:endParaRPr lang="en-US" dirty="0" smtClean="0"/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res</a:t>
            </a:r>
            <a:r>
              <a:rPr lang="en-US" dirty="0" smtClean="0"/>
              <a:t> tuning to obtain desired </a:t>
            </a:r>
            <a:r>
              <a:rPr lang="en-US" sz="1600" dirty="0" err="1" smtClean="0">
                <a:sym typeface="Symbol"/>
              </a:rPr>
              <a:t>V</a:t>
            </a:r>
            <a:r>
              <a:rPr lang="en-US" sz="1600" baseline="-25000" dirty="0" err="1" smtClean="0">
                <a:sym typeface="Symbol"/>
              </a:rPr>
              <a:t>h</a:t>
            </a:r>
            <a:r>
              <a:rPr lang="en-US" dirty="0" smtClean="0"/>
              <a:t> = f(</a:t>
            </a:r>
            <a:r>
              <a:rPr lang="en-US" dirty="0" err="1" smtClean="0"/>
              <a:t>Ibeam</a:t>
            </a:r>
            <a:r>
              <a:rPr lang="en-US" dirty="0" smtClean="0"/>
              <a:t>)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en-US" dirty="0" err="1">
                <a:sym typeface="Symbol"/>
              </a:rPr>
              <a:t>V</a:t>
            </a:r>
            <a:r>
              <a:rPr lang="en-US" baseline="-25000" dirty="0" err="1">
                <a:sym typeface="Symbol"/>
              </a:rPr>
              <a:t>h</a:t>
            </a:r>
            <a:r>
              <a:rPr lang="en-US" dirty="0" smtClean="0"/>
              <a:t> phase follows beam phase </a:t>
            </a:r>
          </a:p>
          <a:p>
            <a:pPr marL="627063" lvl="2" indent="-176213">
              <a:buFont typeface="Symbol" panose="05050102010706020507" pitchFamily="18" charset="2"/>
              <a:buChar char="Þ"/>
            </a:pPr>
            <a:r>
              <a:rPr lang="en-US" sz="1600" dirty="0">
                <a:sym typeface="Symbol" panose="05050102010706020507" pitchFamily="18" charset="2"/>
              </a:rPr>
              <a:t>no </a:t>
            </a:r>
            <a:r>
              <a:rPr lang="en-US" sz="1600" dirty="0">
                <a:sym typeface="Symbol" panose="05050102010706020507" pitchFamily="18" charset="2"/>
              </a:rPr>
              <a:t>phase tuning </a:t>
            </a:r>
            <a:r>
              <a:rPr lang="en-US" sz="1600" dirty="0">
                <a:sym typeface="Symbol" panose="05050102010706020507" pitchFamily="18" charset="2"/>
              </a:rPr>
              <a:t>required</a:t>
            </a:r>
          </a:p>
          <a:p>
            <a:pPr marL="627063" lvl="2" indent="-176213">
              <a:buFont typeface="Symbol" panose="05050102010706020507" pitchFamily="18" charset="2"/>
              <a:buChar char="Þ"/>
            </a:pPr>
            <a:r>
              <a:rPr lang="en-US" sz="1600" dirty="0"/>
              <a:t>no DC Robinson problem</a:t>
            </a:r>
          </a:p>
          <a:p>
            <a:pPr marL="179388"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Cons: 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</a:t>
            </a:r>
            <a:r>
              <a:rPr lang="en-US" dirty="0" smtClean="0"/>
              <a:t>total impedance 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en-US" dirty="0" smtClean="0"/>
              <a:t> only for high current operation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/>
              </a:rPr>
              <a:t>Low Q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Symbol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sym typeface="Symbol"/>
              </a:rPr>
              <a:t>h,opt</a:t>
            </a:r>
            <a:r>
              <a:rPr lang="en-US" baseline="-25000" dirty="0" smtClean="0">
                <a:solidFill>
                  <a:srgbClr val="00B050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 achievable </a:t>
            </a:r>
            <a:r>
              <a:rPr lang="en-US" dirty="0" smtClean="0">
                <a:sym typeface="Symbol"/>
              </a:rPr>
              <a:t>if enough total current, but </a:t>
            </a:r>
            <a:r>
              <a:rPr lang="en-US" dirty="0" smtClean="0">
                <a:solidFill>
                  <a:srgbClr val="C00000"/>
                </a:solidFill>
              </a:rPr>
              <a:t>not </a:t>
            </a:r>
            <a:r>
              <a:rPr lang="en-GB" dirty="0">
                <a:solidFill>
                  <a:srgbClr val="C00000"/>
                </a:solidFill>
                <a:sym typeface="Symbol"/>
              </a:rPr>
              <a:t></a:t>
            </a:r>
            <a:r>
              <a:rPr lang="en-US" baseline="-25000" dirty="0" err="1">
                <a:solidFill>
                  <a:srgbClr val="C00000"/>
                </a:solidFill>
                <a:sym typeface="Symbol"/>
              </a:rPr>
              <a:t>h,opt</a:t>
            </a:r>
            <a:r>
              <a:rPr lang="en-US" dirty="0">
                <a:solidFill>
                  <a:srgbClr val="C00000"/>
                </a:solidFill>
                <a:sym typeface="Symbol"/>
              </a:rPr>
              <a:t> </a:t>
            </a:r>
            <a:r>
              <a:rPr lang="en-US" dirty="0"/>
              <a:t>:</a:t>
            </a:r>
          </a:p>
          <a:p>
            <a:pPr marL="627063" lvl="2" indent="-176213">
              <a:buFont typeface="Symbol" panose="05050102010706020507" pitchFamily="18" charset="2"/>
              <a:buChar char="®"/>
            </a:pPr>
            <a:r>
              <a:rPr lang="en-US" dirty="0"/>
              <a:t>i.e.: </a:t>
            </a:r>
            <a:r>
              <a:rPr lang="en-US" dirty="0"/>
              <a:t>cancelation of 1st derivative possible, but not 2nd derivative </a:t>
            </a:r>
            <a:endParaRPr lang="en-US" dirty="0"/>
          </a:p>
          <a:p>
            <a:pPr marL="627063" lvl="2" indent="-176213">
              <a:buFont typeface="Symbol" panose="05050102010706020507" pitchFamily="18" charset="2"/>
              <a:buChar char="®"/>
            </a:pPr>
            <a:r>
              <a:rPr lang="en-US" dirty="0" smtClean="0"/>
              <a:t>nevertheless, significant bunch lengthening achievable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total R/Q </a:t>
            </a:r>
            <a:r>
              <a:rPr lang="en-US" dirty="0" smtClean="0">
                <a:sym typeface="Symbol" panose="05050102010706020507" pitchFamily="18" charset="2"/>
              </a:rPr>
              <a:t> Strong phase transients  R/Q</a:t>
            </a:r>
            <a:endParaRPr lang="en-US" dirty="0"/>
          </a:p>
          <a:p>
            <a:pPr marL="179388" lvl="2"/>
            <a:endParaRPr lang="en-US" dirty="0" smtClean="0"/>
          </a:p>
          <a:p>
            <a:pPr marL="550862" lvl="2" indent="-285750"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8" name="Content Placeholder 9"/>
          <p:cNvSpPr txBox="1">
            <a:spLocks/>
          </p:cNvSpPr>
          <p:nvPr/>
        </p:nvSpPr>
        <p:spPr bwMode="gray">
          <a:xfrm>
            <a:off x="4903176" y="805271"/>
            <a:ext cx="4060824" cy="4284477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500"/>
              </a:spcAft>
              <a:buFont typeface="Arial" pitchFamily="34" charset="0"/>
              <a:buNone/>
              <a:defRPr sz="17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80000"/>
              <a:buFont typeface="Wingdings" pitchFamily="2" charset="2"/>
              <a:buChar char="l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462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Font typeface="ITCOfficinaSans LT Book" pitchFamily="2" charset="0"/>
              <a:buChar char="&gt;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Passive SC harmonic cavity :</a:t>
            </a:r>
          </a:p>
          <a:p>
            <a:pPr marL="465138" lvl="2" indent="-285750">
              <a:buFont typeface="Wingdings" panose="05000000000000000000" pitchFamily="2" charset="2"/>
              <a:buChar char="ü"/>
            </a:pPr>
            <a:r>
              <a:rPr lang="en-US" dirty="0"/>
              <a:t>SLS, </a:t>
            </a:r>
            <a:r>
              <a:rPr lang="en-US" dirty="0" err="1"/>
              <a:t>Elettra</a:t>
            </a:r>
            <a:r>
              <a:rPr lang="en-US" dirty="0"/>
              <a:t>: 3 x 500 MHz</a:t>
            </a:r>
          </a:p>
          <a:p>
            <a:pPr marL="465138" lvl="2" indent="-285750">
              <a:buFont typeface="Wingdings" panose="05000000000000000000" pitchFamily="2" charset="2"/>
              <a:buChar char="ü"/>
            </a:pPr>
            <a:r>
              <a:rPr lang="en-US" dirty="0"/>
              <a:t>APS: </a:t>
            </a:r>
            <a:r>
              <a:rPr lang="en-US" dirty="0" smtClean="0"/>
              <a:t>4 </a:t>
            </a:r>
            <a:r>
              <a:rPr lang="en-US" dirty="0"/>
              <a:t>x 352.2 MHz, under </a:t>
            </a:r>
            <a:r>
              <a:rPr lang="en-US" dirty="0" smtClean="0"/>
              <a:t>development</a:t>
            </a:r>
          </a:p>
          <a:p>
            <a:pPr marL="465138" lvl="2" indent="-285750">
              <a:buFont typeface="Wingdings" panose="05000000000000000000" pitchFamily="2" charset="2"/>
              <a:buChar char="ü"/>
            </a:pPr>
            <a:r>
              <a:rPr lang="en-US" dirty="0" smtClean="0"/>
              <a:t>SOLEIL II: possibly</a:t>
            </a:r>
          </a:p>
          <a:p>
            <a:pPr marL="179388"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B050"/>
                </a:solidFill>
              </a:rPr>
              <a:t>Pros</a:t>
            </a:r>
            <a:r>
              <a:rPr lang="en-US" dirty="0">
                <a:solidFill>
                  <a:srgbClr val="00B050"/>
                </a:solidFill>
              </a:rPr>
              <a:t>: </a:t>
            </a:r>
          </a:p>
          <a:p>
            <a:pPr marL="465138" lvl="2" indent="-285750">
              <a:buFont typeface="Arial" pitchFamily="34" charset="0"/>
              <a:buChar char="•"/>
            </a:pPr>
            <a:r>
              <a:rPr lang="en-US" dirty="0">
                <a:sym typeface="Symbol"/>
              </a:rPr>
              <a:t>A</a:t>
            </a:r>
            <a:r>
              <a:rPr lang="en-US" dirty="0" smtClean="0">
                <a:sym typeface="Symbol"/>
              </a:rPr>
              <a:t>lmost 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purely inductive, </a:t>
            </a:r>
          </a:p>
          <a:p>
            <a:pPr marL="627063" lvl="2" indent="-176213">
              <a:buFont typeface="Symbol" panose="05050102010706020507" pitchFamily="18" charset="2"/>
              <a:buChar char="Þ"/>
            </a:pPr>
            <a:r>
              <a:rPr lang="en-GB" sz="1600" dirty="0" smtClean="0">
                <a:solidFill>
                  <a:srgbClr val="00B050"/>
                </a:solidFill>
                <a:sym typeface="Symbol"/>
              </a:rPr>
              <a:t></a:t>
            </a:r>
            <a:r>
              <a:rPr lang="en-US" sz="1600" baseline="-25000" dirty="0">
                <a:solidFill>
                  <a:srgbClr val="00B050"/>
                </a:solidFill>
                <a:sym typeface="Symbol"/>
              </a:rPr>
              <a:t>h</a:t>
            </a:r>
            <a:r>
              <a:rPr lang="en-US" sz="1600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sz="1600" dirty="0">
                <a:solidFill>
                  <a:srgbClr val="00B050"/>
                </a:solidFill>
              </a:rPr>
              <a:t>=  0 </a:t>
            </a:r>
            <a:r>
              <a:rPr lang="en-US" sz="1600" dirty="0" smtClean="0">
                <a:solidFill>
                  <a:srgbClr val="00B050"/>
                </a:solidFill>
              </a:rPr>
              <a:t>close to </a:t>
            </a:r>
            <a:r>
              <a:rPr lang="en-GB" sz="1600" dirty="0" smtClean="0">
                <a:solidFill>
                  <a:srgbClr val="00B050"/>
                </a:solidFill>
                <a:sym typeface="Symbol"/>
              </a:rPr>
              <a:t></a:t>
            </a:r>
            <a:r>
              <a:rPr lang="en-US" sz="1600" baseline="-25000" dirty="0" err="1">
                <a:solidFill>
                  <a:srgbClr val="00B050"/>
                </a:solidFill>
                <a:sym typeface="Symbol"/>
              </a:rPr>
              <a:t>h,opt</a:t>
            </a:r>
            <a:r>
              <a:rPr lang="en-US" sz="1600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sym typeface="Symbol"/>
              </a:rPr>
              <a:t>!</a:t>
            </a:r>
            <a:endParaRPr lang="en-US" sz="1600" dirty="0" smtClean="0">
              <a:solidFill>
                <a:srgbClr val="00B050"/>
              </a:solidFill>
            </a:endParaRPr>
          </a:p>
          <a:p>
            <a:pPr marL="627063" lvl="2" indent="-176213">
              <a:buFont typeface="Symbol" panose="05050102010706020507" pitchFamily="18" charset="2"/>
              <a:buChar char="Þ"/>
            </a:pPr>
            <a:r>
              <a:rPr lang="en-US" sz="1600" dirty="0" smtClean="0"/>
              <a:t>No beam power loading</a:t>
            </a:r>
          </a:p>
          <a:p>
            <a:pPr marL="627063" lvl="2" indent="-176213">
              <a:buFont typeface="Symbol" panose="05050102010706020507" pitchFamily="18" charset="2"/>
              <a:buChar char="Þ"/>
            </a:pPr>
            <a:r>
              <a:rPr lang="en-US" sz="1600" dirty="0" smtClean="0"/>
              <a:t> </a:t>
            </a:r>
            <a:r>
              <a:rPr lang="en-US" sz="1600" dirty="0" err="1">
                <a:solidFill>
                  <a:srgbClr val="00B050"/>
                </a:solidFill>
                <a:sym typeface="Symbol"/>
              </a:rPr>
              <a:t>V</a:t>
            </a:r>
            <a:r>
              <a:rPr lang="en-US" sz="1600" baseline="-25000" dirty="0" err="1">
                <a:solidFill>
                  <a:srgbClr val="00B050"/>
                </a:solidFill>
                <a:sym typeface="Symbol"/>
              </a:rPr>
              <a:t>h,opt</a:t>
            </a:r>
            <a:r>
              <a:rPr lang="en-US" sz="1600" baseline="-25000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sz="1600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sym typeface="Symbol"/>
              </a:rPr>
              <a:t>easily achievable </a:t>
            </a:r>
            <a:r>
              <a:rPr lang="en-US" sz="1600" dirty="0" smtClean="0">
                <a:sym typeface="Symbol"/>
              </a:rPr>
              <a:t>down to </a:t>
            </a:r>
            <a:r>
              <a:rPr lang="en-US" sz="1600" dirty="0" smtClean="0">
                <a:solidFill>
                  <a:srgbClr val="00B050"/>
                </a:solidFill>
                <a:sym typeface="Symbol"/>
              </a:rPr>
              <a:t>low beam </a:t>
            </a:r>
            <a:r>
              <a:rPr lang="en-US" sz="1600" dirty="0" smtClean="0">
                <a:sym typeface="Symbol"/>
              </a:rPr>
              <a:t>current</a:t>
            </a:r>
            <a:endParaRPr lang="en-US" sz="1600" dirty="0"/>
          </a:p>
          <a:p>
            <a:pPr marL="465138" lvl="2" indent="-285750">
              <a:buFont typeface="Arial" pitchFamily="34" charset="0"/>
              <a:buChar char="•"/>
            </a:pPr>
            <a:r>
              <a:rPr lang="en-US" dirty="0" smtClean="0"/>
              <a:t>Only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res</a:t>
            </a:r>
            <a:r>
              <a:rPr lang="en-US" dirty="0" smtClean="0"/>
              <a:t> tuning to obtain desired </a:t>
            </a:r>
            <a:r>
              <a:rPr lang="en-US" sz="1600" dirty="0" err="1" smtClean="0">
                <a:sym typeface="Symbol"/>
              </a:rPr>
              <a:t>V</a:t>
            </a:r>
            <a:r>
              <a:rPr lang="en-US" sz="1600" baseline="-25000" dirty="0" err="1" smtClean="0">
                <a:sym typeface="Symbol"/>
              </a:rPr>
              <a:t>h</a:t>
            </a:r>
            <a:r>
              <a:rPr lang="en-US" dirty="0" smtClean="0"/>
              <a:t> = f(</a:t>
            </a:r>
            <a:r>
              <a:rPr lang="en-US" dirty="0" err="1" smtClean="0"/>
              <a:t>Ibeam</a:t>
            </a:r>
            <a:r>
              <a:rPr lang="en-US" dirty="0" smtClean="0"/>
              <a:t>)</a:t>
            </a:r>
          </a:p>
          <a:p>
            <a:pPr marL="465138" lvl="2" indent="-285750">
              <a:buFont typeface="Arial" pitchFamily="34" charset="0"/>
              <a:buChar char="•"/>
            </a:pPr>
            <a:r>
              <a:rPr lang="en-US" dirty="0" err="1" smtClean="0">
                <a:sym typeface="Symbol"/>
              </a:rPr>
              <a:t>V</a:t>
            </a:r>
            <a:r>
              <a:rPr lang="en-US" baseline="-25000" dirty="0" err="1" smtClean="0">
                <a:sym typeface="Symbol"/>
              </a:rPr>
              <a:t>h</a:t>
            </a:r>
            <a:r>
              <a:rPr lang="en-US" dirty="0" smtClean="0"/>
              <a:t> phase follows beam phase </a:t>
            </a:r>
          </a:p>
          <a:p>
            <a:pPr marL="627063" lvl="2" indent="-176213">
              <a:buFont typeface="Symbol" panose="05050102010706020507" pitchFamily="18" charset="2"/>
              <a:buChar char="Þ"/>
            </a:pPr>
            <a:r>
              <a:rPr lang="en-US" sz="1400" dirty="0" smtClean="0"/>
              <a:t>no DC Robinson problem</a:t>
            </a:r>
          </a:p>
          <a:p>
            <a:pPr marL="465138" lvl="2" indent="-285750">
              <a:buFont typeface="Arial" pitchFamily="34" charset="0"/>
              <a:buChar char="•"/>
            </a:pPr>
            <a:r>
              <a:rPr lang="en-US" sz="1400" dirty="0" smtClean="0"/>
              <a:t>Note: APS project foresees </a:t>
            </a:r>
            <a:r>
              <a:rPr lang="en-US" sz="1400" dirty="0" smtClean="0">
                <a:solidFill>
                  <a:srgbClr val="00B050"/>
                </a:solidFill>
              </a:rPr>
              <a:t>power coupler </a:t>
            </a:r>
            <a:r>
              <a:rPr lang="en-US" sz="1400" dirty="0" smtClean="0"/>
              <a:t>to slightly load the SC cavity and </a:t>
            </a:r>
            <a:r>
              <a:rPr lang="en-US" sz="1600" dirty="0" smtClean="0">
                <a:solidFill>
                  <a:srgbClr val="00B050"/>
                </a:solidFill>
              </a:rPr>
              <a:t>achieve also </a:t>
            </a:r>
            <a:r>
              <a:rPr lang="en-GB" sz="1600" dirty="0">
                <a:solidFill>
                  <a:srgbClr val="00B050"/>
                </a:solidFill>
                <a:sym typeface="Symbol"/>
              </a:rPr>
              <a:t></a:t>
            </a:r>
            <a:r>
              <a:rPr lang="en-US" sz="1600" baseline="-25000" dirty="0">
                <a:solidFill>
                  <a:srgbClr val="00B050"/>
                </a:solidFill>
                <a:sym typeface="Symbol"/>
              </a:rPr>
              <a:t>h</a:t>
            </a:r>
            <a:r>
              <a:rPr lang="en-US" sz="1600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sz="1600" dirty="0">
                <a:solidFill>
                  <a:srgbClr val="00B050"/>
                </a:solidFill>
              </a:rPr>
              <a:t>= </a:t>
            </a:r>
            <a:r>
              <a:rPr lang="en-GB" sz="1600" dirty="0">
                <a:solidFill>
                  <a:srgbClr val="00B050"/>
                </a:solidFill>
                <a:sym typeface="Symbol"/>
              </a:rPr>
              <a:t></a:t>
            </a:r>
            <a:r>
              <a:rPr lang="en-US" sz="1600" baseline="-25000" dirty="0" err="1">
                <a:solidFill>
                  <a:srgbClr val="00B050"/>
                </a:solidFill>
                <a:sym typeface="Symbol"/>
              </a:rPr>
              <a:t>h,opt</a:t>
            </a:r>
            <a:r>
              <a:rPr lang="en-US" sz="1600" dirty="0">
                <a:solidFill>
                  <a:srgbClr val="00B050"/>
                </a:solidFill>
                <a:sym typeface="Symbol"/>
              </a:rPr>
              <a:t> </a:t>
            </a:r>
            <a:endParaRPr lang="en-US" sz="1400" dirty="0">
              <a:solidFill>
                <a:srgbClr val="00B050"/>
              </a:solidFill>
              <a:sym typeface="Symbol"/>
            </a:endParaRPr>
          </a:p>
          <a:p>
            <a:pPr marL="465138" lvl="2" indent="-285750">
              <a:buFont typeface="Arial" pitchFamily="34" charset="0"/>
              <a:buChar char="•"/>
            </a:pPr>
            <a:r>
              <a:rPr lang="en-US" sz="1600" dirty="0" smtClean="0"/>
              <a:t>Low R/Q , </a:t>
            </a:r>
            <a:r>
              <a:rPr lang="en-US" sz="1600" dirty="0" smtClean="0">
                <a:sym typeface="Symbol" panose="05050102010706020507" pitchFamily="18" charset="2"/>
              </a:rPr>
              <a:t> minimize phase transients</a:t>
            </a:r>
            <a:endParaRPr lang="en-US" sz="1600" dirty="0" smtClean="0"/>
          </a:p>
          <a:p>
            <a:pPr marL="179388"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Cons: </a:t>
            </a:r>
          </a:p>
          <a:p>
            <a:pPr marL="465138" lvl="2" indent="-285750">
              <a:buFont typeface="Arial" pitchFamily="34" charset="0"/>
              <a:buChar char="•"/>
            </a:pPr>
            <a:r>
              <a:rPr lang="en-US" dirty="0"/>
              <a:t>Operation of SC-RF technology, </a:t>
            </a:r>
            <a:r>
              <a:rPr lang="en-US" dirty="0" err="1"/>
              <a:t>Cryoplant</a:t>
            </a:r>
            <a:endParaRPr lang="en-US" dirty="0"/>
          </a:p>
          <a:p>
            <a:pPr marL="627063" lvl="2" indent="-176213">
              <a:buFont typeface="Symbol" panose="05050102010706020507" pitchFamily="18" charset="2"/>
              <a:buChar char="®"/>
            </a:pPr>
            <a:r>
              <a:rPr lang="en-US" dirty="0" smtClean="0"/>
              <a:t>Operation requires more financial and manpower resources than NC cavities</a:t>
            </a:r>
          </a:p>
          <a:p>
            <a:pPr marL="627063" lvl="2" indent="-176213">
              <a:buFont typeface="Symbol" panose="05050102010706020507" pitchFamily="18" charset="2"/>
              <a:buChar char="®"/>
            </a:pPr>
            <a:r>
              <a:rPr lang="en-US" dirty="0" smtClean="0"/>
              <a:t>Larger risk of down time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HamonLIP'2022 – 10-12 October 2022       -        Passive vs Active Systems, DC Robinson, DLLRF     -       Jörn Jacob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798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ACTIVE NC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2D050"/>
                </a:solidFill>
              </a:rPr>
              <a:t>Harmonic cavity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Active </a:t>
            </a:r>
            <a:r>
              <a:rPr lang="en-US" dirty="0" smtClean="0"/>
              <a:t>NC harmonic cavity :</a:t>
            </a:r>
          </a:p>
          <a:p>
            <a:pPr marL="465138" lvl="2" indent="-285750">
              <a:buFont typeface="Wingdings" panose="05000000000000000000" pitchFamily="2" charset="2"/>
              <a:buChar char="ü"/>
            </a:pPr>
            <a:r>
              <a:rPr lang="en-US" dirty="0" smtClean="0"/>
              <a:t>ALBA, BESSY, DESY project: 3 x 500 MHz </a:t>
            </a:r>
            <a:r>
              <a:rPr lang="en-US" dirty="0" smtClean="0">
                <a:solidFill>
                  <a:srgbClr val="00B050"/>
                </a:solidFill>
              </a:rPr>
              <a:t>scaling of E010 EU cavity </a:t>
            </a:r>
            <a:r>
              <a:rPr lang="en-US" dirty="0" smtClean="0"/>
              <a:t>in test at BESSY</a:t>
            </a:r>
          </a:p>
          <a:p>
            <a:pPr marL="465138" lvl="2" indent="-285750">
              <a:buFont typeface="Wingdings" panose="05000000000000000000" pitchFamily="2" charset="2"/>
              <a:buChar char="ü"/>
            </a:pPr>
            <a:r>
              <a:rPr lang="en-US" dirty="0" smtClean="0"/>
              <a:t>KEK: development of </a:t>
            </a:r>
            <a:r>
              <a:rPr lang="en-US" dirty="0" smtClean="0">
                <a:solidFill>
                  <a:srgbClr val="00B050"/>
                </a:solidFill>
              </a:rPr>
              <a:t>3 x 500 MHz E020 cavity </a:t>
            </a:r>
          </a:p>
          <a:p>
            <a:pPr marL="465138" lvl="2" indent="-285750">
              <a:buFont typeface="Wingdings" panose="05000000000000000000" pitchFamily="2" charset="2"/>
              <a:buChar char="ü"/>
            </a:pPr>
            <a:r>
              <a:rPr lang="en-US" dirty="0" smtClean="0"/>
              <a:t>ESRF: development of </a:t>
            </a:r>
            <a:r>
              <a:rPr lang="en-US" dirty="0" smtClean="0">
                <a:solidFill>
                  <a:srgbClr val="00B050"/>
                </a:solidFill>
              </a:rPr>
              <a:t>4 x 352.37 MHz E020 cavity</a:t>
            </a:r>
            <a:endParaRPr lang="en-US" dirty="0">
              <a:solidFill>
                <a:srgbClr val="00B050"/>
              </a:solidFill>
            </a:endParaRPr>
          </a:p>
          <a:p>
            <a:pPr marL="179388"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Pros: 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Any </a:t>
            </a:r>
            <a:r>
              <a:rPr lang="en-US" dirty="0" err="1">
                <a:solidFill>
                  <a:srgbClr val="00B050"/>
                </a:solidFill>
              </a:rPr>
              <a:t>Vh</a:t>
            </a:r>
            <a:r>
              <a:rPr lang="en-US" dirty="0">
                <a:solidFill>
                  <a:srgbClr val="00B050"/>
                </a:solidFill>
              </a:rPr>
              <a:t> and </a:t>
            </a:r>
            <a:r>
              <a:rPr lang="en-GB" dirty="0">
                <a:solidFill>
                  <a:srgbClr val="00B050"/>
                </a:solidFill>
                <a:sym typeface="Symbol"/>
              </a:rPr>
              <a:t></a:t>
            </a:r>
            <a:r>
              <a:rPr lang="en-US" baseline="-25000" dirty="0">
                <a:solidFill>
                  <a:srgbClr val="00B050"/>
                </a:solidFill>
                <a:sym typeface="Symbol"/>
              </a:rPr>
              <a:t>h</a:t>
            </a:r>
            <a:r>
              <a:rPr lang="en-US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can easily be set for </a:t>
            </a:r>
            <a:r>
              <a:rPr lang="en-US" dirty="0">
                <a:solidFill>
                  <a:srgbClr val="00B050"/>
                </a:solidFill>
                <a:sym typeface="Symbol"/>
              </a:rPr>
              <a:t>any current</a:t>
            </a:r>
            <a:endParaRPr lang="en-US" dirty="0">
              <a:solidFill>
                <a:srgbClr val="00B050"/>
              </a:solidFill>
            </a:endParaRP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Allows bunch lengthening for high and low current / few bunch filling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Still reasonable number of cavities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E020 cavities: similar R/Q as SC cavities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Real alternative to SC cavities</a:t>
            </a:r>
          </a:p>
          <a:p>
            <a:pPr marL="179388" lvl="2"/>
            <a:endParaRPr lang="en-US" sz="1400" dirty="0" smtClean="0"/>
          </a:p>
          <a:p>
            <a:pPr marL="179388"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Cons: 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Lacking operational experience 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/>
              </a:rPr>
              <a:t>DC Robinson stability needs to be addressed</a:t>
            </a:r>
          </a:p>
          <a:p>
            <a:pPr marL="465138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/>
              </a:rPr>
              <a:t>Requires high power RF amplifiers</a:t>
            </a:r>
            <a:endParaRPr lang="en-US" dirty="0">
              <a:sym typeface="Symbol"/>
            </a:endParaRPr>
          </a:p>
          <a:p>
            <a:pPr marL="179388" lvl="2"/>
            <a:endParaRPr lang="en-US" dirty="0" smtClean="0"/>
          </a:p>
          <a:p>
            <a:pPr marL="550862" lvl="2" indent="-285750"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HamonLIP'2022 – 10-12 October 2022       -        Passive vs Active Systems, DC Robinson, DLLRF     -       Jörn Jacob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85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configurations are being evaluated by the </a:t>
            </a:r>
            <a:r>
              <a:rPr lang="en-US" dirty="0" err="1" smtClean="0"/>
              <a:t>HarmonLIP</a:t>
            </a:r>
            <a:r>
              <a:rPr lang="en-US" dirty="0" smtClean="0"/>
              <a:t> community w.r.t. stability: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y beam tracking simulations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possible: by experiments on existing systems</a:t>
            </a:r>
          </a:p>
          <a:p>
            <a:pPr marL="285750" lvl="2" indent="-285750">
              <a:buFont typeface="Symbol" panose="05050102010706020507" pitchFamily="18" charset="2"/>
              <a:buChar char="®"/>
            </a:pPr>
            <a:r>
              <a:rPr lang="en-US" dirty="0" smtClean="0"/>
              <a:t>See other presentations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Coming slides 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en-US" dirty="0" smtClean="0"/>
              <a:t> some considerations on: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Robinson </a:t>
            </a:r>
            <a:r>
              <a:rPr lang="en-US" dirty="0"/>
              <a:t>DC for active </a:t>
            </a:r>
            <a:r>
              <a:rPr lang="en-US" dirty="0" smtClean="0"/>
              <a:t>harmonic RF systems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Possible active control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HamonLIP'2022 – 10-12 October 2022       -        Passive vs Active Systems, DC Robinson, DLLRF     -       Jörn Jacob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4</a:t>
            </a:r>
            <a:r>
              <a:rPr lang="en-US" baseline="30000" dirty="0" smtClean="0">
                <a:solidFill>
                  <a:schemeClr val="bg1">
                    <a:lumMod val="8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harmonic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2-cell E020 mode cavity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–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ESRF in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house development</a:t>
            </a:r>
            <a:endParaRPr lang="en-GB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59832" y="3161456"/>
            <a:ext cx="3320481" cy="232004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Active NC cavity design well advanced:</a:t>
            </a:r>
          </a:p>
          <a:p>
            <a:pPr marL="357188" lvl="2" indent="-177800">
              <a:buFont typeface="Wingdings" panose="05000000000000000000" pitchFamily="2" charset="2"/>
              <a:buChar char="ü"/>
            </a:pPr>
            <a:r>
              <a:rPr lang="en-US" dirty="0" smtClean="0"/>
              <a:t>2 coupled and 2 uncoupled cells considered</a:t>
            </a:r>
          </a:p>
          <a:p>
            <a:pPr marL="357188" lvl="2" indent="-177800">
              <a:buFont typeface="Wingdings" panose="05000000000000000000" pitchFamily="2" charset="2"/>
              <a:buChar char="ü"/>
            </a:pPr>
            <a:r>
              <a:rPr lang="en-US" dirty="0" err="1" smtClean="0"/>
              <a:t>Freq</a:t>
            </a:r>
            <a:r>
              <a:rPr lang="en-US" dirty="0" smtClean="0"/>
              <a:t> = 1.409 GHz </a:t>
            </a:r>
          </a:p>
          <a:p>
            <a:pPr marL="357188" lvl="2" indent="-177800">
              <a:buFont typeface="Wingdings" panose="05000000000000000000" pitchFamily="2" charset="2"/>
              <a:buChar char="ü"/>
            </a:pPr>
            <a:r>
              <a:rPr lang="en-US" dirty="0" smtClean="0">
                <a:sym typeface="Symbol" panose="05050102010706020507" pitchFamily="18" charset="2"/>
              </a:rPr>
              <a:t>R/Q </a:t>
            </a:r>
            <a:r>
              <a:rPr lang="en-US" dirty="0">
                <a:sym typeface="Symbol" panose="05050102010706020507" pitchFamily="18" charset="2"/>
              </a:rPr>
              <a:t>= 44.5 ohm/cell</a:t>
            </a:r>
          </a:p>
          <a:p>
            <a:pPr marL="357188" lvl="2" indent="-177800">
              <a:buFont typeface="Wingdings" panose="05000000000000000000" pitchFamily="2" charset="2"/>
              <a:buChar char="ü"/>
            </a:pPr>
            <a:r>
              <a:rPr lang="en-US" dirty="0">
                <a:sym typeface="Symbol" panose="05050102010706020507" pitchFamily="18" charset="2"/>
              </a:rPr>
              <a:t>Q0 = </a:t>
            </a:r>
            <a:r>
              <a:rPr lang="en-US" dirty="0" smtClean="0">
                <a:sym typeface="Symbol" panose="05050102010706020507" pitchFamily="18" charset="2"/>
              </a:rPr>
              <a:t>30500</a:t>
            </a:r>
            <a:endParaRPr lang="en-US" dirty="0"/>
          </a:p>
          <a:p>
            <a:pPr marL="357188" lvl="2" indent="-177800">
              <a:buFont typeface="Wingdings" panose="05000000000000000000" pitchFamily="2" charset="2"/>
              <a:buChar char="ü"/>
            </a:pPr>
            <a:r>
              <a:rPr lang="en-US" dirty="0" smtClean="0"/>
              <a:t>Smart HOM &amp; LOM dampers almost not affecting Q0 of E020 mode</a:t>
            </a:r>
          </a:p>
          <a:p>
            <a:pPr marL="357188" lvl="2" indent="-177800">
              <a:buFont typeface="Wingdings" panose="05000000000000000000" pitchFamily="2" charset="2"/>
              <a:buChar char="ü"/>
            </a:pPr>
            <a:r>
              <a:rPr lang="en-US" dirty="0" smtClean="0"/>
              <a:t>Elaborate water cooling</a:t>
            </a:r>
          </a:p>
          <a:p>
            <a:pPr marL="357188" lvl="2" indent="-177800">
              <a:buFont typeface="Wingdings" panose="05000000000000000000" pitchFamily="2" charset="2"/>
              <a:buChar char="ü"/>
            </a:pPr>
            <a:r>
              <a:rPr lang="en-US" dirty="0" smtClean="0"/>
              <a:t>Aperture coupler: </a:t>
            </a:r>
            <a:r>
              <a:rPr lang="en-US" b="1" dirty="0" smtClean="0">
                <a:solidFill>
                  <a:srgbClr val="00B050"/>
                </a:solidFill>
              </a:rPr>
              <a:t>coupling </a:t>
            </a:r>
            <a:r>
              <a:rPr lang="en-US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 = 1</a:t>
            </a:r>
          </a:p>
          <a:p>
            <a:pPr marL="357188" lvl="2" indent="-177800">
              <a:buFont typeface="Wingdings" panose="05000000000000000000" pitchFamily="2" charset="2"/>
              <a:buChar char="ü"/>
            </a:pPr>
            <a:r>
              <a:rPr lang="en-US" dirty="0" smtClean="0">
                <a:sym typeface="Symbol" panose="05050102010706020507" pitchFamily="18" charset="2"/>
              </a:rPr>
              <a:t>Vacuum ports on HOM dampers also preserving Q0</a:t>
            </a:r>
          </a:p>
          <a:p>
            <a:pPr marL="550862" lvl="2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550862" lvl="2" indent="-285750"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HamonLIP'2022 – 10-12 October 2022       -        Passive vs Active Systems, DC Robinson, DLLRF     -       Jörn Jacob</a:t>
            </a:r>
            <a:endParaRPr lang="en-US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" y="642982"/>
            <a:ext cx="2088232" cy="24671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C015A2-0851-45BE-A294-8B648523B1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2" t="5100" r="31888" b="11844"/>
          <a:stretch/>
        </p:blipFill>
        <p:spPr>
          <a:xfrm>
            <a:off x="3347863" y="654862"/>
            <a:ext cx="2548711" cy="243504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ED73978-1213-4ED8-AEEE-0D982DD34409}"/>
              </a:ext>
            </a:extLst>
          </p:cNvPr>
          <p:cNvGrpSpPr/>
          <p:nvPr/>
        </p:nvGrpSpPr>
        <p:grpSpPr>
          <a:xfrm>
            <a:off x="6459512" y="3117562"/>
            <a:ext cx="2561680" cy="1574227"/>
            <a:chOff x="727200" y="836712"/>
            <a:chExt cx="3267231" cy="21181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36E2C54-3865-43D2-A942-B1181E9CB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7200" y="1419956"/>
              <a:ext cx="3267231" cy="1534865"/>
            </a:xfrm>
            <a:prstGeom prst="rect">
              <a:avLst/>
            </a:prstGeom>
          </p:spPr>
        </p:pic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81879FA4-BC92-4017-8560-D150B81BDF57}"/>
                </a:ext>
              </a:extLst>
            </p:cNvPr>
            <p:cNvSpPr txBox="1"/>
            <p:nvPr/>
          </p:nvSpPr>
          <p:spPr>
            <a:xfrm>
              <a:off x="1763688" y="836712"/>
              <a:ext cx="848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H-Field</a:t>
              </a:r>
            </a:p>
          </p:txBody>
        </p:sp>
      </p:grp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5076056" y="928092"/>
            <a:ext cx="454868" cy="230832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826456" y="2267575"/>
            <a:ext cx="945344" cy="517917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847627">
            <a:off x="1961918" y="2456717"/>
            <a:ext cx="874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454 mm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CBD9390-96CD-4BF5-91D3-02E0C6A374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10820" r="34250" b="10763"/>
          <a:stretch/>
        </p:blipFill>
        <p:spPr>
          <a:xfrm flipH="1">
            <a:off x="6906503" y="1123323"/>
            <a:ext cx="1769953" cy="19866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1AC4A48-15C1-41D6-A18E-4DA839770D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8" t="16674" r="31462" b="14536"/>
          <a:stretch/>
        </p:blipFill>
        <p:spPr>
          <a:xfrm>
            <a:off x="743377" y="3137530"/>
            <a:ext cx="2072055" cy="21139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30924" y="697259"/>
            <a:ext cx="2209428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Ferrite LOM (E010 mode) &amp; HOM absorber</a:t>
            </a:r>
            <a:endParaRPr lang="en-GB" sz="12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635638" y="1130880"/>
            <a:ext cx="744674" cy="426176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68144" y="4763341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[E020 proposed by Naoto Yamamoto, KEK</a:t>
            </a:r>
          </a:p>
          <a:p>
            <a:r>
              <a:rPr lang="en-US" sz="1200" dirty="0" smtClean="0">
                <a:solidFill>
                  <a:schemeClr val="bg2"/>
                </a:solidFill>
              </a:rPr>
              <a:t>ESRF design by Alex </a:t>
            </a:r>
            <a:r>
              <a:rPr lang="en-US" sz="1200" dirty="0" err="1" smtClean="0">
                <a:solidFill>
                  <a:schemeClr val="bg2"/>
                </a:solidFill>
              </a:rPr>
              <a:t>D’Elia</a:t>
            </a:r>
            <a:r>
              <a:rPr lang="en-US" sz="1200" dirty="0" smtClean="0">
                <a:solidFill>
                  <a:schemeClr val="bg2"/>
                </a:solidFill>
              </a:rPr>
              <a:t>, Vincent Serrière]</a:t>
            </a:r>
            <a:endParaRPr lang="en-GB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8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ACTIVE harmonic system 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FFC000"/>
                </a:solidFill>
              </a:rPr>
              <a:t>Power requirements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HamonLIP'2022 – 10-12 October 2022       -        Passive vs Active Systems, DC Robinson, DLLRF     -       Jörn Jacob</a:t>
            </a:r>
            <a:endParaRPr lang="en-US" noProof="0" dirty="0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179512" y="2065412"/>
            <a:ext cx="4348856" cy="3312817"/>
            <a:chOff x="4278317" y="697260"/>
            <a:chExt cx="4685683" cy="356940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78317" y="697260"/>
              <a:ext cx="4685683" cy="356940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948264" y="1201316"/>
              <a:ext cx="1080120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Thresholds for LCBI</a:t>
              </a:r>
              <a:endParaRPr lang="en-GB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81098" y="2735796"/>
              <a:ext cx="14072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6">
                      <a:lumMod val="75000"/>
                    </a:schemeClr>
                  </a:solidFill>
                </a:rPr>
                <a:t>HOM impedances</a:t>
              </a:r>
              <a:endParaRPr lang="en-GB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852397"/>
              </p:ext>
            </p:extLst>
          </p:nvPr>
        </p:nvGraphicFramePr>
        <p:xfrm>
          <a:off x="179512" y="712916"/>
          <a:ext cx="4685684" cy="1262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465">
                  <a:extLst>
                    <a:ext uri="{9D8B030D-6E8A-4147-A177-3AD203B41FA5}">
                      <a16:colId xmlns:a16="http://schemas.microsoft.com/office/drawing/2014/main" val="340749981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536209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854890226"/>
                    </a:ext>
                  </a:extLst>
                </a:gridCol>
                <a:gridCol w="1272931">
                  <a:extLst>
                    <a:ext uri="{9D8B030D-6E8A-4147-A177-3AD203B41FA5}">
                      <a16:colId xmlns:a16="http://schemas.microsoft.com/office/drawing/2014/main" val="3213540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Main RF</a:t>
                      </a:r>
                    </a:p>
                    <a:p>
                      <a:r>
                        <a:rPr lang="en-US" sz="1200" dirty="0" smtClean="0"/>
                        <a:t>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Harmonic RF</a:t>
                      </a:r>
                    </a:p>
                    <a:p>
                      <a:r>
                        <a:rPr lang="en-US" sz="1200" dirty="0" smtClean="0"/>
                        <a:t>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 x 2</a:t>
                      </a:r>
                    </a:p>
                    <a:p>
                      <a:pPr algn="ctr"/>
                      <a:r>
                        <a:rPr lang="en-US" sz="1200" dirty="0" smtClean="0"/>
                        <a:t>Harm</a:t>
                      </a:r>
                      <a:r>
                        <a:rPr lang="en-US" sz="1200" baseline="0" dirty="0" smtClean="0"/>
                        <a:t> Cav </a:t>
                      </a:r>
                      <a:r>
                        <a:rPr lang="en-US" sz="1200" dirty="0" smtClean="0"/>
                        <a:t>cells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 x 2 </a:t>
                      </a:r>
                    </a:p>
                    <a:p>
                      <a:pPr algn="ctr"/>
                      <a:r>
                        <a:rPr lang="en-US" sz="1200" dirty="0" smtClean="0"/>
                        <a:t>Harm</a:t>
                      </a:r>
                      <a:r>
                        <a:rPr lang="en-US" sz="1200" baseline="0" dirty="0" smtClean="0"/>
                        <a:t> Cav </a:t>
                      </a:r>
                      <a:r>
                        <a:rPr lang="en-US" sz="1200" dirty="0" smtClean="0"/>
                        <a:t>cells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621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 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1.49 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46 kW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 kW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132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6.0 MV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(nominal)</a:t>
                      </a:r>
                      <a:endParaRPr lang="en-GB" sz="105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1.35 MV</a:t>
                      </a:r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38 kW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r>
                        <a:rPr lang="en-US" sz="1200" baseline="0" dirty="0" smtClean="0"/>
                        <a:t> kW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221986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65196" y="712916"/>
            <a:ext cx="406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E5B99"/>
                </a:solidFill>
              </a:rPr>
              <a:t>Optimum harmonic cavity tuning: </a:t>
            </a:r>
            <a:r>
              <a:rPr lang="en-US" sz="1400" b="1" dirty="0" smtClean="0">
                <a:solidFill>
                  <a:srgbClr val="00B050"/>
                </a:solidFill>
              </a:rPr>
              <a:t>Load angle = 0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4E5B99"/>
                </a:solidFill>
              </a:rPr>
              <a:t>(exactly as for main RF)</a:t>
            </a:r>
            <a:endParaRPr lang="en-GB" sz="1400" dirty="0">
              <a:solidFill>
                <a:srgbClr val="4E5B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196" y="1214383"/>
            <a:ext cx="3895258" cy="399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3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loading diagram with harmonic cavity for bunch lengthening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HamonLIP'2022 – 10-12 October 2022       -        Passive vs Active Systems, DC Robinson, DLLRF     -       Jörn Jacob</a:t>
            </a:r>
            <a:endParaRPr lang="en-US" noProof="0"/>
          </a:p>
        </p:txBody>
      </p:sp>
      <p:sp>
        <p:nvSpPr>
          <p:cNvPr id="5" name="TextBox 4"/>
          <p:cNvSpPr txBox="1"/>
          <p:nvPr/>
        </p:nvSpPr>
        <p:spPr>
          <a:xfrm>
            <a:off x="251520" y="832559"/>
            <a:ext cx="424847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>
              <a:spcAft>
                <a:spcPts val="600"/>
              </a:spcAft>
            </a:pPr>
            <a:r>
              <a:rPr lang="en-US" sz="1400" dirty="0" err="1" smtClean="0"/>
              <a:t>V</a:t>
            </a:r>
            <a:r>
              <a:rPr lang="en-US" sz="1400" baseline="-25000" dirty="0" err="1" smtClean="0"/>
              <a:t>acc</a:t>
            </a:r>
            <a:r>
              <a:rPr lang="en-US" sz="1400" dirty="0" smtClean="0"/>
              <a:t>(</a:t>
            </a:r>
            <a:r>
              <a:rPr lang="en-GB" sz="1400" dirty="0" smtClean="0">
                <a:sym typeface="Symbol"/>
              </a:rPr>
              <a:t></a:t>
            </a:r>
            <a:r>
              <a:rPr lang="en-US" sz="1400" dirty="0" smtClean="0"/>
              <a:t>) = </a:t>
            </a:r>
            <a:r>
              <a:rPr lang="en-US" sz="1400" dirty="0" err="1" smtClean="0"/>
              <a:t>V</a:t>
            </a:r>
            <a:r>
              <a:rPr lang="en-US" sz="1400" baseline="-25000" dirty="0" err="1" smtClean="0"/>
              <a:t>c</a:t>
            </a:r>
            <a:r>
              <a:rPr lang="en-US" sz="1400" dirty="0" smtClean="0"/>
              <a:t> sin(</a:t>
            </a:r>
            <a:r>
              <a:rPr lang="en-GB" sz="1400" dirty="0" smtClean="0">
                <a:sym typeface="Symbol"/>
              </a:rPr>
              <a:t></a:t>
            </a:r>
            <a:r>
              <a:rPr lang="en-GB" sz="1400" baseline="-25000" dirty="0" smtClean="0">
                <a:sym typeface="Symbol"/>
              </a:rPr>
              <a:t>s </a:t>
            </a:r>
            <a:r>
              <a:rPr lang="en-GB" sz="1400" dirty="0" smtClean="0">
                <a:sym typeface="Symbol"/>
              </a:rPr>
              <a:t>+ ) + </a:t>
            </a:r>
            <a:r>
              <a:rPr lang="en-GB" sz="1400" dirty="0" err="1" smtClean="0">
                <a:sym typeface="Symbol"/>
              </a:rPr>
              <a:t>V</a:t>
            </a:r>
            <a:r>
              <a:rPr lang="en-GB" sz="1400" baseline="-25000" dirty="0" err="1" smtClean="0">
                <a:sym typeface="Symbol"/>
              </a:rPr>
              <a:t>h</a:t>
            </a:r>
            <a:r>
              <a:rPr lang="en-GB" sz="1400" dirty="0" smtClean="0">
                <a:sym typeface="Symbol"/>
              </a:rPr>
              <a:t> sin(</a:t>
            </a:r>
            <a:r>
              <a:rPr lang="en-GB" sz="1400" dirty="0" err="1" smtClean="0">
                <a:sym typeface="Symbol"/>
              </a:rPr>
              <a:t>n</a:t>
            </a:r>
            <a:r>
              <a:rPr lang="en-GB" sz="1400" baseline="-25000" dirty="0" err="1" smtClean="0">
                <a:sym typeface="Symbol"/>
              </a:rPr>
              <a:t>h</a:t>
            </a:r>
            <a:r>
              <a:rPr lang="en-GB" sz="1400" dirty="0" smtClean="0">
                <a:sym typeface="Symbol"/>
              </a:rPr>
              <a:t> + n)</a:t>
            </a:r>
          </a:p>
          <a:p>
            <a:pPr marL="176213">
              <a:spcAft>
                <a:spcPts val="600"/>
              </a:spcAft>
            </a:pPr>
            <a:endParaRPr lang="en-US" sz="1400" dirty="0" smtClean="0"/>
          </a:p>
          <a:p>
            <a:pPr>
              <a:spcAft>
                <a:spcPts val="600"/>
              </a:spcAft>
            </a:pPr>
            <a:r>
              <a:rPr lang="en-US" sz="1400" dirty="0" smtClean="0"/>
              <a:t>Optimum Working point (1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&amp;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derivatives = 0):</a:t>
            </a:r>
          </a:p>
          <a:p>
            <a:pPr marL="176213">
              <a:spcAft>
                <a:spcPts val="600"/>
              </a:spcAft>
            </a:pPr>
            <a:r>
              <a:rPr lang="en-GB" sz="1400" dirty="0" smtClean="0">
                <a:sym typeface="Symbol"/>
              </a:rPr>
              <a:t></a:t>
            </a:r>
            <a:r>
              <a:rPr lang="en-GB" sz="1400" baseline="-25000" dirty="0" smtClean="0">
                <a:sym typeface="Symbol"/>
              </a:rPr>
              <a:t>s</a:t>
            </a:r>
            <a:r>
              <a:rPr lang="en-GB" sz="1400" dirty="0" smtClean="0">
                <a:sym typeface="Symbol"/>
              </a:rPr>
              <a:t> =  - </a:t>
            </a:r>
            <a:r>
              <a:rPr lang="en-GB" sz="1400" dirty="0" err="1" smtClean="0">
                <a:sym typeface="Symbol"/>
              </a:rPr>
              <a:t>arcsin</a:t>
            </a:r>
            <a:r>
              <a:rPr lang="en-GB" sz="1400" dirty="0" smtClean="0">
                <a:sym typeface="Symbol"/>
              </a:rPr>
              <a:t>[ n</a:t>
            </a:r>
            <a:r>
              <a:rPr lang="en-GB" sz="1400" baseline="30000" dirty="0" smtClean="0">
                <a:sym typeface="Symbol"/>
              </a:rPr>
              <a:t>2</a:t>
            </a:r>
            <a:r>
              <a:rPr lang="en-GB" sz="1400" dirty="0" smtClean="0">
                <a:sym typeface="Symbol"/>
              </a:rPr>
              <a:t>/(n</a:t>
            </a:r>
            <a:r>
              <a:rPr lang="en-GB" sz="1400" baseline="30000" dirty="0" smtClean="0">
                <a:sym typeface="Symbol"/>
              </a:rPr>
              <a:t>2</a:t>
            </a:r>
            <a:r>
              <a:rPr lang="en-GB" sz="1400" dirty="0" smtClean="0">
                <a:sym typeface="Symbol"/>
              </a:rPr>
              <a:t>-1)  U</a:t>
            </a:r>
            <a:r>
              <a:rPr lang="en-GB" sz="1400" baseline="-25000" dirty="0" smtClean="0">
                <a:sym typeface="Symbol"/>
              </a:rPr>
              <a:t>0</a:t>
            </a:r>
            <a:r>
              <a:rPr lang="en-GB" sz="1400" dirty="0" smtClean="0">
                <a:sym typeface="Symbol"/>
              </a:rPr>
              <a:t>/</a:t>
            </a:r>
            <a:r>
              <a:rPr lang="en-GB" sz="1400" dirty="0" err="1" smtClean="0">
                <a:sym typeface="Symbol"/>
              </a:rPr>
              <a:t>V</a:t>
            </a:r>
            <a:r>
              <a:rPr lang="en-GB" sz="1400" baseline="-25000" dirty="0" err="1" smtClean="0">
                <a:sym typeface="Symbol"/>
              </a:rPr>
              <a:t>c</a:t>
            </a:r>
            <a:r>
              <a:rPr lang="en-GB" sz="1400" dirty="0" smtClean="0">
                <a:sym typeface="Symbol"/>
              </a:rPr>
              <a:t> ]</a:t>
            </a:r>
          </a:p>
          <a:p>
            <a:pPr marL="176213">
              <a:spcAft>
                <a:spcPts val="600"/>
              </a:spcAft>
            </a:pPr>
            <a:r>
              <a:rPr lang="en-US" sz="1400" dirty="0" err="1" smtClean="0">
                <a:sym typeface="Symbol"/>
              </a:rPr>
              <a:t>V</a:t>
            </a:r>
            <a:r>
              <a:rPr lang="en-US" sz="1400" baseline="-25000" dirty="0" err="1" smtClean="0">
                <a:sym typeface="Symbol"/>
              </a:rPr>
              <a:t>h,opt</a:t>
            </a:r>
            <a:r>
              <a:rPr lang="en-US" sz="1400" baseline="-25000" dirty="0" smtClean="0"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= </a:t>
            </a:r>
            <a:r>
              <a:rPr lang="en-US" sz="1400" dirty="0" err="1" smtClean="0">
                <a:sym typeface="Symbol"/>
              </a:rPr>
              <a:t>sqrt</a:t>
            </a:r>
            <a:r>
              <a:rPr lang="en-US" sz="1400" dirty="0" smtClean="0">
                <a:sym typeface="Symbol"/>
              </a:rPr>
              <a:t>[ </a:t>
            </a:r>
            <a:r>
              <a:rPr lang="en-GB" sz="1400" dirty="0" smtClean="0">
                <a:sym typeface="Symbol"/>
              </a:rPr>
              <a:t>V</a:t>
            </a:r>
            <a:r>
              <a:rPr lang="en-GB" sz="1400" baseline="-25000" dirty="0" smtClean="0">
                <a:sym typeface="Symbol"/>
              </a:rPr>
              <a:t>c</a:t>
            </a:r>
            <a:r>
              <a:rPr lang="en-GB" sz="1400" baseline="30000" dirty="0" smtClean="0">
                <a:sym typeface="Symbol"/>
              </a:rPr>
              <a:t>2</a:t>
            </a:r>
            <a:r>
              <a:rPr lang="en-GB" sz="1400" dirty="0" smtClean="0">
                <a:sym typeface="Symbol"/>
              </a:rPr>
              <a:t>/n</a:t>
            </a:r>
            <a:r>
              <a:rPr lang="en-GB" sz="1400" baseline="30000" dirty="0" smtClean="0">
                <a:sym typeface="Symbol"/>
              </a:rPr>
              <a:t>2</a:t>
            </a:r>
            <a:r>
              <a:rPr lang="en-GB" sz="1400" dirty="0" smtClean="0">
                <a:sym typeface="Symbol"/>
              </a:rPr>
              <a:t> - U</a:t>
            </a:r>
            <a:r>
              <a:rPr lang="en-GB" sz="1400" baseline="-25000" dirty="0" smtClean="0">
                <a:sym typeface="Symbol"/>
              </a:rPr>
              <a:t>0</a:t>
            </a:r>
            <a:r>
              <a:rPr lang="en-GB" sz="1400" baseline="30000" dirty="0" smtClean="0">
                <a:sym typeface="Symbol"/>
              </a:rPr>
              <a:t>2</a:t>
            </a:r>
            <a:r>
              <a:rPr lang="en-GB" sz="1400" dirty="0" smtClean="0">
                <a:sym typeface="Symbol"/>
              </a:rPr>
              <a:t>/(n</a:t>
            </a:r>
            <a:r>
              <a:rPr lang="en-GB" sz="1400" baseline="30000" dirty="0" smtClean="0">
                <a:sym typeface="Symbol"/>
              </a:rPr>
              <a:t>2</a:t>
            </a:r>
            <a:r>
              <a:rPr lang="en-GB" sz="1400" dirty="0" smtClean="0">
                <a:sym typeface="Symbol"/>
              </a:rPr>
              <a:t>-1) ]</a:t>
            </a:r>
          </a:p>
          <a:p>
            <a:pPr marL="176213">
              <a:spcAft>
                <a:spcPts val="600"/>
              </a:spcAft>
            </a:pPr>
            <a:r>
              <a:rPr lang="en-GB" sz="1400" dirty="0" smtClean="0">
                <a:sym typeface="Symbol"/>
              </a:rPr>
              <a:t> </a:t>
            </a:r>
            <a:r>
              <a:rPr lang="en-US" sz="1400" baseline="-25000" dirty="0" err="1" smtClean="0">
                <a:sym typeface="Symbol"/>
              </a:rPr>
              <a:t>h,opt</a:t>
            </a:r>
            <a:r>
              <a:rPr lang="en-US" sz="1400" baseline="-25000" dirty="0" smtClean="0"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= (1/n) </a:t>
            </a:r>
            <a:r>
              <a:rPr lang="en-US" sz="1400" dirty="0" err="1" smtClean="0">
                <a:sym typeface="Symbol"/>
              </a:rPr>
              <a:t>arcsin</a:t>
            </a:r>
            <a:r>
              <a:rPr lang="en-US" sz="1400" dirty="0" smtClean="0">
                <a:sym typeface="Symbol"/>
              </a:rPr>
              <a:t>[- </a:t>
            </a:r>
            <a:r>
              <a:rPr lang="en-GB" sz="1400" dirty="0" smtClean="0">
                <a:sym typeface="Symbol"/>
              </a:rPr>
              <a:t>U</a:t>
            </a:r>
            <a:r>
              <a:rPr lang="en-GB" sz="1400" baseline="-25000" dirty="0" smtClean="0">
                <a:sym typeface="Symbol"/>
              </a:rPr>
              <a:t>0 </a:t>
            </a:r>
            <a:r>
              <a:rPr lang="en-GB" sz="1400" dirty="0" smtClean="0">
                <a:sym typeface="Symbol"/>
              </a:rPr>
              <a:t>/ (</a:t>
            </a:r>
            <a:r>
              <a:rPr lang="en-GB" sz="1400" dirty="0" err="1" smtClean="0">
                <a:sym typeface="Symbol"/>
              </a:rPr>
              <a:t>V</a:t>
            </a:r>
            <a:r>
              <a:rPr lang="en-GB" sz="1400" baseline="-25000" dirty="0" err="1" smtClean="0">
                <a:sym typeface="Symbol"/>
              </a:rPr>
              <a:t>h,opt</a:t>
            </a:r>
            <a:r>
              <a:rPr lang="en-GB" sz="1400" dirty="0" smtClean="0">
                <a:sym typeface="Symbol"/>
              </a:rPr>
              <a:t> (n</a:t>
            </a:r>
            <a:r>
              <a:rPr lang="en-GB" sz="1400" baseline="30000" dirty="0" smtClean="0">
                <a:sym typeface="Symbol"/>
              </a:rPr>
              <a:t>2</a:t>
            </a:r>
            <a:r>
              <a:rPr lang="en-GB" sz="1400" dirty="0" smtClean="0">
                <a:sym typeface="Symbol"/>
              </a:rPr>
              <a:t>-1) ]</a:t>
            </a:r>
            <a:endParaRPr lang="en-US" sz="1400" dirty="0" smtClean="0"/>
          </a:p>
          <a:p>
            <a:pPr>
              <a:spcAft>
                <a:spcPts val="600"/>
              </a:spcAft>
            </a:pPr>
            <a:endParaRPr lang="en-US" sz="1400" dirty="0" smtClean="0"/>
          </a:p>
          <a:p>
            <a:pPr>
              <a:spcAft>
                <a:spcPts val="600"/>
              </a:spcAft>
            </a:pPr>
            <a:r>
              <a:rPr lang="en-US" sz="1400" dirty="0" smtClean="0"/>
              <a:t>Optimum tuning (min power) </a:t>
            </a:r>
            <a:r>
              <a:rPr lang="en-US" sz="1400" dirty="0" smtClean="0">
                <a:sym typeface="Symbol"/>
              </a:rPr>
              <a:t></a:t>
            </a:r>
            <a:r>
              <a:rPr lang="en-US" sz="1400" dirty="0" smtClean="0"/>
              <a:t> load angle = 0:</a:t>
            </a:r>
          </a:p>
          <a:p>
            <a:pPr marL="176213">
              <a:spcAft>
                <a:spcPts val="600"/>
              </a:spcAft>
              <a:tabLst>
                <a:tab pos="536575" algn="l"/>
                <a:tab pos="1617663" algn="l"/>
              </a:tabLst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</a:t>
            </a:r>
            <a:r>
              <a:rPr lang="en-US" sz="1400" dirty="0" smtClean="0">
                <a:sym typeface="Symbol"/>
              </a:rPr>
              <a:t> 	such that 	</a:t>
            </a:r>
            <a:r>
              <a:rPr lang="en-US" sz="1400" dirty="0" err="1" smtClean="0">
                <a:solidFill>
                  <a:srgbClr val="0070C0"/>
                </a:solidFill>
                <a:sym typeface="Symbol"/>
              </a:rPr>
              <a:t>V</a:t>
            </a:r>
            <a:r>
              <a:rPr lang="en-US" sz="1400" baseline="-25000" dirty="0" err="1" smtClean="0">
                <a:solidFill>
                  <a:srgbClr val="0070C0"/>
                </a:solidFill>
                <a:sym typeface="Symbol"/>
              </a:rPr>
              <a:t>gr</a:t>
            </a:r>
            <a:r>
              <a:rPr lang="en-US" sz="1400" dirty="0" smtClean="0">
                <a:sym typeface="Symbol"/>
              </a:rPr>
              <a:t> // </a:t>
            </a:r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V</a:t>
            </a:r>
            <a:r>
              <a:rPr lang="en-US" sz="1400" baseline="-25000" dirty="0" err="1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c</a:t>
            </a:r>
            <a:endParaRPr lang="en-US" sz="1400" baseline="-25000" dirty="0" smtClean="0">
              <a:solidFill>
                <a:schemeClr val="accent5">
                  <a:lumMod val="75000"/>
                </a:schemeClr>
              </a:solidFill>
              <a:sym typeface="Symbol"/>
            </a:endParaRPr>
          </a:p>
          <a:p>
            <a:pPr marL="176213">
              <a:spcAft>
                <a:spcPts val="600"/>
              </a:spcAft>
              <a:tabLst>
                <a:tab pos="536575" algn="l"/>
                <a:tab pos="1617663" algn="l"/>
              </a:tabLst>
            </a:pPr>
            <a:r>
              <a:rPr lang="en-US" sz="1400" dirty="0" smtClean="0">
                <a:solidFill>
                  <a:srgbClr val="FF0000"/>
                </a:solidFill>
                <a:sym typeface="Symbol"/>
              </a:rPr>
              <a:t>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h</a:t>
            </a:r>
            <a:r>
              <a:rPr lang="en-US" sz="1400" dirty="0" smtClean="0">
                <a:sym typeface="Symbol"/>
              </a:rPr>
              <a:t>	such that 	</a:t>
            </a:r>
            <a:r>
              <a:rPr lang="en-US" sz="1400" dirty="0" err="1" smtClean="0">
                <a:solidFill>
                  <a:srgbClr val="0070C0"/>
                </a:solidFill>
                <a:sym typeface="Symbol"/>
              </a:rPr>
              <a:t>V</a:t>
            </a:r>
            <a:r>
              <a:rPr lang="en-US" sz="1400" baseline="-25000" dirty="0" err="1" smtClean="0">
                <a:solidFill>
                  <a:srgbClr val="0070C0"/>
                </a:solidFill>
                <a:sym typeface="Symbol"/>
              </a:rPr>
              <a:t>ghr</a:t>
            </a:r>
            <a:r>
              <a:rPr lang="en-US" sz="1400" dirty="0" smtClean="0">
                <a:sym typeface="Symbol"/>
              </a:rPr>
              <a:t> //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V</a:t>
            </a:r>
            <a:r>
              <a:rPr lang="en-US" sz="1400" baseline="-25000" dirty="0" err="1" smtClean="0">
                <a:solidFill>
                  <a:srgbClr val="FF0000"/>
                </a:solidFill>
                <a:sym typeface="Symbol"/>
              </a:rPr>
              <a:t>h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</a:p>
          <a:p>
            <a:pPr marL="176213">
              <a:spcAft>
                <a:spcPts val="600"/>
              </a:spcAft>
              <a:tabLst>
                <a:tab pos="536575" algn="l"/>
                <a:tab pos="1617663" algn="l"/>
              </a:tabLst>
            </a:pPr>
            <a:endParaRPr lang="en-US" sz="1400" dirty="0" smtClean="0">
              <a:solidFill>
                <a:srgbClr val="FF0000"/>
              </a:solidFill>
              <a:sym typeface="Symbol"/>
            </a:endParaRPr>
          </a:p>
          <a:p>
            <a:pPr lvl="0"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Beware, in the vector diagram:</a:t>
            </a:r>
          </a:p>
          <a:p>
            <a:pPr marL="176213">
              <a:spcAft>
                <a:spcPts val="600"/>
              </a:spcAft>
              <a:tabLst>
                <a:tab pos="536575" algn="l"/>
                <a:tab pos="1617663" algn="l"/>
              </a:tabLst>
            </a:pPr>
            <a:r>
              <a:rPr lang="en-US" sz="1400" dirty="0" smtClean="0">
                <a:sym typeface="Symbol"/>
              </a:rPr>
              <a:t>Main RF turns at </a:t>
            </a:r>
            <a:r>
              <a:rPr lang="en-GB" sz="1400" dirty="0" smtClean="0">
                <a:sym typeface="Symbol"/>
              </a:rPr>
              <a:t> = t</a:t>
            </a:r>
          </a:p>
          <a:p>
            <a:pPr marL="176213">
              <a:spcAft>
                <a:spcPts val="600"/>
              </a:spcAft>
              <a:tabLst>
                <a:tab pos="536575" algn="l"/>
                <a:tab pos="1617663" algn="l"/>
              </a:tabLst>
            </a:pPr>
            <a:r>
              <a:rPr lang="en-US" sz="1400" dirty="0" smtClean="0">
                <a:sym typeface="Symbol"/>
              </a:rPr>
              <a:t>Harmonic RF at </a:t>
            </a:r>
            <a:r>
              <a:rPr lang="en-US" sz="1400" dirty="0" smtClean="0">
                <a:solidFill>
                  <a:srgbClr val="C00000"/>
                </a:solidFill>
                <a:sym typeface="Symbol"/>
              </a:rPr>
              <a:t>n</a:t>
            </a:r>
            <a:r>
              <a:rPr lang="en-GB" sz="1400" dirty="0" smtClean="0">
                <a:sym typeface="Symbol"/>
              </a:rPr>
              <a:t> = </a:t>
            </a:r>
            <a:r>
              <a:rPr lang="en-GB" sz="1400" dirty="0" err="1" smtClean="0">
                <a:solidFill>
                  <a:srgbClr val="C00000"/>
                </a:solidFill>
                <a:sym typeface="Symbol"/>
              </a:rPr>
              <a:t>n</a:t>
            </a:r>
            <a:r>
              <a:rPr lang="en-GB" sz="1400" dirty="0" err="1" smtClean="0">
                <a:sym typeface="Symbol"/>
              </a:rPr>
              <a:t>t</a:t>
            </a:r>
            <a:endParaRPr lang="en-GB" sz="1400" dirty="0" smtClean="0">
              <a:sym typeface="Symbol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3491880" y="697260"/>
            <a:ext cx="5400600" cy="4968552"/>
            <a:chOff x="1331640" y="517547"/>
            <a:chExt cx="5400600" cy="4968552"/>
          </a:xfrm>
        </p:grpSpPr>
        <p:cxnSp>
          <p:nvCxnSpPr>
            <p:cNvPr id="76" name="Straight Arrow Connector 75"/>
            <p:cNvCxnSpPr>
              <a:cxnSpLocks noChangeAspect="1"/>
            </p:cNvCxnSpPr>
            <p:nvPr/>
          </p:nvCxnSpPr>
          <p:spPr>
            <a:xfrm flipH="1">
              <a:off x="3059832" y="4660087"/>
              <a:ext cx="365926" cy="82601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6"/>
            <p:cNvGrpSpPr/>
            <p:nvPr/>
          </p:nvGrpSpPr>
          <p:grpSpPr>
            <a:xfrm>
              <a:off x="1331640" y="517547"/>
              <a:ext cx="5400600" cy="4636639"/>
              <a:chOff x="3131840" y="661563"/>
              <a:chExt cx="5400600" cy="4636639"/>
            </a:xfrm>
          </p:grpSpPr>
          <p:grpSp>
            <p:nvGrpSpPr>
              <p:cNvPr id="84" name="Group 149"/>
              <p:cNvGrpSpPr/>
              <p:nvPr/>
            </p:nvGrpSpPr>
            <p:grpSpPr>
              <a:xfrm>
                <a:off x="3131840" y="661563"/>
                <a:ext cx="5400600" cy="4636639"/>
                <a:chOff x="3131840" y="661563"/>
                <a:chExt cx="5400600" cy="4636639"/>
              </a:xfrm>
            </p:grpSpPr>
            <p:grpSp>
              <p:nvGrpSpPr>
                <p:cNvPr id="91" name="Group 146"/>
                <p:cNvGrpSpPr/>
                <p:nvPr/>
              </p:nvGrpSpPr>
              <p:grpSpPr>
                <a:xfrm>
                  <a:off x="3131840" y="661563"/>
                  <a:ext cx="5400600" cy="4636639"/>
                  <a:chOff x="1619672" y="885157"/>
                  <a:chExt cx="5400600" cy="4636639"/>
                </a:xfrm>
              </p:grpSpPr>
              <p:grpSp>
                <p:nvGrpSpPr>
                  <p:cNvPr id="94" name="Group 99"/>
                  <p:cNvGrpSpPr>
                    <a:grpSpLocks noChangeAspect="1"/>
                  </p:cNvGrpSpPr>
                  <p:nvPr/>
                </p:nvGrpSpPr>
                <p:grpSpPr>
                  <a:xfrm>
                    <a:off x="1619672" y="961985"/>
                    <a:ext cx="5112568" cy="4559811"/>
                    <a:chOff x="1403648" y="204270"/>
                    <a:chExt cx="5872911" cy="5237948"/>
                  </a:xfrm>
                </p:grpSpPr>
                <p:cxnSp>
                  <p:nvCxnSpPr>
                    <p:cNvPr id="132" name="Straight Arrow Connector 9"/>
                    <p:cNvCxnSpPr>
                      <a:cxnSpLocks noChangeAspect="1"/>
                    </p:cNvCxnSpPr>
                    <p:nvPr/>
                  </p:nvCxnSpPr>
                  <p:spPr>
                    <a:xfrm>
                      <a:off x="1403648" y="3713483"/>
                      <a:ext cx="5872911" cy="0"/>
                    </a:xfrm>
                    <a:prstGeom prst="straightConnector1">
                      <a:avLst/>
                    </a:prstGeom>
                    <a:ln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Straight Arrow Connector 12"/>
                    <p:cNvCxnSpPr>
                      <a:cxnSpLocks noChangeAspect="1"/>
                    </p:cNvCxnSpPr>
                    <p:nvPr/>
                  </p:nvCxnSpPr>
                  <p:spPr>
                    <a:xfrm flipV="1">
                      <a:off x="4788024" y="405172"/>
                      <a:ext cx="0" cy="4612568"/>
                    </a:xfrm>
                    <a:prstGeom prst="straightConnector1">
                      <a:avLst/>
                    </a:prstGeom>
                    <a:ln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Arrow Connector 13"/>
                    <p:cNvCxnSpPr>
                      <a:cxnSpLocks noChangeAspect="1"/>
                    </p:cNvCxnSpPr>
                    <p:nvPr/>
                  </p:nvCxnSpPr>
                  <p:spPr>
                    <a:xfrm flipV="1">
                      <a:off x="4788024" y="2101225"/>
                      <a:ext cx="1905396" cy="1612261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5">
                          <a:lumMod val="75000"/>
                        </a:schemeClr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Arrow Connector 134"/>
                    <p:cNvCxnSpPr>
                      <a:cxnSpLocks noChangeAspect="1"/>
                    </p:cNvCxnSpPr>
                    <p:nvPr/>
                  </p:nvCxnSpPr>
                  <p:spPr>
                    <a:xfrm flipV="1">
                      <a:off x="6645505" y="2048808"/>
                      <a:ext cx="0" cy="1703092"/>
                    </a:xfrm>
                    <a:prstGeom prst="straightConnector1">
                      <a:avLst/>
                    </a:prstGeom>
                    <a:ln>
                      <a:prstDash val="dash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Arrow Connector 135"/>
                    <p:cNvCxnSpPr>
                      <a:cxnSpLocks noChangeAspect="1"/>
                    </p:cNvCxnSpPr>
                    <p:nvPr/>
                  </p:nvCxnSpPr>
                  <p:spPr>
                    <a:xfrm flipH="1" flipV="1">
                      <a:off x="2483768" y="3713483"/>
                      <a:ext cx="2312640" cy="8384"/>
                    </a:xfrm>
                    <a:prstGeom prst="straightConnector1">
                      <a:avLst/>
                    </a:prstGeom>
                    <a:ln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Straight Arrow Connector 136"/>
                    <p:cNvCxnSpPr>
                      <a:cxnSpLocks noChangeAspect="1"/>
                    </p:cNvCxnSpPr>
                    <p:nvPr/>
                  </p:nvCxnSpPr>
                  <p:spPr>
                    <a:xfrm rot="1445160" flipH="1">
                      <a:off x="2810221" y="3294309"/>
                      <a:ext cx="2088232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Straight Arrow Connector 137"/>
                    <p:cNvCxnSpPr>
                      <a:cxnSpLocks noChangeAspect="1"/>
                    </p:cNvCxnSpPr>
                    <p:nvPr/>
                  </p:nvCxnSpPr>
                  <p:spPr>
                    <a:xfrm flipV="1">
                      <a:off x="2511597" y="2868199"/>
                      <a:ext cx="389531" cy="857860"/>
                    </a:xfrm>
                    <a:prstGeom prst="straightConnector1">
                      <a:avLst/>
                    </a:prstGeom>
                    <a:ln>
                      <a:prstDash val="dash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9" name="Group 36"/>
                    <p:cNvGrpSpPr>
                      <a:grpSpLocks noChangeAspect="1"/>
                    </p:cNvGrpSpPr>
                    <p:nvPr/>
                  </p:nvGrpSpPr>
                  <p:grpSpPr>
                    <a:xfrm rot="8408255">
                      <a:off x="2453195" y="204270"/>
                      <a:ext cx="4218514" cy="3256038"/>
                      <a:chOff x="5058772" y="3623161"/>
                      <a:chExt cx="1980578" cy="1528700"/>
                    </a:xfrm>
                  </p:grpSpPr>
                  <p:cxnSp>
                    <p:nvCxnSpPr>
                      <p:cNvPr id="149" name="Straight Arrow Connector 148"/>
                      <p:cNvCxnSpPr/>
                      <p:nvPr/>
                    </p:nvCxnSpPr>
                    <p:spPr>
                      <a:xfrm rot="13191745" flipV="1">
                        <a:off x="5174942" y="3870504"/>
                        <a:ext cx="1529254" cy="1281357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" name="Straight Arrow Connector 149"/>
                      <p:cNvCxnSpPr/>
                      <p:nvPr/>
                    </p:nvCxnSpPr>
                    <p:spPr>
                      <a:xfrm rot="13191745" flipV="1">
                        <a:off x="5269463" y="3899294"/>
                        <a:ext cx="1769887" cy="357555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" name="Straight Arrow Connector 150"/>
                      <p:cNvCxnSpPr/>
                      <p:nvPr/>
                    </p:nvCxnSpPr>
                    <p:spPr>
                      <a:xfrm rot="13191745">
                        <a:off x="5058772" y="3623161"/>
                        <a:ext cx="205860" cy="932050"/>
                      </a:xfrm>
                      <a:prstGeom prst="straightConnector1">
                        <a:avLst/>
                      </a:prstGeom>
                      <a:ln>
                        <a:prstDash val="dash"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40" name="Straight Arrow Connector 139"/>
                    <p:cNvCxnSpPr>
                      <a:cxnSpLocks/>
                    </p:cNvCxnSpPr>
                    <p:nvPr/>
                  </p:nvCxnSpPr>
                  <p:spPr>
                    <a:xfrm flipH="1">
                      <a:off x="4149969" y="3718429"/>
                      <a:ext cx="656218" cy="1398694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Straight Arrow Connector 140"/>
                    <p:cNvCxnSpPr>
                      <a:cxnSpLocks/>
                    </p:cNvCxnSpPr>
                    <p:nvPr/>
                  </p:nvCxnSpPr>
                  <p:spPr>
                    <a:xfrm flipH="1">
                      <a:off x="3059832" y="3718430"/>
                      <a:ext cx="1656184" cy="3166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2">
                          <a:lumMod val="75000"/>
                        </a:schemeClr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Straight Arrow Connector 65"/>
                    <p:cNvCxnSpPr>
                      <a:cxnSpLocks/>
                    </p:cNvCxnSpPr>
                    <p:nvPr/>
                  </p:nvCxnSpPr>
                  <p:spPr>
                    <a:xfrm flipH="1">
                      <a:off x="3909763" y="3716997"/>
                      <a:ext cx="893144" cy="872698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2">
                          <a:lumMod val="75000"/>
                        </a:schemeClr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" name="Straight Arrow Connector 142"/>
                    <p:cNvCxnSpPr>
                      <a:cxnSpLocks noChangeAspect="1"/>
                    </p:cNvCxnSpPr>
                    <p:nvPr/>
                  </p:nvCxnSpPr>
                  <p:spPr>
                    <a:xfrm flipH="1" flipV="1">
                      <a:off x="3075381" y="3721596"/>
                      <a:ext cx="833739" cy="852051"/>
                    </a:xfrm>
                    <a:prstGeom prst="straightConnector1">
                      <a:avLst/>
                    </a:prstGeom>
                    <a:ln>
                      <a:prstDash val="dash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44" name="Group 89"/>
                    <p:cNvGrpSpPr>
                      <a:grpSpLocks noChangeAspect="1"/>
                    </p:cNvGrpSpPr>
                    <p:nvPr/>
                  </p:nvGrpSpPr>
                  <p:grpSpPr>
                    <a:xfrm rot="17633609">
                      <a:off x="3530745" y="4798632"/>
                      <a:ext cx="886990" cy="400182"/>
                      <a:chOff x="3635896" y="3718114"/>
                      <a:chExt cx="1253093" cy="565356"/>
                    </a:xfrm>
                  </p:grpSpPr>
                  <p:grpSp>
                    <p:nvGrpSpPr>
                      <p:cNvPr id="145" name="Group 88"/>
                      <p:cNvGrpSpPr/>
                      <p:nvPr/>
                    </p:nvGrpSpPr>
                    <p:grpSpPr>
                      <a:xfrm>
                        <a:off x="3635896" y="3721596"/>
                        <a:ext cx="1253093" cy="466980"/>
                        <a:chOff x="3635896" y="3721596"/>
                        <a:chExt cx="1253093" cy="466980"/>
                      </a:xfrm>
                    </p:grpSpPr>
                    <p:cxnSp>
                      <p:nvCxnSpPr>
                        <p:cNvPr id="147" name="Straight Arrow Connector 70"/>
                        <p:cNvCxnSpPr>
                          <a:cxnSpLocks noChangeAspect="1"/>
                        </p:cNvCxnSpPr>
                        <p:nvPr/>
                      </p:nvCxnSpPr>
                      <p:spPr>
                        <a:xfrm flipH="1" flipV="1">
                          <a:off x="3635896" y="3721596"/>
                          <a:ext cx="1156040" cy="9565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headEnd type="none" w="med" len="med"/>
                          <a:tailEnd type="triangl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8" name="Straight Arrow Connector 71"/>
                        <p:cNvCxnSpPr>
                          <a:cxnSpLocks/>
                        </p:cNvCxnSpPr>
                        <p:nvPr/>
                      </p:nvCxnSpPr>
                      <p:spPr>
                        <a:xfrm rot="20367014" flipH="1">
                          <a:off x="4090227" y="3838101"/>
                          <a:ext cx="798762" cy="350475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headEnd type="none" w="med" len="med"/>
                          <a:tailEnd type="triangl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46" name="Straight Arrow Connector 145"/>
                      <p:cNvCxnSpPr>
                        <a:cxnSpLocks noChangeAspect="1"/>
                      </p:cNvCxnSpPr>
                      <p:nvPr/>
                    </p:nvCxnSpPr>
                    <p:spPr>
                      <a:xfrm flipH="1" flipV="1">
                        <a:off x="3645183" y="3718114"/>
                        <a:ext cx="523420" cy="565356"/>
                      </a:xfrm>
                      <a:prstGeom prst="straightConnector1">
                        <a:avLst/>
                      </a:prstGeom>
                      <a:ln>
                        <a:prstDash val="dash"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5" name="Group 106"/>
                  <p:cNvGrpSpPr>
                    <a:grpSpLocks noChangeAspect="1"/>
                  </p:cNvGrpSpPr>
                  <p:nvPr/>
                </p:nvGrpSpPr>
                <p:grpSpPr>
                  <a:xfrm rot="4171436" flipH="1" flipV="1">
                    <a:off x="3894565" y="5178122"/>
                    <a:ext cx="94100" cy="94100"/>
                    <a:chOff x="7092280" y="481236"/>
                    <a:chExt cx="144016" cy="144016"/>
                  </a:xfrm>
                </p:grpSpPr>
                <p:cxnSp>
                  <p:nvCxnSpPr>
                    <p:cNvPr id="130" name="Straight Connector 129"/>
                    <p:cNvCxnSpPr/>
                    <p:nvPr/>
                  </p:nvCxnSpPr>
                  <p:spPr>
                    <a:xfrm>
                      <a:off x="7092280" y="481236"/>
                      <a:ext cx="144016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Straight Connector 130"/>
                    <p:cNvCxnSpPr/>
                    <p:nvPr/>
                  </p:nvCxnSpPr>
                  <p:spPr>
                    <a:xfrm>
                      <a:off x="7236296" y="481236"/>
                      <a:ext cx="0" cy="14401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6" name="Group 107"/>
                  <p:cNvGrpSpPr>
                    <a:grpSpLocks noChangeAspect="1"/>
                  </p:cNvGrpSpPr>
                  <p:nvPr/>
                </p:nvGrpSpPr>
                <p:grpSpPr>
                  <a:xfrm rot="18934561">
                    <a:off x="3771891" y="4641679"/>
                    <a:ext cx="93420" cy="93420"/>
                    <a:chOff x="7092280" y="481236"/>
                    <a:chExt cx="144016" cy="144016"/>
                  </a:xfrm>
                </p:grpSpPr>
                <p:cxnSp>
                  <p:nvCxnSpPr>
                    <p:cNvPr id="128" name="Straight Connector 127"/>
                    <p:cNvCxnSpPr/>
                    <p:nvPr/>
                  </p:nvCxnSpPr>
                  <p:spPr>
                    <a:xfrm>
                      <a:off x="7092280" y="481236"/>
                      <a:ext cx="144016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Straight Connector 128"/>
                    <p:cNvCxnSpPr/>
                    <p:nvPr/>
                  </p:nvCxnSpPr>
                  <p:spPr>
                    <a:xfrm>
                      <a:off x="7236296" y="481236"/>
                      <a:ext cx="0" cy="14401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7" name="Group 110"/>
                  <p:cNvGrpSpPr>
                    <a:grpSpLocks noChangeAspect="1"/>
                  </p:cNvGrpSpPr>
                  <p:nvPr/>
                </p:nvGrpSpPr>
                <p:grpSpPr>
                  <a:xfrm rot="15260892">
                    <a:off x="6041650" y="2519941"/>
                    <a:ext cx="119566" cy="119662"/>
                    <a:chOff x="6742366" y="-293400"/>
                    <a:chExt cx="159343" cy="159472"/>
                  </a:xfrm>
                </p:grpSpPr>
                <p:cxnSp>
                  <p:nvCxnSpPr>
                    <p:cNvPr id="126" name="Straight Connector 125"/>
                    <p:cNvCxnSpPr/>
                    <p:nvPr/>
                  </p:nvCxnSpPr>
                  <p:spPr>
                    <a:xfrm rot="6339108" flipH="1" flipV="1">
                      <a:off x="6805336" y="-356370"/>
                      <a:ext cx="25866" cy="15180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Straight Connector 126"/>
                    <p:cNvCxnSpPr/>
                    <p:nvPr/>
                  </p:nvCxnSpPr>
                  <p:spPr>
                    <a:xfrm rot="6339108" flipV="1">
                      <a:off x="6819969" y="-215667"/>
                      <a:ext cx="137573" cy="2590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8" name="Group 113"/>
                  <p:cNvGrpSpPr>
                    <a:grpSpLocks noChangeAspect="1"/>
                  </p:cNvGrpSpPr>
                  <p:nvPr/>
                </p:nvGrpSpPr>
                <p:grpSpPr>
                  <a:xfrm rot="1505334" flipV="1">
                    <a:off x="2915748" y="3320036"/>
                    <a:ext cx="123177" cy="123177"/>
                    <a:chOff x="7092280" y="481236"/>
                    <a:chExt cx="144016" cy="144016"/>
                  </a:xfrm>
                </p:grpSpPr>
                <p:cxnSp>
                  <p:nvCxnSpPr>
                    <p:cNvPr id="124" name="Straight Connector 123"/>
                    <p:cNvCxnSpPr/>
                    <p:nvPr/>
                  </p:nvCxnSpPr>
                  <p:spPr>
                    <a:xfrm>
                      <a:off x="7092280" y="481236"/>
                      <a:ext cx="144016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Straight Connector 124"/>
                    <p:cNvCxnSpPr/>
                    <p:nvPr/>
                  </p:nvCxnSpPr>
                  <p:spPr>
                    <a:xfrm>
                      <a:off x="7236296" y="481236"/>
                      <a:ext cx="0" cy="14401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9" name="Group 116"/>
                  <p:cNvGrpSpPr>
                    <a:grpSpLocks noChangeAspect="1"/>
                  </p:cNvGrpSpPr>
                  <p:nvPr/>
                </p:nvGrpSpPr>
                <p:grpSpPr>
                  <a:xfrm>
                    <a:off x="6182464" y="3946079"/>
                    <a:ext cx="72008" cy="72008"/>
                    <a:chOff x="6148994" y="481236"/>
                    <a:chExt cx="144016" cy="144016"/>
                  </a:xfrm>
                </p:grpSpPr>
                <p:cxnSp>
                  <p:nvCxnSpPr>
                    <p:cNvPr id="122" name="Straight Connector 121"/>
                    <p:cNvCxnSpPr/>
                    <p:nvPr/>
                  </p:nvCxnSpPr>
                  <p:spPr>
                    <a:xfrm>
                      <a:off x="6148994" y="481236"/>
                      <a:ext cx="144016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Straight Connector 122"/>
                    <p:cNvCxnSpPr/>
                    <p:nvPr/>
                  </p:nvCxnSpPr>
                  <p:spPr>
                    <a:xfrm>
                      <a:off x="6293010" y="481236"/>
                      <a:ext cx="0" cy="14401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0" name="Arc 23"/>
                  <p:cNvSpPr/>
                  <p:nvPr/>
                </p:nvSpPr>
                <p:spPr>
                  <a:xfrm>
                    <a:off x="2628900" y="2563237"/>
                    <a:ext cx="1224136" cy="1440160"/>
                  </a:xfrm>
                  <a:prstGeom prst="arc">
                    <a:avLst>
                      <a:gd name="adj1" fmla="val 18249761"/>
                      <a:gd name="adj2" fmla="val 20548563"/>
                    </a:avLst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1" name="Arc 24"/>
                  <p:cNvSpPr/>
                  <p:nvPr/>
                </p:nvSpPr>
                <p:spPr>
                  <a:xfrm rot="13526892">
                    <a:off x="3743598" y="3161839"/>
                    <a:ext cx="1224136" cy="1440160"/>
                  </a:xfrm>
                  <a:prstGeom prst="arc">
                    <a:avLst>
                      <a:gd name="adj1" fmla="val 18249761"/>
                      <a:gd name="adj2" fmla="val 20193506"/>
                    </a:avLst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2" name="Arc 25"/>
                  <p:cNvSpPr/>
                  <p:nvPr/>
                </p:nvSpPr>
                <p:spPr>
                  <a:xfrm rot="11375336">
                    <a:off x="4211712" y="3613353"/>
                    <a:ext cx="597966" cy="700608"/>
                  </a:xfrm>
                  <a:prstGeom prst="arc">
                    <a:avLst>
                      <a:gd name="adj1" fmla="val 17444997"/>
                      <a:gd name="adj2" fmla="val 20193506"/>
                    </a:avLst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3" name="Arc 102"/>
                  <p:cNvSpPr/>
                  <p:nvPr/>
                </p:nvSpPr>
                <p:spPr>
                  <a:xfrm rot="8219162">
                    <a:off x="3587719" y="4519266"/>
                    <a:ext cx="471425" cy="504002"/>
                  </a:xfrm>
                  <a:prstGeom prst="arc">
                    <a:avLst>
                      <a:gd name="adj1" fmla="val 17444997"/>
                      <a:gd name="adj2" fmla="val 20193506"/>
                    </a:avLst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3419872" y="2721054"/>
                    <a:ext cx="4320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-</a:t>
                    </a:r>
                    <a:r>
                      <a: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  <a:sym typeface="Symbol"/>
                      </a:rPr>
                      <a:t></a:t>
                    </a:r>
                    <a:endParaRPr lang="en-GB" sz="14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3707904" y="3657158"/>
                    <a:ext cx="4320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-</a:t>
                    </a:r>
                    <a:r>
                      <a: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  <a:sym typeface="Symbol"/>
                      </a:rPr>
                      <a:t></a:t>
                    </a:r>
                    <a:endParaRPr lang="en-GB" sz="14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3635896" y="4933557"/>
                    <a:ext cx="4320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rgbClr val="FF0000"/>
                        </a:solidFill>
                        <a:sym typeface="Symbol"/>
                      </a:rPr>
                      <a:t></a:t>
                    </a:r>
                    <a:r>
                      <a:rPr lang="en-US" sz="1400" baseline="-25000" dirty="0" smtClean="0">
                        <a:solidFill>
                          <a:srgbClr val="FF0000"/>
                        </a:solidFill>
                        <a:sym typeface="Symbol"/>
                      </a:rPr>
                      <a:t>h</a:t>
                    </a:r>
                    <a:endParaRPr lang="en-GB" sz="1400" baseline="-250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3923928" y="3945190"/>
                    <a:ext cx="4320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rgbClr val="FF0000"/>
                        </a:solidFill>
                        <a:sym typeface="Symbol"/>
                      </a:rPr>
                      <a:t></a:t>
                    </a:r>
                    <a:r>
                      <a:rPr lang="en-US" sz="1400" baseline="-25000" dirty="0" smtClean="0">
                        <a:solidFill>
                          <a:srgbClr val="FF0000"/>
                        </a:solidFill>
                        <a:sym typeface="Symbol"/>
                      </a:rPr>
                      <a:t>h</a:t>
                    </a:r>
                    <a:endParaRPr lang="en-GB" sz="1400" baseline="-250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6300192" y="3693469"/>
                    <a:ext cx="72008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err="1" smtClean="0"/>
                      <a:t>I</a:t>
                    </a:r>
                    <a:r>
                      <a:rPr lang="en-US" sz="1400" baseline="-25000" dirty="0" err="1" smtClean="0"/>
                      <a:t>beam</a:t>
                    </a:r>
                    <a:endParaRPr lang="en-GB" sz="1400" baseline="-25000" dirty="0"/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2339752" y="4007906"/>
                    <a:ext cx="504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V</a:t>
                    </a:r>
                    <a:r>
                      <a:rPr lang="en-US" sz="1400" baseline="-25000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br</a:t>
                    </a:r>
                    <a:endParaRPr lang="en-GB" sz="1400" baseline="-25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3275856" y="3215818"/>
                    <a:ext cx="504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V</a:t>
                    </a:r>
                    <a:r>
                      <a:rPr lang="en-US" sz="1400" baseline="-25000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b</a:t>
                    </a:r>
                    <a:endParaRPr lang="en-GB" sz="1400" baseline="-25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5004048" y="885157"/>
                    <a:ext cx="504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err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V</a:t>
                    </a:r>
                    <a:r>
                      <a:rPr lang="en-US" sz="1400" baseline="-25000" dirty="0" err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gr</a:t>
                    </a:r>
                    <a:endParaRPr lang="en-GB" sz="1400" baseline="-250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5076056" y="2469333"/>
                    <a:ext cx="504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V</a:t>
                    </a:r>
                    <a:r>
                      <a:rPr lang="en-US" sz="140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g</a:t>
                    </a:r>
                    <a:endParaRPr lang="en-GB" sz="1400" baseline="-250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3203848" y="5025310"/>
                    <a:ext cx="57606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err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V</a:t>
                    </a:r>
                    <a:r>
                      <a:rPr lang="en-US" sz="1400" baseline="-25000" dirty="0" err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ghr</a:t>
                    </a:r>
                    <a:endParaRPr lang="en-GB" sz="1400" baseline="-250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3779912" y="4717533"/>
                    <a:ext cx="504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err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V</a:t>
                    </a:r>
                    <a:r>
                      <a:rPr lang="en-US" sz="1400" baseline="-25000" dirty="0" err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gh</a:t>
                    </a:r>
                    <a:endParaRPr lang="en-GB" sz="1400" baseline="-250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3995936" y="5025310"/>
                    <a:ext cx="504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err="1" smtClean="0">
                        <a:solidFill>
                          <a:srgbClr val="FF0000"/>
                        </a:solidFill>
                      </a:rPr>
                      <a:t>V</a:t>
                    </a:r>
                    <a:r>
                      <a:rPr lang="en-US" sz="1400" baseline="-25000" dirty="0" err="1" smtClean="0">
                        <a:solidFill>
                          <a:srgbClr val="FF0000"/>
                        </a:solidFill>
                      </a:rPr>
                      <a:t>h</a:t>
                    </a:r>
                    <a:endParaRPr lang="en-GB" sz="1400" baseline="-250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5796136" y="2865070"/>
                    <a:ext cx="504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V</a:t>
                    </a:r>
                    <a:r>
                      <a:rPr lang="en-US" sz="1400" baseline="-2500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C</a:t>
                    </a:r>
                    <a:endParaRPr lang="en-GB" sz="1400" baseline="-250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17" name="Arc 116"/>
                  <p:cNvSpPr/>
                  <p:nvPr/>
                </p:nvSpPr>
                <p:spPr>
                  <a:xfrm rot="5400000">
                    <a:off x="4091927" y="3526445"/>
                    <a:ext cx="997429" cy="970828"/>
                  </a:xfrm>
                  <a:prstGeom prst="arc">
                    <a:avLst>
                      <a:gd name="adj1" fmla="val 16135575"/>
                      <a:gd name="adj2" fmla="val 1649174"/>
                    </a:avLst>
                  </a:prstGeom>
                  <a:ln>
                    <a:solidFill>
                      <a:schemeClr val="tx1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4788024" y="4305230"/>
                    <a:ext cx="18002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 smtClean="0">
                        <a:sym typeface="Symbol"/>
                      </a:rPr>
                      <a:t></a:t>
                    </a:r>
                    <a:r>
                      <a:rPr lang="en-GB" sz="1400" baseline="-25000" dirty="0" err="1" smtClean="0">
                        <a:sym typeface="Symbol"/>
                      </a:rPr>
                      <a:t>gh</a:t>
                    </a:r>
                    <a:r>
                      <a:rPr lang="en-GB" sz="1400" dirty="0" smtClean="0">
                        <a:sym typeface="Symbol"/>
                      </a:rPr>
                      <a:t> = /2 – n </a:t>
                    </a:r>
                    <a:r>
                      <a:rPr lang="en-GB" sz="1400" baseline="-25000" dirty="0" smtClean="0">
                        <a:sym typeface="Symbol"/>
                      </a:rPr>
                      <a:t>h</a:t>
                    </a:r>
                    <a:r>
                      <a:rPr lang="en-GB" sz="1400" dirty="0" smtClean="0">
                        <a:sym typeface="Symbol"/>
                      </a:rPr>
                      <a:t> </a:t>
                    </a:r>
                    <a:endParaRPr lang="en-GB" sz="1400" baseline="-25000" dirty="0"/>
                  </a:p>
                </p:txBody>
              </p:sp>
              <p:sp>
                <p:nvSpPr>
                  <p:cNvPr id="119" name="Arc 118"/>
                  <p:cNvSpPr/>
                  <p:nvPr/>
                </p:nvSpPr>
                <p:spPr>
                  <a:xfrm rot="5400000">
                    <a:off x="3851920" y="3585150"/>
                    <a:ext cx="1368152" cy="1368152"/>
                  </a:xfrm>
                  <a:prstGeom prst="arc">
                    <a:avLst>
                      <a:gd name="adj1" fmla="val 21395062"/>
                      <a:gd name="adj2" fmla="val 1823945"/>
                    </a:avLst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4139952" y="4645525"/>
                    <a:ext cx="504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 smtClean="0">
                        <a:solidFill>
                          <a:srgbClr val="FF0000"/>
                        </a:solidFill>
                        <a:sym typeface="Symbol"/>
                      </a:rPr>
                      <a:t>-</a:t>
                    </a:r>
                    <a:r>
                      <a:rPr lang="en-GB" sz="1400" dirty="0" err="1" smtClean="0">
                        <a:solidFill>
                          <a:srgbClr val="FF0000"/>
                        </a:solidFill>
                        <a:sym typeface="Symbol"/>
                      </a:rPr>
                      <a:t>n</a:t>
                    </a:r>
                    <a:r>
                      <a:rPr lang="en-GB" sz="1400" baseline="-25000" dirty="0" err="1" smtClean="0">
                        <a:solidFill>
                          <a:srgbClr val="FF0000"/>
                        </a:solidFill>
                        <a:sym typeface="Symbol"/>
                      </a:rPr>
                      <a:t>h</a:t>
                    </a:r>
                    <a:endParaRPr lang="en-GB" sz="1400" baseline="-250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5220072" y="4917605"/>
                    <a:ext cx="1440160" cy="451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 smtClean="0">
                        <a:solidFill>
                          <a:srgbClr val="C00000"/>
                        </a:solidFill>
                        <a:sym typeface="Wingdings"/>
                      </a:rPr>
                      <a:t> </a:t>
                    </a:r>
                    <a:r>
                      <a:rPr lang="en-GB" sz="1400" dirty="0" smtClean="0">
                        <a:solidFill>
                          <a:srgbClr val="C00000"/>
                        </a:solidFill>
                        <a:sym typeface="Symbol"/>
                      </a:rPr>
                      <a:t> </a:t>
                    </a:r>
                    <a:r>
                      <a:rPr lang="en-GB" sz="1400" baseline="-25000" dirty="0" smtClean="0">
                        <a:solidFill>
                          <a:srgbClr val="C00000"/>
                        </a:solidFill>
                        <a:sym typeface="Symbol"/>
                      </a:rPr>
                      <a:t>harm </a:t>
                    </a:r>
                    <a:r>
                      <a:rPr lang="en-GB" sz="1400" dirty="0" smtClean="0">
                        <a:solidFill>
                          <a:srgbClr val="C00000"/>
                        </a:solidFill>
                        <a:sym typeface="Symbol"/>
                      </a:rPr>
                      <a:t>= n </a:t>
                    </a:r>
                    <a:r>
                      <a:rPr lang="en-GB" sz="1400" baseline="-25000" dirty="0" err="1" smtClean="0">
                        <a:solidFill>
                          <a:srgbClr val="C00000"/>
                        </a:solidFill>
                        <a:sym typeface="Symbol"/>
                      </a:rPr>
                      <a:t>gh</a:t>
                    </a:r>
                    <a:endParaRPr lang="en-GB" sz="1400" baseline="-25000" dirty="0" smtClean="0">
                      <a:solidFill>
                        <a:srgbClr val="C00000"/>
                      </a:solidFill>
                    </a:endParaRPr>
                  </a:p>
                  <a:p>
                    <a:endParaRPr lang="en-GB" sz="1400" baseline="-25000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  <p:sp>
              <p:nvSpPr>
                <p:cNvPr id="92" name="TextBox 91"/>
                <p:cNvSpPr txBox="1"/>
                <p:nvPr/>
              </p:nvSpPr>
              <p:spPr>
                <a:xfrm>
                  <a:off x="5220072" y="4009628"/>
                  <a:ext cx="50405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err="1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V</a:t>
                  </a:r>
                  <a:r>
                    <a:rPr lang="en-US" sz="1400" baseline="-25000" dirty="0" err="1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bh</a:t>
                  </a:r>
                  <a:endParaRPr lang="en-GB" sz="1400" baseline="-250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4788024" y="3721596"/>
                  <a:ext cx="50405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err="1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V</a:t>
                  </a:r>
                  <a:r>
                    <a:rPr lang="en-US" sz="1400" baseline="-25000" dirty="0" err="1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bhr</a:t>
                  </a:r>
                  <a:endParaRPr lang="en-GB" sz="1400" baseline="-250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85" name="Arc 84"/>
              <p:cNvSpPr/>
              <p:nvPr/>
            </p:nvSpPr>
            <p:spPr>
              <a:xfrm rot="8191840">
                <a:off x="5856722" y="3526943"/>
                <a:ext cx="512087" cy="506474"/>
              </a:xfrm>
              <a:prstGeom prst="arc">
                <a:avLst>
                  <a:gd name="adj1" fmla="val 10786324"/>
                  <a:gd name="adj2" fmla="val 19142262"/>
                </a:avLst>
              </a:prstGeom>
              <a:ln w="19050">
                <a:solidFill>
                  <a:schemeClr val="accent5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300192" y="3505572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solidFill>
                      <a:schemeClr val="accent5">
                        <a:lumMod val="75000"/>
                      </a:schemeClr>
                    </a:solidFill>
                    <a:sym typeface="Symbol"/>
                  </a:rPr>
                  <a:t></a:t>
                </a:r>
                <a:r>
                  <a:rPr lang="en-GB" sz="1400" baseline="-25000" dirty="0" smtClean="0">
                    <a:solidFill>
                      <a:schemeClr val="accent5">
                        <a:lumMod val="75000"/>
                      </a:schemeClr>
                    </a:solidFill>
                    <a:sym typeface="Symbol"/>
                  </a:rPr>
                  <a:t>s</a:t>
                </a:r>
                <a:endParaRPr lang="en-GB" sz="1400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" name="Arc 10"/>
              <p:cNvSpPr/>
              <p:nvPr/>
            </p:nvSpPr>
            <p:spPr>
              <a:xfrm rot="3108343">
                <a:off x="5930728" y="2864273"/>
                <a:ext cx="1562573" cy="918104"/>
              </a:xfrm>
              <a:prstGeom prst="arc">
                <a:avLst>
                  <a:gd name="adj1" fmla="val 13728798"/>
                  <a:gd name="adj2" fmla="val 15785081"/>
                </a:avLst>
              </a:prstGeom>
              <a:ln w="19050">
                <a:solidFill>
                  <a:schemeClr val="accent5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588224" y="2641476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solidFill>
                      <a:schemeClr val="accent5">
                        <a:lumMod val="75000"/>
                      </a:schemeClr>
                    </a:solidFill>
                    <a:sym typeface="Symbol"/>
                  </a:rPr>
                  <a:t></a:t>
                </a:r>
                <a:endParaRPr lang="en-GB" sz="1400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9" name="Arc 88"/>
              <p:cNvSpPr/>
              <p:nvPr/>
            </p:nvSpPr>
            <p:spPr>
              <a:xfrm rot="6851303">
                <a:off x="5019086" y="2685028"/>
                <a:ext cx="2166054" cy="2223951"/>
              </a:xfrm>
              <a:prstGeom prst="arc">
                <a:avLst>
                  <a:gd name="adj1" fmla="val 20506090"/>
                  <a:gd name="adj2" fmla="val 74843"/>
                </a:avLst>
              </a:prstGeom>
              <a:ln w="190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868144" y="4801716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FF0000"/>
                    </a:solidFill>
                    <a:sym typeface="Symbol"/>
                  </a:rPr>
                  <a:t>n</a:t>
                </a:r>
                <a:endParaRPr lang="en-GB" sz="1400" baseline="-25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78" name="Straight Arrow Connector 9"/>
            <p:cNvCxnSpPr>
              <a:cxnSpLocks noChangeAspect="1"/>
            </p:cNvCxnSpPr>
            <p:nvPr/>
          </p:nvCxnSpPr>
          <p:spPr>
            <a:xfrm>
              <a:off x="4572000" y="1273324"/>
              <a:ext cx="792088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Arc 78"/>
            <p:cNvSpPr/>
            <p:nvPr/>
          </p:nvSpPr>
          <p:spPr>
            <a:xfrm rot="2913645">
              <a:off x="4243487" y="805676"/>
              <a:ext cx="847565" cy="905302"/>
            </a:xfrm>
            <a:prstGeom prst="arc">
              <a:avLst>
                <a:gd name="adj1" fmla="val 16200000"/>
                <a:gd name="adj2" fmla="val 18818685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076056" y="965547"/>
              <a:ext cx="28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ym typeface="Symbol"/>
                </a:rPr>
                <a:t></a:t>
              </a:r>
              <a:endParaRPr lang="en-GB" sz="1400" dirty="0"/>
            </a:p>
          </p:txBody>
        </p:sp>
        <p:sp>
          <p:nvSpPr>
            <p:cNvPr id="81" name="Arc 80"/>
            <p:cNvSpPr/>
            <p:nvPr/>
          </p:nvSpPr>
          <p:spPr>
            <a:xfrm rot="2913645">
              <a:off x="3001062" y="5081284"/>
              <a:ext cx="299118" cy="303049"/>
            </a:xfrm>
            <a:prstGeom prst="arc">
              <a:avLst>
                <a:gd name="adj1" fmla="val 3317882"/>
                <a:gd name="adj2" fmla="val 18818685"/>
              </a:avLst>
            </a:prstGeom>
            <a:ln w="127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Arrow Connector 9"/>
            <p:cNvCxnSpPr>
              <a:cxnSpLocks noChangeAspect="1"/>
            </p:cNvCxnSpPr>
            <p:nvPr/>
          </p:nvCxnSpPr>
          <p:spPr>
            <a:xfrm>
              <a:off x="2627784" y="5233764"/>
              <a:ext cx="1152128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2771800" y="4873724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ym typeface="Symbol"/>
                </a:rPr>
                <a:t></a:t>
              </a:r>
              <a:r>
                <a:rPr lang="en-GB" sz="1400" baseline="-25000" dirty="0" smtClean="0">
                  <a:sym typeface="Symbol"/>
                </a:rPr>
                <a:t>h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679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Robinson DC (2</a:t>
            </a:r>
            <a:r>
              <a:rPr lang="en-US" baseline="30000" dirty="0" smtClean="0"/>
              <a:t>nd</a:t>
            </a:r>
            <a:r>
              <a:rPr lang="en-US" dirty="0" smtClean="0"/>
              <a:t> type) – </a:t>
            </a:r>
            <a:r>
              <a:rPr lang="en-US" dirty="0" smtClean="0">
                <a:solidFill>
                  <a:srgbClr val="FFC000"/>
                </a:solidFill>
              </a:rPr>
              <a:t>Integration of synchrotron equation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7200" y="805272"/>
            <a:ext cx="8236800" cy="2520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>Assumptions:</a:t>
            </a:r>
            <a:endParaRPr lang="en-US" dirty="0" smtClean="0">
              <a:solidFill>
                <a:srgbClr val="000066"/>
              </a:solidFill>
              <a:sym typeface="Symbo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HamonLIP'2022 – 10-12 October 2022       -        Passive vs Active Systems, DC Robinson, DLLRF     -       Jörn Jacob</a:t>
            </a:r>
            <a:endParaRPr lang="en-US" noProof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55576" y="1057300"/>
          <a:ext cx="6768752" cy="1102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1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66"/>
                          </a:solidFill>
                        </a:rPr>
                        <a:t>RF loops (Amp, Phi,</a:t>
                      </a:r>
                      <a:r>
                        <a:rPr lang="en-US" sz="1400" baseline="0" dirty="0" smtClean="0">
                          <a:solidFill>
                            <a:srgbClr val="000066"/>
                          </a:solidFill>
                        </a:rPr>
                        <a:t> tuning</a:t>
                      </a:r>
                      <a:endParaRPr lang="en-US" sz="1400" dirty="0" smtClean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slower</a:t>
                      </a:r>
                      <a:r>
                        <a:rPr lang="en-US" sz="14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than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66"/>
                          </a:solidFill>
                        </a:rPr>
                        <a:t>Synchrotron motion</a:t>
                      </a:r>
                      <a:endParaRPr lang="en-GB" sz="14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slower</a:t>
                      </a:r>
                      <a:r>
                        <a:rPr lang="en-US" sz="14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than</a:t>
                      </a:r>
                      <a:endParaRPr lang="en-GB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66"/>
                          </a:solidFill>
                        </a:rPr>
                        <a:t>Cavity Bandwidths (main &amp; HC)</a:t>
                      </a:r>
                      <a:endParaRPr lang="en-GB" sz="14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66"/>
                          </a:solidFill>
                        </a:rPr>
                        <a:t>B </a:t>
                      </a:r>
                      <a:r>
                        <a:rPr lang="en-US" sz="1400" dirty="0" smtClean="0">
                          <a:solidFill>
                            <a:srgbClr val="000066"/>
                          </a:solidFill>
                          <a:sym typeface="Symbol"/>
                        </a:rPr>
                        <a:t></a:t>
                      </a:r>
                      <a:r>
                        <a:rPr lang="en-US" sz="1400" dirty="0" smtClean="0">
                          <a:solidFill>
                            <a:srgbClr val="000066"/>
                          </a:solidFill>
                        </a:rPr>
                        <a:t> 1 Hz</a:t>
                      </a:r>
                      <a:endParaRPr lang="en-GB" sz="1400" dirty="0" smtClean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&lt;&lt;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0066"/>
                          </a:solidFill>
                        </a:rPr>
                        <a:t>fs</a:t>
                      </a:r>
                      <a:r>
                        <a:rPr lang="en-US" sz="1400" dirty="0" smtClean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66"/>
                          </a:solidFill>
                          <a:sym typeface="Symbol"/>
                        </a:rPr>
                        <a:t> 1 kHz …</a:t>
                      </a:r>
                      <a:endParaRPr lang="en-GB" sz="14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&lt;&lt;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66"/>
                          </a:solidFill>
                        </a:rPr>
                        <a:t>Above </a:t>
                      </a:r>
                      <a:r>
                        <a:rPr lang="en-US" sz="1400" dirty="0" smtClean="0">
                          <a:solidFill>
                            <a:srgbClr val="000066"/>
                          </a:solidFill>
                          <a:sym typeface="Symbol"/>
                        </a:rPr>
                        <a:t> 40 kHz</a:t>
                      </a:r>
                      <a:endParaRPr lang="en-GB" sz="14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Left Brace 8"/>
          <p:cNvSpPr/>
          <p:nvPr/>
        </p:nvSpPr>
        <p:spPr>
          <a:xfrm rot="16200000">
            <a:off x="2015717" y="3829608"/>
            <a:ext cx="216024" cy="864096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e 9"/>
          <p:cNvSpPr/>
          <p:nvPr/>
        </p:nvSpPr>
        <p:spPr>
          <a:xfrm rot="16200000">
            <a:off x="3275856" y="3649588"/>
            <a:ext cx="216024" cy="1224135"/>
          </a:xfrm>
          <a:prstGeom prst="leftBrac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Brace 10"/>
          <p:cNvSpPr/>
          <p:nvPr/>
        </p:nvSpPr>
        <p:spPr>
          <a:xfrm rot="16200000">
            <a:off x="4499992" y="3865612"/>
            <a:ext cx="216024" cy="792087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GB" dirty="0"/>
          </a:p>
        </p:txBody>
      </p:sp>
      <p:sp>
        <p:nvSpPr>
          <p:cNvPr id="12" name="Left Brace 11"/>
          <p:cNvSpPr/>
          <p:nvPr/>
        </p:nvSpPr>
        <p:spPr>
          <a:xfrm rot="16200000">
            <a:off x="5832140" y="3685592"/>
            <a:ext cx="216024" cy="1152128"/>
          </a:xfrm>
          <a:prstGeom prst="leftBrac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39552" y="1993404"/>
            <a:ext cx="7920880" cy="218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000"/>
              </a:spcAft>
              <a:defRPr/>
            </a:pPr>
            <a:r>
              <a:rPr lang="en-US" sz="1500" b="1" dirty="0" smtClean="0">
                <a:solidFill>
                  <a:srgbClr val="000066"/>
                </a:solidFill>
                <a:sym typeface="Symbol"/>
              </a:rPr>
              <a:t></a:t>
            </a:r>
          </a:p>
          <a:p>
            <a:pPr marL="608013" lvl="1" indent="-342900">
              <a:spcAft>
                <a:spcPts val="1500"/>
              </a:spcAft>
              <a:buFont typeface="+mj-lt"/>
              <a:buAutoNum type="arabicPeriod"/>
              <a:defRPr/>
            </a:pPr>
            <a:r>
              <a:rPr lang="en-US" sz="1500" dirty="0" smtClean="0">
                <a:solidFill>
                  <a:srgbClr val="000066"/>
                </a:solidFill>
                <a:sym typeface="Symbol"/>
              </a:rPr>
              <a:t>Tuning angles, generator amplitudes and phases are constant at the scale of the synchrotron motion</a:t>
            </a:r>
          </a:p>
          <a:p>
            <a:pPr marL="608013" lvl="1" indent="-342900">
              <a:spcAft>
                <a:spcPts val="1500"/>
              </a:spcAft>
              <a:buFont typeface="+mj-lt"/>
              <a:buAutoNum type="arabicPeriod"/>
              <a:defRPr/>
            </a:pPr>
            <a:r>
              <a:rPr lang="en-US" sz="1500" dirty="0" smtClean="0">
                <a:solidFill>
                  <a:srgbClr val="000066"/>
                </a:solidFill>
                <a:sym typeface="Symbol"/>
              </a:rPr>
              <a:t>The beam induced voltages in the cavities follow the beam phase</a:t>
            </a:r>
          </a:p>
          <a:p>
            <a:pPr marL="1065213" lvl="2" indent="-342900">
              <a:spcAft>
                <a:spcPts val="1500"/>
              </a:spcAft>
            </a:pPr>
            <a:r>
              <a:rPr lang="en-US" sz="1500" dirty="0" err="1" smtClean="0">
                <a:solidFill>
                  <a:srgbClr val="000066"/>
                </a:solidFill>
                <a:sym typeface="Symbol"/>
              </a:rPr>
              <a:t>f</a:t>
            </a:r>
            <a:r>
              <a:rPr lang="en-US" sz="1500" baseline="-25000" dirty="0" err="1" smtClean="0">
                <a:solidFill>
                  <a:srgbClr val="000066"/>
                </a:solidFill>
                <a:sym typeface="Symbol"/>
              </a:rPr>
              <a:t>s</a:t>
            </a:r>
            <a:r>
              <a:rPr lang="en-US" sz="1500" dirty="0" smtClean="0">
                <a:solidFill>
                  <a:srgbClr val="000066"/>
                </a:solidFill>
                <a:sym typeface="Symbol"/>
              </a:rPr>
              <a:t> = </a:t>
            </a:r>
            <a:r>
              <a:rPr lang="en-US" sz="1500" dirty="0" err="1" smtClean="0">
                <a:solidFill>
                  <a:srgbClr val="000066"/>
                </a:solidFill>
                <a:sym typeface="Symbol"/>
              </a:rPr>
              <a:t>f</a:t>
            </a:r>
            <a:r>
              <a:rPr lang="en-US" sz="1500" baseline="-25000" dirty="0" err="1" smtClean="0">
                <a:solidFill>
                  <a:srgbClr val="000066"/>
                </a:solidFill>
                <a:sym typeface="Symbol"/>
              </a:rPr>
              <a:t>rf</a:t>
            </a:r>
            <a:r>
              <a:rPr lang="en-US" sz="1500" dirty="0" smtClean="0">
                <a:solidFill>
                  <a:srgbClr val="000066"/>
                </a:solidFill>
                <a:sym typeface="Symbol"/>
              </a:rPr>
              <a:t>  x </a:t>
            </a:r>
            <a:r>
              <a:rPr lang="en-US" sz="1500" dirty="0" err="1" smtClean="0">
                <a:solidFill>
                  <a:srgbClr val="000066"/>
                </a:solidFill>
                <a:sym typeface="Symbol"/>
              </a:rPr>
              <a:t>sqrt</a:t>
            </a:r>
            <a:r>
              <a:rPr lang="en-US" sz="1500" dirty="0" smtClean="0">
                <a:solidFill>
                  <a:srgbClr val="000066"/>
                </a:solidFill>
                <a:sym typeface="Symbol"/>
              </a:rPr>
              <a:t> [  </a:t>
            </a:r>
            <a:r>
              <a:rPr lang="en-US" sz="1500" b="1" dirty="0" smtClean="0">
                <a:solidFill>
                  <a:srgbClr val="C00000"/>
                </a:solidFill>
                <a:sym typeface="Symbol"/>
              </a:rPr>
              <a:t>K’</a:t>
            </a:r>
            <a:r>
              <a:rPr lang="en-US" sz="1500" dirty="0" smtClean="0">
                <a:solidFill>
                  <a:srgbClr val="000066"/>
                </a:solidFill>
                <a:sym typeface="Symbol"/>
              </a:rPr>
              <a:t> / (2 h E</a:t>
            </a:r>
            <a:r>
              <a:rPr lang="en-US" sz="1500" baseline="-25000" dirty="0" smtClean="0">
                <a:solidFill>
                  <a:srgbClr val="000066"/>
                </a:solidFill>
                <a:sym typeface="Symbol"/>
              </a:rPr>
              <a:t>0</a:t>
            </a:r>
            <a:r>
              <a:rPr lang="en-US" sz="1500" dirty="0" smtClean="0">
                <a:solidFill>
                  <a:srgbClr val="000066"/>
                </a:solidFill>
                <a:sym typeface="Symbol"/>
              </a:rPr>
              <a:t>/e) ],     	</a:t>
            </a:r>
            <a:r>
              <a:rPr lang="en-US" sz="1500" dirty="0" smtClean="0">
                <a:solidFill>
                  <a:srgbClr val="C00000"/>
                </a:solidFill>
                <a:sym typeface="Symbol"/>
              </a:rPr>
              <a:t>(K’&lt;0  DC Robinson instability)</a:t>
            </a:r>
            <a:endParaRPr lang="en-US" sz="1500" dirty="0" smtClean="0">
              <a:solidFill>
                <a:srgbClr val="000066"/>
              </a:solidFill>
              <a:sym typeface="Symbol"/>
            </a:endParaRPr>
          </a:p>
          <a:p>
            <a:pPr marL="1065213" lvl="2" indent="-342900">
              <a:spcAft>
                <a:spcPts val="1500"/>
              </a:spcAft>
            </a:pPr>
            <a:r>
              <a:rPr lang="en-US" sz="1500" b="1" dirty="0" smtClean="0">
                <a:solidFill>
                  <a:srgbClr val="C00000"/>
                </a:solidFill>
                <a:sym typeface="Symbol"/>
              </a:rPr>
              <a:t>K’</a:t>
            </a:r>
            <a:r>
              <a:rPr lang="en-US" sz="1500" dirty="0" smtClean="0">
                <a:solidFill>
                  <a:srgbClr val="000066"/>
                </a:solidFill>
                <a:sym typeface="Symbol"/>
              </a:rPr>
              <a:t> =  -</a:t>
            </a:r>
            <a:r>
              <a:rPr lang="en-US" sz="1500" dirty="0" err="1" smtClean="0">
                <a:solidFill>
                  <a:srgbClr val="000066"/>
                </a:solidFill>
                <a:sym typeface="Symbol"/>
              </a:rPr>
              <a:t>V</a:t>
            </a:r>
            <a:r>
              <a:rPr lang="en-US" sz="1500" baseline="-25000" dirty="0" err="1" smtClean="0">
                <a:solidFill>
                  <a:srgbClr val="000066"/>
                </a:solidFill>
                <a:sym typeface="Symbol"/>
              </a:rPr>
              <a:t>c</a:t>
            </a:r>
            <a:r>
              <a:rPr lang="en-US" sz="1500" dirty="0" smtClean="0">
                <a:solidFill>
                  <a:srgbClr val="000066"/>
                </a:solidFill>
                <a:sym typeface="Symbol"/>
              </a:rPr>
              <a:t> </a:t>
            </a:r>
            <a:r>
              <a:rPr lang="en-US" sz="1500" dirty="0" err="1" smtClean="0">
                <a:solidFill>
                  <a:srgbClr val="000066"/>
                </a:solidFill>
                <a:sym typeface="Symbol"/>
              </a:rPr>
              <a:t>cos</a:t>
            </a:r>
            <a:r>
              <a:rPr lang="en-US" sz="1500" dirty="0" smtClean="0">
                <a:solidFill>
                  <a:srgbClr val="000066"/>
                </a:solidFill>
                <a:sym typeface="Symbol"/>
              </a:rPr>
              <a:t> </a:t>
            </a:r>
            <a:r>
              <a:rPr lang="en-US" sz="1500" baseline="-25000" dirty="0" smtClean="0">
                <a:solidFill>
                  <a:srgbClr val="000066"/>
                </a:solidFill>
                <a:sym typeface="Symbol"/>
              </a:rPr>
              <a:t>s</a:t>
            </a:r>
            <a:r>
              <a:rPr lang="en-US" sz="1500" dirty="0" smtClean="0">
                <a:solidFill>
                  <a:srgbClr val="000066"/>
                </a:solidFill>
                <a:sym typeface="Symbol"/>
              </a:rPr>
              <a:t>    </a:t>
            </a:r>
            <a:r>
              <a:rPr lang="en-US" sz="1500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- </a:t>
            </a:r>
            <a:r>
              <a:rPr lang="en-US" sz="1500" dirty="0" err="1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nV</a:t>
            </a:r>
            <a:r>
              <a:rPr lang="en-US" sz="1500" baseline="-25000" dirty="0" err="1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h</a:t>
            </a:r>
            <a:r>
              <a:rPr lang="en-US" sz="1500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 </a:t>
            </a:r>
            <a:r>
              <a:rPr lang="en-US" sz="1500" dirty="0" err="1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cos</a:t>
            </a:r>
            <a:r>
              <a:rPr lang="en-US" sz="1500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(</a:t>
            </a:r>
            <a:r>
              <a:rPr lang="en-US" sz="1500" dirty="0" err="1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n</a:t>
            </a:r>
            <a:r>
              <a:rPr lang="en-US" sz="1500" baseline="-25000" dirty="0" err="1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h</a:t>
            </a:r>
            <a:r>
              <a:rPr lang="en-US" sz="1500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)    </a:t>
            </a:r>
            <a:r>
              <a:rPr lang="en-US" sz="1500" dirty="0" smtClean="0">
                <a:solidFill>
                  <a:srgbClr val="000066"/>
                </a:solidFill>
                <a:sym typeface="Symbol"/>
              </a:rPr>
              <a:t>+ </a:t>
            </a:r>
            <a:r>
              <a:rPr lang="en-US" sz="1500" dirty="0" err="1" smtClean="0">
                <a:solidFill>
                  <a:srgbClr val="000066"/>
                </a:solidFill>
                <a:sym typeface="Symbol"/>
              </a:rPr>
              <a:t>V</a:t>
            </a:r>
            <a:r>
              <a:rPr lang="en-US" sz="1500" baseline="-25000" dirty="0" err="1" smtClean="0">
                <a:solidFill>
                  <a:srgbClr val="000066"/>
                </a:solidFill>
                <a:sym typeface="Symbol"/>
              </a:rPr>
              <a:t>b</a:t>
            </a:r>
            <a:r>
              <a:rPr lang="en-US" sz="1500" dirty="0" smtClean="0">
                <a:solidFill>
                  <a:srgbClr val="000066"/>
                </a:solidFill>
                <a:sym typeface="Symbol"/>
              </a:rPr>
              <a:t> sin        </a:t>
            </a:r>
            <a:r>
              <a:rPr lang="en-US" sz="1500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+ </a:t>
            </a:r>
            <a:r>
              <a:rPr lang="en-US" sz="1500" dirty="0" err="1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nV</a:t>
            </a:r>
            <a:r>
              <a:rPr lang="en-US" sz="1500" baseline="-25000" dirty="0" err="1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bh</a:t>
            </a:r>
            <a:r>
              <a:rPr lang="en-US" sz="1500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 sin </a:t>
            </a:r>
            <a:r>
              <a:rPr lang="en-US" sz="1500" baseline="-25000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h</a:t>
            </a:r>
            <a:r>
              <a:rPr lang="en-US" sz="1500" dirty="0" smtClean="0">
                <a:solidFill>
                  <a:srgbClr val="000066"/>
                </a:solidFill>
                <a:sym typeface="Symbol"/>
              </a:rPr>
              <a:t>        </a:t>
            </a:r>
            <a:r>
              <a:rPr lang="en-US" sz="1500" b="1" dirty="0" smtClean="0">
                <a:solidFill>
                  <a:srgbClr val="C00000"/>
                </a:solidFill>
                <a:sym typeface="Symbol"/>
              </a:rPr>
              <a:t>(Eq. 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7664" y="4369668"/>
            <a:ext cx="10801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rgbClr val="000066"/>
                </a:solidFill>
              </a:rPr>
              <a:t>&gt; 0</a:t>
            </a:r>
          </a:p>
          <a:p>
            <a:pPr algn="ctr"/>
            <a:r>
              <a:rPr lang="en-US" sz="1300" dirty="0" smtClean="0">
                <a:solidFill>
                  <a:srgbClr val="000066"/>
                </a:solidFill>
              </a:rPr>
              <a:t>Main RF, giving  f</a:t>
            </a:r>
            <a:r>
              <a:rPr lang="en-US" sz="1300" baseline="-25000" dirty="0" smtClean="0">
                <a:solidFill>
                  <a:srgbClr val="000066"/>
                </a:solidFill>
              </a:rPr>
              <a:t>s0</a:t>
            </a:r>
            <a:endParaRPr lang="en-GB" sz="1300" baseline="-25000" dirty="0">
              <a:solidFill>
                <a:srgbClr val="00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9792" y="4391734"/>
            <a:ext cx="122413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</a:rPr>
              <a:t>&lt; 0</a:t>
            </a:r>
          </a:p>
          <a:p>
            <a:pPr algn="ctr"/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</a:rPr>
              <a:t>Harm. RF, for cancelling </a:t>
            </a:r>
            <a:r>
              <a:rPr lang="en-US" sz="1300" dirty="0" err="1" smtClean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en-US" sz="1300" baseline="-25000" dirty="0" err="1" smtClean="0">
                <a:solidFill>
                  <a:schemeClr val="accent5">
                    <a:lumMod val="50000"/>
                  </a:schemeClr>
                </a:solidFill>
              </a:rPr>
              <a:t>s</a:t>
            </a:r>
            <a:endParaRPr lang="en-GB" sz="1300" baseline="-25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1920" y="4369668"/>
            <a:ext cx="14401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rgbClr val="000066"/>
                </a:solidFill>
              </a:rPr>
              <a:t>&lt; 0</a:t>
            </a:r>
          </a:p>
          <a:p>
            <a:pPr algn="ctr"/>
            <a:r>
              <a:rPr lang="en-US" sz="1300" dirty="0" smtClean="0">
                <a:solidFill>
                  <a:srgbClr val="000066"/>
                </a:solidFill>
              </a:rPr>
              <a:t>Main RF</a:t>
            </a:r>
          </a:p>
          <a:p>
            <a:pPr algn="ctr"/>
            <a:r>
              <a:rPr lang="en-US" sz="1300" dirty="0" smtClean="0">
                <a:solidFill>
                  <a:srgbClr val="000066"/>
                </a:solidFill>
              </a:rPr>
              <a:t> beam loading</a:t>
            </a:r>
            <a:endParaRPr lang="en-GB" sz="1300" baseline="-25000" dirty="0" smtClean="0">
              <a:solidFill>
                <a:srgbClr val="000066"/>
              </a:solidFill>
            </a:endParaRPr>
          </a:p>
          <a:p>
            <a:pPr algn="ctr"/>
            <a:r>
              <a:rPr lang="en-US" sz="1300" dirty="0" smtClean="0">
                <a:solidFill>
                  <a:srgbClr val="000066"/>
                </a:solidFill>
              </a:rPr>
              <a:t>(Robinson term)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4369668"/>
            <a:ext cx="15841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</a:rPr>
              <a:t>&gt; 0</a:t>
            </a:r>
          </a:p>
          <a:p>
            <a:pPr algn="ctr"/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</a:rPr>
              <a:t>Harm. RF, </a:t>
            </a:r>
          </a:p>
          <a:p>
            <a:pPr algn="ctr"/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</a:rPr>
              <a:t>beam loading</a:t>
            </a:r>
          </a:p>
          <a:p>
            <a:pPr algn="ctr"/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</a:rPr>
              <a:t>(Stabilizing effect)</a:t>
            </a:r>
            <a:endParaRPr lang="en-GB" sz="13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de-screen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wide-screen</Template>
  <TotalTime>0</TotalTime>
  <Words>2126</Words>
  <Application>Microsoft Office PowerPoint</Application>
  <PresentationFormat>On-screen Show (16:10)</PresentationFormat>
  <Paragraphs>310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ITCOfficinaSans LT Book</vt:lpstr>
      <vt:lpstr>Symbol</vt:lpstr>
      <vt:lpstr>Wingdings</vt:lpstr>
      <vt:lpstr>wide-screen</vt:lpstr>
      <vt:lpstr>PowerPoint Presentation</vt:lpstr>
      <vt:lpstr>Harmonic RF for bunch lengthening</vt:lpstr>
      <vt:lpstr>Passive NC / SC harmonic caviTY</vt:lpstr>
      <vt:lpstr>ACTIVE NC Harmonic cavity</vt:lpstr>
      <vt:lpstr>General stability</vt:lpstr>
      <vt:lpstr>4th harmonic 2-cell E020 mode cavity – ESRF in house development</vt:lpstr>
      <vt:lpstr>ACTIVE harmonic system - Power requirements</vt:lpstr>
      <vt:lpstr>Beam loading diagram with harmonic cavity for bunch lengthening</vt:lpstr>
      <vt:lpstr>Robinson DC (2nd type) – Integration of synchrotron equation</vt:lpstr>
      <vt:lpstr> </vt:lpstr>
      <vt:lpstr>Robinson DC (2nd type) – Integration of synchrotron equation</vt:lpstr>
      <vt:lpstr>Robinson DC (2nd type) – Integration of synchrotron equation</vt:lpstr>
      <vt:lpstr>Robinson DC (2nd type) – Integration of synchrotron equation</vt:lpstr>
      <vt:lpstr>Robinson DC (2nd type) – Integration of synchrotron equation</vt:lpstr>
      <vt:lpstr>Direct RF Feedback</vt:lpstr>
      <vt:lpstr>DLLRF system for FAST Digital RF Feedback</vt:lpstr>
      <vt:lpstr>Many thanks for your attention</vt:lpstr>
    </vt:vector>
  </TitlesOfParts>
  <Company>ESRF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CLAVEL Corinne</dc:creator>
  <cp:lastModifiedBy>JACOB Jorn</cp:lastModifiedBy>
  <cp:revision>674</cp:revision>
  <cp:lastPrinted>2019-10-30T08:00:30Z</cp:lastPrinted>
  <dcterms:created xsi:type="dcterms:W3CDTF">2014-01-17T08:20:57Z</dcterms:created>
  <dcterms:modified xsi:type="dcterms:W3CDTF">2022-10-10T08:57:37Z</dcterms:modified>
</cp:coreProperties>
</file>