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1"/>
    <p:sldMasterId id="2147483694" r:id="rId2"/>
    <p:sldMasterId id="2147483682" r:id="rId3"/>
    <p:sldMasterId id="2147483708" r:id="rId4"/>
  </p:sldMasterIdLst>
  <p:notesMasterIdLst>
    <p:notesMasterId r:id="rId32"/>
  </p:notesMasterIdLst>
  <p:handoutMasterIdLst>
    <p:handoutMasterId r:id="rId33"/>
  </p:handoutMasterIdLst>
  <p:sldIdLst>
    <p:sldId id="268" r:id="rId5"/>
    <p:sldId id="295" r:id="rId6"/>
    <p:sldId id="288" r:id="rId7"/>
    <p:sldId id="285" r:id="rId8"/>
    <p:sldId id="286" r:id="rId9"/>
    <p:sldId id="263" r:id="rId10"/>
    <p:sldId id="270" r:id="rId11"/>
    <p:sldId id="265" r:id="rId12"/>
    <p:sldId id="272" r:id="rId13"/>
    <p:sldId id="290" r:id="rId14"/>
    <p:sldId id="291" r:id="rId15"/>
    <p:sldId id="275" r:id="rId16"/>
    <p:sldId id="292" r:id="rId17"/>
    <p:sldId id="294" r:id="rId18"/>
    <p:sldId id="293" r:id="rId19"/>
    <p:sldId id="271" r:id="rId20"/>
    <p:sldId id="279" r:id="rId21"/>
    <p:sldId id="284" r:id="rId22"/>
    <p:sldId id="280" r:id="rId23"/>
    <p:sldId id="283" r:id="rId24"/>
    <p:sldId id="276" r:id="rId25"/>
    <p:sldId id="278" r:id="rId26"/>
    <p:sldId id="308" r:id="rId27"/>
    <p:sldId id="289" r:id="rId28"/>
    <p:sldId id="282" r:id="rId29"/>
    <p:sldId id="309" r:id="rId30"/>
    <p:sldId id="310" r:id="rId31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3" userDrawn="1">
          <p15:clr>
            <a:srgbClr val="A4A3A4"/>
          </p15:clr>
        </p15:guide>
        <p15:guide id="2" pos="2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72" autoAdjust="0"/>
  </p:normalViewPr>
  <p:slideViewPr>
    <p:cSldViewPr showGuides="1">
      <p:cViewPr varScale="1">
        <p:scale>
          <a:sx n="93" d="100"/>
          <a:sy n="93" d="100"/>
        </p:scale>
        <p:origin x="91" y="245"/>
      </p:cViewPr>
      <p:guideLst>
        <p:guide orient="horz" pos="913"/>
        <p:guide pos="25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100" d="100"/>
          <a:sy n="100" d="100"/>
        </p:scale>
        <p:origin x="480" y="72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5E6C4-5F43-4FF9-96D4-21B8157BE639}" type="datetimeFigureOut">
              <a:rPr lang="de-DE" smtClean="0"/>
              <a:t>10.10.2022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8B182-0F75-451D-B88B-ABD1C205B4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09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BD367-6A7A-405A-BFB1-15817186491F}" type="datetimeFigureOut">
              <a:rPr lang="de-DE" smtClean="0"/>
              <a:t>10.10.2022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44855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B5255-5329-45F9-87F3-A2F9FB4734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67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78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556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2925" indent="-187325" algn="l" defTabSz="914400" rtl="0" eaLnBrk="1" latinLnBrk="0" hangingPunct="1">
      <a:buFont typeface="Arial" panose="020B0604020202020204" pitchFamily="34" charset="0"/>
      <a:buChar char="•"/>
      <a:tabLst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207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985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7112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7881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1"/>
            <a:ext cx="113760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7BDDAEA-9330-49C2-BDC0-9EC5B72658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19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Single Mode Structures as an Alternative for the PETRA IV High Harmonics RF System, Hülsmann Peter, October 12.2022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47463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Single Mode Structures as an Alternative for the PETRA IV High Harmonics RF System, Hülsmann Peter, October 12.2022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9C675125-65B7-4F5B-AEF0-C38D81E746C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075612" y="1449388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23FA31D8-E476-4ADE-8ED0-89F2667028D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075612" y="4005263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6810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Single Mode Structures as an Alternative for the PETRA IV High Harmonics RF System, Hülsmann Peter, October 12.2022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3708400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3708400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259262" y="1449389"/>
            <a:ext cx="3673475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259263" y="4005263"/>
            <a:ext cx="3673475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2" name="Bildplatzhalter 6">
            <a:extLst>
              <a:ext uri="{FF2B5EF4-FFF2-40B4-BE49-F238E27FC236}">
                <a16:creationId xmlns:a16="http://schemas.microsoft.com/office/drawing/2014/main" id="{68AD19F6-8B2A-4294-9E9A-47F8C86A5D6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id="{B0BE3BFA-E3C5-48E6-ADE2-3072C916F3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53029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Single Mode Structures as an Alternative for the PETRA IV High Harmonics RF System, Hülsmann Peter, October 12.2022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113760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96943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Single Mode Structures as an Alternative for the PETRA IV High Harmonics RF System, Hülsmann Peter, October 12.2022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561657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6167437" y="1449389"/>
            <a:ext cx="5616575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7535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Single Mode Structures as an Alternative for the PETRA IV High Harmonics RF System, Hülsmann Peter, October 12.2022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370839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259263" y="1449389"/>
            <a:ext cx="752474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41425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Single Mode Structures as an Alternative for the PETRA IV High Harmonics RF System, Hülsmann Peter, October 12.2022</a:t>
            </a:r>
            <a:endParaRPr lang="en-US" noProof="0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72297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Single Mode Structures as an Alternative for the PETRA IV High Harmonics RF System, Hülsmann Peter, October 12.2022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59894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208E4DA-F01F-4DA4-AFAC-53CEEC220C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79" y="4587296"/>
            <a:ext cx="598825" cy="18511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2955C6E6-DAFB-471E-9050-E05D2B8F3D0D}"/>
              </a:ext>
            </a:extLst>
          </p:cNvPr>
          <p:cNvSpPr/>
          <p:nvPr userDrawn="1"/>
        </p:nvSpPr>
        <p:spPr>
          <a:xfrm>
            <a:off x="395288" y="3980131"/>
            <a:ext cx="4572000" cy="37310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b="1" dirty="0"/>
              <a:t>Contact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F6E932F-91BF-4BB6-A060-480141891B9A}"/>
              </a:ext>
            </a:extLst>
          </p:cNvPr>
          <p:cNvSpPr/>
          <p:nvPr userDrawn="1"/>
        </p:nvSpPr>
        <p:spPr>
          <a:xfrm>
            <a:off x="395288" y="4516739"/>
            <a:ext cx="2700548" cy="189993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20000"/>
              </a:lnSpc>
              <a:tabLst>
                <a:tab pos="715963" algn="l"/>
              </a:tabLst>
            </a:pPr>
            <a:r>
              <a:rPr lang="de-DE" dirty="0"/>
              <a:t>	Deutsches </a:t>
            </a:r>
          </a:p>
          <a:p>
            <a:pPr>
              <a:lnSpc>
                <a:spcPct val="120000"/>
              </a:lnSpc>
            </a:pPr>
            <a:r>
              <a:rPr lang="de-DE" dirty="0"/>
              <a:t>Elektronen-Synchrotron</a:t>
            </a:r>
          </a:p>
          <a:p>
            <a:pPr>
              <a:lnSpc>
                <a:spcPct val="120000"/>
              </a:lnSpc>
            </a:pPr>
            <a:endParaRPr lang="de-DE" dirty="0"/>
          </a:p>
          <a:p>
            <a:pPr>
              <a:lnSpc>
                <a:spcPct val="120000"/>
              </a:lnSpc>
            </a:pPr>
            <a:r>
              <a:rPr lang="de-DE" dirty="0"/>
              <a:t>www.desy.de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79C784CF-EB19-427C-881F-56D046C308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891" y="4516739"/>
            <a:ext cx="5148821" cy="189993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/>
            </a:lvl1pPr>
            <a:lvl2pPr marL="361950" indent="0">
              <a:buNone/>
              <a:defRPr/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530797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59EAB4-9C38-4A40-B5DD-3265264DE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CDC9073-A26D-4706-8EDE-543CE5E5FDE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Single Mode Structures as an Alternative for the PETRA IV High Harmonics RF System, Hülsmann Peter, October 12.2022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105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2" y="1"/>
            <a:ext cx="12191997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2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5629FEB-7EDF-4566-BF2D-9E9B8D44D5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38F9ECC-B605-4D88-9A7C-3D46425084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561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2D5DBE-FB78-44F2-A401-2284D635C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AFA24C4-CD8C-4AFC-A448-015DEF1A79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Single Mode Structures as an Alternative for the PETRA IV High Harmonics RF System, Hülsmann Peter, October 12.2022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6096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D390AA-36DA-4782-A6F2-EA5EF06C6C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1AE24DE-FB39-46E1-B823-F2E0C39430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E8B10EF-DBB8-4FA8-9806-2587CED0B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2863175-3A4B-4082-8B73-A5D8A5226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Single Mode Structures as an Alternative for the PETRA IV High Harmonics RF System, Hülsmann Peter, October 12.2022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01E22F-B919-4C0E-B193-8CB8B3FDF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1B629-492B-49C8-9B94-8F279CFE77A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0510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7B084C-9A6C-4B67-A362-1230C6A34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AA394B4-52F7-4721-BFEB-32B4EF914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6F033CA-4CC7-46B8-A151-5819F4EBE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A0F61B6-BDFB-4B78-BC2B-8E3079DE5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Single Mode Structures as an Alternative for the PETRA IV High Harmonics RF System, Hülsmann Peter, October 12.2022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2292114-7BB6-4B7B-829C-D20847615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1B629-492B-49C8-9B94-8F279CFE77A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0326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2EAF59-E40F-48EE-98AC-45E09D90B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3456133-C78E-410D-9376-491094C1A0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78D432B-0D31-45E3-8E4A-B3368878B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4C71821-22A4-46EB-8E67-2808E61AF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Single Mode Structures as an Alternative for the PETRA IV High Harmonics RF System, Hülsmann Peter, October 12.2022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F9F8C19-4CCB-4AC7-BB40-657BAA453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1B629-492B-49C8-9B94-8F279CFE77A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0152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4F3AA9-EE25-44AB-93E7-E79421787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0FD8C46-824A-457D-9147-7EF68C1B15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9C3E5ED-EF63-4A35-B54F-9C709E2CBD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1A30C63-A8F2-4FE3-8BCA-8C7C10481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6C4C633-5344-438E-9290-6DFA1BF66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Single Mode Structures as an Alternative for the PETRA IV High Harmonics RF System, Hülsmann Peter, October 12.2022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D821EDA-13BA-453B-B961-DCE869D63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1B629-492B-49C8-9B94-8F279CFE77A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0372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D6CAAF-7938-4578-BD77-7C0108381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4BC34B8-9257-4AFE-AFCC-6EAB19178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4785506-B863-4D72-81E3-5D4BA030DA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1C1FCE7-3CB5-47CE-A0A6-B55BF1AFB3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1316D32-C247-4BA6-A27A-D166E826E4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BAA2AF7-F1D2-47C9-8EC9-FA4E515BF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B48CB14-7C1A-4E8A-A3BC-8B3CCD773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Single Mode Structures as an Alternative for the PETRA IV High Harmonics RF System, Hülsmann Peter, October 12.2022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B2B56C4-EF92-4345-8E21-F05B24FC0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1B629-492B-49C8-9B94-8F279CFE77A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9784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6D6F70-11D9-44E2-BF95-DC169E57C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6DC6267-C2A3-4AD3-B35B-38A508670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9282BDF-ECDB-41A8-91F6-E61C032DF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Single Mode Structures as an Alternative for the PETRA IV High Harmonics RF System, Hülsmann Peter, October 12.2022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767FB2D-88BC-4B50-898C-406D37852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1B629-492B-49C8-9B94-8F279CFE77A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8205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9BFA295-93B5-414F-A891-4D50595F0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7FEFB48-0CDE-45B7-836D-C395559E3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Single Mode Structures as an Alternative for the PETRA IV High Harmonics RF System, Hülsmann Peter, October 12.2022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9B4D538-CA73-42F7-85CB-5A69778CD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1B629-492B-49C8-9B94-8F279CFE77A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2665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839ACF-D6AD-4C94-92AD-0EE67FD32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171C481-8852-4E6E-9C3E-5BAA59004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DF026CE-5BAC-4291-A372-1E5404FEC1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A1F61C7-3F3B-4082-B92B-353955F0A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FF30FF1-B55A-417D-ADAF-9079A5D28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Single Mode Structures as an Alternative for the PETRA IV High Harmonics RF System, Hülsmann Peter, October 12.2022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D51DBB7-2156-43C4-9C87-8613F0334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1B629-492B-49C8-9B94-8F279CFE77A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3421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F49C30-E58B-427D-AD5D-8DB8208EE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EAC7FD63-8782-47C9-9CE4-DC87F35F10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A166040-9D4F-49BE-B298-130DA0B0DD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EBD164C-04DE-4D15-A5E5-A2A06DD37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D75AC1E-6B95-4286-8922-D96599695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Single Mode Structures as an Alternative for the PETRA IV High Harmonics RF System, Hülsmann Peter, October 12.2022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371F923-DEB9-464C-8330-F12C1F38D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1B629-492B-49C8-9B94-8F279CFE77A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624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575798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4FCC8B-8283-4476-AF22-C22AA7C7E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19AE1A5-362F-4EC1-8CDD-7EDA5EBF5E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21B52F2-D854-4666-865D-614323083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06CC7E3-7801-49E4-BA0F-5D969BB24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Single Mode Structures as an Alternative for the PETRA IV High Harmonics RF System, Hülsmann Peter, October 12.2022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C3EB99F-65FD-4835-A575-93735AABE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1B629-492B-49C8-9B94-8F279CFE77A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8070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B3217A56-60EB-4C3D-AC7F-5EC27F9DED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8158C51-A25C-4849-9DD6-EE37A46FBE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9971A0E-7E53-414D-A518-0ADADA739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CDF7C6D-6226-425A-9E82-9AD61D556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Single Mode Structures as an Alternative for the PETRA IV High Harmonics RF System, Hülsmann Peter, October 12.2022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6CEE0FB-40A1-468B-83DB-61B927497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1B629-492B-49C8-9B94-8F279CFE77A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0985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D4C8FF-B349-4F59-922D-2E4E73A1D7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E25638-1C78-46FF-AE6C-66A2B676D9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BCC7648-19C8-4E4E-B155-A2BA28AEF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45E10ED-EAC1-4CFC-85F2-A766E1191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Single Mode Structures as an Alternative for the PETRA IV High Harmonics RF System, Hülsmann Peter, October 12.2022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EF41251-7023-40B3-9AA6-8516F7361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5801F-46DA-491F-BAB5-50AA4995648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8575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7637E1-EC7D-44C6-9818-2265B9A49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AA83F2C-20A9-4DBE-A77D-F7FA26A28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B1A4232-FB60-49DE-826D-C8E85D6FA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2142EFB-263D-4EFE-9BB3-9CD3B13BF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Single Mode Structures as an Alternative for the PETRA IV High Harmonics RF System, Hülsmann Peter, October 12.2022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4C1AF17-ABCB-4CF9-B740-2B340EDC9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5801F-46DA-491F-BAB5-50AA4995648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0033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F934CD-B424-4C10-8EB9-8FC5D3907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C09F9CB-9574-451D-9F68-0222750836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4D5DDCD-4BE4-428F-ACCF-E9AD76002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D639AC9-560A-4EF8-984A-C5CB3E929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Single Mode Structures as an Alternative for the PETRA IV High Harmonics RF System, Hülsmann Peter, October 12.2022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28B0A9A-0220-4B21-84AE-DE1484BA3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5801F-46DA-491F-BAB5-50AA4995648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2461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9EF8CF-C173-4CEF-940E-02181CADB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6D582E0-2C58-4A69-8C4B-E51A309BE0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D975510-B520-4998-B351-8A99E39D9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3EF1CBA-6E95-4361-B05D-B1D724AFA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2A96ADB-3036-407F-AF86-2849A8BFC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Single Mode Structures as an Alternative for the PETRA IV High Harmonics RF System, Hülsmann Peter, October 12.2022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2481A7-656B-46DA-8427-29988E32E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5801F-46DA-491F-BAB5-50AA4995648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585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80F6A4-0AF9-428A-8AF7-FDE797261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2B9D342-24F6-41A6-AF6C-2BADEEF1ED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410BB0B-4EEE-42B8-A1B7-A6A2169F9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E0C26C6-9043-4D25-B5F7-AAE0614FE3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DD538C1-A471-4140-A9BD-718FFF28B8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F796A09-688B-4526-BEFF-68AE059A0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133C7E5B-F5E0-47AA-A96B-02E3CEA93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Single Mode Structures as an Alternative for the PETRA IV High Harmonics RF System, Hülsmann Peter, October 12.2022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6FC2664-B155-418A-9D22-1D9ECBD4B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5801F-46DA-491F-BAB5-50AA4995648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9126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451911-6520-4C24-A614-BDF10618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3BAAA28-9C3C-4F42-8F3D-502E7A411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09817E5-F46E-4A9C-833A-929750F88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Single Mode Structures as an Alternative for the PETRA IV High Harmonics RF System, Hülsmann Peter, October 12.2022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E68870E-2E68-463C-BF79-D2145589E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5801F-46DA-491F-BAB5-50AA4995648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199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F64ECC1-017B-46D6-B8A4-2FCFFA19B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62B8458-BDC2-498A-98F1-D7C6AE2AF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Single Mode Structures as an Alternative for the PETRA IV High Harmonics RF System, Hülsmann Peter, October 12.2022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F789994-C5D4-45A5-85EC-AC2135EED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5801F-46DA-491F-BAB5-50AA4995648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436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BD59BB-0B4B-4934-B491-2A43E4CC4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3A3514-7305-441B-A460-1FE017CF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15FF9A-612B-4BA3-93A1-BD8D8377D2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4624A69-CD6F-4C72-A8A4-35A8C70A8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61D4EE9-AA44-4D2C-98F1-47DC4F0E1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Single Mode Structures as an Alternative for the PETRA IV High Harmonics RF System, Hülsmann Peter, October 12.2022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05F2AFB-CD71-4D50-91CB-0AAF834CA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5801F-46DA-491F-BAB5-50AA4995648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635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202395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A68704-9B2F-4BE7-A03D-380AC1CEE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82B06DAD-92C4-4130-B423-45E54886D3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3A9B274-3CF5-4C66-B118-24628F29A0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2971B0F-B688-480F-9B48-2FED3EFBD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1865D1D-94E9-4AE4-A5EC-7FE18834D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Single Mode Structures as an Alternative for the PETRA IV High Harmonics RF System, Hülsmann Peter, October 12.2022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A28C7E3-2AE6-4A13-AED4-093F15DF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5801F-46DA-491F-BAB5-50AA4995648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6995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6C5823-38B2-4679-A6AC-A699C7FD4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AEC646B-6A64-4C07-9806-66C71EE670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C275DB0-0B64-46BE-8C60-23F762132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4B3A4E0-B54A-4374-85EB-B878542AB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Single Mode Structures as an Alternative for the PETRA IV High Harmonics RF System, Hülsmann Peter, October 12.2022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5D518ED-FF03-43EC-B4B2-C228BB36C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5801F-46DA-491F-BAB5-50AA4995648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5155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FC4DC18B-AD17-4102-B871-19BA76A32D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F6AA4F1-6FA5-4139-9886-E536FB5EB3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A59B160-DD27-4847-A0D3-A533489D0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3AABFF2-C67D-4E27-AE5C-175454B4A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Single Mode Structures as an Alternative for the PETRA IV High Harmonics RF System, Hülsmann Peter, October 12.2022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234C5AB-D769-4329-AD15-2A8396A4A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5801F-46DA-491F-BAB5-50AA4995648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732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1"/>
            <a:ext cx="113760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7BDDAEA-9330-49C2-BDC0-9EC5B72658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8EADFBD-5C68-44C1-B214-9661742296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679D06C-54BB-4197-89DA-D17D42621B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0215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2" y="1"/>
            <a:ext cx="12191997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2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5629FEB-7EDF-4566-BF2D-9E9B8D44D5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38F9ECC-B605-4D88-9A7C-3D46425084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DD67D75F-5663-481F-B921-92DF9EEC04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E6AC820-2D67-4AD5-95E5-15E2EBBCA6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0830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304865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458573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Single Mode Structures as an Alternative for the PETRA IV High Harmonics RF System, Hülsmann Peter, October 12.2022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780209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5010249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Single Mode Structures as an Alternative for the PETRA IV High Harmonics RF System, Hülsmann Peter, October 12.2022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39" y="1406427"/>
            <a:ext cx="5616574" cy="5010249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7353728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406427"/>
            <a:ext cx="3708400" cy="5010249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Single Mode Structures as an Alternative for the PETRA IV High Harmonics RF System, Hülsmann Peter, October 12.2022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59263" y="1406427"/>
            <a:ext cx="3673475" cy="5010249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8075612" y="1406427"/>
            <a:ext cx="3708399" cy="5010249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18662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Single Mode Structures as an Alternative for the PETRA IV High Harmonics RF System, Hülsmann Peter, October 12.2022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334084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Single Mode Structures as an Alternative for the PETRA IV High Harmonics RF System, Hülsmann Peter, October 12.2022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167437" y="1449389"/>
            <a:ext cx="5616576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6167438" y="4005263"/>
            <a:ext cx="5616576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204256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Single Mode Structures as an Alternative for the PETRA IV High Harmonics RF System, Hülsmann Peter, October 12.2022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2E8BFC49-6C4E-4A78-A7A9-0AB60943F6F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67438" y="1449388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6B2B23C8-8ABC-4DC4-A6B8-3AA482F3414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67438" y="4005263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29007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Single Mode Structures as an Alternative for the PETRA IV High Harmonics RF System, Hülsmann Peter, October 12.2022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733007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2 Objec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Single Mode Structures as an Alternative for the PETRA IV High Harmonics RF System, Hülsmann Peter, October 12.2022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9C675125-65B7-4F5B-AEF0-C38D81E746C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075612" y="1449388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23FA31D8-E476-4ADE-8ED0-89F2667028D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075612" y="4005263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51401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Single Mode Structures as an Alternative for the PETRA IV High Harmonics RF System, Hülsmann Peter, October 12.2022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3708400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3708400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259262" y="1449389"/>
            <a:ext cx="3673475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259263" y="4005263"/>
            <a:ext cx="3673475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2" name="Bildplatzhalter 6">
            <a:extLst>
              <a:ext uri="{FF2B5EF4-FFF2-40B4-BE49-F238E27FC236}">
                <a16:creationId xmlns:a16="http://schemas.microsoft.com/office/drawing/2014/main" id="{68AD19F6-8B2A-4294-9E9A-47F8C86A5D6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id="{B0BE3BFA-E3C5-48E6-ADE2-3072C916F3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697423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Single Mode Structures as an Alternative for the PETRA IV High Harmonics RF System, Hülsmann Peter, October 12.2022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113760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820041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Single Mode Structures as an Alternative for the PETRA IV High Harmonics RF System, Hülsmann Peter, October 12.2022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561657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6167437" y="1449389"/>
            <a:ext cx="5616575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802261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Single Mode Structures as an Alternative for the PETRA IV High Harmonics RF System, Hülsmann Peter, October 12.2022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370839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259263" y="1449389"/>
            <a:ext cx="752474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0378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Single Mode Structures as an Alternative for the PETRA IV High Harmonics RF System, Hülsmann Peter, October 12.2022</a:t>
            </a:r>
            <a:endParaRPr lang="en-US" noProof="0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6783971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Single Mode Structures as an Alternative for the PETRA IV High Harmonics RF System, Hülsmann Peter, October 12.2022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86477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5010249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Single Mode Structures as an Alternative for the PETRA IV High Harmonics RF System, Hülsmann Peter, October 12.2022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39" y="1406427"/>
            <a:ext cx="5616574" cy="5010249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487154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208E4DA-F01F-4DA4-AFAC-53CEEC220C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779" y="4587296"/>
            <a:ext cx="598825" cy="18511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2955C6E6-DAFB-471E-9050-E05D2B8F3D0D}"/>
              </a:ext>
            </a:extLst>
          </p:cNvPr>
          <p:cNvSpPr/>
          <p:nvPr/>
        </p:nvSpPr>
        <p:spPr>
          <a:xfrm>
            <a:off x="395288" y="3980131"/>
            <a:ext cx="4572000" cy="37310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b="1" dirty="0"/>
              <a:t>Contact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F6E932F-91BF-4BB6-A060-480141891B9A}"/>
              </a:ext>
            </a:extLst>
          </p:cNvPr>
          <p:cNvSpPr/>
          <p:nvPr/>
        </p:nvSpPr>
        <p:spPr>
          <a:xfrm>
            <a:off x="395288" y="4516739"/>
            <a:ext cx="2700548" cy="189993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20000"/>
              </a:lnSpc>
              <a:tabLst>
                <a:tab pos="715963" algn="l"/>
              </a:tabLst>
            </a:pPr>
            <a:r>
              <a:rPr lang="de-DE" dirty="0"/>
              <a:t>	Deutsches </a:t>
            </a:r>
          </a:p>
          <a:p>
            <a:pPr>
              <a:lnSpc>
                <a:spcPct val="120000"/>
              </a:lnSpc>
            </a:pPr>
            <a:r>
              <a:rPr lang="de-DE" dirty="0"/>
              <a:t>Elektronen-Synchrotron</a:t>
            </a:r>
          </a:p>
          <a:p>
            <a:pPr>
              <a:lnSpc>
                <a:spcPct val="120000"/>
              </a:lnSpc>
            </a:pPr>
            <a:endParaRPr lang="de-DE" dirty="0"/>
          </a:p>
          <a:p>
            <a:pPr>
              <a:lnSpc>
                <a:spcPct val="120000"/>
              </a:lnSpc>
            </a:pPr>
            <a:r>
              <a:rPr lang="de-DE" dirty="0"/>
              <a:t>www.desy.de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79C784CF-EB19-427C-881F-56D046C308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891" y="4516739"/>
            <a:ext cx="5148821" cy="189993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/>
            </a:lvl1pPr>
            <a:lvl2pPr marL="361950" indent="0">
              <a:buNone/>
              <a:defRPr/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AB8417E-CE80-46AF-BDBE-973CD82160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79" y="4587296"/>
            <a:ext cx="598825" cy="185118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D6208AE7-A6A8-4431-825C-65651D6D0681}"/>
              </a:ext>
            </a:extLst>
          </p:cNvPr>
          <p:cNvSpPr/>
          <p:nvPr userDrawn="1"/>
        </p:nvSpPr>
        <p:spPr>
          <a:xfrm>
            <a:off x="395288" y="3980131"/>
            <a:ext cx="4572000" cy="37310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b="1" dirty="0"/>
              <a:t>Contact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84F74FCF-4724-4E09-A6C9-6E5D769F8D96}"/>
              </a:ext>
            </a:extLst>
          </p:cNvPr>
          <p:cNvSpPr/>
          <p:nvPr userDrawn="1"/>
        </p:nvSpPr>
        <p:spPr>
          <a:xfrm>
            <a:off x="395288" y="4516739"/>
            <a:ext cx="2700548" cy="189993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20000"/>
              </a:lnSpc>
              <a:tabLst>
                <a:tab pos="715963" algn="l"/>
              </a:tabLst>
            </a:pPr>
            <a:r>
              <a:rPr lang="de-DE" dirty="0"/>
              <a:t>	Deutsches </a:t>
            </a:r>
          </a:p>
          <a:p>
            <a:pPr>
              <a:lnSpc>
                <a:spcPct val="120000"/>
              </a:lnSpc>
            </a:pPr>
            <a:r>
              <a:rPr lang="de-DE" dirty="0"/>
              <a:t>Elektronen-Synchrotron</a:t>
            </a:r>
          </a:p>
          <a:p>
            <a:pPr>
              <a:lnSpc>
                <a:spcPct val="120000"/>
              </a:lnSpc>
            </a:pPr>
            <a:endParaRPr lang="de-DE" dirty="0"/>
          </a:p>
          <a:p>
            <a:pPr>
              <a:lnSpc>
                <a:spcPct val="120000"/>
              </a:lnSpc>
            </a:pPr>
            <a:r>
              <a:rPr lang="de-DE" dirty="0"/>
              <a:t>www.desy.de</a:t>
            </a:r>
          </a:p>
        </p:txBody>
      </p:sp>
    </p:spTree>
    <p:extLst>
      <p:ext uri="{BB962C8B-B14F-4D97-AF65-F5344CB8AC3E}">
        <p14:creationId xmlns:p14="http://schemas.microsoft.com/office/powerpoint/2010/main" val="4142077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406427"/>
            <a:ext cx="3708400" cy="501024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noProof="0" dirty="0"/>
              <a:t>Mastertextformat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Single Mode Structures as an Alternative for the PETRA IV High Harmonics RF System, Hülsmann Peter, October 12.2022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59263" y="1406427"/>
            <a:ext cx="3673475" cy="5010249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8075612" y="1406427"/>
            <a:ext cx="3708399" cy="5010249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34802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Single Mode Structures as an Alternative for the PETRA IV High Harmonics RF System, Hülsmann Peter, October 12.2022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167437" y="1449389"/>
            <a:ext cx="5616576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6167438" y="4005263"/>
            <a:ext cx="5616576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71160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Single Mode Structures as an Alternative for the PETRA IV High Harmonics RF System, Hülsmann Peter, October 12.2022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2E8BFC49-6C4E-4A78-A7A9-0AB60943F6F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67438" y="1449388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6B2B23C8-8ABC-4DC4-A6B8-3AA482F3414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67438" y="4005263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878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406427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1578" y="6580800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Single Mode Structures as an Alternative for the PETRA IV High Harmonics RF System, Hülsmann Peter, October 12.2022</a:t>
            </a:r>
            <a:endParaRPr lang="en-US" dirty="0"/>
          </a:p>
        </p:txBody>
      </p:sp>
      <p:sp>
        <p:nvSpPr>
          <p:cNvPr id="14" name="Textfeld 13"/>
          <p:cNvSpPr txBox="1"/>
          <p:nvPr userDrawn="1"/>
        </p:nvSpPr>
        <p:spPr>
          <a:xfrm>
            <a:off x="10848528" y="6580800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000" b="1" noProof="0" dirty="0"/>
              <a:t>Page </a:t>
            </a:r>
            <a:fld id="{0427E4B2-AC28-443E-BE04-5CD55098A90B}" type="slidenum">
              <a:rPr lang="en-US" sz="1000" b="1" noProof="0" smtClean="0"/>
              <a:pPr algn="r"/>
              <a:t>‹Nr.›</a:t>
            </a:fld>
            <a:endParaRPr lang="en-US" sz="1000" b="1" noProof="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7829311-53B7-4C59-9288-3343CCC381FC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12" y="6614019"/>
            <a:ext cx="325552" cy="10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9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72" r:id="rId3"/>
    <p:sldLayoutId id="2147483680" r:id="rId4"/>
    <p:sldLayoutId id="2147483662" r:id="rId5"/>
    <p:sldLayoutId id="2147483668" r:id="rId6"/>
    <p:sldLayoutId id="2147483673" r:id="rId7"/>
    <p:sldLayoutId id="2147483670" r:id="rId8"/>
    <p:sldLayoutId id="2147483678" r:id="rId9"/>
    <p:sldLayoutId id="2147483674" r:id="rId10"/>
    <p:sldLayoutId id="2147483679" r:id="rId11"/>
    <p:sldLayoutId id="2147483675" r:id="rId12"/>
    <p:sldLayoutId id="2147483669" r:id="rId13"/>
    <p:sldLayoutId id="2147483676" r:id="rId14"/>
    <p:sldLayoutId id="2147483677" r:id="rId15"/>
    <p:sldLayoutId id="2147483666" r:id="rId16"/>
    <p:sldLayoutId id="2147483667" r:id="rId17"/>
    <p:sldLayoutId id="2147483681" r:id="rId18"/>
    <p:sldLayoutId id="2147483706" r:id="rId19"/>
    <p:sldLayoutId id="2147483707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>
          <a:tab pos="3619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13" userDrawn="1">
          <p15:clr>
            <a:srgbClr val="F26B43"/>
          </p15:clr>
        </p15:guide>
        <p15:guide id="2" pos="3885" userDrawn="1">
          <p15:clr>
            <a:srgbClr val="F26B43"/>
          </p15:clr>
        </p15:guide>
        <p15:guide id="3" pos="3795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pos="257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2432" userDrawn="1">
          <p15:clr>
            <a:srgbClr val="F26B43"/>
          </p15:clr>
        </p15:guide>
        <p15:guide id="8" orient="horz" pos="2523" userDrawn="1">
          <p15:clr>
            <a:srgbClr val="F26B43"/>
          </p15:clr>
        </p15:guide>
        <p15:guide id="9" pos="2593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4997" userDrawn="1">
          <p15:clr>
            <a:srgbClr val="F26B43"/>
          </p15:clr>
        </p15:guide>
        <p15:guide id="12" pos="508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BA61BAA-9A15-4587-82C0-C485F76B6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467C532-9254-419F-A972-7610392A66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3ADCB55-AC5A-485C-8BCF-EDC5DC9B31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3C7CE16-76DD-4AFA-B1A8-F8287D5F66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Single Mode Structures as an Alternative for the PETRA IV High Harmonics RF System, Hülsmann Peter, October 12.2022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76DB00F-873D-43E3-BC42-98127851EC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71B629-492B-49C8-9B94-8F279CFE77A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033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2EA9D8E-47E2-46E7-814F-0E2BC86C7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EC0582C-10A2-4AE9-86DC-931BE55417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82B8794-771E-455F-A1F0-3F4F70A92D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02F15DD-BB57-4031-A938-84A8A89215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Single Mode Structures as an Alternative for the PETRA IV High Harmonics RF System, Hülsmann Peter, October 12.2022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04910E2-89EB-4F0E-BB1A-87F4A2C554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5801F-46DA-491F-BAB5-50AA4995648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09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406427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1578" y="6580800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Single Mode Structures as an Alternative for the PETRA IV High Harmonics RF System, Hülsmann Peter, October 12.2022</a:t>
            </a:r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>
            <a:off x="10848528" y="6580800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000" b="1" noProof="0" dirty="0"/>
              <a:t>Page </a:t>
            </a:r>
            <a:fld id="{0427E4B2-AC28-443E-BE04-5CD55098A90B}" type="slidenum">
              <a:rPr lang="en-US" sz="1000" b="1" noProof="0" smtClean="0"/>
              <a:pPr algn="r"/>
              <a:t>‹Nr.›</a:t>
            </a:fld>
            <a:endParaRPr lang="en-US" sz="1000" b="1" noProof="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7829311-53B7-4C59-9288-3343CCC381F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112" y="6614019"/>
            <a:ext cx="325552" cy="10063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D7929EE-BCAB-4386-9EE9-A399C19032CB}"/>
              </a:ext>
            </a:extLst>
          </p:cNvPr>
          <p:cNvSpPr txBox="1"/>
          <p:nvPr userDrawn="1"/>
        </p:nvSpPr>
        <p:spPr>
          <a:xfrm>
            <a:off x="10848528" y="6580800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000" b="1" noProof="0" dirty="0"/>
              <a:t>Page </a:t>
            </a:r>
            <a:fld id="{0427E4B2-AC28-443E-BE04-5CD55098A90B}" type="slidenum">
              <a:rPr lang="en-US" sz="1000" b="1" noProof="0" smtClean="0"/>
              <a:pPr algn="r"/>
              <a:t>‹Nr.›</a:t>
            </a:fld>
            <a:endParaRPr lang="en-US" sz="1000" b="1" noProof="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F05ABF5-4790-4448-8D89-8108E6BBE911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12" y="6614019"/>
            <a:ext cx="325552" cy="10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518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>
          <a:tab pos="3619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3" orient="horz" pos="913" userDrawn="1">
          <p15:clr>
            <a:srgbClr val="F26B43"/>
          </p15:clr>
        </p15:guide>
        <p15:guide id="14" pos="3885" userDrawn="1">
          <p15:clr>
            <a:srgbClr val="F26B43"/>
          </p15:clr>
        </p15:guide>
        <p15:guide id="15" pos="3795" userDrawn="1">
          <p15:clr>
            <a:srgbClr val="F26B43"/>
          </p15:clr>
        </p15:guide>
        <p15:guide id="16" pos="7423" userDrawn="1">
          <p15:clr>
            <a:srgbClr val="F26B43"/>
          </p15:clr>
        </p15:guide>
        <p15:guide id="17" pos="257" userDrawn="1">
          <p15:clr>
            <a:srgbClr val="F26B43"/>
          </p15:clr>
        </p15:guide>
        <p15:guide id="18" orient="horz" pos="4042" userDrawn="1">
          <p15:clr>
            <a:srgbClr val="F26B43"/>
          </p15:clr>
        </p15:guide>
        <p15:guide id="19" orient="horz" pos="2432" userDrawn="1">
          <p15:clr>
            <a:srgbClr val="F26B43"/>
          </p15:clr>
        </p15:guide>
        <p15:guide id="20" orient="horz" pos="2523" userDrawn="1">
          <p15:clr>
            <a:srgbClr val="F26B43"/>
          </p15:clr>
        </p15:guide>
        <p15:guide id="21" pos="2593" userDrawn="1">
          <p15:clr>
            <a:srgbClr val="F26B43"/>
          </p15:clr>
        </p15:guide>
        <p15:guide id="22" pos="2683" userDrawn="1">
          <p15:clr>
            <a:srgbClr val="F26B43"/>
          </p15:clr>
        </p15:guide>
        <p15:guide id="23" pos="4997" userDrawn="1">
          <p15:clr>
            <a:srgbClr val="F26B43"/>
          </p15:clr>
        </p15:guide>
        <p15:guide id="24" pos="508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1.png"/><Relationship Id="rId7" Type="http://schemas.openxmlformats.org/officeDocument/2006/relationships/image" Target="../media/image36.png"/><Relationship Id="rId12" Type="http://schemas.openxmlformats.org/officeDocument/2006/relationships/image" Target="../media/image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2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48.emf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6.png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12191997" cy="3428999"/>
          </a:xfr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78000" y="1440000"/>
            <a:ext cx="11376025" cy="1099777"/>
          </a:xfrm>
        </p:spPr>
        <p:txBody>
          <a:bodyPr/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PETRA-IV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32000" y="2484000"/>
            <a:ext cx="11376025" cy="889339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Single Mode Structures, optional 3rd harmonic-cavity</a:t>
            </a:r>
          </a:p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HarmonLip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2022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432000" y="4104000"/>
            <a:ext cx="11369548" cy="700373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Peter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Hülsmann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– DESY - MHF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Lund, October 12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2022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" y="540000"/>
            <a:ext cx="234446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9679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8670ED4-818A-A9EA-C14A-1F0E1E1BF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Single Mode Structures as an Alternative for the PETRA IV High Harmonics RF System, Hülsmann Peter, October 12.2022</a:t>
            </a:r>
          </a:p>
        </p:txBody>
      </p:sp>
      <p:sp>
        <p:nvSpPr>
          <p:cNvPr id="147" name="Rechteck 146">
            <a:extLst>
              <a:ext uri="{FF2B5EF4-FFF2-40B4-BE49-F238E27FC236}">
                <a16:creationId xmlns:a16="http://schemas.microsoft.com/office/drawing/2014/main" id="{D5D520C0-1957-61F9-ECBE-6D156E22DBA4}"/>
              </a:ext>
            </a:extLst>
          </p:cNvPr>
          <p:cNvSpPr/>
          <p:nvPr/>
        </p:nvSpPr>
        <p:spPr>
          <a:xfrm>
            <a:off x="407369" y="5517232"/>
            <a:ext cx="64087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>
                <a:latin typeface="Calibri" panose="020F0502020204030204" pitchFamily="34" charset="0"/>
                <a:cs typeface="Calibri" panose="020F0502020204030204" pitchFamily="34" charset="0"/>
              </a:rPr>
              <a:t>Fig. 12:</a:t>
            </a:r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 The choke mode cavity with all its dimensions, including the high power coupler, tuner plunger and SiC-damper ring, after the optimization procedure with MWS-CST(Picture: S. Karau (DESY MHF))</a:t>
            </a:r>
          </a:p>
        </p:txBody>
      </p:sp>
      <p:sp>
        <p:nvSpPr>
          <p:cNvPr id="148" name="Titel 1">
            <a:extLst>
              <a:ext uri="{FF2B5EF4-FFF2-40B4-BE49-F238E27FC236}">
                <a16:creationId xmlns:a16="http://schemas.microsoft.com/office/drawing/2014/main" id="{3C9CD025-F24C-A7EB-CE79-A576CF4BE931}"/>
              </a:ext>
            </a:extLst>
          </p:cNvPr>
          <p:cNvSpPr txBox="1">
            <a:spLocks/>
          </p:cNvSpPr>
          <p:nvPr/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149" name="Titel 1">
            <a:extLst>
              <a:ext uri="{FF2B5EF4-FFF2-40B4-BE49-F238E27FC236}">
                <a16:creationId xmlns:a16="http://schemas.microsoft.com/office/drawing/2014/main" id="{7A81682E-5089-6697-C56D-7E6A5B5BFB67}"/>
              </a:ext>
            </a:extLst>
          </p:cNvPr>
          <p:cNvSpPr txBox="1">
            <a:spLocks/>
          </p:cNvSpPr>
          <p:nvPr/>
        </p:nvSpPr>
        <p:spPr>
          <a:xfrm>
            <a:off x="462537" y="354268"/>
            <a:ext cx="7577679" cy="4510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3.2 Final cavity design and parameters</a:t>
            </a:r>
          </a:p>
        </p:txBody>
      </p:sp>
      <p:graphicFrame>
        <p:nvGraphicFramePr>
          <p:cNvPr id="150" name="Tabelle 149">
            <a:extLst>
              <a:ext uri="{FF2B5EF4-FFF2-40B4-BE49-F238E27FC236}">
                <a16:creationId xmlns:a16="http://schemas.microsoft.com/office/drawing/2014/main" id="{5A356AF5-85F5-C990-BF34-87ADDD2438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9872758"/>
              </p:ext>
            </p:extLst>
          </p:nvPr>
        </p:nvGraphicFramePr>
        <p:xfrm>
          <a:off x="6971221" y="1629528"/>
          <a:ext cx="4313824" cy="17274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97600">
                  <a:extLst>
                    <a:ext uri="{9D8B030D-6E8A-4147-A177-3AD203B41FA5}">
                      <a16:colId xmlns:a16="http://schemas.microsoft.com/office/drawing/2014/main" val="4105186557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1885527769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3249129608"/>
                    </a:ext>
                  </a:extLst>
                </a:gridCol>
              </a:tblGrid>
              <a:tr h="1816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frequency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17" marR="11421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f</a:t>
                      </a:r>
                      <a:r>
                        <a:rPr lang="en-US" sz="1800" baseline="-25000">
                          <a:effectLst/>
                        </a:rPr>
                        <a:t>0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17" marR="11421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1,5GHz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17" marR="114217" marT="0" marB="0" anchor="ctr"/>
                </a:tc>
                <a:extLst>
                  <a:ext uri="{0D108BD9-81ED-4DB2-BD59-A6C34878D82A}">
                    <a16:rowId xmlns:a16="http://schemas.microsoft.com/office/drawing/2014/main" val="1940535280"/>
                  </a:ext>
                </a:extLst>
              </a:tr>
              <a:tr h="5825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shunt impedance (CST)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17" marR="11421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R</a:t>
                      </a:r>
                      <a:r>
                        <a:rPr lang="en-US" sz="1800" baseline="-25000">
                          <a:effectLst/>
                        </a:rPr>
                        <a:t>S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17" marR="11421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1,7 M</a:t>
                      </a:r>
                      <a:r>
                        <a:rPr lang="en-US" sz="1800" dirty="0">
                          <a:effectLst/>
                          <a:latin typeface="Symbol" panose="05050102010706020507" pitchFamily="18" charset="2"/>
                        </a:rPr>
                        <a:t>W</a:t>
                      </a:r>
                      <a:endParaRPr lang="de-DE" sz="1800" dirty="0">
                        <a:effectLst/>
                        <a:latin typeface="Symbol" panose="05050102010706020507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17" marR="114217" marT="0" marB="0" anchor="ctr"/>
                </a:tc>
                <a:extLst>
                  <a:ext uri="{0D108BD9-81ED-4DB2-BD59-A6C34878D82A}">
                    <a16:rowId xmlns:a16="http://schemas.microsoft.com/office/drawing/2014/main" val="3322935261"/>
                  </a:ext>
                </a:extLst>
              </a:tr>
              <a:tr h="5825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unloaded quality factor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17" marR="11421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Q</a:t>
                      </a:r>
                      <a:r>
                        <a:rPr lang="en-US" sz="1800" baseline="-25000">
                          <a:effectLst/>
                        </a:rPr>
                        <a:t>0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17" marR="11421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19.000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17" marR="114217" marT="0" marB="0" anchor="ctr"/>
                </a:tc>
                <a:extLst>
                  <a:ext uri="{0D108BD9-81ED-4DB2-BD59-A6C34878D82A}">
                    <a16:rowId xmlns:a16="http://schemas.microsoft.com/office/drawing/2014/main" val="3566926941"/>
                  </a:ext>
                </a:extLst>
              </a:tr>
              <a:tr h="2837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17" marR="11421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R</a:t>
                      </a:r>
                      <a:r>
                        <a:rPr lang="en-US" sz="1800" baseline="-25000" dirty="0">
                          <a:effectLst/>
                        </a:rPr>
                        <a:t>S</a:t>
                      </a:r>
                      <a:r>
                        <a:rPr lang="en-US" sz="1800" dirty="0">
                          <a:effectLst/>
                        </a:rPr>
                        <a:t>/Q</a:t>
                      </a:r>
                      <a:r>
                        <a:rPr lang="en-US" sz="1800" baseline="-25000" dirty="0">
                          <a:effectLst/>
                        </a:rPr>
                        <a:t>0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17" marR="11421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Symbol" panose="05050102010706020507" pitchFamily="18" charset="2"/>
                        </a:rPr>
                        <a:t>88W</a:t>
                      </a:r>
                      <a:endParaRPr lang="de-DE" sz="1800" dirty="0">
                        <a:effectLst/>
                        <a:latin typeface="Symbol" panose="05050102010706020507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17" marR="114217" marT="0" marB="0" anchor="ctr"/>
                </a:tc>
                <a:extLst>
                  <a:ext uri="{0D108BD9-81ED-4DB2-BD59-A6C34878D82A}">
                    <a16:rowId xmlns:a16="http://schemas.microsoft.com/office/drawing/2014/main" val="1907137846"/>
                  </a:ext>
                </a:extLst>
              </a:tr>
            </a:tbl>
          </a:graphicData>
        </a:graphic>
      </p:graphicFrame>
      <p:graphicFrame>
        <p:nvGraphicFramePr>
          <p:cNvPr id="151" name="Tabelle 150">
            <a:extLst>
              <a:ext uri="{FF2B5EF4-FFF2-40B4-BE49-F238E27FC236}">
                <a16:creationId xmlns:a16="http://schemas.microsoft.com/office/drawing/2014/main" id="{EB729058-0726-D849-108C-5466ABF341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7367731"/>
              </p:ext>
            </p:extLst>
          </p:nvPr>
        </p:nvGraphicFramePr>
        <p:xfrm>
          <a:off x="6960096" y="4005792"/>
          <a:ext cx="4313824" cy="17274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97600">
                  <a:extLst>
                    <a:ext uri="{9D8B030D-6E8A-4147-A177-3AD203B41FA5}">
                      <a16:colId xmlns:a16="http://schemas.microsoft.com/office/drawing/2014/main" val="4105186557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1885527769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3249129608"/>
                    </a:ext>
                  </a:extLst>
                </a:gridCol>
              </a:tblGrid>
              <a:tr h="1816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frequency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17" marR="11421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f</a:t>
                      </a:r>
                      <a:r>
                        <a:rPr lang="en-US" sz="1800" baseline="-25000">
                          <a:effectLst/>
                        </a:rPr>
                        <a:t>0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17" marR="11421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1,5GHz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17" marR="114217" marT="0" marB="0" anchor="ctr"/>
                </a:tc>
                <a:extLst>
                  <a:ext uri="{0D108BD9-81ED-4DB2-BD59-A6C34878D82A}">
                    <a16:rowId xmlns:a16="http://schemas.microsoft.com/office/drawing/2014/main" val="1940535280"/>
                  </a:ext>
                </a:extLst>
              </a:tr>
              <a:tr h="5825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shunt impedance (CST)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17" marR="11421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R</a:t>
                      </a:r>
                      <a:r>
                        <a:rPr lang="en-US" sz="1800" baseline="-25000">
                          <a:effectLst/>
                        </a:rPr>
                        <a:t>S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17" marR="11421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1,5 M</a:t>
                      </a:r>
                      <a:r>
                        <a:rPr lang="en-US" sz="1800" dirty="0">
                          <a:effectLst/>
                          <a:latin typeface="Symbol" panose="05050102010706020507" pitchFamily="18" charset="2"/>
                        </a:rPr>
                        <a:t>W</a:t>
                      </a:r>
                      <a:endParaRPr lang="de-DE" sz="1800" dirty="0">
                        <a:effectLst/>
                        <a:latin typeface="Symbol" panose="05050102010706020507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17" marR="114217" marT="0" marB="0" anchor="ctr"/>
                </a:tc>
                <a:extLst>
                  <a:ext uri="{0D108BD9-81ED-4DB2-BD59-A6C34878D82A}">
                    <a16:rowId xmlns:a16="http://schemas.microsoft.com/office/drawing/2014/main" val="3322935261"/>
                  </a:ext>
                </a:extLst>
              </a:tr>
              <a:tr h="5825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unloaded quality factor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17" marR="11421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Q</a:t>
                      </a:r>
                      <a:r>
                        <a:rPr lang="en-US" sz="1800" baseline="-25000">
                          <a:effectLst/>
                        </a:rPr>
                        <a:t>0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17" marR="11421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17.000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17" marR="114217" marT="0" marB="0" anchor="ctr"/>
                </a:tc>
                <a:extLst>
                  <a:ext uri="{0D108BD9-81ED-4DB2-BD59-A6C34878D82A}">
                    <a16:rowId xmlns:a16="http://schemas.microsoft.com/office/drawing/2014/main" val="3566926941"/>
                  </a:ext>
                </a:extLst>
              </a:tr>
              <a:tr h="2837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17" marR="11421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R</a:t>
                      </a:r>
                      <a:r>
                        <a:rPr lang="en-US" sz="1800" baseline="-25000" dirty="0">
                          <a:effectLst/>
                        </a:rPr>
                        <a:t>S</a:t>
                      </a:r>
                      <a:r>
                        <a:rPr lang="en-US" sz="1800" dirty="0">
                          <a:effectLst/>
                        </a:rPr>
                        <a:t>/Q</a:t>
                      </a:r>
                      <a:r>
                        <a:rPr lang="en-US" sz="1800" baseline="-25000" dirty="0">
                          <a:effectLst/>
                        </a:rPr>
                        <a:t>0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17" marR="11421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Symbol" panose="05050102010706020507" pitchFamily="18" charset="2"/>
                        </a:rPr>
                        <a:t>88W</a:t>
                      </a:r>
                      <a:endParaRPr lang="de-DE" sz="1800" dirty="0">
                        <a:effectLst/>
                        <a:latin typeface="Symbol" panose="05050102010706020507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17" marR="114217" marT="0" marB="0" anchor="ctr"/>
                </a:tc>
                <a:extLst>
                  <a:ext uri="{0D108BD9-81ED-4DB2-BD59-A6C34878D82A}">
                    <a16:rowId xmlns:a16="http://schemas.microsoft.com/office/drawing/2014/main" val="1907137846"/>
                  </a:ext>
                </a:extLst>
              </a:tr>
            </a:tbl>
          </a:graphicData>
        </a:graphic>
      </p:graphicFrame>
      <p:sp>
        <p:nvSpPr>
          <p:cNvPr id="3" name="Rechteck 2">
            <a:extLst>
              <a:ext uri="{FF2B5EF4-FFF2-40B4-BE49-F238E27FC236}">
                <a16:creationId xmlns:a16="http://schemas.microsoft.com/office/drawing/2014/main" id="{3880C4E3-5B11-1E24-861F-481638BC99D2}"/>
              </a:ext>
            </a:extLst>
          </p:cNvPr>
          <p:cNvSpPr/>
          <p:nvPr/>
        </p:nvSpPr>
        <p:spPr>
          <a:xfrm>
            <a:off x="6946984" y="3348281"/>
            <a:ext cx="4313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Tab. 1: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Key-parameters of our optimized choke mode cavity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2B25D8BD-F23B-598E-9A7A-EC1A6506601F}"/>
              </a:ext>
            </a:extLst>
          </p:cNvPr>
          <p:cNvSpPr/>
          <p:nvPr/>
        </p:nvSpPr>
        <p:spPr>
          <a:xfrm>
            <a:off x="6960096" y="5733256"/>
            <a:ext cx="43138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Tab. 2: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Key-parameters of the ALBA-HH-cavity</a:t>
            </a:r>
          </a:p>
        </p:txBody>
      </p:sp>
      <p:pic>
        <p:nvPicPr>
          <p:cNvPr id="152" name="Grafik 151">
            <a:extLst>
              <a:ext uri="{FF2B5EF4-FFF2-40B4-BE49-F238E27FC236}">
                <a16:creationId xmlns:a16="http://schemas.microsoft.com/office/drawing/2014/main" id="{1ACCC5FB-E712-4062-A293-3D1E83B277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360" y="332656"/>
            <a:ext cx="2520000" cy="916751"/>
          </a:xfrm>
          <a:prstGeom prst="rect">
            <a:avLst/>
          </a:prstGeom>
        </p:spPr>
      </p:pic>
      <p:pic>
        <p:nvPicPr>
          <p:cNvPr id="5" name="Picture 284">
            <a:extLst>
              <a:ext uri="{FF2B5EF4-FFF2-40B4-BE49-F238E27FC236}">
                <a16:creationId xmlns:a16="http://schemas.microsoft.com/office/drawing/2014/main" id="{CDADC89E-E5DD-4755-BFF0-CB43EDA5A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1839" y="3631512"/>
            <a:ext cx="2346008" cy="1321606"/>
          </a:xfrm>
          <a:prstGeom prst="rect">
            <a:avLst/>
          </a:prstGeom>
        </p:spPr>
      </p:pic>
      <p:pic>
        <p:nvPicPr>
          <p:cNvPr id="6" name="Picture 138">
            <a:extLst>
              <a:ext uri="{FF2B5EF4-FFF2-40B4-BE49-F238E27FC236}">
                <a16:creationId xmlns:a16="http://schemas.microsoft.com/office/drawing/2014/main" id="{A81F1F90-0F27-FE12-89DD-BD9CEA0A0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859190" y="1639670"/>
            <a:ext cx="2468880" cy="862965"/>
          </a:xfrm>
          <a:prstGeom prst="rect">
            <a:avLst/>
          </a:prstGeom>
          <a:ln w="6350">
            <a:solidFill>
              <a:srgbClr val="C00000"/>
            </a:solidFill>
          </a:ln>
        </p:spPr>
      </p:pic>
      <p:pic>
        <p:nvPicPr>
          <p:cNvPr id="7" name="Picture 139">
            <a:extLst>
              <a:ext uri="{FF2B5EF4-FFF2-40B4-BE49-F238E27FC236}">
                <a16:creationId xmlns:a16="http://schemas.microsoft.com/office/drawing/2014/main" id="{C1EC4A77-5F56-CA29-6A4D-1E590F20F6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2540177" y="1644432"/>
            <a:ext cx="2468880" cy="862965"/>
          </a:xfrm>
          <a:prstGeom prst="rect">
            <a:avLst/>
          </a:prstGeom>
          <a:ln w="6350">
            <a:solidFill>
              <a:srgbClr val="C00000"/>
            </a:solidFill>
          </a:ln>
        </p:spPr>
      </p:pic>
      <p:sp>
        <p:nvSpPr>
          <p:cNvPr id="8" name="Oval 140">
            <a:extLst>
              <a:ext uri="{FF2B5EF4-FFF2-40B4-BE49-F238E27FC236}">
                <a16:creationId xmlns:a16="http://schemas.microsoft.com/office/drawing/2014/main" id="{ADA12F22-EA10-DAA5-76FB-17808D6E086B}"/>
              </a:ext>
            </a:extLst>
          </p:cNvPr>
          <p:cNvSpPr/>
          <p:nvPr/>
        </p:nvSpPr>
        <p:spPr>
          <a:xfrm>
            <a:off x="4914097" y="3861642"/>
            <a:ext cx="397010" cy="823428"/>
          </a:xfrm>
          <a:prstGeom prst="ellipse">
            <a:avLst/>
          </a:prstGeom>
          <a:noFill/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cxnSp>
        <p:nvCxnSpPr>
          <p:cNvPr id="153" name="Straight Connector 141">
            <a:extLst>
              <a:ext uri="{FF2B5EF4-FFF2-40B4-BE49-F238E27FC236}">
                <a16:creationId xmlns:a16="http://schemas.microsoft.com/office/drawing/2014/main" id="{24823ED8-F6B5-FD24-45D6-F45025248767}"/>
              </a:ext>
            </a:extLst>
          </p:cNvPr>
          <p:cNvCxnSpPr>
            <a:cxnSpLocks/>
            <a:endCxn id="8" idx="6"/>
          </p:cNvCxnSpPr>
          <p:nvPr/>
        </p:nvCxnSpPr>
        <p:spPr>
          <a:xfrm flipH="1">
            <a:off x="5311107" y="3313741"/>
            <a:ext cx="217012" cy="959615"/>
          </a:xfrm>
          <a:prstGeom prst="line">
            <a:avLst/>
          </a:prstGeom>
          <a:ln w="63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42">
            <a:extLst>
              <a:ext uri="{FF2B5EF4-FFF2-40B4-BE49-F238E27FC236}">
                <a16:creationId xmlns:a16="http://schemas.microsoft.com/office/drawing/2014/main" id="{3F2936AC-243C-B80A-BEA1-F71EFC2FDED8}"/>
              </a:ext>
            </a:extLst>
          </p:cNvPr>
          <p:cNvCxnSpPr>
            <a:cxnSpLocks/>
            <a:endCxn id="8" idx="2"/>
          </p:cNvCxnSpPr>
          <p:nvPr/>
        </p:nvCxnSpPr>
        <p:spPr>
          <a:xfrm>
            <a:off x="4659141" y="3307534"/>
            <a:ext cx="254956" cy="965822"/>
          </a:xfrm>
          <a:prstGeom prst="line">
            <a:avLst/>
          </a:prstGeom>
          <a:ln w="63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80">
            <a:extLst>
              <a:ext uri="{FF2B5EF4-FFF2-40B4-BE49-F238E27FC236}">
                <a16:creationId xmlns:a16="http://schemas.microsoft.com/office/drawing/2014/main" id="{ABE9843D-4566-1C20-24D1-39CA41B129E5}"/>
              </a:ext>
            </a:extLst>
          </p:cNvPr>
          <p:cNvCxnSpPr>
            <a:cxnSpLocks/>
          </p:cNvCxnSpPr>
          <p:nvPr/>
        </p:nvCxnSpPr>
        <p:spPr>
          <a:xfrm>
            <a:off x="4535959" y="3462312"/>
            <a:ext cx="859556" cy="0"/>
          </a:xfrm>
          <a:prstGeom prst="straightConnector1">
            <a:avLst/>
          </a:prstGeom>
          <a:ln w="3175">
            <a:solidFill>
              <a:schemeClr val="tx1"/>
            </a:solidFill>
            <a:headEnd type="stealth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Box 82">
            <a:extLst>
              <a:ext uri="{FF2B5EF4-FFF2-40B4-BE49-F238E27FC236}">
                <a16:creationId xmlns:a16="http://schemas.microsoft.com/office/drawing/2014/main" id="{44727B77-B7A7-3A53-BD36-D241CAC573BB}"/>
              </a:ext>
            </a:extLst>
          </p:cNvPr>
          <p:cNvSpPr txBox="1"/>
          <p:nvPr/>
        </p:nvSpPr>
        <p:spPr>
          <a:xfrm>
            <a:off x="4738750" y="3420920"/>
            <a:ext cx="48156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/>
              <a:t>147.3</a:t>
            </a:r>
          </a:p>
        </p:txBody>
      </p:sp>
      <p:cxnSp>
        <p:nvCxnSpPr>
          <p:cNvPr id="157" name="Straight Connector 85">
            <a:extLst>
              <a:ext uri="{FF2B5EF4-FFF2-40B4-BE49-F238E27FC236}">
                <a16:creationId xmlns:a16="http://schemas.microsoft.com/office/drawing/2014/main" id="{6CB80C79-8F45-DF3F-1DE0-0B8903C7B7ED}"/>
              </a:ext>
            </a:extLst>
          </p:cNvPr>
          <p:cNvCxnSpPr>
            <a:cxnSpLocks/>
          </p:cNvCxnSpPr>
          <p:nvPr/>
        </p:nvCxnSpPr>
        <p:spPr>
          <a:xfrm flipV="1">
            <a:off x="5395513" y="3444927"/>
            <a:ext cx="0" cy="79812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85">
            <a:extLst>
              <a:ext uri="{FF2B5EF4-FFF2-40B4-BE49-F238E27FC236}">
                <a16:creationId xmlns:a16="http://schemas.microsoft.com/office/drawing/2014/main" id="{5618F481-8BF6-2802-4CF3-46CF9D39E6C1}"/>
              </a:ext>
            </a:extLst>
          </p:cNvPr>
          <p:cNvCxnSpPr>
            <a:cxnSpLocks/>
          </p:cNvCxnSpPr>
          <p:nvPr/>
        </p:nvCxnSpPr>
        <p:spPr>
          <a:xfrm flipV="1">
            <a:off x="4531513" y="3441429"/>
            <a:ext cx="0" cy="79812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85">
            <a:extLst>
              <a:ext uri="{FF2B5EF4-FFF2-40B4-BE49-F238E27FC236}">
                <a16:creationId xmlns:a16="http://schemas.microsoft.com/office/drawing/2014/main" id="{C341D120-B897-D889-490C-600F461587DB}"/>
              </a:ext>
            </a:extLst>
          </p:cNvPr>
          <p:cNvCxnSpPr>
            <a:cxnSpLocks/>
          </p:cNvCxnSpPr>
          <p:nvPr/>
        </p:nvCxnSpPr>
        <p:spPr>
          <a:xfrm rot="5400000" flipH="1">
            <a:off x="4502534" y="4806936"/>
            <a:ext cx="6588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85">
            <a:extLst>
              <a:ext uri="{FF2B5EF4-FFF2-40B4-BE49-F238E27FC236}">
                <a16:creationId xmlns:a16="http://schemas.microsoft.com/office/drawing/2014/main" id="{B4D16D33-D54D-2392-B5D4-5A5E41B9F6AE}"/>
              </a:ext>
            </a:extLst>
          </p:cNvPr>
          <p:cNvCxnSpPr>
            <a:cxnSpLocks/>
          </p:cNvCxnSpPr>
          <p:nvPr/>
        </p:nvCxnSpPr>
        <p:spPr>
          <a:xfrm flipV="1">
            <a:off x="5096534" y="4843787"/>
            <a:ext cx="0" cy="288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80">
            <a:extLst>
              <a:ext uri="{FF2B5EF4-FFF2-40B4-BE49-F238E27FC236}">
                <a16:creationId xmlns:a16="http://schemas.microsoft.com/office/drawing/2014/main" id="{E1E5B3C0-CEEB-4EA4-8F59-EA07EB2FA55F}"/>
              </a:ext>
            </a:extLst>
          </p:cNvPr>
          <p:cNvCxnSpPr>
            <a:cxnSpLocks/>
          </p:cNvCxnSpPr>
          <p:nvPr/>
        </p:nvCxnSpPr>
        <p:spPr>
          <a:xfrm>
            <a:off x="4829460" y="5107199"/>
            <a:ext cx="264168" cy="2"/>
          </a:xfrm>
          <a:prstGeom prst="straightConnector1">
            <a:avLst/>
          </a:prstGeom>
          <a:ln w="3175">
            <a:solidFill>
              <a:schemeClr val="tx1"/>
            </a:solidFill>
            <a:headEnd type="stealth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TextBox 82">
            <a:extLst>
              <a:ext uri="{FF2B5EF4-FFF2-40B4-BE49-F238E27FC236}">
                <a16:creationId xmlns:a16="http://schemas.microsoft.com/office/drawing/2014/main" id="{3AB7F4BE-4275-FD0D-BC9A-309972E501AA}"/>
              </a:ext>
            </a:extLst>
          </p:cNvPr>
          <p:cNvSpPr txBox="1"/>
          <p:nvPr/>
        </p:nvSpPr>
        <p:spPr>
          <a:xfrm>
            <a:off x="4768171" y="5058475"/>
            <a:ext cx="38348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/>
              <a:t>46.0</a:t>
            </a:r>
          </a:p>
        </p:txBody>
      </p:sp>
      <p:cxnSp>
        <p:nvCxnSpPr>
          <p:cNvPr id="163" name="Straight Connector 85">
            <a:extLst>
              <a:ext uri="{FF2B5EF4-FFF2-40B4-BE49-F238E27FC236}">
                <a16:creationId xmlns:a16="http://schemas.microsoft.com/office/drawing/2014/main" id="{81330542-A1BF-0E01-C2B7-098A6F0A494A}"/>
              </a:ext>
            </a:extLst>
          </p:cNvPr>
          <p:cNvCxnSpPr>
            <a:cxnSpLocks/>
          </p:cNvCxnSpPr>
          <p:nvPr/>
        </p:nvCxnSpPr>
        <p:spPr>
          <a:xfrm rot="16200000" flipH="1">
            <a:off x="5721313" y="4154409"/>
            <a:ext cx="4752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80">
            <a:extLst>
              <a:ext uri="{FF2B5EF4-FFF2-40B4-BE49-F238E27FC236}">
                <a16:creationId xmlns:a16="http://schemas.microsoft.com/office/drawing/2014/main" id="{13541AAA-4703-5CD8-57F3-4F88607E3B7F}"/>
              </a:ext>
            </a:extLst>
          </p:cNvPr>
          <p:cNvCxnSpPr>
            <a:cxnSpLocks/>
          </p:cNvCxnSpPr>
          <p:nvPr/>
        </p:nvCxnSpPr>
        <p:spPr>
          <a:xfrm>
            <a:off x="4197787" y="4044741"/>
            <a:ext cx="111103" cy="1618"/>
          </a:xfrm>
          <a:prstGeom prst="straightConnector1">
            <a:avLst/>
          </a:prstGeom>
          <a:ln w="3175">
            <a:solidFill>
              <a:schemeClr val="tx1"/>
            </a:solidFill>
            <a:headEnd type="stealth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TextBox 82">
            <a:extLst>
              <a:ext uri="{FF2B5EF4-FFF2-40B4-BE49-F238E27FC236}">
                <a16:creationId xmlns:a16="http://schemas.microsoft.com/office/drawing/2014/main" id="{54BEF87C-B444-FFA9-F026-E277E3007056}"/>
              </a:ext>
            </a:extLst>
          </p:cNvPr>
          <p:cNvSpPr txBox="1"/>
          <p:nvPr/>
        </p:nvSpPr>
        <p:spPr>
          <a:xfrm>
            <a:off x="4027421" y="3868726"/>
            <a:ext cx="41660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/>
              <a:t>19.0</a:t>
            </a:r>
          </a:p>
        </p:txBody>
      </p:sp>
      <p:sp>
        <p:nvSpPr>
          <p:cNvPr id="166" name="TextBox 82">
            <a:extLst>
              <a:ext uri="{FF2B5EF4-FFF2-40B4-BE49-F238E27FC236}">
                <a16:creationId xmlns:a16="http://schemas.microsoft.com/office/drawing/2014/main" id="{B1730608-2DEE-49BD-BD63-EE285985C4BD}"/>
              </a:ext>
            </a:extLst>
          </p:cNvPr>
          <p:cNvSpPr txBox="1"/>
          <p:nvPr/>
        </p:nvSpPr>
        <p:spPr>
          <a:xfrm>
            <a:off x="4183922" y="3762540"/>
            <a:ext cx="44526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/>
              <a:t>37.45</a:t>
            </a:r>
          </a:p>
        </p:txBody>
      </p:sp>
      <p:cxnSp>
        <p:nvCxnSpPr>
          <p:cNvPr id="167" name="Straight Arrow Connector 80">
            <a:extLst>
              <a:ext uri="{FF2B5EF4-FFF2-40B4-BE49-F238E27FC236}">
                <a16:creationId xmlns:a16="http://schemas.microsoft.com/office/drawing/2014/main" id="{01630A8B-7285-1187-296D-2B446C3C3AB0}"/>
              </a:ext>
            </a:extLst>
          </p:cNvPr>
          <p:cNvCxnSpPr>
            <a:cxnSpLocks/>
          </p:cNvCxnSpPr>
          <p:nvPr/>
        </p:nvCxnSpPr>
        <p:spPr>
          <a:xfrm flipH="1" flipV="1">
            <a:off x="4307893" y="3929993"/>
            <a:ext cx="223200" cy="0"/>
          </a:xfrm>
          <a:prstGeom prst="straightConnector1">
            <a:avLst/>
          </a:prstGeom>
          <a:ln w="3175">
            <a:solidFill>
              <a:schemeClr val="tx1"/>
            </a:solidFill>
            <a:headEnd type="stealth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85">
            <a:extLst>
              <a:ext uri="{FF2B5EF4-FFF2-40B4-BE49-F238E27FC236}">
                <a16:creationId xmlns:a16="http://schemas.microsoft.com/office/drawing/2014/main" id="{B244E2C6-E770-6C49-E38E-D6D655D7DFEE}"/>
              </a:ext>
            </a:extLst>
          </p:cNvPr>
          <p:cNvCxnSpPr>
            <a:cxnSpLocks/>
          </p:cNvCxnSpPr>
          <p:nvPr/>
        </p:nvCxnSpPr>
        <p:spPr>
          <a:xfrm rot="5400000" flipH="1">
            <a:off x="4565713" y="3840491"/>
            <a:ext cx="522959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85">
            <a:extLst>
              <a:ext uri="{FF2B5EF4-FFF2-40B4-BE49-F238E27FC236}">
                <a16:creationId xmlns:a16="http://schemas.microsoft.com/office/drawing/2014/main" id="{0AB68858-72B4-B245-4920-DBF9AF4E145F}"/>
              </a:ext>
            </a:extLst>
          </p:cNvPr>
          <p:cNvCxnSpPr>
            <a:cxnSpLocks/>
          </p:cNvCxnSpPr>
          <p:nvPr/>
        </p:nvCxnSpPr>
        <p:spPr>
          <a:xfrm rot="5400000" flipH="1">
            <a:off x="4482913" y="3759323"/>
            <a:ext cx="443624" cy="243821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Arc 164">
            <a:extLst>
              <a:ext uri="{FF2B5EF4-FFF2-40B4-BE49-F238E27FC236}">
                <a16:creationId xmlns:a16="http://schemas.microsoft.com/office/drawing/2014/main" id="{95B97E1B-6976-68B9-6EAF-B4683A659EC2}"/>
              </a:ext>
            </a:extLst>
          </p:cNvPr>
          <p:cNvSpPr/>
          <p:nvPr/>
        </p:nvSpPr>
        <p:spPr>
          <a:xfrm rot="17839454">
            <a:off x="4595414" y="3610077"/>
            <a:ext cx="323405" cy="330768"/>
          </a:xfrm>
          <a:prstGeom prst="arc">
            <a:avLst/>
          </a:prstGeom>
          <a:ln w="3175">
            <a:solidFill>
              <a:schemeClr val="tx1"/>
            </a:solidFill>
            <a:headEnd type="stealth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TextBox 82">
            <a:extLst>
              <a:ext uri="{FF2B5EF4-FFF2-40B4-BE49-F238E27FC236}">
                <a16:creationId xmlns:a16="http://schemas.microsoft.com/office/drawing/2014/main" id="{529A4D16-4D62-9740-72E2-53752F4E5055}"/>
              </a:ext>
            </a:extLst>
          </p:cNvPr>
          <p:cNvSpPr txBox="1"/>
          <p:nvPr/>
        </p:nvSpPr>
        <p:spPr>
          <a:xfrm>
            <a:off x="4453607" y="3493250"/>
            <a:ext cx="41660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/>
              <a:t>30⁰</a:t>
            </a:r>
          </a:p>
        </p:txBody>
      </p:sp>
      <p:sp>
        <p:nvSpPr>
          <p:cNvPr id="172" name="TextBox 82">
            <a:extLst>
              <a:ext uri="{FF2B5EF4-FFF2-40B4-BE49-F238E27FC236}">
                <a16:creationId xmlns:a16="http://schemas.microsoft.com/office/drawing/2014/main" id="{4DEF2A93-9348-B19E-67C1-AD584215F804}"/>
              </a:ext>
            </a:extLst>
          </p:cNvPr>
          <p:cNvSpPr txBox="1"/>
          <p:nvPr/>
        </p:nvSpPr>
        <p:spPr>
          <a:xfrm rot="5400000">
            <a:off x="3203931" y="4574846"/>
            <a:ext cx="41660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/>
              <a:t>19.0</a:t>
            </a:r>
          </a:p>
        </p:txBody>
      </p:sp>
      <p:cxnSp>
        <p:nvCxnSpPr>
          <p:cNvPr id="173" name="Straight Arrow Connector 80">
            <a:extLst>
              <a:ext uri="{FF2B5EF4-FFF2-40B4-BE49-F238E27FC236}">
                <a16:creationId xmlns:a16="http://schemas.microsoft.com/office/drawing/2014/main" id="{6839AB58-6C67-BB86-CF5C-FCE96666DB33}"/>
              </a:ext>
            </a:extLst>
          </p:cNvPr>
          <p:cNvCxnSpPr>
            <a:cxnSpLocks/>
          </p:cNvCxnSpPr>
          <p:nvPr/>
        </p:nvCxnSpPr>
        <p:spPr>
          <a:xfrm>
            <a:off x="3413713" y="4451994"/>
            <a:ext cx="0" cy="116311"/>
          </a:xfrm>
          <a:prstGeom prst="straightConnector1">
            <a:avLst/>
          </a:prstGeom>
          <a:ln w="3175">
            <a:solidFill>
              <a:schemeClr val="tx1"/>
            </a:solidFill>
            <a:headEnd type="stealth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85">
            <a:extLst>
              <a:ext uri="{FF2B5EF4-FFF2-40B4-BE49-F238E27FC236}">
                <a16:creationId xmlns:a16="http://schemas.microsoft.com/office/drawing/2014/main" id="{AB486F5A-A65B-4955-4F0E-27E8B6EEB06C}"/>
              </a:ext>
            </a:extLst>
          </p:cNvPr>
          <p:cNvCxnSpPr>
            <a:cxnSpLocks/>
          </p:cNvCxnSpPr>
          <p:nvPr/>
        </p:nvCxnSpPr>
        <p:spPr>
          <a:xfrm>
            <a:off x="6134408" y="4562605"/>
            <a:ext cx="2700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85">
            <a:extLst>
              <a:ext uri="{FF2B5EF4-FFF2-40B4-BE49-F238E27FC236}">
                <a16:creationId xmlns:a16="http://schemas.microsoft.com/office/drawing/2014/main" id="{CA49FE4C-C8C3-EA3B-A580-E10279D8A2AF}"/>
              </a:ext>
            </a:extLst>
          </p:cNvPr>
          <p:cNvCxnSpPr>
            <a:cxnSpLocks/>
          </p:cNvCxnSpPr>
          <p:nvPr/>
        </p:nvCxnSpPr>
        <p:spPr>
          <a:xfrm rot="10800000">
            <a:off x="3239713" y="4016788"/>
            <a:ext cx="13860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85">
            <a:extLst>
              <a:ext uri="{FF2B5EF4-FFF2-40B4-BE49-F238E27FC236}">
                <a16:creationId xmlns:a16="http://schemas.microsoft.com/office/drawing/2014/main" id="{3CF4BE13-A3AD-643C-9B12-405583B9A75E}"/>
              </a:ext>
            </a:extLst>
          </p:cNvPr>
          <p:cNvCxnSpPr>
            <a:cxnSpLocks/>
          </p:cNvCxnSpPr>
          <p:nvPr/>
        </p:nvCxnSpPr>
        <p:spPr>
          <a:xfrm rot="10800000">
            <a:off x="3246493" y="4563594"/>
            <a:ext cx="5472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80">
            <a:extLst>
              <a:ext uri="{FF2B5EF4-FFF2-40B4-BE49-F238E27FC236}">
                <a16:creationId xmlns:a16="http://schemas.microsoft.com/office/drawing/2014/main" id="{62C6292B-2950-5576-52C1-DBC5ACCCE144}"/>
              </a:ext>
            </a:extLst>
          </p:cNvPr>
          <p:cNvCxnSpPr>
            <a:cxnSpLocks/>
          </p:cNvCxnSpPr>
          <p:nvPr/>
        </p:nvCxnSpPr>
        <p:spPr>
          <a:xfrm rot="-5400000">
            <a:off x="2988913" y="4291105"/>
            <a:ext cx="554400" cy="0"/>
          </a:xfrm>
          <a:prstGeom prst="straightConnector1">
            <a:avLst/>
          </a:prstGeom>
          <a:ln w="3175">
            <a:solidFill>
              <a:schemeClr val="tx1"/>
            </a:solidFill>
            <a:headEnd type="stealth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TextBox 82">
            <a:extLst>
              <a:ext uri="{FF2B5EF4-FFF2-40B4-BE49-F238E27FC236}">
                <a16:creationId xmlns:a16="http://schemas.microsoft.com/office/drawing/2014/main" id="{BD8C9ABD-BD5C-C6BA-4754-2609946D8680}"/>
              </a:ext>
            </a:extLst>
          </p:cNvPr>
          <p:cNvSpPr txBox="1"/>
          <p:nvPr/>
        </p:nvSpPr>
        <p:spPr>
          <a:xfrm rot="5400000">
            <a:off x="3002575" y="4214914"/>
            <a:ext cx="41660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/>
              <a:t>93.45</a:t>
            </a:r>
          </a:p>
        </p:txBody>
      </p:sp>
      <p:cxnSp>
        <p:nvCxnSpPr>
          <p:cNvPr id="179" name="Straight Arrow Connector 80">
            <a:extLst>
              <a:ext uri="{FF2B5EF4-FFF2-40B4-BE49-F238E27FC236}">
                <a16:creationId xmlns:a16="http://schemas.microsoft.com/office/drawing/2014/main" id="{9B16E1D7-45CA-63D7-BFB5-695525CD5004}"/>
              </a:ext>
            </a:extLst>
          </p:cNvPr>
          <p:cNvCxnSpPr>
            <a:cxnSpLocks/>
          </p:cNvCxnSpPr>
          <p:nvPr/>
        </p:nvCxnSpPr>
        <p:spPr>
          <a:xfrm>
            <a:off x="3790439" y="5370698"/>
            <a:ext cx="2346008" cy="0"/>
          </a:xfrm>
          <a:prstGeom prst="straightConnector1">
            <a:avLst/>
          </a:prstGeom>
          <a:ln w="3175">
            <a:solidFill>
              <a:schemeClr val="tx1"/>
            </a:solidFill>
            <a:headEnd type="stealth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85">
            <a:extLst>
              <a:ext uri="{FF2B5EF4-FFF2-40B4-BE49-F238E27FC236}">
                <a16:creationId xmlns:a16="http://schemas.microsoft.com/office/drawing/2014/main" id="{C049E7CB-C50B-0AE1-3575-2C502AE7E79F}"/>
              </a:ext>
            </a:extLst>
          </p:cNvPr>
          <p:cNvCxnSpPr>
            <a:cxnSpLocks/>
          </p:cNvCxnSpPr>
          <p:nvPr/>
        </p:nvCxnSpPr>
        <p:spPr>
          <a:xfrm flipV="1">
            <a:off x="3790439" y="4563975"/>
            <a:ext cx="0" cy="846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85">
            <a:extLst>
              <a:ext uri="{FF2B5EF4-FFF2-40B4-BE49-F238E27FC236}">
                <a16:creationId xmlns:a16="http://schemas.microsoft.com/office/drawing/2014/main" id="{3EAEA4BB-24A6-1D01-5F11-0FE3342ED575}"/>
              </a:ext>
            </a:extLst>
          </p:cNvPr>
          <p:cNvCxnSpPr>
            <a:cxnSpLocks/>
          </p:cNvCxnSpPr>
          <p:nvPr/>
        </p:nvCxnSpPr>
        <p:spPr>
          <a:xfrm rot="7020000" flipH="1">
            <a:off x="4500913" y="4673679"/>
            <a:ext cx="4500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Arc 180">
            <a:extLst>
              <a:ext uri="{FF2B5EF4-FFF2-40B4-BE49-F238E27FC236}">
                <a16:creationId xmlns:a16="http://schemas.microsoft.com/office/drawing/2014/main" id="{16754C84-F6E1-9AD2-AF6A-AAE85ABA9D94}"/>
              </a:ext>
            </a:extLst>
          </p:cNvPr>
          <p:cNvSpPr/>
          <p:nvPr/>
        </p:nvSpPr>
        <p:spPr>
          <a:xfrm rot="9266522">
            <a:off x="4646166" y="4648903"/>
            <a:ext cx="261382" cy="211641"/>
          </a:xfrm>
          <a:prstGeom prst="arc">
            <a:avLst>
              <a:gd name="adj1" fmla="val 15801986"/>
              <a:gd name="adj2" fmla="val 77260"/>
            </a:avLst>
          </a:prstGeom>
          <a:ln w="3175">
            <a:solidFill>
              <a:schemeClr val="tx1"/>
            </a:solidFill>
            <a:headEnd type="stealth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TextBox 82">
            <a:extLst>
              <a:ext uri="{FF2B5EF4-FFF2-40B4-BE49-F238E27FC236}">
                <a16:creationId xmlns:a16="http://schemas.microsoft.com/office/drawing/2014/main" id="{BC9F1C3A-04C5-CDA5-653B-C063C3AD03E8}"/>
              </a:ext>
            </a:extLst>
          </p:cNvPr>
          <p:cNvSpPr txBox="1"/>
          <p:nvPr/>
        </p:nvSpPr>
        <p:spPr>
          <a:xfrm>
            <a:off x="4512240" y="4829111"/>
            <a:ext cx="41660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/>
              <a:t>30⁰</a:t>
            </a:r>
          </a:p>
        </p:txBody>
      </p:sp>
      <p:cxnSp>
        <p:nvCxnSpPr>
          <p:cNvPr id="184" name="Straight Connector 85">
            <a:extLst>
              <a:ext uri="{FF2B5EF4-FFF2-40B4-BE49-F238E27FC236}">
                <a16:creationId xmlns:a16="http://schemas.microsoft.com/office/drawing/2014/main" id="{A4678D91-F89C-2459-FCB2-78C90900DB0F}"/>
              </a:ext>
            </a:extLst>
          </p:cNvPr>
          <p:cNvCxnSpPr>
            <a:cxnSpLocks/>
          </p:cNvCxnSpPr>
          <p:nvPr/>
        </p:nvCxnSpPr>
        <p:spPr>
          <a:xfrm rot="10800000" flipH="1">
            <a:off x="3659005" y="4470246"/>
            <a:ext cx="11700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Arrow Connector 80">
            <a:extLst>
              <a:ext uri="{FF2B5EF4-FFF2-40B4-BE49-F238E27FC236}">
                <a16:creationId xmlns:a16="http://schemas.microsoft.com/office/drawing/2014/main" id="{4FC03343-1392-D012-1BCB-00E8DEC284B8}"/>
              </a:ext>
            </a:extLst>
          </p:cNvPr>
          <p:cNvCxnSpPr>
            <a:cxnSpLocks/>
          </p:cNvCxnSpPr>
          <p:nvPr/>
        </p:nvCxnSpPr>
        <p:spPr>
          <a:xfrm rot="5400000">
            <a:off x="3642178" y="4605447"/>
            <a:ext cx="72000" cy="0"/>
          </a:xfrm>
          <a:prstGeom prst="straightConnector1">
            <a:avLst/>
          </a:prstGeom>
          <a:ln w="3175">
            <a:solidFill>
              <a:schemeClr val="tx1"/>
            </a:solidFill>
            <a:headEnd type="stealth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80">
            <a:extLst>
              <a:ext uri="{FF2B5EF4-FFF2-40B4-BE49-F238E27FC236}">
                <a16:creationId xmlns:a16="http://schemas.microsoft.com/office/drawing/2014/main" id="{8541BB93-CE32-A009-E147-27D826744DF2}"/>
              </a:ext>
            </a:extLst>
          </p:cNvPr>
          <p:cNvCxnSpPr>
            <a:cxnSpLocks/>
          </p:cNvCxnSpPr>
          <p:nvPr/>
        </p:nvCxnSpPr>
        <p:spPr>
          <a:xfrm>
            <a:off x="3678179" y="3936029"/>
            <a:ext cx="0" cy="72000"/>
          </a:xfrm>
          <a:prstGeom prst="straightConnector1">
            <a:avLst/>
          </a:prstGeom>
          <a:ln w="3175">
            <a:solidFill>
              <a:schemeClr val="tx1"/>
            </a:solidFill>
            <a:headEnd type="none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Arrow Connector 80">
            <a:extLst>
              <a:ext uri="{FF2B5EF4-FFF2-40B4-BE49-F238E27FC236}">
                <a16:creationId xmlns:a16="http://schemas.microsoft.com/office/drawing/2014/main" id="{DB1DF3B5-2F25-6BCE-68AD-049155DDD945}"/>
              </a:ext>
            </a:extLst>
          </p:cNvPr>
          <p:cNvCxnSpPr>
            <a:cxnSpLocks/>
          </p:cNvCxnSpPr>
          <p:nvPr/>
        </p:nvCxnSpPr>
        <p:spPr>
          <a:xfrm>
            <a:off x="3678179" y="4098943"/>
            <a:ext cx="0" cy="371303"/>
          </a:xfrm>
          <a:prstGeom prst="straightConnector1">
            <a:avLst/>
          </a:prstGeom>
          <a:ln w="3175">
            <a:solidFill>
              <a:schemeClr val="tx1"/>
            </a:solidFill>
            <a:headEnd type="stealth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80">
            <a:extLst>
              <a:ext uri="{FF2B5EF4-FFF2-40B4-BE49-F238E27FC236}">
                <a16:creationId xmlns:a16="http://schemas.microsoft.com/office/drawing/2014/main" id="{F6B31160-819C-93FB-0297-867A23D4E1E6}"/>
              </a:ext>
            </a:extLst>
          </p:cNvPr>
          <p:cNvCxnSpPr>
            <a:cxnSpLocks/>
          </p:cNvCxnSpPr>
          <p:nvPr/>
        </p:nvCxnSpPr>
        <p:spPr>
          <a:xfrm rot="10800000" flipV="1">
            <a:off x="3555843" y="4451408"/>
            <a:ext cx="0" cy="54000"/>
          </a:xfrm>
          <a:prstGeom prst="straightConnector1">
            <a:avLst/>
          </a:prstGeom>
          <a:ln w="3175">
            <a:solidFill>
              <a:schemeClr val="tx1"/>
            </a:solidFill>
            <a:headEnd type="none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Arrow Connector 80">
            <a:extLst>
              <a:ext uri="{FF2B5EF4-FFF2-40B4-BE49-F238E27FC236}">
                <a16:creationId xmlns:a16="http://schemas.microsoft.com/office/drawing/2014/main" id="{8BE4EDC2-A5A1-3FDE-9F67-E909DFA5201B}"/>
              </a:ext>
            </a:extLst>
          </p:cNvPr>
          <p:cNvCxnSpPr>
            <a:cxnSpLocks/>
          </p:cNvCxnSpPr>
          <p:nvPr/>
        </p:nvCxnSpPr>
        <p:spPr>
          <a:xfrm flipV="1">
            <a:off x="3555843" y="4561794"/>
            <a:ext cx="0" cy="54000"/>
          </a:xfrm>
          <a:prstGeom prst="straightConnector1">
            <a:avLst/>
          </a:prstGeom>
          <a:ln w="3175">
            <a:solidFill>
              <a:schemeClr val="tx1"/>
            </a:solidFill>
            <a:headEnd type="none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TextBox 82">
            <a:extLst>
              <a:ext uri="{FF2B5EF4-FFF2-40B4-BE49-F238E27FC236}">
                <a16:creationId xmlns:a16="http://schemas.microsoft.com/office/drawing/2014/main" id="{95DBBD9F-AD92-75BB-10BD-75D3CCC6D1B0}"/>
              </a:ext>
            </a:extLst>
          </p:cNvPr>
          <p:cNvSpPr txBox="1"/>
          <p:nvPr/>
        </p:nvSpPr>
        <p:spPr>
          <a:xfrm rot="5400000">
            <a:off x="3347820" y="4606005"/>
            <a:ext cx="41660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/>
              <a:t>9.5</a:t>
            </a:r>
          </a:p>
        </p:txBody>
      </p:sp>
      <p:sp>
        <p:nvSpPr>
          <p:cNvPr id="191" name="TextBox 82">
            <a:extLst>
              <a:ext uri="{FF2B5EF4-FFF2-40B4-BE49-F238E27FC236}">
                <a16:creationId xmlns:a16="http://schemas.microsoft.com/office/drawing/2014/main" id="{6A093880-50B4-5743-02F8-9FC5D5F86F8C}"/>
              </a:ext>
            </a:extLst>
          </p:cNvPr>
          <p:cNvSpPr txBox="1"/>
          <p:nvPr/>
        </p:nvSpPr>
        <p:spPr>
          <a:xfrm rot="5400000">
            <a:off x="3416863" y="4200336"/>
            <a:ext cx="41660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/>
              <a:t>64.25</a:t>
            </a:r>
          </a:p>
        </p:txBody>
      </p:sp>
      <p:sp>
        <p:nvSpPr>
          <p:cNvPr id="192" name="TextBox 82">
            <a:extLst>
              <a:ext uri="{FF2B5EF4-FFF2-40B4-BE49-F238E27FC236}">
                <a16:creationId xmlns:a16="http://schemas.microsoft.com/office/drawing/2014/main" id="{576B0F62-72C3-791B-B55F-84147CBADC4C}"/>
              </a:ext>
            </a:extLst>
          </p:cNvPr>
          <p:cNvSpPr txBox="1"/>
          <p:nvPr/>
        </p:nvSpPr>
        <p:spPr>
          <a:xfrm rot="5400000">
            <a:off x="3469055" y="3748933"/>
            <a:ext cx="41660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/>
              <a:t>14.60</a:t>
            </a:r>
          </a:p>
        </p:txBody>
      </p:sp>
      <p:sp>
        <p:nvSpPr>
          <p:cNvPr id="193" name="TextBox 82">
            <a:extLst>
              <a:ext uri="{FF2B5EF4-FFF2-40B4-BE49-F238E27FC236}">
                <a16:creationId xmlns:a16="http://schemas.microsoft.com/office/drawing/2014/main" id="{AA7BB239-A71F-978E-8257-E5C729DAB61B}"/>
              </a:ext>
            </a:extLst>
          </p:cNvPr>
          <p:cNvSpPr txBox="1"/>
          <p:nvPr/>
        </p:nvSpPr>
        <p:spPr>
          <a:xfrm rot="5400000">
            <a:off x="3467648" y="4652874"/>
            <a:ext cx="41660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/>
              <a:t>14.60</a:t>
            </a:r>
          </a:p>
        </p:txBody>
      </p:sp>
      <p:cxnSp>
        <p:nvCxnSpPr>
          <p:cNvPr id="194" name="Straight Connector 85">
            <a:extLst>
              <a:ext uri="{FF2B5EF4-FFF2-40B4-BE49-F238E27FC236}">
                <a16:creationId xmlns:a16="http://schemas.microsoft.com/office/drawing/2014/main" id="{FB35257F-79CC-41A5-1B48-6F3919FD201C}"/>
              </a:ext>
            </a:extLst>
          </p:cNvPr>
          <p:cNvCxnSpPr>
            <a:cxnSpLocks/>
          </p:cNvCxnSpPr>
          <p:nvPr/>
        </p:nvCxnSpPr>
        <p:spPr>
          <a:xfrm flipH="1" flipV="1">
            <a:off x="4057621" y="3955859"/>
            <a:ext cx="144566" cy="234611"/>
          </a:xfrm>
          <a:prstGeom prst="line">
            <a:avLst/>
          </a:prstGeom>
          <a:ln w="3175">
            <a:solidFill>
              <a:schemeClr val="tx1"/>
            </a:solidFill>
            <a:head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TextBox 82">
            <a:extLst>
              <a:ext uri="{FF2B5EF4-FFF2-40B4-BE49-F238E27FC236}">
                <a16:creationId xmlns:a16="http://schemas.microsoft.com/office/drawing/2014/main" id="{ADFADECE-E63F-6EF3-5A69-D539DAFCDA10}"/>
              </a:ext>
            </a:extLst>
          </p:cNvPr>
          <p:cNvSpPr txBox="1"/>
          <p:nvPr/>
        </p:nvSpPr>
        <p:spPr>
          <a:xfrm>
            <a:off x="3818391" y="3817382"/>
            <a:ext cx="41660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/>
              <a:t>R3.0</a:t>
            </a:r>
          </a:p>
        </p:txBody>
      </p:sp>
      <p:cxnSp>
        <p:nvCxnSpPr>
          <p:cNvPr id="196" name="Straight Connector 85">
            <a:extLst>
              <a:ext uri="{FF2B5EF4-FFF2-40B4-BE49-F238E27FC236}">
                <a16:creationId xmlns:a16="http://schemas.microsoft.com/office/drawing/2014/main" id="{6CD1FDE2-6322-977B-9D20-189C8FE6C722}"/>
              </a:ext>
            </a:extLst>
          </p:cNvPr>
          <p:cNvCxnSpPr>
            <a:cxnSpLocks/>
          </p:cNvCxnSpPr>
          <p:nvPr/>
        </p:nvCxnSpPr>
        <p:spPr>
          <a:xfrm flipH="1" flipV="1">
            <a:off x="4024814" y="4222249"/>
            <a:ext cx="164442" cy="226309"/>
          </a:xfrm>
          <a:prstGeom prst="line">
            <a:avLst/>
          </a:prstGeom>
          <a:ln w="3175">
            <a:solidFill>
              <a:schemeClr val="tx1"/>
            </a:solidFill>
            <a:head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85">
            <a:extLst>
              <a:ext uri="{FF2B5EF4-FFF2-40B4-BE49-F238E27FC236}">
                <a16:creationId xmlns:a16="http://schemas.microsoft.com/office/drawing/2014/main" id="{819D76ED-C179-DB86-5F4A-811156677865}"/>
              </a:ext>
            </a:extLst>
          </p:cNvPr>
          <p:cNvCxnSpPr>
            <a:cxnSpLocks/>
          </p:cNvCxnSpPr>
          <p:nvPr/>
        </p:nvCxnSpPr>
        <p:spPr>
          <a:xfrm flipH="1" flipV="1">
            <a:off x="5305150" y="3615040"/>
            <a:ext cx="31680" cy="423105"/>
          </a:xfrm>
          <a:prstGeom prst="line">
            <a:avLst/>
          </a:prstGeom>
          <a:ln w="3175">
            <a:solidFill>
              <a:schemeClr val="tx1"/>
            </a:solidFill>
            <a:head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85">
            <a:extLst>
              <a:ext uri="{FF2B5EF4-FFF2-40B4-BE49-F238E27FC236}">
                <a16:creationId xmlns:a16="http://schemas.microsoft.com/office/drawing/2014/main" id="{D333ACC8-6B26-3FCC-D0D8-47173C22011A}"/>
              </a:ext>
            </a:extLst>
          </p:cNvPr>
          <p:cNvCxnSpPr>
            <a:cxnSpLocks/>
          </p:cNvCxnSpPr>
          <p:nvPr/>
        </p:nvCxnSpPr>
        <p:spPr>
          <a:xfrm flipV="1">
            <a:off x="5103223" y="3760193"/>
            <a:ext cx="94088" cy="740779"/>
          </a:xfrm>
          <a:prstGeom prst="line">
            <a:avLst/>
          </a:prstGeom>
          <a:ln w="3175">
            <a:solidFill>
              <a:schemeClr val="tx1"/>
            </a:solidFill>
            <a:head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85">
            <a:extLst>
              <a:ext uri="{FF2B5EF4-FFF2-40B4-BE49-F238E27FC236}">
                <a16:creationId xmlns:a16="http://schemas.microsoft.com/office/drawing/2014/main" id="{A51C8A14-DCE4-0BE0-E873-B7264CD2E4A4}"/>
              </a:ext>
            </a:extLst>
          </p:cNvPr>
          <p:cNvCxnSpPr>
            <a:cxnSpLocks/>
          </p:cNvCxnSpPr>
          <p:nvPr/>
        </p:nvCxnSpPr>
        <p:spPr>
          <a:xfrm>
            <a:off x="5149900" y="4567252"/>
            <a:ext cx="47413" cy="223320"/>
          </a:xfrm>
          <a:prstGeom prst="line">
            <a:avLst/>
          </a:prstGeom>
          <a:ln w="3175">
            <a:solidFill>
              <a:schemeClr val="tx1"/>
            </a:solidFill>
            <a:head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" name="TextBox 82">
            <a:extLst>
              <a:ext uri="{FF2B5EF4-FFF2-40B4-BE49-F238E27FC236}">
                <a16:creationId xmlns:a16="http://schemas.microsoft.com/office/drawing/2014/main" id="{483A4B1B-2896-18C8-93A9-1A602693902C}"/>
              </a:ext>
            </a:extLst>
          </p:cNvPr>
          <p:cNvSpPr txBox="1"/>
          <p:nvPr/>
        </p:nvSpPr>
        <p:spPr>
          <a:xfrm>
            <a:off x="4986964" y="3622735"/>
            <a:ext cx="41660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/>
              <a:t>R1.5</a:t>
            </a:r>
          </a:p>
        </p:txBody>
      </p:sp>
      <p:sp>
        <p:nvSpPr>
          <p:cNvPr id="201" name="TextBox 82">
            <a:extLst>
              <a:ext uri="{FF2B5EF4-FFF2-40B4-BE49-F238E27FC236}">
                <a16:creationId xmlns:a16="http://schemas.microsoft.com/office/drawing/2014/main" id="{425B05B8-F495-39C3-22E5-5C8094CD8EF4}"/>
              </a:ext>
            </a:extLst>
          </p:cNvPr>
          <p:cNvSpPr txBox="1"/>
          <p:nvPr/>
        </p:nvSpPr>
        <p:spPr>
          <a:xfrm>
            <a:off x="4988536" y="4751120"/>
            <a:ext cx="41660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/>
              <a:t>R3.0</a:t>
            </a:r>
          </a:p>
        </p:txBody>
      </p:sp>
      <p:sp>
        <p:nvSpPr>
          <p:cNvPr id="202" name="TextBox 82">
            <a:extLst>
              <a:ext uri="{FF2B5EF4-FFF2-40B4-BE49-F238E27FC236}">
                <a16:creationId xmlns:a16="http://schemas.microsoft.com/office/drawing/2014/main" id="{5A776227-1ABA-4BC4-C89D-618845EC1668}"/>
              </a:ext>
            </a:extLst>
          </p:cNvPr>
          <p:cNvSpPr txBox="1"/>
          <p:nvPr/>
        </p:nvSpPr>
        <p:spPr>
          <a:xfrm>
            <a:off x="5051053" y="3481983"/>
            <a:ext cx="41660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/>
              <a:t>R20.0</a:t>
            </a:r>
          </a:p>
        </p:txBody>
      </p:sp>
      <p:sp>
        <p:nvSpPr>
          <p:cNvPr id="203" name="Oval 205">
            <a:extLst>
              <a:ext uri="{FF2B5EF4-FFF2-40B4-BE49-F238E27FC236}">
                <a16:creationId xmlns:a16="http://schemas.microsoft.com/office/drawing/2014/main" id="{8D237499-512D-9CDD-FBC6-75807D034955}"/>
              </a:ext>
            </a:extLst>
          </p:cNvPr>
          <p:cNvSpPr/>
          <p:nvPr/>
        </p:nvSpPr>
        <p:spPr>
          <a:xfrm>
            <a:off x="4914097" y="3861642"/>
            <a:ext cx="397010" cy="823428"/>
          </a:xfrm>
          <a:prstGeom prst="ellipse">
            <a:avLst/>
          </a:prstGeom>
          <a:noFill/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cxnSp>
        <p:nvCxnSpPr>
          <p:cNvPr id="204" name="Straight Connector 85">
            <a:extLst>
              <a:ext uri="{FF2B5EF4-FFF2-40B4-BE49-F238E27FC236}">
                <a16:creationId xmlns:a16="http://schemas.microsoft.com/office/drawing/2014/main" id="{C38A6A9A-FCBD-28B9-7E46-AEC2803D3B06}"/>
              </a:ext>
            </a:extLst>
          </p:cNvPr>
          <p:cNvCxnSpPr>
            <a:cxnSpLocks/>
          </p:cNvCxnSpPr>
          <p:nvPr/>
        </p:nvCxnSpPr>
        <p:spPr>
          <a:xfrm rot="10800000" flipH="1">
            <a:off x="3659005" y="4103415"/>
            <a:ext cx="11700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85">
            <a:extLst>
              <a:ext uri="{FF2B5EF4-FFF2-40B4-BE49-F238E27FC236}">
                <a16:creationId xmlns:a16="http://schemas.microsoft.com/office/drawing/2014/main" id="{6F834DAB-B256-E082-6BF6-1513888702CE}"/>
              </a:ext>
            </a:extLst>
          </p:cNvPr>
          <p:cNvCxnSpPr>
            <a:cxnSpLocks/>
          </p:cNvCxnSpPr>
          <p:nvPr/>
        </p:nvCxnSpPr>
        <p:spPr>
          <a:xfrm flipH="1">
            <a:off x="3943819" y="4509694"/>
            <a:ext cx="373052" cy="90844"/>
          </a:xfrm>
          <a:prstGeom prst="line">
            <a:avLst/>
          </a:prstGeom>
          <a:ln w="3175">
            <a:solidFill>
              <a:schemeClr val="tx1"/>
            </a:solidFill>
            <a:head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85">
            <a:extLst>
              <a:ext uri="{FF2B5EF4-FFF2-40B4-BE49-F238E27FC236}">
                <a16:creationId xmlns:a16="http://schemas.microsoft.com/office/drawing/2014/main" id="{261347E7-F838-59C7-7DD1-06A2DBF6E461}"/>
              </a:ext>
            </a:extLst>
          </p:cNvPr>
          <p:cNvCxnSpPr>
            <a:cxnSpLocks/>
          </p:cNvCxnSpPr>
          <p:nvPr/>
        </p:nvCxnSpPr>
        <p:spPr>
          <a:xfrm rot="5400000" flipH="1">
            <a:off x="4218466" y="4113313"/>
            <a:ext cx="1800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85">
            <a:extLst>
              <a:ext uri="{FF2B5EF4-FFF2-40B4-BE49-F238E27FC236}">
                <a16:creationId xmlns:a16="http://schemas.microsoft.com/office/drawing/2014/main" id="{9A22AB1C-4B06-2EC0-6C15-8AF3C303CF45}"/>
              </a:ext>
            </a:extLst>
          </p:cNvPr>
          <p:cNvCxnSpPr>
            <a:cxnSpLocks/>
          </p:cNvCxnSpPr>
          <p:nvPr/>
        </p:nvCxnSpPr>
        <p:spPr>
          <a:xfrm flipV="1">
            <a:off x="6136850" y="4563973"/>
            <a:ext cx="0" cy="846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85">
            <a:extLst>
              <a:ext uri="{FF2B5EF4-FFF2-40B4-BE49-F238E27FC236}">
                <a16:creationId xmlns:a16="http://schemas.microsoft.com/office/drawing/2014/main" id="{77018FDD-43B8-A377-F3BA-2C710DB6B1C9}"/>
              </a:ext>
            </a:extLst>
          </p:cNvPr>
          <p:cNvCxnSpPr>
            <a:cxnSpLocks/>
          </p:cNvCxnSpPr>
          <p:nvPr/>
        </p:nvCxnSpPr>
        <p:spPr>
          <a:xfrm>
            <a:off x="3532831" y="4509593"/>
            <a:ext cx="79091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85">
            <a:extLst>
              <a:ext uri="{FF2B5EF4-FFF2-40B4-BE49-F238E27FC236}">
                <a16:creationId xmlns:a16="http://schemas.microsoft.com/office/drawing/2014/main" id="{80277491-1692-7C2C-F10C-45897FE6B15C}"/>
              </a:ext>
            </a:extLst>
          </p:cNvPr>
          <p:cNvCxnSpPr>
            <a:cxnSpLocks/>
          </p:cNvCxnSpPr>
          <p:nvPr/>
        </p:nvCxnSpPr>
        <p:spPr>
          <a:xfrm>
            <a:off x="3391513" y="4451507"/>
            <a:ext cx="5748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85">
            <a:extLst>
              <a:ext uri="{FF2B5EF4-FFF2-40B4-BE49-F238E27FC236}">
                <a16:creationId xmlns:a16="http://schemas.microsoft.com/office/drawing/2014/main" id="{7D6D8EA7-69BE-3E92-2318-624A05C3AA44}"/>
              </a:ext>
            </a:extLst>
          </p:cNvPr>
          <p:cNvCxnSpPr>
            <a:cxnSpLocks/>
          </p:cNvCxnSpPr>
          <p:nvPr/>
        </p:nvCxnSpPr>
        <p:spPr>
          <a:xfrm>
            <a:off x="5606112" y="4596312"/>
            <a:ext cx="9288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85">
            <a:extLst>
              <a:ext uri="{FF2B5EF4-FFF2-40B4-BE49-F238E27FC236}">
                <a16:creationId xmlns:a16="http://schemas.microsoft.com/office/drawing/2014/main" id="{54776DC6-4366-5F21-3FDC-A9FB84310E68}"/>
              </a:ext>
            </a:extLst>
          </p:cNvPr>
          <p:cNvCxnSpPr>
            <a:cxnSpLocks/>
          </p:cNvCxnSpPr>
          <p:nvPr/>
        </p:nvCxnSpPr>
        <p:spPr>
          <a:xfrm>
            <a:off x="5627713" y="4615875"/>
            <a:ext cx="9072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85">
            <a:extLst>
              <a:ext uri="{FF2B5EF4-FFF2-40B4-BE49-F238E27FC236}">
                <a16:creationId xmlns:a16="http://schemas.microsoft.com/office/drawing/2014/main" id="{16B3D1C2-B0CB-02E7-82F6-A8B24A552895}"/>
              </a:ext>
            </a:extLst>
          </p:cNvPr>
          <p:cNvCxnSpPr>
            <a:cxnSpLocks/>
          </p:cNvCxnSpPr>
          <p:nvPr/>
        </p:nvCxnSpPr>
        <p:spPr>
          <a:xfrm>
            <a:off x="5606113" y="4718712"/>
            <a:ext cx="70059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Arrow Connector 80">
            <a:extLst>
              <a:ext uri="{FF2B5EF4-FFF2-40B4-BE49-F238E27FC236}">
                <a16:creationId xmlns:a16="http://schemas.microsoft.com/office/drawing/2014/main" id="{32FF9BA3-1981-4621-69F4-83464B5240AF}"/>
              </a:ext>
            </a:extLst>
          </p:cNvPr>
          <p:cNvCxnSpPr>
            <a:cxnSpLocks/>
          </p:cNvCxnSpPr>
          <p:nvPr/>
        </p:nvCxnSpPr>
        <p:spPr>
          <a:xfrm rot="10800000" flipV="1">
            <a:off x="6505997" y="4540892"/>
            <a:ext cx="0" cy="54000"/>
          </a:xfrm>
          <a:prstGeom prst="straightConnector1">
            <a:avLst/>
          </a:prstGeom>
          <a:ln w="3175">
            <a:solidFill>
              <a:schemeClr val="tx1"/>
            </a:solidFill>
            <a:headEnd type="none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Arrow Connector 80">
            <a:extLst>
              <a:ext uri="{FF2B5EF4-FFF2-40B4-BE49-F238E27FC236}">
                <a16:creationId xmlns:a16="http://schemas.microsoft.com/office/drawing/2014/main" id="{72C1D899-D7C0-29A5-DC39-6731E266AA81}"/>
              </a:ext>
            </a:extLst>
          </p:cNvPr>
          <p:cNvCxnSpPr>
            <a:cxnSpLocks/>
          </p:cNvCxnSpPr>
          <p:nvPr/>
        </p:nvCxnSpPr>
        <p:spPr>
          <a:xfrm flipV="1">
            <a:off x="6505997" y="4617150"/>
            <a:ext cx="0" cy="54000"/>
          </a:xfrm>
          <a:prstGeom prst="straightConnector1">
            <a:avLst/>
          </a:prstGeom>
          <a:ln w="3175">
            <a:solidFill>
              <a:schemeClr val="tx1"/>
            </a:solidFill>
            <a:headEnd type="none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85">
            <a:extLst>
              <a:ext uri="{FF2B5EF4-FFF2-40B4-BE49-F238E27FC236}">
                <a16:creationId xmlns:a16="http://schemas.microsoft.com/office/drawing/2014/main" id="{A725E55C-6858-8699-74D7-8B778709508B}"/>
              </a:ext>
            </a:extLst>
          </p:cNvPr>
          <p:cNvCxnSpPr>
            <a:cxnSpLocks/>
          </p:cNvCxnSpPr>
          <p:nvPr/>
        </p:nvCxnSpPr>
        <p:spPr>
          <a:xfrm flipV="1">
            <a:off x="4963443" y="4844716"/>
            <a:ext cx="0" cy="17930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Arrow Connector 80">
            <a:extLst>
              <a:ext uri="{FF2B5EF4-FFF2-40B4-BE49-F238E27FC236}">
                <a16:creationId xmlns:a16="http://schemas.microsoft.com/office/drawing/2014/main" id="{48AC3A72-0FCC-36E2-4ED7-320D4A9448A0}"/>
              </a:ext>
            </a:extLst>
          </p:cNvPr>
          <p:cNvCxnSpPr>
            <a:cxnSpLocks/>
          </p:cNvCxnSpPr>
          <p:nvPr/>
        </p:nvCxnSpPr>
        <p:spPr>
          <a:xfrm>
            <a:off x="4528563" y="4986973"/>
            <a:ext cx="431350" cy="0"/>
          </a:xfrm>
          <a:prstGeom prst="straightConnector1">
            <a:avLst/>
          </a:prstGeom>
          <a:ln w="3175">
            <a:solidFill>
              <a:schemeClr val="tx1"/>
            </a:solidFill>
            <a:headEnd type="stealth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85">
            <a:extLst>
              <a:ext uri="{FF2B5EF4-FFF2-40B4-BE49-F238E27FC236}">
                <a16:creationId xmlns:a16="http://schemas.microsoft.com/office/drawing/2014/main" id="{5037E084-076D-ED6F-E44F-C2F772F0B5A5}"/>
              </a:ext>
            </a:extLst>
          </p:cNvPr>
          <p:cNvCxnSpPr>
            <a:cxnSpLocks/>
          </p:cNvCxnSpPr>
          <p:nvPr/>
        </p:nvCxnSpPr>
        <p:spPr>
          <a:xfrm flipV="1">
            <a:off x="4455734" y="4837251"/>
            <a:ext cx="0" cy="25893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Arrow Connector 80">
            <a:extLst>
              <a:ext uri="{FF2B5EF4-FFF2-40B4-BE49-F238E27FC236}">
                <a16:creationId xmlns:a16="http://schemas.microsoft.com/office/drawing/2014/main" id="{25627220-ACCC-02F1-B7F2-6002A22C807E}"/>
              </a:ext>
            </a:extLst>
          </p:cNvPr>
          <p:cNvCxnSpPr>
            <a:cxnSpLocks/>
          </p:cNvCxnSpPr>
          <p:nvPr/>
        </p:nvCxnSpPr>
        <p:spPr>
          <a:xfrm rot="5400000" flipV="1">
            <a:off x="4433552" y="5048217"/>
            <a:ext cx="0" cy="54000"/>
          </a:xfrm>
          <a:prstGeom prst="straightConnector1">
            <a:avLst/>
          </a:prstGeom>
          <a:ln w="3175">
            <a:solidFill>
              <a:schemeClr val="tx1"/>
            </a:solidFill>
            <a:headEnd type="none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Arrow Connector 80">
            <a:extLst>
              <a:ext uri="{FF2B5EF4-FFF2-40B4-BE49-F238E27FC236}">
                <a16:creationId xmlns:a16="http://schemas.microsoft.com/office/drawing/2014/main" id="{D91E3F73-8F7E-6E7C-5F05-97F42040D92B}"/>
              </a:ext>
            </a:extLst>
          </p:cNvPr>
          <p:cNvCxnSpPr>
            <a:cxnSpLocks/>
          </p:cNvCxnSpPr>
          <p:nvPr/>
        </p:nvCxnSpPr>
        <p:spPr>
          <a:xfrm rot="16200000" flipV="1">
            <a:off x="4496388" y="5048217"/>
            <a:ext cx="0" cy="54000"/>
          </a:xfrm>
          <a:prstGeom prst="straightConnector1">
            <a:avLst/>
          </a:prstGeom>
          <a:ln w="3175">
            <a:solidFill>
              <a:schemeClr val="tx1"/>
            </a:solidFill>
            <a:headEnd type="none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0" name="TextBox 82">
            <a:extLst>
              <a:ext uri="{FF2B5EF4-FFF2-40B4-BE49-F238E27FC236}">
                <a16:creationId xmlns:a16="http://schemas.microsoft.com/office/drawing/2014/main" id="{C2911234-6F92-E86D-595E-BD2DA1691ADA}"/>
              </a:ext>
            </a:extLst>
          </p:cNvPr>
          <p:cNvSpPr txBox="1"/>
          <p:nvPr/>
        </p:nvSpPr>
        <p:spPr>
          <a:xfrm rot="5400000">
            <a:off x="6299421" y="4659777"/>
            <a:ext cx="41660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/>
              <a:t>3.5</a:t>
            </a:r>
          </a:p>
        </p:txBody>
      </p:sp>
      <p:sp>
        <p:nvSpPr>
          <p:cNvPr id="221" name="TextBox 82">
            <a:extLst>
              <a:ext uri="{FF2B5EF4-FFF2-40B4-BE49-F238E27FC236}">
                <a16:creationId xmlns:a16="http://schemas.microsoft.com/office/drawing/2014/main" id="{DB4B7169-C850-9746-9172-9B869A5A8BB2}"/>
              </a:ext>
            </a:extLst>
          </p:cNvPr>
          <p:cNvSpPr txBox="1"/>
          <p:nvPr/>
        </p:nvSpPr>
        <p:spPr>
          <a:xfrm rot="5400000">
            <a:off x="6071027" y="4769171"/>
            <a:ext cx="41660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/>
              <a:t>17.0</a:t>
            </a:r>
          </a:p>
        </p:txBody>
      </p:sp>
      <p:cxnSp>
        <p:nvCxnSpPr>
          <p:cNvPr id="222" name="Straight Connector 85">
            <a:extLst>
              <a:ext uri="{FF2B5EF4-FFF2-40B4-BE49-F238E27FC236}">
                <a16:creationId xmlns:a16="http://schemas.microsoft.com/office/drawing/2014/main" id="{A48158FC-1F25-322D-D271-20B0DD7C1AE5}"/>
              </a:ext>
            </a:extLst>
          </p:cNvPr>
          <p:cNvCxnSpPr>
            <a:cxnSpLocks/>
          </p:cNvCxnSpPr>
          <p:nvPr/>
        </p:nvCxnSpPr>
        <p:spPr>
          <a:xfrm rot="5400000" flipH="1">
            <a:off x="4158913" y="4060343"/>
            <a:ext cx="3060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3" name="TextBox 82">
            <a:extLst>
              <a:ext uri="{FF2B5EF4-FFF2-40B4-BE49-F238E27FC236}">
                <a16:creationId xmlns:a16="http://schemas.microsoft.com/office/drawing/2014/main" id="{B78982A5-EB74-705C-5053-0C79E4F5AD44}"/>
              </a:ext>
            </a:extLst>
          </p:cNvPr>
          <p:cNvSpPr txBox="1"/>
          <p:nvPr/>
        </p:nvSpPr>
        <p:spPr>
          <a:xfrm>
            <a:off x="3782624" y="4078490"/>
            <a:ext cx="41660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/>
              <a:t>R3.0</a:t>
            </a:r>
          </a:p>
        </p:txBody>
      </p:sp>
      <p:cxnSp>
        <p:nvCxnSpPr>
          <p:cNvPr id="224" name="Straight Connector 85">
            <a:extLst>
              <a:ext uri="{FF2B5EF4-FFF2-40B4-BE49-F238E27FC236}">
                <a16:creationId xmlns:a16="http://schemas.microsoft.com/office/drawing/2014/main" id="{2E6993CF-CA4F-B7CC-459B-A6011D0F3FDF}"/>
              </a:ext>
            </a:extLst>
          </p:cNvPr>
          <p:cNvCxnSpPr>
            <a:cxnSpLocks/>
          </p:cNvCxnSpPr>
          <p:nvPr/>
        </p:nvCxnSpPr>
        <p:spPr>
          <a:xfrm flipV="1">
            <a:off x="4304941" y="4084327"/>
            <a:ext cx="78778" cy="100682"/>
          </a:xfrm>
          <a:prstGeom prst="line">
            <a:avLst/>
          </a:prstGeom>
          <a:ln w="3175">
            <a:solidFill>
              <a:schemeClr val="tx1"/>
            </a:solidFill>
            <a:head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85">
            <a:extLst>
              <a:ext uri="{FF2B5EF4-FFF2-40B4-BE49-F238E27FC236}">
                <a16:creationId xmlns:a16="http://schemas.microsoft.com/office/drawing/2014/main" id="{44433347-E34D-0189-A4AC-1CEA0A16ADEA}"/>
              </a:ext>
            </a:extLst>
          </p:cNvPr>
          <p:cNvCxnSpPr>
            <a:cxnSpLocks/>
          </p:cNvCxnSpPr>
          <p:nvPr/>
        </p:nvCxnSpPr>
        <p:spPr>
          <a:xfrm rot="5400000" flipH="1">
            <a:off x="4378513" y="4060343"/>
            <a:ext cx="3060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Arrow Connector 80">
            <a:extLst>
              <a:ext uri="{FF2B5EF4-FFF2-40B4-BE49-F238E27FC236}">
                <a16:creationId xmlns:a16="http://schemas.microsoft.com/office/drawing/2014/main" id="{34810D18-0223-6D7D-7581-9A6A600159B3}"/>
              </a:ext>
            </a:extLst>
          </p:cNvPr>
          <p:cNvCxnSpPr>
            <a:cxnSpLocks/>
          </p:cNvCxnSpPr>
          <p:nvPr/>
        </p:nvCxnSpPr>
        <p:spPr>
          <a:xfrm rot="5400000" flipV="1">
            <a:off x="5500001" y="3799592"/>
            <a:ext cx="0" cy="54000"/>
          </a:xfrm>
          <a:prstGeom prst="straightConnector1">
            <a:avLst/>
          </a:prstGeom>
          <a:ln w="3175">
            <a:solidFill>
              <a:schemeClr val="tx1"/>
            </a:solidFill>
            <a:headEnd type="none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7" name="TextBox 82">
            <a:extLst>
              <a:ext uri="{FF2B5EF4-FFF2-40B4-BE49-F238E27FC236}">
                <a16:creationId xmlns:a16="http://schemas.microsoft.com/office/drawing/2014/main" id="{D82D5E85-5092-20D3-C559-37F0A539CFF5}"/>
              </a:ext>
            </a:extLst>
          </p:cNvPr>
          <p:cNvSpPr txBox="1"/>
          <p:nvPr/>
        </p:nvSpPr>
        <p:spPr>
          <a:xfrm>
            <a:off x="5566118" y="3735770"/>
            <a:ext cx="41660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/>
              <a:t>13.75</a:t>
            </a:r>
          </a:p>
        </p:txBody>
      </p:sp>
      <p:cxnSp>
        <p:nvCxnSpPr>
          <p:cNvPr id="228" name="Straight Connector 85">
            <a:extLst>
              <a:ext uri="{FF2B5EF4-FFF2-40B4-BE49-F238E27FC236}">
                <a16:creationId xmlns:a16="http://schemas.microsoft.com/office/drawing/2014/main" id="{29982BA5-ADCA-C4D0-B91F-35AD57AC7BA2}"/>
              </a:ext>
            </a:extLst>
          </p:cNvPr>
          <p:cNvCxnSpPr>
            <a:cxnSpLocks/>
          </p:cNvCxnSpPr>
          <p:nvPr/>
        </p:nvCxnSpPr>
        <p:spPr>
          <a:xfrm flipV="1">
            <a:off x="5607734" y="3810822"/>
            <a:ext cx="0" cy="7884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85">
            <a:extLst>
              <a:ext uri="{FF2B5EF4-FFF2-40B4-BE49-F238E27FC236}">
                <a16:creationId xmlns:a16="http://schemas.microsoft.com/office/drawing/2014/main" id="{DE51B2B2-3FA3-F817-CCE0-43D8A2B462D4}"/>
              </a:ext>
            </a:extLst>
          </p:cNvPr>
          <p:cNvCxnSpPr>
            <a:cxnSpLocks/>
          </p:cNvCxnSpPr>
          <p:nvPr/>
        </p:nvCxnSpPr>
        <p:spPr>
          <a:xfrm flipV="1">
            <a:off x="5528534" y="3812694"/>
            <a:ext cx="0" cy="7884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0" name="TextBox 82">
            <a:extLst>
              <a:ext uri="{FF2B5EF4-FFF2-40B4-BE49-F238E27FC236}">
                <a16:creationId xmlns:a16="http://schemas.microsoft.com/office/drawing/2014/main" id="{592A82F8-F144-8104-2846-9449176632B1}"/>
              </a:ext>
            </a:extLst>
          </p:cNvPr>
          <p:cNvSpPr txBox="1"/>
          <p:nvPr/>
        </p:nvSpPr>
        <p:spPr>
          <a:xfrm>
            <a:off x="5034858" y="4946086"/>
            <a:ext cx="47702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/>
              <a:t>103.16</a:t>
            </a:r>
          </a:p>
        </p:txBody>
      </p:sp>
      <p:sp>
        <p:nvSpPr>
          <p:cNvPr id="231" name="TextBox 82">
            <a:extLst>
              <a:ext uri="{FF2B5EF4-FFF2-40B4-BE49-F238E27FC236}">
                <a16:creationId xmlns:a16="http://schemas.microsoft.com/office/drawing/2014/main" id="{927C3B7F-4EEE-741B-5807-ADEA6EB509A9}"/>
              </a:ext>
            </a:extLst>
          </p:cNvPr>
          <p:cNvSpPr txBox="1"/>
          <p:nvPr/>
        </p:nvSpPr>
        <p:spPr>
          <a:xfrm rot="5400000">
            <a:off x="2923766" y="1967112"/>
            <a:ext cx="41660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/>
              <a:t>64.25</a:t>
            </a:r>
          </a:p>
        </p:txBody>
      </p:sp>
      <p:cxnSp>
        <p:nvCxnSpPr>
          <p:cNvPr id="232" name="Straight Arrow Connector 80">
            <a:extLst>
              <a:ext uri="{FF2B5EF4-FFF2-40B4-BE49-F238E27FC236}">
                <a16:creationId xmlns:a16="http://schemas.microsoft.com/office/drawing/2014/main" id="{5F11773F-A066-F9AD-92A2-D4DFDE97111C}"/>
              </a:ext>
            </a:extLst>
          </p:cNvPr>
          <p:cNvCxnSpPr>
            <a:cxnSpLocks/>
          </p:cNvCxnSpPr>
          <p:nvPr/>
        </p:nvCxnSpPr>
        <p:spPr>
          <a:xfrm>
            <a:off x="3194257" y="1384550"/>
            <a:ext cx="0" cy="1411485"/>
          </a:xfrm>
          <a:prstGeom prst="straightConnector1">
            <a:avLst/>
          </a:prstGeom>
          <a:ln w="3175">
            <a:solidFill>
              <a:schemeClr val="tx1"/>
            </a:solidFill>
            <a:headEnd type="stealth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3" name="Arrow: Notched Right 245">
            <a:extLst>
              <a:ext uri="{FF2B5EF4-FFF2-40B4-BE49-F238E27FC236}">
                <a16:creationId xmlns:a16="http://schemas.microsoft.com/office/drawing/2014/main" id="{AC5CB031-4E7F-42B6-9592-07635DE345EB}"/>
              </a:ext>
            </a:extLst>
          </p:cNvPr>
          <p:cNvSpPr/>
          <p:nvPr/>
        </p:nvSpPr>
        <p:spPr>
          <a:xfrm>
            <a:off x="4283230" y="1934773"/>
            <a:ext cx="304800" cy="282282"/>
          </a:xfrm>
          <a:prstGeom prst="notchedRightArrow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cxnSp>
        <p:nvCxnSpPr>
          <p:cNvPr id="234" name="Straight Connector 85">
            <a:extLst>
              <a:ext uri="{FF2B5EF4-FFF2-40B4-BE49-F238E27FC236}">
                <a16:creationId xmlns:a16="http://schemas.microsoft.com/office/drawing/2014/main" id="{8B691386-E600-7B5A-7846-CFD2108A0EE1}"/>
              </a:ext>
            </a:extLst>
          </p:cNvPr>
          <p:cNvCxnSpPr>
            <a:cxnSpLocks/>
          </p:cNvCxnSpPr>
          <p:nvPr/>
        </p:nvCxnSpPr>
        <p:spPr>
          <a:xfrm flipH="1">
            <a:off x="3177820" y="2795993"/>
            <a:ext cx="534420" cy="335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85">
            <a:extLst>
              <a:ext uri="{FF2B5EF4-FFF2-40B4-BE49-F238E27FC236}">
                <a16:creationId xmlns:a16="http://schemas.microsoft.com/office/drawing/2014/main" id="{24EFCE67-2552-A562-14A4-7A825EF6D17D}"/>
              </a:ext>
            </a:extLst>
          </p:cNvPr>
          <p:cNvCxnSpPr>
            <a:cxnSpLocks/>
          </p:cNvCxnSpPr>
          <p:nvPr/>
        </p:nvCxnSpPr>
        <p:spPr>
          <a:xfrm flipH="1">
            <a:off x="3177820" y="1036512"/>
            <a:ext cx="732754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85">
            <a:extLst>
              <a:ext uri="{FF2B5EF4-FFF2-40B4-BE49-F238E27FC236}">
                <a16:creationId xmlns:a16="http://schemas.microsoft.com/office/drawing/2014/main" id="{B422896A-A9B2-6425-0DD8-FE12A0B541A1}"/>
              </a:ext>
            </a:extLst>
          </p:cNvPr>
          <p:cNvCxnSpPr>
            <a:cxnSpLocks/>
          </p:cNvCxnSpPr>
          <p:nvPr/>
        </p:nvCxnSpPr>
        <p:spPr>
          <a:xfrm flipH="1">
            <a:off x="3177820" y="3135312"/>
            <a:ext cx="732754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Arrow Connector 80">
            <a:extLst>
              <a:ext uri="{FF2B5EF4-FFF2-40B4-BE49-F238E27FC236}">
                <a16:creationId xmlns:a16="http://schemas.microsoft.com/office/drawing/2014/main" id="{CB022B72-1495-F395-C49E-477781A5D9FD}"/>
              </a:ext>
            </a:extLst>
          </p:cNvPr>
          <p:cNvCxnSpPr>
            <a:cxnSpLocks/>
          </p:cNvCxnSpPr>
          <p:nvPr/>
        </p:nvCxnSpPr>
        <p:spPr>
          <a:xfrm>
            <a:off x="3194257" y="1040470"/>
            <a:ext cx="0" cy="340723"/>
          </a:xfrm>
          <a:prstGeom prst="straightConnector1">
            <a:avLst/>
          </a:prstGeom>
          <a:ln w="3175">
            <a:solidFill>
              <a:schemeClr val="tx1"/>
            </a:solidFill>
            <a:headEnd type="stealth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80">
            <a:extLst>
              <a:ext uri="{FF2B5EF4-FFF2-40B4-BE49-F238E27FC236}">
                <a16:creationId xmlns:a16="http://schemas.microsoft.com/office/drawing/2014/main" id="{389017AC-C9B2-7873-2B2B-775AF4AF4AB2}"/>
              </a:ext>
            </a:extLst>
          </p:cNvPr>
          <p:cNvCxnSpPr>
            <a:cxnSpLocks/>
          </p:cNvCxnSpPr>
          <p:nvPr/>
        </p:nvCxnSpPr>
        <p:spPr>
          <a:xfrm>
            <a:off x="3194257" y="2795993"/>
            <a:ext cx="0" cy="339319"/>
          </a:xfrm>
          <a:prstGeom prst="straightConnector1">
            <a:avLst/>
          </a:prstGeom>
          <a:ln w="3175">
            <a:solidFill>
              <a:schemeClr val="tx1"/>
            </a:solidFill>
            <a:headEnd type="stealth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53">
            <a:extLst>
              <a:ext uri="{FF2B5EF4-FFF2-40B4-BE49-F238E27FC236}">
                <a16:creationId xmlns:a16="http://schemas.microsoft.com/office/drawing/2014/main" id="{4889703F-C105-8105-C48B-D7C0A748EB77}"/>
              </a:ext>
            </a:extLst>
          </p:cNvPr>
          <p:cNvCxnSpPr>
            <a:cxnSpLocks/>
          </p:cNvCxnSpPr>
          <p:nvPr/>
        </p:nvCxnSpPr>
        <p:spPr>
          <a:xfrm flipH="1">
            <a:off x="5051713" y="1266912"/>
            <a:ext cx="65791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85">
            <a:extLst>
              <a:ext uri="{FF2B5EF4-FFF2-40B4-BE49-F238E27FC236}">
                <a16:creationId xmlns:a16="http://schemas.microsoft.com/office/drawing/2014/main" id="{495292A9-A42C-DEFE-EDE4-0846E37A27C7}"/>
              </a:ext>
            </a:extLst>
          </p:cNvPr>
          <p:cNvCxnSpPr>
            <a:cxnSpLocks/>
          </p:cNvCxnSpPr>
          <p:nvPr/>
        </p:nvCxnSpPr>
        <p:spPr>
          <a:xfrm flipH="1">
            <a:off x="5051713" y="2894112"/>
            <a:ext cx="65791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Arrow Connector 80">
            <a:extLst>
              <a:ext uri="{FF2B5EF4-FFF2-40B4-BE49-F238E27FC236}">
                <a16:creationId xmlns:a16="http://schemas.microsoft.com/office/drawing/2014/main" id="{D065D771-F222-0801-6712-1B848C38FE54}"/>
              </a:ext>
            </a:extLst>
          </p:cNvPr>
          <p:cNvCxnSpPr>
            <a:cxnSpLocks/>
          </p:cNvCxnSpPr>
          <p:nvPr/>
        </p:nvCxnSpPr>
        <p:spPr>
          <a:xfrm>
            <a:off x="5677513" y="1266912"/>
            <a:ext cx="0" cy="1627200"/>
          </a:xfrm>
          <a:prstGeom prst="straightConnector1">
            <a:avLst/>
          </a:prstGeom>
          <a:ln w="3175">
            <a:solidFill>
              <a:schemeClr val="tx1"/>
            </a:solidFill>
            <a:headEnd type="stealth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85">
            <a:extLst>
              <a:ext uri="{FF2B5EF4-FFF2-40B4-BE49-F238E27FC236}">
                <a16:creationId xmlns:a16="http://schemas.microsoft.com/office/drawing/2014/main" id="{5144B002-53C4-F06E-0BC4-58CCADD36316}"/>
              </a:ext>
            </a:extLst>
          </p:cNvPr>
          <p:cNvCxnSpPr>
            <a:cxnSpLocks/>
          </p:cNvCxnSpPr>
          <p:nvPr/>
        </p:nvCxnSpPr>
        <p:spPr>
          <a:xfrm flipH="1">
            <a:off x="5525113" y="1032912"/>
            <a:ext cx="18451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85">
            <a:extLst>
              <a:ext uri="{FF2B5EF4-FFF2-40B4-BE49-F238E27FC236}">
                <a16:creationId xmlns:a16="http://schemas.microsoft.com/office/drawing/2014/main" id="{87BCF4F0-616B-74D2-8E75-C653DA1B7ADA}"/>
              </a:ext>
            </a:extLst>
          </p:cNvPr>
          <p:cNvCxnSpPr>
            <a:cxnSpLocks/>
          </p:cNvCxnSpPr>
          <p:nvPr/>
        </p:nvCxnSpPr>
        <p:spPr>
          <a:xfrm flipH="1">
            <a:off x="5525113" y="3131712"/>
            <a:ext cx="18451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80">
            <a:extLst>
              <a:ext uri="{FF2B5EF4-FFF2-40B4-BE49-F238E27FC236}">
                <a16:creationId xmlns:a16="http://schemas.microsoft.com/office/drawing/2014/main" id="{10639B20-ECDE-AB5A-7BC3-5E6443D8E5C6}"/>
              </a:ext>
            </a:extLst>
          </p:cNvPr>
          <p:cNvCxnSpPr>
            <a:cxnSpLocks/>
          </p:cNvCxnSpPr>
          <p:nvPr/>
        </p:nvCxnSpPr>
        <p:spPr>
          <a:xfrm>
            <a:off x="5677513" y="1032912"/>
            <a:ext cx="0" cy="234000"/>
          </a:xfrm>
          <a:prstGeom prst="straightConnector1">
            <a:avLst/>
          </a:prstGeom>
          <a:ln w="3175">
            <a:solidFill>
              <a:schemeClr val="tx1"/>
            </a:solidFill>
            <a:headEnd type="stealth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Arrow Connector 80">
            <a:extLst>
              <a:ext uri="{FF2B5EF4-FFF2-40B4-BE49-F238E27FC236}">
                <a16:creationId xmlns:a16="http://schemas.microsoft.com/office/drawing/2014/main" id="{0410434E-BF99-E690-9DC1-7CA186D018CF}"/>
              </a:ext>
            </a:extLst>
          </p:cNvPr>
          <p:cNvCxnSpPr>
            <a:cxnSpLocks/>
          </p:cNvCxnSpPr>
          <p:nvPr/>
        </p:nvCxnSpPr>
        <p:spPr>
          <a:xfrm>
            <a:off x="5677513" y="2894112"/>
            <a:ext cx="0" cy="234000"/>
          </a:xfrm>
          <a:prstGeom prst="straightConnector1">
            <a:avLst/>
          </a:prstGeom>
          <a:ln w="3175">
            <a:solidFill>
              <a:schemeClr val="tx1"/>
            </a:solidFill>
            <a:headEnd type="stealth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6" name="TextBox 82">
            <a:extLst>
              <a:ext uri="{FF2B5EF4-FFF2-40B4-BE49-F238E27FC236}">
                <a16:creationId xmlns:a16="http://schemas.microsoft.com/office/drawing/2014/main" id="{2340B520-9DA9-D48A-54C1-BC06F2191FE2}"/>
              </a:ext>
            </a:extLst>
          </p:cNvPr>
          <p:cNvSpPr txBox="1"/>
          <p:nvPr/>
        </p:nvSpPr>
        <p:spPr>
          <a:xfrm rot="5400000">
            <a:off x="5566749" y="1967113"/>
            <a:ext cx="41660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/>
              <a:t>72.45</a:t>
            </a:r>
          </a:p>
        </p:txBody>
      </p:sp>
      <p:sp>
        <p:nvSpPr>
          <p:cNvPr id="247" name="TextBox 82">
            <a:extLst>
              <a:ext uri="{FF2B5EF4-FFF2-40B4-BE49-F238E27FC236}">
                <a16:creationId xmlns:a16="http://schemas.microsoft.com/office/drawing/2014/main" id="{7F22F7CA-AC86-BC73-B370-535B17ADACB0}"/>
              </a:ext>
            </a:extLst>
          </p:cNvPr>
          <p:cNvSpPr txBox="1"/>
          <p:nvPr/>
        </p:nvSpPr>
        <p:spPr>
          <a:xfrm rot="5400000">
            <a:off x="5566749" y="1066779"/>
            <a:ext cx="41660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/>
              <a:t>10.5</a:t>
            </a:r>
          </a:p>
        </p:txBody>
      </p:sp>
      <p:cxnSp>
        <p:nvCxnSpPr>
          <p:cNvPr id="248" name="Straight Connector 85">
            <a:extLst>
              <a:ext uri="{FF2B5EF4-FFF2-40B4-BE49-F238E27FC236}">
                <a16:creationId xmlns:a16="http://schemas.microsoft.com/office/drawing/2014/main" id="{298E3412-CEC3-64B6-1074-1A0C95DE9EC4}"/>
              </a:ext>
            </a:extLst>
          </p:cNvPr>
          <p:cNvCxnSpPr>
            <a:cxnSpLocks/>
          </p:cNvCxnSpPr>
          <p:nvPr/>
        </p:nvCxnSpPr>
        <p:spPr>
          <a:xfrm flipH="1" flipV="1">
            <a:off x="4550291" y="2513112"/>
            <a:ext cx="474966" cy="377205"/>
          </a:xfrm>
          <a:prstGeom prst="line">
            <a:avLst/>
          </a:prstGeom>
          <a:ln w="3175">
            <a:solidFill>
              <a:schemeClr val="tx1"/>
            </a:solidFill>
            <a:head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85">
            <a:extLst>
              <a:ext uri="{FF2B5EF4-FFF2-40B4-BE49-F238E27FC236}">
                <a16:creationId xmlns:a16="http://schemas.microsoft.com/office/drawing/2014/main" id="{F6AB1D40-1BD2-B00B-D247-960A717F0AE5}"/>
              </a:ext>
            </a:extLst>
          </p:cNvPr>
          <p:cNvCxnSpPr>
            <a:cxnSpLocks/>
          </p:cNvCxnSpPr>
          <p:nvPr/>
        </p:nvCxnSpPr>
        <p:spPr>
          <a:xfrm flipH="1">
            <a:off x="4550520" y="1280179"/>
            <a:ext cx="475200" cy="378000"/>
          </a:xfrm>
          <a:prstGeom prst="line">
            <a:avLst/>
          </a:prstGeom>
          <a:ln w="3175">
            <a:solidFill>
              <a:schemeClr val="tx1"/>
            </a:solidFill>
            <a:head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0" name="TextBox 82">
            <a:extLst>
              <a:ext uri="{FF2B5EF4-FFF2-40B4-BE49-F238E27FC236}">
                <a16:creationId xmlns:a16="http://schemas.microsoft.com/office/drawing/2014/main" id="{94150DF6-1307-16B2-ACFA-CF9DDAF2EC87}"/>
              </a:ext>
            </a:extLst>
          </p:cNvPr>
          <p:cNvSpPr txBox="1"/>
          <p:nvPr/>
        </p:nvSpPr>
        <p:spPr>
          <a:xfrm>
            <a:off x="4234318" y="1576157"/>
            <a:ext cx="41660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/>
              <a:t>R1.5</a:t>
            </a:r>
          </a:p>
        </p:txBody>
      </p:sp>
      <p:sp>
        <p:nvSpPr>
          <p:cNvPr id="251" name="TextBox 82">
            <a:extLst>
              <a:ext uri="{FF2B5EF4-FFF2-40B4-BE49-F238E27FC236}">
                <a16:creationId xmlns:a16="http://schemas.microsoft.com/office/drawing/2014/main" id="{8803E977-021B-31FF-317B-65C77AC8E16C}"/>
              </a:ext>
            </a:extLst>
          </p:cNvPr>
          <p:cNvSpPr txBox="1"/>
          <p:nvPr/>
        </p:nvSpPr>
        <p:spPr>
          <a:xfrm>
            <a:off x="4234318" y="2418238"/>
            <a:ext cx="41660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/>
              <a:t>R1.5</a:t>
            </a:r>
          </a:p>
        </p:txBody>
      </p:sp>
      <p:cxnSp>
        <p:nvCxnSpPr>
          <p:cNvPr id="252" name="Straight Connector 85">
            <a:extLst>
              <a:ext uri="{FF2B5EF4-FFF2-40B4-BE49-F238E27FC236}">
                <a16:creationId xmlns:a16="http://schemas.microsoft.com/office/drawing/2014/main" id="{18B4F539-45B7-1B7B-6C71-58EAA96BBA70}"/>
              </a:ext>
            </a:extLst>
          </p:cNvPr>
          <p:cNvCxnSpPr>
            <a:cxnSpLocks/>
          </p:cNvCxnSpPr>
          <p:nvPr/>
        </p:nvCxnSpPr>
        <p:spPr>
          <a:xfrm flipH="1">
            <a:off x="3177820" y="1381193"/>
            <a:ext cx="534420" cy="335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3" name="TextBox 82">
            <a:extLst>
              <a:ext uri="{FF2B5EF4-FFF2-40B4-BE49-F238E27FC236}">
                <a16:creationId xmlns:a16="http://schemas.microsoft.com/office/drawing/2014/main" id="{AC2D852A-D4F9-5D56-B4A6-9F2906154DC5}"/>
              </a:ext>
            </a:extLst>
          </p:cNvPr>
          <p:cNvSpPr txBox="1"/>
          <p:nvPr/>
        </p:nvSpPr>
        <p:spPr>
          <a:xfrm rot="5400000">
            <a:off x="2924481" y="2860875"/>
            <a:ext cx="41660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/>
              <a:t>14.60</a:t>
            </a:r>
          </a:p>
        </p:txBody>
      </p:sp>
      <p:sp>
        <p:nvSpPr>
          <p:cNvPr id="254" name="TextBox 82">
            <a:extLst>
              <a:ext uri="{FF2B5EF4-FFF2-40B4-BE49-F238E27FC236}">
                <a16:creationId xmlns:a16="http://schemas.microsoft.com/office/drawing/2014/main" id="{83CF83D1-C9CF-4EC3-C6DB-B931BB759773}"/>
              </a:ext>
            </a:extLst>
          </p:cNvPr>
          <p:cNvSpPr txBox="1"/>
          <p:nvPr/>
        </p:nvSpPr>
        <p:spPr>
          <a:xfrm rot="5400000">
            <a:off x="2924481" y="1115233"/>
            <a:ext cx="41660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/>
              <a:t>14.60</a:t>
            </a:r>
          </a:p>
        </p:txBody>
      </p:sp>
      <p:cxnSp>
        <p:nvCxnSpPr>
          <p:cNvPr id="255" name="Straight Connector 85">
            <a:extLst>
              <a:ext uri="{FF2B5EF4-FFF2-40B4-BE49-F238E27FC236}">
                <a16:creationId xmlns:a16="http://schemas.microsoft.com/office/drawing/2014/main" id="{6B1C54E8-3DA1-F45C-E5F3-2130AA62BC26}"/>
              </a:ext>
            </a:extLst>
          </p:cNvPr>
          <p:cNvCxnSpPr>
            <a:cxnSpLocks/>
          </p:cNvCxnSpPr>
          <p:nvPr/>
        </p:nvCxnSpPr>
        <p:spPr>
          <a:xfrm rot="16200000" flipH="1">
            <a:off x="5745121" y="4150919"/>
            <a:ext cx="4752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Connector 85">
            <a:extLst>
              <a:ext uri="{FF2B5EF4-FFF2-40B4-BE49-F238E27FC236}">
                <a16:creationId xmlns:a16="http://schemas.microsoft.com/office/drawing/2014/main" id="{98FDDB6B-0626-019D-A863-8242B368AC3A}"/>
              </a:ext>
            </a:extLst>
          </p:cNvPr>
          <p:cNvCxnSpPr>
            <a:cxnSpLocks/>
          </p:cNvCxnSpPr>
          <p:nvPr/>
        </p:nvCxnSpPr>
        <p:spPr>
          <a:xfrm rot="5400000" flipH="1">
            <a:off x="5996159" y="4253519"/>
            <a:ext cx="2700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Arrow Connector 80">
            <a:extLst>
              <a:ext uri="{FF2B5EF4-FFF2-40B4-BE49-F238E27FC236}">
                <a16:creationId xmlns:a16="http://schemas.microsoft.com/office/drawing/2014/main" id="{E42D2E04-5457-2DBB-632D-FAE9B9502C8F}"/>
              </a:ext>
            </a:extLst>
          </p:cNvPr>
          <p:cNvCxnSpPr>
            <a:cxnSpLocks/>
          </p:cNvCxnSpPr>
          <p:nvPr/>
        </p:nvCxnSpPr>
        <p:spPr>
          <a:xfrm flipH="1">
            <a:off x="5991313" y="4148509"/>
            <a:ext cx="145134" cy="0"/>
          </a:xfrm>
          <a:prstGeom prst="straightConnector1">
            <a:avLst/>
          </a:prstGeom>
          <a:ln w="3175">
            <a:solidFill>
              <a:schemeClr val="tx1"/>
            </a:solidFill>
            <a:headEnd type="stealth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8" name="TextBox 82">
            <a:extLst>
              <a:ext uri="{FF2B5EF4-FFF2-40B4-BE49-F238E27FC236}">
                <a16:creationId xmlns:a16="http://schemas.microsoft.com/office/drawing/2014/main" id="{D8803BB3-FF9B-79D1-6288-195B35DCEAA2}"/>
              </a:ext>
            </a:extLst>
          </p:cNvPr>
          <p:cNvSpPr txBox="1"/>
          <p:nvPr/>
        </p:nvSpPr>
        <p:spPr>
          <a:xfrm>
            <a:off x="5907824" y="3992167"/>
            <a:ext cx="34460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/>
              <a:t>25.0</a:t>
            </a:r>
          </a:p>
        </p:txBody>
      </p:sp>
      <p:sp>
        <p:nvSpPr>
          <p:cNvPr id="259" name="TextBox 82">
            <a:extLst>
              <a:ext uri="{FF2B5EF4-FFF2-40B4-BE49-F238E27FC236}">
                <a16:creationId xmlns:a16="http://schemas.microsoft.com/office/drawing/2014/main" id="{05AC7BA3-2EE1-6677-A17D-FDE884FEED0C}"/>
              </a:ext>
            </a:extLst>
          </p:cNvPr>
          <p:cNvSpPr txBox="1"/>
          <p:nvPr/>
        </p:nvSpPr>
        <p:spPr>
          <a:xfrm>
            <a:off x="5309583" y="5199697"/>
            <a:ext cx="41660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/>
              <a:t>20.0</a:t>
            </a:r>
          </a:p>
        </p:txBody>
      </p:sp>
      <p:sp>
        <p:nvSpPr>
          <p:cNvPr id="260" name="TextBox 82">
            <a:extLst>
              <a:ext uri="{FF2B5EF4-FFF2-40B4-BE49-F238E27FC236}">
                <a16:creationId xmlns:a16="http://schemas.microsoft.com/office/drawing/2014/main" id="{41F397E8-AF1E-648D-51B8-4098CB13F836}"/>
              </a:ext>
            </a:extLst>
          </p:cNvPr>
          <p:cNvSpPr txBox="1"/>
          <p:nvPr/>
        </p:nvSpPr>
        <p:spPr>
          <a:xfrm>
            <a:off x="4738750" y="5357078"/>
            <a:ext cx="48156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/>
              <a:t>400.0</a:t>
            </a:r>
          </a:p>
        </p:txBody>
      </p:sp>
      <p:cxnSp>
        <p:nvCxnSpPr>
          <p:cNvPr id="261" name="Straight Arrow Connector 80">
            <a:extLst>
              <a:ext uri="{FF2B5EF4-FFF2-40B4-BE49-F238E27FC236}">
                <a16:creationId xmlns:a16="http://schemas.microsoft.com/office/drawing/2014/main" id="{62A3A0B9-D195-F9BC-A45A-F2E96A9395CC}"/>
              </a:ext>
            </a:extLst>
          </p:cNvPr>
          <p:cNvCxnSpPr>
            <a:cxnSpLocks/>
          </p:cNvCxnSpPr>
          <p:nvPr/>
        </p:nvCxnSpPr>
        <p:spPr>
          <a:xfrm rot="16200000" flipV="1">
            <a:off x="6009721" y="3907946"/>
            <a:ext cx="0" cy="54000"/>
          </a:xfrm>
          <a:prstGeom prst="straightConnector1">
            <a:avLst/>
          </a:prstGeom>
          <a:ln w="3175">
            <a:solidFill>
              <a:schemeClr val="tx1"/>
            </a:solidFill>
            <a:headEnd type="none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2" name="TextBox 82">
            <a:extLst>
              <a:ext uri="{FF2B5EF4-FFF2-40B4-BE49-F238E27FC236}">
                <a16:creationId xmlns:a16="http://schemas.microsoft.com/office/drawing/2014/main" id="{A4BB2A88-C641-32A8-5DDE-33CA6ACF76EB}"/>
              </a:ext>
            </a:extLst>
          </p:cNvPr>
          <p:cNvSpPr txBox="1"/>
          <p:nvPr/>
        </p:nvSpPr>
        <p:spPr>
          <a:xfrm>
            <a:off x="5940584" y="3844167"/>
            <a:ext cx="34460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/>
              <a:t>5.0</a:t>
            </a:r>
          </a:p>
        </p:txBody>
      </p:sp>
      <p:cxnSp>
        <p:nvCxnSpPr>
          <p:cNvPr id="263" name="Straight Connector 85">
            <a:extLst>
              <a:ext uri="{FF2B5EF4-FFF2-40B4-BE49-F238E27FC236}">
                <a16:creationId xmlns:a16="http://schemas.microsoft.com/office/drawing/2014/main" id="{66913CEB-7568-F0F2-C9E5-3379C72D3ECE}"/>
              </a:ext>
            </a:extLst>
          </p:cNvPr>
          <p:cNvCxnSpPr>
            <a:cxnSpLocks/>
          </p:cNvCxnSpPr>
          <p:nvPr/>
        </p:nvCxnSpPr>
        <p:spPr>
          <a:xfrm>
            <a:off x="6126099" y="4388519"/>
            <a:ext cx="85333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Connector 85">
            <a:extLst>
              <a:ext uri="{FF2B5EF4-FFF2-40B4-BE49-F238E27FC236}">
                <a16:creationId xmlns:a16="http://schemas.microsoft.com/office/drawing/2014/main" id="{331895AE-0D6A-45F8-A9CE-740271294234}"/>
              </a:ext>
            </a:extLst>
          </p:cNvPr>
          <p:cNvCxnSpPr>
            <a:cxnSpLocks/>
          </p:cNvCxnSpPr>
          <p:nvPr/>
        </p:nvCxnSpPr>
        <p:spPr>
          <a:xfrm>
            <a:off x="6126099" y="4533506"/>
            <a:ext cx="2700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Arrow Connector 80">
            <a:extLst>
              <a:ext uri="{FF2B5EF4-FFF2-40B4-BE49-F238E27FC236}">
                <a16:creationId xmlns:a16="http://schemas.microsoft.com/office/drawing/2014/main" id="{9AC5FD00-58FD-270F-8CD7-3CE886198484}"/>
              </a:ext>
            </a:extLst>
          </p:cNvPr>
          <p:cNvCxnSpPr>
            <a:cxnSpLocks/>
          </p:cNvCxnSpPr>
          <p:nvPr/>
        </p:nvCxnSpPr>
        <p:spPr>
          <a:xfrm>
            <a:off x="6185713" y="4393815"/>
            <a:ext cx="0" cy="139691"/>
          </a:xfrm>
          <a:prstGeom prst="straightConnector1">
            <a:avLst/>
          </a:prstGeom>
          <a:ln w="3175">
            <a:solidFill>
              <a:schemeClr val="tx1"/>
            </a:solidFill>
            <a:headEnd type="stealth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" name="TextBox 82">
            <a:extLst>
              <a:ext uri="{FF2B5EF4-FFF2-40B4-BE49-F238E27FC236}">
                <a16:creationId xmlns:a16="http://schemas.microsoft.com/office/drawing/2014/main" id="{CADC07D6-7E4E-4146-11B1-F5A132B474F7}"/>
              </a:ext>
            </a:extLst>
          </p:cNvPr>
          <p:cNvSpPr txBox="1"/>
          <p:nvPr/>
        </p:nvSpPr>
        <p:spPr>
          <a:xfrm rot="5400000">
            <a:off x="6050454" y="4366544"/>
            <a:ext cx="41660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/>
              <a:t>25.0</a:t>
            </a:r>
          </a:p>
        </p:txBody>
      </p:sp>
      <p:cxnSp>
        <p:nvCxnSpPr>
          <p:cNvPr id="267" name="Straight Arrow Connector 80">
            <a:extLst>
              <a:ext uri="{FF2B5EF4-FFF2-40B4-BE49-F238E27FC236}">
                <a16:creationId xmlns:a16="http://schemas.microsoft.com/office/drawing/2014/main" id="{6C0F03BB-B179-C37F-EDDA-D93C4FEADD0E}"/>
              </a:ext>
            </a:extLst>
          </p:cNvPr>
          <p:cNvCxnSpPr>
            <a:cxnSpLocks/>
          </p:cNvCxnSpPr>
          <p:nvPr/>
        </p:nvCxnSpPr>
        <p:spPr>
          <a:xfrm rot="10800000" flipV="1">
            <a:off x="6379762" y="4485537"/>
            <a:ext cx="0" cy="54000"/>
          </a:xfrm>
          <a:prstGeom prst="straightConnector1">
            <a:avLst/>
          </a:prstGeom>
          <a:ln w="3175">
            <a:solidFill>
              <a:schemeClr val="tx1"/>
            </a:solidFill>
            <a:headEnd type="none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Arrow Connector 80">
            <a:extLst>
              <a:ext uri="{FF2B5EF4-FFF2-40B4-BE49-F238E27FC236}">
                <a16:creationId xmlns:a16="http://schemas.microsoft.com/office/drawing/2014/main" id="{18619CA1-6DA4-B3B5-0D84-2CE9D4693997}"/>
              </a:ext>
            </a:extLst>
          </p:cNvPr>
          <p:cNvCxnSpPr>
            <a:cxnSpLocks/>
          </p:cNvCxnSpPr>
          <p:nvPr/>
        </p:nvCxnSpPr>
        <p:spPr>
          <a:xfrm flipV="1">
            <a:off x="6379762" y="4561795"/>
            <a:ext cx="0" cy="54000"/>
          </a:xfrm>
          <a:prstGeom prst="straightConnector1">
            <a:avLst/>
          </a:prstGeom>
          <a:ln w="3175">
            <a:solidFill>
              <a:schemeClr val="tx1"/>
            </a:solidFill>
            <a:headEnd type="none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Arrow Connector 80">
            <a:extLst>
              <a:ext uri="{FF2B5EF4-FFF2-40B4-BE49-F238E27FC236}">
                <a16:creationId xmlns:a16="http://schemas.microsoft.com/office/drawing/2014/main" id="{02F222DB-2D47-0A65-5E46-C6AFD74D1BDC}"/>
              </a:ext>
            </a:extLst>
          </p:cNvPr>
          <p:cNvCxnSpPr>
            <a:cxnSpLocks/>
          </p:cNvCxnSpPr>
          <p:nvPr/>
        </p:nvCxnSpPr>
        <p:spPr>
          <a:xfrm rot="10800000" flipV="1">
            <a:off x="6276321" y="4560404"/>
            <a:ext cx="0" cy="54000"/>
          </a:xfrm>
          <a:prstGeom prst="straightConnector1">
            <a:avLst/>
          </a:prstGeom>
          <a:ln w="3175">
            <a:solidFill>
              <a:schemeClr val="tx1"/>
            </a:solidFill>
            <a:headEnd type="none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Straight Arrow Connector 80">
            <a:extLst>
              <a:ext uri="{FF2B5EF4-FFF2-40B4-BE49-F238E27FC236}">
                <a16:creationId xmlns:a16="http://schemas.microsoft.com/office/drawing/2014/main" id="{FC3A23C8-D7B5-3BCA-66B7-202B69D6DFB5}"/>
              </a:ext>
            </a:extLst>
          </p:cNvPr>
          <p:cNvCxnSpPr>
            <a:cxnSpLocks/>
          </p:cNvCxnSpPr>
          <p:nvPr/>
        </p:nvCxnSpPr>
        <p:spPr>
          <a:xfrm flipV="1">
            <a:off x="6276321" y="4718207"/>
            <a:ext cx="0" cy="54000"/>
          </a:xfrm>
          <a:prstGeom prst="straightConnector1">
            <a:avLst/>
          </a:prstGeom>
          <a:ln w="3175">
            <a:solidFill>
              <a:schemeClr val="tx1"/>
            </a:solidFill>
            <a:headEnd type="none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1" name="TextBox 82">
            <a:extLst>
              <a:ext uri="{FF2B5EF4-FFF2-40B4-BE49-F238E27FC236}">
                <a16:creationId xmlns:a16="http://schemas.microsoft.com/office/drawing/2014/main" id="{4AB0164E-612D-1132-D2DE-A9528089886D}"/>
              </a:ext>
            </a:extLst>
          </p:cNvPr>
          <p:cNvSpPr txBox="1"/>
          <p:nvPr/>
        </p:nvSpPr>
        <p:spPr>
          <a:xfrm rot="5400000">
            <a:off x="6172358" y="4322791"/>
            <a:ext cx="41660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/>
              <a:t>5.0</a:t>
            </a:r>
          </a:p>
        </p:txBody>
      </p:sp>
      <p:cxnSp>
        <p:nvCxnSpPr>
          <p:cNvPr id="272" name="Straight Connector 85">
            <a:extLst>
              <a:ext uri="{FF2B5EF4-FFF2-40B4-BE49-F238E27FC236}">
                <a16:creationId xmlns:a16="http://schemas.microsoft.com/office/drawing/2014/main" id="{06279092-5792-DDC4-C154-FD28E94B6478}"/>
              </a:ext>
            </a:extLst>
          </p:cNvPr>
          <p:cNvCxnSpPr>
            <a:cxnSpLocks/>
          </p:cNvCxnSpPr>
          <p:nvPr/>
        </p:nvCxnSpPr>
        <p:spPr>
          <a:xfrm flipV="1">
            <a:off x="6102233" y="4260237"/>
            <a:ext cx="147963" cy="168711"/>
          </a:xfrm>
          <a:prstGeom prst="line">
            <a:avLst/>
          </a:prstGeom>
          <a:ln w="3175">
            <a:solidFill>
              <a:schemeClr val="tx1"/>
            </a:solidFill>
            <a:head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3" name="TextBox 82">
            <a:extLst>
              <a:ext uri="{FF2B5EF4-FFF2-40B4-BE49-F238E27FC236}">
                <a16:creationId xmlns:a16="http://schemas.microsoft.com/office/drawing/2014/main" id="{84631860-C7DE-BF99-7CDC-6681C52D1873}"/>
              </a:ext>
            </a:extLst>
          </p:cNvPr>
          <p:cNvSpPr txBox="1"/>
          <p:nvPr/>
        </p:nvSpPr>
        <p:spPr>
          <a:xfrm>
            <a:off x="6159757" y="4139861"/>
            <a:ext cx="34460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/>
              <a:t>SiC</a:t>
            </a:r>
          </a:p>
        </p:txBody>
      </p:sp>
      <p:cxnSp>
        <p:nvCxnSpPr>
          <p:cNvPr id="274" name="Straight Connector 85">
            <a:extLst>
              <a:ext uri="{FF2B5EF4-FFF2-40B4-BE49-F238E27FC236}">
                <a16:creationId xmlns:a16="http://schemas.microsoft.com/office/drawing/2014/main" id="{CA886AA0-9159-77DB-99FD-66B10E9AAB24}"/>
              </a:ext>
            </a:extLst>
          </p:cNvPr>
          <p:cNvCxnSpPr>
            <a:cxnSpLocks/>
          </p:cNvCxnSpPr>
          <p:nvPr/>
        </p:nvCxnSpPr>
        <p:spPr>
          <a:xfrm rot="10800000" flipV="1">
            <a:off x="4528563" y="4840793"/>
            <a:ext cx="0" cy="396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Connector 85">
            <a:extLst>
              <a:ext uri="{FF2B5EF4-FFF2-40B4-BE49-F238E27FC236}">
                <a16:creationId xmlns:a16="http://schemas.microsoft.com/office/drawing/2014/main" id="{FF8C36DC-F264-A078-D952-F4F59660862E}"/>
              </a:ext>
            </a:extLst>
          </p:cNvPr>
          <p:cNvCxnSpPr>
            <a:cxnSpLocks/>
          </p:cNvCxnSpPr>
          <p:nvPr/>
        </p:nvCxnSpPr>
        <p:spPr>
          <a:xfrm flipH="1">
            <a:off x="4152154" y="4509694"/>
            <a:ext cx="378994" cy="103564"/>
          </a:xfrm>
          <a:prstGeom prst="line">
            <a:avLst/>
          </a:prstGeom>
          <a:ln w="3175">
            <a:solidFill>
              <a:schemeClr val="tx1"/>
            </a:solidFill>
            <a:head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Connector 85">
            <a:extLst>
              <a:ext uri="{FF2B5EF4-FFF2-40B4-BE49-F238E27FC236}">
                <a16:creationId xmlns:a16="http://schemas.microsoft.com/office/drawing/2014/main" id="{C632019F-3839-E5BF-D31F-3E6B61842A50}"/>
              </a:ext>
            </a:extLst>
          </p:cNvPr>
          <p:cNvCxnSpPr>
            <a:cxnSpLocks/>
          </p:cNvCxnSpPr>
          <p:nvPr/>
        </p:nvCxnSpPr>
        <p:spPr>
          <a:xfrm rot="5400000" flipH="1">
            <a:off x="4106392" y="4113313"/>
            <a:ext cx="1800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7" name="TextBox 82">
            <a:extLst>
              <a:ext uri="{FF2B5EF4-FFF2-40B4-BE49-F238E27FC236}">
                <a16:creationId xmlns:a16="http://schemas.microsoft.com/office/drawing/2014/main" id="{E7D4976F-A0CA-183D-071D-3EA3E524674E}"/>
              </a:ext>
            </a:extLst>
          </p:cNvPr>
          <p:cNvSpPr txBox="1"/>
          <p:nvPr/>
        </p:nvSpPr>
        <p:spPr>
          <a:xfrm>
            <a:off x="4218724" y="3964169"/>
            <a:ext cx="41660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/>
              <a:t>R3.0</a:t>
            </a:r>
          </a:p>
        </p:txBody>
      </p:sp>
      <p:cxnSp>
        <p:nvCxnSpPr>
          <p:cNvPr id="278" name="Straight Arrow Connector 80">
            <a:extLst>
              <a:ext uri="{FF2B5EF4-FFF2-40B4-BE49-F238E27FC236}">
                <a16:creationId xmlns:a16="http://schemas.microsoft.com/office/drawing/2014/main" id="{F7F58EF7-7B0E-D72A-4E97-FE038AF677DE}"/>
              </a:ext>
            </a:extLst>
          </p:cNvPr>
          <p:cNvCxnSpPr>
            <a:cxnSpLocks/>
          </p:cNvCxnSpPr>
          <p:nvPr/>
        </p:nvCxnSpPr>
        <p:spPr>
          <a:xfrm rot="5400000" flipV="1">
            <a:off x="5929411" y="3907946"/>
            <a:ext cx="0" cy="54000"/>
          </a:xfrm>
          <a:prstGeom prst="straightConnector1">
            <a:avLst/>
          </a:prstGeom>
          <a:ln w="3175">
            <a:solidFill>
              <a:schemeClr val="tx1"/>
            </a:solidFill>
            <a:headEnd type="none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9" name="Straight Arrow Connector 80">
            <a:extLst>
              <a:ext uri="{FF2B5EF4-FFF2-40B4-BE49-F238E27FC236}">
                <a16:creationId xmlns:a16="http://schemas.microsoft.com/office/drawing/2014/main" id="{3517079F-C006-0680-AA0C-9FD4AA2559A8}"/>
              </a:ext>
            </a:extLst>
          </p:cNvPr>
          <p:cNvCxnSpPr>
            <a:cxnSpLocks/>
          </p:cNvCxnSpPr>
          <p:nvPr/>
        </p:nvCxnSpPr>
        <p:spPr>
          <a:xfrm rot="16200000" flipV="1">
            <a:off x="5636111" y="3799592"/>
            <a:ext cx="0" cy="54000"/>
          </a:xfrm>
          <a:prstGeom prst="straightConnector1">
            <a:avLst/>
          </a:prstGeom>
          <a:ln w="3175">
            <a:solidFill>
              <a:schemeClr val="tx1"/>
            </a:solidFill>
            <a:headEnd type="none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85">
            <a:extLst>
              <a:ext uri="{FF2B5EF4-FFF2-40B4-BE49-F238E27FC236}">
                <a16:creationId xmlns:a16="http://schemas.microsoft.com/office/drawing/2014/main" id="{823A074E-423F-9CA9-65DD-EBB3C3B32428}"/>
              </a:ext>
            </a:extLst>
          </p:cNvPr>
          <p:cNvCxnSpPr>
            <a:cxnSpLocks/>
          </p:cNvCxnSpPr>
          <p:nvPr/>
        </p:nvCxnSpPr>
        <p:spPr>
          <a:xfrm flipV="1">
            <a:off x="5604134" y="4848269"/>
            <a:ext cx="0" cy="25893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Straight Arrow Connector 80">
            <a:extLst>
              <a:ext uri="{FF2B5EF4-FFF2-40B4-BE49-F238E27FC236}">
                <a16:creationId xmlns:a16="http://schemas.microsoft.com/office/drawing/2014/main" id="{8C427766-E3E4-CE41-9824-6CE53DBB7516}"/>
              </a:ext>
            </a:extLst>
          </p:cNvPr>
          <p:cNvCxnSpPr>
            <a:cxnSpLocks/>
          </p:cNvCxnSpPr>
          <p:nvPr/>
        </p:nvCxnSpPr>
        <p:spPr>
          <a:xfrm rot="5400000" flipV="1">
            <a:off x="5538499" y="5048217"/>
            <a:ext cx="0" cy="54000"/>
          </a:xfrm>
          <a:prstGeom prst="straightConnector1">
            <a:avLst/>
          </a:prstGeom>
          <a:ln w="3175">
            <a:solidFill>
              <a:schemeClr val="tx1"/>
            </a:solidFill>
            <a:headEnd type="none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Arrow Connector 80">
            <a:extLst>
              <a:ext uri="{FF2B5EF4-FFF2-40B4-BE49-F238E27FC236}">
                <a16:creationId xmlns:a16="http://schemas.microsoft.com/office/drawing/2014/main" id="{357B10E2-C404-82AE-1F08-9FED25D6C4E3}"/>
              </a:ext>
            </a:extLst>
          </p:cNvPr>
          <p:cNvCxnSpPr>
            <a:cxnSpLocks/>
          </p:cNvCxnSpPr>
          <p:nvPr/>
        </p:nvCxnSpPr>
        <p:spPr>
          <a:xfrm rot="16200000" flipV="1">
            <a:off x="5626257" y="5048217"/>
            <a:ext cx="0" cy="54000"/>
          </a:xfrm>
          <a:prstGeom prst="straightConnector1">
            <a:avLst/>
          </a:prstGeom>
          <a:ln w="3175">
            <a:solidFill>
              <a:schemeClr val="tx1"/>
            </a:solidFill>
            <a:headEnd type="none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Straight Connector 85">
            <a:extLst>
              <a:ext uri="{FF2B5EF4-FFF2-40B4-BE49-F238E27FC236}">
                <a16:creationId xmlns:a16="http://schemas.microsoft.com/office/drawing/2014/main" id="{BDA58B20-3ED7-2D21-0711-30437249F60F}"/>
              </a:ext>
            </a:extLst>
          </p:cNvPr>
          <p:cNvCxnSpPr>
            <a:cxnSpLocks/>
          </p:cNvCxnSpPr>
          <p:nvPr/>
        </p:nvCxnSpPr>
        <p:spPr>
          <a:xfrm flipV="1">
            <a:off x="5568134" y="4844716"/>
            <a:ext cx="0" cy="39694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Connector 85">
            <a:extLst>
              <a:ext uri="{FF2B5EF4-FFF2-40B4-BE49-F238E27FC236}">
                <a16:creationId xmlns:a16="http://schemas.microsoft.com/office/drawing/2014/main" id="{BE2C51C3-4595-5AC9-7D42-42C824841D45}"/>
              </a:ext>
            </a:extLst>
          </p:cNvPr>
          <p:cNvCxnSpPr>
            <a:cxnSpLocks/>
          </p:cNvCxnSpPr>
          <p:nvPr/>
        </p:nvCxnSpPr>
        <p:spPr>
          <a:xfrm rot="10800000" flipV="1">
            <a:off x="5449334" y="4840793"/>
            <a:ext cx="0" cy="396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Straight Arrow Connector 80">
            <a:extLst>
              <a:ext uri="{FF2B5EF4-FFF2-40B4-BE49-F238E27FC236}">
                <a16:creationId xmlns:a16="http://schemas.microsoft.com/office/drawing/2014/main" id="{5ABA8AE2-1436-73C6-4F81-79B94B54AC9D}"/>
              </a:ext>
            </a:extLst>
          </p:cNvPr>
          <p:cNvCxnSpPr>
            <a:cxnSpLocks/>
          </p:cNvCxnSpPr>
          <p:nvPr/>
        </p:nvCxnSpPr>
        <p:spPr>
          <a:xfrm>
            <a:off x="5450160" y="5215214"/>
            <a:ext cx="113097" cy="0"/>
          </a:xfrm>
          <a:prstGeom prst="straightConnector1">
            <a:avLst/>
          </a:prstGeom>
          <a:ln w="3175">
            <a:solidFill>
              <a:schemeClr val="tx1"/>
            </a:solidFill>
            <a:headEnd type="stealth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" name="TextBox 82">
            <a:extLst>
              <a:ext uri="{FF2B5EF4-FFF2-40B4-BE49-F238E27FC236}">
                <a16:creationId xmlns:a16="http://schemas.microsoft.com/office/drawing/2014/main" id="{27A388A6-0822-F7FB-BC11-9D4FB903CB35}"/>
              </a:ext>
            </a:extLst>
          </p:cNvPr>
          <p:cNvSpPr txBox="1"/>
          <p:nvPr/>
        </p:nvSpPr>
        <p:spPr>
          <a:xfrm>
            <a:off x="5510179" y="4989933"/>
            <a:ext cx="41660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/>
              <a:t>6.2</a:t>
            </a:r>
          </a:p>
        </p:txBody>
      </p:sp>
      <p:cxnSp>
        <p:nvCxnSpPr>
          <p:cNvPr id="287" name="Straight Arrow Connector 80">
            <a:extLst>
              <a:ext uri="{FF2B5EF4-FFF2-40B4-BE49-F238E27FC236}">
                <a16:creationId xmlns:a16="http://schemas.microsoft.com/office/drawing/2014/main" id="{B85235D9-D275-DF29-52F9-C241B0B83A21}"/>
              </a:ext>
            </a:extLst>
          </p:cNvPr>
          <p:cNvCxnSpPr>
            <a:cxnSpLocks/>
          </p:cNvCxnSpPr>
          <p:nvPr/>
        </p:nvCxnSpPr>
        <p:spPr>
          <a:xfrm>
            <a:off x="4963443" y="4986973"/>
            <a:ext cx="610200" cy="0"/>
          </a:xfrm>
          <a:prstGeom prst="straightConnector1">
            <a:avLst/>
          </a:prstGeom>
          <a:ln w="3175">
            <a:solidFill>
              <a:schemeClr val="tx1"/>
            </a:solidFill>
            <a:headEnd type="stealth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Straight Connector 85">
            <a:extLst>
              <a:ext uri="{FF2B5EF4-FFF2-40B4-BE49-F238E27FC236}">
                <a16:creationId xmlns:a16="http://schemas.microsoft.com/office/drawing/2014/main" id="{675D8E01-3A16-2D81-F2DF-F6CF6036C045}"/>
              </a:ext>
            </a:extLst>
          </p:cNvPr>
          <p:cNvCxnSpPr>
            <a:cxnSpLocks/>
          </p:cNvCxnSpPr>
          <p:nvPr/>
        </p:nvCxnSpPr>
        <p:spPr>
          <a:xfrm rot="10800000" flipV="1">
            <a:off x="4469916" y="4840793"/>
            <a:ext cx="0" cy="396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Straight Arrow Connector 80">
            <a:extLst>
              <a:ext uri="{FF2B5EF4-FFF2-40B4-BE49-F238E27FC236}">
                <a16:creationId xmlns:a16="http://schemas.microsoft.com/office/drawing/2014/main" id="{6D7B8133-7E1D-512A-B148-EE7C95B27FA4}"/>
              </a:ext>
            </a:extLst>
          </p:cNvPr>
          <p:cNvCxnSpPr>
            <a:cxnSpLocks/>
          </p:cNvCxnSpPr>
          <p:nvPr/>
        </p:nvCxnSpPr>
        <p:spPr>
          <a:xfrm rot="5400000" flipV="1">
            <a:off x="4442939" y="5188214"/>
            <a:ext cx="0" cy="54000"/>
          </a:xfrm>
          <a:prstGeom prst="straightConnector1">
            <a:avLst/>
          </a:prstGeom>
          <a:ln w="3175">
            <a:solidFill>
              <a:schemeClr val="tx1"/>
            </a:solidFill>
            <a:headEnd type="none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0" name="Straight Arrow Connector 80">
            <a:extLst>
              <a:ext uri="{FF2B5EF4-FFF2-40B4-BE49-F238E27FC236}">
                <a16:creationId xmlns:a16="http://schemas.microsoft.com/office/drawing/2014/main" id="{FA96B663-7A24-BB84-3D17-4096C2B116FD}"/>
              </a:ext>
            </a:extLst>
          </p:cNvPr>
          <p:cNvCxnSpPr>
            <a:cxnSpLocks/>
          </p:cNvCxnSpPr>
          <p:nvPr/>
        </p:nvCxnSpPr>
        <p:spPr>
          <a:xfrm rot="16200000" flipV="1">
            <a:off x="4550388" y="5188214"/>
            <a:ext cx="0" cy="54000"/>
          </a:xfrm>
          <a:prstGeom prst="straightConnector1">
            <a:avLst/>
          </a:prstGeom>
          <a:ln w="3175">
            <a:solidFill>
              <a:schemeClr val="tx1"/>
            </a:solidFill>
            <a:headEnd type="none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1" name="Straight Connector 85">
            <a:extLst>
              <a:ext uri="{FF2B5EF4-FFF2-40B4-BE49-F238E27FC236}">
                <a16:creationId xmlns:a16="http://schemas.microsoft.com/office/drawing/2014/main" id="{C2408148-7FED-6253-F93F-B11AA8B3B72B}"/>
              </a:ext>
            </a:extLst>
          </p:cNvPr>
          <p:cNvCxnSpPr>
            <a:cxnSpLocks/>
          </p:cNvCxnSpPr>
          <p:nvPr/>
        </p:nvCxnSpPr>
        <p:spPr>
          <a:xfrm>
            <a:off x="4383719" y="4594892"/>
            <a:ext cx="96483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2" name="Straight Connector 85">
            <a:extLst>
              <a:ext uri="{FF2B5EF4-FFF2-40B4-BE49-F238E27FC236}">
                <a16:creationId xmlns:a16="http://schemas.microsoft.com/office/drawing/2014/main" id="{C797A0BE-5D48-86E0-44F9-0C12A43B2D8A}"/>
              </a:ext>
            </a:extLst>
          </p:cNvPr>
          <p:cNvCxnSpPr>
            <a:cxnSpLocks/>
          </p:cNvCxnSpPr>
          <p:nvPr/>
        </p:nvCxnSpPr>
        <p:spPr>
          <a:xfrm>
            <a:off x="4383719" y="4707912"/>
            <a:ext cx="96483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3" name="Straight Arrow Connector 80">
            <a:extLst>
              <a:ext uri="{FF2B5EF4-FFF2-40B4-BE49-F238E27FC236}">
                <a16:creationId xmlns:a16="http://schemas.microsoft.com/office/drawing/2014/main" id="{D82BD70B-874D-7A75-20FA-129D2725F7E1}"/>
              </a:ext>
            </a:extLst>
          </p:cNvPr>
          <p:cNvCxnSpPr>
            <a:cxnSpLocks/>
          </p:cNvCxnSpPr>
          <p:nvPr/>
        </p:nvCxnSpPr>
        <p:spPr>
          <a:xfrm flipV="1">
            <a:off x="4397557" y="4594892"/>
            <a:ext cx="0" cy="108000"/>
          </a:xfrm>
          <a:prstGeom prst="straightConnector1">
            <a:avLst/>
          </a:prstGeom>
          <a:ln w="3175">
            <a:solidFill>
              <a:schemeClr val="tx1"/>
            </a:solidFill>
            <a:headEnd type="stealth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4" name="TextBox 82">
            <a:extLst>
              <a:ext uri="{FF2B5EF4-FFF2-40B4-BE49-F238E27FC236}">
                <a16:creationId xmlns:a16="http://schemas.microsoft.com/office/drawing/2014/main" id="{89C8CFB4-7637-4C66-60BA-28CB6F596BF6}"/>
              </a:ext>
            </a:extLst>
          </p:cNvPr>
          <p:cNvSpPr txBox="1"/>
          <p:nvPr/>
        </p:nvSpPr>
        <p:spPr>
          <a:xfrm rot="5400000">
            <a:off x="4117625" y="4576516"/>
            <a:ext cx="41660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/>
              <a:t>10.0</a:t>
            </a:r>
          </a:p>
        </p:txBody>
      </p:sp>
      <p:sp>
        <p:nvSpPr>
          <p:cNvPr id="295" name="TextBox 82">
            <a:extLst>
              <a:ext uri="{FF2B5EF4-FFF2-40B4-BE49-F238E27FC236}">
                <a16:creationId xmlns:a16="http://schemas.microsoft.com/office/drawing/2014/main" id="{EE44EF1D-46E0-0DC4-29FF-97BE5F467232}"/>
              </a:ext>
            </a:extLst>
          </p:cNvPr>
          <p:cNvSpPr txBox="1"/>
          <p:nvPr/>
        </p:nvSpPr>
        <p:spPr>
          <a:xfrm>
            <a:off x="3711182" y="4553109"/>
            <a:ext cx="41660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/>
              <a:t>R3.0</a:t>
            </a:r>
          </a:p>
        </p:txBody>
      </p:sp>
      <p:sp>
        <p:nvSpPr>
          <p:cNvPr id="296" name="TextBox 82">
            <a:extLst>
              <a:ext uri="{FF2B5EF4-FFF2-40B4-BE49-F238E27FC236}">
                <a16:creationId xmlns:a16="http://schemas.microsoft.com/office/drawing/2014/main" id="{99E0A428-2BDC-63EA-A035-84B70FB45362}"/>
              </a:ext>
            </a:extLst>
          </p:cNvPr>
          <p:cNvSpPr txBox="1"/>
          <p:nvPr/>
        </p:nvSpPr>
        <p:spPr>
          <a:xfrm>
            <a:off x="3912377" y="4569758"/>
            <a:ext cx="41660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/>
              <a:t>R3.0</a:t>
            </a:r>
          </a:p>
        </p:txBody>
      </p:sp>
      <p:sp>
        <p:nvSpPr>
          <p:cNvPr id="297" name="TextBox 82">
            <a:extLst>
              <a:ext uri="{FF2B5EF4-FFF2-40B4-BE49-F238E27FC236}">
                <a16:creationId xmlns:a16="http://schemas.microsoft.com/office/drawing/2014/main" id="{B04F32ED-40FD-BB86-C50E-96DAF967B6B2}"/>
              </a:ext>
            </a:extLst>
          </p:cNvPr>
          <p:cNvSpPr txBox="1"/>
          <p:nvPr/>
        </p:nvSpPr>
        <p:spPr>
          <a:xfrm>
            <a:off x="4127539" y="4989933"/>
            <a:ext cx="41660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/>
              <a:t>1.0</a:t>
            </a:r>
          </a:p>
        </p:txBody>
      </p:sp>
      <p:sp>
        <p:nvSpPr>
          <p:cNvPr id="298" name="TextBox 82">
            <a:extLst>
              <a:ext uri="{FF2B5EF4-FFF2-40B4-BE49-F238E27FC236}">
                <a16:creationId xmlns:a16="http://schemas.microsoft.com/office/drawing/2014/main" id="{4937B81A-89B3-F892-E3DE-49F8A1D302C9}"/>
              </a:ext>
            </a:extLst>
          </p:cNvPr>
          <p:cNvSpPr txBox="1"/>
          <p:nvPr/>
        </p:nvSpPr>
        <p:spPr>
          <a:xfrm>
            <a:off x="4141921" y="5125692"/>
            <a:ext cx="41660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/>
              <a:t>5.0</a:t>
            </a:r>
          </a:p>
        </p:txBody>
      </p:sp>
      <p:sp>
        <p:nvSpPr>
          <p:cNvPr id="299" name="TextBox 82">
            <a:extLst>
              <a:ext uri="{FF2B5EF4-FFF2-40B4-BE49-F238E27FC236}">
                <a16:creationId xmlns:a16="http://schemas.microsoft.com/office/drawing/2014/main" id="{0067193D-92DD-DCD0-1B7E-5EBE40FD4B30}"/>
              </a:ext>
            </a:extLst>
          </p:cNvPr>
          <p:cNvSpPr txBox="1"/>
          <p:nvPr/>
        </p:nvSpPr>
        <p:spPr>
          <a:xfrm>
            <a:off x="3936733" y="4827807"/>
            <a:ext cx="49642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/>
              <a:t>Alumina</a:t>
            </a:r>
          </a:p>
        </p:txBody>
      </p:sp>
      <p:cxnSp>
        <p:nvCxnSpPr>
          <p:cNvPr id="300" name="Straight Connector 85">
            <a:extLst>
              <a:ext uri="{FF2B5EF4-FFF2-40B4-BE49-F238E27FC236}">
                <a16:creationId xmlns:a16="http://schemas.microsoft.com/office/drawing/2014/main" id="{951347F2-5815-75A5-996C-710F6CB182C0}"/>
              </a:ext>
            </a:extLst>
          </p:cNvPr>
          <p:cNvCxnSpPr>
            <a:cxnSpLocks/>
          </p:cNvCxnSpPr>
          <p:nvPr/>
        </p:nvCxnSpPr>
        <p:spPr>
          <a:xfrm flipV="1">
            <a:off x="4318037" y="4799645"/>
            <a:ext cx="174607" cy="91126"/>
          </a:xfrm>
          <a:prstGeom prst="line">
            <a:avLst/>
          </a:prstGeom>
          <a:ln w="3175">
            <a:solidFill>
              <a:schemeClr val="tx1"/>
            </a:solidFill>
            <a:head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317">
            <a:extLst>
              <a:ext uri="{FF2B5EF4-FFF2-40B4-BE49-F238E27FC236}">
                <a16:creationId xmlns:a16="http://schemas.microsoft.com/office/drawing/2014/main" id="{692CEF86-A56B-0C30-0639-DB95A10FF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-682571" y="1891643"/>
            <a:ext cx="4526469" cy="254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830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0AA1D6-A53B-391E-D539-23A63357D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01980"/>
            <a:ext cx="8064276" cy="451098"/>
          </a:xfrm>
        </p:spPr>
        <p:txBody>
          <a:bodyPr/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3.3 High power coupler for the choke mode cavity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19EFC3F-5139-29C7-C0B8-AD42D2141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Single Mode Structures as an Alternative for the PETRA IV High Harmonics RF System, Hülsmann Peter, October 12.2022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A052D01-63CF-D9ED-EF72-624AE23C4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58" y="3356992"/>
            <a:ext cx="7871687" cy="2513699"/>
          </a:xfrm>
          <a:prstGeom prst="rect">
            <a:avLst/>
          </a:prstGeom>
        </p:spPr>
      </p:pic>
      <p:graphicFrame>
        <p:nvGraphicFramePr>
          <p:cNvPr id="8" name="Tabelle 11">
            <a:extLst>
              <a:ext uri="{FF2B5EF4-FFF2-40B4-BE49-F238E27FC236}">
                <a16:creationId xmlns:a16="http://schemas.microsoft.com/office/drawing/2014/main" id="{78DCA89C-A29D-4981-1C25-4ED34916F7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7817439"/>
              </p:ext>
            </p:extLst>
          </p:nvPr>
        </p:nvGraphicFramePr>
        <p:xfrm>
          <a:off x="354989" y="908720"/>
          <a:ext cx="3021014" cy="213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2418">
                  <a:extLst>
                    <a:ext uri="{9D8B030D-6E8A-4147-A177-3AD203B41FA5}">
                      <a16:colId xmlns:a16="http://schemas.microsoft.com/office/drawing/2014/main" val="4216774791"/>
                    </a:ext>
                  </a:extLst>
                </a:gridCol>
                <a:gridCol w="815595">
                  <a:extLst>
                    <a:ext uri="{9D8B030D-6E8A-4147-A177-3AD203B41FA5}">
                      <a16:colId xmlns:a16="http://schemas.microsoft.com/office/drawing/2014/main" val="3321638545"/>
                    </a:ext>
                  </a:extLst>
                </a:gridCol>
                <a:gridCol w="1143001">
                  <a:extLst>
                    <a:ext uri="{9D8B030D-6E8A-4147-A177-3AD203B41FA5}">
                      <a16:colId xmlns:a16="http://schemas.microsoft.com/office/drawing/2014/main" val="20818376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XFEL </a:t>
                      </a:r>
                      <a:r>
                        <a:rPr lang="de-DE" sz="1200" dirty="0" err="1"/>
                        <a:t>coupler</a:t>
                      </a:r>
                      <a:r>
                        <a:rPr lang="de-DE" sz="12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Model 5.3.1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6898639"/>
                  </a:ext>
                </a:extLst>
              </a:tr>
              <a:tr h="304120">
                <a:tc>
                  <a:txBody>
                    <a:bodyPr/>
                    <a:lstStyle/>
                    <a:p>
                      <a:r>
                        <a:rPr lang="de-DE" sz="1200" dirty="0" err="1"/>
                        <a:t>outer</a:t>
                      </a:r>
                      <a:r>
                        <a:rPr lang="de-DE" sz="1200" dirty="0"/>
                        <a:t> </a:t>
                      </a:r>
                      <a:r>
                        <a:rPr lang="de-DE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</a:t>
                      </a:r>
                      <a:r>
                        <a:rPr lang="de-DE" sz="1200" dirty="0">
                          <a:effectLst/>
                        </a:rPr>
                        <a:t> 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737464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de-DE" sz="1200" dirty="0" err="1"/>
                        <a:t>inner</a:t>
                      </a:r>
                      <a:r>
                        <a:rPr lang="de-DE" sz="1200" dirty="0"/>
                        <a:t> </a:t>
                      </a:r>
                      <a:r>
                        <a:rPr lang="de-DE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</a:t>
                      </a:r>
                      <a:r>
                        <a:rPr lang="de-DE" sz="1200" dirty="0">
                          <a:effectLst/>
                        </a:rPr>
                        <a:t> 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12.5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12.4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264838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de-DE" sz="1200" dirty="0" err="1"/>
                        <a:t>head</a:t>
                      </a:r>
                      <a:r>
                        <a:rPr lang="de-DE" sz="1200" dirty="0"/>
                        <a:t> </a:t>
                      </a:r>
                      <a:r>
                        <a:rPr lang="de-DE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</a:t>
                      </a:r>
                      <a:r>
                        <a:rPr lang="de-DE" sz="1200" dirty="0">
                          <a:effectLst/>
                        </a:rPr>
                        <a:t> 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291192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de-DE" sz="1200" dirty="0" err="1"/>
                        <a:t>head</a:t>
                      </a:r>
                      <a:r>
                        <a:rPr lang="de-DE" sz="1200" dirty="0"/>
                        <a:t> </a:t>
                      </a:r>
                      <a:r>
                        <a:rPr lang="de-DE" sz="1200" dirty="0" err="1"/>
                        <a:t>length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20.5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64648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dirty="0" err="1"/>
                        <a:t>head</a:t>
                      </a:r>
                      <a:r>
                        <a:rPr lang="de-DE" sz="1200" dirty="0"/>
                        <a:t> </a:t>
                      </a:r>
                      <a:r>
                        <a:rPr lang="de-DE" sz="1200" dirty="0" err="1"/>
                        <a:t>roundings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R3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3.5 mm Schräge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523706"/>
                  </a:ext>
                </a:extLst>
              </a:tr>
            </a:tbl>
          </a:graphicData>
        </a:graphic>
      </p:graphicFrame>
      <p:sp>
        <p:nvSpPr>
          <p:cNvPr id="9" name="Textfeld 8">
            <a:extLst>
              <a:ext uri="{FF2B5EF4-FFF2-40B4-BE49-F238E27FC236}">
                <a16:creationId xmlns:a16="http://schemas.microsoft.com/office/drawing/2014/main" id="{DB4F256D-65B6-8B18-1907-5B8E1E260898}"/>
              </a:ext>
            </a:extLst>
          </p:cNvPr>
          <p:cNvSpPr txBox="1"/>
          <p:nvPr/>
        </p:nvSpPr>
        <p:spPr>
          <a:xfrm>
            <a:off x="307544" y="3041640"/>
            <a:ext cx="30684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Tab. 3: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Dimensions of the XFEL coupler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D004637D-4CCB-8FC3-CB53-72E4C1AD2FA6}"/>
              </a:ext>
            </a:extLst>
          </p:cNvPr>
          <p:cNvSpPr/>
          <p:nvPr/>
        </p:nvSpPr>
        <p:spPr>
          <a:xfrm>
            <a:off x="8471490" y="5671748"/>
            <a:ext cx="31998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Fig. 15: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Location of the coupler.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50CF1D81-C0D7-9428-C5DC-2D50614372D9}"/>
              </a:ext>
            </a:extLst>
          </p:cNvPr>
          <p:cNvSpPr/>
          <p:nvPr/>
        </p:nvSpPr>
        <p:spPr>
          <a:xfrm>
            <a:off x="191344" y="5435932"/>
            <a:ext cx="7811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Fig. 14: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 Geometry of the XFEL-dipole-coupler 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068AF63-BD9B-4517-9323-4EBC815047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360" y="332656"/>
            <a:ext cx="2520000" cy="91675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A63BB989-CA47-898A-890D-AEA9E96F9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8101226" y="1605255"/>
            <a:ext cx="3940397" cy="372095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CB446EF-60EE-0400-3998-E95B300206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064" b="39278"/>
          <a:stretch/>
        </p:blipFill>
        <p:spPr>
          <a:xfrm>
            <a:off x="3833202" y="908720"/>
            <a:ext cx="5071110" cy="1538322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9EED7920-FDF8-F718-2129-310DE22293BB}"/>
              </a:ext>
            </a:extLst>
          </p:cNvPr>
          <p:cNvSpPr/>
          <p:nvPr/>
        </p:nvSpPr>
        <p:spPr>
          <a:xfrm>
            <a:off x="3708086" y="2578851"/>
            <a:ext cx="52682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Fig. 13: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Using the XFEL-coupler allows to adjust the coupling factor b from 0 to 5. </a:t>
            </a:r>
          </a:p>
        </p:txBody>
      </p:sp>
    </p:spTree>
    <p:extLst>
      <p:ext uri="{BB962C8B-B14F-4D97-AF65-F5344CB8AC3E}">
        <p14:creationId xmlns:p14="http://schemas.microsoft.com/office/powerpoint/2010/main" val="16909262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itel 1">
            <a:extLst>
              <a:ext uri="{FF2B5EF4-FFF2-40B4-BE49-F238E27FC236}">
                <a16:creationId xmlns:a16="http://schemas.microsoft.com/office/drawing/2014/main" id="{25269278-3E9A-8CB3-F16D-18351C1A1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3.4 HOM-Damping Capabilities with one SiC-Ring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823247" y="6508389"/>
            <a:ext cx="9948937" cy="186841"/>
          </a:xfrm>
        </p:spPr>
        <p:txBody>
          <a:bodyPr/>
          <a:lstStyle/>
          <a:p>
            <a:r>
              <a:rPr lang="en-US"/>
              <a:t>Single Mode Structures as an Alternative for the PETRA IV High Harmonics RF System, Hülsmann Peter, October 12.2022</a:t>
            </a:r>
          </a:p>
        </p:txBody>
      </p:sp>
      <p:pic>
        <p:nvPicPr>
          <p:cNvPr id="88" name="Picture 38">
            <a:extLst>
              <a:ext uri="{FF2B5EF4-FFF2-40B4-BE49-F238E27FC236}">
                <a16:creationId xmlns:a16="http://schemas.microsoft.com/office/drawing/2014/main" id="{6E4D1A8F-9BC1-CB8C-2A99-FAEA0F58D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111"/>
            <a:ext cx="11430023" cy="5010922"/>
          </a:xfrm>
          <a:prstGeom prst="rect">
            <a:avLst/>
          </a:prstGeom>
        </p:spPr>
      </p:pic>
      <p:pic>
        <p:nvPicPr>
          <p:cNvPr id="89" name="Picture 10">
            <a:extLst>
              <a:ext uri="{FF2B5EF4-FFF2-40B4-BE49-F238E27FC236}">
                <a16:creationId xmlns:a16="http://schemas.microsoft.com/office/drawing/2014/main" id="{08818C0B-BF1E-B170-0A1B-4B4CD3FF1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9926" y="4049369"/>
            <a:ext cx="2328722" cy="1676400"/>
          </a:xfrm>
          <a:prstGeom prst="rect">
            <a:avLst/>
          </a:prstGeom>
        </p:spPr>
      </p:pic>
      <p:sp>
        <p:nvSpPr>
          <p:cNvPr id="90" name="TextBox 5">
            <a:extLst>
              <a:ext uri="{FF2B5EF4-FFF2-40B4-BE49-F238E27FC236}">
                <a16:creationId xmlns:a16="http://schemas.microsoft.com/office/drawing/2014/main" id="{7DA9E226-8358-1ED0-DA64-CEF0482EE6BD}"/>
              </a:ext>
            </a:extLst>
          </p:cNvPr>
          <p:cNvSpPr txBox="1"/>
          <p:nvPr/>
        </p:nvSpPr>
        <p:spPr>
          <a:xfrm>
            <a:off x="10790329" y="5693855"/>
            <a:ext cx="4315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>
                <a:solidFill>
                  <a:srgbClr val="C00000"/>
                </a:solidFill>
              </a:rPr>
              <a:t>Port1</a:t>
            </a:r>
          </a:p>
        </p:txBody>
      </p:sp>
      <p:sp>
        <p:nvSpPr>
          <p:cNvPr id="91" name="TextBox 7">
            <a:extLst>
              <a:ext uri="{FF2B5EF4-FFF2-40B4-BE49-F238E27FC236}">
                <a16:creationId xmlns:a16="http://schemas.microsoft.com/office/drawing/2014/main" id="{B7393B70-B75A-45CA-2918-18346C35908A}"/>
              </a:ext>
            </a:extLst>
          </p:cNvPr>
          <p:cNvSpPr txBox="1"/>
          <p:nvPr/>
        </p:nvSpPr>
        <p:spPr>
          <a:xfrm>
            <a:off x="10548522" y="5565370"/>
            <a:ext cx="43152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>
                <a:solidFill>
                  <a:srgbClr val="C00000"/>
                </a:solidFill>
              </a:rPr>
              <a:t>Port3</a:t>
            </a:r>
          </a:p>
        </p:txBody>
      </p:sp>
      <p:sp>
        <p:nvSpPr>
          <p:cNvPr id="92" name="TextBox 8">
            <a:extLst>
              <a:ext uri="{FF2B5EF4-FFF2-40B4-BE49-F238E27FC236}">
                <a16:creationId xmlns:a16="http://schemas.microsoft.com/office/drawing/2014/main" id="{1B55C636-7ED3-2070-2E08-2A0767992088}"/>
              </a:ext>
            </a:extLst>
          </p:cNvPr>
          <p:cNvSpPr txBox="1"/>
          <p:nvPr/>
        </p:nvSpPr>
        <p:spPr>
          <a:xfrm>
            <a:off x="10539112" y="4020565"/>
            <a:ext cx="43152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>
                <a:solidFill>
                  <a:srgbClr val="C00000"/>
                </a:solidFill>
              </a:rPr>
              <a:t>Port4</a:t>
            </a:r>
          </a:p>
        </p:txBody>
      </p:sp>
      <p:sp>
        <p:nvSpPr>
          <p:cNvPr id="93" name="TextBox 9">
            <a:extLst>
              <a:ext uri="{FF2B5EF4-FFF2-40B4-BE49-F238E27FC236}">
                <a16:creationId xmlns:a16="http://schemas.microsoft.com/office/drawing/2014/main" id="{83459FB0-D206-F9B7-EF19-DDB2D7CA052B}"/>
              </a:ext>
            </a:extLst>
          </p:cNvPr>
          <p:cNvSpPr txBox="1"/>
          <p:nvPr/>
        </p:nvSpPr>
        <p:spPr>
          <a:xfrm>
            <a:off x="10777039" y="3413117"/>
            <a:ext cx="43152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>
                <a:solidFill>
                  <a:srgbClr val="C00000"/>
                </a:solidFill>
              </a:rPr>
              <a:t>Port2</a:t>
            </a:r>
          </a:p>
        </p:txBody>
      </p:sp>
      <p:sp>
        <p:nvSpPr>
          <p:cNvPr id="94" name="TextBox 21">
            <a:extLst>
              <a:ext uri="{FF2B5EF4-FFF2-40B4-BE49-F238E27FC236}">
                <a16:creationId xmlns:a16="http://schemas.microsoft.com/office/drawing/2014/main" id="{3DD7A780-F20A-A5DF-CF2B-20A686EAD028}"/>
              </a:ext>
            </a:extLst>
          </p:cNvPr>
          <p:cNvSpPr txBox="1"/>
          <p:nvPr/>
        </p:nvSpPr>
        <p:spPr>
          <a:xfrm rot="16200000">
            <a:off x="1566000" y="1689767"/>
            <a:ext cx="713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C00000"/>
                </a:solidFill>
              </a:rPr>
              <a:t>TM-010</a:t>
            </a:r>
          </a:p>
        </p:txBody>
      </p:sp>
      <p:sp>
        <p:nvSpPr>
          <p:cNvPr id="95" name="TextBox 22">
            <a:extLst>
              <a:ext uri="{FF2B5EF4-FFF2-40B4-BE49-F238E27FC236}">
                <a16:creationId xmlns:a16="http://schemas.microsoft.com/office/drawing/2014/main" id="{BB324C4A-9AF3-1D01-A97D-C4843B8663B5}"/>
              </a:ext>
            </a:extLst>
          </p:cNvPr>
          <p:cNvSpPr txBox="1"/>
          <p:nvPr/>
        </p:nvSpPr>
        <p:spPr>
          <a:xfrm rot="16200000">
            <a:off x="2760237" y="3345522"/>
            <a:ext cx="6651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TE-111</a:t>
            </a:r>
          </a:p>
        </p:txBody>
      </p:sp>
      <p:sp>
        <p:nvSpPr>
          <p:cNvPr id="96" name="TextBox 23">
            <a:extLst>
              <a:ext uri="{FF2B5EF4-FFF2-40B4-BE49-F238E27FC236}">
                <a16:creationId xmlns:a16="http://schemas.microsoft.com/office/drawing/2014/main" id="{D05EDB26-B235-E854-F368-FF1FE45BFE65}"/>
              </a:ext>
            </a:extLst>
          </p:cNvPr>
          <p:cNvSpPr txBox="1"/>
          <p:nvPr/>
        </p:nvSpPr>
        <p:spPr>
          <a:xfrm rot="16200000">
            <a:off x="3049200" y="1695473"/>
            <a:ext cx="7022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TM-011</a:t>
            </a:r>
          </a:p>
        </p:txBody>
      </p:sp>
      <p:sp>
        <p:nvSpPr>
          <p:cNvPr id="97" name="TextBox 24">
            <a:extLst>
              <a:ext uri="{FF2B5EF4-FFF2-40B4-BE49-F238E27FC236}">
                <a16:creationId xmlns:a16="http://schemas.microsoft.com/office/drawing/2014/main" id="{DE791B65-7B45-EEB9-A3FC-0D6FC2F99320}"/>
              </a:ext>
            </a:extLst>
          </p:cNvPr>
          <p:cNvSpPr txBox="1"/>
          <p:nvPr/>
        </p:nvSpPr>
        <p:spPr>
          <a:xfrm rot="16200000">
            <a:off x="3589200" y="1199625"/>
            <a:ext cx="7022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TM-110</a:t>
            </a:r>
          </a:p>
        </p:txBody>
      </p:sp>
      <p:sp>
        <p:nvSpPr>
          <p:cNvPr id="98" name="TextBox 25">
            <a:extLst>
              <a:ext uri="{FF2B5EF4-FFF2-40B4-BE49-F238E27FC236}">
                <a16:creationId xmlns:a16="http://schemas.microsoft.com/office/drawing/2014/main" id="{778DE223-2643-A5A8-A12C-25005BDCDB58}"/>
              </a:ext>
            </a:extLst>
          </p:cNvPr>
          <p:cNvSpPr txBox="1"/>
          <p:nvPr/>
        </p:nvSpPr>
        <p:spPr>
          <a:xfrm rot="16200000">
            <a:off x="4608000" y="1199626"/>
            <a:ext cx="6908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TM-111</a:t>
            </a:r>
          </a:p>
        </p:txBody>
      </p:sp>
      <p:sp>
        <p:nvSpPr>
          <p:cNvPr id="99" name="TextBox 26">
            <a:extLst>
              <a:ext uri="{FF2B5EF4-FFF2-40B4-BE49-F238E27FC236}">
                <a16:creationId xmlns:a16="http://schemas.microsoft.com/office/drawing/2014/main" id="{DE01B43E-DB93-F84B-9D64-99F24FA187F2}"/>
              </a:ext>
            </a:extLst>
          </p:cNvPr>
          <p:cNvSpPr txBox="1"/>
          <p:nvPr/>
        </p:nvSpPr>
        <p:spPr>
          <a:xfrm rot="16200000">
            <a:off x="5579387" y="1038238"/>
            <a:ext cx="713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TM-210</a:t>
            </a:r>
          </a:p>
        </p:txBody>
      </p:sp>
      <p:sp>
        <p:nvSpPr>
          <p:cNvPr id="100" name="TextBox 27">
            <a:extLst>
              <a:ext uri="{FF2B5EF4-FFF2-40B4-BE49-F238E27FC236}">
                <a16:creationId xmlns:a16="http://schemas.microsoft.com/office/drawing/2014/main" id="{7B31DA5A-DCB8-2AFA-1437-AB8723F8BA7C}"/>
              </a:ext>
            </a:extLst>
          </p:cNvPr>
          <p:cNvSpPr txBox="1"/>
          <p:nvPr/>
        </p:nvSpPr>
        <p:spPr>
          <a:xfrm rot="16200000">
            <a:off x="5890907" y="2468267"/>
            <a:ext cx="772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TM-020*</a:t>
            </a:r>
          </a:p>
        </p:txBody>
      </p:sp>
      <p:sp>
        <p:nvSpPr>
          <p:cNvPr id="101" name="TextBox 28">
            <a:extLst>
              <a:ext uri="{FF2B5EF4-FFF2-40B4-BE49-F238E27FC236}">
                <a16:creationId xmlns:a16="http://schemas.microsoft.com/office/drawing/2014/main" id="{BA244CA8-78B9-7C2F-C5D1-73BE78952019}"/>
              </a:ext>
            </a:extLst>
          </p:cNvPr>
          <p:cNvSpPr txBox="1"/>
          <p:nvPr/>
        </p:nvSpPr>
        <p:spPr>
          <a:xfrm rot="16200000">
            <a:off x="6167906" y="1145833"/>
            <a:ext cx="772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TM-020*</a:t>
            </a:r>
          </a:p>
        </p:txBody>
      </p:sp>
      <p:sp>
        <p:nvSpPr>
          <p:cNvPr id="102" name="TextBox 29">
            <a:extLst>
              <a:ext uri="{FF2B5EF4-FFF2-40B4-BE49-F238E27FC236}">
                <a16:creationId xmlns:a16="http://schemas.microsoft.com/office/drawing/2014/main" id="{B882CF9F-10AA-0FAF-BF15-200627E5A6A6}"/>
              </a:ext>
            </a:extLst>
          </p:cNvPr>
          <p:cNvSpPr txBox="1"/>
          <p:nvPr/>
        </p:nvSpPr>
        <p:spPr>
          <a:xfrm rot="16200000">
            <a:off x="6330529" y="1643173"/>
            <a:ext cx="8066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TE-121**</a:t>
            </a:r>
          </a:p>
        </p:txBody>
      </p:sp>
      <p:sp>
        <p:nvSpPr>
          <p:cNvPr id="103" name="TextBox 30">
            <a:extLst>
              <a:ext uri="{FF2B5EF4-FFF2-40B4-BE49-F238E27FC236}">
                <a16:creationId xmlns:a16="http://schemas.microsoft.com/office/drawing/2014/main" id="{8BA0DF9A-C4B0-61DF-07C6-7E77CEBB7AAF}"/>
              </a:ext>
            </a:extLst>
          </p:cNvPr>
          <p:cNvSpPr txBox="1"/>
          <p:nvPr/>
        </p:nvSpPr>
        <p:spPr>
          <a:xfrm rot="16200000">
            <a:off x="6424661" y="1028207"/>
            <a:ext cx="772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TM-212*</a:t>
            </a:r>
          </a:p>
        </p:txBody>
      </p:sp>
      <p:sp>
        <p:nvSpPr>
          <p:cNvPr id="104" name="TextBox 31">
            <a:extLst>
              <a:ext uri="{FF2B5EF4-FFF2-40B4-BE49-F238E27FC236}">
                <a16:creationId xmlns:a16="http://schemas.microsoft.com/office/drawing/2014/main" id="{5B0465C7-2F5A-EB91-4545-59E6F476D8F1}"/>
              </a:ext>
            </a:extLst>
          </p:cNvPr>
          <p:cNvSpPr txBox="1"/>
          <p:nvPr/>
        </p:nvSpPr>
        <p:spPr>
          <a:xfrm rot="16200000">
            <a:off x="6665314" y="1039221"/>
            <a:ext cx="772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C00000"/>
                </a:solidFill>
              </a:rPr>
              <a:t>TM-212*</a:t>
            </a:r>
          </a:p>
        </p:txBody>
      </p:sp>
      <p:sp>
        <p:nvSpPr>
          <p:cNvPr id="105" name="TextBox 32">
            <a:extLst>
              <a:ext uri="{FF2B5EF4-FFF2-40B4-BE49-F238E27FC236}">
                <a16:creationId xmlns:a16="http://schemas.microsoft.com/office/drawing/2014/main" id="{2F6DF001-EFD5-BBC1-3DCE-9006418A89DB}"/>
              </a:ext>
            </a:extLst>
          </p:cNvPr>
          <p:cNvSpPr txBox="1"/>
          <p:nvPr/>
        </p:nvSpPr>
        <p:spPr>
          <a:xfrm rot="16200000">
            <a:off x="7067365" y="1133822"/>
            <a:ext cx="713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TM-021</a:t>
            </a:r>
          </a:p>
        </p:txBody>
      </p:sp>
      <p:sp>
        <p:nvSpPr>
          <p:cNvPr id="106" name="TextBox 33">
            <a:extLst>
              <a:ext uri="{FF2B5EF4-FFF2-40B4-BE49-F238E27FC236}">
                <a16:creationId xmlns:a16="http://schemas.microsoft.com/office/drawing/2014/main" id="{FBDE9BE8-741D-30C1-753C-4B285F9D2482}"/>
              </a:ext>
            </a:extLst>
          </p:cNvPr>
          <p:cNvSpPr txBox="1"/>
          <p:nvPr/>
        </p:nvSpPr>
        <p:spPr>
          <a:xfrm rot="16200000">
            <a:off x="7317363" y="984250"/>
            <a:ext cx="713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TM-310</a:t>
            </a:r>
          </a:p>
        </p:txBody>
      </p:sp>
      <p:sp>
        <p:nvSpPr>
          <p:cNvPr id="107" name="TextBox 34">
            <a:extLst>
              <a:ext uri="{FF2B5EF4-FFF2-40B4-BE49-F238E27FC236}">
                <a16:creationId xmlns:a16="http://schemas.microsoft.com/office/drawing/2014/main" id="{C4B73999-05F2-2633-9FF0-8DA741BCBBFD}"/>
              </a:ext>
            </a:extLst>
          </p:cNvPr>
          <p:cNvSpPr txBox="1"/>
          <p:nvPr/>
        </p:nvSpPr>
        <p:spPr>
          <a:xfrm rot="16200000">
            <a:off x="7488587" y="1660494"/>
            <a:ext cx="6880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TE-312</a:t>
            </a:r>
          </a:p>
        </p:txBody>
      </p:sp>
      <p:sp>
        <p:nvSpPr>
          <p:cNvPr id="108" name="TextBox 35">
            <a:extLst>
              <a:ext uri="{FF2B5EF4-FFF2-40B4-BE49-F238E27FC236}">
                <a16:creationId xmlns:a16="http://schemas.microsoft.com/office/drawing/2014/main" id="{80D73E3F-328C-7CB6-6941-F775B64502C6}"/>
              </a:ext>
            </a:extLst>
          </p:cNvPr>
          <p:cNvSpPr txBox="1"/>
          <p:nvPr/>
        </p:nvSpPr>
        <p:spPr>
          <a:xfrm rot="16200000">
            <a:off x="9007200" y="984250"/>
            <a:ext cx="713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TM-410</a:t>
            </a:r>
          </a:p>
        </p:txBody>
      </p:sp>
      <p:sp>
        <p:nvSpPr>
          <p:cNvPr id="109" name="TextBox 36">
            <a:extLst>
              <a:ext uri="{FF2B5EF4-FFF2-40B4-BE49-F238E27FC236}">
                <a16:creationId xmlns:a16="http://schemas.microsoft.com/office/drawing/2014/main" id="{8FD75A6D-F195-982B-0527-FF7BE68FD0B5}"/>
              </a:ext>
            </a:extLst>
          </p:cNvPr>
          <p:cNvSpPr txBox="1"/>
          <p:nvPr/>
        </p:nvSpPr>
        <p:spPr>
          <a:xfrm rot="16200000">
            <a:off x="8851544" y="1116842"/>
            <a:ext cx="772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TM-022*</a:t>
            </a:r>
          </a:p>
        </p:txBody>
      </p:sp>
      <p:sp>
        <p:nvSpPr>
          <p:cNvPr id="110" name="TextBox 37">
            <a:extLst>
              <a:ext uri="{FF2B5EF4-FFF2-40B4-BE49-F238E27FC236}">
                <a16:creationId xmlns:a16="http://schemas.microsoft.com/office/drawing/2014/main" id="{7B2B51CD-8999-F8A7-1D93-55D5E9D0CFE4}"/>
              </a:ext>
            </a:extLst>
          </p:cNvPr>
          <p:cNvSpPr txBox="1"/>
          <p:nvPr/>
        </p:nvSpPr>
        <p:spPr>
          <a:xfrm rot="16200000">
            <a:off x="8667201" y="942337"/>
            <a:ext cx="713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TM-212</a:t>
            </a:r>
          </a:p>
        </p:txBody>
      </p:sp>
      <p:sp>
        <p:nvSpPr>
          <p:cNvPr id="111" name="TextBox 40">
            <a:extLst>
              <a:ext uri="{FF2B5EF4-FFF2-40B4-BE49-F238E27FC236}">
                <a16:creationId xmlns:a16="http://schemas.microsoft.com/office/drawing/2014/main" id="{4AA6E2BD-3B93-DC6A-B8D1-E457655DDD44}"/>
              </a:ext>
            </a:extLst>
          </p:cNvPr>
          <p:cNvSpPr txBox="1"/>
          <p:nvPr/>
        </p:nvSpPr>
        <p:spPr>
          <a:xfrm rot="16200000">
            <a:off x="8184188" y="905319"/>
            <a:ext cx="7022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TM-311</a:t>
            </a:r>
          </a:p>
        </p:txBody>
      </p:sp>
      <p:sp>
        <p:nvSpPr>
          <p:cNvPr id="112" name="TextBox 39">
            <a:extLst>
              <a:ext uri="{FF2B5EF4-FFF2-40B4-BE49-F238E27FC236}">
                <a16:creationId xmlns:a16="http://schemas.microsoft.com/office/drawing/2014/main" id="{93807E22-4166-31B4-EE91-CC387CCFAB06}"/>
              </a:ext>
            </a:extLst>
          </p:cNvPr>
          <p:cNvSpPr txBox="1"/>
          <p:nvPr/>
        </p:nvSpPr>
        <p:spPr>
          <a:xfrm rot="16200000">
            <a:off x="7376825" y="1765968"/>
            <a:ext cx="713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C00000"/>
                </a:solidFill>
              </a:rPr>
              <a:t>TM-310</a:t>
            </a:r>
          </a:p>
        </p:txBody>
      </p:sp>
      <p:sp>
        <p:nvSpPr>
          <p:cNvPr id="113" name="TextBox 41">
            <a:extLst>
              <a:ext uri="{FF2B5EF4-FFF2-40B4-BE49-F238E27FC236}">
                <a16:creationId xmlns:a16="http://schemas.microsoft.com/office/drawing/2014/main" id="{9EDC568F-E100-46F2-BE1F-AC5F774E70DC}"/>
              </a:ext>
            </a:extLst>
          </p:cNvPr>
          <p:cNvSpPr txBox="1"/>
          <p:nvPr/>
        </p:nvSpPr>
        <p:spPr>
          <a:xfrm rot="16200000">
            <a:off x="8290048" y="1134216"/>
            <a:ext cx="7022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C00000"/>
                </a:solidFill>
              </a:rPr>
              <a:t>TM-311</a:t>
            </a:r>
          </a:p>
        </p:txBody>
      </p:sp>
      <p:sp>
        <p:nvSpPr>
          <p:cNvPr id="115" name="Textfeld 114">
            <a:extLst>
              <a:ext uri="{FF2B5EF4-FFF2-40B4-BE49-F238E27FC236}">
                <a16:creationId xmlns:a16="http://schemas.microsoft.com/office/drawing/2014/main" id="{F031A6F6-E489-9FEC-905D-A9B5E78249F6}"/>
              </a:ext>
            </a:extLst>
          </p:cNvPr>
          <p:cNvSpPr txBox="1"/>
          <p:nvPr/>
        </p:nvSpPr>
        <p:spPr>
          <a:xfrm>
            <a:off x="9872183" y="3645024"/>
            <a:ext cx="1636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Undamped cavity</a:t>
            </a:r>
          </a:p>
        </p:txBody>
      </p:sp>
      <p:sp>
        <p:nvSpPr>
          <p:cNvPr id="116" name="Textfeld 115">
            <a:extLst>
              <a:ext uri="{FF2B5EF4-FFF2-40B4-BE49-F238E27FC236}">
                <a16:creationId xmlns:a16="http://schemas.microsoft.com/office/drawing/2014/main" id="{EB3EC438-9F02-156F-E03E-F81A80102A01}"/>
              </a:ext>
            </a:extLst>
          </p:cNvPr>
          <p:cNvSpPr txBox="1"/>
          <p:nvPr/>
        </p:nvSpPr>
        <p:spPr>
          <a:xfrm>
            <a:off x="9870155" y="5826750"/>
            <a:ext cx="18835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HOM damped cavity</a:t>
            </a:r>
          </a:p>
        </p:txBody>
      </p:sp>
      <p:sp>
        <p:nvSpPr>
          <p:cNvPr id="117" name="Textfeld 116">
            <a:extLst>
              <a:ext uri="{FF2B5EF4-FFF2-40B4-BE49-F238E27FC236}">
                <a16:creationId xmlns:a16="http://schemas.microsoft.com/office/drawing/2014/main" id="{B6A47EEC-668C-E48B-5692-638C7FC0730D}"/>
              </a:ext>
            </a:extLst>
          </p:cNvPr>
          <p:cNvSpPr txBox="1"/>
          <p:nvPr/>
        </p:nvSpPr>
        <p:spPr>
          <a:xfrm>
            <a:off x="377445" y="5965010"/>
            <a:ext cx="64327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The pictures are provided with kind permission of Simon Karau (DESY MHF)</a:t>
            </a:r>
          </a:p>
        </p:txBody>
      </p:sp>
      <p:pic>
        <p:nvPicPr>
          <p:cNvPr id="2" name="Picture 13">
            <a:extLst>
              <a:ext uri="{FF2B5EF4-FFF2-40B4-BE49-F238E27FC236}">
                <a16:creationId xmlns:a16="http://schemas.microsoft.com/office/drawing/2014/main" id="{36C72EAB-9421-7690-A9E4-EC704296B0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6737" y="1949873"/>
            <a:ext cx="857430" cy="1675250"/>
          </a:xfrm>
          <a:prstGeom prst="rect">
            <a:avLst/>
          </a:prstGeom>
        </p:spPr>
      </p:pic>
      <p:sp>
        <p:nvSpPr>
          <p:cNvPr id="4" name="TextBox 14">
            <a:extLst>
              <a:ext uri="{FF2B5EF4-FFF2-40B4-BE49-F238E27FC236}">
                <a16:creationId xmlns:a16="http://schemas.microsoft.com/office/drawing/2014/main" id="{AB53E75A-270E-560E-B583-E218B8E16322}"/>
              </a:ext>
            </a:extLst>
          </p:cNvPr>
          <p:cNvSpPr txBox="1"/>
          <p:nvPr/>
        </p:nvSpPr>
        <p:spPr>
          <a:xfrm>
            <a:off x="10840100" y="3937093"/>
            <a:ext cx="668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rgbClr val="C00000"/>
                </a:solidFill>
              </a:rPr>
              <a:t>Port1</a:t>
            </a:r>
          </a:p>
        </p:txBody>
      </p:sp>
      <p:sp>
        <p:nvSpPr>
          <p:cNvPr id="5" name="TextBox 15">
            <a:extLst>
              <a:ext uri="{FF2B5EF4-FFF2-40B4-BE49-F238E27FC236}">
                <a16:creationId xmlns:a16="http://schemas.microsoft.com/office/drawing/2014/main" id="{45702B87-0F33-B260-C87C-8BEFA894295E}"/>
              </a:ext>
            </a:extLst>
          </p:cNvPr>
          <p:cNvSpPr txBox="1"/>
          <p:nvPr/>
        </p:nvSpPr>
        <p:spPr>
          <a:xfrm>
            <a:off x="10509688" y="3409290"/>
            <a:ext cx="43152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>
                <a:solidFill>
                  <a:srgbClr val="C00000"/>
                </a:solidFill>
              </a:rPr>
              <a:t>Port3</a:t>
            </a:r>
          </a:p>
        </p:txBody>
      </p:sp>
      <p:sp>
        <p:nvSpPr>
          <p:cNvPr id="6" name="TextBox 16">
            <a:extLst>
              <a:ext uri="{FF2B5EF4-FFF2-40B4-BE49-F238E27FC236}">
                <a16:creationId xmlns:a16="http://schemas.microsoft.com/office/drawing/2014/main" id="{52D913A0-2F4D-DE4B-F34C-55C33183B8D0}"/>
              </a:ext>
            </a:extLst>
          </p:cNvPr>
          <p:cNvSpPr txBox="1"/>
          <p:nvPr/>
        </p:nvSpPr>
        <p:spPr>
          <a:xfrm>
            <a:off x="10509688" y="1949873"/>
            <a:ext cx="43152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>
                <a:solidFill>
                  <a:srgbClr val="C00000"/>
                </a:solidFill>
              </a:rPr>
              <a:t>Port4</a:t>
            </a:r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B50C0AB7-5790-B0E4-93CE-014B1037198C}"/>
              </a:ext>
            </a:extLst>
          </p:cNvPr>
          <p:cNvSpPr txBox="1"/>
          <p:nvPr/>
        </p:nvSpPr>
        <p:spPr>
          <a:xfrm>
            <a:off x="10761775" y="1772746"/>
            <a:ext cx="43152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>
                <a:solidFill>
                  <a:srgbClr val="C00000"/>
                </a:solidFill>
              </a:rPr>
              <a:t>Port2</a:t>
            </a:r>
          </a:p>
        </p:txBody>
      </p:sp>
      <p:pic>
        <p:nvPicPr>
          <p:cNvPr id="38" name="Grafik 37">
            <a:extLst>
              <a:ext uri="{FF2B5EF4-FFF2-40B4-BE49-F238E27FC236}">
                <a16:creationId xmlns:a16="http://schemas.microsoft.com/office/drawing/2014/main" id="{90DBED93-65C5-413C-AF8D-D36B53C512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360" y="332656"/>
            <a:ext cx="2520000" cy="91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841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F88574E-90DA-DBC1-DDC1-FA1E211F2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Single Mode Structures as an Alternative for the PETRA IV High Harmonics RF System, Hülsmann Peter, October 12.2022</a:t>
            </a:r>
          </a:p>
        </p:txBody>
      </p:sp>
      <p:pic>
        <p:nvPicPr>
          <p:cNvPr id="40" name="Picture 22">
            <a:extLst>
              <a:ext uri="{FF2B5EF4-FFF2-40B4-BE49-F238E27FC236}">
                <a16:creationId xmlns:a16="http://schemas.microsoft.com/office/drawing/2014/main" id="{56A296F5-8034-B31E-86DA-14EBBE55D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4" y="1023656"/>
            <a:ext cx="11430023" cy="5029210"/>
          </a:xfrm>
          <a:prstGeom prst="rect">
            <a:avLst/>
          </a:prstGeom>
        </p:spPr>
      </p:pic>
      <p:pic>
        <p:nvPicPr>
          <p:cNvPr id="43" name="Picture 4">
            <a:extLst>
              <a:ext uri="{FF2B5EF4-FFF2-40B4-BE49-F238E27FC236}">
                <a16:creationId xmlns:a16="http://schemas.microsoft.com/office/drawing/2014/main" id="{88AAD3DC-5E37-8FB8-C6B4-7C1F61762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0" y="2542255"/>
            <a:ext cx="2606954" cy="1676400"/>
          </a:xfrm>
          <a:prstGeom prst="rect">
            <a:avLst/>
          </a:prstGeom>
        </p:spPr>
      </p:pic>
      <p:sp>
        <p:nvSpPr>
          <p:cNvPr id="45" name="TextBox 14">
            <a:extLst>
              <a:ext uri="{FF2B5EF4-FFF2-40B4-BE49-F238E27FC236}">
                <a16:creationId xmlns:a16="http://schemas.microsoft.com/office/drawing/2014/main" id="{90DEDF5E-BC21-7B6D-991A-15CABD31A50E}"/>
              </a:ext>
            </a:extLst>
          </p:cNvPr>
          <p:cNvSpPr txBox="1"/>
          <p:nvPr/>
        </p:nvSpPr>
        <p:spPr>
          <a:xfrm>
            <a:off x="10864800" y="4173158"/>
            <a:ext cx="4315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>
                <a:solidFill>
                  <a:srgbClr val="C00000"/>
                </a:solidFill>
              </a:rPr>
              <a:t>Port1</a:t>
            </a:r>
          </a:p>
        </p:txBody>
      </p:sp>
      <p:sp>
        <p:nvSpPr>
          <p:cNvPr id="46" name="TextBox 15">
            <a:extLst>
              <a:ext uri="{FF2B5EF4-FFF2-40B4-BE49-F238E27FC236}">
                <a16:creationId xmlns:a16="http://schemas.microsoft.com/office/drawing/2014/main" id="{86FADD9C-54A4-F068-1E5F-5146CC43EF82}"/>
              </a:ext>
            </a:extLst>
          </p:cNvPr>
          <p:cNvSpPr txBox="1"/>
          <p:nvPr/>
        </p:nvSpPr>
        <p:spPr>
          <a:xfrm>
            <a:off x="10612713" y="4008852"/>
            <a:ext cx="43152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>
                <a:solidFill>
                  <a:srgbClr val="C00000"/>
                </a:solidFill>
              </a:rPr>
              <a:t>Port3</a:t>
            </a:r>
          </a:p>
        </p:txBody>
      </p:sp>
      <p:sp>
        <p:nvSpPr>
          <p:cNvPr id="47" name="TextBox 16">
            <a:extLst>
              <a:ext uri="{FF2B5EF4-FFF2-40B4-BE49-F238E27FC236}">
                <a16:creationId xmlns:a16="http://schemas.microsoft.com/office/drawing/2014/main" id="{6F603C9F-08AE-B8D3-9196-83C3B48B4191}"/>
              </a:ext>
            </a:extLst>
          </p:cNvPr>
          <p:cNvSpPr txBox="1"/>
          <p:nvPr/>
        </p:nvSpPr>
        <p:spPr>
          <a:xfrm>
            <a:off x="10612713" y="2549435"/>
            <a:ext cx="43152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>
                <a:solidFill>
                  <a:srgbClr val="C00000"/>
                </a:solidFill>
              </a:rPr>
              <a:t>Port4</a:t>
            </a:r>
          </a:p>
        </p:txBody>
      </p:sp>
      <p:sp>
        <p:nvSpPr>
          <p:cNvPr id="48" name="TextBox 17">
            <a:extLst>
              <a:ext uri="{FF2B5EF4-FFF2-40B4-BE49-F238E27FC236}">
                <a16:creationId xmlns:a16="http://schemas.microsoft.com/office/drawing/2014/main" id="{FDEAFF6A-2E6D-4ABA-2357-7C9F115455B3}"/>
              </a:ext>
            </a:extLst>
          </p:cNvPr>
          <p:cNvSpPr txBox="1"/>
          <p:nvPr/>
        </p:nvSpPr>
        <p:spPr>
          <a:xfrm>
            <a:off x="10864800" y="2372308"/>
            <a:ext cx="43152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>
                <a:solidFill>
                  <a:srgbClr val="C00000"/>
                </a:solidFill>
              </a:rPr>
              <a:t>Port2</a:t>
            </a:r>
          </a:p>
        </p:txBody>
      </p:sp>
      <p:sp>
        <p:nvSpPr>
          <p:cNvPr id="49" name="TextBox 23">
            <a:extLst>
              <a:ext uri="{FF2B5EF4-FFF2-40B4-BE49-F238E27FC236}">
                <a16:creationId xmlns:a16="http://schemas.microsoft.com/office/drawing/2014/main" id="{085451BF-6DB1-4065-188D-876B8B383A60}"/>
              </a:ext>
            </a:extLst>
          </p:cNvPr>
          <p:cNvSpPr txBox="1"/>
          <p:nvPr/>
        </p:nvSpPr>
        <p:spPr>
          <a:xfrm rot="16200000">
            <a:off x="1566000" y="1555501"/>
            <a:ext cx="713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C00000"/>
                </a:solidFill>
              </a:rPr>
              <a:t>TM-010</a:t>
            </a:r>
          </a:p>
        </p:txBody>
      </p:sp>
      <p:sp>
        <p:nvSpPr>
          <p:cNvPr id="50" name="TextBox 24">
            <a:extLst>
              <a:ext uri="{FF2B5EF4-FFF2-40B4-BE49-F238E27FC236}">
                <a16:creationId xmlns:a16="http://schemas.microsoft.com/office/drawing/2014/main" id="{A774523D-8FBE-6A14-60ED-ADF8F17A89C1}"/>
              </a:ext>
            </a:extLst>
          </p:cNvPr>
          <p:cNvSpPr txBox="1"/>
          <p:nvPr/>
        </p:nvSpPr>
        <p:spPr>
          <a:xfrm rot="16200000">
            <a:off x="2760237" y="3432732"/>
            <a:ext cx="6651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TE-111</a:t>
            </a:r>
          </a:p>
        </p:txBody>
      </p:sp>
      <p:sp>
        <p:nvSpPr>
          <p:cNvPr id="51" name="TextBox 25">
            <a:extLst>
              <a:ext uri="{FF2B5EF4-FFF2-40B4-BE49-F238E27FC236}">
                <a16:creationId xmlns:a16="http://schemas.microsoft.com/office/drawing/2014/main" id="{5EE99474-3C34-343E-9B09-C140D9FE72D2}"/>
              </a:ext>
            </a:extLst>
          </p:cNvPr>
          <p:cNvSpPr txBox="1"/>
          <p:nvPr/>
        </p:nvSpPr>
        <p:spPr>
          <a:xfrm rot="16200000">
            <a:off x="3049200" y="1782683"/>
            <a:ext cx="7022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TM-011</a:t>
            </a:r>
          </a:p>
        </p:txBody>
      </p:sp>
      <p:sp>
        <p:nvSpPr>
          <p:cNvPr id="52" name="TextBox 26">
            <a:extLst>
              <a:ext uri="{FF2B5EF4-FFF2-40B4-BE49-F238E27FC236}">
                <a16:creationId xmlns:a16="http://schemas.microsoft.com/office/drawing/2014/main" id="{B0BA3857-53B5-3023-88B7-FA2F6925324D}"/>
              </a:ext>
            </a:extLst>
          </p:cNvPr>
          <p:cNvSpPr txBox="1"/>
          <p:nvPr/>
        </p:nvSpPr>
        <p:spPr>
          <a:xfrm rot="16200000">
            <a:off x="3589200" y="1286835"/>
            <a:ext cx="7022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TM-110</a:t>
            </a:r>
          </a:p>
        </p:txBody>
      </p:sp>
      <p:sp>
        <p:nvSpPr>
          <p:cNvPr id="53" name="TextBox 27">
            <a:extLst>
              <a:ext uri="{FF2B5EF4-FFF2-40B4-BE49-F238E27FC236}">
                <a16:creationId xmlns:a16="http://schemas.microsoft.com/office/drawing/2014/main" id="{DDDF01D6-9DED-90D3-0B77-FD42B23E66B2}"/>
              </a:ext>
            </a:extLst>
          </p:cNvPr>
          <p:cNvSpPr txBox="1"/>
          <p:nvPr/>
        </p:nvSpPr>
        <p:spPr>
          <a:xfrm rot="16200000">
            <a:off x="4608000" y="1286836"/>
            <a:ext cx="6908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TM-111</a:t>
            </a:r>
          </a:p>
        </p:txBody>
      </p:sp>
      <p:sp>
        <p:nvSpPr>
          <p:cNvPr id="54" name="TextBox 28">
            <a:extLst>
              <a:ext uri="{FF2B5EF4-FFF2-40B4-BE49-F238E27FC236}">
                <a16:creationId xmlns:a16="http://schemas.microsoft.com/office/drawing/2014/main" id="{E6EFABFB-E79C-5822-256A-6142DE100786}"/>
              </a:ext>
            </a:extLst>
          </p:cNvPr>
          <p:cNvSpPr txBox="1"/>
          <p:nvPr/>
        </p:nvSpPr>
        <p:spPr>
          <a:xfrm rot="16200000">
            <a:off x="5579387" y="1125448"/>
            <a:ext cx="713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TM-210</a:t>
            </a:r>
          </a:p>
        </p:txBody>
      </p:sp>
      <p:sp>
        <p:nvSpPr>
          <p:cNvPr id="55" name="TextBox 29">
            <a:extLst>
              <a:ext uri="{FF2B5EF4-FFF2-40B4-BE49-F238E27FC236}">
                <a16:creationId xmlns:a16="http://schemas.microsoft.com/office/drawing/2014/main" id="{E6E629E8-37A7-7BA3-4948-0EB6BA69DD24}"/>
              </a:ext>
            </a:extLst>
          </p:cNvPr>
          <p:cNvSpPr txBox="1"/>
          <p:nvPr/>
        </p:nvSpPr>
        <p:spPr>
          <a:xfrm rot="16200000">
            <a:off x="5890907" y="2555477"/>
            <a:ext cx="772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TM-020*</a:t>
            </a:r>
          </a:p>
        </p:txBody>
      </p:sp>
      <p:sp>
        <p:nvSpPr>
          <p:cNvPr id="56" name="TextBox 30">
            <a:extLst>
              <a:ext uri="{FF2B5EF4-FFF2-40B4-BE49-F238E27FC236}">
                <a16:creationId xmlns:a16="http://schemas.microsoft.com/office/drawing/2014/main" id="{F6938443-9987-DD16-86AD-EBC5832CAE5B}"/>
              </a:ext>
            </a:extLst>
          </p:cNvPr>
          <p:cNvSpPr txBox="1"/>
          <p:nvPr/>
        </p:nvSpPr>
        <p:spPr>
          <a:xfrm rot="16200000">
            <a:off x="6167906" y="1233043"/>
            <a:ext cx="772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TM-020*</a:t>
            </a:r>
          </a:p>
        </p:txBody>
      </p:sp>
      <p:sp>
        <p:nvSpPr>
          <p:cNvPr id="57" name="TextBox 31">
            <a:extLst>
              <a:ext uri="{FF2B5EF4-FFF2-40B4-BE49-F238E27FC236}">
                <a16:creationId xmlns:a16="http://schemas.microsoft.com/office/drawing/2014/main" id="{140B9091-1D39-3F22-9D1D-858E16C583B9}"/>
              </a:ext>
            </a:extLst>
          </p:cNvPr>
          <p:cNvSpPr txBox="1"/>
          <p:nvPr/>
        </p:nvSpPr>
        <p:spPr>
          <a:xfrm rot="16200000">
            <a:off x="6330529" y="1730383"/>
            <a:ext cx="8066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TE-121**</a:t>
            </a:r>
          </a:p>
        </p:txBody>
      </p:sp>
      <p:sp>
        <p:nvSpPr>
          <p:cNvPr id="58" name="TextBox 32">
            <a:extLst>
              <a:ext uri="{FF2B5EF4-FFF2-40B4-BE49-F238E27FC236}">
                <a16:creationId xmlns:a16="http://schemas.microsoft.com/office/drawing/2014/main" id="{8B0B3212-E977-A82B-F9D4-81EE8A24BBE4}"/>
              </a:ext>
            </a:extLst>
          </p:cNvPr>
          <p:cNvSpPr txBox="1"/>
          <p:nvPr/>
        </p:nvSpPr>
        <p:spPr>
          <a:xfrm rot="16200000">
            <a:off x="6424661" y="1115417"/>
            <a:ext cx="772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TM-212*</a:t>
            </a:r>
          </a:p>
        </p:txBody>
      </p:sp>
      <p:sp>
        <p:nvSpPr>
          <p:cNvPr id="59" name="TextBox 33">
            <a:extLst>
              <a:ext uri="{FF2B5EF4-FFF2-40B4-BE49-F238E27FC236}">
                <a16:creationId xmlns:a16="http://schemas.microsoft.com/office/drawing/2014/main" id="{EB7B6DA8-9673-24D2-7DA3-A9B653F7193A}"/>
              </a:ext>
            </a:extLst>
          </p:cNvPr>
          <p:cNvSpPr txBox="1"/>
          <p:nvPr/>
        </p:nvSpPr>
        <p:spPr>
          <a:xfrm rot="16200000">
            <a:off x="6665314" y="1126431"/>
            <a:ext cx="772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C00000"/>
                </a:solidFill>
              </a:rPr>
              <a:t>TM-212*</a:t>
            </a:r>
          </a:p>
        </p:txBody>
      </p:sp>
      <p:sp>
        <p:nvSpPr>
          <p:cNvPr id="60" name="TextBox 34">
            <a:extLst>
              <a:ext uri="{FF2B5EF4-FFF2-40B4-BE49-F238E27FC236}">
                <a16:creationId xmlns:a16="http://schemas.microsoft.com/office/drawing/2014/main" id="{25A4C929-A733-FE29-14B9-0033ACD33C5A}"/>
              </a:ext>
            </a:extLst>
          </p:cNvPr>
          <p:cNvSpPr txBox="1"/>
          <p:nvPr/>
        </p:nvSpPr>
        <p:spPr>
          <a:xfrm rot="16200000">
            <a:off x="7067365" y="1221032"/>
            <a:ext cx="713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TM-021</a:t>
            </a:r>
          </a:p>
        </p:txBody>
      </p:sp>
      <p:sp>
        <p:nvSpPr>
          <p:cNvPr id="61" name="TextBox 35">
            <a:extLst>
              <a:ext uri="{FF2B5EF4-FFF2-40B4-BE49-F238E27FC236}">
                <a16:creationId xmlns:a16="http://schemas.microsoft.com/office/drawing/2014/main" id="{3B220BAD-6EDF-5AE0-37A4-F85C4E8C6CA3}"/>
              </a:ext>
            </a:extLst>
          </p:cNvPr>
          <p:cNvSpPr txBox="1"/>
          <p:nvPr/>
        </p:nvSpPr>
        <p:spPr>
          <a:xfrm rot="16200000">
            <a:off x="7317363" y="1071460"/>
            <a:ext cx="713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TM-310</a:t>
            </a:r>
          </a:p>
        </p:txBody>
      </p:sp>
      <p:sp>
        <p:nvSpPr>
          <p:cNvPr id="62" name="TextBox 36">
            <a:extLst>
              <a:ext uri="{FF2B5EF4-FFF2-40B4-BE49-F238E27FC236}">
                <a16:creationId xmlns:a16="http://schemas.microsoft.com/office/drawing/2014/main" id="{1A8E9CC4-879C-FA1F-728C-193855BB71E4}"/>
              </a:ext>
            </a:extLst>
          </p:cNvPr>
          <p:cNvSpPr txBox="1"/>
          <p:nvPr/>
        </p:nvSpPr>
        <p:spPr>
          <a:xfrm rot="16200000">
            <a:off x="7488587" y="1747704"/>
            <a:ext cx="6880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TE-312</a:t>
            </a:r>
          </a:p>
        </p:txBody>
      </p:sp>
      <p:sp>
        <p:nvSpPr>
          <p:cNvPr id="63" name="TextBox 37">
            <a:extLst>
              <a:ext uri="{FF2B5EF4-FFF2-40B4-BE49-F238E27FC236}">
                <a16:creationId xmlns:a16="http://schemas.microsoft.com/office/drawing/2014/main" id="{4EC25599-6FC3-AE2D-64CE-1A354F651644}"/>
              </a:ext>
            </a:extLst>
          </p:cNvPr>
          <p:cNvSpPr txBox="1"/>
          <p:nvPr/>
        </p:nvSpPr>
        <p:spPr>
          <a:xfrm rot="16200000">
            <a:off x="9007200" y="1071460"/>
            <a:ext cx="713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TM-410</a:t>
            </a:r>
          </a:p>
        </p:txBody>
      </p:sp>
      <p:sp>
        <p:nvSpPr>
          <p:cNvPr id="64" name="TextBox 38">
            <a:extLst>
              <a:ext uri="{FF2B5EF4-FFF2-40B4-BE49-F238E27FC236}">
                <a16:creationId xmlns:a16="http://schemas.microsoft.com/office/drawing/2014/main" id="{47E76702-B518-9F55-0C53-0048EF63E015}"/>
              </a:ext>
            </a:extLst>
          </p:cNvPr>
          <p:cNvSpPr txBox="1"/>
          <p:nvPr/>
        </p:nvSpPr>
        <p:spPr>
          <a:xfrm rot="16200000">
            <a:off x="8851544" y="1204052"/>
            <a:ext cx="772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TM-022*</a:t>
            </a:r>
          </a:p>
        </p:txBody>
      </p:sp>
      <p:sp>
        <p:nvSpPr>
          <p:cNvPr id="65" name="TextBox 39">
            <a:extLst>
              <a:ext uri="{FF2B5EF4-FFF2-40B4-BE49-F238E27FC236}">
                <a16:creationId xmlns:a16="http://schemas.microsoft.com/office/drawing/2014/main" id="{776FE147-2A00-48CD-0A32-A74A524F6AA9}"/>
              </a:ext>
            </a:extLst>
          </p:cNvPr>
          <p:cNvSpPr txBox="1"/>
          <p:nvPr/>
        </p:nvSpPr>
        <p:spPr>
          <a:xfrm rot="16200000">
            <a:off x="8667201" y="1029547"/>
            <a:ext cx="713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TM-212</a:t>
            </a:r>
          </a:p>
        </p:txBody>
      </p:sp>
      <p:sp>
        <p:nvSpPr>
          <p:cNvPr id="66" name="TextBox 41">
            <a:extLst>
              <a:ext uri="{FF2B5EF4-FFF2-40B4-BE49-F238E27FC236}">
                <a16:creationId xmlns:a16="http://schemas.microsoft.com/office/drawing/2014/main" id="{F7EA268E-6354-4AC6-17B3-B2893C947DF9}"/>
              </a:ext>
            </a:extLst>
          </p:cNvPr>
          <p:cNvSpPr txBox="1"/>
          <p:nvPr/>
        </p:nvSpPr>
        <p:spPr>
          <a:xfrm rot="16200000">
            <a:off x="8184188" y="992529"/>
            <a:ext cx="7022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TM-311</a:t>
            </a:r>
          </a:p>
        </p:txBody>
      </p:sp>
      <p:sp>
        <p:nvSpPr>
          <p:cNvPr id="67" name="TextBox 40">
            <a:extLst>
              <a:ext uri="{FF2B5EF4-FFF2-40B4-BE49-F238E27FC236}">
                <a16:creationId xmlns:a16="http://schemas.microsoft.com/office/drawing/2014/main" id="{6DF8772A-83E9-1810-E2C0-CB7863B46407}"/>
              </a:ext>
            </a:extLst>
          </p:cNvPr>
          <p:cNvSpPr txBox="1"/>
          <p:nvPr/>
        </p:nvSpPr>
        <p:spPr>
          <a:xfrm rot="16200000">
            <a:off x="8580462" y="1992753"/>
            <a:ext cx="6880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0070C0"/>
                </a:solidFill>
              </a:rPr>
              <a:t>TE-412</a:t>
            </a:r>
          </a:p>
        </p:txBody>
      </p:sp>
      <p:sp>
        <p:nvSpPr>
          <p:cNvPr id="68" name="TextBox 42">
            <a:extLst>
              <a:ext uri="{FF2B5EF4-FFF2-40B4-BE49-F238E27FC236}">
                <a16:creationId xmlns:a16="http://schemas.microsoft.com/office/drawing/2014/main" id="{B623E6CF-6B4E-1588-5A5E-D6BB869B8AA3}"/>
              </a:ext>
            </a:extLst>
          </p:cNvPr>
          <p:cNvSpPr txBox="1"/>
          <p:nvPr/>
        </p:nvSpPr>
        <p:spPr>
          <a:xfrm rot="16200000">
            <a:off x="7376825" y="1730382"/>
            <a:ext cx="713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C00000"/>
                </a:solidFill>
              </a:rPr>
              <a:t>TM-310</a:t>
            </a:r>
          </a:p>
        </p:txBody>
      </p:sp>
      <p:sp>
        <p:nvSpPr>
          <p:cNvPr id="69" name="TextBox 43">
            <a:extLst>
              <a:ext uri="{FF2B5EF4-FFF2-40B4-BE49-F238E27FC236}">
                <a16:creationId xmlns:a16="http://schemas.microsoft.com/office/drawing/2014/main" id="{3F665489-3028-8D77-CCA3-FA97BBB10714}"/>
              </a:ext>
            </a:extLst>
          </p:cNvPr>
          <p:cNvSpPr txBox="1"/>
          <p:nvPr/>
        </p:nvSpPr>
        <p:spPr>
          <a:xfrm rot="16200000">
            <a:off x="8290048" y="1160733"/>
            <a:ext cx="7022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C00000"/>
                </a:solidFill>
              </a:rPr>
              <a:t>TM-311</a:t>
            </a:r>
          </a:p>
        </p:txBody>
      </p:sp>
      <p:sp>
        <p:nvSpPr>
          <p:cNvPr id="70" name="Oval 45">
            <a:extLst>
              <a:ext uri="{FF2B5EF4-FFF2-40B4-BE49-F238E27FC236}">
                <a16:creationId xmlns:a16="http://schemas.microsoft.com/office/drawing/2014/main" id="{03A6F398-7C01-24EA-CE41-92C34DCCBD57}"/>
              </a:ext>
            </a:extLst>
          </p:cNvPr>
          <p:cNvSpPr/>
          <p:nvPr/>
        </p:nvSpPr>
        <p:spPr>
          <a:xfrm>
            <a:off x="3801822" y="1073591"/>
            <a:ext cx="277000" cy="713657"/>
          </a:xfrm>
          <a:prstGeom prst="ellipse">
            <a:avLst/>
          </a:prstGeom>
          <a:noFill/>
          <a:ln w="1905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74" name="Titel 1">
            <a:extLst>
              <a:ext uri="{FF2B5EF4-FFF2-40B4-BE49-F238E27FC236}">
                <a16:creationId xmlns:a16="http://schemas.microsoft.com/office/drawing/2014/main" id="{4061EF11-2F2F-10DB-8DA8-FB1AE5C2238D}"/>
              </a:ext>
            </a:extLst>
          </p:cNvPr>
          <p:cNvSpPr txBox="1">
            <a:spLocks/>
          </p:cNvSpPr>
          <p:nvPr/>
        </p:nvSpPr>
        <p:spPr>
          <a:xfrm>
            <a:off x="787108" y="228658"/>
            <a:ext cx="8325142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3.4 HOM-Damping Capabilities with double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SiC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-Ring</a:t>
            </a:r>
          </a:p>
        </p:txBody>
      </p:sp>
      <p:pic>
        <p:nvPicPr>
          <p:cNvPr id="32" name="Grafik 31">
            <a:extLst>
              <a:ext uri="{FF2B5EF4-FFF2-40B4-BE49-F238E27FC236}">
                <a16:creationId xmlns:a16="http://schemas.microsoft.com/office/drawing/2014/main" id="{C1E17831-331A-4964-85CF-89C2008D6A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360" y="332656"/>
            <a:ext cx="2520000" cy="916751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48D05A3A-C488-5A66-4C38-7E3D8107305C}"/>
              </a:ext>
            </a:extLst>
          </p:cNvPr>
          <p:cNvSpPr txBox="1"/>
          <p:nvPr/>
        </p:nvSpPr>
        <p:spPr>
          <a:xfrm>
            <a:off x="495784" y="6078082"/>
            <a:ext cx="64327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The pictures are provided with kind permission of Simon Karau (DESY MHF)</a:t>
            </a:r>
          </a:p>
        </p:txBody>
      </p:sp>
    </p:spTree>
    <p:extLst>
      <p:ext uri="{BB962C8B-B14F-4D97-AF65-F5344CB8AC3E}">
        <p14:creationId xmlns:p14="http://schemas.microsoft.com/office/powerpoint/2010/main" val="10408400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2CEE91CE-195B-CEEC-F92E-7391DC577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Single Mode Structures as an Alternative for the PETRA IV High Harmonics RF System, Hülsmann Peter, October 12.2022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14ED13CF-E8DB-2C1E-B84D-3ACB1CAE6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6160" y="1340768"/>
            <a:ext cx="4248496" cy="31501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platzhalter 7">
                <a:extLst>
                  <a:ext uri="{FF2B5EF4-FFF2-40B4-BE49-F238E27FC236}">
                    <a16:creationId xmlns:a16="http://schemas.microsoft.com/office/drawing/2014/main" id="{A73755D4-44BA-A662-08D3-CF5EBAFFE91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0388" y="1189104"/>
                <a:ext cx="6975772" cy="4760176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Autofit/>
              </a:bodyPr>
              <a:lstStyle>
                <a:lvl1pPr marL="361950" indent="-36195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  <a:tabLst>
                    <a:tab pos="361950" algn="l"/>
                  </a:tabLst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28650" indent="-2667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95350" indent="-2667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2050" indent="-2667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438275" indent="-276225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spcAft>
                    <a:spcPts val="0"/>
                  </a:spcAft>
                  <a:buNone/>
                </a:pPr>
                <a:r>
                  <a:rPr lang="en-US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Material characteristics</a:t>
                </a:r>
              </a:p>
              <a:p>
                <a:pPr>
                  <a:spcAft>
                    <a:spcPts val="0"/>
                  </a:spcAft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Exemplary </a:t>
                </a:r>
                <a:r>
                  <a:rPr lang="en-US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SiC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material for preliminary design decisions</a:t>
                </a:r>
              </a:p>
              <a:p>
                <a:pPr>
                  <a:spcAft>
                    <a:spcPts val="0"/>
                  </a:spcAft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Electromagnetic material properties</a:t>
                </a:r>
                <a:endParaRPr lang="de-DE" sz="2000" b="0" i="1" dirty="0">
                  <a:latin typeface="Cambria Math" panose="02040503050406030204" pitchFamily="18" charset="0"/>
                </a:endParaRPr>
              </a:p>
              <a:p>
                <a:pPr lvl="1">
                  <a:spcAft>
                    <a:spcPts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ctrlPr>
                              <a:rPr lang="en-US" sz="18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</m:ba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=20−5</m:t>
                    </m:r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j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=20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∙(1 −0.25</m:t>
                    </m:r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j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>
                  <a:spcAft>
                    <a:spcPts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000" b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61950" lvl="1" indent="0">
                  <a:spcAft>
                    <a:spcPts val="0"/>
                  </a:spcAft>
                  <a:buNone/>
                </a:pPr>
                <a:endParaRPr 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spcAft>
                    <a:spcPts val="0"/>
                  </a:spcAft>
                  <a:buNone/>
                </a:pPr>
                <a:r>
                  <a:rPr lang="en-US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Origin of material properties:</a:t>
                </a:r>
              </a:p>
              <a:p>
                <a:pPr lvl="1">
                  <a:spcAft>
                    <a:spcPts val="0"/>
                  </a:spcAft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‘RF Dielectric Properties of </a:t>
                </a:r>
                <a:r>
                  <a:rPr lang="en-US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SiC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Ceramics and their Application to Design of HOM Absorbers’</a:t>
                </a:r>
              </a:p>
              <a:p>
                <a:pPr marL="628650" lvl="2" indent="0">
                  <a:spcAft>
                    <a:spcPts val="0"/>
                  </a:spcAft>
                  <a:buNone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Y. Takeuchi et al, KEK, 2005 (see Figure)</a:t>
                </a:r>
              </a:p>
              <a:p>
                <a:pPr lvl="1">
                  <a:spcAft>
                    <a:spcPts val="0"/>
                  </a:spcAft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‘Absorbers Materials for HOM  Damping in CLIC PETS and Accelerating Structures’</a:t>
                </a:r>
              </a:p>
              <a:p>
                <a:pPr marL="628650" lvl="2" indent="0">
                  <a:spcAft>
                    <a:spcPts val="0"/>
                  </a:spcAft>
                  <a:buNone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T. </a:t>
                </a:r>
                <a:r>
                  <a:rPr lang="en-US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Pieloni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and R. </a:t>
                </a:r>
                <a:r>
                  <a:rPr lang="en-US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Zennaro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CERN, 2009 (designate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≈20−30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an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0.3)</m:t>
                    </m:r>
                  </m:oMath>
                </a14:m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Aft>
                    <a:spcPts val="0"/>
                  </a:spcAft>
                </a:pPr>
                <a:endParaRPr lang="en-US" sz="1600" dirty="0"/>
              </a:p>
              <a:p>
                <a:pPr>
                  <a:spcAft>
                    <a:spcPts val="0"/>
                  </a:spcAft>
                </a:pPr>
                <a:endParaRPr lang="en-US" sz="1600" dirty="0"/>
              </a:p>
              <a:p>
                <a:pPr>
                  <a:spcAft>
                    <a:spcPts val="0"/>
                  </a:spcAft>
                </a:pPr>
                <a:endParaRPr lang="en-US" sz="1600" dirty="0"/>
              </a:p>
            </p:txBody>
          </p:sp>
        </mc:Choice>
        <mc:Fallback xmlns="">
          <p:sp>
            <p:nvSpPr>
              <p:cNvPr id="4" name="Textplatzhalter 7">
                <a:extLst>
                  <a:ext uri="{FF2B5EF4-FFF2-40B4-BE49-F238E27FC236}">
                    <a16:creationId xmlns:a16="http://schemas.microsoft.com/office/drawing/2014/main" id="{A73755D4-44BA-A662-08D3-CF5EBAFFE9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388" y="1189104"/>
                <a:ext cx="6975772" cy="4760176"/>
              </a:xfrm>
              <a:prstGeom prst="rect">
                <a:avLst/>
              </a:prstGeom>
              <a:blipFill>
                <a:blip r:embed="rId3"/>
                <a:stretch>
                  <a:fillRect l="-2710" t="-1536" r="-2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el 1">
            <a:extLst>
              <a:ext uri="{FF2B5EF4-FFF2-40B4-BE49-F238E27FC236}">
                <a16:creationId xmlns:a16="http://schemas.microsoft.com/office/drawing/2014/main" id="{E5198E43-A5BF-F76B-7D8E-FE2E88794B93}"/>
              </a:ext>
            </a:extLst>
          </p:cNvPr>
          <p:cNvSpPr txBox="1">
            <a:spLocks/>
          </p:cNvSpPr>
          <p:nvPr/>
        </p:nvSpPr>
        <p:spPr>
          <a:xfrm>
            <a:off x="560388" y="502011"/>
            <a:ext cx="7407820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3.5 Simulation with SiC Material, properties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83E4A55-AC98-D66F-D126-582A5FDAEEC2}"/>
              </a:ext>
            </a:extLst>
          </p:cNvPr>
          <p:cNvSpPr txBox="1"/>
          <p:nvPr/>
        </p:nvSpPr>
        <p:spPr>
          <a:xfrm>
            <a:off x="7533555" y="4198537"/>
            <a:ext cx="410445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i="1">
                <a:latin typeface="Comic Sans MS" panose="030F0702030302020204" pitchFamily="66" charset="0"/>
              </a:rPr>
              <a:t>Fig. 16: </a:t>
            </a:r>
            <a:r>
              <a:rPr lang="en-US" sz="1600" i="1">
                <a:latin typeface="Comic Sans MS" panose="030F0702030302020204" pitchFamily="66" charset="0"/>
              </a:rPr>
              <a:t>Typical permittivities of SiC-A and SiC-B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DF10427-0E36-4BF4-B977-453C7F4BFB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360" y="332656"/>
            <a:ext cx="2520000" cy="91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5572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BABB8E4-4845-4BDA-41E4-C4AC2A50A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Single Mode Structures as an Alternative for the PETRA IV High Harmonics RF System, Hülsmann Peter, October 12.2022</a:t>
            </a: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3169DEAA-D5EB-DA5D-D44A-4BB3D0E15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972861"/>
            <a:ext cx="9171432" cy="5149215"/>
          </a:xfrm>
          <a:prstGeom prst="rect">
            <a:avLst/>
          </a:prstGeom>
        </p:spPr>
      </p:pic>
      <p:pic>
        <p:nvPicPr>
          <p:cNvPr id="6" name="Picture 21">
            <a:extLst>
              <a:ext uri="{FF2B5EF4-FFF2-40B4-BE49-F238E27FC236}">
                <a16:creationId xmlns:a16="http://schemas.microsoft.com/office/drawing/2014/main" id="{53D2EB00-D044-4DCF-60A7-C52A6E1F17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372" y="4327386"/>
            <a:ext cx="2171705" cy="1453899"/>
          </a:xfrm>
          <a:prstGeom prst="rect">
            <a:avLst/>
          </a:prstGeom>
          <a:ln w="22225">
            <a:solidFill>
              <a:srgbClr val="C00000"/>
            </a:solidFill>
          </a:ln>
        </p:spPr>
      </p:pic>
      <p:sp>
        <p:nvSpPr>
          <p:cNvPr id="7" name="Fußzeilenplatzhalter 2">
            <a:extLst>
              <a:ext uri="{FF2B5EF4-FFF2-40B4-BE49-F238E27FC236}">
                <a16:creationId xmlns:a16="http://schemas.microsoft.com/office/drawing/2014/main" id="{1D5255F6-5F53-E6CC-AEA3-023381F7772D}"/>
              </a:ext>
            </a:extLst>
          </p:cNvPr>
          <p:cNvSpPr txBox="1">
            <a:spLocks/>
          </p:cNvSpPr>
          <p:nvPr/>
        </p:nvSpPr>
        <p:spPr>
          <a:xfrm>
            <a:off x="718951" y="6194487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| Choke Mode Cavity for Petra IV: Optimized Structure for maximal Q-Factor | Simon Karau, 2022-09-07</a:t>
            </a:r>
          </a:p>
        </p:txBody>
      </p:sp>
      <p:sp>
        <p:nvSpPr>
          <p:cNvPr id="8" name="Oval 5">
            <a:extLst>
              <a:ext uri="{FF2B5EF4-FFF2-40B4-BE49-F238E27FC236}">
                <a16:creationId xmlns:a16="http://schemas.microsoft.com/office/drawing/2014/main" id="{0DDC38C8-3CC8-FB54-86C8-2A3D40FC4590}"/>
              </a:ext>
            </a:extLst>
          </p:cNvPr>
          <p:cNvSpPr/>
          <p:nvPr/>
        </p:nvSpPr>
        <p:spPr>
          <a:xfrm>
            <a:off x="6099573" y="4149128"/>
            <a:ext cx="504000" cy="393586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9" name="Oval 9">
            <a:extLst>
              <a:ext uri="{FF2B5EF4-FFF2-40B4-BE49-F238E27FC236}">
                <a16:creationId xmlns:a16="http://schemas.microsoft.com/office/drawing/2014/main" id="{A941F9BE-9E0C-808B-0B33-E3A72B3592C1}"/>
              </a:ext>
            </a:extLst>
          </p:cNvPr>
          <p:cNvSpPr/>
          <p:nvPr/>
        </p:nvSpPr>
        <p:spPr>
          <a:xfrm>
            <a:off x="3767853" y="2356887"/>
            <a:ext cx="2286000" cy="243840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cxnSp>
        <p:nvCxnSpPr>
          <p:cNvPr id="10" name="Straight Arrow Connector 8">
            <a:extLst>
              <a:ext uri="{FF2B5EF4-FFF2-40B4-BE49-F238E27FC236}">
                <a16:creationId xmlns:a16="http://schemas.microsoft.com/office/drawing/2014/main" id="{19E6F7EF-7DB2-0E5E-CFAD-9294EEECC867}"/>
              </a:ext>
            </a:extLst>
          </p:cNvPr>
          <p:cNvCxnSpPr>
            <a:cxnSpLocks/>
          </p:cNvCxnSpPr>
          <p:nvPr/>
        </p:nvCxnSpPr>
        <p:spPr>
          <a:xfrm flipV="1">
            <a:off x="6328173" y="5877781"/>
            <a:ext cx="0" cy="13670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9">
                <a:extLst>
                  <a:ext uri="{FF2B5EF4-FFF2-40B4-BE49-F238E27FC236}">
                    <a16:creationId xmlns:a16="http://schemas.microsoft.com/office/drawing/2014/main" id="{86575E52-672C-2450-C781-12D0DD6AB95E}"/>
                  </a:ext>
                </a:extLst>
              </p:cNvPr>
              <p:cNvSpPr txBox="1"/>
              <p:nvPr/>
            </p:nvSpPr>
            <p:spPr>
              <a:xfrm>
                <a:off x="5794773" y="5903772"/>
                <a:ext cx="1176989" cy="2945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in</m:t>
                          </m:r>
                          <m:r>
                            <a:rPr lang="en-US" sz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sz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avg</m:t>
                          </m:r>
                        </m:sub>
                      </m:sSub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=0.5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W</m:t>
                      </m:r>
                    </m:oMath>
                  </m:oMathPara>
                </a14:m>
                <a:endParaRPr lang="en-US" sz="12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9">
                <a:extLst>
                  <a:ext uri="{FF2B5EF4-FFF2-40B4-BE49-F238E27FC236}">
                    <a16:creationId xmlns:a16="http://schemas.microsoft.com/office/drawing/2014/main" id="{86575E52-672C-2450-C781-12D0DD6AB9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4773" y="5903772"/>
                <a:ext cx="1176989" cy="29450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2">
            <a:extLst>
              <a:ext uri="{FF2B5EF4-FFF2-40B4-BE49-F238E27FC236}">
                <a16:creationId xmlns:a16="http://schemas.microsoft.com/office/drawing/2014/main" id="{05E3DBE7-18F9-0A5E-00D2-12E1D4BA0F89}"/>
              </a:ext>
            </a:extLst>
          </p:cNvPr>
          <p:cNvSpPr/>
          <p:nvPr/>
        </p:nvSpPr>
        <p:spPr>
          <a:xfrm>
            <a:off x="6328172" y="3957086"/>
            <a:ext cx="228601" cy="190025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4">
                <a:extLst>
                  <a:ext uri="{FF2B5EF4-FFF2-40B4-BE49-F238E27FC236}">
                    <a16:creationId xmlns:a16="http://schemas.microsoft.com/office/drawing/2014/main" id="{FA6F7398-A317-5853-042E-FB64AD257B27}"/>
                  </a:ext>
                </a:extLst>
              </p:cNvPr>
              <p:cNvSpPr txBox="1"/>
              <p:nvPr/>
            </p:nvSpPr>
            <p:spPr>
              <a:xfrm>
                <a:off x="7199947" y="5785887"/>
                <a:ext cx="1637243" cy="4989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>
                    <a:solidFill>
                      <a:srgbClr val="C00000"/>
                    </a:solidFill>
                  </a:rPr>
                  <a:t>Local Max E-Field: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200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sz="1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12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</m:acc>
                                </m:e>
                              </m:d>
                            </m:e>
                          </m:d>
                        </m:e>
                      </m:func>
                      <m:r>
                        <a:rPr lang="en-US" sz="12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2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8.5 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kV</m:t>
                      </m:r>
                      <m:r>
                        <a:rPr lang="en-US" sz="12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en-US" sz="12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" name="TextBox 14">
                <a:extLst>
                  <a:ext uri="{FF2B5EF4-FFF2-40B4-BE49-F238E27FC236}">
                    <a16:creationId xmlns:a16="http://schemas.microsoft.com/office/drawing/2014/main" id="{FA6F7398-A317-5853-042E-FB64AD257B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9947" y="5785887"/>
                <a:ext cx="1637243" cy="498919"/>
              </a:xfrm>
              <a:prstGeom prst="rect">
                <a:avLst/>
              </a:prstGeom>
              <a:blipFill>
                <a:blip r:embed="rId5"/>
                <a:stretch>
                  <a:fillRect t="-1220" b="-1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1">
            <a:extLst>
              <a:ext uri="{FF2B5EF4-FFF2-40B4-BE49-F238E27FC236}">
                <a16:creationId xmlns:a16="http://schemas.microsoft.com/office/drawing/2014/main" id="{3C382039-D8FF-7060-6FED-A0FA2489B97D}"/>
              </a:ext>
            </a:extLst>
          </p:cNvPr>
          <p:cNvCxnSpPr>
            <a:cxnSpLocks/>
            <a:stCxn id="12" idx="7"/>
          </p:cNvCxnSpPr>
          <p:nvPr/>
        </p:nvCxnSpPr>
        <p:spPr>
          <a:xfrm flipV="1">
            <a:off x="6523295" y="3693278"/>
            <a:ext cx="262076" cy="291637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8">
            <a:extLst>
              <a:ext uri="{FF2B5EF4-FFF2-40B4-BE49-F238E27FC236}">
                <a16:creationId xmlns:a16="http://schemas.microsoft.com/office/drawing/2014/main" id="{8B7315F0-CD1B-D89C-D26B-615BA5761F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371" y="2102219"/>
            <a:ext cx="2171705" cy="1591059"/>
          </a:xfrm>
          <a:prstGeom prst="rect">
            <a:avLst/>
          </a:prstGeom>
          <a:ln w="22225">
            <a:solidFill>
              <a:srgbClr val="C0000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6">
                <a:extLst>
                  <a:ext uri="{FF2B5EF4-FFF2-40B4-BE49-F238E27FC236}">
                    <a16:creationId xmlns:a16="http://schemas.microsoft.com/office/drawing/2014/main" id="{20EC6E52-11F4-0AFC-9E96-E269A89C6DFE}"/>
                  </a:ext>
                </a:extLst>
              </p:cNvPr>
              <p:cNvSpPr txBox="1"/>
              <p:nvPr/>
            </p:nvSpPr>
            <p:spPr>
              <a:xfrm>
                <a:off x="2607422" y="4387628"/>
                <a:ext cx="1741374" cy="4843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>
                    <a:solidFill>
                      <a:srgbClr val="C00000"/>
                    </a:solidFill>
                  </a:rPr>
                  <a:t>Global Max E-Field: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2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max</m:t>
                      </m:r>
                      <m:r>
                        <a:rPr lang="en-US" sz="1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⁡{</m:t>
                      </m:r>
                      <m:r>
                        <a:rPr lang="en-US" sz="12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acc>
                        <m:accPr>
                          <m:chr m:val="⃗"/>
                          <m:ctrlPr>
                            <a:rPr lang="en-US" sz="1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en-US" sz="12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sz="1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  <m:r>
                        <a:rPr lang="en-US" sz="12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1200">
                          <a:solidFill>
                            <a:srgbClr val="C00000"/>
                          </a:solidFill>
                        </a:rPr>
                        <m:t>65.</m:t>
                      </m:r>
                      <m:r>
                        <m:rPr>
                          <m:nor/>
                        </m:rPr>
                        <a:rPr lang="en-US" sz="1200" b="0" i="0" smtClean="0">
                          <a:solidFill>
                            <a:srgbClr val="C00000"/>
                          </a:solidFill>
                        </a:rPr>
                        <m:t>6 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kV</m:t>
                      </m:r>
                      <m:r>
                        <a:rPr lang="en-US" sz="12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en-US" sz="12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" name="TextBox 6">
                <a:extLst>
                  <a:ext uri="{FF2B5EF4-FFF2-40B4-BE49-F238E27FC236}">
                    <a16:creationId xmlns:a16="http://schemas.microsoft.com/office/drawing/2014/main" id="{20EC6E52-11F4-0AFC-9E96-E269A89C6D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7422" y="4387628"/>
                <a:ext cx="1741374" cy="484363"/>
              </a:xfrm>
              <a:prstGeom prst="rect">
                <a:avLst/>
              </a:prstGeom>
              <a:blipFill>
                <a:blip r:embed="rId7"/>
                <a:stretch>
                  <a:fillRect l="-351" t="-2532" b="-6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1F091FFE-C25F-CFA9-B693-004F25E792AB}"/>
                  </a:ext>
                </a:extLst>
              </p:cNvPr>
              <p:cNvSpPr txBox="1"/>
              <p:nvPr/>
            </p:nvSpPr>
            <p:spPr>
              <a:xfrm>
                <a:off x="7010122" y="1597116"/>
                <a:ext cx="1722203" cy="4989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>
                    <a:solidFill>
                      <a:srgbClr val="C00000"/>
                    </a:solidFill>
                  </a:rPr>
                  <a:t>Local Max E-Field: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200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sz="1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12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</m:acc>
                                </m:e>
                              </m:d>
                            </m:e>
                          </m:d>
                        </m:e>
                      </m:func>
                      <m:r>
                        <a:rPr lang="en-US" sz="12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2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11.6 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kV</m:t>
                      </m:r>
                      <m:r>
                        <a:rPr lang="en-US" sz="12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en-US" sz="12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1F091FFE-C25F-CFA9-B693-004F25E792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122" y="1597116"/>
                <a:ext cx="1722203" cy="498919"/>
              </a:xfrm>
              <a:prstGeom prst="rect">
                <a:avLst/>
              </a:prstGeom>
              <a:blipFill>
                <a:blip r:embed="rId8"/>
                <a:stretch>
                  <a:fillRect t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24">
            <a:extLst>
              <a:ext uri="{FF2B5EF4-FFF2-40B4-BE49-F238E27FC236}">
                <a16:creationId xmlns:a16="http://schemas.microsoft.com/office/drawing/2014/main" id="{CF5E59DC-8381-6D7B-8843-3759F2CC7F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60" y="2097582"/>
            <a:ext cx="2171705" cy="1591059"/>
          </a:xfrm>
          <a:prstGeom prst="rect">
            <a:avLst/>
          </a:prstGeom>
          <a:ln w="22225">
            <a:solidFill>
              <a:srgbClr val="C00000"/>
            </a:solidFill>
          </a:ln>
        </p:spPr>
      </p:pic>
      <p:sp>
        <p:nvSpPr>
          <p:cNvPr id="19" name="Oval 25">
            <a:extLst>
              <a:ext uri="{FF2B5EF4-FFF2-40B4-BE49-F238E27FC236}">
                <a16:creationId xmlns:a16="http://schemas.microsoft.com/office/drawing/2014/main" id="{D5C7E5E8-0CEC-C39E-41D5-41C29A52BF42}"/>
              </a:ext>
            </a:extLst>
          </p:cNvPr>
          <p:cNvSpPr/>
          <p:nvPr/>
        </p:nvSpPr>
        <p:spPr>
          <a:xfrm>
            <a:off x="3264933" y="3957086"/>
            <a:ext cx="228601" cy="190025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cxnSp>
        <p:nvCxnSpPr>
          <p:cNvPr id="20" name="Straight Connector 26">
            <a:extLst>
              <a:ext uri="{FF2B5EF4-FFF2-40B4-BE49-F238E27FC236}">
                <a16:creationId xmlns:a16="http://schemas.microsoft.com/office/drawing/2014/main" id="{8394EE9A-79B4-0214-2BF5-EEDD50671BEF}"/>
              </a:ext>
            </a:extLst>
          </p:cNvPr>
          <p:cNvCxnSpPr>
            <a:cxnSpLocks/>
            <a:stCxn id="19" idx="1"/>
          </p:cNvCxnSpPr>
          <p:nvPr/>
        </p:nvCxnSpPr>
        <p:spPr>
          <a:xfrm flipH="1" flipV="1">
            <a:off x="3035867" y="3688643"/>
            <a:ext cx="262544" cy="296272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9">
            <a:extLst>
              <a:ext uri="{FF2B5EF4-FFF2-40B4-BE49-F238E27FC236}">
                <a16:creationId xmlns:a16="http://schemas.microsoft.com/office/drawing/2014/main" id="{5E3A40BE-3170-FFDB-E298-12BE550F411F}"/>
              </a:ext>
            </a:extLst>
          </p:cNvPr>
          <p:cNvCxnSpPr>
            <a:cxnSpLocks/>
          </p:cNvCxnSpPr>
          <p:nvPr/>
        </p:nvCxnSpPr>
        <p:spPr>
          <a:xfrm flipH="1" flipV="1">
            <a:off x="6603573" y="4345921"/>
            <a:ext cx="181800" cy="41707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33">
                <a:extLst>
                  <a:ext uri="{FF2B5EF4-FFF2-40B4-BE49-F238E27FC236}">
                    <a16:creationId xmlns:a16="http://schemas.microsoft.com/office/drawing/2014/main" id="{A1E4DB2A-DABB-BC4F-665F-71F931622988}"/>
                  </a:ext>
                </a:extLst>
              </p:cNvPr>
              <p:cNvSpPr txBox="1"/>
              <p:nvPr/>
            </p:nvSpPr>
            <p:spPr>
              <a:xfrm>
                <a:off x="1088910" y="1597116"/>
                <a:ext cx="1722203" cy="4989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>
                    <a:solidFill>
                      <a:srgbClr val="C00000"/>
                    </a:solidFill>
                  </a:rPr>
                  <a:t>Local Max E-Field: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200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sz="1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12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</m:acc>
                                </m:e>
                              </m:d>
                            </m:e>
                          </m:d>
                        </m:e>
                      </m:func>
                      <m:r>
                        <a:rPr lang="en-US" sz="12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2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13.2 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kV</m:t>
                      </m:r>
                      <m:r>
                        <a:rPr lang="en-US" sz="12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en-US" sz="12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2" name="TextBox 33">
                <a:extLst>
                  <a:ext uri="{FF2B5EF4-FFF2-40B4-BE49-F238E27FC236}">
                    <a16:creationId xmlns:a16="http://schemas.microsoft.com/office/drawing/2014/main" id="{A1E4DB2A-DABB-BC4F-665F-71F9316229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910" y="1597116"/>
                <a:ext cx="1722203" cy="498919"/>
              </a:xfrm>
              <a:prstGeom prst="rect">
                <a:avLst/>
              </a:prstGeom>
              <a:blipFill>
                <a:blip r:embed="rId10"/>
                <a:stretch>
                  <a:fillRect t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A336087E-2904-ED90-A0EB-0690DE04CE08}"/>
                  </a:ext>
                </a:extLst>
              </p:cNvPr>
              <p:cNvSpPr txBox="1"/>
              <p:nvPr/>
            </p:nvSpPr>
            <p:spPr>
              <a:xfrm>
                <a:off x="9136989" y="4389150"/>
                <a:ext cx="2765356" cy="812274"/>
              </a:xfrm>
              <a:prstGeom prst="rect">
                <a:avLst/>
              </a:prstGeom>
              <a:solidFill>
                <a:srgbClr val="00FA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200"/>
                  <a:t>Scaling up to the electric field strength present during operation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200" smtClean="0">
                          <a:latin typeface="Cambria Math" panose="02040503050406030204" pitchFamily="18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en-US" sz="1200" smtClean="0"/>
                        <m:t>caling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𝑓𝑎𝑐𝑡𝑜𝑟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94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𝑘𝑉</m:t>
                          </m:r>
                        </m:num>
                        <m:den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1.1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𝑘𝑉</m:t>
                          </m:r>
                        </m:den>
                      </m:f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=84.4</m:t>
                      </m:r>
                    </m:oMath>
                  </m:oMathPara>
                </a14:m>
                <a:endParaRPr lang="en-US" sz="1200"/>
              </a:p>
            </p:txBody>
          </p:sp>
        </mc:Choice>
        <mc:Fallback xmlns=""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A336087E-2904-ED90-A0EB-0690DE04CE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6989" y="4389150"/>
                <a:ext cx="2765356" cy="812274"/>
              </a:xfrm>
              <a:prstGeom prst="rect">
                <a:avLst/>
              </a:prstGeom>
              <a:blipFill>
                <a:blip r:embed="rId11"/>
                <a:stretch>
                  <a:fillRect l="-221" t="-752" r="-1104" b="-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AEAD1AE1-5472-434D-B4D6-10CB2537AB13}"/>
              </a:ext>
            </a:extLst>
          </p:cNvPr>
          <p:cNvCxnSpPr>
            <a:cxnSpLocks/>
          </p:cNvCxnSpPr>
          <p:nvPr/>
        </p:nvCxnSpPr>
        <p:spPr>
          <a:xfrm flipV="1">
            <a:off x="4927254" y="1975887"/>
            <a:ext cx="0" cy="3078448"/>
          </a:xfrm>
          <a:prstGeom prst="straightConnector1">
            <a:avLst/>
          </a:prstGeom>
          <a:ln w="19050">
            <a:solidFill>
              <a:srgbClr val="00FA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>
            <a:extLst>
              <a:ext uri="{FF2B5EF4-FFF2-40B4-BE49-F238E27FC236}">
                <a16:creationId xmlns:a16="http://schemas.microsoft.com/office/drawing/2014/main" id="{3A969052-4F7D-7BD2-1A9C-3B75A388D775}"/>
              </a:ext>
            </a:extLst>
          </p:cNvPr>
          <p:cNvSpPr txBox="1"/>
          <p:nvPr/>
        </p:nvSpPr>
        <p:spPr>
          <a:xfrm>
            <a:off x="5271655" y="973740"/>
            <a:ext cx="1285118" cy="830997"/>
          </a:xfrm>
          <a:prstGeom prst="rect">
            <a:avLst/>
          </a:prstGeom>
          <a:solidFill>
            <a:srgbClr val="00FA00"/>
          </a:solidFill>
        </p:spPr>
        <p:txBody>
          <a:bodyPr wrap="square" rtlCol="0">
            <a:spAutoFit/>
          </a:bodyPr>
          <a:lstStyle/>
          <a:p>
            <a:r>
              <a:rPr lang="en-US" sz="1200"/>
              <a:t>1,1 kV during simulation and 94 kV during operation.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3215DC5D-472D-F17E-4C75-FD39A1A639D2}"/>
              </a:ext>
            </a:extLst>
          </p:cNvPr>
          <p:cNvSpPr txBox="1"/>
          <p:nvPr/>
        </p:nvSpPr>
        <p:spPr>
          <a:xfrm>
            <a:off x="2672124" y="4909592"/>
            <a:ext cx="1910309" cy="461665"/>
          </a:xfrm>
          <a:prstGeom prst="rect">
            <a:avLst/>
          </a:prstGeom>
          <a:solidFill>
            <a:srgbClr val="00FA00"/>
          </a:solidFill>
        </p:spPr>
        <p:txBody>
          <a:bodyPr wrap="square" rtlCol="0">
            <a:spAutoFit/>
          </a:bodyPr>
          <a:lstStyle/>
          <a:p>
            <a:r>
              <a:rPr lang="en-US" sz="1200"/>
              <a:t>⟹ maximum at the nose cones  = 5.5 MV/m.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3116003C-185F-8D04-40D3-B8142FFC23A3}"/>
              </a:ext>
            </a:extLst>
          </p:cNvPr>
          <p:cNvSpPr txBox="1"/>
          <p:nvPr/>
        </p:nvSpPr>
        <p:spPr>
          <a:xfrm>
            <a:off x="2729957" y="1806939"/>
            <a:ext cx="1159816" cy="276999"/>
          </a:xfrm>
          <a:prstGeom prst="rect">
            <a:avLst/>
          </a:prstGeom>
          <a:solidFill>
            <a:srgbClr val="00FA00"/>
          </a:solidFill>
        </p:spPr>
        <p:txBody>
          <a:bodyPr wrap="square" rtlCol="0">
            <a:spAutoFit/>
          </a:bodyPr>
          <a:lstStyle/>
          <a:p>
            <a:r>
              <a:rPr lang="en-US" sz="1200"/>
              <a:t>⟹ 1.1 MV/m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D2139A53-F57E-6385-BCE3-1A54E8BCB503}"/>
              </a:ext>
            </a:extLst>
          </p:cNvPr>
          <p:cNvSpPr txBox="1"/>
          <p:nvPr/>
        </p:nvSpPr>
        <p:spPr>
          <a:xfrm>
            <a:off x="8691376" y="1808345"/>
            <a:ext cx="1159816" cy="276999"/>
          </a:xfrm>
          <a:prstGeom prst="rect">
            <a:avLst/>
          </a:prstGeom>
          <a:solidFill>
            <a:srgbClr val="00FA00"/>
          </a:solidFill>
        </p:spPr>
        <p:txBody>
          <a:bodyPr wrap="square" rtlCol="0">
            <a:spAutoFit/>
          </a:bodyPr>
          <a:lstStyle/>
          <a:p>
            <a:r>
              <a:rPr lang="en-US" sz="1200"/>
              <a:t>⟹ 1 MV/m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6EEAD8B9-11A6-A0A0-1587-DE3D75EB1816}"/>
              </a:ext>
            </a:extLst>
          </p:cNvPr>
          <p:cNvSpPr txBox="1"/>
          <p:nvPr/>
        </p:nvSpPr>
        <p:spPr>
          <a:xfrm>
            <a:off x="8795769" y="6000451"/>
            <a:ext cx="1266203" cy="276999"/>
          </a:xfrm>
          <a:prstGeom prst="rect">
            <a:avLst/>
          </a:prstGeom>
          <a:solidFill>
            <a:srgbClr val="00FA00"/>
          </a:solidFill>
        </p:spPr>
        <p:txBody>
          <a:bodyPr wrap="square" rtlCol="0">
            <a:spAutoFit/>
          </a:bodyPr>
          <a:lstStyle/>
          <a:p>
            <a:r>
              <a:rPr lang="en-US" sz="1200"/>
              <a:t>⟹ 0.72 MV/m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16FE7BB-3C44-7A5D-AE18-5C4997B35191}"/>
              </a:ext>
            </a:extLst>
          </p:cNvPr>
          <p:cNvSpPr txBox="1">
            <a:spLocks/>
          </p:cNvSpPr>
          <p:nvPr/>
        </p:nvSpPr>
        <p:spPr>
          <a:xfrm>
            <a:off x="517857" y="313606"/>
            <a:ext cx="9466575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3.6 Max. electric field strength during cavity operation</a:t>
            </a: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24694446-63D9-45B5-B160-1317003F1FC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360" y="332656"/>
            <a:ext cx="2520000" cy="91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9979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Single Mode Structures as an Alternative for the PETRA IV High Harmonics RF System, Hülsmann Peter, October 12.2022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35EC67B-3AED-F933-E715-3E1DFC86C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472" y="2132856"/>
            <a:ext cx="6051401" cy="309666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99A5261-77E4-F4D9-3525-3399938AF8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6" y="2204864"/>
            <a:ext cx="3400283" cy="2916000"/>
          </a:xfrm>
          <a:prstGeom prst="rect">
            <a:avLst/>
          </a:prstGeom>
        </p:spPr>
      </p:pic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9BB64FE0-40EF-3A94-33C3-8FDCED2AAC3F}"/>
              </a:ext>
            </a:extLst>
          </p:cNvPr>
          <p:cNvSpPr txBox="1">
            <a:spLocks/>
          </p:cNvSpPr>
          <p:nvPr/>
        </p:nvSpPr>
        <p:spPr>
          <a:xfrm>
            <a:off x="1343472" y="5162822"/>
            <a:ext cx="9948936" cy="1182663"/>
          </a:xfrm>
          <a:prstGeom prst="rect">
            <a:avLst/>
          </a:prstGeom>
        </p:spPr>
        <p:txBody>
          <a:bodyPr/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Fig. 23: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Example how to fix the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siliconcarbide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rings in the cavity. A tungsten spring in a groove fixes the rings in their position.</a:t>
            </a:r>
          </a:p>
          <a:p>
            <a:pPr marL="0" indent="0" algn="just">
              <a:buNone/>
            </a:pPr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Picture: T. </a:t>
            </a:r>
            <a:r>
              <a:rPr lang="en-US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Iganaki</a:t>
            </a:r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, C. Kondo, H. </a:t>
            </a:r>
            <a:r>
              <a:rPr lang="en-US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Maesaka</a:t>
            </a:r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, T. Ohshima, Y. </a:t>
            </a:r>
            <a:r>
              <a:rPr lang="en-US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Otake</a:t>
            </a:r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, T. Sakurai, K. </a:t>
            </a:r>
            <a:r>
              <a:rPr lang="en-US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Shirasawa</a:t>
            </a:r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 and T. </a:t>
            </a:r>
            <a:r>
              <a:rPr lang="en-US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Shintake</a:t>
            </a:r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: “High-gradient C-band </a:t>
            </a:r>
            <a:r>
              <a:rPr lang="en-US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linac</a:t>
            </a:r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 for a compact x-ray free-electron laser facility”, Physical Review special topics-Accelerators and Beams, 17, 080702 (2014)</a:t>
            </a:r>
          </a:p>
          <a:p>
            <a:pPr marL="0" indent="0" algn="just">
              <a:buNone/>
            </a:pPr>
            <a:endParaRPr lang="en-US" sz="1400" dirty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0B57ABA8-B799-BE1D-27EE-9D97D354FA77}"/>
              </a:ext>
            </a:extLst>
          </p:cNvPr>
          <p:cNvSpPr txBox="1">
            <a:spLocks/>
          </p:cNvSpPr>
          <p:nvPr/>
        </p:nvSpPr>
        <p:spPr>
          <a:xfrm>
            <a:off x="791578" y="260281"/>
            <a:ext cx="10921046" cy="576798"/>
          </a:xfrm>
          <a:prstGeom prst="rect">
            <a:avLst/>
          </a:prstGeom>
        </p:spPr>
        <p:txBody>
          <a:bodyPr/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3.7 Fixing the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rings in the cavity</a:t>
            </a:r>
          </a:p>
        </p:txBody>
      </p:sp>
      <p:sp>
        <p:nvSpPr>
          <p:cNvPr id="2" name="Textplatzhalter 7">
            <a:extLst>
              <a:ext uri="{FF2B5EF4-FFF2-40B4-BE49-F238E27FC236}">
                <a16:creationId xmlns:a16="http://schemas.microsoft.com/office/drawing/2014/main" id="{436CA2A3-A9A6-E4B8-298F-860DD0E5E738}"/>
              </a:ext>
            </a:extLst>
          </p:cNvPr>
          <p:cNvSpPr txBox="1">
            <a:spLocks/>
          </p:cNvSpPr>
          <p:nvPr/>
        </p:nvSpPr>
        <p:spPr>
          <a:xfrm>
            <a:off x="791578" y="771456"/>
            <a:ext cx="8544782" cy="1398687"/>
          </a:xfrm>
          <a:prstGeom prst="rect">
            <a:avLst/>
          </a:prstGeom>
        </p:spPr>
        <p:txBody>
          <a:bodyPr/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Due to the different thermal expansion of copper and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SiC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the ring cannot be soldered in place, because it may become very hot. Therefore, the ring is fixed by a tungsten or stainless steel spring.</a:t>
            </a:r>
          </a:p>
          <a:p>
            <a:pPr marL="0" indent="0" algn="just">
              <a:buNone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RF-power to the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SiC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-ring: 190 W HOM + the leakage power from the fundamental mode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1F34DE8-6E63-4A3C-B68F-4E064BF83C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360" y="332656"/>
            <a:ext cx="2520000" cy="91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1945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77F61A-CC11-48D8-AD66-DCE1EFAFF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349611"/>
            <a:ext cx="10332527" cy="487102"/>
          </a:xfrm>
        </p:spPr>
        <p:txBody>
          <a:bodyPr/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4.1 Cavity, designed by H.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Herminghaus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(University of Mainz)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90A488C-DE78-407E-925A-4FFA5DEF2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Single Mode Structures as an Alternative for the PETRA IV High Harmonics RF System, Hülsmann Peter, October 12.2022</a:t>
            </a:r>
            <a:endParaRPr lang="en-US" noProof="0" dirty="0"/>
          </a:p>
        </p:txBody>
      </p:sp>
      <p:sp>
        <p:nvSpPr>
          <p:cNvPr id="5" name="Textplatzhalter 7">
            <a:extLst>
              <a:ext uri="{FF2B5EF4-FFF2-40B4-BE49-F238E27FC236}">
                <a16:creationId xmlns:a16="http://schemas.microsoft.com/office/drawing/2014/main" id="{B4691DEE-1F23-4EAF-957B-8ED1525EB0C0}"/>
              </a:ext>
            </a:extLst>
          </p:cNvPr>
          <p:cNvSpPr txBox="1">
            <a:spLocks/>
          </p:cNvSpPr>
          <p:nvPr/>
        </p:nvSpPr>
        <p:spPr>
          <a:xfrm>
            <a:off x="392994" y="1268760"/>
            <a:ext cx="11232629" cy="2880319"/>
          </a:xfrm>
          <a:prstGeom prst="rect">
            <a:avLst/>
          </a:prstGeom>
        </p:spPr>
        <p:txBody>
          <a:bodyPr/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The basic idea of H.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Herminghaus</a:t>
            </a:r>
            <a:endParaRPr lang="de-DE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Assumption, circular waveguide which a TE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-wave propagates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One can establish a resonator by locally "indenting" the waveguide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dents form a capacitive load and the cut-off frequency is locally decreased. </a:t>
            </a:r>
          </a:p>
          <a:p>
            <a:pPr algn="just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By a suitable transformation one can achieve that all modes, except the one with the lowest frequency, are above the cutoff frequency of the tube. They therefore run into a load at one end of the tube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79D5586-15DB-43D4-B62E-7B91A8DFAE8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824" y="4005064"/>
            <a:ext cx="4301346" cy="1830633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2C19EC09-899D-4151-8AA7-51DDB35A8FC2}"/>
              </a:ext>
            </a:extLst>
          </p:cNvPr>
          <p:cNvSpPr/>
          <p:nvPr/>
        </p:nvSpPr>
        <p:spPr>
          <a:xfrm>
            <a:off x="4511824" y="5835697"/>
            <a:ext cx="47525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Fig. 17: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TE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-mode in a circular waveguide without and with dents [3]</a:t>
            </a: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09DB051-D983-4CCB-BFE6-30B6F0FAE7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360" y="332656"/>
            <a:ext cx="2520000" cy="91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2236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6A6573-432D-6596-C18F-E729C9C34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49611"/>
            <a:ext cx="7416204" cy="49451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4.2 Cavity created by H.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Herminghaus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AA108B7-A654-8F3A-A8BB-DB3FC6596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Single Mode Structures as an Alternative for the PETRA IV High Harmonics RF System, Hülsmann Peter, October 12.2022</a:t>
            </a:r>
            <a:endParaRPr lang="en-US" noProof="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DC37B21-B407-C3E8-5569-C002D843F22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845" y="1412776"/>
            <a:ext cx="8997438" cy="4296665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A7E7B4BB-53FF-09CB-7DEF-17FCE0DDD4B4}"/>
              </a:ext>
            </a:extLst>
          </p:cNvPr>
          <p:cNvSpPr/>
          <p:nvPr/>
        </p:nvSpPr>
        <p:spPr>
          <a:xfrm>
            <a:off x="1087415" y="5806566"/>
            <a:ext cx="100171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Fig. 18: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-single mode cavities connected to a rf feeder line. The dents are formed by the nose cones [3]</a:t>
            </a:r>
            <a:endParaRPr lang="de-DE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F63D2FA-4DC1-C926-E5C5-5D9FDC343FF9}"/>
              </a:ext>
            </a:extLst>
          </p:cNvPr>
          <p:cNvSpPr txBox="1"/>
          <p:nvPr/>
        </p:nvSpPr>
        <p:spPr>
          <a:xfrm>
            <a:off x="3716773" y="2276872"/>
            <a:ext cx="302916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Hollow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waveguide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(RF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feeder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line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199CEB1-8E1C-5B60-DE1B-01FCB64F106C}"/>
              </a:ext>
            </a:extLst>
          </p:cNvPr>
          <p:cNvSpPr txBox="1"/>
          <p:nvPr/>
        </p:nvSpPr>
        <p:spPr>
          <a:xfrm>
            <a:off x="8760296" y="5301208"/>
            <a:ext cx="89479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RF-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loads</a:t>
            </a: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578764C-2784-DBEB-8F59-B4AA174A93D9}"/>
              </a:ext>
            </a:extLst>
          </p:cNvPr>
          <p:cNvSpPr txBox="1"/>
          <p:nvPr/>
        </p:nvSpPr>
        <p:spPr>
          <a:xfrm>
            <a:off x="8760296" y="3789040"/>
            <a:ext cx="208823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Cylinder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axis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round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waveguides</a:t>
            </a: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CCDD43C-5A70-96B4-D47E-53BA38FC93BD}"/>
              </a:ext>
            </a:extLst>
          </p:cNvPr>
          <p:cNvSpPr txBox="1"/>
          <p:nvPr/>
        </p:nvSpPr>
        <p:spPr>
          <a:xfrm>
            <a:off x="8760296" y="3259723"/>
            <a:ext cx="220778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Region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resonance</a:t>
            </a: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2834D35-4E09-96C7-6B0F-836C75A30404}"/>
              </a:ext>
            </a:extLst>
          </p:cNvPr>
          <p:cNvSpPr txBox="1"/>
          <p:nvPr/>
        </p:nvSpPr>
        <p:spPr>
          <a:xfrm>
            <a:off x="8970202" y="2692370"/>
            <a:ext cx="122413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Beam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axis</a:t>
            </a: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FE9EAA5-F9D6-F4C8-BAC5-108BA55AB79C}"/>
              </a:ext>
            </a:extLst>
          </p:cNvPr>
          <p:cNvSpPr txBox="1"/>
          <p:nvPr/>
        </p:nvSpPr>
        <p:spPr>
          <a:xfrm>
            <a:off x="8908720" y="2073683"/>
            <a:ext cx="262988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Coupling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holes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HOM‘s</a:t>
            </a: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350ED6F-20D6-7191-DB3D-CBF8278E3ED2}"/>
              </a:ext>
            </a:extLst>
          </p:cNvPr>
          <p:cNvSpPr txBox="1"/>
          <p:nvPr/>
        </p:nvSpPr>
        <p:spPr>
          <a:xfrm>
            <a:off x="3575720" y="1475492"/>
            <a:ext cx="50366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b="1" dirty="0">
                <a:latin typeface="Symbol" panose="05050102010706020507" pitchFamily="18" charset="2"/>
              </a:rPr>
              <a:t>l</a:t>
            </a:r>
            <a:r>
              <a:rPr lang="de-DE" b="1" dirty="0"/>
              <a:t>/2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292A81AD-8297-36DA-33AB-6E6B71D7A003}"/>
              </a:ext>
            </a:extLst>
          </p:cNvPr>
          <p:cNvSpPr txBox="1"/>
          <p:nvPr/>
        </p:nvSpPr>
        <p:spPr>
          <a:xfrm>
            <a:off x="4655840" y="1506850"/>
            <a:ext cx="50366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b="1" dirty="0">
                <a:latin typeface="Symbol" panose="05050102010706020507" pitchFamily="18" charset="2"/>
              </a:rPr>
              <a:t>l</a:t>
            </a:r>
            <a:r>
              <a:rPr lang="de-DE" b="1" dirty="0"/>
              <a:t>/2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4117A4D-BDF1-61B7-154A-5E95517A5CA6}"/>
              </a:ext>
            </a:extLst>
          </p:cNvPr>
          <p:cNvSpPr txBox="1"/>
          <p:nvPr/>
        </p:nvSpPr>
        <p:spPr>
          <a:xfrm>
            <a:off x="5611370" y="1506850"/>
            <a:ext cx="50366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b="1" dirty="0">
                <a:latin typeface="Symbol" panose="05050102010706020507" pitchFamily="18" charset="2"/>
              </a:rPr>
              <a:t>l</a:t>
            </a:r>
            <a:r>
              <a:rPr lang="de-DE" b="1" dirty="0"/>
              <a:t>/2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C2554DF0-0698-13E2-4B65-BB55E59C1385}"/>
              </a:ext>
            </a:extLst>
          </p:cNvPr>
          <p:cNvSpPr txBox="1"/>
          <p:nvPr/>
        </p:nvSpPr>
        <p:spPr>
          <a:xfrm>
            <a:off x="6653409" y="1506850"/>
            <a:ext cx="50366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b="1" dirty="0">
                <a:latin typeface="Symbol" panose="05050102010706020507" pitchFamily="18" charset="2"/>
              </a:rPr>
              <a:t>l</a:t>
            </a:r>
            <a:r>
              <a:rPr lang="de-DE" b="1" dirty="0"/>
              <a:t>/2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4A299B7-11D6-4C9D-A9E9-1DE21D472B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360" y="332656"/>
            <a:ext cx="2520000" cy="91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927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E5051F8E-500A-B1BD-5806-6E428CE34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49611"/>
            <a:ext cx="8928372" cy="451098"/>
          </a:xfrm>
        </p:spPr>
        <p:txBody>
          <a:bodyPr/>
          <a:lstStyle/>
          <a:p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4.3 Alternative: The „Herminghaus" Single Mode </a:t>
            </a: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Structure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05D6EC-9763-4562-996D-9FEFD6A5D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Single Mode Structures as an Alternative for the PETRA IV High Harmonics RF System, Hülsmann Peter, October 12.2022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BC47494-C431-9B07-E89C-9B4C552084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326" y="827883"/>
            <a:ext cx="5808261" cy="441332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B58F22B-CDB6-893D-7455-FDFE8FCD3F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8" y="827883"/>
            <a:ext cx="2859338" cy="4413326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108BE2BF-7E67-CF82-228D-5A68EDF742E5}"/>
              </a:ext>
            </a:extLst>
          </p:cNvPr>
          <p:cNvSpPr txBox="1"/>
          <p:nvPr/>
        </p:nvSpPr>
        <p:spPr>
          <a:xfrm>
            <a:off x="407988" y="5375992"/>
            <a:ext cx="33672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Courtesy of Kathrin Cottel (DESY MHF)</a:t>
            </a:r>
          </a:p>
        </p:txBody>
      </p:sp>
      <p:graphicFrame>
        <p:nvGraphicFramePr>
          <p:cNvPr id="15" name="Tabelle 14">
            <a:extLst>
              <a:ext uri="{FF2B5EF4-FFF2-40B4-BE49-F238E27FC236}">
                <a16:creationId xmlns:a16="http://schemas.microsoft.com/office/drawing/2014/main" id="{41758E76-7092-F2B2-3A0D-2C0D6B21A3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8911375"/>
              </p:ext>
            </p:extLst>
          </p:nvPr>
        </p:nvGraphicFramePr>
        <p:xfrm>
          <a:off x="6822518" y="4005064"/>
          <a:ext cx="4961494" cy="21023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37852">
                  <a:extLst>
                    <a:ext uri="{9D8B030D-6E8A-4147-A177-3AD203B41FA5}">
                      <a16:colId xmlns:a16="http://schemas.microsoft.com/office/drawing/2014/main" val="4105186557"/>
                    </a:ext>
                  </a:extLst>
                </a:gridCol>
                <a:gridCol w="1108170">
                  <a:extLst>
                    <a:ext uri="{9D8B030D-6E8A-4147-A177-3AD203B41FA5}">
                      <a16:colId xmlns:a16="http://schemas.microsoft.com/office/drawing/2014/main" val="1885527769"/>
                    </a:ext>
                  </a:extLst>
                </a:gridCol>
                <a:gridCol w="1515472">
                  <a:extLst>
                    <a:ext uri="{9D8B030D-6E8A-4147-A177-3AD203B41FA5}">
                      <a16:colId xmlns:a16="http://schemas.microsoft.com/office/drawing/2014/main" val="3249129608"/>
                    </a:ext>
                  </a:extLst>
                </a:gridCol>
              </a:tblGrid>
              <a:tr h="6536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frequency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17" marR="11421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f</a:t>
                      </a:r>
                      <a:r>
                        <a:rPr lang="en-US" sz="1800" baseline="-25000">
                          <a:effectLst/>
                        </a:rPr>
                        <a:t>0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17" marR="11421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1,5GHz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17" marR="114217" marT="0" marB="0" anchor="ctr"/>
                </a:tc>
                <a:extLst>
                  <a:ext uri="{0D108BD9-81ED-4DB2-BD59-A6C34878D82A}">
                    <a16:rowId xmlns:a16="http://schemas.microsoft.com/office/drawing/2014/main" val="1940535280"/>
                  </a:ext>
                </a:extLst>
              </a:tr>
              <a:tr h="5825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shunt impedance (CST)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17" marR="11421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R</a:t>
                      </a:r>
                      <a:r>
                        <a:rPr lang="en-US" sz="1800" baseline="-25000">
                          <a:effectLst/>
                        </a:rPr>
                        <a:t>S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17" marR="11421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1,4 M</a:t>
                      </a:r>
                      <a:r>
                        <a:rPr lang="en-US" sz="1800" dirty="0">
                          <a:effectLst/>
                          <a:latin typeface="Symbol" panose="05050102010706020507" pitchFamily="18" charset="2"/>
                        </a:rPr>
                        <a:t>W</a:t>
                      </a:r>
                      <a:endParaRPr lang="de-DE" sz="1800" dirty="0">
                        <a:effectLst/>
                        <a:latin typeface="Symbol" panose="05050102010706020507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17" marR="114217" marT="0" marB="0" anchor="ctr"/>
                </a:tc>
                <a:extLst>
                  <a:ext uri="{0D108BD9-81ED-4DB2-BD59-A6C34878D82A}">
                    <a16:rowId xmlns:a16="http://schemas.microsoft.com/office/drawing/2014/main" val="3322935261"/>
                  </a:ext>
                </a:extLst>
              </a:tr>
              <a:tr h="5825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unloaded quality factor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17" marR="11421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Q</a:t>
                      </a:r>
                      <a:r>
                        <a:rPr lang="en-US" sz="1800" baseline="-25000">
                          <a:effectLst/>
                        </a:rPr>
                        <a:t>0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17" marR="11421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16.100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17" marR="114217" marT="0" marB="0" anchor="ctr"/>
                </a:tc>
                <a:extLst>
                  <a:ext uri="{0D108BD9-81ED-4DB2-BD59-A6C34878D82A}">
                    <a16:rowId xmlns:a16="http://schemas.microsoft.com/office/drawing/2014/main" val="3566926941"/>
                  </a:ext>
                </a:extLst>
              </a:tr>
              <a:tr h="2837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17" marR="11421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R</a:t>
                      </a:r>
                      <a:r>
                        <a:rPr lang="en-US" sz="1800" baseline="-25000" dirty="0">
                          <a:effectLst/>
                        </a:rPr>
                        <a:t>S</a:t>
                      </a:r>
                      <a:r>
                        <a:rPr lang="en-US" sz="1800" dirty="0">
                          <a:effectLst/>
                        </a:rPr>
                        <a:t>/Q</a:t>
                      </a:r>
                      <a:r>
                        <a:rPr lang="en-US" sz="1800" baseline="-25000" dirty="0">
                          <a:effectLst/>
                        </a:rPr>
                        <a:t>0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17" marR="11421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Symbol" panose="05050102010706020507" pitchFamily="18" charset="2"/>
                        </a:rPr>
                        <a:t>87W</a:t>
                      </a:r>
                      <a:endParaRPr lang="de-DE" sz="1800" dirty="0">
                        <a:effectLst/>
                        <a:latin typeface="Symbol" panose="05050102010706020507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17" marR="114217" marT="0" marB="0" anchor="ctr"/>
                </a:tc>
                <a:extLst>
                  <a:ext uri="{0D108BD9-81ED-4DB2-BD59-A6C34878D82A}">
                    <a16:rowId xmlns:a16="http://schemas.microsoft.com/office/drawing/2014/main" val="1907137846"/>
                  </a:ext>
                </a:extLst>
              </a:tr>
            </a:tbl>
          </a:graphicData>
        </a:graphic>
      </p:graphicFrame>
      <p:pic>
        <p:nvPicPr>
          <p:cNvPr id="8" name="Grafik 7">
            <a:extLst>
              <a:ext uri="{FF2B5EF4-FFF2-40B4-BE49-F238E27FC236}">
                <a16:creationId xmlns:a16="http://schemas.microsoft.com/office/drawing/2014/main" id="{D977C91F-6AF1-4841-B337-A8CE134CAF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360" y="332656"/>
            <a:ext cx="2520000" cy="91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350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Content</a:t>
            </a:r>
          </a:p>
        </p:txBody>
      </p:sp>
      <p:sp>
        <p:nvSpPr>
          <p:cNvPr id="8" name="Textplatzhalter 7"/>
          <p:cNvSpPr>
            <a:spLocks noGrp="1"/>
          </p:cNvSpPr>
          <p:nvPr>
            <p:ph idx="1"/>
          </p:nvPr>
        </p:nvSpPr>
        <p:spPr>
          <a:xfrm>
            <a:off x="1271463" y="1282270"/>
            <a:ext cx="9469051" cy="5010249"/>
          </a:xfrm>
        </p:spPr>
        <p:txBody>
          <a:bodyPr/>
          <a:lstStyle/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Motivation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What is a single mode structure?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Two promising types of single-mode structures</a:t>
            </a:r>
          </a:p>
          <a:p>
            <a:pPr marL="0" indent="0">
              <a:spcAft>
                <a:spcPts val="0"/>
              </a:spcAft>
              <a:buNone/>
            </a:pP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spcAft>
                <a:spcPts val="0"/>
              </a:spcAft>
              <a:buFont typeface="+mj-lt"/>
              <a:buAutoNum type="arabicPeriod" startAt="3"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The TM</a:t>
            </a:r>
            <a:r>
              <a:rPr lang="en-US" sz="28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010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choke mode cavity from T.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Shintake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(1992)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 startAt="3"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The single mode structure from H.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Herminghaus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(1978)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 startAt="3"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Conclusion and outlook</a:t>
            </a:r>
          </a:p>
          <a:p>
            <a:pPr>
              <a:spcAft>
                <a:spcPts val="0"/>
              </a:spcAft>
            </a:pP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Aft>
                <a:spcPts val="0"/>
              </a:spcAft>
              <a:buNone/>
            </a:pPr>
            <a:b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Aft>
                <a:spcPts val="0"/>
              </a:spcAft>
              <a:buNone/>
            </a:pPr>
            <a:b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Single Mode Structures as an Alternative for the PETRA IV High Harmonics RF System, Hülsmann Peter, October 12.2022</a:t>
            </a:r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3395A42-1AD3-4113-A9E9-018CBFE5BC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360" y="332656"/>
            <a:ext cx="2520000" cy="91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3602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3857F2E-03DD-48DB-B074-4AE9CF030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Single Mode Structures as an Alternative for the PETRA IV High Harmonics RF System, Hülsmann Peter, October 12.2022</a:t>
            </a:r>
            <a:endParaRPr lang="en-US" noProof="0" dirty="0"/>
          </a:p>
        </p:txBody>
      </p:sp>
      <p:sp>
        <p:nvSpPr>
          <p:cNvPr id="5" name="Textplatzhalter 7">
            <a:extLst>
              <a:ext uri="{FF2B5EF4-FFF2-40B4-BE49-F238E27FC236}">
                <a16:creationId xmlns:a16="http://schemas.microsoft.com/office/drawing/2014/main" id="{F7A9C23A-8FCB-42E0-B48A-F54BA2C83D90}"/>
              </a:ext>
            </a:extLst>
          </p:cNvPr>
          <p:cNvSpPr txBox="1">
            <a:spLocks/>
          </p:cNvSpPr>
          <p:nvPr/>
        </p:nvSpPr>
        <p:spPr>
          <a:xfrm>
            <a:off x="407988" y="90358"/>
            <a:ext cx="10440540" cy="6490441"/>
          </a:xfrm>
          <a:prstGeom prst="rect">
            <a:avLst/>
          </a:prstGeom>
        </p:spPr>
        <p:txBody>
          <a:bodyPr/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5.1 Choke-mode cavity, conclusions and outlook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Design process is finished.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Adjustable high power coupler (b from 0 to 5) was found (XFEL-dipole-coupler).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Tuning from -300 kHz up to 300 kHz is possible without tuning the choke.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Maximum field strength in the cavity during operation is 5,5 MV/m ( &gt; 30 MV/m would be possible, safety factor is 5,5)</a:t>
            </a:r>
          </a:p>
          <a:p>
            <a:pPr marL="0" indent="0">
              <a:buNone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Next steps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 cavity model will be build.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The most suitable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SiC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is sought, probes will be ordered.</a:t>
            </a:r>
          </a:p>
          <a:p>
            <a:pPr marL="0" indent="0">
              <a:buNone/>
            </a:pPr>
            <a:r>
              <a:rPr lang="en-US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5.2 The TE</a:t>
            </a:r>
            <a:r>
              <a:rPr lang="en-US" sz="2000" b="1" baseline="-25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111</a:t>
            </a:r>
            <a:r>
              <a:rPr lang="en-US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-like cavity, conclusions and outlook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Design process is not finished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We have not yet been able to achieve the expected high quality factors and shunt impedances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The reason for this is the large beam tube diameter required compared to the old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Herminghaus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design</a:t>
            </a:r>
          </a:p>
          <a:p>
            <a:pPr marL="0" indent="0">
              <a:buNone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Next steps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We have to look for other configurations (elliptical cavity tube, rectangular cavity tube, …)</a:t>
            </a:r>
          </a:p>
          <a:p>
            <a:endParaRPr lang="en-US" sz="1600" dirty="0"/>
          </a:p>
          <a:p>
            <a:endParaRPr lang="en-US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A38C96B-0B31-491C-849C-7FDDBECEAB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360" y="332656"/>
            <a:ext cx="2520000" cy="91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4740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07989" y="349610"/>
            <a:ext cx="3743796" cy="1135174"/>
          </a:xfrm>
        </p:spPr>
        <p:txBody>
          <a:bodyPr/>
          <a:lstStyle/>
          <a:p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Thank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16A97F08-B19E-47F4-9AFA-890FF86BAA81}"/>
              </a:ext>
            </a:extLst>
          </p:cNvPr>
          <p:cNvSpPr/>
          <p:nvPr/>
        </p:nvSpPr>
        <p:spPr>
          <a:xfrm>
            <a:off x="335359" y="3573016"/>
            <a:ext cx="11448653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538163" algn="l"/>
              </a:tabLs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Literature</a:t>
            </a:r>
          </a:p>
          <a:p>
            <a:pPr algn="just">
              <a:tabLst>
                <a:tab pos="538163" algn="l"/>
              </a:tabLst>
            </a:pP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tabLst>
                <a:tab pos="538163" algn="l"/>
              </a:tabLst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[1]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	R. M.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Sundelin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, J. L.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Kirchgessner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, and M.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Tigner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, “Parallel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Coupled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Structure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,” IEEE Trans. on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Nuc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. Science, Vol. NS-	24, No.3, June 1977, pp.1686-1688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tabLst>
                <a:tab pos="538163" algn="l"/>
              </a:tabLst>
            </a:pPr>
            <a:endParaRPr lang="en-US" sz="16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tabLst>
                <a:tab pos="538163" algn="l"/>
              </a:tabLst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[2]</a:t>
            </a:r>
            <a:r>
              <a:rPr lang="de-DE" sz="1600" b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	</a:t>
            </a:r>
            <a:r>
              <a:rPr lang="de-DE" sz="1600" b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Tsumoru</a:t>
            </a:r>
            <a:r>
              <a:rPr lang="de-DE" sz="1600" b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b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Shintake</a:t>
            </a:r>
            <a:r>
              <a:rPr lang="de-DE" sz="1600" b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„ The Choke Mode </a:t>
            </a:r>
            <a:r>
              <a:rPr lang="de-DE" sz="1600" b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Cavity</a:t>
            </a:r>
            <a:r>
              <a:rPr lang="de-DE" sz="1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“, </a:t>
            </a:r>
            <a:r>
              <a:rPr lang="de-DE" sz="1600" b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1992 </a:t>
            </a:r>
            <a:r>
              <a:rPr lang="de-DE" sz="1600" b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Jpn</a:t>
            </a:r>
            <a:r>
              <a:rPr lang="de-DE" sz="1600" b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J. </a:t>
            </a:r>
            <a:r>
              <a:rPr lang="de-DE" sz="1600" b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Appl</a:t>
            </a:r>
            <a:r>
              <a:rPr lang="de-DE" sz="1600" b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Phys. </a:t>
            </a:r>
            <a:r>
              <a:rPr lang="de-DE" sz="1600" b="1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31</a:t>
            </a:r>
            <a:r>
              <a:rPr lang="de-DE" sz="1600" b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L1567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tabLst>
                <a:tab pos="538163" algn="l"/>
              </a:tabLst>
            </a:pPr>
            <a:endParaRPr lang="en-US" sz="16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tabLst>
                <a:tab pos="538163" algn="l"/>
              </a:tabLst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[3]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	R. Klein: “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Messung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der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Shuntimpedanz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und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Feldassymmetrie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von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Beschleunigerresonatoren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Diploma Thesis,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Institut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	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für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Kernphysik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der Johannes Gutenberg Universität Mainz, 1981, KPH 21/81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728F28F-5215-4AF2-BCEA-06E6BF9154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360" y="332656"/>
            <a:ext cx="2520000" cy="91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8001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0AD6CCA-2661-4C25-9614-623803F925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Hülsmann, Peter</a:t>
            </a: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MHF</a:t>
            </a: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Peter.huelsmann@desy.de</a:t>
            </a: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++49 (0)40 8998 2782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780CCFC-E234-4C94-BDD8-E72CB17863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360" y="332656"/>
            <a:ext cx="2520000" cy="91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6334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D85E1068-46A3-40C5-B737-3B1720743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05064"/>
            <a:ext cx="2823181" cy="360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1. The 500 MHz PETRA IV cavity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Single Mode Structures as an Alternative for the PETRA IV High Harmonics RF System, Hülsmann Peter, October 12.2022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3395A42-1AD3-4113-A9E9-018CBFE5BC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360" y="332656"/>
            <a:ext cx="2520000" cy="91675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3AE2937-B2AC-47D0-ABB9-FA90437944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125" y="1350112"/>
            <a:ext cx="4560000" cy="34200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C885073-8B00-4199-8023-34C082BA72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385735"/>
            <a:ext cx="4320000" cy="1721624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DCF565C2-BE7A-44DC-ACF1-08036B927557}"/>
              </a:ext>
            </a:extLst>
          </p:cNvPr>
          <p:cNvSpPr txBox="1"/>
          <p:nvPr/>
        </p:nvSpPr>
        <p:spPr>
          <a:xfrm>
            <a:off x="347993" y="5427221"/>
            <a:ext cx="51360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Fig. 1: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The 500MHz-HOM-Damped-Cavity prototype at Research Instruments. On the beam pipe flanges a beat pull measurement device is mounted to measure the course of the electric field strength, on- and off axis.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85FA403-AA91-4D1B-94D7-344D16EA5345}"/>
              </a:ext>
            </a:extLst>
          </p:cNvPr>
          <p:cNvSpPr txBox="1"/>
          <p:nvPr/>
        </p:nvSpPr>
        <p:spPr>
          <a:xfrm>
            <a:off x="5786117" y="6107359"/>
            <a:ext cx="4564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Calibri" panose="020F0502020204030204" pitchFamily="34" charset="0"/>
                <a:cs typeface="Calibri" panose="020F0502020204030204" pitchFamily="34" charset="0"/>
              </a:rPr>
              <a:t>Fig. 3: </a:t>
            </a:r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Ferrite dampers as HOM loads at the waveguide ends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138EB57-7B07-4839-BBF9-3A3F26A2228E}"/>
              </a:ext>
            </a:extLst>
          </p:cNvPr>
          <p:cNvSpPr txBox="1"/>
          <p:nvPr/>
        </p:nvSpPr>
        <p:spPr>
          <a:xfrm>
            <a:off x="5786117" y="4049355"/>
            <a:ext cx="2695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Calibri" panose="020F0502020204030204" pitchFamily="34" charset="0"/>
                <a:cs typeface="Calibri" panose="020F0502020204030204" pitchFamily="34" charset="0"/>
              </a:rPr>
              <a:t>Fig. 2: </a:t>
            </a:r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Cut through the cavity body</a:t>
            </a:r>
          </a:p>
        </p:txBody>
      </p:sp>
    </p:spTree>
    <p:extLst>
      <p:ext uri="{BB962C8B-B14F-4D97-AF65-F5344CB8AC3E}">
        <p14:creationId xmlns:p14="http://schemas.microsoft.com/office/powerpoint/2010/main" val="35956826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C58658A-A7B2-B13D-6F8B-68BC15167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Single Mode Structures as an Alternative for the PETRA IV High Harmonics RF System, Hülsmann Peter, October 12.2022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A0547B7-7D6C-88D0-7898-BC7F0629DC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12" y="693176"/>
            <a:ext cx="4804614" cy="4320000"/>
          </a:xfrm>
          <a:prstGeom prst="rect">
            <a:avLst/>
          </a:prstGeom>
        </p:spPr>
      </p:pic>
      <p:sp>
        <p:nvSpPr>
          <p:cNvPr id="4" name="Textplatzhalter 8">
            <a:extLst>
              <a:ext uri="{FF2B5EF4-FFF2-40B4-BE49-F238E27FC236}">
                <a16:creationId xmlns:a16="http://schemas.microsoft.com/office/drawing/2014/main" id="{1B585E4E-372C-8894-2A18-212C0238BC71}"/>
              </a:ext>
            </a:extLst>
          </p:cNvPr>
          <p:cNvSpPr txBox="1">
            <a:spLocks/>
          </p:cNvSpPr>
          <p:nvPr/>
        </p:nvSpPr>
        <p:spPr>
          <a:xfrm>
            <a:off x="443371" y="4869160"/>
            <a:ext cx="11305256" cy="1495213"/>
          </a:xfrm>
          <a:prstGeom prst="rect">
            <a:avLst/>
          </a:prstGeom>
        </p:spPr>
        <p:txBody>
          <a:bodyPr/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  <a:t>Fig.11: </a:t>
            </a: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The choke mode cavity in a LINAC application. The individual choke mode disks are stacked to form a LINAC. This is a C-band LINAC for a compact X-ray free electron laser facility. The HOM-damper-material is a simple ring made of Siliconcarbide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Picture: T. Iganaki, C. Kondo, H. Maesaka, T. Ohshima, Y. Otake, T. Sakurai, K. Shirasawa and T. Shintake: “High-gradient C-band linac for a compact x-ray free-electron laser facility”, Physical Review special topics-Accelerators and Beams, 17, 080702 (2014)</a:t>
            </a:r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FD144ECB-B99B-15BF-CF49-A3210CB1C084}"/>
              </a:ext>
            </a:extLst>
          </p:cNvPr>
          <p:cNvSpPr txBox="1">
            <a:spLocks/>
          </p:cNvSpPr>
          <p:nvPr/>
        </p:nvSpPr>
        <p:spPr>
          <a:xfrm>
            <a:off x="407987" y="291232"/>
            <a:ext cx="7704237" cy="576798"/>
          </a:xfrm>
          <a:prstGeom prst="rect">
            <a:avLst/>
          </a:prstGeom>
        </p:spPr>
        <p:txBody>
          <a:bodyPr/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An application of the choke mode cavity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1AE9783-6FFA-4346-BF28-AC2938CE65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360" y="332656"/>
            <a:ext cx="2520000" cy="91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8295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F893AC-EE61-43F0-ABE1-90590B5AD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49611"/>
            <a:ext cx="8136284" cy="515282"/>
          </a:xfrm>
        </p:spPr>
        <p:txBody>
          <a:bodyPr/>
          <a:lstStyle/>
          <a:p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4. Cavity designed by H. Herminghaus, a copper model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57E7AA8-7847-4D47-BFB7-26123BE17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Single Mode Structures as an Alternative for the PETRA IV High Harmonics RF System, Hülsmann Peter, October 12.2022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2E3AC3D-BB75-4A0C-AC4B-24AB699F7A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532" y="6079382"/>
            <a:ext cx="11299050" cy="423133"/>
          </a:xfrm>
        </p:spPr>
        <p:txBody>
          <a:bodyPr/>
          <a:lstStyle/>
          <a:p>
            <a:r>
              <a:rPr lang="en-US" sz="12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copper model of the TE</a:t>
            </a:r>
            <a:r>
              <a:rPr lang="en-US" sz="1200" b="0" baseline="-25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  <a:r>
              <a:rPr lang="en-US" sz="12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-cavity created by Helmut Herminghaus at University of Mainz in 1978 for LLrf-measurements. The model was provided by the courtesy of Prof. Dr. K. Aulenbacher and Dr. R. Heine (Institut für Kernphysik der Johannes Gutenberg Universität Mainz)</a:t>
            </a:r>
          </a:p>
          <a:p>
            <a:endParaRPr lang="en-US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9F20518-2897-47A5-AB1F-8A4DB2FFB2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55" y="1209526"/>
            <a:ext cx="2830068" cy="37719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D933D3A-5DA5-4504-886A-8CDC907A71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397" y="1254050"/>
            <a:ext cx="2830068" cy="37719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58A7852-F4D3-479F-80AF-386F5C154E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280" y="1254050"/>
            <a:ext cx="2830068" cy="37719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8774DD76-C941-4A27-99BD-D30D64B2606F}"/>
              </a:ext>
            </a:extLst>
          </p:cNvPr>
          <p:cNvSpPr/>
          <p:nvPr/>
        </p:nvSpPr>
        <p:spPr>
          <a:xfrm>
            <a:off x="407988" y="5176942"/>
            <a:ext cx="113760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  <a:t>Fig. 19, 20 and 21: </a:t>
            </a: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A model of the TE</a:t>
            </a:r>
            <a:r>
              <a:rPr lang="en-US" baseline="-25000"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-cavity for a frequency of 2451,8MHz. The upper part is the cavity itself, the lower part is for the . The picture in the middle or the right shows adjustable inductive stubs and the nose cones of the acceleration gap.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62EB0C1-0911-4442-8074-8F1C75D4FB28}"/>
              </a:ext>
            </a:extLst>
          </p:cNvPr>
          <p:cNvSpPr/>
          <p:nvPr/>
        </p:nvSpPr>
        <p:spPr>
          <a:xfrm>
            <a:off x="2313313" y="1209526"/>
            <a:ext cx="180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beam hole</a:t>
            </a: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0E4F041C-5048-4687-94EE-227A6D5E26E7}"/>
              </a:ext>
            </a:extLst>
          </p:cNvPr>
          <p:cNvCxnSpPr/>
          <p:nvPr/>
        </p:nvCxnSpPr>
        <p:spPr>
          <a:xfrm flipH="1">
            <a:off x="1858989" y="1576969"/>
            <a:ext cx="1354424" cy="1072717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eck 11">
            <a:extLst>
              <a:ext uri="{FF2B5EF4-FFF2-40B4-BE49-F238E27FC236}">
                <a16:creationId xmlns:a16="http://schemas.microsoft.com/office/drawing/2014/main" id="{D406E3BA-7B33-4BC1-AF59-41D446ED847B}"/>
              </a:ext>
            </a:extLst>
          </p:cNvPr>
          <p:cNvSpPr/>
          <p:nvPr/>
        </p:nvSpPr>
        <p:spPr>
          <a:xfrm>
            <a:off x="7305007" y="1243308"/>
            <a:ext cx="180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>
                <a:latin typeface="Calibri" panose="020F0502020204030204" pitchFamily="34" charset="0"/>
                <a:cs typeface="Calibri" panose="020F0502020204030204" pitchFamily="34" charset="0"/>
              </a:rPr>
              <a:t>inductive stubs</a:t>
            </a:r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FD02DFD1-251A-4BAC-8BA3-728A122AEE75}"/>
              </a:ext>
            </a:extLst>
          </p:cNvPr>
          <p:cNvCxnSpPr>
            <a:stCxn id="12" idx="2"/>
          </p:cNvCxnSpPr>
          <p:nvPr/>
        </p:nvCxnSpPr>
        <p:spPr>
          <a:xfrm flipH="1">
            <a:off x="5766046" y="1612640"/>
            <a:ext cx="2439061" cy="152736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B4D53653-BBF5-44E7-A0A0-E72E2A675466}"/>
              </a:ext>
            </a:extLst>
          </p:cNvPr>
          <p:cNvCxnSpPr>
            <a:stCxn id="12" idx="2"/>
          </p:cNvCxnSpPr>
          <p:nvPr/>
        </p:nvCxnSpPr>
        <p:spPr>
          <a:xfrm flipH="1">
            <a:off x="5866208" y="1612640"/>
            <a:ext cx="2338899" cy="1927855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hteck 16">
            <a:extLst>
              <a:ext uri="{FF2B5EF4-FFF2-40B4-BE49-F238E27FC236}">
                <a16:creationId xmlns:a16="http://schemas.microsoft.com/office/drawing/2014/main" id="{A344E070-BA8F-4771-A80C-3E33BF0DC478}"/>
              </a:ext>
            </a:extLst>
          </p:cNvPr>
          <p:cNvSpPr/>
          <p:nvPr/>
        </p:nvSpPr>
        <p:spPr>
          <a:xfrm>
            <a:off x="9947845" y="1279325"/>
            <a:ext cx="180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nose cones</a:t>
            </a:r>
          </a:p>
        </p:txBody>
      </p: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88463AD2-36B6-4C8D-8C8C-EEE141630E89}"/>
              </a:ext>
            </a:extLst>
          </p:cNvPr>
          <p:cNvCxnSpPr>
            <a:stCxn id="17" idx="2"/>
          </p:cNvCxnSpPr>
          <p:nvPr/>
        </p:nvCxnSpPr>
        <p:spPr>
          <a:xfrm flipH="1">
            <a:off x="9768408" y="1648657"/>
            <a:ext cx="1079537" cy="1491343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F3EE3D17-9D7C-48F2-B189-E91A7DFD36DD}"/>
              </a:ext>
            </a:extLst>
          </p:cNvPr>
          <p:cNvCxnSpPr/>
          <p:nvPr/>
        </p:nvCxnSpPr>
        <p:spPr>
          <a:xfrm flipH="1">
            <a:off x="10333011" y="1659399"/>
            <a:ext cx="514934" cy="1396744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hteck 21">
            <a:extLst>
              <a:ext uri="{FF2B5EF4-FFF2-40B4-BE49-F238E27FC236}">
                <a16:creationId xmlns:a16="http://schemas.microsoft.com/office/drawing/2014/main" id="{BE1F8D01-19EE-4624-A991-778F2E4D6C31}"/>
              </a:ext>
            </a:extLst>
          </p:cNvPr>
          <p:cNvSpPr/>
          <p:nvPr/>
        </p:nvSpPr>
        <p:spPr>
          <a:xfrm>
            <a:off x="3115827" y="1823336"/>
            <a:ext cx="180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adjustment for the stubs</a:t>
            </a:r>
          </a:p>
        </p:txBody>
      </p: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CF7D51E9-68FC-454C-8170-C6508D03516B}"/>
              </a:ext>
            </a:extLst>
          </p:cNvPr>
          <p:cNvCxnSpPr/>
          <p:nvPr/>
        </p:nvCxnSpPr>
        <p:spPr>
          <a:xfrm flipH="1">
            <a:off x="1835224" y="2113327"/>
            <a:ext cx="1206218" cy="244444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85C7A388-C06A-4AB0-9D24-58935C7662A9}"/>
              </a:ext>
            </a:extLst>
          </p:cNvPr>
          <p:cNvCxnSpPr>
            <a:stCxn id="22" idx="1"/>
          </p:cNvCxnSpPr>
          <p:nvPr/>
        </p:nvCxnSpPr>
        <p:spPr>
          <a:xfrm flipH="1">
            <a:off x="1858989" y="2146502"/>
            <a:ext cx="1256838" cy="791216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hteck 26">
            <a:extLst>
              <a:ext uri="{FF2B5EF4-FFF2-40B4-BE49-F238E27FC236}">
                <a16:creationId xmlns:a16="http://schemas.microsoft.com/office/drawing/2014/main" id="{2F1D2E3F-C454-4057-9728-681482371F18}"/>
              </a:ext>
            </a:extLst>
          </p:cNvPr>
          <p:cNvSpPr/>
          <p:nvPr/>
        </p:nvSpPr>
        <p:spPr>
          <a:xfrm>
            <a:off x="661148" y="4566994"/>
            <a:ext cx="35060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compartment for the rf absorber</a:t>
            </a:r>
          </a:p>
        </p:txBody>
      </p: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54E4EFD7-657C-4D9B-9707-6C49E4E58293}"/>
              </a:ext>
            </a:extLst>
          </p:cNvPr>
          <p:cNvCxnSpPr>
            <a:stCxn id="27" idx="0"/>
          </p:cNvCxnSpPr>
          <p:nvPr/>
        </p:nvCxnSpPr>
        <p:spPr>
          <a:xfrm flipH="1" flipV="1">
            <a:off x="1835224" y="3583086"/>
            <a:ext cx="578968" cy="983908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Grafik 22">
            <a:extLst>
              <a:ext uri="{FF2B5EF4-FFF2-40B4-BE49-F238E27FC236}">
                <a16:creationId xmlns:a16="http://schemas.microsoft.com/office/drawing/2014/main" id="{E413892D-00D2-4E67-91C3-6FCF0EE104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360" y="332656"/>
            <a:ext cx="2520000" cy="91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3092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063F9A0-011E-447A-9677-EA34CAEB7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Single Mode Structures as an Alternative for the PETRA IV High Harmonics RF System, Hülsmann Peter, October 12.2022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8959D70-6C35-4917-ACC6-542AF30A21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360" y="332656"/>
            <a:ext cx="2520000" cy="916751"/>
          </a:xfrm>
          <a:prstGeom prst="rect">
            <a:avLst/>
          </a:prstGeom>
        </p:spPr>
      </p:pic>
      <p:graphicFrame>
        <p:nvGraphicFramePr>
          <p:cNvPr id="7" name="Table 42">
            <a:extLst>
              <a:ext uri="{FF2B5EF4-FFF2-40B4-BE49-F238E27FC236}">
                <a16:creationId xmlns:a16="http://schemas.microsoft.com/office/drawing/2014/main" id="{7B0261FA-C2FA-4F35-A734-6FE9EDAE88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3853367"/>
              </p:ext>
            </p:extLst>
          </p:nvPr>
        </p:nvGraphicFramePr>
        <p:xfrm>
          <a:off x="407368" y="770342"/>
          <a:ext cx="5004912" cy="5394962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771842">
                  <a:extLst>
                    <a:ext uri="{9D8B030D-6E8A-4147-A177-3AD203B41FA5}">
                      <a16:colId xmlns:a16="http://schemas.microsoft.com/office/drawing/2014/main" val="4204324591"/>
                    </a:ext>
                  </a:extLst>
                </a:gridCol>
                <a:gridCol w="2116535">
                  <a:extLst>
                    <a:ext uri="{9D8B030D-6E8A-4147-A177-3AD203B41FA5}">
                      <a16:colId xmlns:a16="http://schemas.microsoft.com/office/drawing/2014/main" val="1330384579"/>
                    </a:ext>
                  </a:extLst>
                </a:gridCol>
                <a:gridCol w="2116535">
                  <a:extLst>
                    <a:ext uri="{9D8B030D-6E8A-4147-A177-3AD203B41FA5}">
                      <a16:colId xmlns:a16="http://schemas.microsoft.com/office/drawing/2014/main" val="1145366139"/>
                    </a:ext>
                  </a:extLst>
                </a:gridCol>
              </a:tblGrid>
              <a:tr h="335280">
                <a:tc>
                  <a:txBody>
                    <a:bodyPr/>
                    <a:lstStyle/>
                    <a:p>
                      <a:pPr algn="ctr"/>
                      <a:endParaRPr lang="de-DE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Metallic Plunger</a:t>
                      </a:r>
                    </a:p>
                    <a:p>
                      <a:pPr algn="ctr"/>
                      <a:r>
                        <a:rPr lang="en-US" sz="800" dirty="0"/>
                        <a:t>(Coax-Line)</a:t>
                      </a:r>
                      <a:endParaRPr lang="de-DE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Metal-dielectric Plunger</a:t>
                      </a:r>
                    </a:p>
                    <a:p>
                      <a:pPr algn="ctr"/>
                      <a:r>
                        <a:rPr lang="en-US" sz="800" dirty="0"/>
                        <a:t>(Dielectric Filled Circular Waveguide)</a:t>
                      </a:r>
                      <a:endParaRPr lang="de-DE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7225557"/>
                  </a:ext>
                </a:extLst>
              </a:tr>
              <a:tr h="2529841"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  <a:p>
                      <a:pPr algn="ctr"/>
                      <a:endParaRPr lang="en-US" sz="800" dirty="0"/>
                    </a:p>
                    <a:p>
                      <a:pPr algn="ctr"/>
                      <a:endParaRPr lang="en-US" sz="800" dirty="0"/>
                    </a:p>
                    <a:p>
                      <a:pPr algn="ctr"/>
                      <a:endParaRPr lang="en-US" sz="800" dirty="0"/>
                    </a:p>
                    <a:p>
                      <a:pPr algn="ctr"/>
                      <a:endParaRPr lang="en-US" sz="800" dirty="0"/>
                    </a:p>
                    <a:p>
                      <a:pPr algn="ctr"/>
                      <a:endParaRPr lang="en-US" sz="800" dirty="0"/>
                    </a:p>
                    <a:p>
                      <a:pPr algn="ctr"/>
                      <a:endParaRPr lang="en-US" sz="800" dirty="0"/>
                    </a:p>
                    <a:p>
                      <a:pPr algn="ctr"/>
                      <a:endParaRPr lang="en-US" sz="800" dirty="0"/>
                    </a:p>
                    <a:p>
                      <a:pPr algn="ctr"/>
                      <a:r>
                        <a:rPr lang="en-US" sz="800" dirty="0"/>
                        <a:t>Plunger </a:t>
                      </a:r>
                      <a:r>
                        <a:rPr lang="en-US" sz="800" dirty="0" err="1"/>
                        <a:t>mit</a:t>
                      </a:r>
                      <a:endParaRPr lang="en-US" sz="800" dirty="0"/>
                    </a:p>
                    <a:p>
                      <a:pPr algn="ctr"/>
                      <a:r>
                        <a:rPr lang="en-US" sz="800" dirty="0"/>
                        <a:t>45⁰ an der</a:t>
                      </a:r>
                    </a:p>
                    <a:p>
                      <a:pPr algn="ctr"/>
                      <a:r>
                        <a:rPr lang="en-US" sz="800" dirty="0"/>
                        <a:t>Nose-Cone</a:t>
                      </a:r>
                    </a:p>
                    <a:p>
                      <a:pPr algn="ctr"/>
                      <a:endParaRPr lang="en-US" sz="800" dirty="0"/>
                    </a:p>
                    <a:p>
                      <a:pPr algn="ctr"/>
                      <a:endParaRPr lang="en-US" sz="800" dirty="0"/>
                    </a:p>
                    <a:p>
                      <a:pPr algn="ctr"/>
                      <a:endParaRPr lang="en-US" sz="800" dirty="0"/>
                    </a:p>
                    <a:p>
                      <a:pPr algn="ctr"/>
                      <a:endParaRPr lang="en-US" sz="800" dirty="0"/>
                    </a:p>
                    <a:p>
                      <a:pPr algn="ctr"/>
                      <a:endParaRPr lang="en-US" sz="800" dirty="0"/>
                    </a:p>
                    <a:p>
                      <a:pPr algn="ctr"/>
                      <a:endParaRPr lang="en-US" sz="800" dirty="0"/>
                    </a:p>
                    <a:p>
                      <a:pPr algn="ctr"/>
                      <a:endParaRPr lang="en-US" sz="800" dirty="0"/>
                    </a:p>
                    <a:p>
                      <a:pPr algn="ctr"/>
                      <a:endParaRPr lang="en-US" sz="800" dirty="0"/>
                    </a:p>
                    <a:p>
                      <a:pPr algn="ctr"/>
                      <a:endParaRPr lang="en-US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</a:t>
                      </a:r>
                    </a:p>
                    <a:p>
                      <a:pPr algn="ctr"/>
                      <a:r>
                        <a:rPr lang="en-US" sz="800" dirty="0"/>
                        <a:t>2</a:t>
                      </a:r>
                    </a:p>
                    <a:p>
                      <a:pPr algn="ctr"/>
                      <a:r>
                        <a:rPr lang="en-US" sz="800" dirty="0"/>
                        <a:t>3</a:t>
                      </a:r>
                    </a:p>
                    <a:p>
                      <a:pPr algn="ctr"/>
                      <a:r>
                        <a:rPr lang="en-US" sz="800" dirty="0"/>
                        <a:t>4</a:t>
                      </a:r>
                    </a:p>
                    <a:p>
                      <a:pPr algn="ctr"/>
                      <a:r>
                        <a:rPr lang="en-US" sz="800" dirty="0"/>
                        <a:t>5</a:t>
                      </a:r>
                    </a:p>
                    <a:p>
                      <a:pPr algn="ctr"/>
                      <a:endParaRPr lang="de-DE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  <a:p>
                      <a:pPr algn="ctr"/>
                      <a:endParaRPr lang="en-US" sz="800" dirty="0"/>
                    </a:p>
                    <a:p>
                      <a:pPr algn="ctr"/>
                      <a:endParaRPr lang="en-US" sz="800" dirty="0"/>
                    </a:p>
                    <a:p>
                      <a:pPr algn="ctr"/>
                      <a:endParaRPr lang="en-US" sz="800" dirty="0"/>
                    </a:p>
                    <a:p>
                      <a:pPr algn="ctr"/>
                      <a:endParaRPr lang="de-DE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8531546"/>
                  </a:ext>
                </a:extLst>
              </a:tr>
              <a:tr h="2529841"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  <a:p>
                      <a:pPr algn="ctr"/>
                      <a:endParaRPr lang="en-US" sz="800" dirty="0"/>
                    </a:p>
                    <a:p>
                      <a:pPr algn="ctr"/>
                      <a:endParaRPr lang="en-US" sz="800" dirty="0"/>
                    </a:p>
                    <a:p>
                      <a:pPr algn="ctr"/>
                      <a:endParaRPr lang="en-US" sz="800" dirty="0"/>
                    </a:p>
                    <a:p>
                      <a:pPr algn="ctr"/>
                      <a:endParaRPr lang="en-US" sz="800" dirty="0"/>
                    </a:p>
                    <a:p>
                      <a:pPr algn="ctr"/>
                      <a:endParaRPr lang="en-US" sz="800" dirty="0"/>
                    </a:p>
                    <a:p>
                      <a:pPr algn="ctr"/>
                      <a:endParaRPr lang="en-US" sz="800" dirty="0"/>
                    </a:p>
                    <a:p>
                      <a:pPr algn="ctr"/>
                      <a:endParaRPr lang="en-US" sz="800" dirty="0"/>
                    </a:p>
                    <a:p>
                      <a:pPr algn="ctr"/>
                      <a:r>
                        <a:rPr lang="en-US" sz="800" dirty="0"/>
                        <a:t>Plunger </a:t>
                      </a:r>
                      <a:r>
                        <a:rPr lang="de-DE" sz="800" dirty="0"/>
                        <a:t>in</a:t>
                      </a:r>
                    </a:p>
                    <a:p>
                      <a:pPr algn="ctr"/>
                      <a:r>
                        <a:rPr lang="de-DE" sz="800" dirty="0"/>
                        <a:t>der Choke</a:t>
                      </a:r>
                    </a:p>
                    <a:p>
                      <a:pPr algn="ctr"/>
                      <a:r>
                        <a:rPr lang="de-DE" sz="800" dirty="0"/>
                        <a:t>Ebene</a:t>
                      </a:r>
                    </a:p>
                    <a:p>
                      <a:pPr algn="ctr"/>
                      <a:endParaRPr lang="en-US" sz="800" dirty="0"/>
                    </a:p>
                    <a:p>
                      <a:pPr algn="ctr"/>
                      <a:endParaRPr lang="en-US" sz="800" dirty="0"/>
                    </a:p>
                    <a:p>
                      <a:pPr algn="ctr"/>
                      <a:endParaRPr lang="en-US" sz="800" dirty="0"/>
                    </a:p>
                    <a:p>
                      <a:pPr algn="ctr"/>
                      <a:endParaRPr lang="en-US" sz="800" dirty="0"/>
                    </a:p>
                    <a:p>
                      <a:pPr algn="ctr"/>
                      <a:endParaRPr lang="en-US" sz="800" dirty="0"/>
                    </a:p>
                    <a:p>
                      <a:pPr algn="ctr"/>
                      <a:endParaRPr lang="en-US" sz="800" dirty="0"/>
                    </a:p>
                    <a:p>
                      <a:pPr algn="ctr"/>
                      <a:endParaRPr lang="en-US" sz="800" dirty="0"/>
                    </a:p>
                    <a:p>
                      <a:pPr algn="ctr"/>
                      <a:endParaRPr lang="en-US" sz="800" dirty="0"/>
                    </a:p>
                    <a:p>
                      <a:pPr algn="ctr"/>
                      <a:endParaRPr lang="en-US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  <a:p>
                      <a:pPr algn="ctr"/>
                      <a:endParaRPr lang="en-US" sz="800" dirty="0"/>
                    </a:p>
                    <a:p>
                      <a:pPr algn="ctr"/>
                      <a:endParaRPr lang="en-US" sz="800" dirty="0"/>
                    </a:p>
                    <a:p>
                      <a:pPr algn="ctr"/>
                      <a:endParaRPr lang="en-US" sz="800" dirty="0"/>
                    </a:p>
                    <a:p>
                      <a:pPr algn="ctr"/>
                      <a:endParaRPr lang="en-US" sz="800" dirty="0"/>
                    </a:p>
                    <a:p>
                      <a:pPr algn="ctr"/>
                      <a:endParaRPr lang="en-US" sz="800" dirty="0"/>
                    </a:p>
                    <a:p>
                      <a:pPr algn="ctr"/>
                      <a:endParaRPr lang="en-US" sz="800" dirty="0"/>
                    </a:p>
                    <a:p>
                      <a:pPr algn="ctr"/>
                      <a:endParaRPr lang="en-US" sz="800" dirty="0"/>
                    </a:p>
                    <a:p>
                      <a:pPr algn="ctr"/>
                      <a:endParaRPr lang="en-US" sz="800" dirty="0"/>
                    </a:p>
                    <a:p>
                      <a:pPr algn="ctr"/>
                      <a:endParaRPr lang="en-US" sz="800" dirty="0"/>
                    </a:p>
                    <a:p>
                      <a:pPr algn="l"/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6514774"/>
                  </a:ext>
                </a:extLst>
              </a:tr>
            </a:tbl>
          </a:graphicData>
        </a:graphic>
      </p:graphicFrame>
      <p:pic>
        <p:nvPicPr>
          <p:cNvPr id="8" name="Picture 8">
            <a:extLst>
              <a:ext uri="{FF2B5EF4-FFF2-40B4-BE49-F238E27FC236}">
                <a16:creationId xmlns:a16="http://schemas.microsoft.com/office/drawing/2014/main" id="{61031C53-3A77-4E82-BB2B-233E7AE6D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700" y="1163916"/>
            <a:ext cx="2032052" cy="1191431"/>
          </a:xfrm>
          <a:prstGeom prst="rect">
            <a:avLst/>
          </a:prstGeom>
          <a:ln w="25400">
            <a:solidFill>
              <a:srgbClr val="1F77B4"/>
            </a:solidFill>
          </a:ln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BE5A81D9-D0AF-4489-AD78-72D63D8887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9395" y="1163568"/>
            <a:ext cx="2032065" cy="1191779"/>
          </a:xfrm>
          <a:prstGeom prst="rect">
            <a:avLst/>
          </a:prstGeom>
          <a:ln w="25400">
            <a:solidFill>
              <a:srgbClr val="FF7F0E"/>
            </a:solidFill>
          </a:ln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91C16C46-D90C-4456-A2FD-CBD85B8268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8700" y="3679682"/>
            <a:ext cx="2032052" cy="1189777"/>
          </a:xfrm>
          <a:prstGeom prst="rect">
            <a:avLst/>
          </a:prstGeom>
          <a:ln w="25400">
            <a:solidFill>
              <a:srgbClr val="2CA02C"/>
            </a:solidFill>
          </a:ln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B4744817-D308-4F99-91BE-262674338B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9867" y="3679682"/>
            <a:ext cx="2031593" cy="1192133"/>
          </a:xfrm>
          <a:prstGeom prst="rect">
            <a:avLst/>
          </a:prstGeom>
          <a:ln w="25400">
            <a:solidFill>
              <a:srgbClr val="D62728"/>
            </a:solidFill>
          </a:ln>
        </p:spPr>
      </p:pic>
      <p:graphicFrame>
        <p:nvGraphicFramePr>
          <p:cNvPr id="12" name="Table 14">
            <a:extLst>
              <a:ext uri="{FF2B5EF4-FFF2-40B4-BE49-F238E27FC236}">
                <a16:creationId xmlns:a16="http://schemas.microsoft.com/office/drawing/2014/main" id="{6C85D67B-35BA-421B-A023-0FFF3D48FF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217599"/>
              </p:ext>
            </p:extLst>
          </p:nvPr>
        </p:nvGraphicFramePr>
        <p:xfrm>
          <a:off x="3319643" y="4895330"/>
          <a:ext cx="2069039" cy="1197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2916">
                  <a:extLst>
                    <a:ext uri="{9D8B030D-6E8A-4147-A177-3AD203B41FA5}">
                      <a16:colId xmlns:a16="http://schemas.microsoft.com/office/drawing/2014/main" val="3990210439"/>
                    </a:ext>
                  </a:extLst>
                </a:gridCol>
                <a:gridCol w="1286123">
                  <a:extLst>
                    <a:ext uri="{9D8B030D-6E8A-4147-A177-3AD203B41FA5}">
                      <a16:colId xmlns:a16="http://schemas.microsoft.com/office/drawing/2014/main" val="3913971842"/>
                    </a:ext>
                  </a:extLst>
                </a:gridCol>
              </a:tblGrid>
              <a:tr h="198120">
                <a:tc gridSpan="2">
                  <a:txBody>
                    <a:bodyPr/>
                    <a:lstStyle/>
                    <a:p>
                      <a:pPr algn="ctr"/>
                      <a:r>
                        <a:rPr lang="en-US" sz="700" dirty="0"/>
                        <a:t>Plunger</a:t>
                      </a:r>
                      <a:endParaRPr lang="de-DE" sz="700" dirty="0"/>
                    </a:p>
                  </a:txBody>
                  <a:tcPr marT="50292" marB="50292"/>
                </a:tc>
                <a:tc hMerge="1">
                  <a:txBody>
                    <a:bodyPr/>
                    <a:lstStyle/>
                    <a:p>
                      <a:endParaRPr lang="de-DE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3279950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en-US" sz="700" dirty="0"/>
                        <a:t>Radius In</a:t>
                      </a:r>
                      <a:endParaRPr lang="de-DE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10 mm</a:t>
                      </a:r>
                      <a:endParaRPr lang="de-DE" sz="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8718310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en-US" sz="700" dirty="0"/>
                        <a:t>Radius Out</a:t>
                      </a:r>
                      <a:endParaRPr lang="de-DE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12 mm</a:t>
                      </a:r>
                      <a:endParaRPr lang="de-DE" sz="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2621694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en-US" sz="700" dirty="0"/>
                        <a:t>Length</a:t>
                      </a:r>
                      <a:endParaRPr lang="de-DE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 mm</a:t>
                      </a:r>
                      <a:endParaRPr lang="de-DE" sz="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5057521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en-US" sz="700" dirty="0"/>
                        <a:t>Copper Length</a:t>
                      </a:r>
                      <a:endParaRPr lang="de-DE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 mm</a:t>
                      </a:r>
                      <a:endParaRPr lang="de-DE" sz="7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9407184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en-US" sz="700" dirty="0"/>
                        <a:t>Pos Radius</a:t>
                      </a:r>
                      <a:endParaRPr lang="de-DE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29 mm</a:t>
                      </a:r>
                      <a:endParaRPr lang="de-DE" sz="7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1228189"/>
                  </a:ext>
                </a:extLst>
              </a:tr>
            </a:tbl>
          </a:graphicData>
        </a:graphic>
      </p:graphicFrame>
      <p:graphicFrame>
        <p:nvGraphicFramePr>
          <p:cNvPr id="13" name="Table 16">
            <a:extLst>
              <a:ext uri="{FF2B5EF4-FFF2-40B4-BE49-F238E27FC236}">
                <a16:creationId xmlns:a16="http://schemas.microsoft.com/office/drawing/2014/main" id="{2ACD3FC6-CBC1-4910-9080-54CC920C38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6627445"/>
              </p:ext>
            </p:extLst>
          </p:nvPr>
        </p:nvGraphicFramePr>
        <p:xfrm>
          <a:off x="1203155" y="4895330"/>
          <a:ext cx="2071570" cy="9997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4521">
                  <a:extLst>
                    <a:ext uri="{9D8B030D-6E8A-4147-A177-3AD203B41FA5}">
                      <a16:colId xmlns:a16="http://schemas.microsoft.com/office/drawing/2014/main" val="3990210439"/>
                    </a:ext>
                  </a:extLst>
                </a:gridCol>
                <a:gridCol w="1307049">
                  <a:extLst>
                    <a:ext uri="{9D8B030D-6E8A-4147-A177-3AD203B41FA5}">
                      <a16:colId xmlns:a16="http://schemas.microsoft.com/office/drawing/2014/main" val="3913971842"/>
                    </a:ext>
                  </a:extLst>
                </a:gridCol>
              </a:tblGrid>
              <a:tr h="198120">
                <a:tc gridSpan="2">
                  <a:txBody>
                    <a:bodyPr/>
                    <a:lstStyle/>
                    <a:p>
                      <a:pPr algn="ctr"/>
                      <a:r>
                        <a:rPr lang="en-US" sz="700" dirty="0"/>
                        <a:t>Plunger</a:t>
                      </a:r>
                      <a:endParaRPr lang="de-DE" sz="700" dirty="0"/>
                    </a:p>
                  </a:txBody>
                  <a:tcPr marT="50292" marB="50292"/>
                </a:tc>
                <a:tc hMerge="1">
                  <a:txBody>
                    <a:bodyPr/>
                    <a:lstStyle/>
                    <a:p>
                      <a:endParaRPr lang="de-DE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3279950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en-US" sz="700" dirty="0"/>
                        <a:t>Radius In</a:t>
                      </a:r>
                      <a:endParaRPr lang="de-DE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10 mm</a:t>
                      </a:r>
                      <a:endParaRPr lang="de-DE" sz="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8718310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en-US" sz="700" dirty="0"/>
                        <a:t>Radius Out</a:t>
                      </a:r>
                      <a:endParaRPr lang="de-DE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12 mm</a:t>
                      </a:r>
                      <a:endParaRPr lang="de-DE" sz="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2621694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en-US" sz="700" dirty="0"/>
                        <a:t>Length</a:t>
                      </a:r>
                      <a:endParaRPr lang="de-DE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100 mm</a:t>
                      </a:r>
                      <a:endParaRPr lang="de-DE" sz="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5057521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en-US" sz="700" dirty="0"/>
                        <a:t>Pos Radius</a:t>
                      </a:r>
                      <a:endParaRPr lang="de-DE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27 mm</a:t>
                      </a:r>
                      <a:endParaRPr lang="de-DE" sz="7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1228189"/>
                  </a:ext>
                </a:extLst>
              </a:tr>
            </a:tbl>
          </a:graphicData>
        </a:graphic>
      </p:graphicFrame>
      <p:graphicFrame>
        <p:nvGraphicFramePr>
          <p:cNvPr id="14" name="Table 17">
            <a:extLst>
              <a:ext uri="{FF2B5EF4-FFF2-40B4-BE49-F238E27FC236}">
                <a16:creationId xmlns:a16="http://schemas.microsoft.com/office/drawing/2014/main" id="{492C474B-B2D5-4045-8204-21B05DA49F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7032347"/>
              </p:ext>
            </p:extLst>
          </p:nvPr>
        </p:nvGraphicFramePr>
        <p:xfrm>
          <a:off x="3319643" y="2383895"/>
          <a:ext cx="2069039" cy="9997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2916">
                  <a:extLst>
                    <a:ext uri="{9D8B030D-6E8A-4147-A177-3AD203B41FA5}">
                      <a16:colId xmlns:a16="http://schemas.microsoft.com/office/drawing/2014/main" val="3990210439"/>
                    </a:ext>
                  </a:extLst>
                </a:gridCol>
                <a:gridCol w="1286123">
                  <a:extLst>
                    <a:ext uri="{9D8B030D-6E8A-4147-A177-3AD203B41FA5}">
                      <a16:colId xmlns:a16="http://schemas.microsoft.com/office/drawing/2014/main" val="3913971842"/>
                    </a:ext>
                  </a:extLst>
                </a:gridCol>
              </a:tblGrid>
              <a:tr h="198120">
                <a:tc gridSpan="2">
                  <a:txBody>
                    <a:bodyPr/>
                    <a:lstStyle/>
                    <a:p>
                      <a:pPr algn="ctr"/>
                      <a:r>
                        <a:rPr lang="en-US" sz="700" dirty="0"/>
                        <a:t>Plunger</a:t>
                      </a:r>
                      <a:endParaRPr lang="de-DE" sz="700" dirty="0"/>
                    </a:p>
                  </a:txBody>
                  <a:tcPr marT="50292" marB="50292"/>
                </a:tc>
                <a:tc hMerge="1">
                  <a:txBody>
                    <a:bodyPr/>
                    <a:lstStyle/>
                    <a:p>
                      <a:endParaRPr lang="de-DE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3279950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en-US" sz="700" dirty="0"/>
                        <a:t>Radius In</a:t>
                      </a:r>
                      <a:endParaRPr lang="de-DE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10 mm</a:t>
                      </a:r>
                      <a:endParaRPr lang="de-DE" sz="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8718310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en-US" sz="700" dirty="0"/>
                        <a:t>Radius Out</a:t>
                      </a:r>
                      <a:endParaRPr lang="de-DE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12 mm</a:t>
                      </a:r>
                      <a:endParaRPr lang="de-DE" sz="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2621694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en-US" sz="700" dirty="0"/>
                        <a:t>Length</a:t>
                      </a:r>
                      <a:endParaRPr lang="de-DE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 mm</a:t>
                      </a:r>
                      <a:endParaRPr lang="de-DE" sz="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5057521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en-US" sz="700" dirty="0"/>
                        <a:t>Copper Length</a:t>
                      </a:r>
                      <a:endParaRPr lang="de-DE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 mm</a:t>
                      </a:r>
                      <a:endParaRPr lang="de-DE" sz="7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9407184"/>
                  </a:ext>
                </a:extLst>
              </a:tr>
            </a:tbl>
          </a:graphicData>
        </a:graphic>
      </p:graphicFrame>
      <p:graphicFrame>
        <p:nvGraphicFramePr>
          <p:cNvPr id="15" name="Table 18">
            <a:extLst>
              <a:ext uri="{FF2B5EF4-FFF2-40B4-BE49-F238E27FC236}">
                <a16:creationId xmlns:a16="http://schemas.microsoft.com/office/drawing/2014/main" id="{37DA2FDB-C6F6-41FD-8628-0A99CF3A48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5191703"/>
              </p:ext>
            </p:extLst>
          </p:nvPr>
        </p:nvGraphicFramePr>
        <p:xfrm>
          <a:off x="1203155" y="2383895"/>
          <a:ext cx="2071570" cy="801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4521">
                  <a:extLst>
                    <a:ext uri="{9D8B030D-6E8A-4147-A177-3AD203B41FA5}">
                      <a16:colId xmlns:a16="http://schemas.microsoft.com/office/drawing/2014/main" val="3990210439"/>
                    </a:ext>
                  </a:extLst>
                </a:gridCol>
                <a:gridCol w="1307049">
                  <a:extLst>
                    <a:ext uri="{9D8B030D-6E8A-4147-A177-3AD203B41FA5}">
                      <a16:colId xmlns:a16="http://schemas.microsoft.com/office/drawing/2014/main" val="3913971842"/>
                    </a:ext>
                  </a:extLst>
                </a:gridCol>
              </a:tblGrid>
              <a:tr h="198120">
                <a:tc gridSpan="2">
                  <a:txBody>
                    <a:bodyPr/>
                    <a:lstStyle/>
                    <a:p>
                      <a:pPr algn="ctr"/>
                      <a:r>
                        <a:rPr lang="en-US" sz="700" dirty="0"/>
                        <a:t>Plunger</a:t>
                      </a:r>
                      <a:endParaRPr lang="de-DE" sz="700" dirty="0"/>
                    </a:p>
                  </a:txBody>
                  <a:tcPr marT="50292" marB="50292"/>
                </a:tc>
                <a:tc hMerge="1">
                  <a:txBody>
                    <a:bodyPr/>
                    <a:lstStyle/>
                    <a:p>
                      <a:endParaRPr lang="de-DE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3279950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en-US" sz="700" dirty="0"/>
                        <a:t>Radius In</a:t>
                      </a:r>
                      <a:endParaRPr lang="de-DE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10 mm</a:t>
                      </a:r>
                      <a:endParaRPr lang="de-DE" sz="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8718310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en-US" sz="700" dirty="0"/>
                        <a:t>Radius Out</a:t>
                      </a:r>
                      <a:endParaRPr lang="de-DE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12 mm</a:t>
                      </a:r>
                      <a:endParaRPr lang="de-DE" sz="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2621694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en-US" sz="700" dirty="0"/>
                        <a:t>Length</a:t>
                      </a:r>
                      <a:endParaRPr lang="de-DE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100 mm</a:t>
                      </a:r>
                      <a:endParaRPr lang="de-DE" sz="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5057521"/>
                  </a:ext>
                </a:extLst>
              </a:tr>
            </a:tbl>
          </a:graphicData>
        </a:graphic>
      </p:graphicFrame>
      <p:pic>
        <p:nvPicPr>
          <p:cNvPr id="16" name="Picture 17">
            <a:extLst>
              <a:ext uri="{FF2B5EF4-FFF2-40B4-BE49-F238E27FC236}">
                <a16:creationId xmlns:a16="http://schemas.microsoft.com/office/drawing/2014/main" id="{02313C76-2395-44C4-A158-95562F998D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9216" y="3730843"/>
            <a:ext cx="1425549" cy="2436021"/>
          </a:xfrm>
          <a:prstGeom prst="rect">
            <a:avLst/>
          </a:prstGeom>
        </p:spPr>
      </p:pic>
      <p:pic>
        <p:nvPicPr>
          <p:cNvPr id="17" name="Picture 27">
            <a:extLst>
              <a:ext uri="{FF2B5EF4-FFF2-40B4-BE49-F238E27FC236}">
                <a16:creationId xmlns:a16="http://schemas.microsoft.com/office/drawing/2014/main" id="{4C803DCE-DB7C-41A7-B1E1-D78532AC81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89600" y="3730843"/>
            <a:ext cx="1487499" cy="2437388"/>
          </a:xfrm>
          <a:prstGeom prst="rect">
            <a:avLst/>
          </a:prstGeom>
        </p:spPr>
      </p:pic>
      <p:pic>
        <p:nvPicPr>
          <p:cNvPr id="18" name="Picture 21">
            <a:extLst>
              <a:ext uri="{FF2B5EF4-FFF2-40B4-BE49-F238E27FC236}">
                <a16:creationId xmlns:a16="http://schemas.microsoft.com/office/drawing/2014/main" id="{63264F18-2D82-421E-8569-F02EBC2C2A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66158" y="3734240"/>
            <a:ext cx="1422049" cy="2432624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ED519FB2-ED9C-4ECA-A5E8-F6B52DF2DE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33224" y="3717032"/>
            <a:ext cx="1439945" cy="2463641"/>
          </a:xfrm>
          <a:prstGeom prst="rect">
            <a:avLst/>
          </a:prstGeom>
        </p:spPr>
      </p:pic>
      <p:sp>
        <p:nvSpPr>
          <p:cNvPr id="20" name="Titel 1">
            <a:extLst>
              <a:ext uri="{FF2B5EF4-FFF2-40B4-BE49-F238E27FC236}">
                <a16:creationId xmlns:a16="http://schemas.microsoft.com/office/drawing/2014/main" id="{847C87F9-3B34-4D2C-9E74-651672290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49611"/>
            <a:ext cx="8136284" cy="515282"/>
          </a:xfrm>
        </p:spPr>
        <p:txBody>
          <a:bodyPr/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4. Optimizing tuning and coupling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50DD1FD8-D400-4D6C-8991-B4FEC8839695}"/>
              </a:ext>
            </a:extLst>
          </p:cNvPr>
          <p:cNvSpPr txBox="1"/>
          <p:nvPr/>
        </p:nvSpPr>
        <p:spPr>
          <a:xfrm>
            <a:off x="401201" y="6171764"/>
            <a:ext cx="4970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Different locations for the tuning plunger were tried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FE724963-1F5D-4219-9569-543238DF806E}"/>
              </a:ext>
            </a:extLst>
          </p:cNvPr>
          <p:cNvSpPr txBox="1"/>
          <p:nvPr/>
        </p:nvSpPr>
        <p:spPr>
          <a:xfrm>
            <a:off x="5577856" y="6191690"/>
            <a:ext cx="4970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and different methods for coupling were tried as well.</a:t>
            </a:r>
          </a:p>
        </p:txBody>
      </p:sp>
      <p:pic>
        <p:nvPicPr>
          <p:cNvPr id="23" name="Picture 10">
            <a:extLst>
              <a:ext uri="{FF2B5EF4-FFF2-40B4-BE49-F238E27FC236}">
                <a16:creationId xmlns:a16="http://schemas.microsoft.com/office/drawing/2014/main" id="{DD6EAA41-499D-4033-96A5-9F90D118D9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5486" y="1668099"/>
            <a:ext cx="2032052" cy="1189777"/>
          </a:xfrm>
          <a:prstGeom prst="rect">
            <a:avLst/>
          </a:prstGeom>
          <a:ln w="25400">
            <a:solidFill>
              <a:srgbClr val="2CA02C"/>
            </a:solidFill>
          </a:ln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C12C0425-00C3-47F5-BC80-0CD8BB874AD6}"/>
              </a:ext>
            </a:extLst>
          </p:cNvPr>
          <p:cNvSpPr txBox="1"/>
          <p:nvPr/>
        </p:nvSpPr>
        <p:spPr>
          <a:xfrm>
            <a:off x="7220055" y="2889691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Best position for plunger and tuner</a:t>
            </a:r>
          </a:p>
        </p:txBody>
      </p:sp>
    </p:spTree>
    <p:extLst>
      <p:ext uri="{BB962C8B-B14F-4D97-AF65-F5344CB8AC3E}">
        <p14:creationId xmlns:p14="http://schemas.microsoft.com/office/powerpoint/2010/main" val="2259220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7F60847-E7D7-4F19-4E20-B072FE80D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Single Mode Structures as an Alternative for the PETRA IV High Harmonics RF System, Hülsmann Peter, October 12.2022</a:t>
            </a:r>
            <a:endParaRPr lang="en-US" noProof="0" dirty="0"/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1252A071-59CB-2851-C336-14A69D53C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1" y="2057400"/>
            <a:ext cx="4950412" cy="3657600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:a16="http://schemas.microsoft.com/office/drawing/2014/main" id="{A741BC7A-8C9E-024B-58E8-ABD2F66C7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8274" y="2057400"/>
            <a:ext cx="4313716" cy="3657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16">
                <a:extLst>
                  <a:ext uri="{FF2B5EF4-FFF2-40B4-BE49-F238E27FC236}">
                    <a16:creationId xmlns:a16="http://schemas.microsoft.com/office/drawing/2014/main" id="{9354F24B-05E0-5136-3FD1-22B45D7DBEDA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9702449" y="3260446"/>
              <a:ext cx="2209800" cy="307346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07076">
                      <a:extLst>
                        <a:ext uri="{9D8B030D-6E8A-4147-A177-3AD203B41FA5}">
                          <a16:colId xmlns:a16="http://schemas.microsoft.com/office/drawing/2014/main" val="4221418584"/>
                        </a:ext>
                      </a:extLst>
                    </a:gridCol>
                    <a:gridCol w="702724">
                      <a:extLst>
                        <a:ext uri="{9D8B030D-6E8A-4147-A177-3AD203B41FA5}">
                          <a16:colId xmlns:a16="http://schemas.microsoft.com/office/drawing/2014/main" val="529159182"/>
                        </a:ext>
                      </a:extLst>
                    </a:gridCol>
                  </a:tblGrid>
                  <a:tr h="166627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650" b="1" i="0" smtClean="0">
                                    <a:latin typeface="Cambria Math" panose="02040503050406030204" pitchFamily="18" charset="0"/>
                                  </a:rPr>
                                  <m:t>Coupler</m:t>
                                </m:r>
                                <m:r>
                                  <m:rPr>
                                    <m:nor/>
                                  </m:rPr>
                                  <a:rPr lang="en-US" sz="650" b="1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650" b="1" i="0" smtClean="0">
                                    <a:latin typeface="Cambria Math" panose="02040503050406030204" pitchFamily="18" charset="0"/>
                                  </a:rPr>
                                  <m:t>Inset</m:t>
                                </m:r>
                                <m:r>
                                  <m:rPr>
                                    <m:nor/>
                                  </m:rPr>
                                  <a:rPr lang="en-US" sz="650" b="1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650" b="1" i="0" smtClean="0">
                                    <a:latin typeface="Cambria Math" panose="02040503050406030204" pitchFamily="18" charset="0"/>
                                  </a:rPr>
                                  <m:t>Pos</m:t>
                                </m:r>
                                <m:r>
                                  <m:rPr>
                                    <m:nor/>
                                  </m:rPr>
                                  <a:rPr lang="en-US" sz="650" b="1" i="0" smtClean="0">
                                    <a:latin typeface="Cambria Math" panose="02040503050406030204" pitchFamily="18" charset="0"/>
                                  </a:rPr>
                                  <m:t> [</m:t>
                                </m:r>
                                <m:r>
                                  <m:rPr>
                                    <m:nor/>
                                  </m:rPr>
                                  <a:rPr lang="en-US" sz="650" b="1" i="0" smtClean="0">
                                    <a:latin typeface="Cambria Math" panose="02040503050406030204" pitchFamily="18" charset="0"/>
                                  </a:rPr>
                                  <m:t>mm</m:t>
                                </m:r>
                                <m:r>
                                  <m:rPr>
                                    <m:nor/>
                                  </m:rPr>
                                  <a:rPr lang="en-US" sz="650" b="1" i="0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de-DE" sz="6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650" b="1" dirty="0"/>
                            <a:t>-1.19</a:t>
                          </a:r>
                          <a:endParaRPr lang="de-DE" sz="65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65287965"/>
                      </a:ext>
                    </a:extLst>
                  </a:tr>
                  <a:tr h="166627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65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65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650" b="0" i="0" smtClean="0">
                                        <a:latin typeface="Cambria Math" panose="02040503050406030204" pitchFamily="18" charset="0"/>
                                      </a:rPr>
                                      <m:t>res</m:t>
                                    </m:r>
                                  </m:sub>
                                </m:sSub>
                                <m:r>
                                  <a:rPr lang="en-US" sz="650" b="0" i="1" smtClean="0">
                                    <a:latin typeface="Cambria Math" panose="02040503050406030204" pitchFamily="18" charset="0"/>
                                  </a:rPr>
                                  <m:t> [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650" b="0" i="0" smtClean="0">
                                    <a:latin typeface="Cambria Math" panose="02040503050406030204" pitchFamily="18" charset="0"/>
                                  </a:rPr>
                                  <m:t>GHz</m:t>
                                </m:r>
                                <m:r>
                                  <a:rPr lang="en-US" sz="650" b="0" i="1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de-DE" sz="65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650" dirty="0"/>
                            <a:t>1.50015008</a:t>
                          </a:r>
                          <a:endParaRPr lang="de-DE" sz="65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103069316"/>
                      </a:ext>
                    </a:extLst>
                  </a:tr>
                  <a:tr h="17057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65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650" b="0" i="0" smtClean="0">
                                        <a:latin typeface="Cambria Math" panose="02040503050406030204" pitchFamily="18" charset="0"/>
                                      </a:rPr>
                                      <m:t>Γ</m:t>
                                    </m:r>
                                    <m:r>
                                      <a:rPr lang="en-US" sz="650" b="0" i="1" smtClean="0">
                                        <a:latin typeface="Cambria Math" panose="02040503050406030204" pitchFamily="18" charset="0"/>
                                      </a:rPr>
                                      <m:t>=</m:t>
                                    </m:r>
                                    <m:r>
                                      <a:rPr lang="en-US" sz="650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US" sz="650" b="0" i="1" smtClean="0">
                                        <a:latin typeface="Cambria Math" panose="02040503050406030204" pitchFamily="18" charset="0"/>
                                      </a:rPr>
                                      <m:t>11,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650" b="0" i="0" smtClean="0">
                                        <a:latin typeface="Cambria Math" panose="02040503050406030204" pitchFamily="18" charset="0"/>
                                      </a:rPr>
                                      <m:t>res</m:t>
                                    </m:r>
                                  </m:sub>
                                </m:sSub>
                                <m:r>
                                  <a:rPr lang="en-US" sz="65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65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650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US" sz="650" b="0" i="1" smtClean="0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65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65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650" b="0" i="1" smtClean="0"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650" b="0" i="0" smtClean="0">
                                            <a:latin typeface="Cambria Math" panose="02040503050406030204" pitchFamily="18" charset="0"/>
                                          </a:rPr>
                                          <m:t>res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de-DE" sz="65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650" dirty="0"/>
                            <a:t>0.45</a:t>
                          </a:r>
                          <a:endParaRPr lang="de-DE" sz="65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15859097"/>
                      </a:ext>
                    </a:extLst>
                  </a:tr>
                  <a:tr h="17057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65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650" b="0" i="0" smtClean="0">
                                        <a:latin typeface="Cambria Math" panose="02040503050406030204" pitchFamily="18" charset="0"/>
                                      </a:rPr>
                                      <m:t>Γ</m:t>
                                    </m:r>
                                    <m:r>
                                      <a:rPr lang="en-US" sz="650" b="0" i="1" smtClean="0">
                                        <a:latin typeface="Cambria Math" panose="02040503050406030204" pitchFamily="18" charset="0"/>
                                      </a:rPr>
                                      <m:t>=</m:t>
                                    </m:r>
                                    <m:r>
                                      <a:rPr lang="en-US" sz="650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US" sz="650" b="0" i="1" smtClean="0">
                                        <a:latin typeface="Cambria Math" panose="02040503050406030204" pitchFamily="18" charset="0"/>
                                      </a:rPr>
                                      <m:t>11,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650" b="0" i="0" smtClean="0">
                                        <a:latin typeface="Cambria Math" panose="02040503050406030204" pitchFamily="18" charset="0"/>
                                      </a:rPr>
                                      <m:t>res</m:t>
                                    </m:r>
                                  </m:sub>
                                </m:sSub>
                                <m:r>
                                  <a:rPr lang="en-US" sz="65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65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650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US" sz="650" b="0" i="1" smtClean="0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65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65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650" b="0" i="1" smtClean="0"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650" b="0" i="0" smtClean="0">
                                            <a:latin typeface="Cambria Math" panose="02040503050406030204" pitchFamily="18" charset="0"/>
                                          </a:rPr>
                                          <m:t>res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650" b="0" i="1" smtClean="0">
                                    <a:latin typeface="Cambria Math" panose="02040503050406030204" pitchFamily="18" charset="0"/>
                                  </a:rPr>
                                  <m:t> [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650" b="0" i="0" smtClean="0">
                                    <a:latin typeface="Cambria Math" panose="02040503050406030204" pitchFamily="18" charset="0"/>
                                  </a:rPr>
                                  <m:t>dB</m:t>
                                </m:r>
                                <m:r>
                                  <a:rPr lang="en-US" sz="650" b="0" i="0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de-DE" sz="65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650" dirty="0"/>
                            <a:t>-6.85</a:t>
                          </a:r>
                          <a:endParaRPr lang="de-DE" sz="65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791139161"/>
                      </a:ext>
                    </a:extLst>
                  </a:tr>
                  <a:tr h="181474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65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650" b="0" i="1" smtClean="0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bar>
                                      <m:barPr>
                                        <m:ctrlPr>
                                          <a:rPr lang="en-US" sz="65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barPr>
                                      <m:e>
                                        <m:r>
                                          <a:rPr lang="en-US" sz="650" b="0" i="1" smtClean="0"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</m:bar>
                                  </m:e>
                                  <m:sub>
                                    <m:r>
                                      <a:rPr lang="en-US" sz="650" b="0" i="1" smtClean="0">
                                        <a:latin typeface="Cambria Math" panose="02040503050406030204" pitchFamily="18" charset="0"/>
                                      </a:rPr>
                                      <m:t>11,</m:t>
                                    </m:r>
                                    <m:r>
                                      <a:rPr lang="en-US" sz="650" b="0" i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650" b="0" i="0" smtClean="0">
                                        <a:latin typeface="Cambria Math" panose="02040503050406030204" pitchFamily="18" charset="0"/>
                                      </a:rPr>
                                      <m:t>dB</m:t>
                                    </m:r>
                                  </m:sub>
                                </m:sSub>
                                <m:r>
                                  <a:rPr lang="en-US" sz="650" b="0" i="1" smtClean="0">
                                    <a:latin typeface="Cambria Math" panose="02040503050406030204" pitchFamily="18" charset="0"/>
                                  </a:rPr>
                                  <m:t>|=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65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650" b="0" i="1" smtClean="0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f>
                                      <m:fPr>
                                        <m:ctrlPr>
                                          <a:rPr lang="en-US" sz="65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650" i="1">
                                            <a:latin typeface="Cambria Math" panose="02040503050406030204" pitchFamily="18" charset="0"/>
                                          </a:rPr>
                                          <m:t>1−</m:t>
                                        </m:r>
                                        <m:sSup>
                                          <m:sSupPr>
                                            <m:ctrlPr>
                                              <a:rPr lang="en-US" sz="65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650" b="0" i="0" smtClean="0">
                                                <a:latin typeface="Cambria Math" panose="02040503050406030204" pitchFamily="18" charset="0"/>
                                              </a:rPr>
                                              <m:t>Γ</m:t>
                                            </m:r>
                                          </m:e>
                                          <m:sup>
                                            <m:r>
                                              <a:rPr lang="en-US" sz="650" b="0" i="1" smtClean="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num>
                                      <m:den>
                                        <m:r>
                                          <a:rPr lang="en-US" sz="65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e>
                                </m:rad>
                              </m:oMath>
                            </m:oMathPara>
                          </a14:m>
                          <a:endParaRPr lang="en-US" sz="650" b="0" i="1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650" dirty="0"/>
                            <a:t>0.776</a:t>
                          </a:r>
                          <a:endParaRPr lang="de-DE" sz="65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24261992"/>
                      </a:ext>
                    </a:extLst>
                  </a:tr>
                  <a:tr h="17057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65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650" b="0" i="1" smtClean="0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r>
                                      <a:rPr lang="en-US" sz="650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US" sz="650" b="0" i="1" smtClean="0">
                                        <a:latin typeface="Cambria Math" panose="02040503050406030204" pitchFamily="18" charset="0"/>
                                      </a:rPr>
                                      <m:t>11,</m:t>
                                    </m:r>
                                    <m:r>
                                      <a:rPr lang="en-US" sz="650" b="0" i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650" b="0" i="0" smtClean="0">
                                        <a:latin typeface="Cambria Math" panose="02040503050406030204" pitchFamily="18" charset="0"/>
                                      </a:rPr>
                                      <m:t>dB</m:t>
                                    </m:r>
                                  </m:sub>
                                </m:sSub>
                                <m:r>
                                  <a:rPr lang="en-US" sz="650" b="0" i="1" smtClean="0">
                                    <a:latin typeface="Cambria Math" panose="02040503050406030204" pitchFamily="18" charset="0"/>
                                  </a:rPr>
                                  <m:t>| [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650" b="0" i="0" smtClean="0">
                                    <a:latin typeface="Cambria Math" panose="02040503050406030204" pitchFamily="18" charset="0"/>
                                  </a:rPr>
                                  <m:t>dB</m:t>
                                </m:r>
                                <m:r>
                                  <a:rPr lang="en-US" sz="650" b="0" i="0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de-DE" sz="65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650" dirty="0"/>
                            <a:t>-2.2</a:t>
                          </a:r>
                          <a:endParaRPr lang="de-DE" sz="65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94721353"/>
                      </a:ext>
                    </a:extLst>
                  </a:tr>
                  <a:tr h="17506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65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65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650" b="0" i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650" b="0" i="0" smtClean="0">
                                        <a:latin typeface="Cambria Math" panose="02040503050406030204" pitchFamily="18" charset="0"/>
                                      </a:rPr>
                                      <m:t>dB</m:t>
                                    </m:r>
                                    <m:r>
                                      <a:rPr lang="en-US" sz="650" b="0" i="0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650" b="0" i="0" smtClean="0">
                                        <a:latin typeface="Cambria Math" panose="02040503050406030204" pitchFamily="18" charset="0"/>
                                      </a:rPr>
                                      <m:t>high</m:t>
                                    </m:r>
                                  </m:sub>
                                </m:sSub>
                                <m:r>
                                  <a:rPr lang="en-US" sz="65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650" b="0" i="0" smtClean="0"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m:rPr>
                                    <m:nor/>
                                  </m:rPr>
                                  <a:rPr lang="en-US" sz="650" b="0" i="0" smtClean="0">
                                    <a:latin typeface="Cambria Math" panose="02040503050406030204" pitchFamily="18" charset="0"/>
                                  </a:rPr>
                                  <m:t>GHz</m:t>
                                </m:r>
                                <m:r>
                                  <m:rPr>
                                    <m:nor/>
                                  </m:rPr>
                                  <a:rPr lang="en-US" sz="650" b="0" i="0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de-DE" sz="65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de-DE" sz="650" dirty="0"/>
                            <a:t>1.50031880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70521458"/>
                      </a:ext>
                    </a:extLst>
                  </a:tr>
                  <a:tr h="17057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65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65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650" b="0" i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650" b="0" i="0" smtClean="0">
                                        <a:latin typeface="Cambria Math" panose="02040503050406030204" pitchFamily="18" charset="0"/>
                                      </a:rPr>
                                      <m:t>dB</m:t>
                                    </m:r>
                                    <m:r>
                                      <a:rPr lang="en-US" sz="650" b="0" i="0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650" b="0" i="0" smtClean="0">
                                        <a:latin typeface="Cambria Math" panose="02040503050406030204" pitchFamily="18" charset="0"/>
                                      </a:rPr>
                                      <m:t>low</m:t>
                                    </m:r>
                                  </m:sub>
                                </m:sSub>
                                <m:r>
                                  <a:rPr lang="en-US" sz="65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650" b="0" i="0" smtClean="0"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m:rPr>
                                    <m:nor/>
                                  </m:rPr>
                                  <a:rPr lang="en-US" sz="650" b="0" i="0" smtClean="0">
                                    <a:latin typeface="Cambria Math" panose="02040503050406030204" pitchFamily="18" charset="0"/>
                                  </a:rPr>
                                  <m:t>GHz</m:t>
                                </m:r>
                                <m:r>
                                  <m:rPr>
                                    <m:nor/>
                                  </m:rPr>
                                  <a:rPr lang="en-US" sz="650" b="0" i="0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de-DE" sz="65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650" dirty="0"/>
                            <a:t>1.49999725</a:t>
                          </a:r>
                          <a:endParaRPr lang="de-DE" sz="65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70678722"/>
                      </a:ext>
                    </a:extLst>
                  </a:tr>
                  <a:tr h="17057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650" b="0" i="0" smtClean="0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sSub>
                                  <m:sSubPr>
                                    <m:ctrlPr>
                                      <a:rPr lang="en-US" sz="65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65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650" b="0" i="0" smtClean="0">
                                        <a:latin typeface="Cambria Math" panose="02040503050406030204" pitchFamily="18" charset="0"/>
                                      </a:rPr>
                                      <m:t>res</m:t>
                                    </m:r>
                                    <m:r>
                                      <a:rPr lang="en-US" sz="650" b="0" i="0" smtClean="0">
                                        <a:latin typeface="Cambria Math" panose="02040503050406030204" pitchFamily="18" charset="0"/>
                                      </a:rPr>
                                      <m:t>,3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650" b="0" i="0" smtClean="0">
                                        <a:latin typeface="Cambria Math" panose="02040503050406030204" pitchFamily="18" charset="0"/>
                                      </a:rPr>
                                      <m:t>dB</m:t>
                                    </m:r>
                                  </m:sub>
                                </m:sSub>
                                <m:r>
                                  <a:rPr lang="en-US" sz="650" b="0" i="1" smtClean="0">
                                    <a:latin typeface="Cambria Math" panose="02040503050406030204" pitchFamily="18" charset="0"/>
                                  </a:rPr>
                                  <m:t>= [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650" b="0" i="0" smtClean="0">
                                    <a:latin typeface="Cambria Math" panose="02040503050406030204" pitchFamily="18" charset="0"/>
                                  </a:rPr>
                                  <m:t>kHz</m:t>
                                </m:r>
                                <m:r>
                                  <a:rPr lang="en-US" sz="650" b="0" i="1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de-DE" sz="65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650" dirty="0"/>
                            <a:t>321.5</a:t>
                          </a:r>
                          <a:endParaRPr lang="de-DE" sz="65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1791971"/>
                      </a:ext>
                    </a:extLst>
                  </a:tr>
                  <a:tr h="244921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65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  <m:r>
                                  <a:rPr lang="en-US" sz="65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65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65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1+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65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Γ</m:t>
                                    </m:r>
                                  </m:num>
                                  <m:den>
                                    <m:r>
                                      <a:rPr lang="en-US" sz="65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65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Γ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de-DE" sz="6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650" dirty="0">
                              <a:solidFill>
                                <a:schemeClr val="tx1"/>
                              </a:solidFill>
                            </a:rPr>
                            <a:t>2.67</a:t>
                          </a:r>
                          <a:endParaRPr lang="de-DE" sz="65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10876268"/>
                      </a:ext>
                    </a:extLst>
                  </a:tr>
                  <a:tr h="269594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65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650" b="0" i="1" smtClean="0"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650" b="0" i="0" smtClean="0">
                                        <a:latin typeface="Cambria Math" panose="02040503050406030204" pitchFamily="18" charset="0"/>
                                      </a:rPr>
                                      <m:t>loaded</m:t>
                                    </m:r>
                                  </m:sub>
                                </m:sSub>
                                <m:r>
                                  <a:rPr lang="en-US" sz="65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65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65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650" b="0" i="1" smtClean="0"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650" b="0" i="0" smtClean="0">
                                            <a:latin typeface="Cambria Math" panose="02040503050406030204" pitchFamily="18" charset="0"/>
                                          </a:rPr>
                                          <m:t>res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n-US" sz="650" b="0" i="0" smtClean="0">
                                        <a:latin typeface="Cambria Math" panose="02040503050406030204" pitchFamily="18" charset="0"/>
                                      </a:rPr>
                                      <m:t>Δ</m:t>
                                    </m:r>
                                    <m:sSub>
                                      <m:sSubPr>
                                        <m:ctrlPr>
                                          <a:rPr lang="en-US" sz="65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650" b="0" i="1" smtClean="0"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650" b="0" i="0" smtClean="0">
                                            <a:latin typeface="Cambria Math" panose="02040503050406030204" pitchFamily="18" charset="0"/>
                                          </a:rPr>
                                          <m:t>res</m:t>
                                        </m:r>
                                        <m:r>
                                          <a:rPr lang="en-US" sz="650" b="0" i="0" smtClean="0">
                                            <a:latin typeface="Cambria Math" panose="02040503050406030204" pitchFamily="18" charset="0"/>
                                          </a:rPr>
                                          <m:t>,3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 sz="650" b="0" i="0" smtClean="0">
                                            <a:latin typeface="Cambria Math" panose="02040503050406030204" pitchFamily="18" charset="0"/>
                                          </a:rPr>
                                          <m:t>dB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en-US" sz="65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de-DE" sz="65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650" dirty="0"/>
                            <a:t>4665</a:t>
                          </a:r>
                          <a:endParaRPr lang="de-DE" sz="65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12047717"/>
                      </a:ext>
                    </a:extLst>
                  </a:tr>
                  <a:tr h="24492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65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650" b="0" i="1" smtClean="0"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en-US" sz="650" b="0" i="0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650" b="0" i="1" smtClean="0"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  <m:f>
                                  <m:fPr>
                                    <m:ctrlPr>
                                      <a:rPr lang="en-US" sz="65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65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650" b="0" i="1" smtClean="0">
                                            <a:latin typeface="Cambria Math" panose="02040503050406030204" pitchFamily="18" charset="0"/>
                                          </a:rPr>
                                          <m:t>𝑄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650" b="0" i="0" smtClean="0">
                                            <a:latin typeface="Cambria Math" panose="02040503050406030204" pitchFamily="18" charset="0"/>
                                          </a:rPr>
                                          <m:t>loaded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650" b="0" i="1" smtClean="0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650" b="0" i="0" smtClean="0">
                                        <a:latin typeface="Cambria Math" panose="02040503050406030204" pitchFamily="18" charset="0"/>
                                      </a:rPr>
                                      <m:t>Γ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de-DE" sz="65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650" dirty="0"/>
                            <a:t>17098</a:t>
                          </a:r>
                          <a:endParaRPr lang="de-DE" sz="65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11181746"/>
                      </a:ext>
                    </a:extLst>
                  </a:tr>
                  <a:tr h="24492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65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650" b="0" i="1" smtClean="0"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650" b="0" i="0" smtClean="0">
                                        <a:latin typeface="Cambria Math" panose="02040503050406030204" pitchFamily="18" charset="0"/>
                                      </a:rPr>
                                      <m:t>ext</m:t>
                                    </m:r>
                                  </m:sub>
                                </m:sSub>
                                <m:r>
                                  <a:rPr lang="en-US" sz="65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65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65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650" b="0" i="1" smtClean="0">
                                            <a:latin typeface="Cambria Math" panose="02040503050406030204" pitchFamily="18" charset="0"/>
                                          </a:rPr>
                                          <m:t>𝑄</m:t>
                                        </m:r>
                                      </m:e>
                                      <m:sub>
                                        <m:r>
                                          <a:rPr lang="en-US" sz="650" b="0" i="1" smtClean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65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de-DE" sz="65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650" dirty="0"/>
                            <a:t>6416</a:t>
                          </a:r>
                          <a:endParaRPr lang="de-DE" sz="65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4186595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16">
                <a:extLst>
                  <a:ext uri="{FF2B5EF4-FFF2-40B4-BE49-F238E27FC236}">
                    <a16:creationId xmlns:a16="http://schemas.microsoft.com/office/drawing/2014/main" id="{9354F24B-05E0-5136-3FD1-22B45D7DBEDA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9702449" y="3260446"/>
              <a:ext cx="2209800" cy="307346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07076">
                      <a:extLst>
                        <a:ext uri="{9D8B030D-6E8A-4147-A177-3AD203B41FA5}">
                          <a16:colId xmlns:a16="http://schemas.microsoft.com/office/drawing/2014/main" val="4221418584"/>
                        </a:ext>
                      </a:extLst>
                    </a:gridCol>
                    <a:gridCol w="702724">
                      <a:extLst>
                        <a:ext uri="{9D8B030D-6E8A-4147-A177-3AD203B41FA5}">
                          <a16:colId xmlns:a16="http://schemas.microsoft.com/office/drawing/2014/main" val="529159182"/>
                        </a:ext>
                      </a:extLst>
                    </a:gridCol>
                  </a:tblGrid>
                  <a:tr h="19050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4"/>
                          <a:stretch>
                            <a:fillRect l="-403" t="-3226" r="-48387" b="-15387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650" b="1" dirty="0"/>
                            <a:t>-1.19</a:t>
                          </a:r>
                          <a:endParaRPr lang="de-DE" sz="65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65287965"/>
                      </a:ext>
                    </a:extLst>
                  </a:tr>
                  <a:tr h="19050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403" t="-100000" r="-48387" b="-13906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650" dirty="0"/>
                            <a:t>1.50015008</a:t>
                          </a:r>
                          <a:endParaRPr lang="de-DE" sz="65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103069316"/>
                      </a:ext>
                    </a:extLst>
                  </a:tr>
                  <a:tr h="194755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403" t="-200000" r="-48387" b="-12906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650" dirty="0"/>
                            <a:t>0.45</a:t>
                          </a:r>
                          <a:endParaRPr lang="de-DE" sz="65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15859097"/>
                      </a:ext>
                    </a:extLst>
                  </a:tr>
                  <a:tr h="194755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403" t="-300000" r="-48387" b="-11906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650" dirty="0"/>
                            <a:t>-6.85</a:t>
                          </a:r>
                          <a:endParaRPr lang="de-DE" sz="65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791139161"/>
                      </a:ext>
                    </a:extLst>
                  </a:tr>
                  <a:tr h="384048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403" t="-203175" r="-48387" b="-5047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650" dirty="0"/>
                            <a:t>0.776</a:t>
                          </a:r>
                          <a:endParaRPr lang="de-DE" sz="65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24261992"/>
                      </a:ext>
                    </a:extLst>
                  </a:tr>
                  <a:tr h="194755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403" t="-596875" r="-48387" b="-8937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650" dirty="0"/>
                            <a:t>-2.2</a:t>
                          </a:r>
                          <a:endParaRPr lang="de-DE" sz="65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94721353"/>
                      </a:ext>
                    </a:extLst>
                  </a:tr>
                  <a:tr h="199835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403" t="-675758" r="-48387" b="-76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650" dirty="0"/>
                            <a:t>1.50031880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70521458"/>
                      </a:ext>
                    </a:extLst>
                  </a:tr>
                  <a:tr h="194755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403" t="-800000" r="-48387" b="-6906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650" dirty="0"/>
                            <a:t>1.49999725</a:t>
                          </a:r>
                          <a:endParaRPr lang="de-DE" sz="65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70678722"/>
                      </a:ext>
                    </a:extLst>
                  </a:tr>
                  <a:tr h="194755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403" t="-900000" r="-48387" b="-5906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650" dirty="0"/>
                            <a:t>321.5</a:t>
                          </a:r>
                          <a:endParaRPr lang="de-DE" sz="65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1791971"/>
                      </a:ext>
                    </a:extLst>
                  </a:tr>
                  <a:tr h="276924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403" t="-695652" r="-48387" b="-3108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650" dirty="0">
                              <a:solidFill>
                                <a:schemeClr val="tx1"/>
                              </a:solidFill>
                            </a:rPr>
                            <a:t>2.67</a:t>
                          </a:r>
                          <a:endParaRPr lang="de-DE" sz="65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10876268"/>
                      </a:ext>
                    </a:extLst>
                  </a:tr>
                  <a:tr h="304038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403" t="-732000" r="-48387" b="-18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650" dirty="0"/>
                            <a:t>4665</a:t>
                          </a:r>
                          <a:endParaRPr lang="de-DE" sz="65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12047717"/>
                      </a:ext>
                    </a:extLst>
                  </a:tr>
                  <a:tr h="276924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403" t="-924444" r="-48387" b="-1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650" dirty="0"/>
                            <a:t>17098</a:t>
                          </a:r>
                          <a:endParaRPr lang="de-DE" sz="65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11181746"/>
                      </a:ext>
                    </a:extLst>
                  </a:tr>
                  <a:tr h="276924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403" t="-1002174" r="-48387" b="-43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650" dirty="0"/>
                            <a:t>6416</a:t>
                          </a:r>
                          <a:endParaRPr lang="de-DE" sz="65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4186595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Titel 1">
            <a:extLst>
              <a:ext uri="{FF2B5EF4-FFF2-40B4-BE49-F238E27FC236}">
                <a16:creationId xmlns:a16="http://schemas.microsoft.com/office/drawing/2014/main" id="{A25D75CE-FF03-AAB0-DC22-B1629CA06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</p:spPr>
        <p:txBody>
          <a:bodyPr/>
          <a:lstStyle/>
          <a:p>
            <a:r>
              <a:rPr lang="en-US" dirty="0"/>
              <a:t>6.2 Damper: </a:t>
            </a:r>
            <a:r>
              <a:rPr lang="en-US" dirty="0" err="1"/>
              <a:t>SiC</a:t>
            </a:r>
            <a:r>
              <a:rPr lang="en-US" dirty="0"/>
              <a:t>-ring-analysis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2950A55-A59C-2995-1469-9176FF64C3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360" y="332656"/>
            <a:ext cx="2520000" cy="91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456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017527-1A53-D68D-0B4F-BC3BF3A4A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49611"/>
            <a:ext cx="8568332" cy="899796"/>
          </a:xfrm>
        </p:spPr>
        <p:txBody>
          <a:bodyPr/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1.1 The 1/3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small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sister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500 MHz HOM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damped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cavity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1B26535-E5B0-E5F3-9231-412C4F2E0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Single Mode Structures as an Alternative for the PETRA IV High Harmonics RF System, Hülsmann Peter, October 12.2022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C7562DD-F43C-2BEA-7CD1-DA4A78AF96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97" y="1484784"/>
            <a:ext cx="6912768" cy="388843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F2B5847-823E-C229-F88F-EBFE128C20B5}"/>
              </a:ext>
            </a:extLst>
          </p:cNvPr>
          <p:cNvSpPr txBox="1"/>
          <p:nvPr/>
        </p:nvSpPr>
        <p:spPr>
          <a:xfrm>
            <a:off x="386755" y="5642084"/>
            <a:ext cx="6937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1400" b="1" dirty="0">
                <a:latin typeface="Calibri" panose="020F0502020204030204" pitchFamily="34" charset="0"/>
                <a:cs typeface="Calibri" panose="020F0502020204030204" pitchFamily="34" charset="0"/>
              </a:rPr>
              <a:t>Fig. 4: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The 1,5GHz cavity in preparation for high power tests in the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HoBiCaT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-bunker at HZB (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courtesy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A.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Matveenko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, BESSY II)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A60060A-4845-0945-0996-4987F046A2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183" y="1484783"/>
            <a:ext cx="3757375" cy="363529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3D30D8DE-90FA-1A45-35C5-922A80A67BD0}"/>
              </a:ext>
            </a:extLst>
          </p:cNvPr>
          <p:cNvSpPr txBox="1"/>
          <p:nvPr/>
        </p:nvSpPr>
        <p:spPr>
          <a:xfrm>
            <a:off x="8262717" y="5642084"/>
            <a:ext cx="2736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latin typeface="Calibri" panose="020F0502020204030204" pitchFamily="34" charset="0"/>
                <a:cs typeface="Calibri" panose="020F0502020204030204" pitchFamily="34" charset="0"/>
              </a:rPr>
              <a:t>Fig 5: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The CAD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model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cavity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Courtesy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Beatrice Bravo, ALBA)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CDEB696-FCBF-4A2D-80DB-F524E578BF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360" y="332656"/>
            <a:ext cx="2520000" cy="91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008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>
            <a:extLst>
              <a:ext uri="{FF2B5EF4-FFF2-40B4-BE49-F238E27FC236}">
                <a16:creationId xmlns:a16="http://schemas.microsoft.com/office/drawing/2014/main" id="{2EBA1F96-A78C-6242-271A-829EF628A5B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7988" y="349611"/>
            <a:ext cx="7776244" cy="4510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1.2 The basic problem of this kind of cavities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98A9761-EE76-BA26-A30A-7AB98EE73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Single Mode Structures as an Alternative for the PETRA IV High Harmonics RF System, Hülsmann Peter, October 12.2022</a:t>
            </a:r>
            <a:endParaRPr lang="en-US" noProof="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B6798CF-4B9B-8E2B-8B1C-009369C595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62" y="1305413"/>
            <a:ext cx="4462810" cy="190756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25BCF6F-74B3-0F9B-AB6E-FED60151E2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662" y="1305413"/>
            <a:ext cx="4462810" cy="190756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7FC30D6-5153-A2E7-60AA-47717E71C8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62" y="3525491"/>
            <a:ext cx="4462810" cy="190756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9AF81BE-B7DE-1F56-B779-897A0819A6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662" y="3525491"/>
            <a:ext cx="4462810" cy="1907563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D2A40510-95D8-7F38-5379-92D3C17B0C7B}"/>
              </a:ext>
            </a:extLst>
          </p:cNvPr>
          <p:cNvSpPr txBox="1"/>
          <p:nvPr/>
        </p:nvSpPr>
        <p:spPr>
          <a:xfrm>
            <a:off x="410274" y="5537843"/>
            <a:ext cx="99341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1400" b="1" dirty="0">
                <a:latin typeface="Calibri" panose="020F0502020204030204" pitchFamily="34" charset="0"/>
                <a:cs typeface="Calibri" panose="020F0502020204030204" pitchFamily="34" charset="0"/>
              </a:rPr>
              <a:t>Fig. 6: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Eigenmode simulations on the 1.5GHz cavity with CST-MWS performed by TEMF. The HOM waveguides were simulated from zero increasing in length to full length. They were terminated with their characteristic impedance </a:t>
            </a:r>
          </a:p>
          <a:p>
            <a:pPr algn="just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(Courtesy of W. F. O. Müller from TEMF).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7F4B8FC-30B2-4B85-BDBA-28DB3C54B3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360" y="332656"/>
            <a:ext cx="2520000" cy="91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57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87A823-8312-BC86-1013-4B9FE9BEF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49611"/>
            <a:ext cx="7992268" cy="451098"/>
          </a:xfrm>
        </p:spPr>
        <p:txBody>
          <a:bodyPr/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1.3 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The basic problem of this kind of cavities</a:t>
            </a: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13A54F4-F4B0-65C3-8C57-CECAF2E08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Single Mode Structures as an Alternative for the PETRA IV High Harmonics RF System, Hülsmann Peter, October 12.2022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E857200-7F70-2220-95CA-583B904679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7" y="882795"/>
            <a:ext cx="9367859" cy="46800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A6FEF902-3180-50F6-650A-874B6DF86E6D}"/>
              </a:ext>
            </a:extLst>
          </p:cNvPr>
          <p:cNvSpPr txBox="1"/>
          <p:nvPr/>
        </p:nvSpPr>
        <p:spPr>
          <a:xfrm>
            <a:off x="390515" y="5719527"/>
            <a:ext cx="112326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>
                <a:latin typeface="Calibri" panose="020F0502020204030204" pitchFamily="34" charset="0"/>
                <a:cs typeface="Calibri" panose="020F0502020204030204" pitchFamily="34" charset="0"/>
              </a:rPr>
              <a:t>Fig. 7: </a:t>
            </a:r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The red dots represent the eigenfrequencies for a waveguide length of zero, orange dots the eigenfrequencies for the full waveguide length. It can be seen that the presence of waveguides causes a multiplication of the eigenmodes. This is because an ideal matching for the HOM modes is not possible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E6A5107-D745-643A-E6E5-1A10D071F1BE}"/>
              </a:ext>
            </a:extLst>
          </p:cNvPr>
          <p:cNvSpPr txBox="1"/>
          <p:nvPr/>
        </p:nvSpPr>
        <p:spPr>
          <a:xfrm>
            <a:off x="3728401" y="836712"/>
            <a:ext cx="272702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/>
              <a:t>Frequency (Multiple Modes)</a:t>
            </a:r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6EA082F9-0237-5BBA-FC5D-9F1E411D75C1}"/>
              </a:ext>
            </a:extLst>
          </p:cNvPr>
          <p:cNvCxnSpPr/>
          <p:nvPr/>
        </p:nvCxnSpPr>
        <p:spPr>
          <a:xfrm>
            <a:off x="1703512" y="3789040"/>
            <a:ext cx="6120680" cy="0"/>
          </a:xfrm>
          <a:prstGeom prst="line">
            <a:avLst/>
          </a:prstGeom>
          <a:ln w="9525">
            <a:solidFill>
              <a:schemeClr val="tx1"/>
            </a:solidFill>
            <a:prstDash val="dash"/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9114F081-02BD-39DD-0D9D-03DB343016E7}"/>
              </a:ext>
            </a:extLst>
          </p:cNvPr>
          <p:cNvSpPr txBox="1"/>
          <p:nvPr/>
        </p:nvSpPr>
        <p:spPr>
          <a:xfrm>
            <a:off x="8904312" y="3573016"/>
            <a:ext cx="2879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3 modes without waveguides</a:t>
            </a:r>
          </a:p>
          <a:p>
            <a:endParaRPr lang="en-US" sz="1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27 modes with full waveguide length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9B702470-368F-3D1F-ADFC-E0DD35976925}"/>
              </a:ext>
            </a:extLst>
          </p:cNvPr>
          <p:cNvSpPr txBox="1"/>
          <p:nvPr/>
        </p:nvSpPr>
        <p:spPr>
          <a:xfrm>
            <a:off x="4038333" y="5315878"/>
            <a:ext cx="145103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/>
              <a:t>Mode number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8E0DBE7C-87A1-4677-B278-71759448C1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360" y="332656"/>
            <a:ext cx="2520000" cy="91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78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8352308" cy="451098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1.4 Motivation for searching an alternative structure</a:t>
            </a:r>
          </a:p>
        </p:txBody>
      </p:sp>
      <p:sp>
        <p:nvSpPr>
          <p:cNvPr id="8" name="Textplatzhalter 7"/>
          <p:cNvSpPr>
            <a:spLocks noGrp="1"/>
          </p:cNvSpPr>
          <p:nvPr>
            <p:ph idx="1"/>
          </p:nvPr>
        </p:nvSpPr>
        <p:spPr>
          <a:xfrm>
            <a:off x="407988" y="1406427"/>
            <a:ext cx="11376024" cy="4254821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High-harmonic-rf-system needs a frequency of 1.5 GHz, the 500 MHz BESSY-HOM-damped cavity was scaled down by a factor of 3.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Simply downscaling is extremely expensive and mechanically not an easy task. Cavity cooling is very complex (follow-up costs for the water pipes, diagnostics, installation, etc.).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Scaling of Longitudinal loss factor: k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~ f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Scaling of Transversal loss factor: k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ꓕ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~ f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Increased HOM damping capabilities for the High-harmonic-rf-system would be desirable!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That is why we have started to look for other cavity concepts, which have to fulfil the following requirements:</a:t>
            </a:r>
          </a:p>
          <a:p>
            <a:pPr marL="342900" lvl="0" indent="-342900">
              <a:buFont typeface="+mj-lt"/>
              <a:buAutoNum type="arabicParenR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The concept has to be mechanically very simple</a:t>
            </a:r>
            <a:endParaRPr lang="de-DE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arenR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The HOM-damping capabilities must be more effective compared to the BESSY-cavity</a:t>
            </a:r>
            <a:endParaRPr lang="de-DE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Single Mode Structures as an Alternative for the PETRA IV High Harmonics RF System, Hülsmann Peter, October 12.2022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AF50893-7C9A-4721-973D-85550B7608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360" y="332656"/>
            <a:ext cx="2520000" cy="91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931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2.1 What is a single mode structure</a:t>
            </a:r>
          </a:p>
        </p:txBody>
      </p:sp>
      <p:sp>
        <p:nvSpPr>
          <p:cNvPr id="8" name="Textplatzhalter 7"/>
          <p:cNvSpPr>
            <a:spLocks noGrp="1"/>
          </p:cNvSpPr>
          <p:nvPr>
            <p:ph idx="1"/>
          </p:nvPr>
        </p:nvSpPr>
        <p:spPr>
          <a:xfrm>
            <a:off x="407988" y="1412776"/>
            <a:ext cx="11232628" cy="4104456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General characteristics of ordinary accelerator structures</a:t>
            </a:r>
            <a:endParaRPr lang="de-DE" sz="2000" b="1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Accelerator structures are usually designed so that it is possible to use an rf source to excite a field formation suitable for accelerating charged particles.</a:t>
            </a:r>
          </a:p>
          <a:p>
            <a:r>
              <a:rPr lang="en-US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But also other field formations with higher frequencies could be excited</a:t>
            </a:r>
          </a:p>
          <a:p>
            <a:r>
              <a:rPr lang="en-US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These field formations are capable of disrupting the acceleration process, decreasing beam quality and, in the worst case, leading to beam blow-up</a:t>
            </a:r>
          </a:p>
          <a:p>
            <a:pPr marL="0" indent="0">
              <a:buNone/>
            </a:pPr>
            <a:r>
              <a:rPr lang="en-US" sz="20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The basic idea of a “single mode structure”</a:t>
            </a:r>
            <a:endParaRPr lang="en-US" sz="2000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The single-mode accelerating structure is designed so that all modes except the wanted mode leave the cavity in the direction of an rf absorber</a:t>
            </a:r>
          </a:p>
          <a:p>
            <a:r>
              <a:rPr lang="en-US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If this is successful, you have a "single mode structure“ (the name was created, as far as I know, by M. </a:t>
            </a:r>
            <a:r>
              <a:rPr lang="en-US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Tigner</a:t>
            </a:r>
            <a:r>
              <a:rPr lang="en-US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[1])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Single Mode Structures as an Alternative for the PETRA IV High Harmonics RF System, Hülsmann Peter, October 12.2022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D1D510B-8C19-4590-99BD-82F0F4C145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360" y="332656"/>
            <a:ext cx="2520000" cy="91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6502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7488212" cy="451098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2.2 First Proposal of a “single mode structure”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Single Mode Structures as an Alternative for the PETRA IV High Harmonics RF System, Hülsmann Peter, October 12.2022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407988" y="5383732"/>
            <a:ext cx="11160619" cy="1016646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Fig. 8: </a:t>
            </a:r>
            <a:r>
              <a:rPr lang="en-US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of the first proposals of a so called “single mode structure” [1]</a:t>
            </a:r>
          </a:p>
          <a:p>
            <a:pPr marL="0" indent="0">
              <a:buNone/>
            </a:pPr>
            <a:r>
              <a:rPr lang="en-US" sz="1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Picture: R. Klein: “</a:t>
            </a:r>
            <a:r>
              <a:rPr lang="en-US" sz="1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Messung</a:t>
            </a:r>
            <a:r>
              <a:rPr lang="en-US" sz="1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der </a:t>
            </a:r>
            <a:r>
              <a:rPr lang="en-US" sz="1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Shuntimpedanz</a:t>
            </a:r>
            <a:r>
              <a:rPr lang="en-US" sz="1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und </a:t>
            </a:r>
            <a:r>
              <a:rPr lang="en-US" sz="1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Feldassymmetrie</a:t>
            </a:r>
            <a:r>
              <a:rPr lang="en-US" sz="1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von </a:t>
            </a:r>
            <a:r>
              <a:rPr lang="en-US" sz="1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Beschleunigerresonatoren</a:t>
            </a:r>
            <a:r>
              <a:rPr lang="en-US" sz="1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Diploma Thesis, </a:t>
            </a:r>
            <a:r>
              <a:rPr lang="en-US" sz="1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Institut</a:t>
            </a:r>
            <a:r>
              <a:rPr lang="en-US" sz="1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für</a:t>
            </a:r>
            <a:r>
              <a:rPr lang="en-US" sz="1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Kernphysik</a:t>
            </a:r>
            <a:r>
              <a:rPr lang="en-US" sz="1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der Johannes Gutenberg Universität Mainz, 1981, KPH 21/81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FC4EC04E-E14C-4F3A-A2F2-CE1857D2163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78" y="800709"/>
            <a:ext cx="10042053" cy="4402601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6D65228-24BE-AD57-2916-B7A45FC05232}"/>
              </a:ext>
            </a:extLst>
          </p:cNvPr>
          <p:cNvSpPr txBox="1"/>
          <p:nvPr/>
        </p:nvSpPr>
        <p:spPr>
          <a:xfrm>
            <a:off x="3143672" y="4509120"/>
            <a:ext cx="180325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Accelerator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cavities</a:t>
            </a: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A7F92E2-6293-3637-94FB-E14E13AA77FF}"/>
              </a:ext>
            </a:extLst>
          </p:cNvPr>
          <p:cNvSpPr txBox="1"/>
          <p:nvPr/>
        </p:nvSpPr>
        <p:spPr>
          <a:xfrm>
            <a:off x="7248128" y="3933056"/>
            <a:ext cx="140615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Coupling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holes</a:t>
            </a: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A9F4E9B-4CC8-D150-6714-74069F6CE41F}"/>
              </a:ext>
            </a:extLst>
          </p:cNvPr>
          <p:cNvSpPr txBox="1"/>
          <p:nvPr/>
        </p:nvSpPr>
        <p:spPr>
          <a:xfrm>
            <a:off x="7896200" y="3504291"/>
            <a:ext cx="15376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Beam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axis</a:t>
            </a: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DD06C9A-90CC-2303-45B9-FC535D26B961}"/>
              </a:ext>
            </a:extLst>
          </p:cNvPr>
          <p:cNvSpPr txBox="1"/>
          <p:nvPr/>
        </p:nvSpPr>
        <p:spPr>
          <a:xfrm>
            <a:off x="9828086" y="2585917"/>
            <a:ext cx="81464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RF-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load</a:t>
            </a: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248E514-43D1-4CBC-15E2-2D23CA949683}"/>
              </a:ext>
            </a:extLst>
          </p:cNvPr>
          <p:cNvSpPr txBox="1"/>
          <p:nvPr/>
        </p:nvSpPr>
        <p:spPr>
          <a:xfrm>
            <a:off x="8760296" y="1700808"/>
            <a:ext cx="189904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600" b="1" dirty="0">
                <a:latin typeface="Symbol" panose="05050102010706020507" pitchFamily="18" charset="2"/>
                <a:cs typeface="Calibri" panose="020F0502020204030204" pitchFamily="34" charset="0"/>
              </a:rPr>
              <a:t>l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/2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Operating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frequency</a:t>
            </a: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DBA55C0-70D0-B32F-AA02-1D962D4DC492}"/>
              </a:ext>
            </a:extLst>
          </p:cNvPr>
          <p:cNvSpPr txBox="1"/>
          <p:nvPr/>
        </p:nvSpPr>
        <p:spPr>
          <a:xfrm>
            <a:off x="1055440" y="1485413"/>
            <a:ext cx="171809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Coaxial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feeder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line</a:t>
            </a: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3E1E878-9865-4C5E-BBEF-8E47770A0F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360" y="332656"/>
            <a:ext cx="2520000" cy="91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5110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8928372" cy="451098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3.1 The choke mode cavity created by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Tsumoru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Shintake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Single Mode Structures as an Alternative for the PETRA IV High Harmonics RF System, Hülsmann Peter, October 12.2022</a:t>
            </a:r>
            <a:endParaRPr lang="en-US" dirty="0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65A516A7-3E9D-4B65-92CD-BA376A504D1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0" y="1063934"/>
            <a:ext cx="3489354" cy="4251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B0CFFA2F-AF27-4421-8C9C-FEDED6B9C03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252" y="946685"/>
            <a:ext cx="3022124" cy="425165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Rechteck 22">
            <a:extLst>
              <a:ext uri="{FF2B5EF4-FFF2-40B4-BE49-F238E27FC236}">
                <a16:creationId xmlns:a16="http://schemas.microsoft.com/office/drawing/2014/main" id="{FC0E8750-860E-4B12-8B4E-4A3A1BAF1AF5}"/>
              </a:ext>
            </a:extLst>
          </p:cNvPr>
          <p:cNvSpPr/>
          <p:nvPr/>
        </p:nvSpPr>
        <p:spPr>
          <a:xfrm>
            <a:off x="263352" y="5394245"/>
            <a:ext cx="43204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Fig. 9: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cut view through the “choke mode cavity”. The cavity is azimuthally symmetric. (Picture: T.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Shintake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[2])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72E6BA07-0CDA-4B04-BAE4-F599D0EA2BC4}"/>
              </a:ext>
            </a:extLst>
          </p:cNvPr>
          <p:cNvSpPr/>
          <p:nvPr/>
        </p:nvSpPr>
        <p:spPr>
          <a:xfrm>
            <a:off x="5951984" y="5366439"/>
            <a:ext cx="58320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Fig. 10: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TM</a:t>
            </a:r>
            <a:r>
              <a:rPr lang="en-US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010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mode is rejected by the choke. Due to the distance of </a:t>
            </a:r>
            <a:r>
              <a:rPr lang="en-US" b="1" dirty="0">
                <a:latin typeface="Symbol" panose="05050102010706020507" pitchFamily="18" charset="2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/2 between the short circuit of the choke and the annular output of the cavity, the TM</a:t>
            </a:r>
            <a:r>
              <a:rPr lang="en-US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010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mode "sees" a short circuit.(Picture: T.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Shintake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[2])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6987246-E1C6-4239-97BA-FF5FE2BA47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360" y="332656"/>
            <a:ext cx="2520000" cy="91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609568"/>
      </p:ext>
    </p:extLst>
  </p:cSld>
  <p:clrMapOvr>
    <a:masterClrMapping/>
  </p:clrMapOvr>
</p:sld>
</file>

<file path=ppt/theme/theme1.xml><?xml version="1.0" encoding="utf-8"?>
<a:theme xmlns:a="http://schemas.openxmlformats.org/drawingml/2006/main" name="DESY">
  <a:themeElements>
    <a:clrScheme name="DESY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:thm15="http://schemas.microsoft.com/office/thememl/2012/main" name="Präsentation10" id="{2B0CCFEF-3092-0942-8FFD-946A8089C971}" vid="{71341955-5B0B-6345-98C1-5CB085C5AEBD}"/>
    </a:ext>
  </a:extLst>
</a:theme>
</file>

<file path=ppt/theme/theme2.xml><?xml version="1.0" encoding="utf-8"?>
<a:theme xmlns:a="http://schemas.openxmlformats.org/drawingml/2006/main" name="1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SY_PowerPoint_16x9_en">
  <a:themeElements>
    <a:clrScheme name="DESY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:thm15="http://schemas.microsoft.com/office/thememl/2012/main" name="Präsentation10" id="{2B0CCFEF-3092-0942-8FFD-946A8089C971}" vid="{71341955-5B0B-6345-98C1-5CB085C5AEBD}"/>
    </a:ext>
  </a:extLst>
</a:theme>
</file>

<file path=ppt/theme/theme5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DESY_PowerPoint_16x9_en</Template>
  <TotalTime>0</TotalTime>
  <Words>2951</Words>
  <Application>Microsoft Office PowerPoint</Application>
  <PresentationFormat>Breitbild</PresentationFormat>
  <Paragraphs>474</Paragraphs>
  <Slides>27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27</vt:i4>
      </vt:variant>
    </vt:vector>
  </HeadingPairs>
  <TitlesOfParts>
    <vt:vector size="37" baseType="lpstr">
      <vt:lpstr>Arial</vt:lpstr>
      <vt:lpstr>Calibri</vt:lpstr>
      <vt:lpstr>Calibri Light</vt:lpstr>
      <vt:lpstr>Cambria Math</vt:lpstr>
      <vt:lpstr>Comic Sans MS</vt:lpstr>
      <vt:lpstr>Symbol</vt:lpstr>
      <vt:lpstr>DESY</vt:lpstr>
      <vt:lpstr>1_Benutzerdefiniertes Design</vt:lpstr>
      <vt:lpstr>Benutzerdefiniertes Design</vt:lpstr>
      <vt:lpstr>DESY_PowerPoint_16x9_en</vt:lpstr>
      <vt:lpstr>PETRA-IV</vt:lpstr>
      <vt:lpstr>Content</vt:lpstr>
      <vt:lpstr>1.1 The 1/3 small sister of the 500 MHz HOM damped cavity</vt:lpstr>
      <vt:lpstr>1.2 The basic problem of this kind of cavities </vt:lpstr>
      <vt:lpstr>1.3 The basic problem of this kind of cavities</vt:lpstr>
      <vt:lpstr>1.4 Motivation for searching an alternative structure</vt:lpstr>
      <vt:lpstr>2.1 What is a single mode structure</vt:lpstr>
      <vt:lpstr>2.2 First Proposal of a “single mode structure”</vt:lpstr>
      <vt:lpstr>3.1 The choke mode cavity created by Tsumoru Shintake  </vt:lpstr>
      <vt:lpstr>PowerPoint-Präsentation</vt:lpstr>
      <vt:lpstr>3.3 High power coupler for the choke mode cavity</vt:lpstr>
      <vt:lpstr>3.4 HOM-Damping Capabilities with one SiC-Ring</vt:lpstr>
      <vt:lpstr>PowerPoint-Präsentation</vt:lpstr>
      <vt:lpstr>PowerPoint-Präsentation</vt:lpstr>
      <vt:lpstr>PowerPoint-Präsentation</vt:lpstr>
      <vt:lpstr>PowerPoint-Präsentation</vt:lpstr>
      <vt:lpstr>4.1 Cavity, designed by H. Herminghaus (University of Mainz)</vt:lpstr>
      <vt:lpstr>4.2 Cavity created by H. Herminghaus</vt:lpstr>
      <vt:lpstr>4.3 Alternative: The „Herminghaus" Single Mode Structure</vt:lpstr>
      <vt:lpstr>PowerPoint-Präsentation</vt:lpstr>
      <vt:lpstr>Thank you</vt:lpstr>
      <vt:lpstr>PowerPoint-Präsentation</vt:lpstr>
      <vt:lpstr>1. The 500 MHz PETRA IV cavity</vt:lpstr>
      <vt:lpstr>PowerPoint-Präsentation</vt:lpstr>
      <vt:lpstr>4. Cavity designed by H. Herminghaus, a copper model</vt:lpstr>
      <vt:lpstr>4. Optimizing tuning and coupling</vt:lpstr>
      <vt:lpstr>6.2 Damper: SiC-ring-analysis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Huelsmann, Peter</dc:creator>
  <cp:lastModifiedBy>Dr. Peter Hülsmann</cp:lastModifiedBy>
  <cp:revision>135</cp:revision>
  <cp:lastPrinted>2022-10-06T12:49:22Z</cp:lastPrinted>
  <dcterms:created xsi:type="dcterms:W3CDTF">2021-11-02T08:17:56Z</dcterms:created>
  <dcterms:modified xsi:type="dcterms:W3CDTF">2022-10-10T19:42:10Z</dcterms:modified>
</cp:coreProperties>
</file>