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1000" r:id="rId2"/>
    <p:sldId id="1001" r:id="rId3"/>
    <p:sldId id="1002" r:id="rId4"/>
    <p:sldId id="1003" r:id="rId5"/>
    <p:sldId id="1021" r:id="rId6"/>
    <p:sldId id="1004" r:id="rId7"/>
    <p:sldId id="269" r:id="rId8"/>
    <p:sldId id="1005" r:id="rId9"/>
    <p:sldId id="1006" r:id="rId10"/>
    <p:sldId id="1007" r:id="rId11"/>
    <p:sldId id="1022" r:id="rId12"/>
    <p:sldId id="1008" r:id="rId13"/>
    <p:sldId id="1009" r:id="rId14"/>
    <p:sldId id="1010" r:id="rId15"/>
    <p:sldId id="1011" r:id="rId16"/>
    <p:sldId id="1012" r:id="rId17"/>
    <p:sldId id="1013" r:id="rId18"/>
    <p:sldId id="1014" r:id="rId19"/>
    <p:sldId id="1015" r:id="rId20"/>
    <p:sldId id="1018" r:id="rId21"/>
    <p:sldId id="1016" r:id="rId22"/>
    <p:sldId id="999" r:id="rId23"/>
    <p:sldId id="258" r:id="rId24"/>
    <p:sldId id="1019" r:id="rId25"/>
    <p:sldId id="1020" r:id="rId26"/>
    <p:sldId id="1017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68"/>
    <p:restoredTop sz="94694"/>
  </p:normalViewPr>
  <p:slideViewPr>
    <p:cSldViewPr snapToGrid="0" snapToObjects="1" showGuides="1">
      <p:cViewPr varScale="1">
        <p:scale>
          <a:sx n="67" d="100"/>
          <a:sy n="67" d="100"/>
        </p:scale>
        <p:origin x="8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9B6BFF68-DC21-475E-98A8-8D51BF2F56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47034" y="6583363"/>
            <a:ext cx="3449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fld id="{C25F018E-331F-414F-B88A-F5D74E51130C}" type="slidenum">
              <a:rPr lang="en-GB" sz="1200" b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GB" sz="1200" b="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41F07EF-047E-4EBE-9313-EBFA403B3A51}"/>
              </a:ext>
            </a:extLst>
          </p:cNvPr>
          <p:cNvSpPr txBox="1"/>
          <p:nvPr userDrawn="1"/>
        </p:nvSpPr>
        <p:spPr>
          <a:xfrm>
            <a:off x="-3264" y="6579135"/>
            <a:ext cx="5934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b="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A. Jankowiak et al., HZB´s Accelerator Division – Scientific Highlights &amp; Outlook, HZB Scientific Retreat 2022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9A28236-7294-478D-AA83-3A357AEB6F4B}"/>
              </a:ext>
            </a:extLst>
          </p:cNvPr>
          <p:cNvGrpSpPr/>
          <p:nvPr userDrawn="1"/>
        </p:nvGrpSpPr>
        <p:grpSpPr>
          <a:xfrm>
            <a:off x="439927" y="0"/>
            <a:ext cx="1727600" cy="139200"/>
            <a:chOff x="577850" y="5768975"/>
            <a:chExt cx="1295700" cy="10440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CD362B7-B239-4481-A01A-8BF92AB08AB0}"/>
                </a:ext>
              </a:extLst>
            </p:cNvPr>
            <p:cNvSpPr/>
            <p:nvPr userDrawn="1"/>
          </p:nvSpPr>
          <p:spPr>
            <a:xfrm>
              <a:off x="577850" y="5768975"/>
              <a:ext cx="432000" cy="104400"/>
            </a:xfrm>
            <a:prstGeom prst="rect">
              <a:avLst/>
            </a:prstGeom>
            <a:solidFill>
              <a:srgbClr val="00518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BBF232B-333F-48D2-85E1-9393134DB721}"/>
                </a:ext>
              </a:extLst>
            </p:cNvPr>
            <p:cNvSpPr/>
            <p:nvPr userDrawn="1"/>
          </p:nvSpPr>
          <p:spPr>
            <a:xfrm>
              <a:off x="1009850" y="5768975"/>
              <a:ext cx="432000" cy="104400"/>
            </a:xfrm>
            <a:prstGeom prst="rect">
              <a:avLst/>
            </a:prstGeom>
            <a:solidFill>
              <a:srgbClr val="6CAB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AA5DF69-A5AC-41A0-9573-D525BEE5D678}"/>
                </a:ext>
              </a:extLst>
            </p:cNvPr>
            <p:cNvSpPr/>
            <p:nvPr userDrawn="1"/>
          </p:nvSpPr>
          <p:spPr>
            <a:xfrm>
              <a:off x="1441550" y="5768975"/>
              <a:ext cx="432000" cy="104400"/>
            </a:xfrm>
            <a:prstGeom prst="rect">
              <a:avLst/>
            </a:prstGeom>
            <a:solidFill>
              <a:srgbClr val="BCD2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BCD2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60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  <p:sldLayoutId id="2147483675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0.png"/><Relationship Id="rId5" Type="http://schemas.openxmlformats.org/officeDocument/2006/relationships/image" Target="../media/image18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313DD-0C52-4E84-9078-ACADA59F09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The VSR Demo Project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81074-65B7-42FC-A09B-E64ABD4E84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Helmholtz Zentrum Berlin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27059-AB4B-490E-85DC-B877DA540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Adolfo Velez Saiz</a:t>
            </a:r>
          </a:p>
          <a:p>
            <a:r>
              <a:rPr lang="de-DE" dirty="0"/>
              <a:t>12.10.2022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97365-E20E-4239-AAC2-BA938F2AFD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HarmonLIP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1EC90B-0C97-4EB7-BB27-10629B01C7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MAXIV, Lund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36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53D8E3C0-B847-430B-A16E-7EC4900B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58" y="4318428"/>
            <a:ext cx="3870734" cy="250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9C058C-4BD8-476D-AE94-944011DF987E}"/>
              </a:ext>
            </a:extLst>
          </p:cNvPr>
          <p:cNvSpPr txBox="1"/>
          <p:nvPr/>
        </p:nvSpPr>
        <p:spPr>
          <a:xfrm>
            <a:off x="191550" y="1968329"/>
            <a:ext cx="4695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Enlarged beam-tubes (as used by bERLinPro)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9D268-B804-4D01-A6A9-875BF2F144AB}"/>
              </a:ext>
            </a:extLst>
          </p:cNvPr>
          <p:cNvSpPr/>
          <p:nvPr/>
        </p:nvSpPr>
        <p:spPr bwMode="auto">
          <a:xfrm>
            <a:off x="150520" y="5783580"/>
            <a:ext cx="3956660" cy="14287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2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9" name="Abgerundetes Rechteck 57">
            <a:extLst>
              <a:ext uri="{FF2B5EF4-FFF2-40B4-BE49-F238E27FC236}">
                <a16:creationId xmlns:a16="http://schemas.microsoft.com/office/drawing/2014/main" id="{780BAB21-66A0-4629-B969-BFE801D9286D}"/>
              </a:ext>
            </a:extLst>
          </p:cNvPr>
          <p:cNvSpPr/>
          <p:nvPr/>
        </p:nvSpPr>
        <p:spPr>
          <a:xfrm>
            <a:off x="45251" y="1332690"/>
            <a:ext cx="3405383" cy="25918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e-DE" sz="20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5e4 </a:t>
            </a:r>
            <a:r>
              <a:rPr lang="el-GR" sz="20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Ω</a:t>
            </a:r>
            <a:r>
              <a:rPr lang="de-DE" sz="20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, long. modes</a:t>
            </a:r>
          </a:p>
          <a:p>
            <a:pPr lvl="1"/>
            <a:r>
              <a:rPr lang="de-DE" sz="20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1e7 </a:t>
            </a:r>
            <a:r>
              <a:rPr lang="el-GR" sz="20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Ω</a:t>
            </a:r>
            <a:r>
              <a:rPr lang="de-DE" sz="20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/m, trans. modes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EFDE10-03B7-4842-8C3C-80EA82EE3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40" y="4947065"/>
            <a:ext cx="770939" cy="57260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FBED7A-922A-4D7D-BF31-FEE3F1B11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39" y="5643762"/>
            <a:ext cx="775616" cy="56538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2BDDE11-57E4-4B3A-B4FE-2B462410C462}"/>
              </a:ext>
            </a:extLst>
          </p:cNvPr>
          <p:cNvSpPr/>
          <p:nvPr/>
        </p:nvSpPr>
        <p:spPr bwMode="auto">
          <a:xfrm>
            <a:off x="4221643" y="4895026"/>
            <a:ext cx="34289" cy="42851"/>
          </a:xfrm>
          <a:prstGeom prst="ellipse">
            <a:avLst/>
          </a:prstGeom>
          <a:ln>
            <a:headEnd type="none" w="med" len="med"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200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1F8455-09AF-4F8D-8C2C-481490D3A972}"/>
              </a:ext>
            </a:extLst>
          </p:cNvPr>
          <p:cNvSpPr/>
          <p:nvPr/>
        </p:nvSpPr>
        <p:spPr bwMode="auto">
          <a:xfrm>
            <a:off x="4221642" y="5556513"/>
            <a:ext cx="34289" cy="42851"/>
          </a:xfrm>
          <a:prstGeom prst="ellipse">
            <a:avLst/>
          </a:prstGeom>
          <a:ln>
            <a:headEnd type="none" w="med" len="med"/>
            <a:tailEnd type="triangl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200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3E2940-4EFD-4AE8-8408-81B889C8D267}"/>
              </a:ext>
            </a:extLst>
          </p:cNvPr>
          <p:cNvSpPr txBox="1"/>
          <p:nvPr/>
        </p:nvSpPr>
        <p:spPr>
          <a:xfrm>
            <a:off x="158914" y="2430615"/>
            <a:ext cx="4735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Batang" panose="02030600000101010101" pitchFamily="18" charset="-127"/>
                <a:ea typeface="Batang" panose="02030600000101010101" pitchFamily="18" charset="-127"/>
              </a:rPr>
              <a:t>Beam pipe cut off is reduced (2.4 GHz to 1.7GHz)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8270C4-8844-4BAB-A06C-F535D48B3CC4}"/>
              </a:ext>
            </a:extLst>
          </p:cNvPr>
          <p:cNvSpPr txBox="1"/>
          <p:nvPr/>
        </p:nvSpPr>
        <p:spPr>
          <a:xfrm>
            <a:off x="6930165" y="614735"/>
            <a:ext cx="360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Modified WG </a:t>
            </a:r>
            <a:r>
              <a:rPr lang="de-DE" sz="16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aspect</a:t>
            </a:r>
            <a:r>
              <a:rPr lang="de-DE" sz="20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ratio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539FB3-F7A0-4A7D-8CFB-EFA27432AF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777" y="1854054"/>
            <a:ext cx="1701911" cy="192689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240225-E871-42C6-A66D-3713973B3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457" y="1850409"/>
            <a:ext cx="1129416" cy="191310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4DF210-BC84-4833-B83B-65360C72FA57}"/>
              </a:ext>
            </a:extLst>
          </p:cNvPr>
          <p:cNvSpPr txBox="1"/>
          <p:nvPr/>
        </p:nvSpPr>
        <p:spPr>
          <a:xfrm>
            <a:off x="7151818" y="7216416"/>
            <a:ext cx="14706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825" b="0" i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 = 2.755 GHz  </a:t>
            </a:r>
            <a:r>
              <a:rPr lang="de-DE" sz="825" i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TM Dipole</a:t>
            </a:r>
            <a:endParaRPr lang="de-DE" sz="900" i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CC016D-CA2B-47B9-A755-241D81FC6966}"/>
              </a:ext>
            </a:extLst>
          </p:cNvPr>
          <p:cNvSpPr txBox="1"/>
          <p:nvPr/>
        </p:nvSpPr>
        <p:spPr>
          <a:xfrm>
            <a:off x="4208370" y="5054478"/>
            <a:ext cx="67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" b="0" i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A.Velez et al</a:t>
            </a:r>
            <a:r>
              <a:rPr lang="de-DE" sz="6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 WEPMA013 </a:t>
            </a:r>
          </a:p>
          <a:p>
            <a:pPr algn="ctr"/>
            <a:r>
              <a:rPr lang="de-DE" sz="6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IPAC15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AC57ED-B416-4C20-BB11-A487BA2CB0CE}"/>
              </a:ext>
            </a:extLst>
          </p:cNvPr>
          <p:cNvSpPr txBox="1"/>
          <p:nvPr/>
        </p:nvSpPr>
        <p:spPr>
          <a:xfrm>
            <a:off x="4187432" y="5753331"/>
            <a:ext cx="760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" b="0" i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A.Velez</a:t>
            </a:r>
            <a:r>
              <a:rPr lang="de-DE" sz="6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de-DE" sz="600" b="0" i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et a</a:t>
            </a:r>
            <a:r>
              <a:rPr lang="de-DE" sz="6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l. MOPP071, LINAC‘14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396E932-8859-42E4-9731-176A9E3A00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12" y="5643760"/>
            <a:ext cx="702176" cy="5653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A20D3F-7DFF-4F92-AF68-DDAA593005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12" y="4947066"/>
            <a:ext cx="702176" cy="56107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68A2AF90-7027-40AD-99A6-1FC0C52D1EBB}"/>
              </a:ext>
            </a:extLst>
          </p:cNvPr>
          <p:cNvSpPr/>
          <p:nvPr/>
        </p:nvSpPr>
        <p:spPr bwMode="auto">
          <a:xfrm>
            <a:off x="4798435" y="5572679"/>
            <a:ext cx="34289" cy="43474"/>
          </a:xfrm>
          <a:prstGeom prst="ellipse">
            <a:avLst/>
          </a:prstGeom>
          <a:ln>
            <a:headEnd type="none" w="med" len="med"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200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00705F9-192E-45F1-BECB-49F257C56695}"/>
              </a:ext>
            </a:extLst>
          </p:cNvPr>
          <p:cNvSpPr/>
          <p:nvPr/>
        </p:nvSpPr>
        <p:spPr bwMode="auto">
          <a:xfrm>
            <a:off x="4798435" y="4894403"/>
            <a:ext cx="34289" cy="43474"/>
          </a:xfrm>
          <a:prstGeom prst="ellipse">
            <a:avLst/>
          </a:prstGeom>
          <a:ln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200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7" name="Right Arrow 460">
            <a:extLst>
              <a:ext uri="{FF2B5EF4-FFF2-40B4-BE49-F238E27FC236}">
                <a16:creationId xmlns:a16="http://schemas.microsoft.com/office/drawing/2014/main" id="{2123A702-D5DE-4E0A-83B6-E6E58242C61E}"/>
              </a:ext>
            </a:extLst>
          </p:cNvPr>
          <p:cNvSpPr/>
          <p:nvPr/>
        </p:nvSpPr>
        <p:spPr bwMode="auto">
          <a:xfrm rot="5400000">
            <a:off x="3024583" y="3901410"/>
            <a:ext cx="462900" cy="286212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2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7121A954-3E69-4EC8-BF9F-716F79590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" y="4458585"/>
            <a:ext cx="3177599" cy="19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CB8F7B3C-45F8-4C48-85BB-C39DAD63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62" y="3813059"/>
            <a:ext cx="1459355" cy="39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A3BEAF-43D7-4C77-8F59-EB43B144310E}"/>
              </a:ext>
            </a:extLst>
          </p:cNvPr>
          <p:cNvSpPr txBox="1"/>
          <p:nvPr/>
        </p:nvSpPr>
        <p:spPr>
          <a:xfrm>
            <a:off x="7624233" y="3923000"/>
            <a:ext cx="3481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Batang" panose="02030600000101010101" pitchFamily="18" charset="-127"/>
                <a:ea typeface="Batang" panose="02030600000101010101" pitchFamily="18" charset="-127"/>
              </a:rPr>
              <a:t>Standard WG to extended WG</a:t>
            </a:r>
          </a:p>
          <a:p>
            <a:r>
              <a:rPr lang="de-DE" sz="1050" dirty="0">
                <a:latin typeface="Batang" panose="02030600000101010101" pitchFamily="18" charset="-127"/>
                <a:ea typeface="Batang" panose="02030600000101010101" pitchFamily="18" charset="-127"/>
              </a:rPr>
              <a:t>    H&gt;W/2 (50mm </a:t>
            </a:r>
            <a:r>
              <a:rPr lang="de-DE" sz="1050" dirty="0">
                <a:latin typeface="Batang" panose="02030600000101010101" pitchFamily="18" charset="-127"/>
                <a:ea typeface="Batang" panose="02030600000101010101" pitchFamily="18" charset="-127"/>
                <a:sym typeface="Wingdings" panose="05000000000000000000" pitchFamily="2" charset="2"/>
              </a:rPr>
              <a:t> 60mm)</a:t>
            </a:r>
            <a:endParaRPr lang="de-DE" sz="105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A823B1-C0F0-452D-8BA6-D14DDB53F46A}"/>
              </a:ext>
            </a:extLst>
          </p:cNvPr>
          <p:cNvSpPr txBox="1"/>
          <p:nvPr/>
        </p:nvSpPr>
        <p:spPr>
          <a:xfrm>
            <a:off x="157229" y="2758479"/>
            <a:ext cx="5010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Batang" panose="02030600000101010101" pitchFamily="18" charset="-127"/>
                <a:ea typeface="Batang" panose="02030600000101010101" pitchFamily="18" charset="-127"/>
              </a:rPr>
              <a:t>Coupling to waveguides is enhanced (also propagation through beam pipes)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18468F-5EB7-4E49-B166-EDDA6121D8A6}"/>
              </a:ext>
            </a:extLst>
          </p:cNvPr>
          <p:cNvSpPr txBox="1"/>
          <p:nvPr/>
        </p:nvSpPr>
        <p:spPr>
          <a:xfrm>
            <a:off x="255274" y="3249128"/>
            <a:ext cx="4577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Batang" panose="02030600000101010101" pitchFamily="18" charset="-127"/>
                <a:ea typeface="Batang" panose="02030600000101010101" pitchFamily="18" charset="-127"/>
              </a:rPr>
              <a:t>Some mode bands such as TE</a:t>
            </a:r>
            <a:r>
              <a:rPr lang="de-DE" sz="1400" baseline="-25000" dirty="0">
                <a:latin typeface="Batang" panose="02030600000101010101" pitchFamily="18" charset="-127"/>
                <a:ea typeface="Batang" panose="02030600000101010101" pitchFamily="18" charset="-127"/>
              </a:rPr>
              <a:t>011</a:t>
            </a:r>
            <a:r>
              <a:rPr lang="de-DE" sz="1400" dirty="0">
                <a:latin typeface="Batang" panose="02030600000101010101" pitchFamily="18" charset="-127"/>
                <a:ea typeface="Batang" panose="02030600000101010101" pitchFamily="18" charset="-127"/>
              </a:rPr>
              <a:t> are not affected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BB2259-7AD2-4BF5-867A-ED67F49ECE3C}"/>
              </a:ext>
            </a:extLst>
          </p:cNvPr>
          <p:cNvSpPr txBox="1"/>
          <p:nvPr/>
        </p:nvSpPr>
        <p:spPr>
          <a:xfrm>
            <a:off x="5142642" y="1256490"/>
            <a:ext cx="3967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Batang" panose="02030600000101010101" pitchFamily="18" charset="-127"/>
                <a:ea typeface="Batang" panose="02030600000101010101" pitchFamily="18" charset="-127"/>
              </a:rPr>
              <a:t>Propagation in WG is defined by orientation of 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528CDC-2805-4E83-824B-BC73C17AB5B1}"/>
              </a:ext>
            </a:extLst>
          </p:cNvPr>
          <p:cNvSpPr txBox="1"/>
          <p:nvPr/>
        </p:nvSpPr>
        <p:spPr>
          <a:xfrm>
            <a:off x="5142642" y="1454305"/>
            <a:ext cx="30315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Batang" panose="02030600000101010101" pitchFamily="18" charset="-127"/>
                <a:ea typeface="Batang" panose="02030600000101010101" pitchFamily="18" charset="-127"/>
              </a:rPr>
              <a:t>Same cavity modes result into ortogonal orientations Inside WGs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7B2C1C-7EFA-4BA7-93BA-EDC598F9B3B5}"/>
              </a:ext>
            </a:extLst>
          </p:cNvPr>
          <p:cNvCxnSpPr>
            <a:cxnSpLocks/>
          </p:cNvCxnSpPr>
          <p:nvPr/>
        </p:nvCxnSpPr>
        <p:spPr bwMode="auto">
          <a:xfrm>
            <a:off x="5209082" y="1005304"/>
            <a:ext cx="6408295" cy="0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5C9909-D4BE-4106-B489-F7596EB4FBF6}"/>
              </a:ext>
            </a:extLst>
          </p:cNvPr>
          <p:cNvCxnSpPr>
            <a:cxnSpLocks/>
          </p:cNvCxnSpPr>
          <p:nvPr/>
        </p:nvCxnSpPr>
        <p:spPr bwMode="auto">
          <a:xfrm>
            <a:off x="140995" y="2313394"/>
            <a:ext cx="4657440" cy="0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758B904-BF1F-4B3E-9B19-9E4D0A61ED57}"/>
              </a:ext>
            </a:extLst>
          </p:cNvPr>
          <p:cNvSpPr/>
          <p:nvPr/>
        </p:nvSpPr>
        <p:spPr bwMode="auto">
          <a:xfrm>
            <a:off x="87630" y="6583680"/>
            <a:ext cx="3832860" cy="2286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00589C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B41C6F-9953-4341-8113-7D357C28D8F7}"/>
              </a:ext>
            </a:extLst>
          </p:cNvPr>
          <p:cNvSpPr txBox="1"/>
          <p:nvPr/>
        </p:nvSpPr>
        <p:spPr>
          <a:xfrm>
            <a:off x="140995" y="666750"/>
            <a:ext cx="3608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Impedance Budget (R/Q*Q)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F54574-70A4-4AA8-A4D9-A15E03AC41B1}"/>
              </a:ext>
            </a:extLst>
          </p:cNvPr>
          <p:cNvSpPr/>
          <p:nvPr/>
        </p:nvSpPr>
        <p:spPr bwMode="auto">
          <a:xfrm>
            <a:off x="419100" y="1123530"/>
            <a:ext cx="3031535" cy="683529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00589C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0" name="Right Arrow 4">
            <a:extLst>
              <a:ext uri="{FF2B5EF4-FFF2-40B4-BE49-F238E27FC236}">
                <a16:creationId xmlns:a16="http://schemas.microsoft.com/office/drawing/2014/main" id="{C48E7AF1-2AAE-41AE-8066-9F965E1C3208}"/>
              </a:ext>
            </a:extLst>
          </p:cNvPr>
          <p:cNvSpPr/>
          <p:nvPr/>
        </p:nvSpPr>
        <p:spPr bwMode="auto">
          <a:xfrm>
            <a:off x="4096492" y="1181488"/>
            <a:ext cx="583521" cy="334185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C0B2ABFA-585B-46C5-91B0-189DDCC9DCE4}"/>
              </a:ext>
            </a:extLst>
          </p:cNvPr>
          <p:cNvSpPr txBox="1">
            <a:spLocks/>
          </p:cNvSpPr>
          <p:nvPr/>
        </p:nvSpPr>
        <p:spPr>
          <a:xfrm>
            <a:off x="1801750" y="-60786"/>
            <a:ext cx="6739254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Optimizing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the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cavity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,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impedance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budget</a:t>
            </a:r>
            <a:endParaRPr lang="de-DE" sz="2800" dirty="0">
              <a:solidFill>
                <a:schemeClr val="tx2">
                  <a:alpha val="6987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87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EF802-7B9B-0C59-CDA9-6211692C0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2146300" cy="224546"/>
          </a:xfrm>
        </p:spPr>
        <p:txBody>
          <a:bodyPr>
            <a:normAutofit fontScale="92500"/>
          </a:bodyPr>
          <a:lstStyle/>
          <a:p>
            <a:r>
              <a:rPr lang="en-US" dirty="0"/>
              <a:t>Impedance on multicell cavities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2CE8E-C2AE-38C0-C68B-6398F4AB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4" y="99050"/>
            <a:ext cx="6588949" cy="325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C34AB-361F-33ED-1E90-E9A8AEBCC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091" y="3429000"/>
            <a:ext cx="6428754" cy="332995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459DB71-DB4D-1966-B43C-2597C2EEA77C}"/>
              </a:ext>
            </a:extLst>
          </p:cNvPr>
          <p:cNvSpPr txBox="1">
            <a:spLocks/>
          </p:cNvSpPr>
          <p:nvPr/>
        </p:nvSpPr>
        <p:spPr>
          <a:xfrm rot="16200000">
            <a:off x="-278499" y="3010704"/>
            <a:ext cx="5344514" cy="688618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A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price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is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to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be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paid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when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increasing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total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gradient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ufortunately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811286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92A4F7D-5633-4738-B441-E839708AF520}"/>
              </a:ext>
            </a:extLst>
          </p:cNvPr>
          <p:cNvSpPr txBox="1">
            <a:spLocks/>
          </p:cNvSpPr>
          <p:nvPr/>
        </p:nvSpPr>
        <p:spPr>
          <a:xfrm>
            <a:off x="9061451" y="6393396"/>
            <a:ext cx="2572918" cy="3280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/>
              <a:t>8</a:t>
            </a:r>
            <a:endParaRPr lang="de-DE" alt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169B5-C996-4904-8E13-3A57BD156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05" y="419725"/>
            <a:ext cx="5423392" cy="2818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ED2847-361C-4305-BE84-31863E78C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33" y="3466527"/>
            <a:ext cx="5488735" cy="2983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CE724-83B1-4FFA-85AF-78882AA2A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4" y="3429000"/>
            <a:ext cx="3397787" cy="2857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20E7D8-62D5-4E11-9C93-3AB9D450FD70}"/>
              </a:ext>
            </a:extLst>
          </p:cNvPr>
          <p:cNvSpPr txBox="1"/>
          <p:nvPr/>
        </p:nvSpPr>
        <p:spPr>
          <a:xfrm>
            <a:off x="933462" y="779489"/>
            <a:ext cx="1563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n-lt"/>
              </a:rPr>
              <a:t>Monopole Band</a:t>
            </a:r>
            <a:endParaRPr lang="de-DE" sz="16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30C3C6D-A0EC-4395-B71F-F91BB8952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037367"/>
              </p:ext>
            </p:extLst>
          </p:nvPr>
        </p:nvGraphicFramePr>
        <p:xfrm>
          <a:off x="933462" y="1189473"/>
          <a:ext cx="3230020" cy="1851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0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453">
                <a:tc>
                  <a:txBody>
                    <a:bodyPr/>
                    <a:lstStyle/>
                    <a:p>
                      <a:endParaRPr lang="de-DE" sz="1400" b="1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Frequency [GHz]</a:t>
                      </a:r>
                      <a:endParaRPr lang="de-DE" sz="1400" b="1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R/Q</a:t>
                      </a:r>
                    </a:p>
                    <a:p>
                      <a:pPr algn="ctr"/>
                      <a:r>
                        <a:rPr lang="en-US" sz="1400" b="1" dirty="0"/>
                        <a:t>[</a:t>
                      </a:r>
                      <a:r>
                        <a:rPr lang="el-GR" sz="1400" b="1" dirty="0"/>
                        <a:t>Ω</a:t>
                      </a:r>
                      <a:r>
                        <a:rPr lang="en-US" sz="1400" b="1" dirty="0"/>
                        <a:t>]</a:t>
                      </a:r>
                      <a:endParaRPr lang="de-DE" sz="1400" b="1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Q</a:t>
                      </a:r>
                      <a:r>
                        <a:rPr lang="en-US" sz="1400" b="1" baseline="-25000" dirty="0" err="1"/>
                        <a:t>ext</a:t>
                      </a:r>
                      <a:endParaRPr lang="de-DE" sz="1400" b="1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 Type</a:t>
                      </a:r>
                      <a:endParaRPr lang="de-DE" sz="1400" b="1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21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</a:t>
                      </a:r>
                      <a:endParaRPr lang="de-DE" sz="1400" b="1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1.49866</a:t>
                      </a:r>
                      <a:endParaRPr lang="de-DE" sz="1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386</a:t>
                      </a:r>
                      <a:endParaRPr lang="de-DE" sz="1400" b="1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5.00∙10</a:t>
                      </a:r>
                      <a:r>
                        <a:rPr lang="en-US" sz="1400" b="1" baseline="30000" dirty="0"/>
                        <a:t>7</a:t>
                      </a:r>
                      <a:endParaRPr lang="de-DE" sz="1400" b="1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/>
                        <a:t>π</a:t>
                      </a:r>
                      <a:endParaRPr lang="de-DE" sz="1400" b="1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21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</a:t>
                      </a:r>
                      <a:endParaRPr lang="de-DE" sz="1400" b="1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1.49134</a:t>
                      </a:r>
                      <a:endParaRPr lang="de-DE" sz="1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0.41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2.98∙10</a:t>
                      </a:r>
                      <a:r>
                        <a:rPr lang="en-US" sz="1400" b="1" baseline="30000" dirty="0"/>
                        <a:t>7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</a:t>
                      </a:r>
                      <a:r>
                        <a:rPr lang="el-GR" sz="1400" b="1" dirty="0"/>
                        <a:t>π</a:t>
                      </a:r>
                      <a:r>
                        <a:rPr lang="en-US" sz="1400" b="1" dirty="0"/>
                        <a:t>/3</a:t>
                      </a:r>
                      <a:endParaRPr lang="de-DE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21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</a:t>
                      </a:r>
                      <a:endParaRPr lang="de-DE" sz="1400" b="1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1.47424</a:t>
                      </a:r>
                      <a:endParaRPr lang="de-DE" sz="1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0.09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4.74∙10</a:t>
                      </a:r>
                      <a:r>
                        <a:rPr lang="en-US" sz="1400" b="1" baseline="30000" dirty="0"/>
                        <a:t>7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/>
                        <a:t>π</a:t>
                      </a:r>
                      <a:r>
                        <a:rPr lang="en-US" sz="1400" b="1" dirty="0"/>
                        <a:t>/2</a:t>
                      </a:r>
                      <a:endParaRPr lang="de-DE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21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</a:t>
                      </a:r>
                      <a:endParaRPr lang="de-DE" sz="1400" b="1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1.45785</a:t>
                      </a:r>
                      <a:endParaRPr lang="de-DE" sz="1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0.05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1.60∙10</a:t>
                      </a:r>
                      <a:r>
                        <a:rPr lang="en-US" sz="1400" b="1" baseline="30000" dirty="0"/>
                        <a:t>8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</a:t>
                      </a:r>
                      <a:r>
                        <a:rPr lang="el-GR" sz="1400" b="1" dirty="0"/>
                        <a:t>π</a:t>
                      </a:r>
                      <a:endParaRPr lang="de-DE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Titel 1">
            <a:extLst>
              <a:ext uri="{FF2B5EF4-FFF2-40B4-BE49-F238E27FC236}">
                <a16:creationId xmlns:a16="http://schemas.microsoft.com/office/drawing/2014/main" id="{F8FFA62E-637A-4F2A-AEAE-F451758175ED}"/>
              </a:ext>
            </a:extLst>
          </p:cNvPr>
          <p:cNvSpPr txBox="1">
            <a:spLocks/>
          </p:cNvSpPr>
          <p:nvPr/>
        </p:nvSpPr>
        <p:spPr>
          <a:xfrm>
            <a:off x="1012302" y="-88602"/>
            <a:ext cx="5344514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Optimizing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the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cavity</a:t>
            </a:r>
            <a:endParaRPr lang="de-DE" sz="2800" dirty="0">
              <a:solidFill>
                <a:schemeClr val="tx2">
                  <a:alpha val="69875"/>
                </a:schemeClr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8CEA128A-6BC7-473A-9877-B4E937FC1445}"/>
              </a:ext>
            </a:extLst>
          </p:cNvPr>
          <p:cNvSpPr txBox="1">
            <a:spLocks/>
          </p:cNvSpPr>
          <p:nvPr/>
        </p:nvSpPr>
        <p:spPr>
          <a:xfrm rot="16200000">
            <a:off x="2838994" y="3122218"/>
            <a:ext cx="5344514" cy="688618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Impedance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budget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below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 </a:t>
            </a:r>
            <a:r>
              <a:rPr lang="de-DE" sz="2800" dirty="0" err="1">
                <a:solidFill>
                  <a:srgbClr val="92D050">
                    <a:alpha val="69875"/>
                  </a:srgbClr>
                </a:solidFill>
              </a:rPr>
              <a:t>threshold</a:t>
            </a:r>
            <a:r>
              <a:rPr lang="de-DE" sz="2800" dirty="0">
                <a:solidFill>
                  <a:srgbClr val="92D050">
                    <a:alpha val="69875"/>
                  </a:srgbClr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327564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04332E-C411-4D84-A427-0E030E9011AD}"/>
                  </a:ext>
                </a:extLst>
              </p:cNvPr>
              <p:cNvSpPr txBox="1"/>
              <p:nvPr/>
            </p:nvSpPr>
            <p:spPr>
              <a:xfrm>
                <a:off x="590286" y="488944"/>
                <a:ext cx="5288916" cy="99354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𝑾</m:t>
                      </m:r>
                      <m:d>
                        <m:d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sub>
                        <m:sup/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𝐜𝐨𝐬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f>
                            <m:f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b="1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m:rPr>
                            <m:brk m:alnAt="7"/>
                          </m:r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de-DE" sz="1600" b="1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m:rPr>
                            <m:brk m:alnAt="7"/>
                          </m:r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de-DE" sz="1600" b="1" dirty="0"/>
                  <a:t>/(c 2 </a:t>
                </a:r>
                <a:r>
                  <a:rPr lang="de-DE" sz="1600" b="1" dirty="0" err="1"/>
                  <a:t>Q</a:t>
                </a:r>
                <a:r>
                  <a:rPr lang="de-DE" sz="1600" b="1" baseline="-25000" dirty="0" err="1"/>
                  <a:t>loaded</a:t>
                </a:r>
                <a:r>
                  <a:rPr lang="de-DE" sz="1600" b="1" dirty="0"/>
                  <a:t>) ,</a:t>
                </a:r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𝑸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16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en-US" sz="16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𝒑𝑪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𝑮𝑯𝒛</m:t>
                            </m:r>
                          </m:e>
                        </m:d>
                      </m:den>
                    </m:f>
                    <m:sSup>
                      <m:sSup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1600" b="1" i="1">
                        <a:latin typeface="Cambria Math" panose="02040503050406030204" pitchFamily="18" charset="0"/>
                      </a:rPr>
                      <m:t>  (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𝑳𝒊𝒏𝒂𝒄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6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04332E-C411-4D84-A427-0E030E901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86" y="488944"/>
                <a:ext cx="5288916" cy="993542"/>
              </a:xfrm>
              <a:prstGeom prst="rect">
                <a:avLst/>
              </a:prstGeom>
              <a:blipFill>
                <a:blip r:embed="rId2"/>
                <a:stretch>
                  <a:fillRect b="-2994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198A272-2654-4595-AB24-24A3356DEDC9}"/>
              </a:ext>
            </a:extLst>
          </p:cNvPr>
          <p:cNvGrpSpPr/>
          <p:nvPr/>
        </p:nvGrpSpPr>
        <p:grpSpPr>
          <a:xfrm>
            <a:off x="249178" y="1839467"/>
            <a:ext cx="5574501" cy="2541408"/>
            <a:chOff x="273524" y="1772816"/>
            <a:chExt cx="7180455" cy="33367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636CC2-9D06-43E4-BAE2-041A1FF1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24" y="1772816"/>
              <a:ext cx="7180455" cy="16542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FF970A-BF4E-4275-8837-D115D7AE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94" y="3516329"/>
              <a:ext cx="7124439" cy="15932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00E86D-87CC-4D8B-9D29-1C7DB2DBC00A}"/>
                </a:ext>
              </a:extLst>
            </p:cNvPr>
            <p:cNvSpPr txBox="1"/>
            <p:nvPr/>
          </p:nvSpPr>
          <p:spPr>
            <a:xfrm>
              <a:off x="3173870" y="2784609"/>
              <a:ext cx="1890660" cy="3636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3300"/>
                  </a:solidFill>
                  <a:latin typeface="Century Gothic" panose="020B0502020202020204" pitchFamily="34" charset="0"/>
                </a:rPr>
                <a:t>Bunch 4mm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1D55EE-9557-488E-BE34-4A10D37F4137}"/>
                </a:ext>
              </a:extLst>
            </p:cNvPr>
            <p:cNvSpPr txBox="1"/>
            <p:nvPr/>
          </p:nvSpPr>
          <p:spPr>
            <a:xfrm>
              <a:off x="2641819" y="4469756"/>
              <a:ext cx="2724532" cy="3636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Bunch 9mm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FB0230E-51DD-4027-BDB1-36896C416F0A}"/>
              </a:ext>
            </a:extLst>
          </p:cNvPr>
          <p:cNvSpPr txBox="1"/>
          <p:nvPr/>
        </p:nvSpPr>
        <p:spPr>
          <a:xfrm>
            <a:off x="249178" y="4639785"/>
            <a:ext cx="5784351" cy="181588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Pole-fitting gives quantitative estimate on the resonances of the system (Mode type undefined)</a:t>
            </a:r>
          </a:p>
          <a:p>
            <a:endParaRPr lang="en-US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For the fundamental mode </a:t>
            </a:r>
            <a:r>
              <a:rPr lang="en-US" sz="1400" dirty="0" err="1">
                <a:latin typeface="Batang" panose="02030600000101010101" pitchFamily="18" charset="-127"/>
                <a:ea typeface="Batang" panose="02030600000101010101" pitchFamily="18" charset="-127"/>
              </a:rPr>
              <a:t>Qext</a:t>
            </a: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=5e7 should be used, because the wake length 20m is too short to extract such high </a:t>
            </a:r>
            <a:r>
              <a:rPr lang="en-US" sz="1400" dirty="0" err="1">
                <a:latin typeface="Batang" panose="02030600000101010101" pitchFamily="18" charset="-127"/>
                <a:ea typeface="Batang" panose="02030600000101010101" pitchFamily="18" charset="-127"/>
              </a:rPr>
              <a:t>Qext</a:t>
            </a: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</a:p>
          <a:p>
            <a:endParaRPr lang="en-US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The search for best fit is done manually, it depends on frequency range &amp; filter settings in the algorithm</a:t>
            </a:r>
            <a:endParaRPr lang="de-DE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EB5237-EB0D-4D9B-993A-CCD318A5F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5" y="1636022"/>
            <a:ext cx="10709447" cy="29267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988701-593F-49B1-A48D-91016F5BB1C3}"/>
              </a:ext>
            </a:extLst>
          </p:cNvPr>
          <p:cNvSpPr txBox="1"/>
          <p:nvPr/>
        </p:nvSpPr>
        <p:spPr>
          <a:xfrm>
            <a:off x="6299805" y="4639785"/>
            <a:ext cx="5112568" cy="138499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Pole fitting is a fast estimate of the resonances in the system (low resolution)</a:t>
            </a:r>
          </a:p>
          <a:p>
            <a:pPr algn="just"/>
            <a:endParaRPr lang="en-US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Eigenmode analyses is required (High resolution). </a:t>
            </a:r>
          </a:p>
          <a:p>
            <a:pPr algn="just"/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     At high frequencies &gt;4GHz is very time consuming </a:t>
            </a:r>
          </a:p>
          <a:p>
            <a:pPr algn="just"/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     &amp; requires huge hardware resources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817B094-CA0D-4632-BDC9-20DE1D316D5A}"/>
              </a:ext>
            </a:extLst>
          </p:cNvPr>
          <p:cNvSpPr txBox="1">
            <a:spLocks/>
          </p:cNvSpPr>
          <p:nvPr/>
        </p:nvSpPr>
        <p:spPr>
          <a:xfrm>
            <a:off x="6540964" y="-36849"/>
            <a:ext cx="5344514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Developing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numerical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methods</a:t>
            </a:r>
            <a:endParaRPr lang="de-DE" sz="2800" dirty="0">
              <a:solidFill>
                <a:schemeClr val="tx2">
                  <a:alpha val="6987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550FB4-835E-40C5-9D8D-5FE14CC73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54" y="1067967"/>
            <a:ext cx="2070039" cy="1968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C745F-8378-4E17-B6C3-CA2F9C01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39" y="791569"/>
            <a:ext cx="3198131" cy="2824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B825DB-2400-4AD5-827C-4308705CC40F}"/>
              </a:ext>
            </a:extLst>
          </p:cNvPr>
          <p:cNvSpPr txBox="1"/>
          <p:nvPr/>
        </p:nvSpPr>
        <p:spPr>
          <a:xfrm>
            <a:off x="4317611" y="3203368"/>
            <a:ext cx="33433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Batang" panose="02030600000101010101" pitchFamily="18" charset="-127"/>
                <a:ea typeface="Batang" panose="02030600000101010101" pitchFamily="18" charset="-127"/>
              </a:rPr>
              <a:t>Spectrally Weighted with “Baseline” pattern</a:t>
            </a:r>
            <a:endParaRPr lang="de-DE" sz="105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9813BA-F335-4E02-9BED-9CFBED85F9A4}"/>
              </a:ext>
            </a:extLst>
          </p:cNvPr>
          <p:cNvSpPr txBox="1"/>
          <p:nvPr/>
        </p:nvSpPr>
        <p:spPr>
          <a:xfrm>
            <a:off x="7865893" y="3791082"/>
            <a:ext cx="3618402" cy="244682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During cavity design additional to standard parameters (peak fields, field flatness …), HOM spectrum should be controlled to avoid any resonances with circulating beam harmonics</a:t>
            </a:r>
          </a:p>
          <a:p>
            <a:endParaRPr lang="en-US" sz="12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endParaRPr lang="en-US" sz="75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Both cavities are not hitting any of beam resonances that are multiple of 250MHz</a:t>
            </a:r>
          </a:p>
          <a:p>
            <a:pPr algn="just"/>
            <a:endParaRPr lang="en-US" sz="75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9D4664-A08E-4DB5-B6C4-9F181DFE7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655" y="3705038"/>
            <a:ext cx="2597282" cy="2369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7103CA-137D-42FD-B7AA-5A48D4852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6" y="4066859"/>
            <a:ext cx="3728089" cy="2022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4C52DD-085B-433F-8A9D-67134D7DD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7918" y="964651"/>
            <a:ext cx="3273063" cy="20430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1F2CB2-55DA-435A-B825-823E4BFD9CFF}"/>
              </a:ext>
            </a:extLst>
          </p:cNvPr>
          <p:cNvSpPr txBox="1"/>
          <p:nvPr/>
        </p:nvSpPr>
        <p:spPr>
          <a:xfrm>
            <a:off x="7615851" y="3092751"/>
            <a:ext cx="3618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i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          Wakefield Simulations (CST)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975C4-A6C2-44F8-AB24-5B21BFB01269}"/>
              </a:ext>
            </a:extLst>
          </p:cNvPr>
          <p:cNvSpPr txBox="1"/>
          <p:nvPr/>
        </p:nvSpPr>
        <p:spPr>
          <a:xfrm>
            <a:off x="999764" y="468632"/>
            <a:ext cx="10384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To minimize HOM power Cavity resonant eigenfrequencies must avoid beam harmonics!!!</a:t>
            </a:r>
            <a:endParaRPr lang="en-US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03D109-47D4-419E-84CE-753DE22C1CBA}"/>
              </a:ext>
            </a:extLst>
          </p:cNvPr>
          <p:cNvSpPr/>
          <p:nvPr/>
        </p:nvSpPr>
        <p:spPr bwMode="auto">
          <a:xfrm>
            <a:off x="1197972" y="6533437"/>
            <a:ext cx="3832860" cy="2286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00589C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93A480-C241-4070-8F32-8549186BE78D}"/>
              </a:ext>
            </a:extLst>
          </p:cNvPr>
          <p:cNvSpPr txBox="1"/>
          <p:nvPr/>
        </p:nvSpPr>
        <p:spPr>
          <a:xfrm>
            <a:off x="946900" y="6239428"/>
            <a:ext cx="422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More than 1KW per </a:t>
            </a:r>
            <a:r>
              <a:rPr lang="de-DE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cavity</a:t>
            </a:r>
            <a:r>
              <a:rPr lang="de-DE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!</a:t>
            </a:r>
            <a:endParaRPr lang="en-US" sz="240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A0C48953-E291-4367-BDE4-1AD6ADEBE2FC}"/>
              </a:ext>
            </a:extLst>
          </p:cNvPr>
          <p:cNvSpPr txBox="1">
            <a:spLocks/>
          </p:cNvSpPr>
          <p:nvPr/>
        </p:nvSpPr>
        <p:spPr>
          <a:xfrm>
            <a:off x="442145" y="-120329"/>
            <a:ext cx="5344514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HOM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Damping</a:t>
            </a:r>
            <a:endParaRPr lang="de-DE" sz="2800" dirty="0">
              <a:solidFill>
                <a:schemeClr val="tx2">
                  <a:alpha val="6987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18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550FB4-835E-40C5-9D8D-5FE14CC73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54" y="1067967"/>
            <a:ext cx="2070039" cy="1968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C745F-8378-4E17-B6C3-CA2F9C01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39" y="791569"/>
            <a:ext cx="3198131" cy="2824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1F2CB2-55DA-435A-B825-823E4BFD9CFF}"/>
              </a:ext>
            </a:extLst>
          </p:cNvPr>
          <p:cNvSpPr txBox="1"/>
          <p:nvPr/>
        </p:nvSpPr>
        <p:spPr>
          <a:xfrm>
            <a:off x="7615851" y="3092751"/>
            <a:ext cx="3618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i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          Wakefield Simulations (CST)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975C4-A6C2-44F8-AB24-5B21BFB01269}"/>
              </a:ext>
            </a:extLst>
          </p:cNvPr>
          <p:cNvSpPr txBox="1"/>
          <p:nvPr/>
        </p:nvSpPr>
        <p:spPr>
          <a:xfrm>
            <a:off x="999764" y="468632"/>
            <a:ext cx="10384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To minimize HOM power Cavity resonant eigenfrequencies must avoid beam harmonics!!!</a:t>
            </a:r>
            <a:endParaRPr lang="en-US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9EFB41-39F5-4994-9696-35A56EB79898}"/>
              </a:ext>
            </a:extLst>
          </p:cNvPr>
          <p:cNvSpPr txBox="1"/>
          <p:nvPr/>
        </p:nvSpPr>
        <p:spPr>
          <a:xfrm>
            <a:off x="8477729" y="4659500"/>
            <a:ext cx="767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More than 4KW in total!</a:t>
            </a:r>
            <a:endParaRPr lang="en-US" sz="240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E6AF982-E76B-4EB2-A8ED-44D46951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12" y="3697757"/>
            <a:ext cx="5060673" cy="269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8E79C02B-1341-4AD2-80A8-32AC49E42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4" y="4119146"/>
            <a:ext cx="3240982" cy="194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77A2D6-275C-4486-BF22-9E7DA6EC7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7918" y="964651"/>
            <a:ext cx="3273063" cy="2043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615402-7D9A-45F0-AAF5-9630A2A3C5FC}"/>
              </a:ext>
            </a:extLst>
          </p:cNvPr>
          <p:cNvSpPr txBox="1"/>
          <p:nvPr/>
        </p:nvSpPr>
        <p:spPr>
          <a:xfrm>
            <a:off x="4317611" y="3203368"/>
            <a:ext cx="33433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Batang" panose="02030600000101010101" pitchFamily="18" charset="-127"/>
                <a:ea typeface="Batang" panose="02030600000101010101" pitchFamily="18" charset="-127"/>
              </a:rPr>
              <a:t>Spectrally Weighted with “Baseline” pattern</a:t>
            </a:r>
            <a:endParaRPr lang="de-DE" sz="105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2C12101A-40CF-4808-82A9-32C377CA429F}"/>
              </a:ext>
            </a:extLst>
          </p:cNvPr>
          <p:cNvSpPr txBox="1">
            <a:spLocks/>
          </p:cNvSpPr>
          <p:nvPr/>
        </p:nvSpPr>
        <p:spPr>
          <a:xfrm>
            <a:off x="442145" y="-120329"/>
            <a:ext cx="5344514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HOM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Damping</a:t>
            </a:r>
            <a:endParaRPr lang="de-DE" sz="2800" dirty="0">
              <a:solidFill>
                <a:schemeClr val="tx2">
                  <a:alpha val="6987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47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70BA56D-CC15-4476-A741-FBA8A5B19BF9}"/>
              </a:ext>
            </a:extLst>
          </p:cNvPr>
          <p:cNvSpPr txBox="1">
            <a:spLocks/>
          </p:cNvSpPr>
          <p:nvPr/>
        </p:nvSpPr>
        <p:spPr>
          <a:xfrm>
            <a:off x="1309547" y="-82953"/>
            <a:ext cx="5344514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Tuning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unwanted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HOMs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196063-366C-4D97-BB41-A79DBBA853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4396" y="3657814"/>
            <a:ext cx="4304681" cy="2690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ECD92F-92D1-4A38-A1DB-2016AEB6D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09" y="3990567"/>
            <a:ext cx="5572318" cy="2375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8647B0-FB06-446D-BFE4-DD4EBB176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25" y="605665"/>
            <a:ext cx="3186768" cy="28689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A0327-6AF6-482A-B34E-D4563A677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29" y="2097741"/>
            <a:ext cx="5671455" cy="16874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0E0515-F153-402C-BC22-3F26B9EEE616}"/>
              </a:ext>
            </a:extLst>
          </p:cNvPr>
          <p:cNvSpPr txBox="1"/>
          <p:nvPr/>
        </p:nvSpPr>
        <p:spPr>
          <a:xfrm>
            <a:off x="4068699" y="608164"/>
            <a:ext cx="7499613" cy="189282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Cavities must be designed so that dangerous HOM modes lay far apart from synchrotron harmonics to avoid beam loss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Standard technique is limited to a few GHz due to eigenmode limitations</a:t>
            </a:r>
          </a:p>
          <a:p>
            <a:endParaRPr lang="en-US" sz="12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endParaRPr lang="en-US" sz="75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endParaRPr lang="en-US" sz="75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8760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E4BD6B-DB12-429D-8439-610EF9000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56" y="1363362"/>
            <a:ext cx="1944563" cy="18045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2750CD-625B-4BF5-AE92-5068F64BF34F}"/>
              </a:ext>
            </a:extLst>
          </p:cNvPr>
          <p:cNvGrpSpPr/>
          <p:nvPr/>
        </p:nvGrpSpPr>
        <p:grpSpPr>
          <a:xfrm>
            <a:off x="6179324" y="1557198"/>
            <a:ext cx="4752973" cy="3743603"/>
            <a:chOff x="5890610" y="1584824"/>
            <a:chExt cx="6003754" cy="4667117"/>
          </a:xfrm>
        </p:grpSpPr>
        <p:sp>
          <p:nvSpPr>
            <p:cNvPr id="8" name="Rounded Rectangle 27">
              <a:extLst>
                <a:ext uri="{FF2B5EF4-FFF2-40B4-BE49-F238E27FC236}">
                  <a16:creationId xmlns:a16="http://schemas.microsoft.com/office/drawing/2014/main" id="{1805342C-D2A4-4853-8447-CC51DC450E4C}"/>
                </a:ext>
              </a:extLst>
            </p:cNvPr>
            <p:cNvSpPr/>
            <p:nvPr/>
          </p:nvSpPr>
          <p:spPr bwMode="auto">
            <a:xfrm>
              <a:off x="6353704" y="2618756"/>
              <a:ext cx="788448" cy="332509"/>
            </a:xfrm>
            <a:prstGeom prst="roundRect">
              <a:avLst/>
            </a:prstGeom>
            <a:noFill/>
            <a:ln w="444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200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  <p:sp>
          <p:nvSpPr>
            <p:cNvPr id="9" name="Rounded Rectangle 31">
              <a:extLst>
                <a:ext uri="{FF2B5EF4-FFF2-40B4-BE49-F238E27FC236}">
                  <a16:creationId xmlns:a16="http://schemas.microsoft.com/office/drawing/2014/main" id="{B4316F15-784D-4D4B-9659-4F5A89610099}"/>
                </a:ext>
              </a:extLst>
            </p:cNvPr>
            <p:cNvSpPr/>
            <p:nvPr/>
          </p:nvSpPr>
          <p:spPr bwMode="auto">
            <a:xfrm>
              <a:off x="6213583" y="3603892"/>
              <a:ext cx="788448" cy="332509"/>
            </a:xfrm>
            <a:prstGeom prst="roundRect">
              <a:avLst/>
            </a:prstGeom>
            <a:noFill/>
            <a:ln w="444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200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  <p:sp>
          <p:nvSpPr>
            <p:cNvPr id="10" name="Rounded Rectangle 33">
              <a:extLst>
                <a:ext uri="{FF2B5EF4-FFF2-40B4-BE49-F238E27FC236}">
                  <a16:creationId xmlns:a16="http://schemas.microsoft.com/office/drawing/2014/main" id="{321EA0A5-EA82-4CFB-9FAE-023F6DE98B03}"/>
                </a:ext>
              </a:extLst>
            </p:cNvPr>
            <p:cNvSpPr/>
            <p:nvPr/>
          </p:nvSpPr>
          <p:spPr bwMode="auto">
            <a:xfrm>
              <a:off x="7356583" y="3059639"/>
              <a:ext cx="788448" cy="332509"/>
            </a:xfrm>
            <a:prstGeom prst="roundRect">
              <a:avLst/>
            </a:prstGeom>
            <a:noFill/>
            <a:ln w="444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200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227DAB7C-7D53-40A1-B7A6-8F60CF7B8A7C}"/>
                </a:ext>
              </a:extLst>
            </p:cNvPr>
            <p:cNvSpPr/>
            <p:nvPr/>
          </p:nvSpPr>
          <p:spPr bwMode="auto">
            <a:xfrm>
              <a:off x="7356583" y="4094862"/>
              <a:ext cx="788448" cy="332509"/>
            </a:xfrm>
            <a:prstGeom prst="roundRect">
              <a:avLst/>
            </a:prstGeom>
            <a:noFill/>
            <a:ln w="444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200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  <p:sp>
          <p:nvSpPr>
            <p:cNvPr id="12" name="Rounded Rectangle 35">
              <a:extLst>
                <a:ext uri="{FF2B5EF4-FFF2-40B4-BE49-F238E27FC236}">
                  <a16:creationId xmlns:a16="http://schemas.microsoft.com/office/drawing/2014/main" id="{30D6AA57-9C9C-46B3-940C-3FF9BBE50936}"/>
                </a:ext>
              </a:extLst>
            </p:cNvPr>
            <p:cNvSpPr/>
            <p:nvPr/>
          </p:nvSpPr>
          <p:spPr bwMode="auto">
            <a:xfrm>
              <a:off x="7750807" y="3603892"/>
              <a:ext cx="788448" cy="332509"/>
            </a:xfrm>
            <a:prstGeom prst="roundRect">
              <a:avLst/>
            </a:prstGeom>
            <a:noFill/>
            <a:ln w="444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200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  <p:sp>
          <p:nvSpPr>
            <p:cNvPr id="13" name="Rounded Rectangle 36">
              <a:extLst>
                <a:ext uri="{FF2B5EF4-FFF2-40B4-BE49-F238E27FC236}">
                  <a16:creationId xmlns:a16="http://schemas.microsoft.com/office/drawing/2014/main" id="{62612C54-F530-4A28-B80D-7E78F7127247}"/>
                </a:ext>
              </a:extLst>
            </p:cNvPr>
            <p:cNvSpPr/>
            <p:nvPr/>
          </p:nvSpPr>
          <p:spPr bwMode="auto">
            <a:xfrm>
              <a:off x="7851883" y="2594242"/>
              <a:ext cx="788448" cy="332509"/>
            </a:xfrm>
            <a:prstGeom prst="roundRect">
              <a:avLst/>
            </a:prstGeom>
            <a:noFill/>
            <a:ln w="444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200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  <p:sp>
          <p:nvSpPr>
            <p:cNvPr id="14" name="Rounded Rectangle 37">
              <a:extLst>
                <a:ext uri="{FF2B5EF4-FFF2-40B4-BE49-F238E27FC236}">
                  <a16:creationId xmlns:a16="http://schemas.microsoft.com/office/drawing/2014/main" id="{D377B752-D21C-40CE-BA84-A7A7A344A28F}"/>
                </a:ext>
              </a:extLst>
            </p:cNvPr>
            <p:cNvSpPr/>
            <p:nvPr/>
          </p:nvSpPr>
          <p:spPr bwMode="auto">
            <a:xfrm>
              <a:off x="8928208" y="4094862"/>
              <a:ext cx="788448" cy="332509"/>
            </a:xfrm>
            <a:prstGeom prst="roundRect">
              <a:avLst/>
            </a:prstGeom>
            <a:noFill/>
            <a:ln w="444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200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  <p:sp>
          <p:nvSpPr>
            <p:cNvPr id="15" name="Rounded Rectangle 38">
              <a:extLst>
                <a:ext uri="{FF2B5EF4-FFF2-40B4-BE49-F238E27FC236}">
                  <a16:creationId xmlns:a16="http://schemas.microsoft.com/office/drawing/2014/main" id="{7FDFBFE1-0BE4-40E8-97D5-E55EA19658FB}"/>
                </a:ext>
              </a:extLst>
            </p:cNvPr>
            <p:cNvSpPr/>
            <p:nvPr/>
          </p:nvSpPr>
          <p:spPr bwMode="auto">
            <a:xfrm>
              <a:off x="9461608" y="2588777"/>
              <a:ext cx="788448" cy="332509"/>
            </a:xfrm>
            <a:prstGeom prst="roundRect">
              <a:avLst/>
            </a:prstGeom>
            <a:noFill/>
            <a:ln w="444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200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  <p:sp>
          <p:nvSpPr>
            <p:cNvPr id="16" name="Rounded Rectangle 39">
              <a:extLst>
                <a:ext uri="{FF2B5EF4-FFF2-40B4-BE49-F238E27FC236}">
                  <a16:creationId xmlns:a16="http://schemas.microsoft.com/office/drawing/2014/main" id="{CDCF74D1-5116-4605-B4A5-637BDE0C403A}"/>
                </a:ext>
              </a:extLst>
            </p:cNvPr>
            <p:cNvSpPr/>
            <p:nvPr/>
          </p:nvSpPr>
          <p:spPr bwMode="auto">
            <a:xfrm>
              <a:off x="9461608" y="3641992"/>
              <a:ext cx="788448" cy="332509"/>
            </a:xfrm>
            <a:prstGeom prst="roundRect">
              <a:avLst/>
            </a:prstGeom>
            <a:noFill/>
            <a:ln w="444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200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  <p:sp>
          <p:nvSpPr>
            <p:cNvPr id="17" name="Rounded Rectangle 40">
              <a:extLst>
                <a:ext uri="{FF2B5EF4-FFF2-40B4-BE49-F238E27FC236}">
                  <a16:creationId xmlns:a16="http://schemas.microsoft.com/office/drawing/2014/main" id="{80299600-9DF8-4C15-B4E5-FCAEDF521474}"/>
                </a:ext>
              </a:extLst>
            </p:cNvPr>
            <p:cNvSpPr/>
            <p:nvPr/>
          </p:nvSpPr>
          <p:spPr bwMode="auto">
            <a:xfrm>
              <a:off x="9461608" y="3890238"/>
              <a:ext cx="788448" cy="332509"/>
            </a:xfrm>
            <a:prstGeom prst="roundRect">
              <a:avLst/>
            </a:prstGeom>
            <a:noFill/>
            <a:ln w="444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1200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2476463-28B3-4A63-94BF-8C02084D3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610" y="1908541"/>
              <a:ext cx="5705315" cy="434340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71A4650-4625-4A41-8783-880D8D6BB8FC}"/>
                </a:ext>
              </a:extLst>
            </p:cNvPr>
            <p:cNvCxnSpPr/>
            <p:nvPr/>
          </p:nvCxnSpPr>
          <p:spPr bwMode="auto">
            <a:xfrm flipH="1">
              <a:off x="8829449" y="1884791"/>
              <a:ext cx="524222" cy="604067"/>
            </a:xfrm>
            <a:prstGeom prst="line">
              <a:avLst/>
            </a:pr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9DD60D-FA8E-40D2-8A45-589DB6DAE253}"/>
                </a:ext>
              </a:extLst>
            </p:cNvPr>
            <p:cNvSpPr txBox="1"/>
            <p:nvPr/>
          </p:nvSpPr>
          <p:spPr>
            <a:xfrm>
              <a:off x="9011643" y="1584824"/>
              <a:ext cx="1286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60-80K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D4A87C-95BB-4B31-8220-3B7E77683A6E}"/>
                </a:ext>
              </a:extLst>
            </p:cNvPr>
            <p:cNvCxnSpPr/>
            <p:nvPr/>
          </p:nvCxnSpPr>
          <p:spPr bwMode="auto">
            <a:xfrm flipH="1">
              <a:off x="10643958" y="3225893"/>
              <a:ext cx="626092" cy="164508"/>
            </a:xfrm>
            <a:prstGeom prst="line">
              <a:avLst/>
            </a:pr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505CA1-30B5-435A-BF56-E4C9A271055D}"/>
                </a:ext>
              </a:extLst>
            </p:cNvPr>
            <p:cNvSpPr txBox="1"/>
            <p:nvPr/>
          </p:nvSpPr>
          <p:spPr>
            <a:xfrm>
              <a:off x="11208073" y="3007975"/>
              <a:ext cx="574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5K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C415B51-B489-4F69-B9E7-C74C0C16F796}"/>
                </a:ext>
              </a:extLst>
            </p:cNvPr>
            <p:cNvCxnSpPr>
              <a:stCxn id="24" idx="1"/>
            </p:cNvCxnSpPr>
            <p:nvPr/>
          </p:nvCxnSpPr>
          <p:spPr bwMode="auto">
            <a:xfrm flipH="1">
              <a:off x="10681000" y="4363985"/>
              <a:ext cx="589048" cy="82708"/>
            </a:xfrm>
            <a:prstGeom prst="line">
              <a:avLst/>
            </a:pr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C9C50F-FFD5-4C3D-BAB5-78AFF4AADB9C}"/>
                </a:ext>
              </a:extLst>
            </p:cNvPr>
            <p:cNvSpPr txBox="1"/>
            <p:nvPr/>
          </p:nvSpPr>
          <p:spPr>
            <a:xfrm>
              <a:off x="11270048" y="4179319"/>
              <a:ext cx="624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2K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64D1423-BB92-4E43-8826-B7C8C1223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191" y="1372183"/>
            <a:ext cx="2463153" cy="18045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2F0F62-3BBD-4A2F-A6C6-60EE6143C530}"/>
              </a:ext>
            </a:extLst>
          </p:cNvPr>
          <p:cNvSpPr/>
          <p:nvPr/>
        </p:nvSpPr>
        <p:spPr bwMode="auto">
          <a:xfrm>
            <a:off x="1207228" y="5948795"/>
            <a:ext cx="2962361" cy="20572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de-DE" sz="12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F4932C-A1B6-4701-B173-59269CA7D7A5}"/>
              </a:ext>
            </a:extLst>
          </p:cNvPr>
          <p:cNvSpPr/>
          <p:nvPr/>
        </p:nvSpPr>
        <p:spPr>
          <a:xfrm>
            <a:off x="5604935" y="524732"/>
            <a:ext cx="6333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Water-cooled HOM loads (room temperature </a:t>
            </a:r>
            <a:r>
              <a:rPr lang="de-DE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300K</a:t>
            </a:r>
            <a:r>
              <a:rPr lang="de-DE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Specifications: </a:t>
            </a:r>
            <a:r>
              <a:rPr lang="de-DE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460W</a:t>
            </a:r>
            <a:r>
              <a:rPr lang="de-DE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per load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Design, fabrication and tests @ JLab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8D02023-2586-4BDC-8E70-81CACDD05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52" y="3359594"/>
            <a:ext cx="4950690" cy="2042437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389E81BE-BEC8-4AB3-9413-553BC5B49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6" y="782345"/>
            <a:ext cx="1383410" cy="3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F20AE20-5E67-44C9-AD22-C7F9C714DF38}"/>
              </a:ext>
            </a:extLst>
          </p:cNvPr>
          <p:cNvSpPr txBox="1"/>
          <p:nvPr/>
        </p:nvSpPr>
        <p:spPr>
          <a:xfrm>
            <a:off x="1524584" y="5839341"/>
            <a:ext cx="10792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Risk of a local quench: Superconducting region transitions above Tc (9.2K)</a:t>
            </a:r>
          </a:p>
          <a:p>
            <a:pPr algn="just"/>
            <a:r>
              <a:rPr lang="de-DE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and superconductivity is lost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1499C63E-0DEE-456B-B842-4EDB1F550FFA}"/>
              </a:ext>
            </a:extLst>
          </p:cNvPr>
          <p:cNvSpPr txBox="1">
            <a:spLocks/>
          </p:cNvSpPr>
          <p:nvPr/>
        </p:nvSpPr>
        <p:spPr>
          <a:xfrm>
            <a:off x="1322868" y="-75114"/>
            <a:ext cx="5344514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Damping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unwanted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HOMs</a:t>
            </a:r>
          </a:p>
        </p:txBody>
      </p:sp>
    </p:spTree>
    <p:extLst>
      <p:ext uri="{BB962C8B-B14F-4D97-AF65-F5344CB8AC3E}">
        <p14:creationId xmlns:p14="http://schemas.microsoft.com/office/powerpoint/2010/main" val="3411574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A2B698-AC74-439B-B8A1-5D1621AF4349}"/>
              </a:ext>
            </a:extLst>
          </p:cNvPr>
          <p:cNvSpPr/>
          <p:nvPr/>
        </p:nvSpPr>
        <p:spPr>
          <a:xfrm>
            <a:off x="6764576" y="4636489"/>
            <a:ext cx="5174146" cy="21456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8BDCB98-9EFF-4086-A432-05CEAEEC7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90" y="1124745"/>
            <a:ext cx="7737456" cy="5472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8E30E7-67C8-40C7-80EB-628EE3781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06" y="2089694"/>
            <a:ext cx="1896988" cy="23056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5F69CC5-E4D9-45CA-BF4E-079DB625F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745" y="4725144"/>
            <a:ext cx="2604750" cy="1982971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431DC1-C1AC-408D-82C4-1CB5080907C8}"/>
              </a:ext>
            </a:extLst>
          </p:cNvPr>
          <p:cNvCxnSpPr>
            <a:cxnSpLocks/>
          </p:cNvCxnSpPr>
          <p:nvPr/>
        </p:nvCxnSpPr>
        <p:spPr>
          <a:xfrm flipH="1">
            <a:off x="10613748" y="3867295"/>
            <a:ext cx="800319" cy="769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07C9C9-A319-4F96-944F-D3F193C52B1E}"/>
              </a:ext>
            </a:extLst>
          </p:cNvPr>
          <p:cNvSpPr/>
          <p:nvPr/>
        </p:nvSpPr>
        <p:spPr>
          <a:xfrm>
            <a:off x="4070665" y="3628418"/>
            <a:ext cx="936104" cy="766603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DA70BE-74CE-4C86-930C-9EE9151B2D01}"/>
              </a:ext>
            </a:extLst>
          </p:cNvPr>
          <p:cNvSpPr/>
          <p:nvPr/>
        </p:nvSpPr>
        <p:spPr>
          <a:xfrm>
            <a:off x="5040672" y="4096324"/>
            <a:ext cx="936104" cy="7666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00072A-78FD-4C92-B592-26A4E3E0778A}"/>
              </a:ext>
            </a:extLst>
          </p:cNvPr>
          <p:cNvSpPr txBox="1"/>
          <p:nvPr/>
        </p:nvSpPr>
        <p:spPr>
          <a:xfrm>
            <a:off x="9469640" y="1023677"/>
            <a:ext cx="2410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b="1" dirty="0"/>
              <a:t>High </a:t>
            </a:r>
            <a:r>
              <a:rPr lang="de-DE" sz="1000" b="1" dirty="0" err="1"/>
              <a:t>current</a:t>
            </a:r>
            <a:r>
              <a:rPr lang="de-DE" sz="1000" b="1" dirty="0"/>
              <a:t> </a:t>
            </a:r>
            <a:r>
              <a:rPr lang="de-DE" sz="1000" b="1" dirty="0" err="1"/>
              <a:t>highly</a:t>
            </a:r>
            <a:r>
              <a:rPr lang="de-DE" sz="1000" b="1" dirty="0"/>
              <a:t> </a:t>
            </a:r>
            <a:r>
              <a:rPr lang="de-DE" sz="1000" b="1" dirty="0" err="1"/>
              <a:t>damped</a:t>
            </a:r>
            <a:r>
              <a:rPr lang="de-DE" sz="1000" b="1" dirty="0"/>
              <a:t> SRF </a:t>
            </a:r>
            <a:r>
              <a:rPr lang="de-DE" sz="1000" b="1" dirty="0" err="1"/>
              <a:t>cavities</a:t>
            </a:r>
            <a:r>
              <a:rPr lang="de-DE" sz="1000" b="1" dirty="0"/>
              <a:t>, </a:t>
            </a:r>
            <a:r>
              <a:rPr lang="de-DE" sz="1000" b="1" dirty="0" err="1"/>
              <a:t>novel</a:t>
            </a:r>
            <a:r>
              <a:rPr lang="de-DE" sz="1000" b="1" dirty="0"/>
              <a:t> </a:t>
            </a:r>
            <a:r>
              <a:rPr lang="de-DE" sz="1000" b="1" dirty="0" err="1"/>
              <a:t>component</a:t>
            </a:r>
            <a:r>
              <a:rPr lang="de-DE" sz="1000" b="1" dirty="0"/>
              <a:t>! </a:t>
            </a:r>
            <a:r>
              <a:rPr lang="de-DE" sz="1000" dirty="0" err="1"/>
              <a:t>Tailore</a:t>
            </a:r>
            <a:r>
              <a:rPr lang="de-DE" sz="1000" dirty="0"/>
              <a:t> </a:t>
            </a:r>
            <a:r>
              <a:rPr lang="de-DE" sz="1000" dirty="0" err="1"/>
              <a:t>bunch</a:t>
            </a:r>
            <a:r>
              <a:rPr lang="de-DE" sz="1000" dirty="0"/>
              <a:t> </a:t>
            </a:r>
            <a:r>
              <a:rPr lang="de-DE" sz="1000" dirty="0" err="1"/>
              <a:t>length</a:t>
            </a:r>
            <a:r>
              <a:rPr lang="de-DE" sz="1000" dirty="0"/>
              <a:t>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applying</a:t>
            </a:r>
            <a:r>
              <a:rPr lang="de-DE" sz="1000" dirty="0"/>
              <a:t> high </a:t>
            </a:r>
            <a:r>
              <a:rPr lang="de-DE" sz="1000" dirty="0" err="1"/>
              <a:t>field</a:t>
            </a:r>
            <a:r>
              <a:rPr lang="de-DE" sz="1000" dirty="0"/>
              <a:t> </a:t>
            </a:r>
            <a:r>
              <a:rPr lang="de-DE" sz="1000" dirty="0" err="1"/>
              <a:t>gradients</a:t>
            </a:r>
            <a:r>
              <a:rPr lang="de-DE" sz="1000" dirty="0"/>
              <a:t>. In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mean</a:t>
            </a:r>
            <a:r>
              <a:rPr lang="de-DE" sz="1000" dirty="0"/>
              <a:t> time </a:t>
            </a:r>
            <a:r>
              <a:rPr lang="de-DE" sz="1000" dirty="0" err="1"/>
              <a:t>disipate</a:t>
            </a:r>
            <a:r>
              <a:rPr lang="de-DE" sz="1000" dirty="0"/>
              <a:t> </a:t>
            </a:r>
            <a:r>
              <a:rPr lang="de-DE" sz="1000" dirty="0" err="1"/>
              <a:t>unwanted</a:t>
            </a:r>
            <a:r>
              <a:rPr lang="de-DE" sz="1000" dirty="0"/>
              <a:t> high </a:t>
            </a:r>
            <a:r>
              <a:rPr lang="de-DE" sz="1000" dirty="0" err="1"/>
              <a:t>order</a:t>
            </a:r>
            <a:r>
              <a:rPr lang="de-DE" sz="1000" dirty="0"/>
              <a:t> power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means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HOM </a:t>
            </a:r>
            <a:r>
              <a:rPr lang="de-DE" sz="1000" dirty="0" err="1"/>
              <a:t>loaded</a:t>
            </a:r>
            <a:r>
              <a:rPr lang="de-DE" sz="1000" dirty="0"/>
              <a:t> </a:t>
            </a:r>
            <a:r>
              <a:rPr lang="de-DE" sz="1000" dirty="0" err="1"/>
              <a:t>waveguides</a:t>
            </a:r>
            <a:endParaRPr lang="en-US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E8DC26-815C-4F34-9538-9C88E109718F}"/>
              </a:ext>
            </a:extLst>
          </p:cNvPr>
          <p:cNvSpPr txBox="1"/>
          <p:nvPr/>
        </p:nvSpPr>
        <p:spPr>
          <a:xfrm>
            <a:off x="6764576" y="5907822"/>
            <a:ext cx="24104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b="1" dirty="0"/>
              <a:t>High </a:t>
            </a:r>
            <a:r>
              <a:rPr lang="de-DE" sz="1000" b="1" dirty="0" err="1"/>
              <a:t>order</a:t>
            </a:r>
            <a:r>
              <a:rPr lang="de-DE" sz="1000" b="1" dirty="0"/>
              <a:t> </a:t>
            </a:r>
            <a:r>
              <a:rPr lang="de-DE" sz="1000" b="1" dirty="0" err="1"/>
              <a:t>mode</a:t>
            </a:r>
            <a:r>
              <a:rPr lang="de-DE" sz="1000" b="1" dirty="0"/>
              <a:t> </a:t>
            </a:r>
            <a:r>
              <a:rPr lang="de-DE" sz="1000" b="1" dirty="0" err="1"/>
              <a:t>waveguides</a:t>
            </a:r>
            <a:r>
              <a:rPr lang="de-DE" sz="1000" b="1" dirty="0"/>
              <a:t>/</a:t>
            </a:r>
            <a:r>
              <a:rPr lang="de-DE" sz="1000" b="1" dirty="0" err="1"/>
              <a:t>loads</a:t>
            </a:r>
            <a:r>
              <a:rPr lang="de-DE" sz="1000" b="1" dirty="0"/>
              <a:t>. </a:t>
            </a:r>
            <a:r>
              <a:rPr lang="de-DE" sz="1000" dirty="0" err="1"/>
              <a:t>Unwanted</a:t>
            </a:r>
            <a:r>
              <a:rPr lang="de-DE" sz="1000" dirty="0"/>
              <a:t> power </a:t>
            </a:r>
            <a:r>
              <a:rPr lang="de-DE" sz="1000" dirty="0" err="1"/>
              <a:t>is</a:t>
            </a:r>
            <a:r>
              <a:rPr lang="de-DE" sz="1000" dirty="0"/>
              <a:t> </a:t>
            </a:r>
            <a:r>
              <a:rPr lang="de-DE" sz="1000" dirty="0" err="1"/>
              <a:t>transported</a:t>
            </a:r>
            <a:r>
              <a:rPr lang="de-DE" sz="1000" dirty="0"/>
              <a:t> </a:t>
            </a:r>
            <a:r>
              <a:rPr lang="de-DE" sz="1000" dirty="0" err="1"/>
              <a:t>through</a:t>
            </a:r>
            <a:r>
              <a:rPr lang="de-DE" sz="1000" dirty="0"/>
              <a:t> </a:t>
            </a:r>
            <a:r>
              <a:rPr lang="de-DE" sz="1000" dirty="0" err="1"/>
              <a:t>waveguide</a:t>
            </a:r>
            <a:r>
              <a:rPr lang="de-DE" sz="1000" dirty="0"/>
              <a:t> </a:t>
            </a:r>
            <a:r>
              <a:rPr lang="de-DE" sz="1000" dirty="0" err="1"/>
              <a:t>arms</a:t>
            </a:r>
            <a:r>
              <a:rPr lang="de-DE" sz="1000" dirty="0"/>
              <a:t>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cooled</a:t>
            </a:r>
            <a:r>
              <a:rPr lang="de-DE" sz="1000" dirty="0"/>
              <a:t> </a:t>
            </a:r>
            <a:r>
              <a:rPr lang="de-DE" sz="1000" dirty="0" err="1"/>
              <a:t>ceramics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disipation</a:t>
            </a:r>
            <a:r>
              <a:rPr lang="de-DE" sz="1000" dirty="0"/>
              <a:t>. Transition </a:t>
            </a:r>
            <a:r>
              <a:rPr lang="de-DE" sz="1000" dirty="0" err="1"/>
              <a:t>from</a:t>
            </a:r>
            <a:r>
              <a:rPr lang="de-DE" sz="1000" dirty="0"/>
              <a:t> 2K (</a:t>
            </a:r>
            <a:r>
              <a:rPr lang="de-DE" sz="1000" dirty="0" err="1"/>
              <a:t>cavity</a:t>
            </a:r>
            <a:r>
              <a:rPr lang="de-DE" sz="1000" dirty="0"/>
              <a:t>)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room</a:t>
            </a:r>
            <a:r>
              <a:rPr lang="de-DE" sz="1000" dirty="0"/>
              <a:t> </a:t>
            </a:r>
            <a:r>
              <a:rPr lang="de-DE" sz="1000" dirty="0" err="1"/>
              <a:t>temperature</a:t>
            </a:r>
            <a:r>
              <a:rPr lang="de-DE" sz="1000" dirty="0"/>
              <a:t>. </a:t>
            </a:r>
            <a:r>
              <a:rPr lang="de-DE" sz="1000" dirty="0" err="1"/>
              <a:t>Challenging</a:t>
            </a:r>
            <a:r>
              <a:rPr lang="de-DE" sz="1000" dirty="0"/>
              <a:t> design.  </a:t>
            </a:r>
            <a:endParaRPr lang="en-US" sz="1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A6DD49-F7BC-4EC1-AEB8-012D2CFF5F11}"/>
              </a:ext>
            </a:extLst>
          </p:cNvPr>
          <p:cNvSpPr/>
          <p:nvPr/>
        </p:nvSpPr>
        <p:spPr>
          <a:xfrm>
            <a:off x="9339746" y="1340768"/>
            <a:ext cx="169476" cy="307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07D475-8021-4AAD-8B85-C49CE1D239A0}"/>
              </a:ext>
            </a:extLst>
          </p:cNvPr>
          <p:cNvCxnSpPr>
            <a:cxnSpLocks/>
          </p:cNvCxnSpPr>
          <p:nvPr/>
        </p:nvCxnSpPr>
        <p:spPr>
          <a:xfrm flipH="1" flipV="1">
            <a:off x="9264351" y="1891641"/>
            <a:ext cx="1349396" cy="1048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7DD0D31-883C-425F-B0ED-DC2FE9264163}"/>
              </a:ext>
            </a:extLst>
          </p:cNvPr>
          <p:cNvCxnSpPr>
            <a:cxnSpLocks/>
            <a:stCxn id="21" idx="6"/>
            <a:endCxn id="14" idx="1"/>
          </p:cNvCxnSpPr>
          <p:nvPr/>
        </p:nvCxnSpPr>
        <p:spPr>
          <a:xfrm flipV="1">
            <a:off x="5006769" y="3242526"/>
            <a:ext cx="4641837" cy="76919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F863C5C-ACED-46B3-BB1A-D270007672EF}"/>
              </a:ext>
            </a:extLst>
          </p:cNvPr>
          <p:cNvSpPr txBox="1"/>
          <p:nvPr/>
        </p:nvSpPr>
        <p:spPr>
          <a:xfrm>
            <a:off x="8276839" y="5140988"/>
            <a:ext cx="1963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X 10 Units</a:t>
            </a:r>
            <a:endParaRPr 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3C6A26-7DA7-4794-B5B7-1C3859FA0589}"/>
              </a:ext>
            </a:extLst>
          </p:cNvPr>
          <p:cNvSpPr txBox="1"/>
          <p:nvPr/>
        </p:nvSpPr>
        <p:spPr>
          <a:xfrm>
            <a:off x="8614374" y="3460859"/>
            <a:ext cx="1963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X 2 Units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BBCB1-65FF-4DD8-AF14-3F6925FCA4FA}"/>
              </a:ext>
            </a:extLst>
          </p:cNvPr>
          <p:cNvSpPr/>
          <p:nvPr/>
        </p:nvSpPr>
        <p:spPr>
          <a:xfrm>
            <a:off x="9433827" y="989581"/>
            <a:ext cx="2482035" cy="34900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178503AB-3832-4B77-8DB6-C496D467FE9A}"/>
              </a:ext>
            </a:extLst>
          </p:cNvPr>
          <p:cNvSpPr txBox="1">
            <a:spLocks/>
          </p:cNvSpPr>
          <p:nvPr/>
        </p:nvSpPr>
        <p:spPr>
          <a:xfrm>
            <a:off x="577850" y="-288094"/>
            <a:ext cx="11036300" cy="14763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VSR Demo</a:t>
            </a:r>
          </a:p>
        </p:txBody>
      </p:sp>
    </p:spTree>
    <p:extLst>
      <p:ext uri="{BB962C8B-B14F-4D97-AF65-F5344CB8AC3E}">
        <p14:creationId xmlns:p14="http://schemas.microsoft.com/office/powerpoint/2010/main" val="3708460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408041F-4DF4-43AD-A9CD-10B3E3B2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50" y="1318443"/>
            <a:ext cx="8892480" cy="175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601A6B-86D8-4C62-96FB-4C8810DD63D0}"/>
              </a:ext>
            </a:extLst>
          </p:cNvPr>
          <p:cNvSpPr txBox="1"/>
          <p:nvPr/>
        </p:nvSpPr>
        <p:spPr>
          <a:xfrm>
            <a:off x="454904" y="649445"/>
            <a:ext cx="787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Since we are working in a synchroton we expect Synchrotron Light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668677-11C7-452C-8387-6EB0AE24DD16}"/>
              </a:ext>
            </a:extLst>
          </p:cNvPr>
          <p:cNvSpPr txBox="1"/>
          <p:nvPr/>
        </p:nvSpPr>
        <p:spPr>
          <a:xfrm>
            <a:off x="9242730" y="603278"/>
            <a:ext cx="17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89 W !!!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6C725E4-9ADD-4786-AE39-5F4D8DCB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24" y="4247495"/>
            <a:ext cx="4050450" cy="97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C1A0B0-C08C-47A8-B8D0-B998A9B98707}"/>
              </a:ext>
            </a:extLst>
          </p:cNvPr>
          <p:cNvSpPr txBox="1"/>
          <p:nvPr/>
        </p:nvSpPr>
        <p:spPr>
          <a:xfrm>
            <a:off x="8208302" y="3209183"/>
            <a:ext cx="17995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50" b="0" i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Courtesy of H.W.Glock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7485F2-94FF-4A8D-A4C9-953B4058EE89}"/>
              </a:ext>
            </a:extLst>
          </p:cNvPr>
          <p:cNvSpPr/>
          <p:nvPr/>
        </p:nvSpPr>
        <p:spPr>
          <a:xfrm>
            <a:off x="6896923" y="1875829"/>
            <a:ext cx="540060" cy="54006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5" name="Right Arrow 1">
            <a:extLst>
              <a:ext uri="{FF2B5EF4-FFF2-40B4-BE49-F238E27FC236}">
                <a16:creationId xmlns:a16="http://schemas.microsoft.com/office/drawing/2014/main" id="{C57CDB45-E818-437E-99AD-C565A0A5ECE3}"/>
              </a:ext>
            </a:extLst>
          </p:cNvPr>
          <p:cNvSpPr/>
          <p:nvPr/>
        </p:nvSpPr>
        <p:spPr bwMode="auto">
          <a:xfrm>
            <a:off x="8385508" y="727439"/>
            <a:ext cx="440462" cy="291338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0" name="Grafik 22">
            <a:extLst>
              <a:ext uri="{FF2B5EF4-FFF2-40B4-BE49-F238E27FC236}">
                <a16:creationId xmlns:a16="http://schemas.microsoft.com/office/drawing/2014/main" id="{6D0D2E04-CBB4-4692-91B8-3EBAAACE4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850" y="3368191"/>
            <a:ext cx="4253765" cy="3158580"/>
          </a:xfrm>
          <a:prstGeom prst="rect">
            <a:avLst/>
          </a:prstGeom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7A5F6A4E-F890-4359-9A49-0B1B5148B26B}"/>
              </a:ext>
            </a:extLst>
          </p:cNvPr>
          <p:cNvSpPr txBox="1">
            <a:spLocks/>
          </p:cNvSpPr>
          <p:nvPr/>
        </p:nvSpPr>
        <p:spPr>
          <a:xfrm>
            <a:off x="1814647" y="-110145"/>
            <a:ext cx="5980806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Collateral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damage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,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synchrotron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light</a:t>
            </a:r>
          </a:p>
        </p:txBody>
      </p:sp>
    </p:spTree>
    <p:extLst>
      <p:ext uri="{BB962C8B-B14F-4D97-AF65-F5344CB8AC3E}">
        <p14:creationId xmlns:p14="http://schemas.microsoft.com/office/powerpoint/2010/main" val="53451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BBF938A-2F6C-4157-A5A0-A1FAF23F84C7}"/>
              </a:ext>
            </a:extLst>
          </p:cNvPr>
          <p:cNvSpPr/>
          <p:nvPr/>
        </p:nvSpPr>
        <p:spPr bwMode="auto">
          <a:xfrm>
            <a:off x="259025" y="6168041"/>
            <a:ext cx="3944767" cy="27205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 b="1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FB1F18-27FA-441B-8591-1875F68D17A3}"/>
              </a:ext>
            </a:extLst>
          </p:cNvPr>
          <p:cNvSpPr txBox="1"/>
          <p:nvPr/>
        </p:nvSpPr>
        <p:spPr>
          <a:xfrm>
            <a:off x="414337" y="888052"/>
            <a:ext cx="584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The SR BESSY II is a 1.7 GeV synchrotron radiation source operating for 20 years in Berlin</a:t>
            </a:r>
            <a:endParaRPr lang="de-DE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FC4AA9-34B8-4FE0-8AC2-044F6ECFC392}"/>
              </a:ext>
            </a:extLst>
          </p:cNvPr>
          <p:cNvSpPr txBox="1"/>
          <p:nvPr/>
        </p:nvSpPr>
        <p:spPr>
          <a:xfrm>
            <a:off x="414337" y="1748049"/>
            <a:ext cx="5106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BESSY II emits extremely brilliant photon pulses ranging from the long wave terahertz region to hard X rays</a:t>
            </a:r>
            <a:endParaRPr lang="de-DE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990F70-4E12-4ADA-87AA-1594ADE42C9A}"/>
              </a:ext>
            </a:extLst>
          </p:cNvPr>
          <p:cNvSpPr txBox="1"/>
          <p:nvPr/>
        </p:nvSpPr>
        <p:spPr>
          <a:xfrm>
            <a:off x="414336" y="2793153"/>
            <a:ext cx="5845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Pioneer in offering low </a:t>
            </a:r>
            <a:r>
              <a:rPr lang="el-GR" dirty="0">
                <a:latin typeface="Batang" panose="02030600000101010101" pitchFamily="18" charset="-127"/>
                <a:ea typeface="Batang" panose="02030600000101010101" pitchFamily="18" charset="-127"/>
              </a:rPr>
              <a:t>α</a:t>
            </a:r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 operation with a comunity of user performing dynamic measurements in „functional materials“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8F5C0E-455E-4C76-B4E8-DADE8C0E4348}"/>
              </a:ext>
            </a:extLst>
          </p:cNvPr>
          <p:cNvSpPr txBox="1"/>
          <p:nvPr/>
        </p:nvSpPr>
        <p:spPr>
          <a:xfrm>
            <a:off x="986516" y="4008672"/>
            <a:ext cx="4143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Nevertheless BESSY II has passed ist halve life and needs to be renewed to be competitive among other light sources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E8DA25-B478-4557-B174-4DF4D6E0F89A}"/>
              </a:ext>
            </a:extLst>
          </p:cNvPr>
          <p:cNvSpPr txBox="1"/>
          <p:nvPr/>
        </p:nvSpPr>
        <p:spPr>
          <a:xfrm>
            <a:off x="1851182" y="6147706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BESSY III</a:t>
            </a:r>
          </a:p>
        </p:txBody>
      </p:sp>
      <p:sp>
        <p:nvSpPr>
          <p:cNvPr id="31" name="Right Arrow 13">
            <a:extLst>
              <a:ext uri="{FF2B5EF4-FFF2-40B4-BE49-F238E27FC236}">
                <a16:creationId xmlns:a16="http://schemas.microsoft.com/office/drawing/2014/main" id="{17B43F66-E5A8-4E68-8E27-0333697ABFF2}"/>
              </a:ext>
            </a:extLst>
          </p:cNvPr>
          <p:cNvSpPr/>
          <p:nvPr/>
        </p:nvSpPr>
        <p:spPr bwMode="auto">
          <a:xfrm rot="5400000">
            <a:off x="2791502" y="5723844"/>
            <a:ext cx="533400" cy="314325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 b="1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A2BB168-0AD9-48D8-88E0-46E699FF4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934" y="4216075"/>
            <a:ext cx="4008550" cy="19526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E0DC88C-1669-4BC7-B7D1-36A1C7193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791" y="513104"/>
            <a:ext cx="4566613" cy="3552825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4630021D-2C9F-481B-AE3F-8CFE56A4CD32}"/>
              </a:ext>
            </a:extLst>
          </p:cNvPr>
          <p:cNvSpPr txBox="1">
            <a:spLocks/>
          </p:cNvSpPr>
          <p:nvPr/>
        </p:nvSpPr>
        <p:spPr>
          <a:xfrm>
            <a:off x="577850" y="-81492"/>
            <a:ext cx="6510927" cy="84617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The </a:t>
            </a:r>
            <a:r>
              <a:rPr lang="de-DE" dirty="0" err="1">
                <a:solidFill>
                  <a:schemeClr val="tx2">
                    <a:alpha val="69875"/>
                  </a:schemeClr>
                </a:solidFill>
              </a:rPr>
              <a:t>context</a:t>
            </a:r>
            <a:endParaRPr lang="de-DE" dirty="0">
              <a:solidFill>
                <a:schemeClr val="tx2">
                  <a:alpha val="6987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30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E38589-7378-4C7A-806B-67EEA8F35B18}"/>
              </a:ext>
            </a:extLst>
          </p:cNvPr>
          <p:cNvSpPr/>
          <p:nvPr/>
        </p:nvSpPr>
        <p:spPr>
          <a:xfrm>
            <a:off x="75150" y="879508"/>
            <a:ext cx="4148642" cy="2007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8BDCB98-9EFF-4086-A432-05CEAEEC7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90" y="1124745"/>
            <a:ext cx="7737456" cy="5472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7B68A7-52C1-490F-A9EC-6EE78367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8" y="989582"/>
            <a:ext cx="1861596" cy="18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61B2DC3-D75F-4E52-BA8F-A6FEF4EF1DA3}"/>
              </a:ext>
            </a:extLst>
          </p:cNvPr>
          <p:cNvSpPr/>
          <p:nvPr/>
        </p:nvSpPr>
        <p:spPr>
          <a:xfrm>
            <a:off x="4962469" y="3434804"/>
            <a:ext cx="720080" cy="79208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3F13D0-2767-48F9-8CD2-10145824D992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2098691" y="2039340"/>
            <a:ext cx="2969231" cy="151146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5B0B2F-2913-4FB8-B8CF-ABA8B8EA3377}"/>
              </a:ext>
            </a:extLst>
          </p:cNvPr>
          <p:cNvSpPr txBox="1"/>
          <p:nvPr/>
        </p:nvSpPr>
        <p:spPr>
          <a:xfrm>
            <a:off x="1858335" y="974097"/>
            <a:ext cx="2410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err="1"/>
              <a:t>Collimating</a:t>
            </a:r>
            <a:r>
              <a:rPr lang="de-DE" sz="1000" b="1" dirty="0"/>
              <a:t> </a:t>
            </a:r>
            <a:r>
              <a:rPr lang="de-DE" sz="1000" b="1" dirty="0" err="1"/>
              <a:t>Shielded</a:t>
            </a:r>
            <a:r>
              <a:rPr lang="de-DE" sz="1000" b="1" dirty="0"/>
              <a:t> </a:t>
            </a:r>
            <a:r>
              <a:rPr lang="de-DE" sz="1000" b="1" dirty="0" err="1"/>
              <a:t>bellow</a:t>
            </a:r>
            <a:r>
              <a:rPr lang="de-DE" sz="1000" dirty="0"/>
              <a:t>. </a:t>
            </a:r>
            <a:r>
              <a:rPr lang="de-DE" sz="1000" dirty="0" err="1"/>
              <a:t>Disipates</a:t>
            </a:r>
            <a:r>
              <a:rPr lang="de-DE" sz="1000" dirty="0"/>
              <a:t> </a:t>
            </a:r>
            <a:r>
              <a:rPr lang="de-DE" sz="1000" dirty="0" err="1"/>
              <a:t>synchroton</a:t>
            </a:r>
            <a:r>
              <a:rPr lang="de-DE" sz="1000" dirty="0"/>
              <a:t> light </a:t>
            </a:r>
            <a:r>
              <a:rPr lang="de-DE" sz="1000" dirty="0" err="1"/>
              <a:t>impacting</a:t>
            </a:r>
            <a:r>
              <a:rPr lang="de-DE" sz="1000" dirty="0"/>
              <a:t> on </a:t>
            </a:r>
            <a:r>
              <a:rPr lang="de-DE" sz="1000" dirty="0" err="1"/>
              <a:t>surface</a:t>
            </a:r>
            <a:r>
              <a:rPr lang="de-DE" sz="1000" dirty="0"/>
              <a:t> </a:t>
            </a:r>
            <a:r>
              <a:rPr lang="de-DE" sz="1000" dirty="0" err="1"/>
              <a:t>avoiding</a:t>
            </a:r>
            <a:r>
              <a:rPr lang="de-DE" sz="1000" dirty="0"/>
              <a:t> </a:t>
            </a:r>
            <a:r>
              <a:rPr lang="de-DE" sz="1000" dirty="0" err="1"/>
              <a:t>module</a:t>
            </a:r>
            <a:r>
              <a:rPr lang="de-DE" sz="1000" dirty="0"/>
              <a:t> </a:t>
            </a:r>
            <a:r>
              <a:rPr lang="de-DE" sz="1000" dirty="0" err="1"/>
              <a:t>quenching</a:t>
            </a:r>
            <a:r>
              <a:rPr lang="de-DE" sz="1000" dirty="0"/>
              <a:t>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losses</a:t>
            </a:r>
            <a:r>
              <a:rPr lang="de-DE" sz="1000" dirty="0"/>
              <a:t>. </a:t>
            </a:r>
            <a:r>
              <a:rPr lang="de-DE" sz="1000" dirty="0" err="1"/>
              <a:t>Novel</a:t>
            </a:r>
            <a:r>
              <a:rPr lang="de-DE" sz="1000" dirty="0"/>
              <a:t> </a:t>
            </a:r>
            <a:r>
              <a:rPr lang="de-DE" sz="1000" dirty="0" err="1"/>
              <a:t>component</a:t>
            </a:r>
            <a:r>
              <a:rPr lang="de-DE" sz="1000" dirty="0"/>
              <a:t>!</a:t>
            </a:r>
            <a:endParaRPr lang="en-US" sz="1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A6DD49-F7BC-4EC1-AEB8-012D2CFF5F11}"/>
              </a:ext>
            </a:extLst>
          </p:cNvPr>
          <p:cNvSpPr/>
          <p:nvPr/>
        </p:nvSpPr>
        <p:spPr>
          <a:xfrm>
            <a:off x="9339746" y="1340768"/>
            <a:ext cx="169476" cy="307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9E00EA-15C2-4024-951F-2D83681A8D8F}"/>
              </a:ext>
            </a:extLst>
          </p:cNvPr>
          <p:cNvSpPr txBox="1"/>
          <p:nvPr/>
        </p:nvSpPr>
        <p:spPr>
          <a:xfrm>
            <a:off x="2429852" y="1741282"/>
            <a:ext cx="1963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 Unit</a:t>
            </a:r>
            <a:endParaRPr lang="en-US" sz="1200" dirty="0"/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178503AB-3832-4B77-8DB6-C496D467FE9A}"/>
              </a:ext>
            </a:extLst>
          </p:cNvPr>
          <p:cNvSpPr txBox="1">
            <a:spLocks/>
          </p:cNvSpPr>
          <p:nvPr/>
        </p:nvSpPr>
        <p:spPr>
          <a:xfrm>
            <a:off x="577850" y="-288094"/>
            <a:ext cx="11036300" cy="14763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VSR Demo</a:t>
            </a:r>
          </a:p>
        </p:txBody>
      </p:sp>
    </p:spTree>
    <p:extLst>
      <p:ext uri="{BB962C8B-B14F-4D97-AF65-F5344CB8AC3E}">
        <p14:creationId xmlns:p14="http://schemas.microsoft.com/office/powerpoint/2010/main" val="1157719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262524C-D46A-43FF-B283-136724FC4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" y="737876"/>
            <a:ext cx="2738708" cy="266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DB5FB51-3487-4423-863F-84BA861D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" y="3560611"/>
            <a:ext cx="1577825" cy="23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13798FB-86E5-4AA7-958D-48F55CEA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2" y="3827639"/>
            <a:ext cx="2286119" cy="21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7D98292-640D-488B-8C41-0301009C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59" y="780175"/>
            <a:ext cx="1819681" cy="5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2B9CF4-0C12-49AE-B068-11A69574CBEE}"/>
              </a:ext>
            </a:extLst>
          </p:cNvPr>
          <p:cNvSpPr/>
          <p:nvPr/>
        </p:nvSpPr>
        <p:spPr bwMode="auto">
          <a:xfrm>
            <a:off x="2637522" y="3343275"/>
            <a:ext cx="1833755" cy="89535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A407F7F-5CA4-4A6B-B765-F130214AC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244" y="1480470"/>
            <a:ext cx="4333875" cy="192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F5C6B6-FD98-4412-BBCF-0045B9A196B3}"/>
              </a:ext>
            </a:extLst>
          </p:cNvPr>
          <p:cNvSpPr/>
          <p:nvPr/>
        </p:nvSpPr>
        <p:spPr bwMode="auto">
          <a:xfrm>
            <a:off x="87630" y="6583680"/>
            <a:ext cx="3832860" cy="2286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00589C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D62118E6-EE44-415B-95F6-C7C1B327D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61" y="4309472"/>
            <a:ext cx="7115395" cy="241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4753D5-A485-41A8-B8AC-9C479BBEFF80}"/>
              </a:ext>
            </a:extLst>
          </p:cNvPr>
          <p:cNvSpPr txBox="1"/>
          <p:nvPr/>
        </p:nvSpPr>
        <p:spPr>
          <a:xfrm>
            <a:off x="2910764" y="1941158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Impedance issues? Is the beam stable?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90182-A44E-4738-B6B7-894A088CFEB8}"/>
              </a:ext>
            </a:extLst>
          </p:cNvPr>
          <p:cNvSpPr txBox="1"/>
          <p:nvPr/>
        </p:nvSpPr>
        <p:spPr>
          <a:xfrm>
            <a:off x="2910764" y="2267251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Particulates? Are we going to Quench?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45EC3C-0FCF-4B1B-8428-346304AF7FC0}"/>
              </a:ext>
            </a:extLst>
          </p:cNvPr>
          <p:cNvSpPr txBox="1"/>
          <p:nvPr/>
        </p:nvSpPr>
        <p:spPr>
          <a:xfrm>
            <a:off x="5037090" y="774716"/>
            <a:ext cx="675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Of</a:t>
            </a:r>
            <a:r>
              <a:rPr lang="de-DE" sz="18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de-DE" sz="1800" b="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course</a:t>
            </a:r>
            <a:r>
              <a:rPr lang="de-DE" sz="18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de-DE" sz="1800" b="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the</a:t>
            </a:r>
            <a:r>
              <a:rPr lang="de-DE" sz="18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de-DE" sz="1800" b="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community</a:t>
            </a:r>
            <a:r>
              <a:rPr lang="de-DE" sz="18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</a:t>
            </a:r>
            <a:r>
              <a:rPr lang="de-DE" sz="1800" b="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specially</a:t>
            </a:r>
            <a:r>
              <a:rPr lang="de-DE" sz="18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SRF) was </a:t>
            </a:r>
            <a:r>
              <a:rPr lang="de-DE" sz="1800" b="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concerned</a:t>
            </a:r>
            <a:r>
              <a:rPr lang="de-DE" sz="18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…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6BE2E0DD-090A-4F6B-A31D-1A327E0AD137}"/>
              </a:ext>
            </a:extLst>
          </p:cNvPr>
          <p:cNvSpPr txBox="1">
            <a:spLocks/>
          </p:cNvSpPr>
          <p:nvPr/>
        </p:nvSpPr>
        <p:spPr>
          <a:xfrm>
            <a:off x="1645599" y="-110145"/>
            <a:ext cx="5980806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Collimating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shielded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bellow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(CSB)</a:t>
            </a:r>
          </a:p>
        </p:txBody>
      </p:sp>
    </p:spTree>
    <p:extLst>
      <p:ext uri="{BB962C8B-B14F-4D97-AF65-F5344CB8AC3E}">
        <p14:creationId xmlns:p14="http://schemas.microsoft.com/office/powerpoint/2010/main" val="2697781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80A0D3-53CE-2F35-F92D-F559AEFB3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07" y="1032777"/>
            <a:ext cx="3423637" cy="2585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09F316-5CDF-CA83-106D-E57A3CFD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448" y="1032776"/>
            <a:ext cx="5924177" cy="261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B85C4C-C980-C832-C21E-EC17A299F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4" y="3768382"/>
            <a:ext cx="6033247" cy="2581533"/>
          </a:xfrm>
          <a:prstGeom prst="rect">
            <a:avLst/>
          </a:prstGeom>
        </p:spPr>
      </p:pic>
      <p:sp>
        <p:nvSpPr>
          <p:cNvPr id="10" name="Textfeld 2">
            <a:extLst>
              <a:ext uri="{FF2B5EF4-FFF2-40B4-BE49-F238E27FC236}">
                <a16:creationId xmlns:a16="http://schemas.microsoft.com/office/drawing/2014/main" id="{39C10ED2-4CBE-C40B-4924-060531EC98FA}"/>
              </a:ext>
            </a:extLst>
          </p:cNvPr>
          <p:cNvSpPr txBox="1"/>
          <p:nvPr/>
        </p:nvSpPr>
        <p:spPr>
          <a:xfrm>
            <a:off x="6033247" y="3941920"/>
            <a:ext cx="5924176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rgbClr val="00589C"/>
                </a:solidFill>
                <a:latin typeface="Source Sans Pro" panose="020B0503030403020204" pitchFamily="34" charset="0"/>
              </a:rPr>
              <a:t>Collimated Shielded Bellow</a:t>
            </a:r>
            <a:r>
              <a:rPr lang="en-GB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 (CSB) as </a:t>
            </a:r>
            <a:r>
              <a:rPr lang="en-GB" sz="1867" b="1" dirty="0">
                <a:solidFill>
                  <a:srgbClr val="00589C"/>
                </a:solidFill>
                <a:latin typeface="Source Sans Pro" panose="020B0503030403020204" pitchFamily="34" charset="0"/>
              </a:rPr>
              <a:t>critical component</a:t>
            </a:r>
            <a:r>
              <a:rPr lang="en-GB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 to BESSY VSR </a:t>
            </a:r>
            <a:r>
              <a:rPr lang="en-GB" sz="1867" b="1" dirty="0">
                <a:solidFill>
                  <a:srgbClr val="00589C"/>
                </a:solidFill>
                <a:latin typeface="Source Sans Pro" panose="020B0503030403020204" pitchFamily="34" charset="0"/>
              </a:rPr>
              <a:t>successfully commissioned </a:t>
            </a:r>
            <a:r>
              <a:rPr lang="en-GB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with beam at BESSY II (350mA)</a:t>
            </a:r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B4BDF3CD-CF3B-61AD-7CEF-F3AF62DE2C3F}"/>
              </a:ext>
            </a:extLst>
          </p:cNvPr>
          <p:cNvSpPr txBox="1"/>
          <p:nvPr/>
        </p:nvSpPr>
        <p:spPr>
          <a:xfrm>
            <a:off x="6048184" y="4934015"/>
            <a:ext cx="592417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First</a:t>
            </a:r>
            <a:r>
              <a:rPr lang="en-GB" sz="1867" b="1" dirty="0">
                <a:solidFill>
                  <a:srgbClr val="00589C"/>
                </a:solidFill>
                <a:latin typeface="Source Sans Pro" panose="020B0503030403020204" pitchFamily="34" charset="0"/>
              </a:rPr>
              <a:t> Fundamental Power Coupler prototypes fabricated </a:t>
            </a:r>
            <a:r>
              <a:rPr lang="en-GB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at Research Instruments (RI)</a:t>
            </a:r>
          </a:p>
        </p:txBody>
      </p:sp>
      <p:sp>
        <p:nvSpPr>
          <p:cNvPr id="12" name="Textfeld 2">
            <a:extLst>
              <a:ext uri="{FF2B5EF4-FFF2-40B4-BE49-F238E27FC236}">
                <a16:creationId xmlns:a16="http://schemas.microsoft.com/office/drawing/2014/main" id="{0A96F96C-1FD4-BFDC-3AC3-0C5FD35F2470}"/>
              </a:ext>
            </a:extLst>
          </p:cNvPr>
          <p:cNvSpPr txBox="1"/>
          <p:nvPr/>
        </p:nvSpPr>
        <p:spPr>
          <a:xfrm>
            <a:off x="6054157" y="5603385"/>
            <a:ext cx="592417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rgbClr val="00589C"/>
                </a:solidFill>
                <a:latin typeface="Source Sans Pro" panose="020B0503030403020204" pitchFamily="34" charset="0"/>
              </a:rPr>
              <a:t>SRF cavity fabrication</a:t>
            </a:r>
            <a:r>
              <a:rPr lang="en-GB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 in </a:t>
            </a:r>
            <a:r>
              <a:rPr lang="en-GB" sz="1867" b="1" dirty="0">
                <a:solidFill>
                  <a:srgbClr val="00589C"/>
                </a:solidFill>
                <a:latin typeface="Source Sans Pro" panose="020B0503030403020204" pitchFamily="34" charset="0"/>
              </a:rPr>
              <a:t>full swing </a:t>
            </a:r>
            <a:r>
              <a:rPr lang="en-GB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at RI</a:t>
            </a:r>
          </a:p>
        </p:txBody>
      </p:sp>
      <p:sp>
        <p:nvSpPr>
          <p:cNvPr id="13" name="Textfeld 2">
            <a:extLst>
              <a:ext uri="{FF2B5EF4-FFF2-40B4-BE49-F238E27FC236}">
                <a16:creationId xmlns:a16="http://schemas.microsoft.com/office/drawing/2014/main" id="{EC1E4EA7-BD29-1BCC-4077-C7C198058F43}"/>
              </a:ext>
            </a:extLst>
          </p:cNvPr>
          <p:cNvSpPr txBox="1"/>
          <p:nvPr/>
        </p:nvSpPr>
        <p:spPr>
          <a:xfrm>
            <a:off x="6054157" y="6013488"/>
            <a:ext cx="592417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rgbClr val="00589C"/>
                </a:solidFill>
                <a:latin typeface="Source Sans Pro" panose="020B0503030403020204" pitchFamily="34" charset="0"/>
              </a:rPr>
              <a:t>SRF Cryomodule fabrication running</a:t>
            </a:r>
            <a:endParaRPr lang="en-GB" sz="1867" dirty="0">
              <a:solidFill>
                <a:srgbClr val="00589C"/>
              </a:solidFill>
              <a:latin typeface="Source Sans Pro" panose="020B0503030403020204" pitchFamily="34" charset="0"/>
            </a:endParaRPr>
          </a:p>
        </p:txBody>
      </p:sp>
      <p:sp>
        <p:nvSpPr>
          <p:cNvPr id="14" name="Textfeld 2">
            <a:extLst>
              <a:ext uri="{FF2B5EF4-FFF2-40B4-BE49-F238E27FC236}">
                <a16:creationId xmlns:a16="http://schemas.microsoft.com/office/drawing/2014/main" id="{25E87347-771D-36A3-7FF2-79CBF0724605}"/>
              </a:ext>
            </a:extLst>
          </p:cNvPr>
          <p:cNvSpPr txBox="1"/>
          <p:nvPr/>
        </p:nvSpPr>
        <p:spPr>
          <a:xfrm>
            <a:off x="6195970" y="762431"/>
            <a:ext cx="1882247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933" dirty="0">
                <a:solidFill>
                  <a:srgbClr val="00589C"/>
                </a:solidFill>
                <a:latin typeface="Source Sans Pro" panose="020B0503030403020204" pitchFamily="34" charset="0"/>
              </a:rPr>
              <a:t>CSB Installed in BESSY T2 Straight</a:t>
            </a:r>
          </a:p>
        </p:txBody>
      </p:sp>
      <p:sp>
        <p:nvSpPr>
          <p:cNvPr id="15" name="Textfeld 2">
            <a:extLst>
              <a:ext uri="{FF2B5EF4-FFF2-40B4-BE49-F238E27FC236}">
                <a16:creationId xmlns:a16="http://schemas.microsoft.com/office/drawing/2014/main" id="{F145EE09-C3EC-A7E8-D858-B1ACB4D3A651}"/>
              </a:ext>
            </a:extLst>
          </p:cNvPr>
          <p:cNvSpPr txBox="1"/>
          <p:nvPr/>
        </p:nvSpPr>
        <p:spPr>
          <a:xfrm>
            <a:off x="1605999" y="3601407"/>
            <a:ext cx="1093569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933" dirty="0">
                <a:solidFill>
                  <a:srgbClr val="00589C"/>
                </a:solidFill>
                <a:latin typeface="Source Sans Pro" panose="020B0503030403020204" pitchFamily="34" charset="0"/>
              </a:rPr>
              <a:t>Close view on CSB</a:t>
            </a:r>
          </a:p>
        </p:txBody>
      </p:sp>
      <p:sp>
        <p:nvSpPr>
          <p:cNvPr id="16" name="Textfeld 2">
            <a:extLst>
              <a:ext uri="{FF2B5EF4-FFF2-40B4-BE49-F238E27FC236}">
                <a16:creationId xmlns:a16="http://schemas.microsoft.com/office/drawing/2014/main" id="{E9536585-2A5A-CCC5-6679-E011188BC810}"/>
              </a:ext>
            </a:extLst>
          </p:cNvPr>
          <p:cNvSpPr txBox="1"/>
          <p:nvPr/>
        </p:nvSpPr>
        <p:spPr>
          <a:xfrm>
            <a:off x="2004958" y="6253516"/>
            <a:ext cx="237276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933" dirty="0">
                <a:solidFill>
                  <a:srgbClr val="00589C"/>
                </a:solidFill>
                <a:latin typeface="Source Sans Pro" panose="020B0503030403020204" pitchFamily="34" charset="0"/>
              </a:rPr>
              <a:t>Impedance computed for beam excited CSB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6687E2-CD98-4788-B773-0CC4BA4ED1FC}"/>
              </a:ext>
            </a:extLst>
          </p:cNvPr>
          <p:cNvSpPr/>
          <p:nvPr/>
        </p:nvSpPr>
        <p:spPr>
          <a:xfrm>
            <a:off x="62754" y="6569849"/>
            <a:ext cx="5911582" cy="235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52CA77F-2799-40E4-93C0-9FA871C2A3CA}"/>
              </a:ext>
            </a:extLst>
          </p:cNvPr>
          <p:cNvSpPr txBox="1">
            <a:spLocks/>
          </p:cNvSpPr>
          <p:nvPr/>
        </p:nvSpPr>
        <p:spPr>
          <a:xfrm>
            <a:off x="148953" y="-86920"/>
            <a:ext cx="5980806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Beam Tests</a:t>
            </a:r>
          </a:p>
        </p:txBody>
      </p:sp>
    </p:spTree>
    <p:extLst>
      <p:ext uri="{BB962C8B-B14F-4D97-AF65-F5344CB8AC3E}">
        <p14:creationId xmlns:p14="http://schemas.microsoft.com/office/powerpoint/2010/main" val="1203876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D3E78-C2D1-40A8-9DB3-A4ED9E39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7427" y="548761"/>
            <a:ext cx="6588911" cy="446087"/>
          </a:xfrm>
        </p:spPr>
        <p:txBody>
          <a:bodyPr/>
          <a:lstStyle/>
          <a:p>
            <a:pPr algn="ctr"/>
            <a:r>
              <a:rPr lang="de-DE" dirty="0" err="1"/>
              <a:t>Prototyping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and </a:t>
            </a:r>
            <a:r>
              <a:rPr lang="de-DE" dirty="0" err="1"/>
              <a:t>testing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584D1EC-70F9-4277-AB0C-9792BA7FDB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Titel Vorname Nachname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96EB2B-B951-62B0-92CB-7B36E6C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34" y="1201517"/>
            <a:ext cx="2683191" cy="363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BEDC23-CA02-BEB5-D6A1-1D6C5D6C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1" y="4317814"/>
            <a:ext cx="3208944" cy="2509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7DF439-1B48-0860-0339-F33F52EAE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075" y="2794262"/>
            <a:ext cx="2706266" cy="1864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B80B5E-BE63-4A77-AD1A-61F1F602F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33" y="242336"/>
            <a:ext cx="2231635" cy="28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B192B3-CBFA-4056-9E0D-BD893FD05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0173" y="381915"/>
            <a:ext cx="2018115" cy="19183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C24975-A03F-48C6-9848-4D04591025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4942" y="3429000"/>
            <a:ext cx="2102816" cy="32286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412503-D01C-7B7C-19E7-2B29B9FA5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3018" y="4909140"/>
            <a:ext cx="4317155" cy="18341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9F1516-D2F6-352F-C8BA-97035BB3D5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7324" y="2625704"/>
            <a:ext cx="2683191" cy="24562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9591B4-8421-9B30-50AE-A59502C2EA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01" y="174656"/>
            <a:ext cx="4091787" cy="229847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6362C2-B562-F912-1AAB-952F761BA7EA}"/>
              </a:ext>
            </a:extLst>
          </p:cNvPr>
          <p:cNvSpPr txBox="1"/>
          <p:nvPr/>
        </p:nvSpPr>
        <p:spPr>
          <a:xfrm>
            <a:off x="1247380" y="4010335"/>
            <a:ext cx="2683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Single cell 1.5 GHz</a:t>
            </a:r>
            <a:endParaRPr lang="en-DE" sz="1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521471-B1B9-EE73-CD4C-2FCBCA44CB4C}"/>
              </a:ext>
            </a:extLst>
          </p:cNvPr>
          <p:cNvSpPr txBox="1"/>
          <p:nvPr/>
        </p:nvSpPr>
        <p:spPr>
          <a:xfrm>
            <a:off x="5924075" y="2163067"/>
            <a:ext cx="2683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5-cell cold model 1.5 GHz</a:t>
            </a:r>
            <a:endParaRPr lang="en-DE" sz="16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5DC9B0-A542-879A-25D7-20A45FDA3846}"/>
              </a:ext>
            </a:extLst>
          </p:cNvPr>
          <p:cNvSpPr txBox="1"/>
          <p:nvPr/>
        </p:nvSpPr>
        <p:spPr>
          <a:xfrm>
            <a:off x="10056348" y="344195"/>
            <a:ext cx="2683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VSR Blade tuners</a:t>
            </a:r>
            <a:endParaRPr lang="en-DE" sz="1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C87F3-7B59-3EE7-6CF8-323B048632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59361" y="1858472"/>
            <a:ext cx="609530" cy="4471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67C4FB-9A80-119B-8EE2-1038A66155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800" y="1296851"/>
            <a:ext cx="910191" cy="37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70E6C2-C8C7-1D92-BA2A-D47B7ADE9A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4942" y="3430409"/>
            <a:ext cx="910191" cy="3798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F6E72F-32DC-BE53-3286-41D9A43B6E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0150" y="2771249"/>
            <a:ext cx="910191" cy="3798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810A7A-B604-AC59-B361-11F22A122C24}"/>
              </a:ext>
            </a:extLst>
          </p:cNvPr>
          <p:cNvSpPr txBox="1"/>
          <p:nvPr/>
        </p:nvSpPr>
        <p:spPr>
          <a:xfrm>
            <a:off x="5924074" y="2752139"/>
            <a:ext cx="2683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4-cell VSR 1.5 GHz</a:t>
            </a:r>
            <a:endParaRPr lang="en-DE" sz="16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939826-DE20-8373-0BD5-4A672F71B1C8}"/>
              </a:ext>
            </a:extLst>
          </p:cNvPr>
          <p:cNvSpPr txBox="1"/>
          <p:nvPr/>
        </p:nvSpPr>
        <p:spPr>
          <a:xfrm>
            <a:off x="9218532" y="2610802"/>
            <a:ext cx="2683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4-cell VSR 1.5 GHz</a:t>
            </a:r>
            <a:endParaRPr lang="en-DE" sz="16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4A2C17-71EC-F5A0-9AE7-B5210A272DA1}"/>
              </a:ext>
            </a:extLst>
          </p:cNvPr>
          <p:cNvSpPr txBox="1"/>
          <p:nvPr/>
        </p:nvSpPr>
        <p:spPr>
          <a:xfrm>
            <a:off x="7052804" y="4993928"/>
            <a:ext cx="2683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16KW FPC VSR 1.5 GHz</a:t>
            </a:r>
            <a:endParaRPr lang="en-DE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6B211-E1E1-D1C6-2007-B4BFE44440A8}"/>
              </a:ext>
            </a:extLst>
          </p:cNvPr>
          <p:cNvSpPr txBox="1"/>
          <p:nvPr/>
        </p:nvSpPr>
        <p:spPr>
          <a:xfrm>
            <a:off x="10042322" y="5199969"/>
            <a:ext cx="2250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ALL to be TESTED @ SUPRALAB HZB</a:t>
            </a:r>
            <a:endParaRPr lang="en-DE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B9EF5E-ABCF-1CFF-8616-43D6CC028BCA}"/>
              </a:ext>
            </a:extLst>
          </p:cNvPr>
          <p:cNvSpPr txBox="1"/>
          <p:nvPr/>
        </p:nvSpPr>
        <p:spPr>
          <a:xfrm>
            <a:off x="3399781" y="3852416"/>
            <a:ext cx="2683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VSR 1.5 GHz FPC</a:t>
            </a:r>
            <a:endParaRPr lang="en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27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7F3D3D-E05D-4367-A222-4B6B18018587}"/>
              </a:ext>
            </a:extLst>
          </p:cNvPr>
          <p:cNvSpPr/>
          <p:nvPr/>
        </p:nvSpPr>
        <p:spPr>
          <a:xfrm>
            <a:off x="62754" y="6569849"/>
            <a:ext cx="5911582" cy="235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A25579-844F-4F1D-B50F-7CF7465C7748}"/>
              </a:ext>
            </a:extLst>
          </p:cNvPr>
          <p:cNvGrpSpPr/>
          <p:nvPr/>
        </p:nvGrpSpPr>
        <p:grpSpPr>
          <a:xfrm>
            <a:off x="0" y="1095842"/>
            <a:ext cx="3145692" cy="4245976"/>
            <a:chOff x="275246" y="1600200"/>
            <a:chExt cx="3409950" cy="44577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8413C3-B5B4-4183-81A4-31033299FCD9}"/>
                </a:ext>
              </a:extLst>
            </p:cNvPr>
            <p:cNvSpPr/>
            <p:nvPr/>
          </p:nvSpPr>
          <p:spPr bwMode="auto">
            <a:xfrm>
              <a:off x="275246" y="1600200"/>
              <a:ext cx="3409950" cy="44577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dirty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104EC076-C956-4D16-B983-F85E3C366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1927320"/>
              <a:ext cx="2797001" cy="375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F7EEAABE-7A9F-4A95-A612-9CF0EAB2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14" y="587622"/>
            <a:ext cx="90011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4536452-CE71-4446-85CA-C62A7C74B1B3}"/>
              </a:ext>
            </a:extLst>
          </p:cNvPr>
          <p:cNvSpPr txBox="1">
            <a:spLocks/>
          </p:cNvSpPr>
          <p:nvPr/>
        </p:nvSpPr>
        <p:spPr>
          <a:xfrm>
            <a:off x="996922" y="-67365"/>
            <a:ext cx="5980806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Testing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infrastructure</a:t>
            </a:r>
            <a:endParaRPr lang="de-DE" sz="2800" dirty="0">
              <a:solidFill>
                <a:schemeClr val="tx2">
                  <a:alpha val="69875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80E2E4-45A0-4D8C-BA8E-9E92F32C3E8B}"/>
              </a:ext>
            </a:extLst>
          </p:cNvPr>
          <p:cNvGrpSpPr/>
          <p:nvPr/>
        </p:nvGrpSpPr>
        <p:grpSpPr>
          <a:xfrm>
            <a:off x="-11723" y="1220895"/>
            <a:ext cx="3145692" cy="4245976"/>
            <a:chOff x="275246" y="1600200"/>
            <a:chExt cx="3409950" cy="44577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F43E22-98E4-4EF3-944B-78DC6EF23A30}"/>
                </a:ext>
              </a:extLst>
            </p:cNvPr>
            <p:cNvSpPr/>
            <p:nvPr/>
          </p:nvSpPr>
          <p:spPr bwMode="auto">
            <a:xfrm>
              <a:off x="275246" y="1600200"/>
              <a:ext cx="3409950" cy="44577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dirty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4F4007BB-7255-472D-9548-9A465D41D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1927320"/>
              <a:ext cx="2797001" cy="375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E641638B-2FFE-4A3A-898F-CBF3E44C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91" y="712675"/>
            <a:ext cx="90011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350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5334A0-7F02-459A-91A6-7FE8F7A2A140}"/>
              </a:ext>
            </a:extLst>
          </p:cNvPr>
          <p:cNvSpPr/>
          <p:nvPr/>
        </p:nvSpPr>
        <p:spPr>
          <a:xfrm>
            <a:off x="62754" y="6569849"/>
            <a:ext cx="5911582" cy="235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7">
            <a:extLst>
              <a:ext uri="{FF2B5EF4-FFF2-40B4-BE49-F238E27FC236}">
                <a16:creationId xmlns:a16="http://schemas.microsoft.com/office/drawing/2014/main" id="{C6C18290-55B7-414D-A2B6-18F2861B6E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/>
          <a:stretch/>
        </p:blipFill>
        <p:spPr>
          <a:xfrm>
            <a:off x="1521447" y="485065"/>
            <a:ext cx="9149106" cy="5627480"/>
          </a:xfrm>
          <a:prstGeom prst="rect">
            <a:avLst/>
          </a:prstGeom>
        </p:spPr>
      </p:pic>
      <p:pic>
        <p:nvPicPr>
          <p:cNvPr id="4" name="Grafik 148">
            <a:extLst>
              <a:ext uri="{FF2B5EF4-FFF2-40B4-BE49-F238E27FC236}">
                <a16:creationId xmlns:a16="http://schemas.microsoft.com/office/drawing/2014/main" id="{CAFDD0F7-5844-4728-80DF-9A90AD8D7D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828" y="4526517"/>
            <a:ext cx="8341233" cy="1949703"/>
          </a:xfrm>
          <a:prstGeom prst="rect">
            <a:avLst/>
          </a:prstGeom>
        </p:spPr>
      </p:pic>
      <p:sp>
        <p:nvSpPr>
          <p:cNvPr id="5" name="Textfeld 9">
            <a:extLst>
              <a:ext uri="{FF2B5EF4-FFF2-40B4-BE49-F238E27FC236}">
                <a16:creationId xmlns:a16="http://schemas.microsoft.com/office/drawing/2014/main" id="{D848BD77-9923-417E-854B-A06838E580C8}"/>
              </a:ext>
            </a:extLst>
          </p:cNvPr>
          <p:cNvSpPr txBox="1"/>
          <p:nvPr/>
        </p:nvSpPr>
        <p:spPr>
          <a:xfrm>
            <a:off x="6491470" y="2177594"/>
            <a:ext cx="2772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Infrastructure building</a:t>
            </a:r>
          </a:p>
        </p:txBody>
      </p:sp>
      <p:sp>
        <p:nvSpPr>
          <p:cNvPr id="6" name="Textfeld 10">
            <a:extLst>
              <a:ext uri="{FF2B5EF4-FFF2-40B4-BE49-F238E27FC236}">
                <a16:creationId xmlns:a16="http://schemas.microsoft.com/office/drawing/2014/main" id="{DABD204A-132F-415C-B689-61F2A467D927}"/>
              </a:ext>
            </a:extLst>
          </p:cNvPr>
          <p:cNvSpPr txBox="1"/>
          <p:nvPr/>
        </p:nvSpPr>
        <p:spPr>
          <a:xfrm>
            <a:off x="1579996" y="2845134"/>
            <a:ext cx="941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BESSY II</a:t>
            </a: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75CE0D1D-6392-42FA-BA5A-16416AC9958B}"/>
              </a:ext>
            </a:extLst>
          </p:cNvPr>
          <p:cNvSpPr txBox="1"/>
          <p:nvPr/>
        </p:nvSpPr>
        <p:spPr>
          <a:xfrm>
            <a:off x="3185562" y="2583524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High-bay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8" name="Textfeld 13">
            <a:extLst>
              <a:ext uri="{FF2B5EF4-FFF2-40B4-BE49-F238E27FC236}">
                <a16:creationId xmlns:a16="http://schemas.microsoft.com/office/drawing/2014/main" id="{7367E539-C2EC-4091-98AA-A31D26E4D7D7}"/>
              </a:ext>
            </a:extLst>
          </p:cNvPr>
          <p:cNvSpPr txBox="1"/>
          <p:nvPr/>
        </p:nvSpPr>
        <p:spPr>
          <a:xfrm>
            <a:off x="1716348" y="635217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solidFill>
                  <a:schemeClr val="tx1"/>
                </a:solidFill>
              </a:rPr>
              <a:t>view north-west</a:t>
            </a:r>
          </a:p>
        </p:txBody>
      </p:sp>
      <p:sp>
        <p:nvSpPr>
          <p:cNvPr id="9" name="Textfeld 14">
            <a:extLst>
              <a:ext uri="{FF2B5EF4-FFF2-40B4-BE49-F238E27FC236}">
                <a16:creationId xmlns:a16="http://schemas.microsoft.com/office/drawing/2014/main" id="{FE046D28-849E-449C-AEE3-66FF3A3F9B7A}"/>
              </a:ext>
            </a:extLst>
          </p:cNvPr>
          <p:cNvSpPr txBox="1"/>
          <p:nvPr/>
        </p:nvSpPr>
        <p:spPr>
          <a:xfrm>
            <a:off x="4382077" y="1823741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</a:t>
            </a:r>
            <a:r>
              <a:rPr lang="en-US" sz="1400" b="0" baseline="-25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0FD2D-7485-461E-8845-901CC85900C1}"/>
              </a:ext>
            </a:extLst>
          </p:cNvPr>
          <p:cNvSpPr txBox="1"/>
          <p:nvPr/>
        </p:nvSpPr>
        <p:spPr>
          <a:xfrm>
            <a:off x="6006123" y="512106"/>
            <a:ext cx="4951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SeaLab</a:t>
            </a:r>
            <a:r>
              <a:rPr lang="de-DE" sz="3200" dirty="0"/>
              <a:t> (</a:t>
            </a:r>
            <a:r>
              <a:rPr lang="de-DE" sz="3200" dirty="0" err="1"/>
              <a:t>former</a:t>
            </a:r>
            <a:r>
              <a:rPr lang="de-DE" sz="3200" dirty="0"/>
              <a:t> </a:t>
            </a:r>
            <a:r>
              <a:rPr lang="de-DE" sz="3200" dirty="0" err="1"/>
              <a:t>bERLinPro</a:t>
            </a:r>
            <a:r>
              <a:rPr lang="de-DE" sz="3200" dirty="0"/>
              <a:t>)</a:t>
            </a:r>
            <a:endParaRPr lang="en-US" sz="3200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FC03952-5449-4963-80A7-E093DCC665F7}"/>
              </a:ext>
            </a:extLst>
          </p:cNvPr>
          <p:cNvSpPr txBox="1">
            <a:spLocks/>
          </p:cNvSpPr>
          <p:nvPr/>
        </p:nvSpPr>
        <p:spPr>
          <a:xfrm>
            <a:off x="996922" y="-67365"/>
            <a:ext cx="5980806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Testing</a:t>
            </a:r>
            <a:r>
              <a:rPr lang="de-DE" sz="2800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2">
                    <a:alpha val="69875"/>
                  </a:schemeClr>
                </a:solidFill>
              </a:rPr>
              <a:t>infrastructure</a:t>
            </a:r>
            <a:endParaRPr lang="de-DE" sz="2800" dirty="0">
              <a:solidFill>
                <a:schemeClr val="tx2">
                  <a:alpha val="6987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49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723FD3-6302-412C-83DB-C8D964195058}"/>
              </a:ext>
            </a:extLst>
          </p:cNvPr>
          <p:cNvSpPr/>
          <p:nvPr/>
        </p:nvSpPr>
        <p:spPr>
          <a:xfrm>
            <a:off x="62754" y="6569849"/>
            <a:ext cx="5911582" cy="235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181D4-A323-4FB8-9510-A0ECC66BDCCF}"/>
              </a:ext>
            </a:extLst>
          </p:cNvPr>
          <p:cNvSpPr txBox="1"/>
          <p:nvPr/>
        </p:nvSpPr>
        <p:spPr>
          <a:xfrm>
            <a:off x="2388295" y="3105834"/>
            <a:ext cx="792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/>
              <a:t>Thank</a:t>
            </a:r>
            <a:r>
              <a:rPr lang="de-DE" sz="3600" b="1" dirty="0"/>
              <a:t> </a:t>
            </a:r>
            <a:r>
              <a:rPr lang="de-DE" sz="3600" b="1" dirty="0" err="1"/>
              <a:t>you</a:t>
            </a:r>
            <a:r>
              <a:rPr lang="de-DE" sz="3600" b="1" dirty="0"/>
              <a:t> </a:t>
            </a:r>
            <a:r>
              <a:rPr lang="de-DE" sz="3600" b="1" dirty="0" err="1"/>
              <a:t>for</a:t>
            </a:r>
            <a:r>
              <a:rPr lang="de-DE" sz="3600" b="1" dirty="0"/>
              <a:t> </a:t>
            </a:r>
            <a:r>
              <a:rPr lang="de-DE" sz="3600" b="1" dirty="0" err="1"/>
              <a:t>your</a:t>
            </a:r>
            <a:r>
              <a:rPr lang="de-DE" sz="3600" b="1" dirty="0"/>
              <a:t> </a:t>
            </a:r>
            <a:r>
              <a:rPr lang="de-DE" sz="3600" b="1" dirty="0" err="1"/>
              <a:t>kind</a:t>
            </a:r>
            <a:r>
              <a:rPr lang="de-DE" sz="3600" b="1" dirty="0"/>
              <a:t> </a:t>
            </a:r>
            <a:r>
              <a:rPr lang="de-DE" sz="3600" b="1" dirty="0" err="1"/>
              <a:t>attention</a:t>
            </a:r>
            <a:endParaRPr lang="en-US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9AEF11-4291-4B63-B59E-67ED6146F810}"/>
              </a:ext>
            </a:extLst>
          </p:cNvPr>
          <p:cNvSpPr txBox="1"/>
          <p:nvPr/>
        </p:nvSpPr>
        <p:spPr>
          <a:xfrm>
            <a:off x="1874728" y="2233809"/>
            <a:ext cx="792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/>
              <a:t>Tack för din vänliga uppmärksamhet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FF4EF-7000-45E5-9081-C3FB3C9DAC4F}"/>
              </a:ext>
            </a:extLst>
          </p:cNvPr>
          <p:cNvSpPr txBox="1"/>
          <p:nvPr/>
        </p:nvSpPr>
        <p:spPr>
          <a:xfrm>
            <a:off x="2473890" y="3930071"/>
            <a:ext cx="792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Muchas </a:t>
            </a:r>
            <a:r>
              <a:rPr lang="de-DE" sz="3600" b="1" dirty="0" err="1"/>
              <a:t>gracias</a:t>
            </a:r>
            <a:r>
              <a:rPr lang="de-DE" sz="3600" b="1" dirty="0"/>
              <a:t> </a:t>
            </a:r>
            <a:r>
              <a:rPr lang="de-DE" sz="3600" b="1" dirty="0" err="1"/>
              <a:t>por</a:t>
            </a:r>
            <a:r>
              <a:rPr lang="de-DE" sz="3600" b="1" dirty="0"/>
              <a:t> </a:t>
            </a:r>
            <a:r>
              <a:rPr lang="de-DE" sz="3600" b="1" dirty="0" err="1"/>
              <a:t>su</a:t>
            </a:r>
            <a:r>
              <a:rPr lang="de-DE" sz="3600" b="1" dirty="0"/>
              <a:t> </a:t>
            </a:r>
            <a:r>
              <a:rPr lang="de-DE" sz="3600" b="1" dirty="0" err="1"/>
              <a:t>atencion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89248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CE10B92-C183-4B2B-AE46-3FEEB6B0C8FB}"/>
              </a:ext>
            </a:extLst>
          </p:cNvPr>
          <p:cNvSpPr txBox="1"/>
          <p:nvPr/>
        </p:nvSpPr>
        <p:spPr>
          <a:xfrm>
            <a:off x="871735" y="586503"/>
            <a:ext cx="1041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New generation light sources move in the direction of minimizing beam emmitance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865E0-958E-40F9-A956-EF434BB3ED14}"/>
              </a:ext>
            </a:extLst>
          </p:cNvPr>
          <p:cNvSpPr txBox="1"/>
          <p:nvPr/>
        </p:nvSpPr>
        <p:spPr>
          <a:xfrm>
            <a:off x="8131154" y="2705404"/>
            <a:ext cx="3928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Complete new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New magnet/vacumm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Long dark time (1 year ESRF)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Very expensive (100sM€) </a:t>
            </a:r>
          </a:p>
        </p:txBody>
      </p:sp>
      <p:sp>
        <p:nvSpPr>
          <p:cNvPr id="9" name="Down Arrow 20">
            <a:extLst>
              <a:ext uri="{FF2B5EF4-FFF2-40B4-BE49-F238E27FC236}">
                <a16:creationId xmlns:a16="http://schemas.microsoft.com/office/drawing/2014/main" id="{F7ABE3AB-9AD0-4848-970A-ADC1645EAE53}"/>
              </a:ext>
            </a:extLst>
          </p:cNvPr>
          <p:cNvSpPr/>
          <p:nvPr/>
        </p:nvSpPr>
        <p:spPr bwMode="auto">
          <a:xfrm>
            <a:off x="10211003" y="2281728"/>
            <a:ext cx="271054" cy="401146"/>
          </a:xfrm>
          <a:prstGeom prst="down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 b="1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0" name="Right Arrow 21">
            <a:extLst>
              <a:ext uri="{FF2B5EF4-FFF2-40B4-BE49-F238E27FC236}">
                <a16:creationId xmlns:a16="http://schemas.microsoft.com/office/drawing/2014/main" id="{32A76C65-E42D-4FEB-8234-EE5097494B49}"/>
              </a:ext>
            </a:extLst>
          </p:cNvPr>
          <p:cNvSpPr/>
          <p:nvPr/>
        </p:nvSpPr>
        <p:spPr bwMode="auto">
          <a:xfrm rot="10800000">
            <a:off x="6846061" y="3386349"/>
            <a:ext cx="638175" cy="203627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 b="1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1" name="Right Arrow 23">
            <a:extLst>
              <a:ext uri="{FF2B5EF4-FFF2-40B4-BE49-F238E27FC236}">
                <a16:creationId xmlns:a16="http://schemas.microsoft.com/office/drawing/2014/main" id="{D2EF4050-1C45-499B-8575-4ED1B7219AA3}"/>
              </a:ext>
            </a:extLst>
          </p:cNvPr>
          <p:cNvSpPr/>
          <p:nvPr/>
        </p:nvSpPr>
        <p:spPr bwMode="auto">
          <a:xfrm rot="10800000">
            <a:off x="3736269" y="3378341"/>
            <a:ext cx="638175" cy="203627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 b="1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D99B1C-843F-4FD2-A8C2-EDE4E4616C89}"/>
              </a:ext>
            </a:extLst>
          </p:cNvPr>
          <p:cNvSpPr txBox="1"/>
          <p:nvPr/>
        </p:nvSpPr>
        <p:spPr>
          <a:xfrm>
            <a:off x="1262825" y="3276351"/>
            <a:ext cx="2726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Long pulses needed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9BA335-B138-4FF2-8880-900F417D483C}"/>
              </a:ext>
            </a:extLst>
          </p:cNvPr>
          <p:cNvSpPr txBox="1"/>
          <p:nvPr/>
        </p:nvSpPr>
        <p:spPr>
          <a:xfrm>
            <a:off x="357110" y="4087781"/>
            <a:ext cx="1783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Batang" panose="02030600000101010101" pitchFamily="18" charset="-127"/>
                <a:ea typeface="Batang" panose="02030600000101010101" pitchFamily="18" charset="-127"/>
              </a:rPr>
              <a:t>BUT 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B5D668-30F1-4FEE-9016-7245806CF662}"/>
              </a:ext>
            </a:extLst>
          </p:cNvPr>
          <p:cNvSpPr txBox="1"/>
          <p:nvPr/>
        </p:nvSpPr>
        <p:spPr>
          <a:xfrm>
            <a:off x="2028446" y="4166038"/>
            <a:ext cx="97761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Batang" panose="02030600000101010101" pitchFamily="18" charset="-127"/>
                <a:ea typeface="Batang" panose="02030600000101010101" pitchFamily="18" charset="-127"/>
              </a:rPr>
              <a:t>Short pulse experiments (1ps) represent one of the strong fields at HZB (low-Alpha, femtoslicing) </a:t>
            </a:r>
          </a:p>
          <a:p>
            <a:endParaRPr lang="de-DE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de-DE" sz="3200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Such a pitty to lose the stablished community!</a:t>
            </a:r>
          </a:p>
        </p:txBody>
      </p:sp>
      <p:sp>
        <p:nvSpPr>
          <p:cNvPr id="15" name="Right Arrow 31">
            <a:extLst>
              <a:ext uri="{FF2B5EF4-FFF2-40B4-BE49-F238E27FC236}">
                <a16:creationId xmlns:a16="http://schemas.microsoft.com/office/drawing/2014/main" id="{3077B0F5-C81D-4061-8931-EB291650B81A}"/>
              </a:ext>
            </a:extLst>
          </p:cNvPr>
          <p:cNvSpPr/>
          <p:nvPr/>
        </p:nvSpPr>
        <p:spPr bwMode="auto">
          <a:xfrm>
            <a:off x="8131153" y="1777258"/>
            <a:ext cx="952500" cy="277214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 b="1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B1B53E-80ED-473A-9BB1-7179E39E1DF2}"/>
              </a:ext>
            </a:extLst>
          </p:cNvPr>
          <p:cNvSpPr txBox="1"/>
          <p:nvPr/>
        </p:nvSpPr>
        <p:spPr>
          <a:xfrm>
            <a:off x="8732043" y="1619933"/>
            <a:ext cx="32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DLSR by multi-bend achromats (MBA)</a:t>
            </a:r>
            <a:endParaRPr lang="de-DE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A017659-FBE1-48B2-BAB2-966661233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44" y="6021273"/>
            <a:ext cx="33337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B3F9AA-DD52-4D8E-A331-A7CB562FA0AA}"/>
              </a:ext>
            </a:extLst>
          </p:cNvPr>
          <p:cNvSpPr txBox="1"/>
          <p:nvPr/>
        </p:nvSpPr>
        <p:spPr>
          <a:xfrm>
            <a:off x="4537030" y="3244205"/>
            <a:ext cx="250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Lifetime problems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458560-DD00-46BB-87D7-859A95F2C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59" y="1259147"/>
            <a:ext cx="6967606" cy="1815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990AD5-3430-4868-9D00-54A710433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18" y="2623277"/>
            <a:ext cx="1294278" cy="4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41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722E6D6-C0F2-4D75-8F0E-E9A90A41D11A}"/>
              </a:ext>
            </a:extLst>
          </p:cNvPr>
          <p:cNvSpPr txBox="1">
            <a:spLocks/>
          </p:cNvSpPr>
          <p:nvPr/>
        </p:nvSpPr>
        <p:spPr>
          <a:xfrm>
            <a:off x="577850" y="-81492"/>
            <a:ext cx="6510927" cy="84617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The VSR Concept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0029A-153B-4DF6-ACEF-5D20E9E02D80}"/>
              </a:ext>
            </a:extLst>
          </p:cNvPr>
          <p:cNvSpPr/>
          <p:nvPr/>
        </p:nvSpPr>
        <p:spPr bwMode="auto">
          <a:xfrm>
            <a:off x="3032560" y="890963"/>
            <a:ext cx="1863812" cy="145859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 b="1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A81F4-57A6-4E47-B38D-CAC000EEF322}"/>
              </a:ext>
            </a:extLst>
          </p:cNvPr>
          <p:cNvSpPr/>
          <p:nvPr/>
        </p:nvSpPr>
        <p:spPr>
          <a:xfrm>
            <a:off x="6635758" y="725318"/>
            <a:ext cx="3525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Limited pulse length in storage ring  </a:t>
            </a:r>
            <a:endParaRPr lang="de-DE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3F67C8F5-7B1B-4788-A0A0-99BF7FE068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77346" y="1052239"/>
          <a:ext cx="766954" cy="69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90600" imgH="901700" progId="Equation.3">
                  <p:embed/>
                </p:oleObj>
              </mc:Choice>
              <mc:Fallback>
                <p:oleObj name="Equation" r:id="rId2" imgW="990600" imgH="901700" progId="Equation.3">
                  <p:embed/>
                  <p:pic>
                    <p:nvPicPr>
                      <p:cNvPr id="131" name="Objekt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77346" y="1052239"/>
                        <a:ext cx="766954" cy="69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Gerade Verbindung mit Pfeil 5">
            <a:extLst>
              <a:ext uri="{FF2B5EF4-FFF2-40B4-BE49-F238E27FC236}">
                <a16:creationId xmlns:a16="http://schemas.microsoft.com/office/drawing/2014/main" id="{225FB976-E074-4467-B8E8-4A8705FC3E78}"/>
              </a:ext>
            </a:extLst>
          </p:cNvPr>
          <p:cNvCxnSpPr/>
          <p:nvPr/>
        </p:nvCxnSpPr>
        <p:spPr bwMode="auto">
          <a:xfrm flipH="1">
            <a:off x="8032102" y="1268868"/>
            <a:ext cx="156345" cy="637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2" name="Gruppierung 93">
            <a:extLst>
              <a:ext uri="{FF2B5EF4-FFF2-40B4-BE49-F238E27FC236}">
                <a16:creationId xmlns:a16="http://schemas.microsoft.com/office/drawing/2014/main" id="{AECEB789-7CB1-4993-8D3D-3DB9CA033D76}"/>
              </a:ext>
            </a:extLst>
          </p:cNvPr>
          <p:cNvGrpSpPr/>
          <p:nvPr/>
        </p:nvGrpSpPr>
        <p:grpSpPr>
          <a:xfrm>
            <a:off x="8048514" y="1459269"/>
            <a:ext cx="2922622" cy="246221"/>
            <a:chOff x="5957090" y="1367128"/>
            <a:chExt cx="2095288" cy="282563"/>
          </a:xfrm>
        </p:grpSpPr>
        <p:sp>
          <p:nvSpPr>
            <p:cNvPr id="13" name="Textfeld 88">
              <a:extLst>
                <a:ext uri="{FF2B5EF4-FFF2-40B4-BE49-F238E27FC236}">
                  <a16:creationId xmlns:a16="http://schemas.microsoft.com/office/drawing/2014/main" id="{9A0C8516-4B94-4D85-A8D1-9B0FBD6AABD7}"/>
                </a:ext>
              </a:extLst>
            </p:cNvPr>
            <p:cNvSpPr txBox="1"/>
            <p:nvPr/>
          </p:nvSpPr>
          <p:spPr>
            <a:xfrm>
              <a:off x="6108161" y="1367128"/>
              <a:ext cx="1944217" cy="28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rgbClr val="003E6E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Hardware (RF cavities)</a:t>
              </a:r>
            </a:p>
          </p:txBody>
        </p:sp>
        <p:cxnSp>
          <p:nvCxnSpPr>
            <p:cNvPr id="14" name="Gerade Verbindung mit Pfeil 91">
              <a:extLst>
                <a:ext uri="{FF2B5EF4-FFF2-40B4-BE49-F238E27FC236}">
                  <a16:creationId xmlns:a16="http://schemas.microsoft.com/office/drawing/2014/main" id="{B84CD57F-6645-4883-A015-E7FA966DCEB4}"/>
                </a:ext>
              </a:extLst>
            </p:cNvPr>
            <p:cNvCxnSpPr/>
            <p:nvPr/>
          </p:nvCxnSpPr>
          <p:spPr bwMode="auto">
            <a:xfrm flipH="1">
              <a:off x="5957090" y="1507010"/>
              <a:ext cx="137503" cy="366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583A1F1-6ABC-42C0-8ADA-32328A158164}"/>
              </a:ext>
            </a:extLst>
          </p:cNvPr>
          <p:cNvSpPr txBox="1"/>
          <p:nvPr/>
        </p:nvSpPr>
        <p:spPr>
          <a:xfrm>
            <a:off x="6700563" y="1944966"/>
            <a:ext cx="3627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  <a:sym typeface="Wingdings"/>
              </a:rPr>
              <a:t>At high current beam becomes unstable</a:t>
            </a:r>
            <a:endParaRPr lang="de-DE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7E2172-5210-4D06-B7D5-E938FFD7CBAD}"/>
              </a:ext>
            </a:extLst>
          </p:cNvPr>
          <p:cNvSpPr txBox="1"/>
          <p:nvPr/>
        </p:nvSpPr>
        <p:spPr>
          <a:xfrm>
            <a:off x="6693007" y="2497878"/>
            <a:ext cx="36651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  <a:sym typeface="Wingdings"/>
              </a:rPr>
              <a:t>For ps pulses, flux is reduced by </a:t>
            </a:r>
            <a:b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  <a:sym typeface="Wingdings"/>
              </a:rPr>
            </a:b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  <a:sym typeface="Wingdings"/>
              </a:rPr>
              <a:t>nearly 100</a:t>
            </a:r>
          </a:p>
          <a:p>
            <a:endParaRPr lang="de-DE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7" name="Textfeld 31">
            <a:extLst>
              <a:ext uri="{FF2B5EF4-FFF2-40B4-BE49-F238E27FC236}">
                <a16:creationId xmlns:a16="http://schemas.microsoft.com/office/drawing/2014/main" id="{829EF0E1-0CBF-4A6F-843C-7FA38F295040}"/>
              </a:ext>
            </a:extLst>
          </p:cNvPr>
          <p:cNvSpPr txBox="1"/>
          <p:nvPr/>
        </p:nvSpPr>
        <p:spPr>
          <a:xfrm>
            <a:off x="2416091" y="709877"/>
            <a:ext cx="2627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BESSY II @ p</a:t>
            </a:r>
            <a:r>
              <a:rPr lang="en-US" sz="2000" b="1" dirty="0">
                <a:latin typeface="Batang" panose="02030600000101010101" pitchFamily="18" charset="-127"/>
                <a:ea typeface="Batang" panose="02030600000101010101" pitchFamily="18" charset="-127"/>
              </a:rPr>
              <a:t>resent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0B0FAA-304F-4AAC-8D42-1B4C5858C7D6}"/>
              </a:ext>
            </a:extLst>
          </p:cNvPr>
          <p:cNvSpPr/>
          <p:nvPr/>
        </p:nvSpPr>
        <p:spPr bwMode="auto">
          <a:xfrm>
            <a:off x="3025140" y="1201093"/>
            <a:ext cx="1871358" cy="1410258"/>
          </a:xfrm>
          <a:prstGeom prst="rect">
            <a:avLst/>
          </a:prstGeom>
          <a:solidFill>
            <a:schemeClr val="lt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 b="1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64171F-36F6-4E11-8F65-13440E650C0F}"/>
              </a:ext>
            </a:extLst>
          </p:cNvPr>
          <p:cNvCxnSpPr/>
          <p:nvPr/>
        </p:nvCxnSpPr>
        <p:spPr bwMode="auto">
          <a:xfrm>
            <a:off x="1952713" y="1102033"/>
            <a:ext cx="385825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2BE2B494-36CF-4542-AA5D-956D9B1DB2ED}"/>
              </a:ext>
            </a:extLst>
          </p:cNvPr>
          <p:cNvSpPr/>
          <p:nvPr/>
        </p:nvSpPr>
        <p:spPr bwMode="auto">
          <a:xfrm>
            <a:off x="7603797" y="1378407"/>
            <a:ext cx="336736" cy="39485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 b="1" dirty="0">
              <a:solidFill>
                <a:srgbClr val="00589C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8C5622-4C90-4D3C-9923-055C1E512CAD}"/>
              </a:ext>
            </a:extLst>
          </p:cNvPr>
          <p:cNvGrpSpPr/>
          <p:nvPr/>
        </p:nvGrpSpPr>
        <p:grpSpPr>
          <a:xfrm>
            <a:off x="6499744" y="3367039"/>
            <a:ext cx="3581801" cy="3291590"/>
            <a:chOff x="4729286" y="2492896"/>
            <a:chExt cx="4091186" cy="3947984"/>
          </a:xfrm>
        </p:grpSpPr>
        <p:cxnSp>
          <p:nvCxnSpPr>
            <p:cNvPr id="23" name="Gerade Verbindung 9">
              <a:extLst>
                <a:ext uri="{FF2B5EF4-FFF2-40B4-BE49-F238E27FC236}">
                  <a16:creationId xmlns:a16="http://schemas.microsoft.com/office/drawing/2014/main" id="{DE817ABE-364A-441D-A0BE-3EB446A2F37D}"/>
                </a:ext>
              </a:extLst>
            </p:cNvPr>
            <p:cNvCxnSpPr/>
            <p:nvPr/>
          </p:nvCxnSpPr>
          <p:spPr bwMode="auto">
            <a:xfrm>
              <a:off x="5292080" y="378904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4" name="Gruppierung 10">
              <a:extLst>
                <a:ext uri="{FF2B5EF4-FFF2-40B4-BE49-F238E27FC236}">
                  <a16:creationId xmlns:a16="http://schemas.microsoft.com/office/drawing/2014/main" id="{4301334A-A85C-4477-9028-04EF29B88B86}"/>
                </a:ext>
              </a:extLst>
            </p:cNvPr>
            <p:cNvGrpSpPr/>
            <p:nvPr/>
          </p:nvGrpSpPr>
          <p:grpSpPr>
            <a:xfrm>
              <a:off x="4729286" y="2492896"/>
              <a:ext cx="3963442" cy="3947984"/>
              <a:chOff x="1776958" y="1628800"/>
              <a:chExt cx="3963442" cy="3947984"/>
            </a:xfrm>
          </p:grpSpPr>
          <p:grpSp>
            <p:nvGrpSpPr>
              <p:cNvPr id="49" name="Gruppierung 11">
                <a:extLst>
                  <a:ext uri="{FF2B5EF4-FFF2-40B4-BE49-F238E27FC236}">
                    <a16:creationId xmlns:a16="http://schemas.microsoft.com/office/drawing/2014/main" id="{9FF6475D-ACBC-45B3-AE39-6F38EDB61334}"/>
                  </a:ext>
                </a:extLst>
              </p:cNvPr>
              <p:cNvGrpSpPr/>
              <p:nvPr/>
            </p:nvGrpSpPr>
            <p:grpSpPr>
              <a:xfrm>
                <a:off x="2946400" y="4982061"/>
                <a:ext cx="2505075" cy="66040"/>
                <a:chOff x="2946400" y="4982061"/>
                <a:chExt cx="2505075" cy="66040"/>
              </a:xfrm>
            </p:grpSpPr>
            <p:cxnSp>
              <p:nvCxnSpPr>
                <p:cNvPr id="94" name="Gerade Verbindung 56">
                  <a:extLst>
                    <a:ext uri="{FF2B5EF4-FFF2-40B4-BE49-F238E27FC236}">
                      <a16:creationId xmlns:a16="http://schemas.microsoft.com/office/drawing/2014/main" id="{BE7CAC60-84DE-42C7-8419-1A700695AC79}"/>
                    </a:ext>
                  </a:extLst>
                </p:cNvPr>
                <p:cNvCxnSpPr/>
                <p:nvPr/>
              </p:nvCxnSpPr>
              <p:spPr bwMode="auto">
                <a:xfrm flipV="1">
                  <a:off x="2946400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5" name="Gerade Verbindung 57">
                  <a:extLst>
                    <a:ext uri="{FF2B5EF4-FFF2-40B4-BE49-F238E27FC236}">
                      <a16:creationId xmlns:a16="http://schemas.microsoft.com/office/drawing/2014/main" id="{41BBC528-442F-413D-A591-45DC9C62F6C0}"/>
                    </a:ext>
                  </a:extLst>
                </p:cNvPr>
                <p:cNvCxnSpPr/>
                <p:nvPr/>
              </p:nvCxnSpPr>
              <p:spPr bwMode="auto">
                <a:xfrm flipV="1">
                  <a:off x="3572669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6" name="Gerade Verbindung 58">
                  <a:extLst>
                    <a:ext uri="{FF2B5EF4-FFF2-40B4-BE49-F238E27FC236}">
                      <a16:creationId xmlns:a16="http://schemas.microsoft.com/office/drawing/2014/main" id="{B1F4BB72-6407-4597-A9EC-E5580EA7A57B}"/>
                    </a:ext>
                  </a:extLst>
                </p:cNvPr>
                <p:cNvCxnSpPr/>
                <p:nvPr/>
              </p:nvCxnSpPr>
              <p:spPr bwMode="auto">
                <a:xfrm flipV="1">
                  <a:off x="4198938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7" name="Gerade Verbindung 59">
                  <a:extLst>
                    <a:ext uri="{FF2B5EF4-FFF2-40B4-BE49-F238E27FC236}">
                      <a16:creationId xmlns:a16="http://schemas.microsoft.com/office/drawing/2014/main" id="{19615054-D639-403A-843B-699E2079D9E1}"/>
                    </a:ext>
                  </a:extLst>
                </p:cNvPr>
                <p:cNvCxnSpPr/>
                <p:nvPr/>
              </p:nvCxnSpPr>
              <p:spPr bwMode="auto">
                <a:xfrm flipV="1">
                  <a:off x="4825207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8" name="Gerade Verbindung 60">
                  <a:extLst>
                    <a:ext uri="{FF2B5EF4-FFF2-40B4-BE49-F238E27FC236}">
                      <a16:creationId xmlns:a16="http://schemas.microsoft.com/office/drawing/2014/main" id="{DD138C69-109A-4F82-B2CE-41E8DEEBB232}"/>
                    </a:ext>
                  </a:extLst>
                </p:cNvPr>
                <p:cNvCxnSpPr/>
                <p:nvPr/>
              </p:nvCxnSpPr>
              <p:spPr bwMode="auto">
                <a:xfrm flipV="1">
                  <a:off x="5451475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0" name="Gruppierung 12">
                <a:extLst>
                  <a:ext uri="{FF2B5EF4-FFF2-40B4-BE49-F238E27FC236}">
                    <a16:creationId xmlns:a16="http://schemas.microsoft.com/office/drawing/2014/main" id="{EDE53E62-F9BA-4EE4-9E39-7F8431A713E8}"/>
                  </a:ext>
                </a:extLst>
              </p:cNvPr>
              <p:cNvGrpSpPr/>
              <p:nvPr/>
            </p:nvGrpSpPr>
            <p:grpSpPr>
              <a:xfrm>
                <a:off x="2333402" y="2281932"/>
                <a:ext cx="66040" cy="1387475"/>
                <a:chOff x="2333402" y="2281932"/>
                <a:chExt cx="66040" cy="1387475"/>
              </a:xfrm>
            </p:grpSpPr>
            <p:cxnSp>
              <p:nvCxnSpPr>
                <p:cNvPr id="92" name="Gerade Verbindung 54">
                  <a:extLst>
                    <a:ext uri="{FF2B5EF4-FFF2-40B4-BE49-F238E27FC236}">
                      <a16:creationId xmlns:a16="http://schemas.microsoft.com/office/drawing/2014/main" id="{804C745C-0D4D-420D-95FC-CF296C7A31D6}"/>
                    </a:ext>
                  </a:extLst>
                </p:cNvPr>
                <p:cNvCxnSpPr/>
                <p:nvPr/>
              </p:nvCxnSpPr>
              <p:spPr bwMode="auto">
                <a:xfrm rot="16200000" flipV="1">
                  <a:off x="2366422" y="3636387"/>
                  <a:ext cx="0" cy="66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3" name="Gerade Verbindung 55">
                  <a:extLst>
                    <a:ext uri="{FF2B5EF4-FFF2-40B4-BE49-F238E27FC236}">
                      <a16:creationId xmlns:a16="http://schemas.microsoft.com/office/drawing/2014/main" id="{4E8DA9FD-3382-4672-9D82-B2C1E302A428}"/>
                    </a:ext>
                  </a:extLst>
                </p:cNvPr>
                <p:cNvCxnSpPr/>
                <p:nvPr/>
              </p:nvCxnSpPr>
              <p:spPr bwMode="auto">
                <a:xfrm rot="16200000" flipV="1">
                  <a:off x="2366422" y="2248912"/>
                  <a:ext cx="0" cy="66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1" name="Gruppierung 13">
                <a:extLst>
                  <a:ext uri="{FF2B5EF4-FFF2-40B4-BE49-F238E27FC236}">
                    <a16:creationId xmlns:a16="http://schemas.microsoft.com/office/drawing/2014/main" id="{B3B673C3-C29B-48BE-B442-1FF2A4B5EC7C}"/>
                  </a:ext>
                </a:extLst>
              </p:cNvPr>
              <p:cNvGrpSpPr/>
              <p:nvPr/>
            </p:nvGrpSpPr>
            <p:grpSpPr>
              <a:xfrm>
                <a:off x="1776958" y="1628800"/>
                <a:ext cx="3963442" cy="3947984"/>
                <a:chOff x="1776958" y="1628800"/>
                <a:chExt cx="3963442" cy="3947984"/>
              </a:xfrm>
            </p:grpSpPr>
            <p:sp>
              <p:nvSpPr>
                <p:cNvPr id="52" name="Rechteck 14">
                  <a:extLst>
                    <a:ext uri="{FF2B5EF4-FFF2-40B4-BE49-F238E27FC236}">
                      <a16:creationId xmlns:a16="http://schemas.microsoft.com/office/drawing/2014/main" id="{72684278-9ED0-4028-8F22-5321D41B8697}"/>
                    </a:ext>
                  </a:extLst>
                </p:cNvPr>
                <p:cNvSpPr/>
                <p:nvPr/>
              </p:nvSpPr>
              <p:spPr bwMode="auto">
                <a:xfrm>
                  <a:off x="2321560" y="1628800"/>
                  <a:ext cx="3418840" cy="343003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indent="12700" fontAlgn="base">
                    <a:lnSpc>
                      <a:spcPts val="2000"/>
                    </a:lnSpc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515151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endParaRPr>
                </a:p>
              </p:txBody>
            </p:sp>
            <p:grpSp>
              <p:nvGrpSpPr>
                <p:cNvPr id="53" name="Gruppierung 15">
                  <a:extLst>
                    <a:ext uri="{FF2B5EF4-FFF2-40B4-BE49-F238E27FC236}">
                      <a16:creationId xmlns:a16="http://schemas.microsoft.com/office/drawing/2014/main" id="{853B7F4C-3DB6-4017-9F48-78AAEFAC478C}"/>
                    </a:ext>
                  </a:extLst>
                </p:cNvPr>
                <p:cNvGrpSpPr/>
                <p:nvPr/>
              </p:nvGrpSpPr>
              <p:grpSpPr>
                <a:xfrm>
                  <a:off x="2336577" y="1871340"/>
                  <a:ext cx="3384376" cy="2762250"/>
                  <a:chOff x="2336577" y="1871340"/>
                  <a:chExt cx="3384376" cy="2762250"/>
                </a:xfrm>
              </p:grpSpPr>
              <p:grpSp>
                <p:nvGrpSpPr>
                  <p:cNvPr id="71" name="Gruppierung 33">
                    <a:extLst>
                      <a:ext uri="{FF2B5EF4-FFF2-40B4-BE49-F238E27FC236}">
                        <a16:creationId xmlns:a16="http://schemas.microsoft.com/office/drawing/2014/main" id="{139A2F07-67DE-4332-9645-A2333EB28E0F}"/>
                      </a:ext>
                    </a:extLst>
                  </p:cNvPr>
                  <p:cNvGrpSpPr/>
                  <p:nvPr/>
                </p:nvGrpSpPr>
                <p:grpSpPr>
                  <a:xfrm>
                    <a:off x="2336577" y="3668390"/>
                    <a:ext cx="3384376" cy="965200"/>
                    <a:chOff x="2279427" y="3671565"/>
                    <a:chExt cx="3384376" cy="965200"/>
                  </a:xfrm>
                </p:grpSpPr>
                <p:cxnSp>
                  <p:nvCxnSpPr>
                    <p:cNvPr id="83" name="Gerade Verbindung 45">
                      <a:extLst>
                        <a:ext uri="{FF2B5EF4-FFF2-40B4-BE49-F238E27FC236}">
                          <a16:creationId xmlns:a16="http://schemas.microsoft.com/office/drawing/2014/main" id="{4F5BE200-8954-4409-B7FB-00FA7ADD349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46367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4" name="Gerade Verbindung 46">
                      <a:extLst>
                        <a:ext uri="{FF2B5EF4-FFF2-40B4-BE49-F238E27FC236}">
                          <a16:creationId xmlns:a16="http://schemas.microsoft.com/office/drawing/2014/main" id="{CA19A4AB-E511-4882-963B-4F7D72851AA4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43954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5" name="Gerade Verbindung 47">
                      <a:extLst>
                        <a:ext uri="{FF2B5EF4-FFF2-40B4-BE49-F238E27FC236}">
                          <a16:creationId xmlns:a16="http://schemas.microsoft.com/office/drawing/2014/main" id="{697943AB-4996-4F8D-8143-CFD6A2BE897F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422084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6" name="Gerade Verbindung 48">
                      <a:extLst>
                        <a:ext uri="{FF2B5EF4-FFF2-40B4-BE49-F238E27FC236}">
                          <a16:creationId xmlns:a16="http://schemas.microsoft.com/office/drawing/2014/main" id="{99995202-A8BA-4051-9DD0-FD2EEB351F74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40874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7" name="Gerade Verbindung 49">
                      <a:extLst>
                        <a:ext uri="{FF2B5EF4-FFF2-40B4-BE49-F238E27FC236}">
                          <a16:creationId xmlns:a16="http://schemas.microsoft.com/office/drawing/2014/main" id="{776F11E8-C9DD-4419-968D-0A99A25091CB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39763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8" name="Gerade Verbindung 50">
                      <a:extLst>
                        <a:ext uri="{FF2B5EF4-FFF2-40B4-BE49-F238E27FC236}">
                          <a16:creationId xmlns:a16="http://schemas.microsoft.com/office/drawing/2014/main" id="{69B60B11-9D2B-4C42-8BB2-F21EA952D24B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38842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9" name="Gerade Verbindung 51">
                      <a:extLst>
                        <a:ext uri="{FF2B5EF4-FFF2-40B4-BE49-F238E27FC236}">
                          <a16:creationId xmlns:a16="http://schemas.microsoft.com/office/drawing/2014/main" id="{3D0D7D1D-3D79-4FB4-8EE9-532E84C43989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380491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0" name="Gerade Verbindung 52">
                      <a:extLst>
                        <a:ext uri="{FF2B5EF4-FFF2-40B4-BE49-F238E27FC236}">
                          <a16:creationId xmlns:a16="http://schemas.microsoft.com/office/drawing/2014/main" id="{CD6FF6F1-D49F-4E15-AE60-B90BDB0AF00D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37350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1" name="Gerade Verbindung 53">
                      <a:extLst>
                        <a:ext uri="{FF2B5EF4-FFF2-40B4-BE49-F238E27FC236}">
                          <a16:creationId xmlns:a16="http://schemas.microsoft.com/office/drawing/2014/main" id="{C394973B-6D25-4BA8-BD6C-235A94C66331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36715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72" name="Gruppierung 34">
                    <a:extLst>
                      <a:ext uri="{FF2B5EF4-FFF2-40B4-BE49-F238E27FC236}">
                        <a16:creationId xmlns:a16="http://schemas.microsoft.com/office/drawing/2014/main" id="{611107FD-7EB4-415E-A6B4-0ED3279173F2}"/>
                      </a:ext>
                    </a:extLst>
                  </p:cNvPr>
                  <p:cNvGrpSpPr/>
                  <p:nvPr/>
                </p:nvGrpSpPr>
                <p:grpSpPr>
                  <a:xfrm>
                    <a:off x="2336577" y="2287265"/>
                    <a:ext cx="3384376" cy="965200"/>
                    <a:chOff x="2279427" y="3671565"/>
                    <a:chExt cx="3384376" cy="965200"/>
                  </a:xfrm>
                </p:grpSpPr>
                <p:cxnSp>
                  <p:nvCxnSpPr>
                    <p:cNvPr id="74" name="Gerade Verbindung 36">
                      <a:extLst>
                        <a:ext uri="{FF2B5EF4-FFF2-40B4-BE49-F238E27FC236}">
                          <a16:creationId xmlns:a16="http://schemas.microsoft.com/office/drawing/2014/main" id="{718954CB-0D5B-46DD-BEE9-B51750E729DF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46367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5" name="Gerade Verbindung 37">
                      <a:extLst>
                        <a:ext uri="{FF2B5EF4-FFF2-40B4-BE49-F238E27FC236}">
                          <a16:creationId xmlns:a16="http://schemas.microsoft.com/office/drawing/2014/main" id="{3F307012-9871-4777-AE15-F13C7CA7132E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43954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6" name="Gerade Verbindung 38">
                      <a:extLst>
                        <a:ext uri="{FF2B5EF4-FFF2-40B4-BE49-F238E27FC236}">
                          <a16:creationId xmlns:a16="http://schemas.microsoft.com/office/drawing/2014/main" id="{615A5294-8040-48DC-B03D-9B6086C1F86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422084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7" name="Gerade Verbindung 39">
                      <a:extLst>
                        <a:ext uri="{FF2B5EF4-FFF2-40B4-BE49-F238E27FC236}">
                          <a16:creationId xmlns:a16="http://schemas.microsoft.com/office/drawing/2014/main" id="{15D6E90B-3C07-4BA4-9B99-528B84AD793E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40874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8" name="Gerade Verbindung 40">
                      <a:extLst>
                        <a:ext uri="{FF2B5EF4-FFF2-40B4-BE49-F238E27FC236}">
                          <a16:creationId xmlns:a16="http://schemas.microsoft.com/office/drawing/2014/main" id="{E4F4A19E-24FA-4B5F-904F-B4E7056F4068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39763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9" name="Gerade Verbindung 41">
                      <a:extLst>
                        <a:ext uri="{FF2B5EF4-FFF2-40B4-BE49-F238E27FC236}">
                          <a16:creationId xmlns:a16="http://schemas.microsoft.com/office/drawing/2014/main" id="{F3A33552-7E13-4F13-924D-D7F7094CA630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38842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0" name="Gerade Verbindung 42">
                      <a:extLst>
                        <a:ext uri="{FF2B5EF4-FFF2-40B4-BE49-F238E27FC236}">
                          <a16:creationId xmlns:a16="http://schemas.microsoft.com/office/drawing/2014/main" id="{E0F580C7-C56C-42D0-8DB2-1ABB29B5B18B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380491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1" name="Gerade Verbindung 43">
                      <a:extLst>
                        <a:ext uri="{FF2B5EF4-FFF2-40B4-BE49-F238E27FC236}">
                          <a16:creationId xmlns:a16="http://schemas.microsoft.com/office/drawing/2014/main" id="{C2A7DF95-2083-496F-A12E-7DC05FFBCF0C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37350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2" name="Gerade Verbindung 44">
                      <a:extLst>
                        <a:ext uri="{FF2B5EF4-FFF2-40B4-BE49-F238E27FC236}">
                          <a16:creationId xmlns:a16="http://schemas.microsoft.com/office/drawing/2014/main" id="{B92FC90C-02F7-45B8-892C-E170D5FB3B12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279427" y="36715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73" name="Gerade Verbindung 35">
                    <a:extLst>
                      <a:ext uri="{FF2B5EF4-FFF2-40B4-BE49-F238E27FC236}">
                        <a16:creationId xmlns:a16="http://schemas.microsoft.com/office/drawing/2014/main" id="{7F74490C-94CF-438B-BB47-FEC552DF733E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2336577" y="1871340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54" name="Gruppierung 16">
                  <a:extLst>
                    <a:ext uri="{FF2B5EF4-FFF2-40B4-BE49-F238E27FC236}">
                      <a16:creationId xmlns:a16="http://schemas.microsoft.com/office/drawing/2014/main" id="{C130D5D5-F8E3-4ABF-ADB0-8971DD789053}"/>
                    </a:ext>
                  </a:extLst>
                </p:cNvPr>
                <p:cNvGrpSpPr/>
                <p:nvPr/>
              </p:nvGrpSpPr>
              <p:grpSpPr>
                <a:xfrm>
                  <a:off x="2956673" y="1679641"/>
                  <a:ext cx="2498725" cy="3384376"/>
                  <a:chOff x="2952440" y="1700808"/>
                  <a:chExt cx="2498725" cy="3384376"/>
                </a:xfrm>
              </p:grpSpPr>
              <p:cxnSp>
                <p:nvCxnSpPr>
                  <p:cNvPr id="66" name="Gerade Verbindung 28">
                    <a:extLst>
                      <a:ext uri="{FF2B5EF4-FFF2-40B4-BE49-F238E27FC236}">
                        <a16:creationId xmlns:a16="http://schemas.microsoft.com/office/drawing/2014/main" id="{0A55FE26-BF06-4DBE-BF49-0696247A5CA9}"/>
                      </a:ext>
                    </a:extLst>
                  </p:cNvPr>
                  <p:cNvCxnSpPr/>
                  <p:nvPr/>
                </p:nvCxnSpPr>
                <p:spPr bwMode="auto">
                  <a:xfrm rot="16200000" flipH="1">
                    <a:off x="1260252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7" name="Gerade Verbindung 29">
                    <a:extLst>
                      <a:ext uri="{FF2B5EF4-FFF2-40B4-BE49-F238E27FC236}">
                        <a16:creationId xmlns:a16="http://schemas.microsoft.com/office/drawing/2014/main" id="{BE153187-2DBC-495D-A1DF-04C7365B900F}"/>
                      </a:ext>
                    </a:extLst>
                  </p:cNvPr>
                  <p:cNvCxnSpPr/>
                  <p:nvPr/>
                </p:nvCxnSpPr>
                <p:spPr bwMode="auto">
                  <a:xfrm rot="16200000" flipH="1">
                    <a:off x="1884933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8" name="Gerade Verbindung 30">
                    <a:extLst>
                      <a:ext uri="{FF2B5EF4-FFF2-40B4-BE49-F238E27FC236}">
                        <a16:creationId xmlns:a16="http://schemas.microsoft.com/office/drawing/2014/main" id="{344CBBFB-D19A-43B7-AF94-572B7B733D1F}"/>
                      </a:ext>
                    </a:extLst>
                  </p:cNvPr>
                  <p:cNvCxnSpPr/>
                  <p:nvPr/>
                </p:nvCxnSpPr>
                <p:spPr bwMode="auto">
                  <a:xfrm rot="16200000" flipH="1">
                    <a:off x="2509614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9" name="Gerade Verbindung 31">
                    <a:extLst>
                      <a:ext uri="{FF2B5EF4-FFF2-40B4-BE49-F238E27FC236}">
                        <a16:creationId xmlns:a16="http://schemas.microsoft.com/office/drawing/2014/main" id="{6C40AE16-78AA-4197-8FC8-088EDACC6F22}"/>
                      </a:ext>
                    </a:extLst>
                  </p:cNvPr>
                  <p:cNvCxnSpPr/>
                  <p:nvPr/>
                </p:nvCxnSpPr>
                <p:spPr bwMode="auto">
                  <a:xfrm rot="16200000" flipH="1">
                    <a:off x="3134295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0" name="Gerade Verbindung 32">
                    <a:extLst>
                      <a:ext uri="{FF2B5EF4-FFF2-40B4-BE49-F238E27FC236}">
                        <a16:creationId xmlns:a16="http://schemas.microsoft.com/office/drawing/2014/main" id="{F14DC580-708D-4139-BC13-0FF8924860AB}"/>
                      </a:ext>
                    </a:extLst>
                  </p:cNvPr>
                  <p:cNvCxnSpPr/>
                  <p:nvPr/>
                </p:nvCxnSpPr>
                <p:spPr bwMode="auto">
                  <a:xfrm rot="16200000" flipH="1">
                    <a:off x="3758977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55" name="Textfeld 17">
                  <a:extLst>
                    <a:ext uri="{FF2B5EF4-FFF2-40B4-BE49-F238E27FC236}">
                      <a16:creationId xmlns:a16="http://schemas.microsoft.com/office/drawing/2014/main" id="{8F0626D3-BB92-435B-B600-D6B3E9A881AB}"/>
                    </a:ext>
                  </a:extLst>
                </p:cNvPr>
                <p:cNvSpPr txBox="1"/>
                <p:nvPr/>
              </p:nvSpPr>
              <p:spPr>
                <a:xfrm>
                  <a:off x="1976336" y="3504498"/>
                  <a:ext cx="296985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1</a:t>
                  </a:r>
                </a:p>
              </p:txBody>
            </p:sp>
            <p:sp>
              <p:nvSpPr>
                <p:cNvPr id="56" name="Textfeld 18">
                  <a:extLst>
                    <a:ext uri="{FF2B5EF4-FFF2-40B4-BE49-F238E27FC236}">
                      <a16:creationId xmlns:a16="http://schemas.microsoft.com/office/drawing/2014/main" id="{D5E7C2CE-97D1-4825-9D6F-D8D40194C426}"/>
                    </a:ext>
                  </a:extLst>
                </p:cNvPr>
                <p:cNvSpPr txBox="1"/>
                <p:nvPr/>
              </p:nvSpPr>
              <p:spPr>
                <a:xfrm>
                  <a:off x="1933308" y="2132856"/>
                  <a:ext cx="383039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10</a:t>
                  </a:r>
                </a:p>
              </p:txBody>
            </p:sp>
            <p:sp>
              <p:nvSpPr>
                <p:cNvPr id="57" name="Textfeld 19">
                  <a:extLst>
                    <a:ext uri="{FF2B5EF4-FFF2-40B4-BE49-F238E27FC236}">
                      <a16:creationId xmlns:a16="http://schemas.microsoft.com/office/drawing/2014/main" id="{E661AEC3-BBB1-49E1-8EA8-D82CD8111EAC}"/>
                    </a:ext>
                  </a:extLst>
                </p:cNvPr>
                <p:cNvSpPr txBox="1"/>
                <p:nvPr/>
              </p:nvSpPr>
              <p:spPr>
                <a:xfrm>
                  <a:off x="2086818" y="5065440"/>
                  <a:ext cx="524025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10</a:t>
                  </a:r>
                  <a:r>
                    <a:rPr lang="en-US" sz="1000" baseline="30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−4</a:t>
                  </a:r>
                </a:p>
              </p:txBody>
            </p:sp>
            <p:sp>
              <p:nvSpPr>
                <p:cNvPr id="58" name="Textfeld 20">
                  <a:extLst>
                    <a:ext uri="{FF2B5EF4-FFF2-40B4-BE49-F238E27FC236}">
                      <a16:creationId xmlns:a16="http://schemas.microsoft.com/office/drawing/2014/main" id="{2FE72D51-F0E9-43EC-99F3-81954E85840B}"/>
                    </a:ext>
                  </a:extLst>
                </p:cNvPr>
                <p:cNvSpPr txBox="1"/>
                <p:nvPr/>
              </p:nvSpPr>
              <p:spPr>
                <a:xfrm>
                  <a:off x="2687952" y="5065440"/>
                  <a:ext cx="524025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10</a:t>
                  </a:r>
                  <a:r>
                    <a:rPr lang="en-US" sz="1000" baseline="30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−3</a:t>
                  </a:r>
                </a:p>
              </p:txBody>
            </p:sp>
            <p:sp>
              <p:nvSpPr>
                <p:cNvPr id="59" name="Textfeld 21">
                  <a:extLst>
                    <a:ext uri="{FF2B5EF4-FFF2-40B4-BE49-F238E27FC236}">
                      <a16:creationId xmlns:a16="http://schemas.microsoft.com/office/drawing/2014/main" id="{D7C6EBB4-5C34-434A-AD2A-AB6DE248F64D}"/>
                    </a:ext>
                  </a:extLst>
                </p:cNvPr>
                <p:cNvSpPr txBox="1"/>
                <p:nvPr/>
              </p:nvSpPr>
              <p:spPr>
                <a:xfrm>
                  <a:off x="3314485" y="5065440"/>
                  <a:ext cx="524025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10</a:t>
                  </a:r>
                  <a:r>
                    <a:rPr lang="en-US" sz="1000" baseline="30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−2</a:t>
                  </a:r>
                </a:p>
              </p:txBody>
            </p:sp>
            <p:sp>
              <p:nvSpPr>
                <p:cNvPr id="60" name="Textfeld 22">
                  <a:extLst>
                    <a:ext uri="{FF2B5EF4-FFF2-40B4-BE49-F238E27FC236}">
                      <a16:creationId xmlns:a16="http://schemas.microsoft.com/office/drawing/2014/main" id="{A44761AF-7CE8-49FA-8A1B-3391E62131F6}"/>
                    </a:ext>
                  </a:extLst>
                </p:cNvPr>
                <p:cNvSpPr txBox="1"/>
                <p:nvPr/>
              </p:nvSpPr>
              <p:spPr>
                <a:xfrm>
                  <a:off x="3997086" y="5065440"/>
                  <a:ext cx="524025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10</a:t>
                  </a:r>
                  <a:r>
                    <a:rPr lang="en-US" sz="1000" baseline="30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−1</a:t>
                  </a:r>
                </a:p>
              </p:txBody>
            </p:sp>
            <p:sp>
              <p:nvSpPr>
                <p:cNvPr id="61" name="Textfeld 23">
                  <a:extLst>
                    <a:ext uri="{FF2B5EF4-FFF2-40B4-BE49-F238E27FC236}">
                      <a16:creationId xmlns:a16="http://schemas.microsoft.com/office/drawing/2014/main" id="{974987D5-378D-420E-BD10-0D481D7F72AA}"/>
                    </a:ext>
                  </a:extLst>
                </p:cNvPr>
                <p:cNvSpPr txBox="1"/>
                <p:nvPr/>
              </p:nvSpPr>
              <p:spPr>
                <a:xfrm>
                  <a:off x="4696365" y="5065440"/>
                  <a:ext cx="296985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1</a:t>
                  </a:r>
                  <a:endParaRPr lang="en-US" sz="1000" baseline="30000" dirty="0">
                    <a:solidFill>
                      <a:schemeClr val="tx2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endParaRPr>
                </a:p>
              </p:txBody>
            </p:sp>
            <p:sp>
              <p:nvSpPr>
                <p:cNvPr id="62" name="Textfeld 24">
                  <a:extLst>
                    <a:ext uri="{FF2B5EF4-FFF2-40B4-BE49-F238E27FC236}">
                      <a16:creationId xmlns:a16="http://schemas.microsoft.com/office/drawing/2014/main" id="{DBA66C88-9BF0-4CCF-BDB7-226F6172F266}"/>
                    </a:ext>
                  </a:extLst>
                </p:cNvPr>
                <p:cNvSpPr txBox="1"/>
                <p:nvPr/>
              </p:nvSpPr>
              <p:spPr>
                <a:xfrm>
                  <a:off x="5268417" y="5065440"/>
                  <a:ext cx="383039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10</a:t>
                  </a:r>
                  <a:endParaRPr lang="en-US" sz="1000" baseline="30000" dirty="0">
                    <a:solidFill>
                      <a:schemeClr val="tx2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endParaRPr>
                </a:p>
              </p:txBody>
            </p:sp>
            <p:sp>
              <p:nvSpPr>
                <p:cNvPr id="63" name="Textfeld 25">
                  <a:extLst>
                    <a:ext uri="{FF2B5EF4-FFF2-40B4-BE49-F238E27FC236}">
                      <a16:creationId xmlns:a16="http://schemas.microsoft.com/office/drawing/2014/main" id="{BDA3714B-1D64-47EE-96B3-7199B2D25E0F}"/>
                    </a:ext>
                  </a:extLst>
                </p:cNvPr>
                <p:cNvSpPr txBox="1"/>
                <p:nvPr/>
              </p:nvSpPr>
              <p:spPr>
                <a:xfrm>
                  <a:off x="1912250" y="4869160"/>
                  <a:ext cx="425153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0.1</a:t>
                  </a:r>
                  <a:endParaRPr lang="en-US" sz="1000" baseline="30000" dirty="0">
                    <a:solidFill>
                      <a:schemeClr val="tx2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endParaRPr>
                </a:p>
              </p:txBody>
            </p:sp>
            <p:sp>
              <p:nvSpPr>
                <p:cNvPr id="64" name="Textfeld 26">
                  <a:extLst>
                    <a:ext uri="{FF2B5EF4-FFF2-40B4-BE49-F238E27FC236}">
                      <a16:creationId xmlns:a16="http://schemas.microsoft.com/office/drawing/2014/main" id="{C994351A-6154-4CB9-819D-948C07AB9515}"/>
                    </a:ext>
                  </a:extLst>
                </p:cNvPr>
                <p:cNvSpPr txBox="1"/>
                <p:nvPr/>
              </p:nvSpPr>
              <p:spPr>
                <a:xfrm>
                  <a:off x="3353433" y="5281463"/>
                  <a:ext cx="1585989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Bunch current (mA)</a:t>
                  </a:r>
                  <a:endParaRPr lang="en-US" sz="1000" baseline="30000" dirty="0">
                    <a:solidFill>
                      <a:schemeClr val="tx2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endParaRPr>
                </a:p>
              </p:txBody>
            </p:sp>
            <p:sp>
              <p:nvSpPr>
                <p:cNvPr id="65" name="Textfeld 27">
                  <a:extLst>
                    <a:ext uri="{FF2B5EF4-FFF2-40B4-BE49-F238E27FC236}">
                      <a16:creationId xmlns:a16="http://schemas.microsoft.com/office/drawing/2014/main" id="{30BC882A-1056-4774-B38A-D09353F686A9}"/>
                    </a:ext>
                  </a:extLst>
                </p:cNvPr>
                <p:cNvSpPr txBox="1"/>
                <p:nvPr/>
              </p:nvSpPr>
              <p:spPr>
                <a:xfrm rot="16200000">
                  <a:off x="969510" y="3354248"/>
                  <a:ext cx="1896133" cy="2812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tx2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RMS bunch length (ps)</a:t>
                  </a:r>
                  <a:endParaRPr lang="en-US" sz="1000" baseline="30000" dirty="0">
                    <a:solidFill>
                      <a:schemeClr val="tx2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endParaRPr>
                </a:p>
              </p:txBody>
            </p:sp>
          </p:grpSp>
        </p:grpSp>
        <p:grpSp>
          <p:nvGrpSpPr>
            <p:cNvPr id="25" name="Gruppierung 71">
              <a:extLst>
                <a:ext uri="{FF2B5EF4-FFF2-40B4-BE49-F238E27FC236}">
                  <a16:creationId xmlns:a16="http://schemas.microsoft.com/office/drawing/2014/main" id="{C57D530B-0EFD-4C47-BE1F-452DA0201683}"/>
                </a:ext>
              </a:extLst>
            </p:cNvPr>
            <p:cNvGrpSpPr/>
            <p:nvPr/>
          </p:nvGrpSpPr>
          <p:grpSpPr>
            <a:xfrm>
              <a:off x="5272703" y="4699496"/>
              <a:ext cx="1730925" cy="548026"/>
              <a:chOff x="2320375" y="3835400"/>
              <a:chExt cx="1730925" cy="548026"/>
            </a:xfrm>
          </p:grpSpPr>
          <p:sp>
            <p:nvSpPr>
              <p:cNvPr id="47" name="Freihandform 72">
                <a:extLst>
                  <a:ext uri="{FF2B5EF4-FFF2-40B4-BE49-F238E27FC236}">
                    <a16:creationId xmlns:a16="http://schemas.microsoft.com/office/drawing/2014/main" id="{0F8C4FC5-A9BD-43B2-85F9-90B2D9A80835}"/>
                  </a:ext>
                </a:extLst>
              </p:cNvPr>
              <p:cNvSpPr/>
              <p:nvPr/>
            </p:nvSpPr>
            <p:spPr>
              <a:xfrm>
                <a:off x="2336800" y="3835400"/>
                <a:ext cx="1714500" cy="543089"/>
              </a:xfrm>
              <a:custGeom>
                <a:avLst/>
                <a:gdLst>
                  <a:gd name="connsiteX0" fmla="*/ 0 w 1714500"/>
                  <a:gd name="connsiteY0" fmla="*/ 541867 h 543089"/>
                  <a:gd name="connsiteX1" fmla="*/ 300567 w 1714500"/>
                  <a:gd name="connsiteY1" fmla="*/ 541867 h 543089"/>
                  <a:gd name="connsiteX2" fmla="*/ 626533 w 1714500"/>
                  <a:gd name="connsiteY2" fmla="*/ 529167 h 543089"/>
                  <a:gd name="connsiteX3" fmla="*/ 922867 w 1714500"/>
                  <a:gd name="connsiteY3" fmla="*/ 482600 h 543089"/>
                  <a:gd name="connsiteX4" fmla="*/ 1227667 w 1714500"/>
                  <a:gd name="connsiteY4" fmla="*/ 351367 h 543089"/>
                  <a:gd name="connsiteX5" fmla="*/ 1481667 w 1714500"/>
                  <a:gd name="connsiteY5" fmla="*/ 173567 h 543089"/>
                  <a:gd name="connsiteX6" fmla="*/ 1714500 w 1714500"/>
                  <a:gd name="connsiteY6" fmla="*/ 0 h 54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3089">
                    <a:moveTo>
                      <a:pt x="0" y="541867"/>
                    </a:moveTo>
                    <a:cubicBezTo>
                      <a:pt x="98072" y="542925"/>
                      <a:pt x="196145" y="543984"/>
                      <a:pt x="300567" y="541867"/>
                    </a:cubicBezTo>
                    <a:cubicBezTo>
                      <a:pt x="404989" y="539750"/>
                      <a:pt x="522816" y="539045"/>
                      <a:pt x="626533" y="529167"/>
                    </a:cubicBezTo>
                    <a:cubicBezTo>
                      <a:pt x="730250" y="519289"/>
                      <a:pt x="822678" y="512233"/>
                      <a:pt x="922867" y="482600"/>
                    </a:cubicBezTo>
                    <a:cubicBezTo>
                      <a:pt x="1023056" y="452967"/>
                      <a:pt x="1134534" y="402872"/>
                      <a:pt x="1227667" y="351367"/>
                    </a:cubicBezTo>
                    <a:cubicBezTo>
                      <a:pt x="1320800" y="299861"/>
                      <a:pt x="1400528" y="232128"/>
                      <a:pt x="1481667" y="173567"/>
                    </a:cubicBezTo>
                    <a:cubicBezTo>
                      <a:pt x="1562806" y="115006"/>
                      <a:pt x="1714500" y="0"/>
                      <a:pt x="1714500" y="0"/>
                    </a:cubicBezTo>
                  </a:path>
                </a:pathLst>
              </a:custGeom>
              <a:ln w="28575" cmpd="sng">
                <a:solidFill>
                  <a:srgbClr val="333399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indent="12700" fontAlgn="base">
                  <a:lnSpc>
                    <a:spcPts val="2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515151"/>
                  </a:solidFill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</p:txBody>
          </p:sp>
          <p:sp>
            <p:nvSpPr>
              <p:cNvPr id="48" name="Textfeld 73">
                <a:extLst>
                  <a:ext uri="{FF2B5EF4-FFF2-40B4-BE49-F238E27FC236}">
                    <a16:creationId xmlns:a16="http://schemas.microsoft.com/office/drawing/2014/main" id="{A2DE7510-6162-4BD3-BC8B-B74963C8F949}"/>
                  </a:ext>
                </a:extLst>
              </p:cNvPr>
              <p:cNvSpPr txBox="1"/>
              <p:nvPr/>
            </p:nvSpPr>
            <p:spPr>
              <a:xfrm>
                <a:off x="2320375" y="4088105"/>
                <a:ext cx="925008" cy="295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333399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rPr>
                  <a:t>Low alpha</a:t>
                </a:r>
                <a:endParaRPr lang="en-US" sz="1000" dirty="0">
                  <a:solidFill>
                    <a:srgbClr val="333399"/>
                  </a:solidFill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</p:txBody>
          </p:sp>
        </p:grpSp>
        <p:grpSp>
          <p:nvGrpSpPr>
            <p:cNvPr id="26" name="Gruppierung 1">
              <a:extLst>
                <a:ext uri="{FF2B5EF4-FFF2-40B4-BE49-F238E27FC236}">
                  <a16:creationId xmlns:a16="http://schemas.microsoft.com/office/drawing/2014/main" id="{B13CCCBD-DA82-45BC-9B89-4CDFBBB4383A}"/>
                </a:ext>
              </a:extLst>
            </p:cNvPr>
            <p:cNvGrpSpPr/>
            <p:nvPr/>
          </p:nvGrpSpPr>
          <p:grpSpPr>
            <a:xfrm>
              <a:off x="5259803" y="2493929"/>
              <a:ext cx="3361068" cy="2591255"/>
              <a:chOff x="5259803" y="2493929"/>
              <a:chExt cx="3361068" cy="2591255"/>
            </a:xfrm>
          </p:grpSpPr>
          <p:grpSp>
            <p:nvGrpSpPr>
              <p:cNvPr id="36" name="Gruppierung 61">
                <a:extLst>
                  <a:ext uri="{FF2B5EF4-FFF2-40B4-BE49-F238E27FC236}">
                    <a16:creationId xmlns:a16="http://schemas.microsoft.com/office/drawing/2014/main" id="{F9FAE01D-CC1B-41C7-8A4C-35525825E705}"/>
                  </a:ext>
                </a:extLst>
              </p:cNvPr>
              <p:cNvGrpSpPr/>
              <p:nvPr/>
            </p:nvGrpSpPr>
            <p:grpSpPr>
              <a:xfrm>
                <a:off x="5266461" y="2708920"/>
                <a:ext cx="1020219" cy="295321"/>
                <a:chOff x="2314133" y="1844824"/>
                <a:chExt cx="1020219" cy="295321"/>
              </a:xfrm>
            </p:grpSpPr>
            <p:cxnSp>
              <p:nvCxnSpPr>
                <p:cNvPr id="45" name="Gerade Verbindung 62">
                  <a:extLst>
                    <a:ext uri="{FF2B5EF4-FFF2-40B4-BE49-F238E27FC236}">
                      <a16:creationId xmlns:a16="http://schemas.microsoft.com/office/drawing/2014/main" id="{A8EB06F7-8483-4865-9B26-10D5DF159F5B}"/>
                    </a:ext>
                  </a:extLst>
                </p:cNvPr>
                <p:cNvCxnSpPr/>
                <p:nvPr/>
              </p:nvCxnSpPr>
              <p:spPr bwMode="auto">
                <a:xfrm>
                  <a:off x="2339752" y="2123331"/>
                  <a:ext cx="863823" cy="74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6" name="Textfeld 63">
                  <a:extLst>
                    <a:ext uri="{FF2B5EF4-FFF2-40B4-BE49-F238E27FC236}">
                      <a16:creationId xmlns:a16="http://schemas.microsoft.com/office/drawing/2014/main" id="{14D9CEDC-77E8-492E-B7F3-D10FF704A6AB}"/>
                    </a:ext>
                  </a:extLst>
                </p:cNvPr>
                <p:cNvSpPr txBox="1"/>
                <p:nvPr/>
              </p:nvSpPr>
              <p:spPr>
                <a:xfrm>
                  <a:off x="2314133" y="1844824"/>
                  <a:ext cx="1020219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000" dirty="0">
                      <a:solidFill>
                        <a:srgbClr val="FF0000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U</a:t>
                  </a:r>
                  <a:r>
                    <a:rPr lang="en-US" sz="1000" dirty="0">
                      <a:solidFill>
                        <a:srgbClr val="FF0000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ser optics</a:t>
                  </a:r>
                </a:p>
              </p:txBody>
            </p:sp>
          </p:grpSp>
          <p:sp>
            <p:nvSpPr>
              <p:cNvPr id="37" name="Freihandform 64">
                <a:extLst>
                  <a:ext uri="{FF2B5EF4-FFF2-40B4-BE49-F238E27FC236}">
                    <a16:creationId xmlns:a16="http://schemas.microsoft.com/office/drawing/2014/main" id="{4CAE39FE-B6CE-4B15-BB7B-0AE68D114294}"/>
                  </a:ext>
                </a:extLst>
              </p:cNvPr>
              <p:cNvSpPr/>
              <p:nvPr/>
            </p:nvSpPr>
            <p:spPr>
              <a:xfrm>
                <a:off x="6148495" y="3573016"/>
                <a:ext cx="943785" cy="288280"/>
              </a:xfrm>
              <a:custGeom>
                <a:avLst/>
                <a:gdLst>
                  <a:gd name="connsiteX0" fmla="*/ 0 w 1270000"/>
                  <a:gd name="connsiteY0" fmla="*/ 550333 h 550333"/>
                  <a:gd name="connsiteX1" fmla="*/ 342900 w 1270000"/>
                  <a:gd name="connsiteY1" fmla="*/ 520700 h 550333"/>
                  <a:gd name="connsiteX2" fmla="*/ 753533 w 1270000"/>
                  <a:gd name="connsiteY2" fmla="*/ 376766 h 550333"/>
                  <a:gd name="connsiteX3" fmla="*/ 960966 w 1270000"/>
                  <a:gd name="connsiteY3" fmla="*/ 245533 h 550333"/>
                  <a:gd name="connsiteX4" fmla="*/ 1270000 w 1270000"/>
                  <a:gd name="connsiteY4" fmla="*/ 0 h 550333"/>
                  <a:gd name="connsiteX0" fmla="*/ 0 w 1270000"/>
                  <a:gd name="connsiteY0" fmla="*/ 550333 h 550333"/>
                  <a:gd name="connsiteX1" fmla="*/ 342900 w 1270000"/>
                  <a:gd name="connsiteY1" fmla="*/ 520700 h 550333"/>
                  <a:gd name="connsiteX2" fmla="*/ 702733 w 1270000"/>
                  <a:gd name="connsiteY2" fmla="*/ 397932 h 550333"/>
                  <a:gd name="connsiteX3" fmla="*/ 960966 w 1270000"/>
                  <a:gd name="connsiteY3" fmla="*/ 245533 h 550333"/>
                  <a:gd name="connsiteX4" fmla="*/ 1270000 w 1270000"/>
                  <a:gd name="connsiteY4" fmla="*/ 0 h 550333"/>
                  <a:gd name="connsiteX0" fmla="*/ 0 w 1270000"/>
                  <a:gd name="connsiteY0" fmla="*/ 550333 h 550333"/>
                  <a:gd name="connsiteX1" fmla="*/ 342900 w 1270000"/>
                  <a:gd name="connsiteY1" fmla="*/ 520700 h 550333"/>
                  <a:gd name="connsiteX2" fmla="*/ 529166 w 1270000"/>
                  <a:gd name="connsiteY2" fmla="*/ 469900 h 550333"/>
                  <a:gd name="connsiteX3" fmla="*/ 702733 w 1270000"/>
                  <a:gd name="connsiteY3" fmla="*/ 397932 h 550333"/>
                  <a:gd name="connsiteX4" fmla="*/ 960966 w 1270000"/>
                  <a:gd name="connsiteY4" fmla="*/ 245533 h 550333"/>
                  <a:gd name="connsiteX5" fmla="*/ 1270000 w 1270000"/>
                  <a:gd name="connsiteY5" fmla="*/ 0 h 55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0000" h="550333">
                    <a:moveTo>
                      <a:pt x="0" y="550333"/>
                    </a:moveTo>
                    <a:cubicBezTo>
                      <a:pt x="108655" y="549980"/>
                      <a:pt x="254706" y="534105"/>
                      <a:pt x="342900" y="520700"/>
                    </a:cubicBezTo>
                    <a:cubicBezTo>
                      <a:pt x="431094" y="507295"/>
                      <a:pt x="469194" y="490361"/>
                      <a:pt x="529166" y="469900"/>
                    </a:cubicBezTo>
                    <a:cubicBezTo>
                      <a:pt x="589138" y="449439"/>
                      <a:pt x="630766" y="435327"/>
                      <a:pt x="702733" y="397932"/>
                    </a:cubicBezTo>
                    <a:cubicBezTo>
                      <a:pt x="774700" y="360538"/>
                      <a:pt x="866422" y="311855"/>
                      <a:pt x="960966" y="245533"/>
                    </a:cubicBezTo>
                    <a:cubicBezTo>
                      <a:pt x="1055511" y="179211"/>
                      <a:pt x="1270000" y="0"/>
                      <a:pt x="1270000" y="0"/>
                    </a:cubicBezTo>
                  </a:path>
                </a:pathLst>
              </a:custGeom>
              <a:ln w="28575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indent="12700" fontAlgn="base">
                  <a:lnSpc>
                    <a:spcPts val="2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515151"/>
                  </a:solidFill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</p:txBody>
          </p:sp>
          <p:grpSp>
            <p:nvGrpSpPr>
              <p:cNvPr id="38" name="Gruppierung 65">
                <a:extLst>
                  <a:ext uri="{FF2B5EF4-FFF2-40B4-BE49-F238E27FC236}">
                    <a16:creationId xmlns:a16="http://schemas.microsoft.com/office/drawing/2014/main" id="{1D362A5F-3B49-40D4-8F5D-67D16E637BD6}"/>
                  </a:ext>
                </a:extLst>
              </p:cNvPr>
              <p:cNvGrpSpPr/>
              <p:nvPr/>
            </p:nvGrpSpPr>
            <p:grpSpPr>
              <a:xfrm>
                <a:off x="5259803" y="3573016"/>
                <a:ext cx="1395568" cy="295322"/>
                <a:chOff x="2307475" y="2708920"/>
                <a:chExt cx="1395568" cy="295322"/>
              </a:xfrm>
            </p:grpSpPr>
            <p:cxnSp>
              <p:nvCxnSpPr>
                <p:cNvPr id="43" name="Gerade Verbindung 66">
                  <a:extLst>
                    <a:ext uri="{FF2B5EF4-FFF2-40B4-BE49-F238E27FC236}">
                      <a16:creationId xmlns:a16="http://schemas.microsoft.com/office/drawing/2014/main" id="{1ED0687A-E4EF-42B8-8EA5-F6D2E7FB9CB3}"/>
                    </a:ext>
                  </a:extLst>
                </p:cNvPr>
                <p:cNvCxnSpPr/>
                <p:nvPr/>
              </p:nvCxnSpPr>
              <p:spPr bwMode="auto">
                <a:xfrm>
                  <a:off x="2333402" y="2996456"/>
                  <a:ext cx="863823" cy="74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4" name="Textfeld 67">
                  <a:extLst>
                    <a:ext uri="{FF2B5EF4-FFF2-40B4-BE49-F238E27FC236}">
                      <a16:creationId xmlns:a16="http://schemas.microsoft.com/office/drawing/2014/main" id="{6D0EC755-CFDA-4CC2-B211-9EB6D56CB464}"/>
                    </a:ext>
                  </a:extLst>
                </p:cNvPr>
                <p:cNvSpPr txBox="1"/>
                <p:nvPr/>
              </p:nvSpPr>
              <p:spPr>
                <a:xfrm>
                  <a:off x="2307475" y="2708920"/>
                  <a:ext cx="1395568" cy="2953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000" dirty="0">
                      <a:solidFill>
                        <a:srgbClr val="FF0000"/>
                      </a:solidFill>
                      <a:latin typeface="Batang" panose="02030600000101010101" pitchFamily="18" charset="-127"/>
                      <a:ea typeface="Batang" panose="02030600000101010101" pitchFamily="18" charset="-127"/>
                    </a:rPr>
                    <a:t>Low alpha optics</a:t>
                  </a:r>
                  <a:endParaRPr lang="en-US" sz="1000" dirty="0">
                    <a:solidFill>
                      <a:srgbClr val="FF0000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endParaRPr>
                </a:p>
              </p:txBody>
            </p:sp>
          </p:grpSp>
          <p:sp>
            <p:nvSpPr>
              <p:cNvPr id="39" name="Freihandform 75">
                <a:extLst>
                  <a:ext uri="{FF2B5EF4-FFF2-40B4-BE49-F238E27FC236}">
                    <a16:creationId xmlns:a16="http://schemas.microsoft.com/office/drawing/2014/main" id="{CC97CF97-F130-49BE-830F-E414A923A36B}"/>
                  </a:ext>
                </a:extLst>
              </p:cNvPr>
              <p:cNvSpPr/>
              <p:nvPr/>
            </p:nvSpPr>
            <p:spPr>
              <a:xfrm>
                <a:off x="6152728" y="2515096"/>
                <a:ext cx="2235200" cy="473075"/>
              </a:xfrm>
              <a:custGeom>
                <a:avLst/>
                <a:gdLst>
                  <a:gd name="connsiteX0" fmla="*/ 0 w 2235200"/>
                  <a:gd name="connsiteY0" fmla="*/ 473075 h 473075"/>
                  <a:gd name="connsiteX1" fmla="*/ 828675 w 2235200"/>
                  <a:gd name="connsiteY1" fmla="*/ 473075 h 473075"/>
                  <a:gd name="connsiteX2" fmla="*/ 1196975 w 2235200"/>
                  <a:gd name="connsiteY2" fmla="*/ 463550 h 473075"/>
                  <a:gd name="connsiteX3" fmla="*/ 1590675 w 2235200"/>
                  <a:gd name="connsiteY3" fmla="*/ 396875 h 473075"/>
                  <a:gd name="connsiteX4" fmla="*/ 1870075 w 2235200"/>
                  <a:gd name="connsiteY4" fmla="*/ 263525 h 473075"/>
                  <a:gd name="connsiteX5" fmla="*/ 2235200 w 2235200"/>
                  <a:gd name="connsiteY5" fmla="*/ 0 h 473075"/>
                  <a:gd name="connsiteX0" fmla="*/ 0 w 2235200"/>
                  <a:gd name="connsiteY0" fmla="*/ 473075 h 473075"/>
                  <a:gd name="connsiteX1" fmla="*/ 828675 w 2235200"/>
                  <a:gd name="connsiteY1" fmla="*/ 473075 h 473075"/>
                  <a:gd name="connsiteX2" fmla="*/ 1196975 w 2235200"/>
                  <a:gd name="connsiteY2" fmla="*/ 463550 h 473075"/>
                  <a:gd name="connsiteX3" fmla="*/ 1552575 w 2235200"/>
                  <a:gd name="connsiteY3" fmla="*/ 405342 h 473075"/>
                  <a:gd name="connsiteX4" fmla="*/ 1870075 w 2235200"/>
                  <a:gd name="connsiteY4" fmla="*/ 263525 h 473075"/>
                  <a:gd name="connsiteX5" fmla="*/ 2235200 w 2235200"/>
                  <a:gd name="connsiteY5" fmla="*/ 0 h 473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5200" h="473075">
                    <a:moveTo>
                      <a:pt x="0" y="473075"/>
                    </a:moveTo>
                    <a:lnTo>
                      <a:pt x="828675" y="473075"/>
                    </a:lnTo>
                    <a:cubicBezTo>
                      <a:pt x="1028171" y="471488"/>
                      <a:pt x="1076325" y="474839"/>
                      <a:pt x="1196975" y="463550"/>
                    </a:cubicBezTo>
                    <a:cubicBezTo>
                      <a:pt x="1317625" y="452261"/>
                      <a:pt x="1440392" y="438679"/>
                      <a:pt x="1552575" y="405342"/>
                    </a:cubicBezTo>
                    <a:cubicBezTo>
                      <a:pt x="1664758" y="372004"/>
                      <a:pt x="1756304" y="331082"/>
                      <a:pt x="1870075" y="263525"/>
                    </a:cubicBezTo>
                    <a:cubicBezTo>
                      <a:pt x="1983846" y="195968"/>
                      <a:pt x="2235200" y="0"/>
                      <a:pt x="2235200" y="0"/>
                    </a:cubicBezTo>
                  </a:path>
                </a:pathLst>
              </a:custGeom>
              <a:ln w="28575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indent="12700" fontAlgn="base">
                  <a:lnSpc>
                    <a:spcPts val="2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515151"/>
                  </a:solidFill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</p:txBody>
          </p:sp>
          <p:grpSp>
            <p:nvGrpSpPr>
              <p:cNvPr id="40" name="Gruppierung 78">
                <a:extLst>
                  <a:ext uri="{FF2B5EF4-FFF2-40B4-BE49-F238E27FC236}">
                    <a16:creationId xmlns:a16="http://schemas.microsoft.com/office/drawing/2014/main" id="{0C4F2803-53C8-4B06-850E-FABDD42DFF00}"/>
                  </a:ext>
                </a:extLst>
              </p:cNvPr>
              <p:cNvGrpSpPr/>
              <p:nvPr/>
            </p:nvGrpSpPr>
            <p:grpSpPr>
              <a:xfrm>
                <a:off x="5292080" y="2493929"/>
                <a:ext cx="3328791" cy="2591255"/>
                <a:chOff x="2339752" y="1629833"/>
                <a:chExt cx="3328791" cy="2591255"/>
              </a:xfrm>
            </p:grpSpPr>
            <p:cxnSp>
              <p:nvCxnSpPr>
                <p:cNvPr id="41" name="Gerade Verbindung 79">
                  <a:extLst>
                    <a:ext uri="{FF2B5EF4-FFF2-40B4-BE49-F238E27FC236}">
                      <a16:creationId xmlns:a16="http://schemas.microsoft.com/office/drawing/2014/main" id="{F488322D-1FC1-4BEF-8B24-5CC401BFF69B}"/>
                    </a:ext>
                  </a:extLst>
                </p:cNvPr>
                <p:cNvCxnSpPr/>
                <p:nvPr/>
              </p:nvCxnSpPr>
              <p:spPr bwMode="auto">
                <a:xfrm flipV="1">
                  <a:off x="2339752" y="1629833"/>
                  <a:ext cx="3112781" cy="259125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2" name="Textfeld 80">
                  <a:extLst>
                    <a:ext uri="{FF2B5EF4-FFF2-40B4-BE49-F238E27FC236}">
                      <a16:creationId xmlns:a16="http://schemas.microsoft.com/office/drawing/2014/main" id="{00A1B945-E56E-4730-8FA2-06CE3FDB58B8}"/>
                    </a:ext>
                  </a:extLst>
                </p:cNvPr>
                <p:cNvSpPr txBox="1"/>
                <p:nvPr/>
              </p:nvSpPr>
              <p:spPr>
                <a:xfrm rot="19215173">
                  <a:off x="3036992" y="2786058"/>
                  <a:ext cx="2631551" cy="295321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000" i="1" dirty="0">
                      <a:latin typeface="Batang" panose="02030600000101010101" pitchFamily="18" charset="-127"/>
                      <a:ea typeface="Batang" panose="02030600000101010101" pitchFamily="18" charset="-127"/>
                    </a:rPr>
                    <a:t>I</a:t>
                  </a:r>
                  <a:r>
                    <a:rPr lang="de-DE" sz="1000" baseline="-25000" dirty="0">
                      <a:latin typeface="Batang" panose="02030600000101010101" pitchFamily="18" charset="-127"/>
                      <a:ea typeface="Batang" panose="02030600000101010101" pitchFamily="18" charset="-127"/>
                    </a:rPr>
                    <a:t>th</a:t>
                  </a:r>
                  <a:r>
                    <a:rPr lang="de-DE" sz="1000" dirty="0">
                      <a:latin typeface="Batang" panose="02030600000101010101" pitchFamily="18" charset="-127"/>
                      <a:ea typeface="Batang" panose="02030600000101010101" pitchFamily="18" charset="-127"/>
                    </a:rPr>
                    <a:t> roughly proportional to </a:t>
                  </a:r>
                  <a:r>
                    <a:rPr lang="de-DE" sz="1000" i="1" dirty="0">
                      <a:latin typeface="Batang" panose="02030600000101010101" pitchFamily="18" charset="-127"/>
                      <a:ea typeface="Batang" panose="02030600000101010101" pitchFamily="18" charset="-127"/>
                    </a:rPr>
                    <a:t>V´</a:t>
                  </a:r>
                  <a:r>
                    <a:rPr lang="de-DE" sz="1000" baseline="-25000" dirty="0">
                      <a:latin typeface="Batang" panose="02030600000101010101" pitchFamily="18" charset="-127"/>
                      <a:ea typeface="Batang" panose="02030600000101010101" pitchFamily="18" charset="-127"/>
                    </a:rPr>
                    <a:t>rf</a:t>
                  </a:r>
                  <a:r>
                    <a:rPr lang="de-DE" sz="1000" i="1" dirty="0">
                      <a:latin typeface="Batang" panose="02030600000101010101" pitchFamily="18" charset="-127"/>
                      <a:ea typeface="Batang" panose="02030600000101010101" pitchFamily="18" charset="-127"/>
                    </a:rPr>
                    <a:t> σ</a:t>
                  </a:r>
                  <a:r>
                    <a:rPr lang="de-DE" sz="1000" i="1" baseline="30000" dirty="0">
                      <a:latin typeface="Batang" panose="02030600000101010101" pitchFamily="18" charset="-127"/>
                      <a:ea typeface="Batang" panose="02030600000101010101" pitchFamily="18" charset="-127"/>
                    </a:rPr>
                    <a:t>2</a:t>
                  </a:r>
                  <a:endParaRPr lang="en-US" sz="1000" i="1" dirty="0">
                    <a:latin typeface="Batang" panose="02030600000101010101" pitchFamily="18" charset="-127"/>
                    <a:ea typeface="Batang" panose="02030600000101010101" pitchFamily="18" charset="-127"/>
                  </a:endParaRPr>
                </a:p>
              </p:txBody>
            </p:sp>
          </p:grpSp>
        </p:grpSp>
        <p:grpSp>
          <p:nvGrpSpPr>
            <p:cNvPr id="27" name="Gruppierung 81">
              <a:extLst>
                <a:ext uri="{FF2B5EF4-FFF2-40B4-BE49-F238E27FC236}">
                  <a16:creationId xmlns:a16="http://schemas.microsoft.com/office/drawing/2014/main" id="{C56BB44C-EB66-478E-8D0B-72A0C1C63A1E}"/>
                </a:ext>
              </a:extLst>
            </p:cNvPr>
            <p:cNvGrpSpPr/>
            <p:nvPr/>
          </p:nvGrpSpPr>
          <p:grpSpPr>
            <a:xfrm>
              <a:off x="5563013" y="3315195"/>
              <a:ext cx="3257459" cy="2591255"/>
              <a:chOff x="2610685" y="2451099"/>
              <a:chExt cx="3257459" cy="2591255"/>
            </a:xfrm>
          </p:grpSpPr>
          <p:cxnSp>
            <p:nvCxnSpPr>
              <p:cNvPr id="34" name="Gerade Verbindung 82">
                <a:extLst>
                  <a:ext uri="{FF2B5EF4-FFF2-40B4-BE49-F238E27FC236}">
                    <a16:creationId xmlns:a16="http://schemas.microsoft.com/office/drawing/2014/main" id="{BDCD695E-ACAD-4853-B4BC-0FCAC4CD5702}"/>
                  </a:ext>
                </a:extLst>
              </p:cNvPr>
              <p:cNvCxnSpPr/>
              <p:nvPr/>
            </p:nvCxnSpPr>
            <p:spPr bwMode="auto">
              <a:xfrm flipV="1">
                <a:off x="2610685" y="2451099"/>
                <a:ext cx="3112781" cy="2591255"/>
              </a:xfrm>
              <a:prstGeom prst="line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Textfeld 83">
                <a:extLst>
                  <a:ext uri="{FF2B5EF4-FFF2-40B4-BE49-F238E27FC236}">
                    <a16:creationId xmlns:a16="http://schemas.microsoft.com/office/drawing/2014/main" id="{4157A647-425B-4963-8476-73AEE70914BD}"/>
                  </a:ext>
                </a:extLst>
              </p:cNvPr>
              <p:cNvSpPr txBox="1"/>
              <p:nvPr/>
            </p:nvSpPr>
            <p:spPr>
              <a:xfrm>
                <a:off x="4211960" y="3573016"/>
                <a:ext cx="1656184" cy="479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>
                    <a:solidFill>
                      <a:srgbClr val="000090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rPr>
                  <a:t>100 × more voltage gradient</a:t>
                </a:r>
                <a:endParaRPr lang="en-US" sz="1000" i="1" dirty="0">
                  <a:solidFill>
                    <a:srgbClr val="000090"/>
                  </a:solidFill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</p:txBody>
          </p:sp>
        </p:grpSp>
        <p:grpSp>
          <p:nvGrpSpPr>
            <p:cNvPr id="28" name="Gruppierung 68">
              <a:extLst>
                <a:ext uri="{FF2B5EF4-FFF2-40B4-BE49-F238E27FC236}">
                  <a16:creationId xmlns:a16="http://schemas.microsoft.com/office/drawing/2014/main" id="{F4414EB4-F422-454F-882C-1379500348C0}"/>
                </a:ext>
              </a:extLst>
            </p:cNvPr>
            <p:cNvGrpSpPr/>
            <p:nvPr/>
          </p:nvGrpSpPr>
          <p:grpSpPr>
            <a:xfrm>
              <a:off x="5266461" y="3780616"/>
              <a:ext cx="2846298" cy="602810"/>
              <a:chOff x="2314133" y="2916520"/>
              <a:chExt cx="2846298" cy="602810"/>
            </a:xfrm>
          </p:grpSpPr>
          <p:sp>
            <p:nvSpPr>
              <p:cNvPr id="32" name="Freihandform 69">
                <a:extLst>
                  <a:ext uri="{FF2B5EF4-FFF2-40B4-BE49-F238E27FC236}">
                    <a16:creationId xmlns:a16="http://schemas.microsoft.com/office/drawing/2014/main" id="{C59E90A8-DAF4-4662-AA77-1114F3155A63}"/>
                  </a:ext>
                </a:extLst>
              </p:cNvPr>
              <p:cNvSpPr/>
              <p:nvPr/>
            </p:nvSpPr>
            <p:spPr>
              <a:xfrm>
                <a:off x="2328332" y="2916520"/>
                <a:ext cx="2832099" cy="574923"/>
              </a:xfrm>
              <a:custGeom>
                <a:avLst/>
                <a:gdLst>
                  <a:gd name="connsiteX0" fmla="*/ 0 w 2235200"/>
                  <a:gd name="connsiteY0" fmla="*/ 473075 h 473075"/>
                  <a:gd name="connsiteX1" fmla="*/ 828675 w 2235200"/>
                  <a:gd name="connsiteY1" fmla="*/ 473075 h 473075"/>
                  <a:gd name="connsiteX2" fmla="*/ 1196975 w 2235200"/>
                  <a:gd name="connsiteY2" fmla="*/ 463550 h 473075"/>
                  <a:gd name="connsiteX3" fmla="*/ 1590675 w 2235200"/>
                  <a:gd name="connsiteY3" fmla="*/ 396875 h 473075"/>
                  <a:gd name="connsiteX4" fmla="*/ 1870075 w 2235200"/>
                  <a:gd name="connsiteY4" fmla="*/ 263525 h 473075"/>
                  <a:gd name="connsiteX5" fmla="*/ 2235200 w 2235200"/>
                  <a:gd name="connsiteY5" fmla="*/ 0 h 473075"/>
                  <a:gd name="connsiteX0" fmla="*/ 0 w 2235200"/>
                  <a:gd name="connsiteY0" fmla="*/ 473075 h 473075"/>
                  <a:gd name="connsiteX1" fmla="*/ 828675 w 2235200"/>
                  <a:gd name="connsiteY1" fmla="*/ 473075 h 473075"/>
                  <a:gd name="connsiteX2" fmla="*/ 1196975 w 2235200"/>
                  <a:gd name="connsiteY2" fmla="*/ 463550 h 473075"/>
                  <a:gd name="connsiteX3" fmla="*/ 1552575 w 2235200"/>
                  <a:gd name="connsiteY3" fmla="*/ 405342 h 473075"/>
                  <a:gd name="connsiteX4" fmla="*/ 1870075 w 2235200"/>
                  <a:gd name="connsiteY4" fmla="*/ 263525 h 473075"/>
                  <a:gd name="connsiteX5" fmla="*/ 2235200 w 2235200"/>
                  <a:gd name="connsiteY5" fmla="*/ 0 h 473075"/>
                  <a:gd name="connsiteX0" fmla="*/ 0 w 2186609"/>
                  <a:gd name="connsiteY0" fmla="*/ 566224 h 566224"/>
                  <a:gd name="connsiteX1" fmla="*/ 828675 w 2186609"/>
                  <a:gd name="connsiteY1" fmla="*/ 566224 h 566224"/>
                  <a:gd name="connsiteX2" fmla="*/ 1196975 w 2186609"/>
                  <a:gd name="connsiteY2" fmla="*/ 556699 h 566224"/>
                  <a:gd name="connsiteX3" fmla="*/ 1552575 w 2186609"/>
                  <a:gd name="connsiteY3" fmla="*/ 498491 h 566224"/>
                  <a:gd name="connsiteX4" fmla="*/ 1870075 w 2186609"/>
                  <a:gd name="connsiteY4" fmla="*/ 356674 h 566224"/>
                  <a:gd name="connsiteX5" fmla="*/ 2186609 w 2186609"/>
                  <a:gd name="connsiteY5" fmla="*/ 0 h 566224"/>
                  <a:gd name="connsiteX0" fmla="*/ 0 w 2186609"/>
                  <a:gd name="connsiteY0" fmla="*/ 566224 h 566224"/>
                  <a:gd name="connsiteX1" fmla="*/ 828675 w 2186609"/>
                  <a:gd name="connsiteY1" fmla="*/ 566224 h 566224"/>
                  <a:gd name="connsiteX2" fmla="*/ 1196975 w 2186609"/>
                  <a:gd name="connsiteY2" fmla="*/ 556699 h 566224"/>
                  <a:gd name="connsiteX3" fmla="*/ 1552575 w 2186609"/>
                  <a:gd name="connsiteY3" fmla="*/ 498491 h 566224"/>
                  <a:gd name="connsiteX4" fmla="*/ 1805287 w 2186609"/>
                  <a:gd name="connsiteY4" fmla="*/ 348574 h 566224"/>
                  <a:gd name="connsiteX5" fmla="*/ 2186609 w 2186609"/>
                  <a:gd name="connsiteY5" fmla="*/ 0 h 566224"/>
                  <a:gd name="connsiteX0" fmla="*/ 0 w 2167172"/>
                  <a:gd name="connsiteY0" fmla="*/ 550024 h 550024"/>
                  <a:gd name="connsiteX1" fmla="*/ 828675 w 2167172"/>
                  <a:gd name="connsiteY1" fmla="*/ 550024 h 550024"/>
                  <a:gd name="connsiteX2" fmla="*/ 1196975 w 2167172"/>
                  <a:gd name="connsiteY2" fmla="*/ 540499 h 550024"/>
                  <a:gd name="connsiteX3" fmla="*/ 1552575 w 2167172"/>
                  <a:gd name="connsiteY3" fmla="*/ 482291 h 550024"/>
                  <a:gd name="connsiteX4" fmla="*/ 1805287 w 2167172"/>
                  <a:gd name="connsiteY4" fmla="*/ 332374 h 550024"/>
                  <a:gd name="connsiteX5" fmla="*/ 2167172 w 2167172"/>
                  <a:gd name="connsiteY5" fmla="*/ 0 h 550024"/>
                  <a:gd name="connsiteX0" fmla="*/ 0 w 2167172"/>
                  <a:gd name="connsiteY0" fmla="*/ 550024 h 550024"/>
                  <a:gd name="connsiteX1" fmla="*/ 828675 w 2167172"/>
                  <a:gd name="connsiteY1" fmla="*/ 550024 h 550024"/>
                  <a:gd name="connsiteX2" fmla="*/ 1196975 w 2167172"/>
                  <a:gd name="connsiteY2" fmla="*/ 540499 h 550024"/>
                  <a:gd name="connsiteX3" fmla="*/ 1552575 w 2167172"/>
                  <a:gd name="connsiteY3" fmla="*/ 482291 h 550024"/>
                  <a:gd name="connsiteX4" fmla="*/ 1798808 w 2167172"/>
                  <a:gd name="connsiteY4" fmla="*/ 340473 h 550024"/>
                  <a:gd name="connsiteX5" fmla="*/ 2167172 w 2167172"/>
                  <a:gd name="connsiteY5" fmla="*/ 0 h 55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7172" h="550024">
                    <a:moveTo>
                      <a:pt x="0" y="550024"/>
                    </a:moveTo>
                    <a:lnTo>
                      <a:pt x="828675" y="550024"/>
                    </a:lnTo>
                    <a:cubicBezTo>
                      <a:pt x="1028171" y="548437"/>
                      <a:pt x="1076325" y="551788"/>
                      <a:pt x="1196975" y="540499"/>
                    </a:cubicBezTo>
                    <a:cubicBezTo>
                      <a:pt x="1317625" y="529210"/>
                      <a:pt x="1452270" y="515629"/>
                      <a:pt x="1552575" y="482291"/>
                    </a:cubicBezTo>
                    <a:cubicBezTo>
                      <a:pt x="1652881" y="448953"/>
                      <a:pt x="1696375" y="420855"/>
                      <a:pt x="1798808" y="340473"/>
                    </a:cubicBezTo>
                    <a:cubicBezTo>
                      <a:pt x="1901241" y="260091"/>
                      <a:pt x="2167172" y="0"/>
                      <a:pt x="2167172" y="0"/>
                    </a:cubicBezTo>
                  </a:path>
                </a:pathLst>
              </a:custGeom>
              <a:ln w="28575" cmpd="sng">
                <a:solidFill>
                  <a:schemeClr val="accent2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indent="12700" fontAlgn="base">
                  <a:lnSpc>
                    <a:spcPts val="2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515151"/>
                  </a:solidFill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</p:txBody>
          </p:sp>
          <p:sp>
            <p:nvSpPr>
              <p:cNvPr id="33" name="Textfeld 70">
                <a:extLst>
                  <a:ext uri="{FF2B5EF4-FFF2-40B4-BE49-F238E27FC236}">
                    <a16:creationId xmlns:a16="http://schemas.microsoft.com/office/drawing/2014/main" id="{854B4B98-99DC-4093-B417-BF3FB4E87887}"/>
                  </a:ext>
                </a:extLst>
              </p:cNvPr>
              <p:cNvSpPr txBox="1"/>
              <p:nvPr/>
            </p:nvSpPr>
            <p:spPr>
              <a:xfrm>
                <a:off x="2314133" y="3224008"/>
                <a:ext cx="1020218" cy="295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chemeClr val="accent2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rPr>
                  <a:t>User optics</a:t>
                </a:r>
                <a:endParaRPr lang="en-US" sz="1000" dirty="0">
                  <a:solidFill>
                    <a:schemeClr val="accent2"/>
                  </a:solidFill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</p:txBody>
          </p:sp>
        </p:grpSp>
        <p:cxnSp>
          <p:nvCxnSpPr>
            <p:cNvPr id="29" name="Gerade Verbindung mit Pfeil 96">
              <a:extLst>
                <a:ext uri="{FF2B5EF4-FFF2-40B4-BE49-F238E27FC236}">
                  <a16:creationId xmlns:a16="http://schemas.microsoft.com/office/drawing/2014/main" id="{7DB5C134-52DD-4E0A-9D65-9BBF95D26E55}"/>
                </a:ext>
              </a:extLst>
            </p:cNvPr>
            <p:cNvCxnSpPr/>
            <p:nvPr/>
          </p:nvCxnSpPr>
          <p:spPr bwMode="auto">
            <a:xfrm>
              <a:off x="5912374" y="4599271"/>
              <a:ext cx="1140239" cy="2254"/>
            </a:xfrm>
            <a:prstGeom prst="straightConnector1">
              <a:avLst/>
            </a:prstGeom>
            <a:noFill/>
            <a:ln w="190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5D7EF5F-70D6-4894-8D3F-BC6453923CFE}"/>
                </a:ext>
              </a:extLst>
            </p:cNvPr>
            <p:cNvSpPr/>
            <p:nvPr/>
          </p:nvSpPr>
          <p:spPr bwMode="auto">
            <a:xfrm>
              <a:off x="6230960" y="5081761"/>
              <a:ext cx="144016" cy="144016"/>
            </a:xfrm>
            <a:prstGeom prst="ellipse">
              <a:avLst/>
            </a:prstGeom>
            <a:solidFill>
              <a:srgbClr val="00990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indent="12700" fontAlgn="base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n-US" sz="2400" dirty="0">
                <a:solidFill>
                  <a:srgbClr val="515151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373C076-B780-4D70-AB38-0B90FE55542F}"/>
                </a:ext>
              </a:extLst>
            </p:cNvPr>
            <p:cNvSpPr/>
            <p:nvPr/>
          </p:nvSpPr>
          <p:spPr bwMode="auto">
            <a:xfrm>
              <a:off x="7304019" y="4180153"/>
              <a:ext cx="144016" cy="144016"/>
            </a:xfrm>
            <a:prstGeom prst="ellipse">
              <a:avLst/>
            </a:prstGeom>
            <a:solidFill>
              <a:srgbClr val="00990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indent="12700" fontAlgn="base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n-US" sz="2400" dirty="0">
                <a:solidFill>
                  <a:srgbClr val="515151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11917583-7314-4EE3-883A-288B03A6955B}"/>
              </a:ext>
            </a:extLst>
          </p:cNvPr>
          <p:cNvSpPr txBox="1"/>
          <p:nvPr/>
        </p:nvSpPr>
        <p:spPr>
          <a:xfrm>
            <a:off x="686786" y="4001015"/>
            <a:ext cx="5050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Supply short pulses down to 1.5 ps</a:t>
            </a:r>
          </a:p>
          <a:p>
            <a:pPr lvl="2"/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100× more bunch current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1BB185B-8B23-46A3-9F2C-9E1BC1D4C38B}"/>
              </a:ext>
            </a:extLst>
          </p:cNvPr>
          <p:cNvSpPr txBox="1"/>
          <p:nvPr/>
        </p:nvSpPr>
        <p:spPr>
          <a:xfrm>
            <a:off x="714970" y="4713382"/>
            <a:ext cx="427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Low </a:t>
            </a:r>
            <a:r>
              <a:rPr lang="en-US" i="1" dirty="0">
                <a:latin typeface="Batang" panose="02030600000101010101" pitchFamily="18" charset="-127"/>
                <a:ea typeface="Batang" panose="02030600000101010101" pitchFamily="18" charset="-127"/>
              </a:rPr>
              <a:t>α</a:t>
            </a:r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 permits few 100 fs</a:t>
            </a:r>
            <a:endParaRPr lang="en-US" i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EFAA53F-52B5-4535-BDAD-D61CE3640CF3}"/>
              </a:ext>
            </a:extLst>
          </p:cNvPr>
          <p:cNvSpPr txBox="1"/>
          <p:nvPr/>
        </p:nvSpPr>
        <p:spPr>
          <a:xfrm>
            <a:off x="178455" y="5177103"/>
            <a:ext cx="6958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Could we configure BESSY VSR so 1.5 ps</a:t>
            </a:r>
            <a:b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and 15 ps bunches can be supplied</a:t>
            </a:r>
            <a:b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simultaneously </a:t>
            </a:r>
            <a:r>
              <a:rPr lang="en-US" dirty="0">
                <a:solidFill>
                  <a:srgbClr val="CF68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for maximum flexibility and flux</a:t>
            </a:r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?!!</a:t>
            </a:r>
          </a:p>
        </p:txBody>
      </p:sp>
      <p:sp>
        <p:nvSpPr>
          <p:cNvPr id="102" name="Textfeld 87">
            <a:extLst>
              <a:ext uri="{FF2B5EF4-FFF2-40B4-BE49-F238E27FC236}">
                <a16:creationId xmlns:a16="http://schemas.microsoft.com/office/drawing/2014/main" id="{CF308620-876D-473A-BAD8-2FEECCE5EFAA}"/>
              </a:ext>
            </a:extLst>
          </p:cNvPr>
          <p:cNvSpPr txBox="1"/>
          <p:nvPr/>
        </p:nvSpPr>
        <p:spPr>
          <a:xfrm>
            <a:off x="8244648" y="1140216"/>
            <a:ext cx="216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E6E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Machine optics </a:t>
            </a:r>
          </a:p>
        </p:txBody>
      </p:sp>
      <p:pic>
        <p:nvPicPr>
          <p:cNvPr id="103" name="Picture 2" descr="d:\Profile\fsv\Desktop\Daten_HZB\B2\Ausbauprojekte\Neue_Cavities_BII\Cavitystrecke Umbau 2013 4neue-1.jpg">
            <a:extLst>
              <a:ext uri="{FF2B5EF4-FFF2-40B4-BE49-F238E27FC236}">
                <a16:creationId xmlns:a16="http://schemas.microsoft.com/office/drawing/2014/main" id="{24AD90D1-280D-4EC8-81E6-5B61DA65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81" y="1186431"/>
            <a:ext cx="3336232" cy="23262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3AF2D065-408C-4F2A-A82C-2B7DD8468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26" y="1149480"/>
            <a:ext cx="3389229" cy="259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7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316BF-C019-76DF-9781-FA034003E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3108321" cy="224546"/>
          </a:xfrm>
        </p:spPr>
        <p:txBody>
          <a:bodyPr>
            <a:normAutofit/>
          </a:bodyPr>
          <a:lstStyle/>
          <a:p>
            <a:r>
              <a:rPr lang="en-US" dirty="0"/>
              <a:t>Long and short bunches simultaneously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C71BC-DFB7-03F1-B98C-15AB2816C0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Titel Vorname Nachname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7DFCFD-0353-8F30-239A-623D026A1412}"/>
              </a:ext>
            </a:extLst>
          </p:cNvPr>
          <p:cNvGrpSpPr/>
          <p:nvPr/>
        </p:nvGrpSpPr>
        <p:grpSpPr>
          <a:xfrm>
            <a:off x="4811163" y="1052788"/>
            <a:ext cx="7235581" cy="5139536"/>
            <a:chOff x="6888088" y="641732"/>
            <a:chExt cx="5040560" cy="43384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217BF18-8970-39CB-76FC-6AAE9A84C925}"/>
                </a:ext>
              </a:extLst>
            </p:cNvPr>
            <p:cNvGrpSpPr/>
            <p:nvPr/>
          </p:nvGrpSpPr>
          <p:grpSpPr>
            <a:xfrm>
              <a:off x="6888088" y="764704"/>
              <a:ext cx="5040560" cy="3021988"/>
              <a:chOff x="6662741" y="767310"/>
              <a:chExt cx="5040560" cy="302198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BFF6C2E-255D-81F3-D694-4A4E1BEB5C34}"/>
                  </a:ext>
                </a:extLst>
              </p:cNvPr>
              <p:cNvGrpSpPr/>
              <p:nvPr/>
            </p:nvGrpSpPr>
            <p:grpSpPr>
              <a:xfrm>
                <a:off x="8185812" y="767310"/>
                <a:ext cx="3517489" cy="2986293"/>
                <a:chOff x="8218009" y="1090779"/>
                <a:chExt cx="3517489" cy="2986293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5F6A81F-44C2-41A4-FAFF-31962ED3D2BD}"/>
                    </a:ext>
                  </a:extLst>
                </p:cNvPr>
                <p:cNvGrpSpPr/>
                <p:nvPr/>
              </p:nvGrpSpPr>
              <p:grpSpPr>
                <a:xfrm>
                  <a:off x="8218009" y="1090779"/>
                  <a:ext cx="3517489" cy="2986293"/>
                  <a:chOff x="7620331" y="731519"/>
                  <a:chExt cx="3517489" cy="2986293"/>
                </a:xfrm>
              </p:grpSpPr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CEE4C9E6-2F47-7EC9-3301-0F32D54907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7671153" y="731519"/>
                    <a:ext cx="3466667" cy="2933333"/>
                  </a:xfrm>
                  <a:prstGeom prst="rect">
                    <a:avLst/>
                  </a:prstGeom>
                  <a:effectLst>
                    <a:reflection endPos="0" dir="5400000" sy="-100000" algn="bl" rotWithShape="0"/>
                  </a:effectLst>
                </p:spPr>
              </p:pic>
              <p:sp>
                <p:nvSpPr>
                  <p:cNvPr id="22" name="Text Box 8">
                    <a:extLst>
                      <a:ext uri="{FF2B5EF4-FFF2-40B4-BE49-F238E27FC236}">
                        <a16:creationId xmlns:a16="http://schemas.microsoft.com/office/drawing/2014/main" id="{92F381B6-AC9B-AD7B-4189-7538D8B040A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7101600" y="1837228"/>
                    <a:ext cx="1345240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9pPr>
                  </a:lstStyle>
                  <a:p>
                    <a:r>
                      <a:rPr lang="en-US" sz="1400" b="1" dirty="0">
                        <a:latin typeface="Century Gothic" panose="020B0502020202020204" pitchFamily="34" charset="0"/>
                      </a:rPr>
                      <a:t>Voltage / MV</a:t>
                    </a: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051C868-28EC-0151-38D6-D4CCD9C21B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1562" y="3410035"/>
                    <a:ext cx="1222910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9pPr>
                  </a:lstStyle>
                  <a:p>
                    <a:r>
                      <a:rPr lang="en-US" sz="1400" b="1" dirty="0">
                        <a:latin typeface="Century Gothic" panose="020B0502020202020204" pitchFamily="34" charset="0"/>
                      </a:rPr>
                      <a:t>Time [ ns ]</a:t>
                    </a:r>
                    <a:endParaRPr lang="de-DE" sz="1400" b="1" dirty="0">
                      <a:latin typeface="Century Gothic" panose="020B0502020202020204" pitchFamily="34" charset="0"/>
                    </a:endParaRPr>
                  </a:p>
                </p:txBody>
              </p: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128C49C-8430-4D53-CF77-256152AA52E4}"/>
                    </a:ext>
                  </a:extLst>
                </p:cNvPr>
                <p:cNvSpPr/>
                <p:nvPr/>
              </p:nvSpPr>
              <p:spPr>
                <a:xfrm>
                  <a:off x="9997975" y="2285179"/>
                  <a:ext cx="216024" cy="323973"/>
                </a:xfrm>
                <a:prstGeom prst="ellipse">
                  <a:avLst/>
                </a:prstGeom>
                <a:noFill/>
                <a:ln w="38100"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DD1F0061-0CFB-6C1E-9F57-C9E82D71F3F1}"/>
                    </a:ext>
                  </a:extLst>
                </p:cNvPr>
                <p:cNvSpPr/>
                <p:nvPr/>
              </p:nvSpPr>
              <p:spPr>
                <a:xfrm>
                  <a:off x="11440847" y="2250615"/>
                  <a:ext cx="131973" cy="424340"/>
                </a:xfrm>
                <a:prstGeom prst="ellipse">
                  <a:avLst/>
                </a:prstGeom>
                <a:noFill/>
                <a:ln w="3810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D0EAEFD-6ED6-A06A-96A3-871702AD0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2741" y="3017773"/>
                <a:ext cx="1733550" cy="771525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00B606-E01C-ED30-E53C-75133314BF0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048328" y="4653136"/>
              <a:ext cx="2344737" cy="327025"/>
            </a:xfrm>
            <a:prstGeom prst="rect">
              <a:avLst/>
            </a:prstGeom>
          </p:spPr>
        </p:pic>
        <p:sp>
          <p:nvSpPr>
            <p:cNvPr id="9" name="Textfeld 31">
              <a:extLst>
                <a:ext uri="{FF2B5EF4-FFF2-40B4-BE49-F238E27FC236}">
                  <a16:creationId xmlns:a16="http://schemas.microsoft.com/office/drawing/2014/main" id="{3F5B9690-107E-CD0A-639E-87F63854F295}"/>
                </a:ext>
              </a:extLst>
            </p:cNvPr>
            <p:cNvSpPr txBox="1"/>
            <p:nvPr/>
          </p:nvSpPr>
          <p:spPr>
            <a:xfrm>
              <a:off x="9559428" y="641732"/>
              <a:ext cx="13035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r>
                <a:rPr lang="en-US" b="1" dirty="0">
                  <a:latin typeface="Century Gothic" panose="020B0502020202020204" pitchFamily="34" charset="0"/>
                </a:rPr>
                <a:t>BESSY VSR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567F3F5-B8D2-263A-0514-5E09689FCA10}"/>
                </a:ext>
              </a:extLst>
            </p:cNvPr>
            <p:cNvSpPr/>
            <p:nvPr/>
          </p:nvSpPr>
          <p:spPr>
            <a:xfrm>
              <a:off x="8821509" y="1908920"/>
              <a:ext cx="131973" cy="424340"/>
            </a:xfrm>
            <a:prstGeom prst="ellipse">
              <a:avLst/>
            </a:prstGeom>
            <a:noFill/>
            <a:ln w="349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63EAAB62-6728-5B45-4070-3E61AE87D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94749" y="1054248"/>
              <a:ext cx="119616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Long Bunch</a:t>
              </a:r>
            </a:p>
          </p:txBody>
        </p:sp>
        <p:cxnSp>
          <p:nvCxnSpPr>
            <p:cNvPr id="12" name="Gerade Verbindung mit Pfeil 39">
              <a:extLst>
                <a:ext uri="{FF2B5EF4-FFF2-40B4-BE49-F238E27FC236}">
                  <a16:creationId xmlns:a16="http://schemas.microsoft.com/office/drawing/2014/main" id="{2237689D-B84F-1800-99A8-39EF3C93591A}"/>
                </a:ext>
              </a:extLst>
            </p:cNvPr>
            <p:cNvCxnSpPr>
              <a:stCxn id="11" idx="2"/>
            </p:cNvCxnSpPr>
            <p:nvPr/>
          </p:nvCxnSpPr>
          <p:spPr bwMode="auto">
            <a:xfrm flipH="1">
              <a:off x="10292829" y="1362025"/>
              <a:ext cx="1" cy="562515"/>
            </a:xfrm>
            <a:prstGeom prst="straightConnector1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CCB2E7E7-DA29-FC4E-11BA-C7366EDEE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16360" y="2947976"/>
              <a:ext cx="120417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r>
                <a:rPr lang="en-US" sz="1400" b="1" dirty="0">
                  <a:solidFill>
                    <a:srgbClr val="0000FF"/>
                  </a:solidFill>
                  <a:latin typeface="Century Gothic" panose="020B0502020202020204" pitchFamily="34" charset="0"/>
                </a:rPr>
                <a:t>Short Bunch</a:t>
              </a:r>
            </a:p>
          </p:txBody>
        </p:sp>
        <p:cxnSp>
          <p:nvCxnSpPr>
            <p:cNvPr id="14" name="Gerade Verbindung mit Pfeil 39">
              <a:extLst>
                <a:ext uri="{FF2B5EF4-FFF2-40B4-BE49-F238E27FC236}">
                  <a16:creationId xmlns:a16="http://schemas.microsoft.com/office/drawing/2014/main" id="{D2557B48-E509-63FE-68D3-8D2E63D15F9C}"/>
                </a:ext>
              </a:extLst>
            </p:cNvPr>
            <p:cNvCxnSpPr>
              <a:endCxn id="20" idx="3"/>
            </p:cNvCxnSpPr>
            <p:nvPr/>
          </p:nvCxnSpPr>
          <p:spPr bwMode="auto">
            <a:xfrm flipV="1">
              <a:off x="10527375" y="2286737"/>
              <a:ext cx="1125949" cy="717373"/>
            </a:xfrm>
            <a:prstGeom prst="straightConnector1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Gerade Verbindung mit Pfeil 39">
              <a:extLst>
                <a:ext uri="{FF2B5EF4-FFF2-40B4-BE49-F238E27FC236}">
                  <a16:creationId xmlns:a16="http://schemas.microsoft.com/office/drawing/2014/main" id="{D1643906-4B91-FAC0-82CB-4AC8AC9FD11B}"/>
                </a:ext>
              </a:extLst>
            </p:cNvPr>
            <p:cNvCxnSpPr/>
            <p:nvPr/>
          </p:nvCxnSpPr>
          <p:spPr bwMode="auto">
            <a:xfrm flipH="1" flipV="1">
              <a:off x="8896043" y="2348881"/>
              <a:ext cx="1144081" cy="655229"/>
            </a:xfrm>
            <a:prstGeom prst="straightConnector1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BB2EB2-C92C-0C85-F89F-03274BEA53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6" y="1484431"/>
            <a:ext cx="6073778" cy="21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87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5BA8007-DB9F-490D-A186-6A58178DF4AE}"/>
              </a:ext>
            </a:extLst>
          </p:cNvPr>
          <p:cNvSpPr txBox="1"/>
          <p:nvPr/>
        </p:nvSpPr>
        <p:spPr>
          <a:xfrm>
            <a:off x="632256" y="1043906"/>
            <a:ext cx="579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High gradient SRF </a:t>
            </a:r>
            <a:r>
              <a:rPr lang="de-DE" dirty="0" err="1">
                <a:latin typeface="Batang" panose="02030600000101010101" pitchFamily="18" charset="-127"/>
                <a:ea typeface="Batang" panose="02030600000101010101" pitchFamily="18" charset="-127"/>
              </a:rPr>
              <a:t>cavities</a:t>
            </a:r>
            <a:r>
              <a:rPr lang="de-DE" dirty="0">
                <a:latin typeface="Batang" panose="02030600000101010101" pitchFamily="18" charset="-127"/>
                <a:ea typeface="Batang" panose="02030600000101010101" pitchFamily="18" charset="-127"/>
              </a:rPr>
              <a:t> + High Current</a:t>
            </a:r>
            <a:endParaRPr 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FF4355-B25A-4894-A361-6C154D5E2BBC}"/>
              </a:ext>
            </a:extLst>
          </p:cNvPr>
          <p:cNvSpPr txBox="1"/>
          <p:nvPr/>
        </p:nvSpPr>
        <p:spPr>
          <a:xfrm>
            <a:off x="577850" y="1563845"/>
            <a:ext cx="4403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20 MV/m </a:t>
            </a:r>
            <a:r>
              <a:rPr lang="de-DE" sz="1400" dirty="0">
                <a:latin typeface="Batang" panose="02030600000101010101" pitchFamily="18" charset="-127"/>
                <a:ea typeface="Batang" panose="02030600000101010101" pitchFamily="18" charset="-127"/>
              </a:rPr>
              <a:t>in </a:t>
            </a:r>
            <a:r>
              <a:rPr lang="de-DE" sz="1400" dirty="0" err="1">
                <a:latin typeface="Batang" panose="02030600000101010101" pitchFamily="18" charset="-127"/>
                <a:ea typeface="Batang" panose="02030600000101010101" pitchFamily="18" charset="-127"/>
              </a:rPr>
              <a:t>continuous</a:t>
            </a:r>
            <a:r>
              <a:rPr lang="de-DE" sz="14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wave</a:t>
            </a:r>
            <a:r>
              <a:rPr lang="de-DE" sz="14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de-D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(CW)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High current, 300 mA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Particulate free vacuum in a “dirty”machine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Transparent “parking” of cavities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BD3D51-13D5-4984-AAE7-98E48D5F69FA}"/>
              </a:ext>
            </a:extLst>
          </p:cNvPr>
          <p:cNvCxnSpPr/>
          <p:nvPr/>
        </p:nvCxnSpPr>
        <p:spPr bwMode="auto">
          <a:xfrm>
            <a:off x="708456" y="1413238"/>
            <a:ext cx="434868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B07B6CC-E783-4DD4-9948-F6866BDC3C5B}"/>
              </a:ext>
            </a:extLst>
          </p:cNvPr>
          <p:cNvSpPr txBox="1"/>
          <p:nvPr/>
        </p:nvSpPr>
        <p:spPr>
          <a:xfrm>
            <a:off x="7359611" y="2814431"/>
            <a:ext cx="47082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atang" panose="02030600000101010101" pitchFamily="18" charset="-127"/>
                <a:ea typeface="Batang" panose="02030600000101010101" pitchFamily="18" charset="-127"/>
              </a:rPr>
              <a:t>        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Higher-order modes in SRF systems in relation to beam spectrum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Very strong damping of HOMs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Sufficiently strong bunch-by-bunch feedback to suppress instabilities</a:t>
            </a:r>
          </a:p>
          <a:p>
            <a:endParaRPr lang="en-US" sz="12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7D4F32-4AC1-4AE9-A26F-931BD39F867D}"/>
              </a:ext>
            </a:extLst>
          </p:cNvPr>
          <p:cNvSpPr txBox="1"/>
          <p:nvPr/>
        </p:nvSpPr>
        <p:spPr>
          <a:xfrm>
            <a:off x="7458827" y="2482908"/>
            <a:ext cx="3674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Coupled-bunch instabilities</a:t>
            </a:r>
          </a:p>
          <a:p>
            <a:endParaRPr 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BA0732-A63C-49E4-9E18-93E28C785EAB}"/>
              </a:ext>
            </a:extLst>
          </p:cNvPr>
          <p:cNvCxnSpPr/>
          <p:nvPr/>
        </p:nvCxnSpPr>
        <p:spPr bwMode="auto">
          <a:xfrm>
            <a:off x="7491443" y="2891326"/>
            <a:ext cx="4103393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5913624-26BB-4879-9FB3-B51E82266382}"/>
              </a:ext>
            </a:extLst>
          </p:cNvPr>
          <p:cNvSpPr txBox="1"/>
          <p:nvPr/>
        </p:nvSpPr>
        <p:spPr>
          <a:xfrm>
            <a:off x="577850" y="2925243"/>
            <a:ext cx="558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Trans. beam loading &amp; Robinson instabilities</a:t>
            </a:r>
          </a:p>
          <a:p>
            <a:endParaRPr lang="en-US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A057B6-F3D5-422E-8E98-ABB0B5C63656}"/>
              </a:ext>
            </a:extLst>
          </p:cNvPr>
          <p:cNvSpPr txBox="1"/>
          <p:nvPr/>
        </p:nvSpPr>
        <p:spPr>
          <a:xfrm>
            <a:off x="216253" y="3489414"/>
            <a:ext cx="5690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RF and tuning control for the cavities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de-DE" sz="1400" dirty="0">
                <a:latin typeface="Batang" panose="02030600000101010101" pitchFamily="18" charset="-127"/>
                <a:ea typeface="Batang" panose="02030600000101010101" pitchFamily="18" charset="-127"/>
              </a:rPr>
              <a:t>C</a:t>
            </a: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hoice of BW and available RF power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Changing bunch profile along bunch train</a:t>
            </a:r>
          </a:p>
          <a:p>
            <a:endParaRPr lang="en-US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77CF1CD-D71E-4AB1-9A29-79DC2B55D0B9}"/>
              </a:ext>
            </a:extLst>
          </p:cNvPr>
          <p:cNvCxnSpPr/>
          <p:nvPr/>
        </p:nvCxnSpPr>
        <p:spPr bwMode="auto">
          <a:xfrm>
            <a:off x="726407" y="3389438"/>
            <a:ext cx="4103393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67A2BB5-2D8B-4CD5-9A5B-59187DFDB7FD}"/>
              </a:ext>
            </a:extLst>
          </p:cNvPr>
          <p:cNvSpPr txBox="1"/>
          <p:nvPr/>
        </p:nvSpPr>
        <p:spPr>
          <a:xfrm>
            <a:off x="625081" y="4572028"/>
            <a:ext cx="345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tang" panose="02030600000101010101" pitchFamily="18" charset="-127"/>
                <a:ea typeface="Batang" panose="02030600000101010101" pitchFamily="18" charset="-127"/>
              </a:rPr>
              <a:t>Technical realization</a:t>
            </a:r>
          </a:p>
          <a:p>
            <a:endParaRPr 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EF61AB-4FD3-4577-A4C9-D2F7F895D345}"/>
              </a:ext>
            </a:extLst>
          </p:cNvPr>
          <p:cNvSpPr txBox="1"/>
          <p:nvPr/>
        </p:nvSpPr>
        <p:spPr>
          <a:xfrm>
            <a:off x="216253" y="5055611"/>
            <a:ext cx="46527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Integration in a single straight (4.2m)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Cryogenic installation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Batang" panose="02030600000101010101" pitchFamily="18" charset="-127"/>
                <a:ea typeface="Batang" panose="02030600000101010101" pitchFamily="18" charset="-127"/>
              </a:rPr>
              <a:t>Required infrastructure for system development and tests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5985EF6-CFB9-4D8A-B331-A79BB95FC093}"/>
              </a:ext>
            </a:extLst>
          </p:cNvPr>
          <p:cNvCxnSpPr/>
          <p:nvPr/>
        </p:nvCxnSpPr>
        <p:spPr bwMode="auto">
          <a:xfrm>
            <a:off x="625081" y="4994056"/>
            <a:ext cx="4103393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9" name="Titel 1">
            <a:extLst>
              <a:ext uri="{FF2B5EF4-FFF2-40B4-BE49-F238E27FC236}">
                <a16:creationId xmlns:a16="http://schemas.microsoft.com/office/drawing/2014/main" id="{7A865006-D1B6-4FD9-A435-0310551B4082}"/>
              </a:ext>
            </a:extLst>
          </p:cNvPr>
          <p:cNvSpPr txBox="1">
            <a:spLocks/>
          </p:cNvSpPr>
          <p:nvPr/>
        </p:nvSpPr>
        <p:spPr>
          <a:xfrm>
            <a:off x="-507687" y="-401455"/>
            <a:ext cx="11036300" cy="14763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BESSY VSR, a </a:t>
            </a:r>
            <a:r>
              <a:rPr lang="de-DE" dirty="0" err="1">
                <a:solidFill>
                  <a:schemeClr val="tx2">
                    <a:alpha val="69875"/>
                  </a:schemeClr>
                </a:solidFill>
              </a:rPr>
              <a:t>great</a:t>
            </a:r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alpha val="69875"/>
                  </a:schemeClr>
                </a:solidFill>
              </a:rPr>
              <a:t>challenge</a:t>
            </a:r>
            <a:endParaRPr lang="de-DE" dirty="0">
              <a:solidFill>
                <a:schemeClr val="tx2">
                  <a:alpha val="69875"/>
                </a:schemeClr>
              </a:solidFill>
            </a:endParaRPr>
          </a:p>
        </p:txBody>
      </p:sp>
      <p:pic>
        <p:nvPicPr>
          <p:cNvPr id="40" name="Grafik 63">
            <a:extLst>
              <a:ext uri="{FF2B5EF4-FFF2-40B4-BE49-F238E27FC236}">
                <a16:creationId xmlns:a16="http://schemas.microsoft.com/office/drawing/2014/main" id="{B8BFC7CC-2868-4B8E-AF0D-7CEFCB994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410" y="225291"/>
            <a:ext cx="4256184" cy="2067084"/>
          </a:xfrm>
          <a:prstGeom prst="rect">
            <a:avLst/>
          </a:prstGeom>
        </p:spPr>
      </p:pic>
      <p:pic>
        <p:nvPicPr>
          <p:cNvPr id="41" name="prop.avi">
            <a:hlinkClick r:id="" action="ppaction://media"/>
            <a:extLst>
              <a:ext uri="{FF2B5EF4-FFF2-40B4-BE49-F238E27FC236}">
                <a16:creationId xmlns:a16="http://schemas.microsoft.com/office/drawing/2014/main" id="{806F5F80-DEBE-4B5D-9AB3-A61DD1538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0410" y="4422035"/>
            <a:ext cx="3650586" cy="16864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8105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6F22B5-AF5E-4398-BAAD-69852BF62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375" y="3566652"/>
            <a:ext cx="6781441" cy="3092166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E575E989-DD90-D516-0CBB-24FB7E8D09B2}"/>
              </a:ext>
            </a:extLst>
          </p:cNvPr>
          <p:cNvSpPr txBox="1">
            <a:spLocks/>
          </p:cNvSpPr>
          <p:nvPr/>
        </p:nvSpPr>
        <p:spPr>
          <a:xfrm>
            <a:off x="-1529987" y="719290"/>
            <a:ext cx="5518150" cy="4460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000" dirty="0">
                <a:solidFill>
                  <a:srgbClr val="FF0000">
                    <a:alpha val="69875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Challenges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ED769-C27D-A03E-2C4C-7CDD3ABA549B}"/>
              </a:ext>
            </a:extLst>
          </p:cNvPr>
          <p:cNvSpPr txBox="1"/>
          <p:nvPr/>
        </p:nvSpPr>
        <p:spPr>
          <a:xfrm>
            <a:off x="83677" y="1221458"/>
            <a:ext cx="8011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Batang" panose="02030600000101010101" pitchFamily="18" charset="-127"/>
                <a:ea typeface="Batang" panose="02030600000101010101" pitchFamily="18" charset="-127"/>
              </a:rPr>
              <a:t>High current (300mA)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Batang" panose="02030600000101010101" pitchFamily="18" charset="-127"/>
                <a:ea typeface="Batang" panose="02030600000101010101" pitchFamily="18" charset="-127"/>
              </a:rPr>
              <a:t>CW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Batang" panose="02030600000101010101" pitchFamily="18" charset="-127"/>
                <a:ea typeface="Batang" panose="02030600000101010101" pitchFamily="18" charset="-127"/>
              </a:rPr>
              <a:t>High gradients (20MV/m)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936260-D847-454D-527A-2D3A4BFDFEE1}"/>
              </a:ext>
            </a:extLst>
          </p:cNvPr>
          <p:cNvSpPr/>
          <p:nvPr/>
        </p:nvSpPr>
        <p:spPr>
          <a:xfrm>
            <a:off x="361578" y="1238798"/>
            <a:ext cx="3104431" cy="888651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737E2CE-83FC-E033-5076-A14F4D7805C3}"/>
              </a:ext>
            </a:extLst>
          </p:cNvPr>
          <p:cNvSpPr/>
          <p:nvPr/>
        </p:nvSpPr>
        <p:spPr>
          <a:xfrm>
            <a:off x="3587726" y="1523593"/>
            <a:ext cx="310393" cy="230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98E0F9-9121-632B-80E2-047C77BFF61B}"/>
              </a:ext>
            </a:extLst>
          </p:cNvPr>
          <p:cNvSpPr txBox="1"/>
          <p:nvPr/>
        </p:nvSpPr>
        <p:spPr>
          <a:xfrm>
            <a:off x="3988163" y="1303700"/>
            <a:ext cx="536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atang" panose="02030600000101010101" pitchFamily="18" charset="-127"/>
                <a:ea typeface="Batang" panose="02030600000101010101" pitchFamily="18" charset="-127"/>
              </a:rPr>
              <a:t>Few cavity systems with high HOM damping capabilities </a:t>
            </a:r>
            <a:endParaRPr lang="en-DE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70B2D6-6245-73F6-C273-3D38AA506098}"/>
              </a:ext>
            </a:extLst>
          </p:cNvPr>
          <p:cNvSpPr txBox="1"/>
          <p:nvPr/>
        </p:nvSpPr>
        <p:spPr>
          <a:xfrm>
            <a:off x="1626254" y="2105783"/>
            <a:ext cx="419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tang" panose="02030600000101010101" pitchFamily="18" charset="-127"/>
                <a:ea typeface="Batang" panose="02030600000101010101" pitchFamily="18" charset="-127"/>
              </a:rPr>
              <a:t>+</a:t>
            </a:r>
            <a:endParaRPr lang="en-DE" sz="2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CFF94D-96A0-3C10-B653-1631F18E4FFA}"/>
                  </a:ext>
                </a:extLst>
              </p:cNvPr>
              <p:cNvSpPr txBox="1"/>
              <p:nvPr/>
            </p:nvSpPr>
            <p:spPr>
              <a:xfrm>
                <a:off x="83677" y="2426055"/>
                <a:ext cx="10044043" cy="928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Batang" panose="02030600000101010101" pitchFamily="18" charset="-127"/>
                    <a:ea typeface="Batang" panose="02030600000101010101" pitchFamily="18" charset="-127"/>
                  </a:rPr>
                  <a:t>Very demanding impedance budget (Z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𝟖</m:t>
                    </m:r>
                    <m:sSup>
                      <m:sSupPr>
                        <m:ctrlPr>
                          <a:rPr lang="en-GB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ⅇ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</a:rPr>
                      <m:t>𝜴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𝒁𝒕𝒓𝒂𝒏𝒔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GB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ⅇ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</a:rPr>
                      <m:t>𝜴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b="1" dirty="0"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Batang" panose="02030600000101010101" pitchFamily="18" charset="-127"/>
                    <a:ea typeface="Batang" panose="02030600000101010101" pitchFamily="18" charset="-127"/>
                  </a:rPr>
                  <a:t>Short straight = 4m (low β), compact cavities, damping integrated</a:t>
                </a:r>
                <a:endParaRPr lang="en-DE" b="1" dirty="0"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  <a:p>
                <a:endParaRPr lang="en-DE" dirty="0"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CFF94D-96A0-3C10-B653-1631F18E4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7" y="2426055"/>
                <a:ext cx="10044043" cy="928844"/>
              </a:xfrm>
              <a:prstGeom prst="rect">
                <a:avLst/>
              </a:prstGeom>
              <a:blipFill>
                <a:blip r:embed="rId5"/>
                <a:stretch>
                  <a:fillRect l="-425" t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5546C7AD-4A49-CB7B-26A0-E0FA113437BA}"/>
              </a:ext>
            </a:extLst>
          </p:cNvPr>
          <p:cNvSpPr/>
          <p:nvPr/>
        </p:nvSpPr>
        <p:spPr>
          <a:xfrm>
            <a:off x="7781243" y="2619800"/>
            <a:ext cx="310393" cy="230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F91D64-8887-7720-FB82-DFB4E0A437FE}"/>
              </a:ext>
            </a:extLst>
          </p:cNvPr>
          <p:cNvSpPr txBox="1"/>
          <p:nvPr/>
        </p:nvSpPr>
        <p:spPr>
          <a:xfrm>
            <a:off x="8139151" y="2362055"/>
            <a:ext cx="4177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tang" panose="02030600000101010101" pitchFamily="18" charset="-127"/>
                <a:ea typeface="Batang" panose="02030600000101010101" pitchFamily="18" charset="-127"/>
              </a:rPr>
              <a:t>Not State of the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tang" panose="02030600000101010101" pitchFamily="18" charset="-127"/>
                <a:ea typeface="Batang" panose="02030600000101010101" pitchFamily="18" charset="-127"/>
              </a:rPr>
              <a:t>New methods and components to be developed</a:t>
            </a:r>
            <a:endParaRPr lang="en-DE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B9951E-586F-689D-4F2F-A55143BEC47D}"/>
              </a:ext>
            </a:extLst>
          </p:cNvPr>
          <p:cNvSpPr/>
          <p:nvPr/>
        </p:nvSpPr>
        <p:spPr>
          <a:xfrm>
            <a:off x="350777" y="2458730"/>
            <a:ext cx="7321474" cy="605206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AC4BCC88-A5A3-C309-4AA5-ABD9616E9D0C}"/>
              </a:ext>
            </a:extLst>
          </p:cNvPr>
          <p:cNvSpPr txBox="1">
            <a:spLocks/>
          </p:cNvSpPr>
          <p:nvPr/>
        </p:nvSpPr>
        <p:spPr>
          <a:xfrm>
            <a:off x="-409378" y="3363938"/>
            <a:ext cx="5518150" cy="4460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000" dirty="0">
                <a:solidFill>
                  <a:srgbClr val="00B050">
                    <a:alpha val="69875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BESSY VSR Demo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74A7AC-0EDC-32F2-AA93-82BDA1C46098}"/>
              </a:ext>
            </a:extLst>
          </p:cNvPr>
          <p:cNvSpPr txBox="1"/>
          <p:nvPr/>
        </p:nvSpPr>
        <p:spPr>
          <a:xfrm>
            <a:off x="117689" y="3810025"/>
            <a:ext cx="45320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Batang" panose="02030600000101010101" pitchFamily="18" charset="-127"/>
                <a:ea typeface="Batang" panose="02030600000101010101" pitchFamily="18" charset="-127"/>
              </a:rPr>
              <a:t>Validate the technology by SRF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Batang" panose="02030600000101010101" pitchFamily="18" charset="-127"/>
                <a:ea typeface="Batang" panose="02030600000101010101" pitchFamily="18" charset="-127"/>
              </a:rPr>
              <a:t>2 x 1.5 GHZ</a:t>
            </a:r>
            <a:r>
              <a:rPr lang="en-GB" dirty="0">
                <a:latin typeface="Batang" panose="02030600000101010101" pitchFamily="18" charset="-127"/>
                <a:ea typeface="Batang" panose="02030600000101010101" pitchFamily="18" charset="-127"/>
              </a:rPr>
              <a:t> cryomodule to be commissioned in </a:t>
            </a:r>
            <a:r>
              <a:rPr lang="en-GB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bERLinPro</a:t>
            </a:r>
            <a:r>
              <a:rPr lang="en-GB" b="1" dirty="0">
                <a:latin typeface="Batang" panose="02030600000101010101" pitchFamily="18" charset="-127"/>
                <a:ea typeface="Batang" panose="02030600000101010101" pitchFamily="18" charset="-127"/>
              </a:rPr>
              <a:t>/</a:t>
            </a:r>
            <a:r>
              <a:rPr lang="en-GB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SEALab</a:t>
            </a:r>
            <a:endParaRPr lang="en-GB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tang" panose="02030600000101010101" pitchFamily="18" charset="-127"/>
                <a:ea typeface="Batang" panose="02030600000101010101" pitchFamily="18" charset="-127"/>
              </a:rPr>
              <a:t>Several </a:t>
            </a:r>
            <a:r>
              <a:rPr lang="en-GB" b="1" dirty="0">
                <a:latin typeface="Batang" panose="02030600000101010101" pitchFamily="18" charset="-127"/>
                <a:ea typeface="Batang" panose="02030600000101010101" pitchFamily="18" charset="-127"/>
              </a:rPr>
              <a:t>components commissioned with beam in BESSY II </a:t>
            </a:r>
            <a:r>
              <a:rPr lang="en-GB" dirty="0">
                <a:latin typeface="Batang" panose="02030600000101010101" pitchFamily="18" charset="-127"/>
                <a:ea typeface="Batang" panose="02030600000101010101" pitchFamily="18" charset="-127"/>
              </a:rPr>
              <a:t>(CSB, beam-pipe absorbers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tang" panose="02030600000101010101" pitchFamily="18" charset="-127"/>
                <a:ea typeface="Batang" panose="02030600000101010101" pitchFamily="18" charset="-127"/>
              </a:rPr>
              <a:t>Cavities, couplers, etc, </a:t>
            </a:r>
            <a:r>
              <a:rPr lang="en-GB" b="1" dirty="0">
                <a:latin typeface="Batang" panose="02030600000101010101" pitchFamily="18" charset="-127"/>
                <a:ea typeface="Batang" panose="02030600000101010101" pitchFamily="18" charset="-127"/>
              </a:rPr>
              <a:t>commissioned in SUPRALAB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Batang" panose="02030600000101010101" pitchFamily="18" charset="-127"/>
                <a:ea typeface="Batang" panose="02030600000101010101" pitchFamily="18" charset="-127"/>
              </a:rPr>
              <a:t>Module </a:t>
            </a:r>
            <a:r>
              <a:rPr lang="en-GB" b="1" dirty="0">
                <a:latin typeface="Batang" panose="02030600000101010101" pitchFamily="18" charset="-127"/>
                <a:ea typeface="Batang" panose="02030600000101010101" pitchFamily="18" charset="-127"/>
              </a:rPr>
              <a:t>ready for BEAM </a:t>
            </a:r>
            <a:r>
              <a:rPr lang="en-GB" dirty="0">
                <a:latin typeface="Batang" panose="02030600000101010101" pitchFamily="18" charset="-127"/>
                <a:ea typeface="Batang" panose="02030600000101010101" pitchFamily="18" charset="-127"/>
              </a:rPr>
              <a:t>at BESSY/</a:t>
            </a:r>
            <a:r>
              <a:rPr lang="en-GB" dirty="0" err="1">
                <a:latin typeface="Batang" panose="02030600000101010101" pitchFamily="18" charset="-127"/>
                <a:ea typeface="Batang" panose="02030600000101010101" pitchFamily="18" charset="-127"/>
              </a:rPr>
              <a:t>SEALab</a:t>
            </a:r>
            <a:endParaRPr lang="en-DE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43228B87-FE14-6582-CC43-F22B8C6D4D0B}"/>
              </a:ext>
            </a:extLst>
          </p:cNvPr>
          <p:cNvSpPr txBox="1">
            <a:spLocks/>
          </p:cNvSpPr>
          <p:nvPr/>
        </p:nvSpPr>
        <p:spPr>
          <a:xfrm>
            <a:off x="577850" y="-288094"/>
            <a:ext cx="11036300" cy="14763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VSR Demo </a:t>
            </a:r>
            <a:r>
              <a:rPr lang="de-DE" dirty="0" err="1">
                <a:solidFill>
                  <a:schemeClr val="tx2">
                    <a:alpha val="69875"/>
                  </a:schemeClr>
                </a:solidFill>
              </a:rPr>
              <a:t>for</a:t>
            </a:r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 BESSY </a:t>
            </a:r>
            <a:r>
              <a:rPr lang="de-DE" dirty="0" err="1">
                <a:solidFill>
                  <a:schemeClr val="tx2">
                    <a:alpha val="69875"/>
                  </a:schemeClr>
                </a:solidFill>
              </a:rPr>
              <a:t>VSR,a</a:t>
            </a:r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alpha val="69875"/>
                  </a:schemeClr>
                </a:solidFill>
              </a:rPr>
              <a:t>preparatory</a:t>
            </a:r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alpha val="69875"/>
                  </a:schemeClr>
                </a:solidFill>
              </a:rPr>
              <a:t>phase</a:t>
            </a:r>
            <a:endParaRPr lang="de-DE" dirty="0">
              <a:solidFill>
                <a:schemeClr val="tx2">
                  <a:alpha val="69875"/>
                </a:schemeClr>
              </a:solidFill>
            </a:endParaRPr>
          </a:p>
        </p:txBody>
      </p:sp>
      <p:pic>
        <p:nvPicPr>
          <p:cNvPr id="23" name="prop.avi">
            <a:hlinkClick r:id="" action="ppaction://media"/>
            <a:extLst>
              <a:ext uri="{FF2B5EF4-FFF2-40B4-BE49-F238E27FC236}">
                <a16:creationId xmlns:a16="http://schemas.microsoft.com/office/drawing/2014/main" id="{0792DE12-05B5-47C1-B6C4-1D112DBC2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0054" y="980791"/>
            <a:ext cx="2750762" cy="12707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677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A2B698-AC74-439B-B8A1-5D1621AF4349}"/>
              </a:ext>
            </a:extLst>
          </p:cNvPr>
          <p:cNvSpPr/>
          <p:nvPr/>
        </p:nvSpPr>
        <p:spPr>
          <a:xfrm>
            <a:off x="6764576" y="4636489"/>
            <a:ext cx="5174146" cy="21456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00121-481F-464F-A17C-495E8BCB1871}"/>
              </a:ext>
            </a:extLst>
          </p:cNvPr>
          <p:cNvSpPr/>
          <p:nvPr/>
        </p:nvSpPr>
        <p:spPr>
          <a:xfrm>
            <a:off x="147549" y="4412819"/>
            <a:ext cx="4286712" cy="2392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785948-2704-43FB-9429-C5BEDDD1E5A7}"/>
              </a:ext>
            </a:extLst>
          </p:cNvPr>
          <p:cNvSpPr/>
          <p:nvPr/>
        </p:nvSpPr>
        <p:spPr>
          <a:xfrm>
            <a:off x="84913" y="2996970"/>
            <a:ext cx="4148642" cy="10747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32E58E-3662-4806-9E30-E8AF15F05D70}"/>
              </a:ext>
            </a:extLst>
          </p:cNvPr>
          <p:cNvSpPr/>
          <p:nvPr/>
        </p:nvSpPr>
        <p:spPr>
          <a:xfrm>
            <a:off x="4783636" y="887947"/>
            <a:ext cx="4480715" cy="2007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E38589-7378-4C7A-806B-67EEA8F35B18}"/>
              </a:ext>
            </a:extLst>
          </p:cNvPr>
          <p:cNvSpPr/>
          <p:nvPr/>
        </p:nvSpPr>
        <p:spPr>
          <a:xfrm>
            <a:off x="75150" y="879508"/>
            <a:ext cx="4148642" cy="2007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8BDCB98-9EFF-4086-A432-05CEAEEC7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90" y="1124745"/>
            <a:ext cx="7737456" cy="5472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7B68A7-52C1-490F-A9EC-6EE78367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8" y="989582"/>
            <a:ext cx="1861596" cy="18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8E30E7-67C8-40C7-80EB-628EE3781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06" y="2089694"/>
            <a:ext cx="1896988" cy="23056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5F69CC5-E4D9-45CA-BF4E-079DB625F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745" y="4725144"/>
            <a:ext cx="2604750" cy="1982971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20503-05CA-4535-A1CE-9B18E322D2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6" t="34711" r="64177" b="24435"/>
          <a:stretch/>
        </p:blipFill>
        <p:spPr>
          <a:xfrm>
            <a:off x="221681" y="4477863"/>
            <a:ext cx="1530047" cy="2327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1F1DA9-FC39-4786-B685-8D3B266860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 r="12048"/>
          <a:stretch/>
        </p:blipFill>
        <p:spPr>
          <a:xfrm>
            <a:off x="7539462" y="1013983"/>
            <a:ext cx="1553822" cy="123087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61B2DC3-D75F-4E52-BA8F-A6FEF4EF1DA3}"/>
              </a:ext>
            </a:extLst>
          </p:cNvPr>
          <p:cNvSpPr/>
          <p:nvPr/>
        </p:nvSpPr>
        <p:spPr>
          <a:xfrm>
            <a:off x="4962469" y="3434804"/>
            <a:ext cx="720080" cy="79208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3F13D0-2767-48F9-8CD2-10145824D992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2098691" y="2039340"/>
            <a:ext cx="2969231" cy="151146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431DC1-C1AC-408D-82C4-1CB5080907C8}"/>
              </a:ext>
            </a:extLst>
          </p:cNvPr>
          <p:cNvCxnSpPr>
            <a:cxnSpLocks/>
          </p:cNvCxnSpPr>
          <p:nvPr/>
        </p:nvCxnSpPr>
        <p:spPr>
          <a:xfrm flipH="1">
            <a:off x="10613748" y="3867295"/>
            <a:ext cx="800319" cy="769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07C9C9-A319-4F96-944F-D3F193C52B1E}"/>
              </a:ext>
            </a:extLst>
          </p:cNvPr>
          <p:cNvSpPr/>
          <p:nvPr/>
        </p:nvSpPr>
        <p:spPr>
          <a:xfrm>
            <a:off x="4070665" y="3628418"/>
            <a:ext cx="936104" cy="766603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DA70BE-74CE-4C86-930C-9EE9151B2D01}"/>
              </a:ext>
            </a:extLst>
          </p:cNvPr>
          <p:cNvSpPr/>
          <p:nvPr/>
        </p:nvSpPr>
        <p:spPr>
          <a:xfrm>
            <a:off x="5040672" y="4096324"/>
            <a:ext cx="936104" cy="7666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B9FB14-D02B-497B-9901-C7D9CDA218F5}"/>
              </a:ext>
            </a:extLst>
          </p:cNvPr>
          <p:cNvCxnSpPr>
            <a:cxnSpLocks/>
            <a:stCxn id="22" idx="2"/>
            <a:endCxn id="16" idx="3"/>
          </p:cNvCxnSpPr>
          <p:nvPr/>
        </p:nvCxnSpPr>
        <p:spPr>
          <a:xfrm flipH="1">
            <a:off x="1751728" y="4479626"/>
            <a:ext cx="3288944" cy="11621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5B0B2F-2913-4FB8-B8CF-ABA8B8EA3377}"/>
              </a:ext>
            </a:extLst>
          </p:cNvPr>
          <p:cNvSpPr txBox="1"/>
          <p:nvPr/>
        </p:nvSpPr>
        <p:spPr>
          <a:xfrm>
            <a:off x="1858335" y="974097"/>
            <a:ext cx="2410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err="1"/>
              <a:t>Collimating</a:t>
            </a:r>
            <a:r>
              <a:rPr lang="de-DE" sz="1000" b="1" dirty="0"/>
              <a:t> </a:t>
            </a:r>
            <a:r>
              <a:rPr lang="de-DE" sz="1000" b="1" dirty="0" err="1"/>
              <a:t>Shielded</a:t>
            </a:r>
            <a:r>
              <a:rPr lang="de-DE" sz="1000" b="1" dirty="0"/>
              <a:t> </a:t>
            </a:r>
            <a:r>
              <a:rPr lang="de-DE" sz="1000" b="1" dirty="0" err="1"/>
              <a:t>bellow</a:t>
            </a:r>
            <a:r>
              <a:rPr lang="de-DE" sz="1000" dirty="0"/>
              <a:t>. </a:t>
            </a:r>
            <a:r>
              <a:rPr lang="de-DE" sz="1000" dirty="0" err="1"/>
              <a:t>Disipates</a:t>
            </a:r>
            <a:r>
              <a:rPr lang="de-DE" sz="1000" dirty="0"/>
              <a:t> </a:t>
            </a:r>
            <a:r>
              <a:rPr lang="de-DE" sz="1000" dirty="0" err="1"/>
              <a:t>synchroton</a:t>
            </a:r>
            <a:r>
              <a:rPr lang="de-DE" sz="1000" dirty="0"/>
              <a:t> light </a:t>
            </a:r>
            <a:r>
              <a:rPr lang="de-DE" sz="1000" dirty="0" err="1"/>
              <a:t>impacting</a:t>
            </a:r>
            <a:r>
              <a:rPr lang="de-DE" sz="1000" dirty="0"/>
              <a:t> on </a:t>
            </a:r>
            <a:r>
              <a:rPr lang="de-DE" sz="1000" dirty="0" err="1"/>
              <a:t>surface</a:t>
            </a:r>
            <a:r>
              <a:rPr lang="de-DE" sz="1000" dirty="0"/>
              <a:t> </a:t>
            </a:r>
            <a:r>
              <a:rPr lang="de-DE" sz="1000" dirty="0" err="1"/>
              <a:t>avoiding</a:t>
            </a:r>
            <a:r>
              <a:rPr lang="de-DE" sz="1000" dirty="0"/>
              <a:t> </a:t>
            </a:r>
            <a:r>
              <a:rPr lang="de-DE" sz="1000" dirty="0" err="1"/>
              <a:t>module</a:t>
            </a:r>
            <a:r>
              <a:rPr lang="de-DE" sz="1000" dirty="0"/>
              <a:t> </a:t>
            </a:r>
            <a:r>
              <a:rPr lang="de-DE" sz="1000" dirty="0" err="1"/>
              <a:t>quenching</a:t>
            </a:r>
            <a:r>
              <a:rPr lang="de-DE" sz="1000" dirty="0"/>
              <a:t>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losses</a:t>
            </a:r>
            <a:r>
              <a:rPr lang="de-DE" sz="1000" dirty="0"/>
              <a:t>. </a:t>
            </a:r>
            <a:r>
              <a:rPr lang="de-DE" sz="1000" dirty="0" err="1"/>
              <a:t>Novel</a:t>
            </a:r>
            <a:r>
              <a:rPr lang="de-DE" sz="1000" dirty="0"/>
              <a:t> </a:t>
            </a:r>
            <a:r>
              <a:rPr lang="de-DE" sz="1000" dirty="0" err="1"/>
              <a:t>component</a:t>
            </a:r>
            <a:r>
              <a:rPr lang="de-DE" sz="1000" dirty="0"/>
              <a:t>!</a:t>
            </a:r>
            <a:endParaRPr lang="en-US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00072A-78FD-4C92-B592-26A4E3E0778A}"/>
              </a:ext>
            </a:extLst>
          </p:cNvPr>
          <p:cNvSpPr txBox="1"/>
          <p:nvPr/>
        </p:nvSpPr>
        <p:spPr>
          <a:xfrm>
            <a:off x="9469640" y="1023677"/>
            <a:ext cx="2410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b="1" dirty="0"/>
              <a:t>High </a:t>
            </a:r>
            <a:r>
              <a:rPr lang="de-DE" sz="1000" b="1" dirty="0" err="1"/>
              <a:t>current</a:t>
            </a:r>
            <a:r>
              <a:rPr lang="de-DE" sz="1000" b="1" dirty="0"/>
              <a:t> </a:t>
            </a:r>
            <a:r>
              <a:rPr lang="de-DE" sz="1000" b="1" dirty="0" err="1"/>
              <a:t>highly</a:t>
            </a:r>
            <a:r>
              <a:rPr lang="de-DE" sz="1000" b="1" dirty="0"/>
              <a:t> </a:t>
            </a:r>
            <a:r>
              <a:rPr lang="de-DE" sz="1000" b="1" dirty="0" err="1"/>
              <a:t>damped</a:t>
            </a:r>
            <a:r>
              <a:rPr lang="de-DE" sz="1000" b="1" dirty="0"/>
              <a:t> SRF </a:t>
            </a:r>
            <a:r>
              <a:rPr lang="de-DE" sz="1000" b="1" dirty="0" err="1"/>
              <a:t>cavities</a:t>
            </a:r>
            <a:r>
              <a:rPr lang="de-DE" sz="1000" b="1" dirty="0"/>
              <a:t>, </a:t>
            </a:r>
            <a:r>
              <a:rPr lang="de-DE" sz="1000" b="1" dirty="0" err="1"/>
              <a:t>novel</a:t>
            </a:r>
            <a:r>
              <a:rPr lang="de-DE" sz="1000" b="1" dirty="0"/>
              <a:t> </a:t>
            </a:r>
            <a:r>
              <a:rPr lang="de-DE" sz="1000" b="1" dirty="0" err="1"/>
              <a:t>component</a:t>
            </a:r>
            <a:r>
              <a:rPr lang="de-DE" sz="1000" b="1" dirty="0"/>
              <a:t>! </a:t>
            </a:r>
            <a:r>
              <a:rPr lang="de-DE" sz="1000" dirty="0" err="1"/>
              <a:t>Tailore</a:t>
            </a:r>
            <a:r>
              <a:rPr lang="de-DE" sz="1000" dirty="0"/>
              <a:t> </a:t>
            </a:r>
            <a:r>
              <a:rPr lang="de-DE" sz="1000" dirty="0" err="1"/>
              <a:t>bunch</a:t>
            </a:r>
            <a:r>
              <a:rPr lang="de-DE" sz="1000" dirty="0"/>
              <a:t> </a:t>
            </a:r>
            <a:r>
              <a:rPr lang="de-DE" sz="1000" dirty="0" err="1"/>
              <a:t>length</a:t>
            </a:r>
            <a:r>
              <a:rPr lang="de-DE" sz="1000" dirty="0"/>
              <a:t>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applying</a:t>
            </a:r>
            <a:r>
              <a:rPr lang="de-DE" sz="1000" dirty="0"/>
              <a:t> high </a:t>
            </a:r>
            <a:r>
              <a:rPr lang="de-DE" sz="1000" dirty="0" err="1"/>
              <a:t>field</a:t>
            </a:r>
            <a:r>
              <a:rPr lang="de-DE" sz="1000" dirty="0"/>
              <a:t> </a:t>
            </a:r>
            <a:r>
              <a:rPr lang="de-DE" sz="1000" dirty="0" err="1"/>
              <a:t>gradients</a:t>
            </a:r>
            <a:r>
              <a:rPr lang="de-DE" sz="1000" dirty="0"/>
              <a:t>. In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mean</a:t>
            </a:r>
            <a:r>
              <a:rPr lang="de-DE" sz="1000" dirty="0"/>
              <a:t> time </a:t>
            </a:r>
            <a:r>
              <a:rPr lang="de-DE" sz="1000" dirty="0" err="1"/>
              <a:t>disipate</a:t>
            </a:r>
            <a:r>
              <a:rPr lang="de-DE" sz="1000" dirty="0"/>
              <a:t> </a:t>
            </a:r>
            <a:r>
              <a:rPr lang="de-DE" sz="1000" dirty="0" err="1"/>
              <a:t>unwanted</a:t>
            </a:r>
            <a:r>
              <a:rPr lang="de-DE" sz="1000" dirty="0"/>
              <a:t> high </a:t>
            </a:r>
            <a:r>
              <a:rPr lang="de-DE" sz="1000" dirty="0" err="1"/>
              <a:t>order</a:t>
            </a:r>
            <a:r>
              <a:rPr lang="de-DE" sz="1000" dirty="0"/>
              <a:t> power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means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HOM </a:t>
            </a:r>
            <a:r>
              <a:rPr lang="de-DE" sz="1000" dirty="0" err="1"/>
              <a:t>loaded</a:t>
            </a:r>
            <a:r>
              <a:rPr lang="de-DE" sz="1000" dirty="0"/>
              <a:t> </a:t>
            </a:r>
            <a:r>
              <a:rPr lang="de-DE" sz="1000" dirty="0" err="1"/>
              <a:t>waveguides</a:t>
            </a:r>
            <a:endParaRPr lang="en-US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E8DC26-815C-4F34-9538-9C88E109718F}"/>
              </a:ext>
            </a:extLst>
          </p:cNvPr>
          <p:cNvSpPr txBox="1"/>
          <p:nvPr/>
        </p:nvSpPr>
        <p:spPr>
          <a:xfrm>
            <a:off x="6764576" y="5907822"/>
            <a:ext cx="24104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b="1" dirty="0"/>
              <a:t>High </a:t>
            </a:r>
            <a:r>
              <a:rPr lang="de-DE" sz="1000" b="1" dirty="0" err="1"/>
              <a:t>order</a:t>
            </a:r>
            <a:r>
              <a:rPr lang="de-DE" sz="1000" b="1" dirty="0"/>
              <a:t> </a:t>
            </a:r>
            <a:r>
              <a:rPr lang="de-DE" sz="1000" b="1" dirty="0" err="1"/>
              <a:t>mode</a:t>
            </a:r>
            <a:r>
              <a:rPr lang="de-DE" sz="1000" b="1" dirty="0"/>
              <a:t> </a:t>
            </a:r>
            <a:r>
              <a:rPr lang="de-DE" sz="1000" b="1" dirty="0" err="1"/>
              <a:t>waveguides</a:t>
            </a:r>
            <a:r>
              <a:rPr lang="de-DE" sz="1000" b="1" dirty="0"/>
              <a:t>/</a:t>
            </a:r>
            <a:r>
              <a:rPr lang="de-DE" sz="1000" b="1" dirty="0" err="1"/>
              <a:t>loads</a:t>
            </a:r>
            <a:r>
              <a:rPr lang="de-DE" sz="1000" b="1" dirty="0"/>
              <a:t>. </a:t>
            </a:r>
            <a:r>
              <a:rPr lang="de-DE" sz="1000" dirty="0" err="1"/>
              <a:t>Unwanted</a:t>
            </a:r>
            <a:r>
              <a:rPr lang="de-DE" sz="1000" dirty="0"/>
              <a:t> power </a:t>
            </a:r>
            <a:r>
              <a:rPr lang="de-DE" sz="1000" dirty="0" err="1"/>
              <a:t>is</a:t>
            </a:r>
            <a:r>
              <a:rPr lang="de-DE" sz="1000" dirty="0"/>
              <a:t> </a:t>
            </a:r>
            <a:r>
              <a:rPr lang="de-DE" sz="1000" dirty="0" err="1"/>
              <a:t>transported</a:t>
            </a:r>
            <a:r>
              <a:rPr lang="de-DE" sz="1000" dirty="0"/>
              <a:t> </a:t>
            </a:r>
            <a:r>
              <a:rPr lang="de-DE" sz="1000" dirty="0" err="1"/>
              <a:t>through</a:t>
            </a:r>
            <a:r>
              <a:rPr lang="de-DE" sz="1000" dirty="0"/>
              <a:t> </a:t>
            </a:r>
            <a:r>
              <a:rPr lang="de-DE" sz="1000" dirty="0" err="1"/>
              <a:t>waveguide</a:t>
            </a:r>
            <a:r>
              <a:rPr lang="de-DE" sz="1000" dirty="0"/>
              <a:t> </a:t>
            </a:r>
            <a:r>
              <a:rPr lang="de-DE" sz="1000" dirty="0" err="1"/>
              <a:t>arms</a:t>
            </a:r>
            <a:r>
              <a:rPr lang="de-DE" sz="1000" dirty="0"/>
              <a:t>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cooled</a:t>
            </a:r>
            <a:r>
              <a:rPr lang="de-DE" sz="1000" dirty="0"/>
              <a:t> </a:t>
            </a:r>
            <a:r>
              <a:rPr lang="de-DE" sz="1000" dirty="0" err="1"/>
              <a:t>ceramics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disipation</a:t>
            </a:r>
            <a:r>
              <a:rPr lang="de-DE" sz="1000" dirty="0"/>
              <a:t>. Transition </a:t>
            </a:r>
            <a:r>
              <a:rPr lang="de-DE" sz="1000" dirty="0" err="1"/>
              <a:t>from</a:t>
            </a:r>
            <a:r>
              <a:rPr lang="de-DE" sz="1000" dirty="0"/>
              <a:t> 2K (</a:t>
            </a:r>
            <a:r>
              <a:rPr lang="de-DE" sz="1000" dirty="0" err="1"/>
              <a:t>cavity</a:t>
            </a:r>
            <a:r>
              <a:rPr lang="de-DE" sz="1000" dirty="0"/>
              <a:t>)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room</a:t>
            </a:r>
            <a:r>
              <a:rPr lang="de-DE" sz="1000" dirty="0"/>
              <a:t> </a:t>
            </a:r>
            <a:r>
              <a:rPr lang="de-DE" sz="1000" dirty="0" err="1"/>
              <a:t>temperature</a:t>
            </a:r>
            <a:r>
              <a:rPr lang="de-DE" sz="1000" dirty="0"/>
              <a:t>. </a:t>
            </a:r>
            <a:r>
              <a:rPr lang="de-DE" sz="1000" dirty="0" err="1"/>
              <a:t>Challenging</a:t>
            </a:r>
            <a:r>
              <a:rPr lang="de-DE" sz="1000" dirty="0"/>
              <a:t> design.  </a:t>
            </a:r>
            <a:endParaRPr lang="en-US" sz="1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5A1E45-43F2-49F8-BB6B-9536E8B1EB3E}"/>
              </a:ext>
            </a:extLst>
          </p:cNvPr>
          <p:cNvSpPr txBox="1"/>
          <p:nvPr/>
        </p:nvSpPr>
        <p:spPr>
          <a:xfrm>
            <a:off x="4738684" y="879508"/>
            <a:ext cx="24104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b="1" dirty="0"/>
              <a:t>Blade </a:t>
            </a:r>
            <a:r>
              <a:rPr lang="de-DE" sz="1000" b="1" dirty="0" err="1"/>
              <a:t>tuner</a:t>
            </a:r>
            <a:r>
              <a:rPr lang="de-DE" sz="1000" b="1" dirty="0"/>
              <a:t>. </a:t>
            </a:r>
            <a:r>
              <a:rPr lang="de-DE" sz="1000" dirty="0" err="1"/>
              <a:t>Streches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cavity</a:t>
            </a:r>
            <a:r>
              <a:rPr lang="de-DE" sz="1000" dirty="0"/>
              <a:t>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control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operation</a:t>
            </a:r>
            <a:r>
              <a:rPr lang="de-DE" sz="1000" dirty="0"/>
              <a:t> </a:t>
            </a:r>
            <a:r>
              <a:rPr lang="de-DE" sz="1000" dirty="0" err="1"/>
              <a:t>frequency</a:t>
            </a:r>
            <a:r>
              <a:rPr lang="de-DE" sz="1000" dirty="0"/>
              <a:t>. Critical </a:t>
            </a:r>
            <a:r>
              <a:rPr lang="de-DE" sz="1000" dirty="0" err="1"/>
              <a:t>component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operation</a:t>
            </a:r>
            <a:r>
              <a:rPr lang="de-DE" sz="1000" dirty="0"/>
              <a:t>. Operational </a:t>
            </a:r>
            <a:r>
              <a:rPr lang="de-DE" sz="1000" dirty="0" err="1"/>
              <a:t>forces</a:t>
            </a:r>
            <a:r>
              <a:rPr lang="de-DE" sz="1000" dirty="0"/>
              <a:t> </a:t>
            </a:r>
            <a:r>
              <a:rPr lang="de-DE" sz="1000" dirty="0" err="1"/>
              <a:t>must</a:t>
            </a:r>
            <a:r>
              <a:rPr lang="de-DE" sz="1000" dirty="0"/>
              <a:t> </a:t>
            </a:r>
            <a:r>
              <a:rPr lang="de-DE" sz="1000" dirty="0" err="1"/>
              <a:t>be</a:t>
            </a:r>
            <a:r>
              <a:rPr lang="de-DE" sz="1000" dirty="0"/>
              <a:t> </a:t>
            </a:r>
            <a:r>
              <a:rPr lang="de-DE" sz="1000" dirty="0" err="1"/>
              <a:t>optimized</a:t>
            </a:r>
            <a:r>
              <a:rPr lang="de-DE" sz="1000" dirty="0"/>
              <a:t> so </a:t>
            </a:r>
            <a:r>
              <a:rPr lang="de-DE" sz="1000" dirty="0" err="1"/>
              <a:t>no</a:t>
            </a:r>
            <a:r>
              <a:rPr lang="de-DE" sz="1000" dirty="0"/>
              <a:t> </a:t>
            </a:r>
            <a:r>
              <a:rPr lang="de-DE" sz="1000" dirty="0" err="1"/>
              <a:t>damage</a:t>
            </a:r>
            <a:r>
              <a:rPr lang="de-DE" sz="1000" dirty="0"/>
              <a:t> </a:t>
            </a:r>
            <a:r>
              <a:rPr lang="de-DE" sz="1000" dirty="0" err="1"/>
              <a:t>is</a:t>
            </a:r>
            <a:r>
              <a:rPr lang="de-DE" sz="1000" dirty="0"/>
              <a:t> </a:t>
            </a:r>
            <a:r>
              <a:rPr lang="de-DE" sz="1000" dirty="0" err="1"/>
              <a:t>induced</a:t>
            </a:r>
            <a:r>
              <a:rPr lang="de-DE" sz="1000" dirty="0"/>
              <a:t> in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cavities</a:t>
            </a:r>
            <a:r>
              <a:rPr lang="de-DE" sz="1000" dirty="0"/>
              <a:t>. </a:t>
            </a:r>
            <a:endParaRPr lang="en-US" sz="1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78B8D6-7007-454E-B323-828080C5A974}"/>
              </a:ext>
            </a:extLst>
          </p:cNvPr>
          <p:cNvSpPr txBox="1"/>
          <p:nvPr/>
        </p:nvSpPr>
        <p:spPr>
          <a:xfrm>
            <a:off x="1957288" y="5790014"/>
            <a:ext cx="2383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00" b="1" dirty="0"/>
              <a:t>High power </a:t>
            </a:r>
            <a:r>
              <a:rPr lang="de-DE" sz="1000" b="1" dirty="0" err="1"/>
              <a:t>couplers</a:t>
            </a:r>
            <a:r>
              <a:rPr lang="de-DE" sz="1000" b="1" dirty="0"/>
              <a:t>. </a:t>
            </a:r>
          </a:p>
          <a:p>
            <a:pPr algn="just"/>
            <a:r>
              <a:rPr lang="de-DE" sz="1000" dirty="0" err="1"/>
              <a:t>Throw</a:t>
            </a:r>
            <a:r>
              <a:rPr lang="de-DE" sz="1000" dirty="0"/>
              <a:t> RF power </a:t>
            </a:r>
            <a:r>
              <a:rPr lang="de-DE" sz="1000" dirty="0" err="1"/>
              <a:t>into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cavities</a:t>
            </a:r>
            <a:r>
              <a:rPr lang="de-DE" sz="1000" dirty="0"/>
              <a:t>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maintain</a:t>
            </a:r>
            <a:r>
              <a:rPr lang="de-DE" sz="1000" dirty="0"/>
              <a:t> </a:t>
            </a:r>
            <a:r>
              <a:rPr lang="de-DE" sz="1000" dirty="0" err="1"/>
              <a:t>volgae</a:t>
            </a:r>
            <a:r>
              <a:rPr lang="de-DE" sz="1000" dirty="0"/>
              <a:t> and </a:t>
            </a:r>
            <a:r>
              <a:rPr lang="de-DE" sz="1000" dirty="0" err="1"/>
              <a:t>ensure</a:t>
            </a:r>
            <a:r>
              <a:rPr lang="de-DE" sz="1000" dirty="0"/>
              <a:t> </a:t>
            </a:r>
            <a:r>
              <a:rPr lang="de-DE" sz="1000" dirty="0" err="1"/>
              <a:t>control</a:t>
            </a:r>
            <a:r>
              <a:rPr lang="de-DE" sz="1000" dirty="0"/>
              <a:t>. </a:t>
            </a:r>
            <a:r>
              <a:rPr lang="de-DE" sz="1000" dirty="0" err="1"/>
              <a:t>Challenging</a:t>
            </a:r>
            <a:r>
              <a:rPr lang="de-DE" sz="1000" dirty="0"/>
              <a:t> </a:t>
            </a:r>
            <a:r>
              <a:rPr lang="de-DE" sz="1000" dirty="0" err="1"/>
              <a:t>component</a:t>
            </a:r>
            <a:r>
              <a:rPr lang="de-DE" sz="1000" dirty="0"/>
              <a:t>. </a:t>
            </a:r>
            <a:r>
              <a:rPr lang="de-DE" sz="1000" dirty="0" err="1"/>
              <a:t>Connects</a:t>
            </a:r>
            <a:r>
              <a:rPr lang="de-DE" sz="1000" dirty="0"/>
              <a:t> </a:t>
            </a:r>
            <a:r>
              <a:rPr lang="de-DE" sz="1000" dirty="0" err="1"/>
              <a:t>cavity</a:t>
            </a:r>
            <a:r>
              <a:rPr lang="de-DE" sz="1000" dirty="0"/>
              <a:t> </a:t>
            </a:r>
            <a:r>
              <a:rPr lang="de-DE" sz="1000" dirty="0" err="1"/>
              <a:t>vacuum</a:t>
            </a:r>
            <a:r>
              <a:rPr lang="de-DE" sz="1000" dirty="0"/>
              <a:t>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outside. </a:t>
            </a:r>
            <a:r>
              <a:rPr lang="de-DE" sz="1000" dirty="0" err="1"/>
              <a:t>Failure</a:t>
            </a:r>
            <a:r>
              <a:rPr lang="de-DE" sz="1000" dirty="0"/>
              <a:t> </a:t>
            </a:r>
            <a:r>
              <a:rPr lang="de-DE" sz="1000" dirty="0" err="1"/>
              <a:t>could</a:t>
            </a:r>
            <a:r>
              <a:rPr lang="de-DE" sz="1000" dirty="0"/>
              <a:t> </a:t>
            </a:r>
            <a:r>
              <a:rPr lang="de-DE" sz="1000" dirty="0" err="1"/>
              <a:t>imply</a:t>
            </a:r>
            <a:r>
              <a:rPr lang="de-DE" sz="1000" dirty="0"/>
              <a:t> </a:t>
            </a:r>
            <a:r>
              <a:rPr lang="de-DE" sz="1000" dirty="0" err="1"/>
              <a:t>contamination</a:t>
            </a:r>
            <a:endParaRPr lang="en-US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41E65A-6061-4234-9C97-D4B66F47097A}"/>
              </a:ext>
            </a:extLst>
          </p:cNvPr>
          <p:cNvSpPr txBox="1"/>
          <p:nvPr/>
        </p:nvSpPr>
        <p:spPr>
          <a:xfrm>
            <a:off x="75150" y="3022952"/>
            <a:ext cx="2557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Beam </a:t>
            </a:r>
            <a:r>
              <a:rPr lang="de-DE" sz="1000" b="1" dirty="0" err="1"/>
              <a:t>vacuum</a:t>
            </a:r>
            <a:r>
              <a:rPr lang="de-DE" sz="1000" b="1" dirty="0"/>
              <a:t>:</a:t>
            </a:r>
          </a:p>
          <a:p>
            <a:r>
              <a:rPr lang="de-DE" sz="1000" dirty="0"/>
              <a:t>Needs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be</a:t>
            </a:r>
            <a:r>
              <a:rPr lang="de-DE" sz="1000" dirty="0"/>
              <a:t> ultra-clean. </a:t>
            </a:r>
          </a:p>
          <a:p>
            <a:r>
              <a:rPr lang="de-DE" sz="1000" dirty="0"/>
              <a:t>Any </a:t>
            </a:r>
            <a:r>
              <a:rPr lang="de-DE" sz="1000" dirty="0" err="1"/>
              <a:t>dust</a:t>
            </a:r>
            <a:r>
              <a:rPr lang="de-DE" sz="1000" dirty="0"/>
              <a:t> </a:t>
            </a:r>
            <a:r>
              <a:rPr lang="de-DE" sz="1000" dirty="0" err="1"/>
              <a:t>particulate</a:t>
            </a:r>
            <a:r>
              <a:rPr lang="de-DE" sz="1000" dirty="0"/>
              <a:t> </a:t>
            </a:r>
            <a:r>
              <a:rPr lang="de-DE" sz="1000" dirty="0" err="1"/>
              <a:t>could</a:t>
            </a:r>
            <a:r>
              <a:rPr lang="de-DE" sz="1000" dirty="0"/>
              <a:t> </a:t>
            </a:r>
            <a:r>
              <a:rPr lang="de-DE" sz="1000" dirty="0" err="1"/>
              <a:t>cause</a:t>
            </a:r>
            <a:endParaRPr lang="de-DE" sz="1000" dirty="0"/>
          </a:p>
          <a:p>
            <a:r>
              <a:rPr lang="de-DE" sz="1000" dirty="0" err="1"/>
              <a:t>Malfunction</a:t>
            </a:r>
            <a:r>
              <a:rPr lang="de-DE" sz="1000" dirty="0"/>
              <a:t> and </a:t>
            </a:r>
          </a:p>
          <a:p>
            <a:r>
              <a:rPr lang="de-DE" sz="1000" dirty="0"/>
              <a:t>Quenching </a:t>
            </a:r>
          </a:p>
          <a:p>
            <a:r>
              <a:rPr lang="de-DE" sz="1000" dirty="0"/>
              <a:t>(</a:t>
            </a:r>
            <a:r>
              <a:rPr lang="de-DE" sz="1000" dirty="0" err="1"/>
              <a:t>operation</a:t>
            </a:r>
            <a:r>
              <a:rPr lang="de-DE" sz="1000" dirty="0"/>
              <a:t> down)</a:t>
            </a:r>
            <a:endParaRPr lang="en-US" sz="10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726BCBB-45C0-4A5D-A932-933E60E15C06}"/>
              </a:ext>
            </a:extLst>
          </p:cNvPr>
          <p:cNvCxnSpPr>
            <a:cxnSpLocks/>
          </p:cNvCxnSpPr>
          <p:nvPr/>
        </p:nvCxnSpPr>
        <p:spPr>
          <a:xfrm>
            <a:off x="1675920" y="3634355"/>
            <a:ext cx="1532464" cy="6949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2A6DD49-F7BC-4EC1-AEB8-012D2CFF5F11}"/>
              </a:ext>
            </a:extLst>
          </p:cNvPr>
          <p:cNvSpPr/>
          <p:nvPr/>
        </p:nvSpPr>
        <p:spPr>
          <a:xfrm>
            <a:off x="9339746" y="1340768"/>
            <a:ext cx="169476" cy="307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07D475-8021-4AAD-8B85-C49CE1D239A0}"/>
              </a:ext>
            </a:extLst>
          </p:cNvPr>
          <p:cNvCxnSpPr>
            <a:cxnSpLocks/>
            <a:endCxn id="10" idx="3"/>
          </p:cNvCxnSpPr>
          <p:nvPr/>
        </p:nvCxnSpPr>
        <p:spPr>
          <a:xfrm flipH="1" flipV="1">
            <a:off x="9264351" y="1891641"/>
            <a:ext cx="1349396" cy="1048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7DD0D31-883C-425F-B0ED-DC2FE9264163}"/>
              </a:ext>
            </a:extLst>
          </p:cNvPr>
          <p:cNvCxnSpPr>
            <a:cxnSpLocks/>
            <a:stCxn id="21" idx="6"/>
            <a:endCxn id="14" idx="1"/>
          </p:cNvCxnSpPr>
          <p:nvPr/>
        </p:nvCxnSpPr>
        <p:spPr>
          <a:xfrm flipV="1">
            <a:off x="5006769" y="3242526"/>
            <a:ext cx="4641837" cy="76919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F863C5C-ACED-46B3-BB1A-D270007672EF}"/>
              </a:ext>
            </a:extLst>
          </p:cNvPr>
          <p:cNvSpPr txBox="1"/>
          <p:nvPr/>
        </p:nvSpPr>
        <p:spPr>
          <a:xfrm>
            <a:off x="8276839" y="5140988"/>
            <a:ext cx="1963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X 10 Units</a:t>
            </a:r>
            <a:endParaRPr 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3C6A26-7DA7-4794-B5B7-1C3859FA0589}"/>
              </a:ext>
            </a:extLst>
          </p:cNvPr>
          <p:cNvSpPr txBox="1"/>
          <p:nvPr/>
        </p:nvSpPr>
        <p:spPr>
          <a:xfrm>
            <a:off x="8614374" y="3460859"/>
            <a:ext cx="1963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X 2 Units</a:t>
            </a:r>
            <a:endParaRPr lang="en-US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B93EF3-C8F9-435F-8788-5C10896A3238}"/>
              </a:ext>
            </a:extLst>
          </p:cNvPr>
          <p:cNvSpPr txBox="1"/>
          <p:nvPr/>
        </p:nvSpPr>
        <p:spPr>
          <a:xfrm>
            <a:off x="8158876" y="2644529"/>
            <a:ext cx="1963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X 2 Units</a:t>
            </a:r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B7F072-3D72-42E3-8097-F3C0EC5082F2}"/>
              </a:ext>
            </a:extLst>
          </p:cNvPr>
          <p:cNvSpPr txBox="1"/>
          <p:nvPr/>
        </p:nvSpPr>
        <p:spPr>
          <a:xfrm>
            <a:off x="1780513" y="4530059"/>
            <a:ext cx="1963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X 2 Units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9E00EA-15C2-4024-951F-2D83681A8D8F}"/>
              </a:ext>
            </a:extLst>
          </p:cNvPr>
          <p:cNvSpPr txBox="1"/>
          <p:nvPr/>
        </p:nvSpPr>
        <p:spPr>
          <a:xfrm>
            <a:off x="2429852" y="1741282"/>
            <a:ext cx="1963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 Unit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BBCB1-65FF-4DD8-AF14-3F6925FCA4FA}"/>
              </a:ext>
            </a:extLst>
          </p:cNvPr>
          <p:cNvSpPr/>
          <p:nvPr/>
        </p:nvSpPr>
        <p:spPr>
          <a:xfrm>
            <a:off x="9433827" y="989581"/>
            <a:ext cx="2482035" cy="34900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178503AB-3832-4B77-8DB6-C496D467FE9A}"/>
              </a:ext>
            </a:extLst>
          </p:cNvPr>
          <p:cNvSpPr txBox="1">
            <a:spLocks/>
          </p:cNvSpPr>
          <p:nvPr/>
        </p:nvSpPr>
        <p:spPr>
          <a:xfrm>
            <a:off x="577850" y="-288094"/>
            <a:ext cx="11036300" cy="14763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VSR Demo</a:t>
            </a:r>
          </a:p>
        </p:txBody>
      </p:sp>
    </p:spTree>
    <p:extLst>
      <p:ext uri="{BB962C8B-B14F-4D97-AF65-F5344CB8AC3E}">
        <p14:creationId xmlns:p14="http://schemas.microsoft.com/office/powerpoint/2010/main" val="2215557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9AC6B0-7B8A-4D91-85AB-47F21B27D4B5}"/>
              </a:ext>
            </a:extLst>
          </p:cNvPr>
          <p:cNvSpPr txBox="1"/>
          <p:nvPr/>
        </p:nvSpPr>
        <p:spPr>
          <a:xfrm>
            <a:off x="1247976" y="828220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Damping HOM modes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7E024-2C35-4523-A59A-E7BD8FD197D2}"/>
              </a:ext>
            </a:extLst>
          </p:cNvPr>
          <p:cNvSpPr txBox="1"/>
          <p:nvPr/>
        </p:nvSpPr>
        <p:spPr>
          <a:xfrm>
            <a:off x="305992" y="2856835"/>
            <a:ext cx="52286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Beam dynamics calculations on VSR show </a:t>
            </a:r>
            <a:r>
              <a:rPr lang="de-DE" sz="1400" dirty="0">
                <a:latin typeface="Batang" panose="02030600000101010101" pitchFamily="18" charset="-127"/>
                <a:ea typeface="Batang" panose="02030600000101010101" pitchFamily="18" charset="-127"/>
              </a:rPr>
              <a:t>extreme</a:t>
            </a:r>
            <a:r>
              <a:rPr lang="de-DE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HOM damping level required </a:t>
            </a:r>
            <a:r>
              <a:rPr lang="de-DE" sz="14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to avoid </a:t>
            </a:r>
            <a:r>
              <a:rPr lang="de-DE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coupled bunch instabilities </a:t>
            </a:r>
            <a:r>
              <a:rPr lang="de-DE" sz="14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(CBI‘s) </a:t>
            </a:r>
          </a:p>
          <a:p>
            <a:endParaRPr lang="de-DE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50726-08F9-44B3-BB71-8C58506EC16A}"/>
              </a:ext>
            </a:extLst>
          </p:cNvPr>
          <p:cNvSpPr txBox="1"/>
          <p:nvPr/>
        </p:nvSpPr>
        <p:spPr>
          <a:xfrm>
            <a:off x="752857" y="3750721"/>
            <a:ext cx="300584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5e4 </a:t>
            </a:r>
            <a:r>
              <a:rPr lang="el-GR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Ω</a:t>
            </a:r>
            <a:r>
              <a:rPr lang="de-DE" sz="14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 longitudinal modes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1e7 </a:t>
            </a:r>
            <a:r>
              <a:rPr lang="el-GR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Ω</a:t>
            </a:r>
            <a:r>
              <a:rPr lang="de-DE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</a:t>
            </a:r>
            <a:r>
              <a:rPr lang="de-DE" sz="140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 transverse modes</a:t>
            </a:r>
          </a:p>
          <a:p>
            <a:endParaRPr lang="de-DE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6CCFFF-A591-4216-95BE-C60F224F0E4C}"/>
              </a:ext>
            </a:extLst>
          </p:cNvPr>
          <p:cNvCxnSpPr/>
          <p:nvPr/>
        </p:nvCxnSpPr>
        <p:spPr bwMode="auto">
          <a:xfrm>
            <a:off x="573606" y="1186712"/>
            <a:ext cx="431057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DE9E37-4171-4933-AD61-00A8F8813E87}"/>
              </a:ext>
            </a:extLst>
          </p:cNvPr>
          <p:cNvSpPr txBox="1"/>
          <p:nvPr/>
        </p:nvSpPr>
        <p:spPr>
          <a:xfrm>
            <a:off x="307141" y="1678225"/>
            <a:ext cx="4747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 few cavity/damping concepts available are able to cope both with high current and high gradient </a:t>
            </a:r>
            <a:endParaRPr lang="de-DE" sz="1400" b="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de-DE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A12A86-4EDD-40D4-A5A9-D3CDE328A61A}"/>
              </a:ext>
            </a:extLst>
          </p:cNvPr>
          <p:cNvSpPr txBox="1"/>
          <p:nvPr/>
        </p:nvSpPr>
        <p:spPr>
          <a:xfrm>
            <a:off x="332485" y="2276357"/>
            <a:ext cx="4731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VSR requires a very compact cavity system (4.2 max. module length)</a:t>
            </a:r>
            <a:endParaRPr lang="de-DE" sz="1400" b="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de-DE" sz="12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CA2C9-0BD2-4B4A-A6E9-999B4E7278EF}"/>
              </a:ext>
            </a:extLst>
          </p:cNvPr>
          <p:cNvSpPr txBox="1"/>
          <p:nvPr/>
        </p:nvSpPr>
        <p:spPr>
          <a:xfrm>
            <a:off x="312372" y="1253886"/>
            <a:ext cx="5059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Very High HOM power expected (1.5KW per cavity)</a:t>
            </a:r>
            <a:endParaRPr lang="de-DE" sz="1400" b="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de-DE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8086FDD-DE6B-42B0-8AE8-6C91F552B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02" y="1054550"/>
            <a:ext cx="3778296" cy="200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22A5B97-3E85-4852-91DD-42AE0B38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66" y="3656077"/>
            <a:ext cx="3106386" cy="211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0B8D93-9C99-4249-ADCB-FC0225564B5C}"/>
              </a:ext>
            </a:extLst>
          </p:cNvPr>
          <p:cNvSpPr txBox="1"/>
          <p:nvPr/>
        </p:nvSpPr>
        <p:spPr>
          <a:xfrm>
            <a:off x="9951118" y="3617605"/>
            <a:ext cx="257431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de-DE" sz="1050" dirty="0">
                <a:latin typeface="Batang" panose="02030600000101010101" pitchFamily="18" charset="-127"/>
                <a:ea typeface="Batang" panose="02030600000101010101" pitchFamily="18" charset="-127"/>
              </a:rPr>
              <a:t>2</a:t>
            </a:r>
            <a:r>
              <a:rPr lang="de-DE" sz="105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e5 </a:t>
            </a:r>
            <a:r>
              <a:rPr lang="el-GR" sz="105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Ω</a:t>
            </a:r>
            <a:r>
              <a:rPr lang="de-DE" sz="105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 longitudinal </a:t>
            </a:r>
          </a:p>
          <a:p>
            <a:pPr lvl="1" algn="l"/>
            <a:r>
              <a:rPr lang="de-DE" sz="1050" dirty="0">
                <a:latin typeface="Batang" panose="02030600000101010101" pitchFamily="18" charset="-127"/>
                <a:ea typeface="Batang" panose="02030600000101010101" pitchFamily="18" charset="-127"/>
              </a:rPr>
              <a:t>2</a:t>
            </a:r>
            <a:r>
              <a:rPr lang="de-DE" sz="105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e7 </a:t>
            </a:r>
            <a:r>
              <a:rPr lang="el-GR" sz="105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Ω</a:t>
            </a:r>
            <a:r>
              <a:rPr lang="de-DE" sz="105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</a:t>
            </a:r>
            <a:r>
              <a:rPr lang="de-DE" sz="1050" b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 transverse </a:t>
            </a:r>
          </a:p>
          <a:p>
            <a:endParaRPr lang="de-DE" sz="1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CE4962-8D1B-4129-9AD3-3AE9A56D31C3}"/>
              </a:ext>
            </a:extLst>
          </p:cNvPr>
          <p:cNvSpPr txBox="1"/>
          <p:nvPr/>
        </p:nvSpPr>
        <p:spPr>
          <a:xfrm>
            <a:off x="8800" y="460357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b="1" dirty="0">
                <a:latin typeface="Batang" panose="02030600000101010101" pitchFamily="18" charset="-127"/>
                <a:ea typeface="Batang" panose="02030600000101010101" pitchFamily="18" charset="-127"/>
              </a:rPr>
              <a:t>The state of the art at this point was not mature enough </a:t>
            </a:r>
            <a:r>
              <a:rPr lang="de-DE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to</a:t>
            </a:r>
            <a:r>
              <a:rPr lang="de-DE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de-DE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fulfill</a:t>
            </a:r>
            <a:r>
              <a:rPr lang="de-DE" b="1" dirty="0">
                <a:latin typeface="Batang" panose="02030600000101010101" pitchFamily="18" charset="-127"/>
                <a:ea typeface="Batang" panose="02030600000101010101" pitchFamily="18" charset="-127"/>
              </a:rPr>
              <a:t> the VSR impedance requirements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31085B-25D2-4553-86AC-26F5BC26D530}"/>
              </a:ext>
            </a:extLst>
          </p:cNvPr>
          <p:cNvSpPr txBox="1"/>
          <p:nvPr/>
        </p:nvSpPr>
        <p:spPr>
          <a:xfrm>
            <a:off x="7250818" y="3348300"/>
            <a:ext cx="27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Batang" panose="02030600000101010101" pitchFamily="18" charset="-127"/>
                <a:ea typeface="Batang" panose="02030600000101010101" pitchFamily="18" charset="-127"/>
              </a:rPr>
              <a:t>JLAB High current CW cavity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E0D6F0-5542-4716-93EC-C9F520E46EFD}"/>
              </a:ext>
            </a:extLst>
          </p:cNvPr>
          <p:cNvSpPr txBox="1"/>
          <p:nvPr/>
        </p:nvSpPr>
        <p:spPr>
          <a:xfrm>
            <a:off x="7090742" y="5781411"/>
            <a:ext cx="186413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</a:t>
            </a:r>
            <a:r>
              <a:rPr lang="de-DE" sz="1050" baseline="-25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 </a:t>
            </a:r>
            <a:r>
              <a:rPr lang="de-DE" sz="105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=100 mA</a:t>
            </a:r>
          </a:p>
          <a:p>
            <a:r>
              <a:rPr lang="de-DE" sz="105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V=20 MV</a:t>
            </a:r>
          </a:p>
          <a:p>
            <a:r>
              <a:rPr lang="de-DE" sz="1050" dirty="0">
                <a:latin typeface="Batang" panose="02030600000101010101" pitchFamily="18" charset="-127"/>
                <a:ea typeface="Batang" panose="02030600000101010101" pitchFamily="18" charset="-127"/>
              </a:rPr>
              <a:t>E</a:t>
            </a:r>
            <a:r>
              <a:rPr lang="de-DE" sz="1050" baseline="-25000" dirty="0">
                <a:latin typeface="Batang" panose="02030600000101010101" pitchFamily="18" charset="-127"/>
                <a:ea typeface="Batang" panose="02030600000101010101" pitchFamily="18" charset="-127"/>
              </a:rPr>
              <a:t>acc</a:t>
            </a:r>
            <a:r>
              <a:rPr lang="de-DE" sz="1050" dirty="0">
                <a:latin typeface="Batang" panose="02030600000101010101" pitchFamily="18" charset="-127"/>
                <a:ea typeface="Batang" panose="02030600000101010101" pitchFamily="18" charset="-127"/>
              </a:rPr>
              <a:t>=20MV/m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73AF3D-C3D0-41CF-B624-21EDE286AC95}"/>
              </a:ext>
            </a:extLst>
          </p:cNvPr>
          <p:cNvSpPr txBox="1"/>
          <p:nvPr/>
        </p:nvSpPr>
        <p:spPr>
          <a:xfrm>
            <a:off x="53016" y="5349046"/>
            <a:ext cx="5898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Waveguide damping seem a good starting point</a:t>
            </a:r>
          </a:p>
          <a:p>
            <a:pPr algn="l"/>
            <a:endParaRPr lang="de-DE" b="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de-DE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E09152-544A-4257-A11C-DD5A9BB41442}"/>
              </a:ext>
            </a:extLst>
          </p:cNvPr>
          <p:cNvSpPr txBox="1"/>
          <p:nvPr/>
        </p:nvSpPr>
        <p:spPr>
          <a:xfrm>
            <a:off x="-64827" y="5878847"/>
            <a:ext cx="63541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Waveguides can transport high power levels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de-DE" sz="1400" dirty="0">
                <a:latin typeface="Batang" panose="02030600000101010101" pitchFamily="18" charset="-127"/>
                <a:ea typeface="Batang" panose="02030600000101010101" pitchFamily="18" charset="-127"/>
              </a:rPr>
              <a:t>Reduce the risk of dust contamination (loads far from the cavity)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„In principle„ easy to design (well defined cut-off frequencies)</a:t>
            </a:r>
          </a:p>
          <a:p>
            <a:endParaRPr lang="de-DE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2B31D3C-8F9F-4FD6-86D4-3CC61951B05F}"/>
              </a:ext>
            </a:extLst>
          </p:cNvPr>
          <p:cNvSpPr txBox="1">
            <a:spLocks/>
          </p:cNvSpPr>
          <p:nvPr/>
        </p:nvSpPr>
        <p:spPr>
          <a:xfrm>
            <a:off x="652072" y="-48667"/>
            <a:ext cx="5344514" cy="68861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 err="1">
                <a:solidFill>
                  <a:schemeClr val="tx2">
                    <a:alpha val="69875"/>
                  </a:schemeClr>
                </a:solidFill>
              </a:rPr>
              <a:t>Which</a:t>
            </a:r>
            <a:r>
              <a:rPr lang="de-DE" dirty="0">
                <a:solidFill>
                  <a:schemeClr val="tx2">
                    <a:alpha val="69875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alpha val="69875"/>
                  </a:schemeClr>
                </a:solidFill>
              </a:rPr>
              <a:t>cavity</a:t>
            </a:r>
            <a:endParaRPr lang="de-DE" dirty="0">
              <a:solidFill>
                <a:schemeClr val="tx2">
                  <a:alpha val="69875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85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1738</Words>
  <Application>Microsoft Office PowerPoint</Application>
  <PresentationFormat>Widescreen</PresentationFormat>
  <Paragraphs>270</Paragraphs>
  <Slides>26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Batang</vt:lpstr>
      <vt:lpstr>Arial</vt:lpstr>
      <vt:lpstr>Calibri</vt:lpstr>
      <vt:lpstr>Cambria Math</vt:lpstr>
      <vt:lpstr>Century Gothic</vt:lpstr>
      <vt:lpstr>Source Sans Pro</vt:lpstr>
      <vt:lpstr>Source Sans Pro Light</vt:lpstr>
      <vt:lpstr>Source Sans Pro Semibold</vt:lpstr>
      <vt:lpstr>Office</vt:lpstr>
      <vt:lpstr>Equation</vt:lpstr>
      <vt:lpstr>The VSR Demo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Prototyping  and testing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Velez Saiz, Adolfo</cp:lastModifiedBy>
  <cp:revision>183</cp:revision>
  <dcterms:created xsi:type="dcterms:W3CDTF">2021-07-30T13:31:34Z</dcterms:created>
  <dcterms:modified xsi:type="dcterms:W3CDTF">2022-10-11T12:35:57Z</dcterms:modified>
</cp:coreProperties>
</file>