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70" r:id="rId8"/>
    <p:sldId id="264" r:id="rId9"/>
    <p:sldId id="266" r:id="rId10"/>
    <p:sldId id="262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1102786" y="2"/>
            <a:ext cx="9986433" cy="549275"/>
          </a:xfrm>
          <a:noFill/>
        </p:spPr>
        <p:txBody>
          <a:bodyPr anchor="b" anchorCtr="0"/>
          <a:lstStyle>
            <a:lvl1pPr>
              <a:defRPr sz="144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2785" y="549275"/>
            <a:ext cx="9986433" cy="575470"/>
          </a:xfrm>
        </p:spPr>
        <p:txBody>
          <a:bodyPr/>
          <a:lstStyle>
            <a:lvl1pPr marL="0" indent="0" algn="l">
              <a:buNone/>
              <a:defRPr sz="1440">
                <a:solidFill>
                  <a:schemeClr val="bg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6A7BBF-4F57-4816-A98F-724035E01C0A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pic>
        <p:nvPicPr>
          <p:cNvPr id="9" name="Image 8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6000" y="1701000"/>
            <a:ext cx="9600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69600" y="151200"/>
            <a:ext cx="10982400" cy="59616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468800" y="1098000"/>
            <a:ext cx="74832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60"/>
              </a:spcAft>
              <a:buFont typeface="Arial" pitchFamily="34" charset="0"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480"/>
              </a:spcBef>
              <a:spcAft>
                <a:spcPts val="0"/>
              </a:spcAft>
              <a:buFont typeface="Arial" pitchFamily="34" charset="0"/>
              <a:buNone/>
              <a:defRPr sz="312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SzPct val="80000"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6A7BBF-4F57-4816-A98F-724035E01C0A}" type="slidenum">
              <a:rPr lang="fr-FR" smtClean="0"/>
              <a:t>‹#›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52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60"/>
              </a:spcAft>
              <a:buSzPct val="80000"/>
              <a:defRPr/>
            </a:lvl4pPr>
            <a:lvl5pPr>
              <a:spcAft>
                <a:spcPts val="36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6A7BBF-4F57-4816-A98F-724035E01C0A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0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6A7BBF-4F57-4816-A98F-724035E01C0A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83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27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7408" y="6080400"/>
            <a:ext cx="2634592" cy="7776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51200"/>
            <a:ext cx="10982400" cy="59616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966326"/>
            <a:ext cx="10982400" cy="5198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705364"/>
            <a:ext cx="815413" cy="1526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2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26/07/2013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40001" y="6483349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20" b="1" cap="none" baseline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64002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20" b="1">
                <a:solidFill>
                  <a:schemeClr val="accent1"/>
                </a:solidFill>
              </a:defRPr>
            </a:lvl1pPr>
          </a:lstStyle>
          <a:p>
            <a:fld id="{036A7BBF-4F57-4816-A98F-724035E01C0A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40000" y="151200"/>
            <a:ext cx="662400" cy="596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60"/>
          </a:p>
        </p:txBody>
      </p:sp>
    </p:spTree>
    <p:extLst>
      <p:ext uri="{BB962C8B-B14F-4D97-AF65-F5344CB8AC3E}">
        <p14:creationId xmlns:p14="http://schemas.microsoft.com/office/powerpoint/2010/main" val="128557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1097280" rtl="0" eaLnBrk="1" latinLnBrk="0" hangingPunct="1">
        <a:spcBef>
          <a:spcPct val="0"/>
        </a:spcBef>
        <a:buNone/>
        <a:defRPr sz="192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spcBef>
          <a:spcPts val="0"/>
        </a:spcBef>
        <a:spcAft>
          <a:spcPts val="1200"/>
        </a:spcAft>
        <a:buFont typeface="Arial" pitchFamily="34" charset="0"/>
        <a:buNone/>
        <a:defRPr sz="216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1097280" rtl="0" eaLnBrk="1" latinLnBrk="0" hangingPunct="1">
        <a:spcBef>
          <a:spcPts val="0"/>
        </a:spcBef>
        <a:spcAft>
          <a:spcPts val="1800"/>
        </a:spcAft>
        <a:buFont typeface="Arial" pitchFamily="34" charset="0"/>
        <a:buNone/>
        <a:defRPr sz="204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109728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28626" indent="-209550" algn="l" defTabSz="1097280" rtl="0" eaLnBrk="1" latinLnBrk="0" hangingPunct="1">
        <a:lnSpc>
          <a:spcPct val="110000"/>
        </a:lnSpc>
        <a:spcBef>
          <a:spcPts val="0"/>
        </a:spcBef>
        <a:spcAft>
          <a:spcPts val="360"/>
        </a:spcAft>
        <a:buClr>
          <a:schemeClr val="accent6"/>
        </a:buClr>
        <a:buSzPct val="8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94460" indent="-209550" algn="l" defTabSz="1097280" rtl="0" eaLnBrk="1" latinLnBrk="0" hangingPunct="1">
        <a:spcBef>
          <a:spcPts val="0"/>
        </a:spcBef>
        <a:spcAft>
          <a:spcPts val="720"/>
        </a:spcAft>
        <a:buClr>
          <a:schemeClr val="accent6"/>
        </a:buClr>
        <a:buFont typeface="ITCOfficinaSans LT Book" pitchFamily="2" charset="0"/>
        <a:buChar char="&gt;"/>
        <a:defRPr sz="144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A57EB5-FC8E-4203-B0EB-E4D195574CDE}"/>
              </a:ext>
            </a:extLst>
          </p:cNvPr>
          <p:cNvSpPr/>
          <p:nvPr/>
        </p:nvSpPr>
        <p:spPr>
          <a:xfrm>
            <a:off x="2429770" y="2655977"/>
            <a:ext cx="7332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Engineering of 4 HC cavities</a:t>
            </a:r>
          </a:p>
        </p:txBody>
      </p:sp>
      <p:pic>
        <p:nvPicPr>
          <p:cNvPr id="7" name="Image 8" descr="logo_couv.jpg">
            <a:extLst>
              <a:ext uri="{FF2B5EF4-FFF2-40B4-BE49-F238E27FC236}">
                <a16:creationId xmlns:a16="http://schemas.microsoft.com/office/drawing/2014/main" id="{F2445CE6-A9EE-4380-9314-EB7F5C79C8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9524" t="12659" r="9524" b="36705"/>
          <a:stretch>
            <a:fillRect/>
          </a:stretch>
        </p:blipFill>
        <p:spPr>
          <a:xfrm>
            <a:off x="559872" y="5082307"/>
            <a:ext cx="4896544" cy="122513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E0C438B-699C-4500-9BD9-349C3CBC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0397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lang="en-GB" sz="2400" b="1" kern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HarmonLIP</a:t>
            </a:r>
            <a:r>
              <a:rPr lang="en-GB" sz="2400" b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Workshop</a:t>
            </a:r>
            <a:endParaRPr kumimoji="0" lang="en-GB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2400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IV / Lund</a:t>
            </a:r>
            <a:r>
              <a:rPr kumimoji="0" lang="en-GB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10-12 October</a:t>
            </a:r>
            <a:r>
              <a:rPr kumimoji="0" lang="en-GB" sz="24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GB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655A75-9C2F-46DF-A2C7-4C98BFC08BE5}"/>
              </a:ext>
            </a:extLst>
          </p:cNvPr>
          <p:cNvSpPr txBox="1"/>
          <p:nvPr/>
        </p:nvSpPr>
        <p:spPr>
          <a:xfrm>
            <a:off x="2841150" y="3840480"/>
            <a:ext cx="65060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25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</a:t>
            </a:r>
            <a:r>
              <a:rPr lang="en-US" sz="2400" b="1" dirty="0" err="1">
                <a:solidFill>
                  <a:srgbClr val="1325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D’Elia</a:t>
            </a:r>
            <a:r>
              <a:rPr lang="en-US" sz="2400" b="1" dirty="0">
                <a:solidFill>
                  <a:srgbClr val="1325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25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Jörn</a:t>
            </a:r>
            <a:r>
              <a:rPr lang="en-US" sz="2400" b="1" dirty="0">
                <a:solidFill>
                  <a:srgbClr val="1325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Jacob, </a:t>
            </a:r>
            <a:r>
              <a:rPr lang="en-US" sz="2400" b="1" u="sng" dirty="0">
                <a:solidFill>
                  <a:srgbClr val="1325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Vincent </a:t>
            </a:r>
            <a:r>
              <a:rPr lang="en-US" sz="2400" b="1" u="sng" dirty="0" err="1">
                <a:solidFill>
                  <a:srgbClr val="1325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Serrière</a:t>
            </a:r>
            <a:endParaRPr lang="fr-F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22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1490-D8B8-4357-9133-E1DB6D5A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Elliptical Bellow – RF fingers </a:t>
            </a:r>
            <a:endParaRPr lang="fr-FR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7983DB-504A-4FE6-84D9-B5179B907381}"/>
              </a:ext>
            </a:extLst>
          </p:cNvPr>
          <p:cNvGrpSpPr/>
          <p:nvPr/>
        </p:nvGrpSpPr>
        <p:grpSpPr>
          <a:xfrm>
            <a:off x="1353553" y="2512904"/>
            <a:ext cx="9246268" cy="3171946"/>
            <a:chOff x="0" y="890258"/>
            <a:chExt cx="12192000" cy="488378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FEBE50-EFBC-41EC-BA62-47F8A5129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770" y="890258"/>
              <a:ext cx="7174230" cy="46329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CD417B-E81E-4DF7-A7B2-3DA21DF0B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655"/>
            <a:stretch/>
          </p:blipFill>
          <p:spPr>
            <a:xfrm>
              <a:off x="0" y="968721"/>
              <a:ext cx="6228000" cy="4658008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356C34F-53D1-4A1A-8469-239D626A4CEA}"/>
                </a:ext>
              </a:extLst>
            </p:cNvPr>
            <p:cNvGrpSpPr/>
            <p:nvPr/>
          </p:nvGrpSpPr>
          <p:grpSpPr>
            <a:xfrm>
              <a:off x="3911098" y="1214864"/>
              <a:ext cx="6110387" cy="4559177"/>
              <a:chOff x="3911098" y="1214864"/>
              <a:chExt cx="6110387" cy="455917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15F2CA-89CD-4BA3-BCEB-6C4439D6A90A}"/>
                  </a:ext>
                </a:extLst>
              </p:cNvPr>
              <p:cNvSpPr txBox="1"/>
              <p:nvPr/>
            </p:nvSpPr>
            <p:spPr>
              <a:xfrm>
                <a:off x="4454306" y="5347551"/>
                <a:ext cx="1598378" cy="42649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Elliptical bellow</a:t>
                </a:r>
                <a:endPara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BB2160-CD9C-4BDD-8CAF-15FEC259E73C}"/>
                  </a:ext>
                </a:extLst>
              </p:cNvPr>
              <p:cNvSpPr txBox="1"/>
              <p:nvPr/>
            </p:nvSpPr>
            <p:spPr>
              <a:xfrm>
                <a:off x="8604885" y="4648926"/>
                <a:ext cx="1416600" cy="42649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EBS rf fingers</a:t>
                </a:r>
                <a:endPara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BA5D2D-1B39-4D10-B415-6098315F7D50}"/>
                  </a:ext>
                </a:extLst>
              </p:cNvPr>
              <p:cNvSpPr txBox="1"/>
              <p:nvPr/>
            </p:nvSpPr>
            <p:spPr>
              <a:xfrm>
                <a:off x="4190416" y="1214864"/>
                <a:ext cx="1290370" cy="42649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VAT Flanges</a:t>
                </a:r>
                <a:endPara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E2C1D28-48F0-4036-A545-709E06CBCC31}"/>
                  </a:ext>
                </a:extLst>
              </p:cNvPr>
              <p:cNvCxnSpPr>
                <a:stCxn id="16" idx="2"/>
              </p:cNvCxnSpPr>
              <p:nvPr/>
            </p:nvCxnSpPr>
            <p:spPr>
              <a:xfrm flipH="1">
                <a:off x="4190417" y="1641354"/>
                <a:ext cx="645184" cy="607923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9867E73-8F2F-4022-A31F-42F73DE89F01}"/>
                  </a:ext>
                </a:extLst>
              </p:cNvPr>
              <p:cNvCxnSpPr>
                <a:stCxn id="13" idx="0"/>
              </p:cNvCxnSpPr>
              <p:nvPr/>
            </p:nvCxnSpPr>
            <p:spPr>
              <a:xfrm flipH="1" flipV="1">
                <a:off x="3911098" y="3938257"/>
                <a:ext cx="1342397" cy="1409294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6B1D3AEE-8AA6-498F-8C0E-B198CA976093}"/>
                  </a:ext>
                </a:extLst>
              </p:cNvPr>
              <p:cNvCxnSpPr>
                <a:cxnSpLocks/>
                <a:stCxn id="15" idx="0"/>
              </p:cNvCxnSpPr>
              <p:nvPr/>
            </p:nvCxnSpPr>
            <p:spPr>
              <a:xfrm flipH="1" flipV="1">
                <a:off x="8084752" y="2919746"/>
                <a:ext cx="1228433" cy="172918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5A7DA68-9935-4EE7-8AD7-3667D0532474}"/>
                  </a:ext>
                </a:extLst>
              </p:cNvPr>
              <p:cNvCxnSpPr>
                <a:stCxn id="15" idx="0"/>
              </p:cNvCxnSpPr>
              <p:nvPr/>
            </p:nvCxnSpPr>
            <p:spPr>
              <a:xfrm flipH="1" flipV="1">
                <a:off x="7833864" y="3297727"/>
                <a:ext cx="1479322" cy="1351199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199824D-CE1E-459D-80E7-14D1543CE989}"/>
              </a:ext>
            </a:extLst>
          </p:cNvPr>
          <p:cNvSpPr txBox="1"/>
          <p:nvPr/>
        </p:nvSpPr>
        <p:spPr>
          <a:xfrm>
            <a:off x="3911097" y="6267762"/>
            <a:ext cx="3775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Design: </a:t>
            </a:r>
            <a:r>
              <a:rPr lang="en-US" sz="1400" dirty="0" err="1"/>
              <a:t>B.Ogier</a:t>
            </a:r>
            <a:r>
              <a:rPr lang="en-US" sz="1400" dirty="0"/>
              <a:t>, V. </a:t>
            </a:r>
            <a:r>
              <a:rPr lang="en-US" sz="1400" dirty="0" err="1"/>
              <a:t>Serrière</a:t>
            </a:r>
            <a:r>
              <a:rPr lang="en-US" sz="1400" dirty="0"/>
              <a:t>, J. </a:t>
            </a:r>
            <a:r>
              <a:rPr lang="en-US" sz="1400" dirty="0" err="1"/>
              <a:t>Marchal</a:t>
            </a:r>
            <a:r>
              <a:rPr lang="en-US" sz="1400" dirty="0"/>
              <a:t> [VAT]</a:t>
            </a:r>
            <a:endParaRPr lang="fr-FR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ACD5DA-49D9-4C93-A5EA-F6E4CBE3DA2A}"/>
              </a:ext>
            </a:extLst>
          </p:cNvPr>
          <p:cNvSpPr txBox="1"/>
          <p:nvPr/>
        </p:nvSpPr>
        <p:spPr>
          <a:xfrm>
            <a:off x="657525" y="955488"/>
            <a:ext cx="2279470" cy="33855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Total Length = 100 mm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5165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28E7-620C-4483-9DFC-BC1524F6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fr-FR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2EEEB-EB91-41B6-B69B-06F2D6EA6960}"/>
              </a:ext>
            </a:extLst>
          </p:cNvPr>
          <p:cNvSpPr txBox="1"/>
          <p:nvPr/>
        </p:nvSpPr>
        <p:spPr>
          <a:xfrm>
            <a:off x="969600" y="1144417"/>
            <a:ext cx="71240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uncoupled cavity well advanced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design of rectangular waveguide HOM absorber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design of Tuner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+ mechanical design of RF windows &amp; Coupler &amp; Field Probe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dissipation in ferrite ??	</a:t>
            </a:r>
          </a:p>
          <a:p>
            <a:pPr lvl="1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82686-A108-477F-8069-7352DA344AE4}"/>
              </a:ext>
            </a:extLst>
          </p:cNvPr>
          <p:cNvSpPr txBox="1"/>
          <p:nvPr/>
        </p:nvSpPr>
        <p:spPr>
          <a:xfrm>
            <a:off x="3628339" y="5035678"/>
            <a:ext cx="5465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THANK YOU FOR YOUR ATTENTION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1131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3C0CBA-833D-4F3D-B5F0-0F51A282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600" y="151200"/>
            <a:ext cx="10982400" cy="596160"/>
          </a:xfrm>
        </p:spPr>
        <p:txBody>
          <a:bodyPr/>
          <a:lstStyle/>
          <a:p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 </a:t>
            </a:r>
            <a:endParaRPr lang="fr-FR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4D2DE1-9394-4C6E-BC4D-52ACB9A04DC1}"/>
              </a:ext>
            </a:extLst>
          </p:cNvPr>
          <p:cNvSpPr txBox="1"/>
          <p:nvPr/>
        </p:nvSpPr>
        <p:spPr>
          <a:xfrm>
            <a:off x="897773" y="856211"/>
            <a:ext cx="10982400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TM</a:t>
            </a:r>
            <a:r>
              <a:rPr lang="en-US" sz="1600" baseline="-25000" dirty="0"/>
              <a:t>020</a:t>
            </a:r>
            <a:r>
              <a:rPr lang="en-US" sz="1600" dirty="0"/>
              <a:t> cavity (low R/Q), initially proposed by Naoto Yamamoto / KEK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Frequency= 1409.45 MHz (4</a:t>
            </a:r>
            <a:r>
              <a:rPr lang="en-US" sz="1600" baseline="30000" dirty="0"/>
              <a:t>th</a:t>
            </a:r>
            <a:r>
              <a:rPr lang="en-US" sz="1600" dirty="0"/>
              <a:t> harmonic of main RF frequency)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Active cavity with coupling </a:t>
            </a:r>
            <a:r>
              <a:rPr lang="en-US" sz="1600" dirty="0">
                <a:sym typeface="Symbol" panose="05050102010706020507" pitchFamily="18" charset="2"/>
              </a:rPr>
              <a:t></a:t>
            </a:r>
            <a:r>
              <a:rPr lang="en-US" sz="1600" dirty="0"/>
              <a:t> = 1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Both two coupled cells and two uncoupled single cells considered: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2 coupled cells: Rs = 1.35 MΩ, cooling system designed to evacuate 23 kW/cell → 500 kV total.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2 uncoupled cells: Rs = 1.47 MΩ, cooling system designed to evacuate 48 kW/cell → 750 kV total.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LOM &amp; HOM Impedances: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2 coupled cells: no need of additional HOM dampers (for EBS case).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2 uncoupled cells: 3 rectangular HOM dampers (fc=1.8 GHz) needed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185B4-E0DB-477A-ADD3-7E28F3DC4E64}"/>
              </a:ext>
            </a:extLst>
          </p:cNvPr>
          <p:cNvSpPr txBox="1"/>
          <p:nvPr/>
        </p:nvSpPr>
        <p:spPr>
          <a:xfrm>
            <a:off x="897773" y="5022323"/>
            <a:ext cx="8493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</a:rPr>
              <a:t>The coupled cavities design was presented by Alex and </a:t>
            </a:r>
            <a:r>
              <a:rPr lang="en-US" sz="1600" b="1" dirty="0" err="1">
                <a:solidFill>
                  <a:srgbClr val="0070C0"/>
                </a:solidFill>
              </a:rPr>
              <a:t>Jörn</a:t>
            </a:r>
            <a:r>
              <a:rPr lang="en-US" sz="1600" b="1" dirty="0">
                <a:solidFill>
                  <a:srgbClr val="0070C0"/>
                </a:solidFill>
              </a:rPr>
              <a:t> during ESLS-RF’22 meeting and this conference.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70C0"/>
                </a:solidFill>
              </a:rPr>
              <a:t>Only the 2 uncoupled cells design will be presented in this talk.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7C4D92F5-21F0-4591-8913-4DA6AFFE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07" y="1277568"/>
            <a:ext cx="6077877" cy="4578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87EBA8-6ABE-4A60-9218-57613647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 Cell Cavity - EM design</a:t>
            </a:r>
            <a:endParaRPr lang="fr-FR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03AC2-2374-4DB7-B84E-75FEB8A62BA2}"/>
              </a:ext>
            </a:extLst>
          </p:cNvPr>
          <p:cNvSpPr txBox="1"/>
          <p:nvPr/>
        </p:nvSpPr>
        <p:spPr>
          <a:xfrm>
            <a:off x="234619" y="798227"/>
            <a:ext cx="1989632" cy="1323439"/>
          </a:xfrm>
          <a:prstGeom prst="rect">
            <a:avLst/>
          </a:prstGeom>
          <a:noFill/>
          <a:ln w="317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 1409.45 MHz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R/Q = 44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Q0 = 33500 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1.47 k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498C8-0108-4FCF-BCDF-9BE298A3A334}"/>
              </a:ext>
            </a:extLst>
          </p:cNvPr>
          <p:cNvGrpSpPr/>
          <p:nvPr/>
        </p:nvGrpSpPr>
        <p:grpSpPr>
          <a:xfrm>
            <a:off x="308306" y="903794"/>
            <a:ext cx="5620117" cy="5456110"/>
            <a:chOff x="200022" y="896050"/>
            <a:chExt cx="5620117" cy="54561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10E234-A20A-438F-836C-4520CCC29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199" y="2287243"/>
              <a:ext cx="2246768" cy="370813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71A1BF-131A-40E3-BFBD-4FE4275C153E}"/>
                </a:ext>
              </a:extLst>
            </p:cNvPr>
            <p:cNvSpPr txBox="1"/>
            <p:nvPr/>
          </p:nvSpPr>
          <p:spPr>
            <a:xfrm>
              <a:off x="200022" y="2455352"/>
              <a:ext cx="3667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‘fresh’ results: </a:t>
              </a: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chocks to filters most of TE modes propagating in the structure to minimize the power density on the ferrite ring</a:t>
              </a:r>
              <a:endParaRPr lang="fr-F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A50F7-AB09-4EF6-A479-AC65EC4D24D5}"/>
                </a:ext>
              </a:extLst>
            </p:cNvPr>
            <p:cNvSpPr txBox="1"/>
            <p:nvPr/>
          </p:nvSpPr>
          <p:spPr>
            <a:xfrm>
              <a:off x="2299623" y="896050"/>
              <a:ext cx="35205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Additional HOM dampers for remaining</a:t>
              </a: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TM</a:t>
              </a:r>
              <a:r>
                <a:rPr lang="en-US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m2p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modes and few others HOM…</a:t>
              </a: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(rectangular waveguide loaded by C48)</a:t>
              </a:r>
              <a:endParaRPr lang="fr-F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EE18F1-EA6C-4D30-B89B-F90E7F0B256B}"/>
                </a:ext>
              </a:extLst>
            </p:cNvPr>
            <p:cNvSpPr txBox="1"/>
            <p:nvPr/>
          </p:nvSpPr>
          <p:spPr>
            <a:xfrm>
              <a:off x="371777" y="5767385"/>
              <a:ext cx="30336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C48 ferrites for LOM &amp; HOM damping</a:t>
              </a:r>
              <a:endParaRPr lang="fr-F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95BCD19A-3DB4-499A-96D3-69B699A51E03}"/>
                </a:ext>
              </a:extLst>
            </p:cNvPr>
            <p:cNvCxnSpPr>
              <a:cxnSpLocks/>
            </p:cNvCxnSpPr>
            <p:nvPr/>
          </p:nvCxnSpPr>
          <p:spPr>
            <a:xfrm>
              <a:off x="1318110" y="3577667"/>
              <a:ext cx="2291364" cy="264694"/>
            </a:xfrm>
            <a:prstGeom prst="bentConnector3">
              <a:avLst>
                <a:gd name="adj1" fmla="val 117"/>
              </a:avLst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72E6F792-93F3-4090-8598-97DAFB8059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8110" y="5141772"/>
              <a:ext cx="2087280" cy="706901"/>
            </a:xfrm>
            <a:prstGeom prst="bentConnector3">
              <a:avLst>
                <a:gd name="adj1" fmla="val -725"/>
              </a:avLst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F93B075-2E37-4DF9-AE33-AB0EE35EC766}"/>
                </a:ext>
              </a:extLst>
            </p:cNvPr>
            <p:cNvCxnSpPr>
              <a:cxnSpLocks/>
            </p:cNvCxnSpPr>
            <p:nvPr/>
          </p:nvCxnSpPr>
          <p:spPr>
            <a:xfrm>
              <a:off x="3928310" y="1702468"/>
              <a:ext cx="0" cy="752884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F9B7402-147C-4C29-A0C7-9D9F7028FE82}"/>
                </a:ext>
              </a:extLst>
            </p:cNvPr>
            <p:cNvCxnSpPr/>
            <p:nvPr/>
          </p:nvCxnSpPr>
          <p:spPr>
            <a:xfrm>
              <a:off x="4963026" y="1702468"/>
              <a:ext cx="0" cy="350119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40C63B3-E692-45D9-B87C-098CA62E5371}"/>
                </a:ext>
              </a:extLst>
            </p:cNvPr>
            <p:cNvSpPr txBox="1"/>
            <p:nvPr/>
          </p:nvSpPr>
          <p:spPr>
            <a:xfrm>
              <a:off x="4153201" y="5591110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 H field)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243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EBA8-6ABE-4A60-9218-57613647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Design - Example</a:t>
            </a:r>
            <a:endParaRPr lang="fr-FR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B5983-9455-4F96-BFA5-1D99732B0989}"/>
              </a:ext>
            </a:extLst>
          </p:cNvPr>
          <p:cNvSpPr txBox="1"/>
          <p:nvPr/>
        </p:nvSpPr>
        <p:spPr>
          <a:xfrm>
            <a:off x="433788" y="947449"/>
            <a:ext cx="1077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difficult part to design is the cylinder of the LOM-HOM dampers 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(this part is common to uncoupled and coupled cells design)</a:t>
            </a:r>
          </a:p>
          <a:p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564B3-A607-4DE7-AB8C-2800A06ECD6B}"/>
              </a:ext>
            </a:extLst>
          </p:cNvPr>
          <p:cNvSpPr txBox="1"/>
          <p:nvPr/>
        </p:nvSpPr>
        <p:spPr>
          <a:xfrm>
            <a:off x="9567853" y="2258064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IcePack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solver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A7FEA9-B895-45D7-AFBB-D368F1F6A0EE}"/>
              </a:ext>
            </a:extLst>
          </p:cNvPr>
          <p:cNvGrpSpPr/>
          <p:nvPr/>
        </p:nvGrpSpPr>
        <p:grpSpPr>
          <a:xfrm>
            <a:off x="433789" y="2258064"/>
            <a:ext cx="11319940" cy="3738910"/>
            <a:chOff x="433789" y="2029460"/>
            <a:chExt cx="11319940" cy="3738910"/>
          </a:xfrm>
        </p:grpSpPr>
        <p:sp>
          <p:nvSpPr>
            <p:cNvPr id="13" name="Plus Sign 12">
              <a:extLst>
                <a:ext uri="{FF2B5EF4-FFF2-40B4-BE49-F238E27FC236}">
                  <a16:creationId xmlns:a16="http://schemas.microsoft.com/office/drawing/2014/main" id="{672291E9-2CAF-4B93-AA80-ED205FADA2A4}"/>
                </a:ext>
              </a:extLst>
            </p:cNvPr>
            <p:cNvSpPr/>
            <p:nvPr/>
          </p:nvSpPr>
          <p:spPr>
            <a:xfrm>
              <a:off x="3761148" y="2972585"/>
              <a:ext cx="561315" cy="543208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B87F82E9-3E81-4583-BEEA-58C46BDF0CD9}"/>
                </a:ext>
              </a:extLst>
            </p:cNvPr>
            <p:cNvSpPr/>
            <p:nvPr/>
          </p:nvSpPr>
          <p:spPr>
            <a:xfrm>
              <a:off x="7778880" y="3079129"/>
              <a:ext cx="633743" cy="33855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7F65D74-D2FC-432F-BC2E-E76BA00E84B4}"/>
                </a:ext>
              </a:extLst>
            </p:cNvPr>
            <p:cNvGrpSpPr/>
            <p:nvPr/>
          </p:nvGrpSpPr>
          <p:grpSpPr>
            <a:xfrm>
              <a:off x="8086734" y="2029460"/>
              <a:ext cx="3666995" cy="3738910"/>
              <a:chOff x="8086734" y="2029460"/>
              <a:chExt cx="3666995" cy="373891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79F2EB0-AE7D-4672-87C7-8C0C781D1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0353" y="2029460"/>
                <a:ext cx="3193376" cy="2429458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03489C-441D-494D-90F0-5FAD55BF07C0}"/>
                  </a:ext>
                </a:extLst>
              </p:cNvPr>
              <p:cNvSpPr txBox="1"/>
              <p:nvPr/>
            </p:nvSpPr>
            <p:spPr>
              <a:xfrm>
                <a:off x="8086734" y="4937373"/>
                <a:ext cx="3666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Icepack solver take into account the local calorimetric water temperature increase in the computations → asymmetric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reults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20EA6B99-1EC5-4C3D-811C-17D83A675FA9}"/>
                  </a:ext>
                </a:extLst>
              </p:cNvPr>
              <p:cNvCxnSpPr/>
              <p:nvPr/>
            </p:nvCxnSpPr>
            <p:spPr>
              <a:xfrm flipV="1">
                <a:off x="10357955" y="3585411"/>
                <a:ext cx="0" cy="13595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C79ACE9-CBCF-40A9-A4F4-397F444A4C2C}"/>
                </a:ext>
              </a:extLst>
            </p:cNvPr>
            <p:cNvGrpSpPr/>
            <p:nvPr/>
          </p:nvGrpSpPr>
          <p:grpSpPr>
            <a:xfrm>
              <a:off x="433789" y="2029460"/>
              <a:ext cx="3197860" cy="2867020"/>
              <a:chOff x="433789" y="2029460"/>
              <a:chExt cx="3197860" cy="286702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BB6B841-A51F-45AC-9F07-93A34B6784D2}"/>
                  </a:ext>
                </a:extLst>
              </p:cNvPr>
              <p:cNvGrpSpPr/>
              <p:nvPr/>
            </p:nvGrpSpPr>
            <p:grpSpPr>
              <a:xfrm>
                <a:off x="433789" y="2029460"/>
                <a:ext cx="3197860" cy="2429458"/>
                <a:chOff x="886460" y="2029460"/>
                <a:chExt cx="3197860" cy="2429458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F51BDCB6-1482-456A-8260-C73AA3AD8B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6460" y="2029460"/>
                  <a:ext cx="3197860" cy="2429458"/>
                </a:xfrm>
                <a:prstGeom prst="rect">
                  <a:avLst/>
                </a:prstGeom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C8C49FC-194C-4B14-A7D7-4BF81E4E8421}"/>
                    </a:ext>
                  </a:extLst>
                </p:cNvPr>
                <p:cNvSpPr txBox="1"/>
                <p:nvPr/>
              </p:nvSpPr>
              <p:spPr>
                <a:xfrm>
                  <a:off x="1342222" y="2029460"/>
                  <a:ext cx="262232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HFSS results – </a:t>
                  </a:r>
                  <a:r>
                    <a:rPr lang="en-US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sz="1600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cav</a:t>
                  </a:r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=380 kV</a:t>
                  </a:r>
                  <a:endParaRPr lang="fr-F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D0928C-F21A-4D93-9D82-1A84D31B6E6F}"/>
                  </a:ext>
                </a:extLst>
              </p:cNvPr>
              <p:cNvSpPr txBox="1"/>
              <p:nvPr/>
            </p:nvSpPr>
            <p:spPr>
              <a:xfrm>
                <a:off x="981013" y="4557926"/>
                <a:ext cx="21739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(one simulation needed)</a:t>
                </a:r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2F734A2-F8FD-474C-9550-2B13C0DE7D76}"/>
                </a:ext>
              </a:extLst>
            </p:cNvPr>
            <p:cNvGrpSpPr/>
            <p:nvPr/>
          </p:nvGrpSpPr>
          <p:grpSpPr>
            <a:xfrm>
              <a:off x="4417311" y="2029460"/>
              <a:ext cx="3209650" cy="2867020"/>
              <a:chOff x="4417311" y="2029460"/>
              <a:chExt cx="3209650" cy="286702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C3DDFFD-2057-4A42-81DA-010CDC928C22}"/>
                  </a:ext>
                </a:extLst>
              </p:cNvPr>
              <p:cNvGrpSpPr/>
              <p:nvPr/>
            </p:nvGrpSpPr>
            <p:grpSpPr>
              <a:xfrm>
                <a:off x="4417311" y="2029460"/>
                <a:ext cx="3209650" cy="2429458"/>
                <a:chOff x="4417311" y="2029460"/>
                <a:chExt cx="3209650" cy="2429458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8E93AEEE-6D72-4427-8F67-0AD39CD755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7311" y="2029460"/>
                  <a:ext cx="3209650" cy="2429458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97120B2-E866-4F2C-B6FE-5DEE6D6F5599}"/>
                    </a:ext>
                  </a:extLst>
                </p:cNvPr>
                <p:cNvSpPr txBox="1"/>
                <p:nvPr/>
              </p:nvSpPr>
              <p:spPr>
                <a:xfrm>
                  <a:off x="5289529" y="2029460"/>
                  <a:ext cx="16129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IcePack</a:t>
                  </a:r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modeler</a:t>
                  </a:r>
                  <a:endParaRPr lang="fr-F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32F172-587D-4F70-9DCF-2205BFDB5AA9}"/>
                  </a:ext>
                </a:extLst>
              </p:cNvPr>
              <p:cNvSpPr txBox="1"/>
              <p:nvPr/>
            </p:nvSpPr>
            <p:spPr>
              <a:xfrm>
                <a:off x="4952608" y="4557926"/>
                <a:ext cx="20136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(… a lot of models…)</a:t>
                </a:r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69AC4B6-D494-4497-BF7D-AF39D30CC621}"/>
              </a:ext>
            </a:extLst>
          </p:cNvPr>
          <p:cNvSpPr txBox="1"/>
          <p:nvPr/>
        </p:nvSpPr>
        <p:spPr>
          <a:xfrm>
            <a:off x="4739699" y="1820502"/>
            <a:ext cx="2712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EM-Thermal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simulations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1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483C-0614-4504-9BA9-32B1DEAA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Design – Cylinder of the LOM-HOM damper</a:t>
            </a:r>
            <a:endParaRPr lang="fr-FR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630DCF-36B4-44FB-923F-F0C05C558A35}"/>
              </a:ext>
            </a:extLst>
          </p:cNvPr>
          <p:cNvGrpSpPr/>
          <p:nvPr/>
        </p:nvGrpSpPr>
        <p:grpSpPr>
          <a:xfrm>
            <a:off x="291369" y="1203622"/>
            <a:ext cx="4840848" cy="4848262"/>
            <a:chOff x="291369" y="1203622"/>
            <a:chExt cx="4840848" cy="48482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8747F10-45E2-4AEB-9C81-100A813F8706}"/>
                </a:ext>
              </a:extLst>
            </p:cNvPr>
            <p:cNvGrpSpPr/>
            <p:nvPr/>
          </p:nvGrpSpPr>
          <p:grpSpPr>
            <a:xfrm>
              <a:off x="720000" y="1203622"/>
              <a:ext cx="4320000" cy="4848262"/>
              <a:chOff x="720000" y="1203622"/>
              <a:chExt cx="4320000" cy="484826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6EF1544-AD02-4F78-98D8-04071EB958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51" t="23440" r="17846" b="23896"/>
              <a:stretch/>
            </p:blipFill>
            <p:spPr>
              <a:xfrm>
                <a:off x="720000" y="3855884"/>
                <a:ext cx="4320000" cy="21960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0C9B20E-25A2-4ADE-9537-C51BFF7AB7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75" t="23587" r="17812" b="23750"/>
              <a:stretch/>
            </p:blipFill>
            <p:spPr>
              <a:xfrm>
                <a:off x="720000" y="1203622"/>
                <a:ext cx="4320000" cy="219600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7A26750-8161-4781-A18A-3C6EB480F499}"/>
                </a:ext>
              </a:extLst>
            </p:cNvPr>
            <p:cNvGrpSpPr/>
            <p:nvPr/>
          </p:nvGrpSpPr>
          <p:grpSpPr>
            <a:xfrm>
              <a:off x="291369" y="2508584"/>
              <a:ext cx="1356462" cy="2370221"/>
              <a:chOff x="291369" y="2508584"/>
              <a:chExt cx="1356462" cy="2370221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11FA9B6-7645-412D-9F04-9892CA8B9AF5}"/>
                  </a:ext>
                </a:extLst>
              </p:cNvPr>
              <p:cNvCxnSpPr/>
              <p:nvPr/>
            </p:nvCxnSpPr>
            <p:spPr>
              <a:xfrm>
                <a:off x="969600" y="2508584"/>
                <a:ext cx="0" cy="237022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BB566E-0DA1-428D-8128-CCF787791F5F}"/>
                  </a:ext>
                </a:extLst>
              </p:cNvPr>
              <p:cNvSpPr txBox="1"/>
              <p:nvPr/>
            </p:nvSpPr>
            <p:spPr>
              <a:xfrm>
                <a:off x="291369" y="3335366"/>
                <a:ext cx="1356462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Surface inside</a:t>
                </a:r>
              </a:p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cell</a:t>
                </a:r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24F514A-C978-4D87-9A01-B363D2C5D3D0}"/>
                </a:ext>
              </a:extLst>
            </p:cNvPr>
            <p:cNvGrpSpPr/>
            <p:nvPr/>
          </p:nvGrpSpPr>
          <p:grpSpPr>
            <a:xfrm>
              <a:off x="3969783" y="2508584"/>
              <a:ext cx="1162434" cy="2370221"/>
              <a:chOff x="388383" y="2508584"/>
              <a:chExt cx="1162434" cy="2370221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A3E5AD6-B1B0-4794-93EA-2D224DFD402C}"/>
                  </a:ext>
                </a:extLst>
              </p:cNvPr>
              <p:cNvCxnSpPr/>
              <p:nvPr/>
            </p:nvCxnSpPr>
            <p:spPr>
              <a:xfrm>
                <a:off x="969600" y="2508584"/>
                <a:ext cx="0" cy="237022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90DD2F-8AC2-47E3-9112-4086EC517860}"/>
                  </a:ext>
                </a:extLst>
              </p:cNvPr>
              <p:cNvSpPr txBox="1"/>
              <p:nvPr/>
            </p:nvSpPr>
            <p:spPr>
              <a:xfrm>
                <a:off x="388383" y="3335366"/>
                <a:ext cx="1162434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Port</a:t>
                </a:r>
              </a:p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VAT Flange</a:t>
                </a:r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4367667-840D-4FD3-BFCF-6269C9E1EBC0}"/>
                </a:ext>
              </a:extLst>
            </p:cNvPr>
            <p:cNvGrpSpPr/>
            <p:nvPr/>
          </p:nvGrpSpPr>
          <p:grpSpPr>
            <a:xfrm>
              <a:off x="2554680" y="2508583"/>
              <a:ext cx="744114" cy="2370221"/>
              <a:chOff x="597543" y="2508584"/>
              <a:chExt cx="744114" cy="2370221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ABF9F75-D1F0-413A-A58A-97A0A24F7B8F}"/>
                  </a:ext>
                </a:extLst>
              </p:cNvPr>
              <p:cNvCxnSpPr/>
              <p:nvPr/>
            </p:nvCxnSpPr>
            <p:spPr>
              <a:xfrm>
                <a:off x="969600" y="2508584"/>
                <a:ext cx="0" cy="237022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CD1589-791B-4899-B7AD-C29593A8B3A2}"/>
                  </a:ext>
                </a:extLst>
              </p:cNvPr>
              <p:cNvSpPr txBox="1"/>
              <p:nvPr/>
            </p:nvSpPr>
            <p:spPr>
              <a:xfrm>
                <a:off x="597543" y="3335366"/>
                <a:ext cx="744114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Cooler</a:t>
                </a:r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7EDEB13-ABCB-4539-A9A2-AFE62670DE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0" r="29056"/>
          <a:stretch/>
        </p:blipFill>
        <p:spPr>
          <a:xfrm>
            <a:off x="6306474" y="1866730"/>
            <a:ext cx="2520000" cy="39380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4EDD28E-4F59-4419-8FDB-11B99FA1826D}"/>
              </a:ext>
            </a:extLst>
          </p:cNvPr>
          <p:cNvSpPr txBox="1"/>
          <p:nvPr/>
        </p:nvSpPr>
        <p:spPr>
          <a:xfrm>
            <a:off x="423237" y="943363"/>
            <a:ext cx="4913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Brazing of vacuum flanges and cover of cooling channels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9E95C98-EC6F-4A88-8B7C-B1685E2DF2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4" r="31278"/>
          <a:stretch/>
        </p:blipFill>
        <p:spPr>
          <a:xfrm>
            <a:off x="9265263" y="1725056"/>
            <a:ext cx="2340000" cy="38977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5F45D5B-1DC9-47D6-A273-74AA81373640}"/>
              </a:ext>
            </a:extLst>
          </p:cNvPr>
          <p:cNvSpPr txBox="1"/>
          <p:nvPr/>
        </p:nvSpPr>
        <p:spPr>
          <a:xfrm>
            <a:off x="7884126" y="945370"/>
            <a:ext cx="1967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Brazing of the 3 parts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1674CB-A42A-4FE3-8DA9-1FB525838DA3}"/>
              </a:ext>
            </a:extLst>
          </p:cNvPr>
          <p:cNvSpPr txBox="1"/>
          <p:nvPr/>
        </p:nvSpPr>
        <p:spPr>
          <a:xfrm>
            <a:off x="10092948" y="2382252"/>
            <a:ext cx="801823" cy="33855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brazing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3ACED30-5843-4663-81A7-52251F618719}"/>
              </a:ext>
            </a:extLst>
          </p:cNvPr>
          <p:cNvCxnSpPr>
            <a:stCxn id="34" idx="2"/>
          </p:cNvCxnSpPr>
          <p:nvPr/>
        </p:nvCxnSpPr>
        <p:spPr>
          <a:xfrm flipH="1">
            <a:off x="10425363" y="2720806"/>
            <a:ext cx="68497" cy="52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034301-3607-4C1B-A3DD-26AB2EF1BFE8}"/>
              </a:ext>
            </a:extLst>
          </p:cNvPr>
          <p:cNvCxnSpPr>
            <a:stCxn id="34" idx="2"/>
          </p:cNvCxnSpPr>
          <p:nvPr/>
        </p:nvCxnSpPr>
        <p:spPr>
          <a:xfrm>
            <a:off x="10493860" y="2720806"/>
            <a:ext cx="208229" cy="347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A2D97E-ACA7-4BA2-9523-CEFFCDEF739E}"/>
              </a:ext>
            </a:extLst>
          </p:cNvPr>
          <p:cNvSpPr txBox="1"/>
          <p:nvPr/>
        </p:nvSpPr>
        <p:spPr>
          <a:xfrm>
            <a:off x="9357480" y="3054701"/>
            <a:ext cx="801823" cy="33855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brazing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482DDF4-13B5-4BAD-A57B-9D4F267E2BD6}"/>
              </a:ext>
            </a:extLst>
          </p:cNvPr>
          <p:cNvCxnSpPr>
            <a:stCxn id="39" idx="2"/>
          </p:cNvCxnSpPr>
          <p:nvPr/>
        </p:nvCxnSpPr>
        <p:spPr>
          <a:xfrm flipH="1">
            <a:off x="9689895" y="3393255"/>
            <a:ext cx="68497" cy="52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0514AF7-0FA8-475F-8914-BD3F9B5131B5}"/>
              </a:ext>
            </a:extLst>
          </p:cNvPr>
          <p:cNvCxnSpPr>
            <a:stCxn id="39" idx="2"/>
          </p:cNvCxnSpPr>
          <p:nvPr/>
        </p:nvCxnSpPr>
        <p:spPr>
          <a:xfrm>
            <a:off x="9758392" y="3393255"/>
            <a:ext cx="208229" cy="347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44B527F-6A47-4F5C-A2E6-92FD97DAB5C4}"/>
              </a:ext>
            </a:extLst>
          </p:cNvPr>
          <p:cNvSpPr txBox="1"/>
          <p:nvPr/>
        </p:nvSpPr>
        <p:spPr>
          <a:xfrm>
            <a:off x="11027401" y="4375484"/>
            <a:ext cx="801823" cy="33855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brazing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CADB44-84A0-471C-AA64-9E250C642119}"/>
              </a:ext>
            </a:extLst>
          </p:cNvPr>
          <p:cNvCxnSpPr>
            <a:cxnSpLocks/>
          </p:cNvCxnSpPr>
          <p:nvPr/>
        </p:nvCxnSpPr>
        <p:spPr>
          <a:xfrm flipH="1" flipV="1">
            <a:off x="10702089" y="3801979"/>
            <a:ext cx="721895" cy="565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1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0771-B113-42FA-9512-7770BE84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Design – C48 Ferrites Ring</a:t>
            </a:r>
            <a:endParaRPr lang="fr-F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A8557A-E3F9-458A-841C-45AA48EBA356}"/>
              </a:ext>
            </a:extLst>
          </p:cNvPr>
          <p:cNvGrpSpPr/>
          <p:nvPr/>
        </p:nvGrpSpPr>
        <p:grpSpPr>
          <a:xfrm>
            <a:off x="884707" y="1846421"/>
            <a:ext cx="4310331" cy="2506612"/>
            <a:chOff x="884707" y="1846421"/>
            <a:chExt cx="4310331" cy="25066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A744CE-B9F8-44AA-B832-0FAED57D0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8" t="35697" r="55009" b="30706"/>
            <a:stretch/>
          </p:blipFill>
          <p:spPr>
            <a:xfrm>
              <a:off x="1594232" y="1846421"/>
              <a:ext cx="3312000" cy="2304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06B58C-AA54-4DA2-AB7E-A2A6ED22D79C}"/>
                </a:ext>
              </a:extLst>
            </p:cNvPr>
            <p:cNvSpPr txBox="1"/>
            <p:nvPr/>
          </p:nvSpPr>
          <p:spPr>
            <a:xfrm>
              <a:off x="884707" y="1873088"/>
              <a:ext cx="2310063" cy="338554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C48 Tiles – Soft Brazing</a:t>
              </a:r>
              <a:endParaRPr lang="fr-F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01A62E27-267F-49D9-B7C7-C626F2951B95}"/>
                </a:ext>
              </a:extLst>
            </p:cNvPr>
            <p:cNvSpPr/>
            <p:nvPr/>
          </p:nvSpPr>
          <p:spPr>
            <a:xfrm rot="2619059">
              <a:off x="1917512" y="2410172"/>
              <a:ext cx="745958" cy="2333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9CD69618-DE5A-483A-B8AF-AFE40CEC6746}"/>
                </a:ext>
              </a:extLst>
            </p:cNvPr>
            <p:cNvSpPr/>
            <p:nvPr/>
          </p:nvSpPr>
          <p:spPr>
            <a:xfrm rot="13545828">
              <a:off x="3754332" y="3549162"/>
              <a:ext cx="745958" cy="2333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4F2A9E-B117-4B84-9818-1CCC75D41267}"/>
                </a:ext>
              </a:extLst>
            </p:cNvPr>
            <p:cNvSpPr txBox="1"/>
            <p:nvPr/>
          </p:nvSpPr>
          <p:spPr>
            <a:xfrm>
              <a:off x="3799375" y="4014479"/>
              <a:ext cx="1395663" cy="338554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Copper Ring</a:t>
              </a:r>
              <a:endParaRPr lang="fr-F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482D9C-E2AA-40B9-8912-DD975DD3FB41}"/>
              </a:ext>
            </a:extLst>
          </p:cNvPr>
          <p:cNvGrpSpPr/>
          <p:nvPr/>
        </p:nvGrpSpPr>
        <p:grpSpPr>
          <a:xfrm>
            <a:off x="6460800" y="1749315"/>
            <a:ext cx="4212000" cy="4361325"/>
            <a:chOff x="6460800" y="1749315"/>
            <a:chExt cx="4212000" cy="43613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B197DCC-05AD-4139-846A-3F4AC43C09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0" t="30450" r="40149" b="17057"/>
            <a:stretch/>
          </p:blipFill>
          <p:spPr>
            <a:xfrm>
              <a:off x="6460800" y="1749315"/>
              <a:ext cx="4212000" cy="3600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39AF1C-A9D3-4D36-8D7C-098FE3219EF4}"/>
                </a:ext>
              </a:extLst>
            </p:cNvPr>
            <p:cNvSpPr txBox="1"/>
            <p:nvPr/>
          </p:nvSpPr>
          <p:spPr>
            <a:xfrm>
              <a:off x="6876048" y="5741308"/>
              <a:ext cx="3056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Brazing @ low temperature </a:t>
              </a:r>
              <a:endParaRPr lang="fr-FR" dirty="0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224C5E48-8846-46E4-B2DB-28AE989CC66A}"/>
                </a:ext>
              </a:extLst>
            </p:cNvPr>
            <p:cNvSpPr/>
            <p:nvPr/>
          </p:nvSpPr>
          <p:spPr>
            <a:xfrm rot="16833261">
              <a:off x="7574367" y="5196998"/>
              <a:ext cx="867656" cy="23337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712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1F17-54C0-41C5-9924-4E5A6AE9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Design – Central Disc</a:t>
            </a:r>
            <a:endParaRPr lang="fr-FR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17D7A-706B-44BF-BC2D-2E2D76D2E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0" y="1371599"/>
            <a:ext cx="2441661" cy="3549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15CD1-4DD1-4AE6-B7AE-9958237B7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9" t="13596" r="31783" b="15395"/>
          <a:stretch/>
        </p:blipFill>
        <p:spPr>
          <a:xfrm>
            <a:off x="3732033" y="1282274"/>
            <a:ext cx="2216829" cy="3727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1A4407-DD65-47DC-B885-193D3DD06D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4" t="20996" r="34705" b="16012"/>
          <a:stretch/>
        </p:blipFill>
        <p:spPr>
          <a:xfrm>
            <a:off x="7291610" y="1371599"/>
            <a:ext cx="2808000" cy="43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F2B50C-0A5A-4C4D-824E-D9579653AE12}"/>
              </a:ext>
            </a:extLst>
          </p:cNvPr>
          <p:cNvSpPr txBox="1"/>
          <p:nvPr/>
        </p:nvSpPr>
        <p:spPr>
          <a:xfrm>
            <a:off x="2963233" y="1002267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Vcell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=380 kV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7BE37-F50D-4CF2-BAA1-821851C1A0E6}"/>
              </a:ext>
            </a:extLst>
          </p:cNvPr>
          <p:cNvSpPr txBox="1"/>
          <p:nvPr/>
        </p:nvSpPr>
        <p:spPr>
          <a:xfrm>
            <a:off x="7391407" y="1033045"/>
            <a:ext cx="2608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Disc for stacked cells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6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B059-464E-4E26-B634-CE06C7FE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Design – Cavity Body – Brazing step 1 &amp; 2</a:t>
            </a:r>
            <a:endParaRPr lang="fr-FR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FCE91-4E74-47A2-A202-8CEA51C66624}"/>
              </a:ext>
            </a:extLst>
          </p:cNvPr>
          <p:cNvSpPr txBox="1"/>
          <p:nvPr/>
        </p:nvSpPr>
        <p:spPr>
          <a:xfrm>
            <a:off x="3179795" y="785831"/>
            <a:ext cx="6141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mono cells will be stacked in order to gain place on straight section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662E9D-0F3C-40B8-8F6F-C6DE1BBB8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3" t="15415" r="16103" b="-3094"/>
          <a:stretch/>
        </p:blipFill>
        <p:spPr>
          <a:xfrm>
            <a:off x="617566" y="1990439"/>
            <a:ext cx="5004000" cy="43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29450E-C365-4482-8CDE-9634E6B9301A}"/>
              </a:ext>
            </a:extLst>
          </p:cNvPr>
          <p:cNvSpPr txBox="1"/>
          <p:nvPr/>
        </p:nvSpPr>
        <p:spPr>
          <a:xfrm>
            <a:off x="1338726" y="1613414"/>
            <a:ext cx="3561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outlets already brazed or TIG welded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2D8F9B-62C3-4969-85ED-0D4205BFB2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4" t="15640" r="18119" b="6294"/>
          <a:stretch/>
        </p:blipFill>
        <p:spPr>
          <a:xfrm>
            <a:off x="5621566" y="1825481"/>
            <a:ext cx="5818683" cy="45209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73553-B711-4564-B719-F8521158F252}"/>
              </a:ext>
            </a:extLst>
          </p:cNvPr>
          <p:cNvSpPr txBox="1"/>
          <p:nvPr/>
        </p:nvSpPr>
        <p:spPr>
          <a:xfrm>
            <a:off x="6142122" y="1548971"/>
            <a:ext cx="5254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Brazing of outlets already on their dedicated disc or cylinders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5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4894-8B27-4DB3-95A6-7B1A3AE3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Design – Cavity Body – Brazing step 3 &amp; final assembly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BEF07-2BC1-49AB-82FC-D19D304B5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3" t="18291" r="30149" b="15809"/>
          <a:stretch/>
        </p:blipFill>
        <p:spPr>
          <a:xfrm>
            <a:off x="1543832" y="2183211"/>
            <a:ext cx="3456000" cy="352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5D384C-FE70-42AC-A92E-B3A5F55DA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8" t="18928" r="7283" b="11477"/>
          <a:stretch/>
        </p:blipFill>
        <p:spPr>
          <a:xfrm>
            <a:off x="5707706" y="2138968"/>
            <a:ext cx="5724000" cy="370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450DF1-B658-4617-BE75-4B3C20D6D120}"/>
              </a:ext>
            </a:extLst>
          </p:cNvPr>
          <p:cNvSpPr txBox="1"/>
          <p:nvPr/>
        </p:nvSpPr>
        <p:spPr>
          <a:xfrm>
            <a:off x="1149015" y="1800414"/>
            <a:ext cx="4054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Brazing of discs and cylinders after RF tuning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C005A8-C292-4C11-B7BE-1F0EFC3EE6F7}"/>
              </a:ext>
            </a:extLst>
          </p:cNvPr>
          <p:cNvSpPr txBox="1"/>
          <p:nvPr/>
        </p:nvSpPr>
        <p:spPr>
          <a:xfrm>
            <a:off x="6839953" y="1813879"/>
            <a:ext cx="218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Length = 710 mm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67620"/>
      </p:ext>
    </p:extLst>
  </p:cSld>
  <p:clrMapOvr>
    <a:masterClrMapping/>
  </p:clrMapOvr>
</p:sld>
</file>

<file path=ppt/theme/theme1.xml><?xml version="1.0" encoding="utf-8"?>
<a:theme xmlns:a="http://schemas.openxmlformats.org/drawingml/2006/main" name="ESRF - default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2730</TotalTime>
  <Words>551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ITCOfficinaSans LT Book</vt:lpstr>
      <vt:lpstr>Symbol</vt:lpstr>
      <vt:lpstr>Times New Roman</vt:lpstr>
      <vt:lpstr>Wingdings</vt:lpstr>
      <vt:lpstr>ESRF - default</vt:lpstr>
      <vt:lpstr>PowerPoint Presentation</vt:lpstr>
      <vt:lpstr>Introduction  </vt:lpstr>
      <vt:lpstr>Mono Cell Cavity - EM design</vt:lpstr>
      <vt:lpstr>Cooling Design - Example</vt:lpstr>
      <vt:lpstr>Mechanical Design – Cylinder of the LOM-HOM damper</vt:lpstr>
      <vt:lpstr>Mechanical Design – C48 Ferrites Ring</vt:lpstr>
      <vt:lpstr>Mechanical Design – Central Disc</vt:lpstr>
      <vt:lpstr>Mechanical Design – Cavity Body – Brazing step 1 &amp; 2</vt:lpstr>
      <vt:lpstr>Mechanical Design – Cavity Body – Brazing step 3 &amp; final assembly</vt:lpstr>
      <vt:lpstr>Intermediate Elliptical Bellow – RF fingers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SERRIERE Vincent</dc:creator>
  <cp:lastModifiedBy>SERRIERE Vincent</cp:lastModifiedBy>
  <cp:revision>75</cp:revision>
  <dcterms:created xsi:type="dcterms:W3CDTF">2022-10-07T10:54:39Z</dcterms:created>
  <dcterms:modified xsi:type="dcterms:W3CDTF">2022-10-12T10:31:17Z</dcterms:modified>
</cp:coreProperties>
</file>